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0" r:id="rId5"/>
    <p:sldId id="264" r:id="rId6"/>
    <p:sldId id="263" r:id="rId7"/>
    <p:sldId id="262" r:id="rId8"/>
    <p:sldId id="267" r:id="rId9"/>
    <p:sldId id="266" r:id="rId10"/>
    <p:sldId id="265" r:id="rId11"/>
    <p:sldId id="271" r:id="rId12"/>
    <p:sldId id="270" r:id="rId13"/>
    <p:sldId id="269" r:id="rId14"/>
    <p:sldId id="274" r:id="rId15"/>
    <p:sldId id="273" r:id="rId16"/>
    <p:sldId id="276" r:id="rId17"/>
    <p:sldId id="275" r:id="rId18"/>
    <p:sldId id="277" r:id="rId19"/>
    <p:sldId id="279" r:id="rId20"/>
    <p:sldId id="283" r:id="rId21"/>
    <p:sldId id="282" r:id="rId22"/>
    <p:sldId id="281" r:id="rId23"/>
    <p:sldId id="280" r:id="rId24"/>
    <p:sldId id="278" r:id="rId25"/>
    <p:sldId id="286" r:id="rId26"/>
    <p:sldId id="290" r:id="rId27"/>
    <p:sldId id="289" r:id="rId28"/>
    <p:sldId id="288" r:id="rId29"/>
    <p:sldId id="293" r:id="rId30"/>
    <p:sldId id="292" r:id="rId31"/>
    <p:sldId id="291" r:id="rId32"/>
    <p:sldId id="294" r:id="rId33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274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C29A3F8-5522-4559-8DFF-861FE852B3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583AF4EC-7C14-41FF-AEDC-C0855C2120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4C151ED-41D1-4367-AFF7-196B7C11A7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63172-01CB-45F0-A0B1-28F27E19CD12}" type="datetimeFigureOut">
              <a:rPr lang="pl-PL" smtClean="0"/>
              <a:t>11.03.2023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9B7B8D2-06BF-4EC0-BE8B-5FE66F193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FF6BBDB-AAC3-4270-A655-D66F5E78C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F28BC-F989-49DF-8242-4A575EDE5D1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73725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71B788D-46E2-442A-A5E7-42B21CAB59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B3CBA76D-C93C-488D-B72A-4C4413B09C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A009812-EE3C-454D-A5D4-279FEA4A43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63172-01CB-45F0-A0B1-28F27E19CD12}" type="datetimeFigureOut">
              <a:rPr lang="pl-PL" smtClean="0"/>
              <a:t>11.03.2023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E4B6771-F263-40FB-A978-17E6D8F74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EDFD889-E48F-4E0E-AB99-F7E3DC0BA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F28BC-F989-49DF-8242-4A575EDE5D1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82094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0CB40CE3-1003-4046-8EAB-176B97EC15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A68E6DEB-2AF4-4C7E-8482-628BEED26A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0F57EFB-9730-42B9-9F7C-1D0884E42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63172-01CB-45F0-A0B1-28F27E19CD12}" type="datetimeFigureOut">
              <a:rPr lang="pl-PL" smtClean="0"/>
              <a:t>11.03.2023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5EFBF2D-8C7C-4F73-868E-ECE558A14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486621C-DF82-4408-8C6A-FFE4C7614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F28BC-F989-49DF-8242-4A575EDE5D1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6564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BFF1BF6-1CF3-4920-91F3-C03F29ECF0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245407C-3D4D-4050-9C49-A351C7377C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BCCB47F-79D9-4A86-8B0E-09712BFEA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63172-01CB-45F0-A0B1-28F27E19CD12}" type="datetimeFigureOut">
              <a:rPr lang="pl-PL" smtClean="0"/>
              <a:t>11.03.2023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D02973E-AD19-457F-ABC0-810C326215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EB59488-91D8-433F-A1AD-46A3084D8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F28BC-F989-49DF-8242-4A575EDE5D1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87126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FCEF434-85DD-4B90-AD09-11554369E0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1324FE60-94FB-4F34-B118-8CA2F06F0A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2A2D2CE-6FF0-4497-89BA-7675A7F0D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63172-01CB-45F0-A0B1-28F27E19CD12}" type="datetimeFigureOut">
              <a:rPr lang="pl-PL" smtClean="0"/>
              <a:t>11.03.2023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EBD12EC-96FE-43EA-9AAC-F85F0297C3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632DC45-BB40-4F72-8FA5-E6D52EABF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F28BC-F989-49DF-8242-4A575EDE5D1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49275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DD30415-587B-49B8-AB46-6A0EF6C0F5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04ACF36-851D-49A1-9883-F89448CEB9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1818B70-9E98-4A67-9C94-F402025164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8D5A6C25-D606-4D47-9395-B320395E3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63172-01CB-45F0-A0B1-28F27E19CD12}" type="datetimeFigureOut">
              <a:rPr lang="pl-PL" smtClean="0"/>
              <a:t>11.03.2023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3954415B-7B1A-45F5-8582-AD5D0F457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47D48FE1-06D1-487B-A753-065FC8A653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F28BC-F989-49DF-8242-4A575EDE5D1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6183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60ECE43-84FB-4A04-AD08-4114332608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353E390E-FD81-4A53-AAA5-C66A32C331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D50ED2A3-D8BD-4E86-BF89-108BE7DB40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C612EA12-E9EE-46E5-AFC9-157BC0DE43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51BB9EC2-4515-4BE1-8501-196D894BF8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23A52608-053C-4327-9560-729480A8F5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63172-01CB-45F0-A0B1-28F27E19CD12}" type="datetimeFigureOut">
              <a:rPr lang="pl-PL" smtClean="0"/>
              <a:t>11.03.2023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ECB0ADE4-6E80-45C8-B412-56D7069D1B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502996F1-7E80-4A64-8B34-B69A6757E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F28BC-F989-49DF-8242-4A575EDE5D1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12753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458C8A9-60AA-4216-9D32-0B167D15C6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EDB3A386-CE1C-4CDB-BA94-0B1174852C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63172-01CB-45F0-A0B1-28F27E19CD12}" type="datetimeFigureOut">
              <a:rPr lang="pl-PL" smtClean="0"/>
              <a:t>11.03.2023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ED7439DC-2B57-40F2-98CB-13540E488F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3A5232-B7FB-43C6-970C-D9BAAADA4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F28BC-F989-49DF-8242-4A575EDE5D1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18580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F6A61F44-B56F-4701-A709-F842A378B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63172-01CB-45F0-A0B1-28F27E19CD12}" type="datetimeFigureOut">
              <a:rPr lang="pl-PL" smtClean="0"/>
              <a:t>11.03.2023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E4CD4251-0664-4D7A-87E8-AE7C4DC84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0FB19F3B-4A71-45DB-86AA-3F691BD4EF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F28BC-F989-49DF-8242-4A575EDE5D1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98436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A875A60-EA9E-43D2-BCDB-738689F061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677E623-DDCF-4247-83DF-CFA55F33DA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6C82DEB7-FB63-47FF-957E-41DE77EE14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249B596C-2F38-4926-AF6C-9EFFCABB1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63172-01CB-45F0-A0B1-28F27E19CD12}" type="datetimeFigureOut">
              <a:rPr lang="pl-PL" smtClean="0"/>
              <a:t>11.03.2023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825AE637-5A95-4498-BA2A-9016ECF115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87ADF7B5-1B89-4E3A-BEAE-4D6CC670C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F28BC-F989-49DF-8242-4A575EDE5D1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10924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378C0B5-FA2F-49AF-A18D-E466C37E81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494AEB42-55EF-4422-9F82-540D0E9EF0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D2F4AD0A-756C-4E16-97C4-CBC3132D45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F3DCA8C0-130F-40E4-8511-C6573B74B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63172-01CB-45F0-A0B1-28F27E19CD12}" type="datetimeFigureOut">
              <a:rPr lang="pl-PL" smtClean="0"/>
              <a:t>11.03.2023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D2069B69-035D-47E5-B31F-FCCD80576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23360491-3B89-40F0-B8DC-88CE3E186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F28BC-F989-49DF-8242-4A575EDE5D1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41444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A120F176-E278-490E-B762-2532FC11C6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27B15271-FA9E-4952-A3EB-D7F18A6C01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45BBBEC-8A02-40FC-B821-4D16BDAD1F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763172-01CB-45F0-A0B1-28F27E19CD12}" type="datetimeFigureOut">
              <a:rPr lang="pl-PL" smtClean="0"/>
              <a:t>11.03.2023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4513C9C-C37E-4DEE-A278-F0FE2B3B0B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F2746E9-EC17-4D6B-A890-AA10BB7470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EF28BC-F989-49DF-8242-4A575EDE5D1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15812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A634DC9-9566-4AB7-9CDA-F43289EC48B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sz="5400" b="1" dirty="0"/>
              <a:t>Wywłaszczenie nieruchomości 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68138B57-C0F4-400F-9E9F-078A7940624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807089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F09679-9547-4E9E-8596-41573D9DD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Postępowanie w sprawie wywłaszczenia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5B0CF07-2D27-43F5-9DB8-3561349228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80448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pl-PL" b="1" dirty="0"/>
              <a:t>Decyzja wywłaszczeniowa 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Decyzja o wywłaszczeniu nieruchomości, poza elementami określonymi w Kodeksie postępowania administracyjnego, powinna zawierać:</a:t>
            </a:r>
          </a:p>
          <a:p>
            <a:pPr marL="0" indent="0">
              <a:buNone/>
            </a:pPr>
            <a:r>
              <a:rPr lang="pl-PL" dirty="0"/>
              <a:t>1) ustalenie, </a:t>
            </a:r>
            <a:r>
              <a:rPr lang="pl-PL" b="1" dirty="0"/>
              <a:t>na jakie cele nieruchomość jest wywłaszczana;</a:t>
            </a:r>
          </a:p>
          <a:p>
            <a:pPr marL="0" indent="0">
              <a:buNone/>
            </a:pPr>
            <a:r>
              <a:rPr lang="pl-PL" dirty="0"/>
              <a:t>2) określenie </a:t>
            </a:r>
            <a:r>
              <a:rPr lang="pl-PL" b="1" dirty="0"/>
              <a:t>przedmiotu wywłaszczenia </a:t>
            </a:r>
            <a:r>
              <a:rPr lang="pl-PL" dirty="0"/>
              <a:t>przez podanie </a:t>
            </a:r>
            <a:r>
              <a:rPr lang="pl-PL" b="1" dirty="0"/>
              <a:t>oznaczenia nieruchomości </a:t>
            </a:r>
            <a:r>
              <a:rPr lang="pl-PL" dirty="0"/>
              <a:t>według księgi wieczystej lub zbioru dokumentów oraz według katastru nieruchomości;</a:t>
            </a:r>
          </a:p>
          <a:p>
            <a:pPr marL="0" indent="0">
              <a:buNone/>
            </a:pPr>
            <a:r>
              <a:rPr lang="pl-PL" dirty="0"/>
              <a:t>3) </a:t>
            </a:r>
            <a:r>
              <a:rPr lang="pl-PL" b="1" dirty="0"/>
              <a:t>określenie praw podlegających wywłaszczeniu;</a:t>
            </a:r>
          </a:p>
          <a:p>
            <a:pPr marL="0" indent="0">
              <a:buNone/>
            </a:pPr>
            <a:r>
              <a:rPr lang="pl-PL" dirty="0"/>
              <a:t>4) wskazanie </a:t>
            </a:r>
            <a:r>
              <a:rPr lang="pl-PL" b="1" dirty="0"/>
              <a:t>właściciela lub użytkownika wieczystego </a:t>
            </a:r>
            <a:r>
              <a:rPr lang="pl-PL" dirty="0"/>
              <a:t>nieruchomości;</a:t>
            </a:r>
          </a:p>
          <a:p>
            <a:pPr marL="0" indent="0">
              <a:buNone/>
            </a:pPr>
            <a:r>
              <a:rPr lang="pl-PL" dirty="0"/>
              <a:t>5) wskazanie </a:t>
            </a:r>
            <a:r>
              <a:rPr lang="pl-PL" b="1" dirty="0"/>
              <a:t>osoby, której przysługują ograniczone prawa rzeczowe na nieruchomości;</a:t>
            </a:r>
          </a:p>
          <a:p>
            <a:pPr marL="0" indent="0">
              <a:buNone/>
            </a:pPr>
            <a:r>
              <a:rPr lang="pl-PL" dirty="0"/>
              <a:t>6) zobowiązanie do zapewnienia lokali zamiennych </a:t>
            </a:r>
          </a:p>
          <a:p>
            <a:pPr marL="0" indent="0">
              <a:buNone/>
            </a:pPr>
            <a:r>
              <a:rPr lang="pl-PL" dirty="0"/>
              <a:t>7) </a:t>
            </a:r>
            <a:r>
              <a:rPr lang="pl-PL" b="1" dirty="0"/>
              <a:t>ustalenie wysokości odszkodowania.</a:t>
            </a:r>
          </a:p>
          <a:p>
            <a:pPr marL="0" indent="0">
              <a:buNone/>
            </a:pPr>
            <a:r>
              <a:rPr lang="pl-PL" dirty="0"/>
              <a:t> (art. 119 </a:t>
            </a:r>
            <a:r>
              <a:rPr lang="pl-PL" dirty="0" err="1"/>
              <a:t>ugn</a:t>
            </a:r>
            <a:r>
              <a:rPr lang="pl-PL" dirty="0"/>
              <a:t>)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660583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F09679-9547-4E9E-8596-41573D9DD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Postępowanie w sprawie wywłaszczenia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5B0CF07-2D27-43F5-9DB8-3561349228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2555" y="1455576"/>
            <a:ext cx="11420669" cy="5253134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pl-PL" b="1" dirty="0"/>
              <a:t>Skutki prawne decyzji wywłaszczeniowej cz. 1 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b="1" dirty="0"/>
              <a:t>Przejście prawa własności </a:t>
            </a:r>
            <a:r>
              <a:rPr lang="pl-PL" dirty="0"/>
              <a:t>na rzecz Skarbu Państwa lub na rzecz jednostki samorządu terytorialnego </a:t>
            </a:r>
            <a:r>
              <a:rPr lang="pl-PL" b="1" dirty="0"/>
              <a:t>następuje z dniem, w którym decyzja o wywłaszczeniu nieruchomości stała się ostateczna.</a:t>
            </a:r>
          </a:p>
          <a:p>
            <a:pPr marL="0" indent="0">
              <a:buNone/>
            </a:pPr>
            <a:r>
              <a:rPr lang="pl-PL" b="1" dirty="0"/>
              <a:t>Przejście prawa użytkowania wieczystego </a:t>
            </a:r>
            <a:r>
              <a:rPr lang="pl-PL" dirty="0"/>
              <a:t>na rzecz Skarbu Państwa lub na rzecz jednostki samorządu terytorialnego następuje z dniem, w którym decyzja o wywłaszczeniu tego prawa stała się ostateczna, jeżeli prawo użytkowania wieczystego było ustanowione na nieruchomości gruntowej stanowiącej własność innej osoby niż ta, na rzecz której nastąpiło wywłaszczenie.</a:t>
            </a:r>
          </a:p>
          <a:p>
            <a:pPr marL="0" indent="0">
              <a:buNone/>
            </a:pPr>
            <a:r>
              <a:rPr lang="pl-PL" b="1" dirty="0"/>
              <a:t>Prawo użytkowania wieczystego nieruchomości gruntowej wygasa z dniem</a:t>
            </a:r>
            <a:r>
              <a:rPr lang="pl-PL" dirty="0"/>
              <a:t>, w którym decyzja o wywłaszczeniu tego prawa stała się ostateczna, jeżeli prawo użytkowania wieczystego było ustanowione na nieruchomości gruntowej stanowiącej własność osoby, na rzecz której nastąpiło wywłaszczenie.</a:t>
            </a:r>
          </a:p>
          <a:p>
            <a:pPr marL="0" indent="0">
              <a:buNone/>
            </a:pPr>
            <a:r>
              <a:rPr lang="pl-PL" b="1" dirty="0"/>
              <a:t>Wywłaszczoną nieruchomość do czasu jej wykorzystania na cel, na który nastąpiło wywłaszczenie, oddaje się w dzierżawę poprzedniemu właścicielowi na jego wniosek.</a:t>
            </a:r>
          </a:p>
          <a:p>
            <a:pPr marL="0" indent="0">
              <a:buNone/>
            </a:pPr>
            <a:r>
              <a:rPr lang="pl-PL" dirty="0"/>
              <a:t>(art. 121 </a:t>
            </a:r>
            <a:r>
              <a:rPr lang="pl-PL" dirty="0" err="1"/>
              <a:t>ugn</a:t>
            </a:r>
            <a:r>
              <a:rPr lang="pl-PL" dirty="0"/>
              <a:t>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361630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F09679-9547-4E9E-8596-41573D9DD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Postępowanie w sprawie wywłaszczenia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5B0CF07-2D27-43F5-9DB8-3561349228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4839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pl-PL" b="1" dirty="0"/>
              <a:t>Skutki prawne decyzji wywłaszczeniowej cz. 2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b="1" dirty="0"/>
              <a:t>Ostateczna decyzja o wywłaszczeniu nieruchomości stanowi podstawę do dokonania wpisu w księdze wieczystej</a:t>
            </a:r>
            <a:r>
              <a:rPr lang="pl-PL" dirty="0"/>
              <a:t>. Wpisu dokonuje się na </a:t>
            </a:r>
            <a:r>
              <a:rPr lang="pl-PL" b="1" dirty="0"/>
              <a:t>wniosek starosty</a:t>
            </a:r>
            <a:r>
              <a:rPr lang="pl-PL" dirty="0"/>
              <a:t>, wykonującego zadanie z zakresu administracji rządowej, lub </a:t>
            </a:r>
            <a:r>
              <a:rPr lang="pl-PL" b="1" dirty="0"/>
              <a:t>organu wykonawczego jednostki samorządu terytorialnego, </a:t>
            </a:r>
            <a:r>
              <a:rPr lang="pl-PL" dirty="0"/>
              <a:t>jeżeli nieruchomość została wywłaszczona na rzecz tej jednostki.</a:t>
            </a:r>
          </a:p>
          <a:p>
            <a:pPr marL="0" indent="0">
              <a:buNone/>
            </a:pPr>
            <a:r>
              <a:rPr lang="pl-PL" b="1" dirty="0"/>
              <a:t>Najem, dzierżawa lub użyczenie oraz trwały zarząd wywłaszczonej nieruchomości wygasają z upływem 3 miesięcy od dnia, w którym decyzja o wywłaszczeniu stała się ostateczna.</a:t>
            </a:r>
          </a:p>
          <a:p>
            <a:pPr marL="0" indent="0">
              <a:buNone/>
            </a:pPr>
            <a:r>
              <a:rPr lang="pl-PL" dirty="0"/>
              <a:t>(art. 123 </a:t>
            </a:r>
            <a:r>
              <a:rPr lang="pl-PL" dirty="0" err="1"/>
              <a:t>ugn</a:t>
            </a:r>
            <a:r>
              <a:rPr lang="pl-PL" dirty="0"/>
              <a:t>)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005631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F09679-9547-4E9E-8596-41573D9DD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i="1" dirty="0"/>
              <a:t>Wywłaszczenie poprzez ograniczenie sposobu korzystania z nieruchomości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5B0CF07-2D27-43F5-9DB8-3561349228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90174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b="1" dirty="0"/>
              <a:t>Starosta,</a:t>
            </a:r>
            <a:r>
              <a:rPr lang="pl-PL" dirty="0"/>
              <a:t> wykonujący zadanie z zakresu administracji rządowej, </a:t>
            </a:r>
            <a:r>
              <a:rPr lang="pl-PL" b="1" dirty="0"/>
              <a:t>może ograniczyć</a:t>
            </a:r>
            <a:r>
              <a:rPr lang="pl-PL" dirty="0"/>
              <a:t>, w drodze decyzji, </a:t>
            </a:r>
            <a:r>
              <a:rPr lang="pl-PL" b="1" dirty="0"/>
              <a:t>sposób korzystania z nieruchomości przez udzielenie zezwolenia na zakładanie i przeprowadzenie na nieruchomości ciągów drenażowych, przewodów i urządzeń służących do przesyłania lub dystrybucji płynów, pary, gazów i energii elektrycznej oraz urządzeń łączności publicznej i sygnalizacji</a:t>
            </a:r>
            <a:r>
              <a:rPr lang="pl-PL" dirty="0"/>
              <a:t>, a także innych podziemnych, naziemnych lub nadziemnych obiektów i urządzeń niezbędnych do korzystania z tych przewodów i urządzeń, jeżeli właściciel lub użytkownik wieczysty nieruchomości nie wyraża na to zgody. </a:t>
            </a:r>
          </a:p>
          <a:p>
            <a:pPr marL="0" indent="0">
              <a:buNone/>
            </a:pPr>
            <a:r>
              <a:rPr lang="pl-PL" b="1" dirty="0"/>
              <a:t>Ograniczenie to następuje zgodnie z planem miejscowym, a w przypadku braku planu, zgodnie z decyzją o ustaleniu lokalizacji inwestycji celu publicznego.</a:t>
            </a:r>
          </a:p>
          <a:p>
            <a:pPr marL="0" indent="0">
              <a:buNone/>
            </a:pPr>
            <a:r>
              <a:rPr lang="pl-PL" dirty="0"/>
              <a:t>(art. 124 ust. 1 </a:t>
            </a:r>
            <a:r>
              <a:rPr lang="pl-PL" dirty="0" err="1"/>
              <a:t>ugn</a:t>
            </a:r>
            <a:r>
              <a:rPr lang="pl-PL" dirty="0"/>
              <a:t>)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195059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F09679-9547-4E9E-8596-41573D9DD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b="1" i="1" dirty="0"/>
              <a:t>Wywłaszczenie poprzez zapewnienie udostępnienia nieruchomości w celu wykonania konserwacji, remontu lub usunięcia awarii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5B0CF07-2D27-43F5-9DB8-3561349228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935" y="1844287"/>
            <a:ext cx="11560628" cy="483643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b="1" dirty="0"/>
              <a:t>Starosta</a:t>
            </a:r>
            <a:r>
              <a:rPr lang="pl-PL" dirty="0"/>
              <a:t>, wykonujący zadanie z zakresu administracji rządowej, w drodze decyzji </a:t>
            </a:r>
            <a:r>
              <a:rPr lang="pl-PL" b="1" dirty="0"/>
              <a:t>zobowiązuje właściciela, użytkownika wieczystego lub osobę, której przysługują inne prawa rzeczowe do nieruchomości do udostępnienia nieruchomości w celu wykonania czynności związanych z konserwacją, remontami oraz usuwaniem awarii ciągów drenażowych, przewodów i urządzeń, nienależących do części składowych nieruchomości, służących do przesyłania lub dystrybucji płynów, pary, gazów i energii elektrycznej oraz urządzeń łączności publicznej i sygnalizacji</a:t>
            </a:r>
            <a:r>
              <a:rPr lang="pl-PL" dirty="0"/>
              <a:t>, a także innych podziemnych, naziemnych lub nadziemnych obiektów i urządzeń niezbędnych do korzystania z tych przewodów i urządzeń, a także usuwaniem z gruntu tych ciągów, przewodów, urządzeń i obiektów, jeżeli właściciel, użytkownik wieczysty lub osoba, której przysługują inne prawa rzeczowe do nieruchomości nie wyraża na to zgody. </a:t>
            </a:r>
          </a:p>
          <a:p>
            <a:pPr marL="0" indent="0">
              <a:buNone/>
            </a:pPr>
            <a:r>
              <a:rPr lang="pl-PL" dirty="0"/>
              <a:t>Decyzja o zobowiązaniu do udostępniania nieruchomości może być także wydana w celu zapewnienia dojazdu umożliwiającego wykonanie czynności.</a:t>
            </a:r>
          </a:p>
          <a:p>
            <a:pPr marL="0" indent="0">
              <a:buNone/>
            </a:pPr>
            <a:r>
              <a:rPr lang="pl-PL" dirty="0"/>
              <a:t>(art. 124b ust. 1 </a:t>
            </a:r>
            <a:r>
              <a:rPr lang="pl-PL" dirty="0" err="1"/>
              <a:t>ugn</a:t>
            </a:r>
            <a:r>
              <a:rPr lang="pl-PL" dirty="0"/>
              <a:t>)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152515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F09679-9547-4E9E-8596-41573D9DD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b="1" i="1" dirty="0"/>
              <a:t>Wywłaszczenie poprzez wydanie zezwolenia na prowadzenie działalności związanej z wydobyciem kopalin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5B0CF07-2D27-43F5-9DB8-3561349228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b="1" dirty="0"/>
              <a:t>Starosta</a:t>
            </a:r>
            <a:r>
              <a:rPr lang="pl-PL" dirty="0"/>
              <a:t>, wykonujący zadanie z zakresu administracji rządowej, może, w drodze decyzji, </a:t>
            </a:r>
            <a:r>
              <a:rPr lang="pl-PL" b="1" dirty="0"/>
              <a:t>ograniczyć sposób korzystania z nieruchomości niezbędnej w celu poszukiwania, rozpoznawania, wydobywania kopalin objętych własnością górniczą. </a:t>
            </a:r>
          </a:p>
          <a:p>
            <a:pPr marL="0" indent="0">
              <a:buNone/>
            </a:pPr>
            <a:r>
              <a:rPr lang="pl-PL" dirty="0"/>
              <a:t>Ograniczenie te może nastąpić wyłącznie </a:t>
            </a:r>
            <a:r>
              <a:rPr lang="pl-PL" b="1" dirty="0"/>
              <a:t>na rzecz przedsiębiorcy, który uzyskał koncesję na wykonywanie takiej działalności, na czas nie dłuższy niż termin obowiązywania koncesji. </a:t>
            </a:r>
          </a:p>
          <a:p>
            <a:pPr marL="0" indent="0">
              <a:buNone/>
            </a:pPr>
            <a:r>
              <a:rPr lang="pl-PL" dirty="0"/>
              <a:t>Odszkodowanie z tytułu ograniczenia wypłaca przedsiębiorca.</a:t>
            </a:r>
          </a:p>
          <a:p>
            <a:pPr marL="0" indent="0">
              <a:buNone/>
            </a:pPr>
            <a:r>
              <a:rPr lang="pl-PL" dirty="0"/>
              <a:t>Jeżeli ograniczenie, o którym mowa w ust. 1, jest ustanawiane na czas dłuższy niż rok, lub uniemożliwia właścicielowi albo użytkownikowi wieczystemu dalsze prawidłowe korzystanie z nieruchomości w sposób dotychczasowy albo w sposób zgodny z jej dotychczasowym przeznaczeniem, </a:t>
            </a:r>
            <a:r>
              <a:rPr lang="pl-PL" b="1" dirty="0"/>
              <a:t>właściciel lub użytkownik wieczysty nieruchomości może żądać, aby przedsiębiorca nabył od niego nieruchomość</a:t>
            </a:r>
            <a:r>
              <a:rPr lang="pl-PL" dirty="0"/>
              <a:t>. </a:t>
            </a:r>
          </a:p>
          <a:p>
            <a:pPr marL="0" indent="0">
              <a:buNone/>
            </a:pPr>
            <a:r>
              <a:rPr lang="pl-PL" b="1" dirty="0"/>
              <a:t>W sprawach spornych orzekają sądy powszechne.</a:t>
            </a:r>
          </a:p>
          <a:p>
            <a:pPr marL="0" indent="0">
              <a:buNone/>
            </a:pPr>
            <a:r>
              <a:rPr lang="pl-PL" dirty="0"/>
              <a:t>(art. 125 </a:t>
            </a:r>
            <a:r>
              <a:rPr lang="pl-PL" dirty="0" err="1"/>
              <a:t>ugn</a:t>
            </a:r>
            <a:r>
              <a:rPr lang="pl-PL" dirty="0"/>
              <a:t>)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737126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F09679-9547-4E9E-8596-41573D9DD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b="1" i="1" dirty="0"/>
              <a:t>Wywłaszczenie poprzez ograniczenie praw do nieruchomości w przypadku siły wyższej i zagrożenia powstaniem szkody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5B0CF07-2D27-43F5-9DB8-3561349228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b="1" dirty="0"/>
              <a:t>W przypadku siły wyższej lub nagłej potrzeby zapobieżenia powstaniu znacznej szkody</a:t>
            </a:r>
            <a:r>
              <a:rPr lang="pl-PL" dirty="0"/>
              <a:t>, z zastrzeżeniem ust. 5, </a:t>
            </a:r>
            <a:r>
              <a:rPr lang="pl-PL" b="1" dirty="0"/>
              <a:t>starosta</a:t>
            </a:r>
            <a:r>
              <a:rPr lang="pl-PL" dirty="0"/>
              <a:t>, wykonujący zadanie z zakresu administracji rządowej, udziela, w drodze decyzji, </a:t>
            </a:r>
            <a:r>
              <a:rPr lang="pl-PL" b="1" dirty="0"/>
              <a:t>zezwolenia na czasowe zajęcie nieruchomości na okres nie dłuższy niż 6 miesięcy, licząc od dnia zajęcia nieruchomości.</a:t>
            </a:r>
            <a:r>
              <a:rPr lang="pl-PL" dirty="0"/>
              <a:t> </a:t>
            </a:r>
          </a:p>
          <a:p>
            <a:pPr marL="0" indent="0">
              <a:buNone/>
            </a:pPr>
            <a:r>
              <a:rPr lang="pl-PL" b="1" dirty="0"/>
              <a:t>W przypadku postępowania prowadzonego na wniosek, wydanie decyzji następuje niezwłocznie, nie później jednak niż w terminie 7 dni, licząc od dnia złożenia wniosku</a:t>
            </a:r>
            <a:r>
              <a:rPr lang="pl-PL" dirty="0"/>
              <a:t>.</a:t>
            </a:r>
          </a:p>
          <a:p>
            <a:pPr marL="0" indent="0">
              <a:buNone/>
            </a:pPr>
            <a:r>
              <a:rPr lang="pl-PL" b="1" dirty="0"/>
              <a:t>Decyzji, o której mowa przepisie poprzednim , nadaje się rygor natychmiastowej wykonalności.</a:t>
            </a:r>
          </a:p>
          <a:p>
            <a:pPr marL="0" indent="0">
              <a:buNone/>
            </a:pPr>
            <a:r>
              <a:rPr lang="pl-PL" dirty="0"/>
              <a:t>(art. 126 ust. 1-2 </a:t>
            </a:r>
            <a:r>
              <a:rPr lang="pl-PL" dirty="0" err="1"/>
              <a:t>ugn</a:t>
            </a:r>
            <a:r>
              <a:rPr lang="pl-PL" dirty="0"/>
              <a:t> )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67335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F09679-9547-4E9E-8596-41573D9DD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b="1" dirty="0"/>
              <a:t>Wywłaszczenie poprzez ograniczenie praw do nieruchomości w przypadku siły wyższej i zagrożenia powstaniem szkody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5B0CF07-2D27-43F5-9DB8-3561349228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9580" y="2141537"/>
            <a:ext cx="10515600" cy="4351338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pl-PL" b="1" dirty="0"/>
              <a:t>Po upływie okresu, na który nastąpiło zajęcie nieruchomości, podmiot, który zajął nieruchomość, jest obowiązany doprowadzić nieruchomość do stanu poprzedniego. </a:t>
            </a:r>
          </a:p>
          <a:p>
            <a:pPr marL="0" indent="0">
              <a:buNone/>
            </a:pPr>
            <a:r>
              <a:rPr lang="pl-PL" dirty="0"/>
              <a:t>Za udostępnienie nieruchomości oraz szkody powstałe w wyniku zajęcia nieruchomości przysługuje </a:t>
            </a:r>
            <a:r>
              <a:rPr lang="pl-PL" b="1" dirty="0"/>
              <a:t>odszkodowanie w wysokości uzgodnionej </a:t>
            </a:r>
            <a:r>
              <a:rPr lang="pl-PL" dirty="0"/>
              <a:t>między właścicielem, użytkownikiem wieczystym lub osobą, której przysługują inne prawa rzeczowe do nieruchomości a podmiotem, któremu udostępniono nieruchomość. </a:t>
            </a:r>
          </a:p>
          <a:p>
            <a:pPr marL="0" indent="0">
              <a:buNone/>
            </a:pPr>
            <a:r>
              <a:rPr lang="pl-PL" b="1" dirty="0"/>
              <a:t>Jeżeli do takiego uzgodnienia nie dojdzie w terminie 30 dni, licząc od dnia, w którym upłynął termin udostępnienia nieruchomości</a:t>
            </a:r>
            <a:r>
              <a:rPr lang="pl-PL" dirty="0"/>
              <a:t>, określony w decyzji, o której mowa w ust. 1, starosta, wykonujący zadanie z zakresu administracji rządowej, </a:t>
            </a:r>
            <a:r>
              <a:rPr lang="pl-PL" b="1" dirty="0"/>
              <a:t>wszczyna postępowanie w sprawie ustalenia odszkodowania.</a:t>
            </a:r>
          </a:p>
          <a:p>
            <a:pPr marL="0" indent="0">
              <a:buNone/>
            </a:pPr>
            <a:r>
              <a:rPr lang="pl-PL" dirty="0"/>
              <a:t>(art. 126 ust. 3 </a:t>
            </a:r>
            <a:r>
              <a:rPr lang="pl-PL" dirty="0" err="1"/>
              <a:t>ugn</a:t>
            </a:r>
            <a:r>
              <a:rPr lang="pl-PL" dirty="0"/>
              <a:t> 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016051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F09679-9547-4E9E-8596-41573D9DD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Odszkodowanie za wywłaszczenie nieruchomości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5B0CF07-2D27-43F5-9DB8-3561349228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0844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dirty="0"/>
              <a:t>Wywłaszczenie własności nieruchomości, użytkowania wieczystego lub innego prawa rzeczowego następuje za </a:t>
            </a:r>
            <a:r>
              <a:rPr lang="pl-PL" b="1" dirty="0"/>
              <a:t>odszkodowaniem na rzecz osoby wywłaszczonej odpowiadającym wartości tych praw.</a:t>
            </a:r>
          </a:p>
          <a:p>
            <a:pPr marL="0" indent="0">
              <a:buNone/>
            </a:pPr>
            <a:r>
              <a:rPr lang="pl-PL" b="1" dirty="0"/>
              <a:t>Jeżeli na wywłaszczanej nieruchomości </a:t>
            </a:r>
            <a:r>
              <a:rPr lang="pl-PL" dirty="0"/>
              <a:t>lub prawie użytkowania wieczystego tej nieruchomości </a:t>
            </a:r>
            <a:r>
              <a:rPr lang="pl-PL" b="1" dirty="0"/>
              <a:t>są ustanowione inne prawa rzeczowe, odszkodowanie zmniejsza się o kwotę równą wartości tych praw.</a:t>
            </a:r>
          </a:p>
          <a:p>
            <a:pPr marL="0" indent="0">
              <a:buNone/>
            </a:pPr>
            <a:r>
              <a:rPr lang="pl-PL" b="1" dirty="0"/>
              <a:t>Jeżeli na wywłaszczanej nieruchomości</a:t>
            </a:r>
            <a:r>
              <a:rPr lang="pl-PL" dirty="0"/>
              <a:t>, stanowiącej własność jednostki samorządu terytorialnego, </a:t>
            </a:r>
            <a:r>
              <a:rPr lang="pl-PL" b="1" dirty="0"/>
              <a:t>jest ustanowione prawo użytkowania wieczystego, odszkodowanie zmniejsza się o kwotę równą wartości tego prawa</a:t>
            </a:r>
            <a:r>
              <a:rPr lang="pl-PL" dirty="0"/>
              <a:t>.</a:t>
            </a:r>
          </a:p>
          <a:p>
            <a:pPr marL="0" indent="0">
              <a:buNone/>
            </a:pPr>
            <a:r>
              <a:rPr lang="pl-PL" dirty="0"/>
              <a:t>Odszkodowanie przysługuje również za szkody powstałe wskutek zdarzeń, które są związane z wywłaszczeniem praw do nieruchomości. Odszkodowanie powinno odpowiadać wartości poniesionych szkód. Jeżeli wskutek tych zdarzeń zmniejszy się wartość nieruchomości, odszkodowanie powiększa się o kwotę odpowiadającą temu zmniejszeniu.</a:t>
            </a:r>
          </a:p>
          <a:p>
            <a:pPr marL="0" indent="0">
              <a:buNone/>
            </a:pPr>
            <a:r>
              <a:rPr lang="pl-PL" dirty="0"/>
              <a:t>(art. 128 </a:t>
            </a:r>
            <a:r>
              <a:rPr lang="pl-PL" dirty="0" err="1"/>
              <a:t>ugn</a:t>
            </a:r>
            <a:r>
              <a:rPr lang="pl-PL" dirty="0"/>
              <a:t>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34129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F09679-9547-4E9E-8596-41573D9DD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Odszkodowanie za wywłaszczenie nieruchomości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5B0CF07-2D27-43F5-9DB8-3561349228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b="1" dirty="0"/>
              <a:t>Odszkodowanie ustala starosta, wykonujący zadanie z zakresu administracji rządowej, w decyzji o wywłaszczeniu nieruchomości</a:t>
            </a:r>
            <a:r>
              <a:rPr lang="pl-PL" dirty="0"/>
              <a:t>.</a:t>
            </a:r>
          </a:p>
          <a:p>
            <a:pPr marL="0" indent="0">
              <a:buNone/>
            </a:pPr>
            <a:r>
              <a:rPr lang="pl-PL" b="1" dirty="0"/>
              <a:t>Jeżeli w ramach odszkodowania została przyznana nieruchomość zamienna</a:t>
            </a:r>
            <a:r>
              <a:rPr lang="pl-PL" dirty="0"/>
              <a:t>, w decyzji, o której mowa w ust. 1, </a:t>
            </a:r>
            <a:r>
              <a:rPr lang="pl-PL" b="1" dirty="0"/>
              <a:t>podaje się dodatkowo oznaczenie nieruchomości zamiennej według treści księgi wieczystej oraz według katastru nieruchomości, jej wartość oraz wysokość dopłaty</a:t>
            </a:r>
            <a:r>
              <a:rPr lang="pl-PL" dirty="0"/>
              <a:t>.</a:t>
            </a:r>
          </a:p>
          <a:p>
            <a:pPr marL="0" indent="0">
              <a:buNone/>
            </a:pPr>
            <a:r>
              <a:rPr lang="pl-PL" dirty="0"/>
              <a:t>(art. 129 ust. 1 i 3 </a:t>
            </a:r>
            <a:r>
              <a:rPr lang="pl-PL" dirty="0" err="1"/>
              <a:t>ugn</a:t>
            </a:r>
            <a:r>
              <a:rPr lang="pl-PL" dirty="0"/>
              <a:t>)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75940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F09679-9547-4E9E-8596-41573D9DD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Wywłaszczenie – zagadnienia ogólne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5B0CF07-2D27-43F5-9DB8-3561349228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dirty="0"/>
              <a:t>Wywłaszczenie może dotyczyć: </a:t>
            </a:r>
          </a:p>
          <a:p>
            <a:pPr>
              <a:buFontTx/>
              <a:buChar char="-"/>
            </a:pPr>
            <a:r>
              <a:rPr lang="pl-PL" dirty="0"/>
              <a:t>nieruchomości położonych na obszarach przeznaczonych w </a:t>
            </a:r>
            <a:r>
              <a:rPr lang="pl-PL" b="1" dirty="0"/>
              <a:t>planach miejscowych na cele publiczne albo do </a:t>
            </a:r>
          </a:p>
          <a:p>
            <a:pPr>
              <a:buFontTx/>
              <a:buChar char="-"/>
            </a:pPr>
            <a:r>
              <a:rPr lang="pl-PL" dirty="0"/>
              <a:t>nieruchomości, dla których wydana została </a:t>
            </a:r>
            <a:r>
              <a:rPr lang="pl-PL" b="1" dirty="0"/>
              <a:t>decyzja o ustaleniu lokalizacji inwestycji celu publicznego.</a:t>
            </a:r>
          </a:p>
          <a:p>
            <a:pPr marL="0" indent="0">
              <a:buNone/>
            </a:pPr>
            <a:r>
              <a:rPr lang="pl-PL" b="1" dirty="0"/>
              <a:t>Wywłaszczenie nieruchomości polega na pozbawieniu albo ograniczeniu, w drodze decyzji, prawa własności, prawa użytkowania wieczystego lub innego prawa rzeczowego na nieruchomości</a:t>
            </a:r>
          </a:p>
          <a:p>
            <a:pPr marL="0" indent="0">
              <a:buNone/>
            </a:pPr>
            <a:r>
              <a:rPr lang="pl-PL" dirty="0"/>
              <a:t>Wywłaszczenie nieruchomości może być dokonane, jeżeli </a:t>
            </a:r>
            <a:r>
              <a:rPr lang="pl-PL" b="1" dirty="0"/>
              <a:t>cele publiczne nie mogą być zrealizowane w inny sposób niż przez pozbawienie albo ograniczenie praw do nieruchomości, a prawa te nie mogą być nabyte w drodze umowy.</a:t>
            </a:r>
          </a:p>
          <a:p>
            <a:pPr marL="0" indent="0">
              <a:buNone/>
            </a:pPr>
            <a:r>
              <a:rPr lang="pl-PL" dirty="0"/>
              <a:t>Organem właściwym w sprawach wywłaszczenia jest starosta, wykonujący zadanie z zakresu administracji rządowej.</a:t>
            </a:r>
          </a:p>
          <a:p>
            <a:pPr marL="0" indent="0">
              <a:buNone/>
            </a:pPr>
            <a:r>
              <a:rPr lang="pl-PL" dirty="0"/>
              <a:t>(art. 112 </a:t>
            </a:r>
            <a:r>
              <a:rPr lang="pl-PL" dirty="0" err="1"/>
              <a:t>ugn</a:t>
            </a:r>
            <a:r>
              <a:rPr lang="pl-PL" dirty="0"/>
              <a:t> )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581886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F09679-9547-4E9E-8596-41573D9DD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Odszkodowanie za wywłaszczenie nieruchomości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5B0CF07-2D27-43F5-9DB8-3561349228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pl-PL" b="1" dirty="0"/>
              <a:t>Wysokość odszkodowania 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b="1" dirty="0"/>
              <a:t>Wysokość odszkodowania </a:t>
            </a:r>
            <a:r>
              <a:rPr lang="pl-PL" dirty="0"/>
              <a:t>ustala się </a:t>
            </a:r>
            <a:r>
              <a:rPr lang="pl-PL" b="1" dirty="0"/>
              <a:t>według stanu, przeznaczenia i wartości, wywłaszczonej nieruchomości w dniu wydania decyzji o wywłaszczeniu</a:t>
            </a:r>
            <a:r>
              <a:rPr lang="pl-PL" dirty="0"/>
              <a:t>. </a:t>
            </a:r>
          </a:p>
          <a:p>
            <a:pPr marL="0" indent="0">
              <a:buNone/>
            </a:pPr>
            <a:r>
              <a:rPr lang="pl-PL" dirty="0"/>
              <a:t>W przypadku gdy starosta, wykonujący zadanie z zakresu administracji rządowej, wydaje </a:t>
            </a:r>
            <a:r>
              <a:rPr lang="pl-PL" b="1" dirty="0"/>
              <a:t>odrębną decyzję o odszkodowaniu, wysokość odszkodowania ustala się według stanu i przeznaczenia nieruchomości w dniu pozbawienia lub ograniczenia praw. </a:t>
            </a:r>
          </a:p>
          <a:p>
            <a:pPr marL="0" indent="0">
              <a:buNone/>
            </a:pPr>
            <a:r>
              <a:rPr lang="pl-PL" dirty="0"/>
              <a:t>Ustalenie wysokości odszkodowania następuje po uzyskaniu </a:t>
            </a:r>
            <a:r>
              <a:rPr lang="pl-PL" b="1" dirty="0"/>
              <a:t>opinii rzeczoznawcy majątkowego, określającej wartość nieruchomości.</a:t>
            </a:r>
          </a:p>
          <a:p>
            <a:pPr marL="0" indent="0">
              <a:buNone/>
            </a:pPr>
            <a:r>
              <a:rPr lang="pl-PL" dirty="0"/>
              <a:t>(art. 130 </a:t>
            </a:r>
            <a:r>
              <a:rPr lang="pl-PL" dirty="0" err="1"/>
              <a:t>ugn</a:t>
            </a:r>
            <a:r>
              <a:rPr lang="pl-PL" dirty="0"/>
              <a:t>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838289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F09679-9547-4E9E-8596-41573D9DD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Odszkodowanie za wywłaszczenie nieruchomości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5B0CF07-2D27-43F5-9DB8-3561349228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216" y="1825624"/>
            <a:ext cx="10952584" cy="4939069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pl-PL" b="1" dirty="0"/>
              <a:t>Nieruchomość zamienna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W ramach odszkodowania właścicielowi lub użytkownikowi wieczystemu wywłaszczonej nieruchomości może być przyznana, za jego zgodą, </a:t>
            </a:r>
            <a:r>
              <a:rPr lang="pl-PL" b="1" dirty="0"/>
              <a:t>odpowiednia nieruchomość zamienna.</a:t>
            </a:r>
          </a:p>
          <a:p>
            <a:pPr marL="0" indent="0">
              <a:buNone/>
            </a:pPr>
            <a:r>
              <a:rPr lang="pl-PL" b="1" dirty="0"/>
              <a:t>Nieruchomość zamienną przyznaje się z zasobu nieruchomości </a:t>
            </a:r>
            <a:r>
              <a:rPr lang="pl-PL" dirty="0"/>
              <a:t>Skarbu Państwa, jeżeli wywłaszczenie następuje na rzecz Skarbu Państwa, lub z zasobu nieruchomości odpowiedniej jednostki samorządu terytorialnego, jeżeli wywłaszczenie następuje na rzecz tej jednostki.</a:t>
            </a:r>
          </a:p>
          <a:p>
            <a:pPr marL="0" indent="0">
              <a:buNone/>
            </a:pPr>
            <a:r>
              <a:rPr lang="pl-PL" dirty="0"/>
              <a:t>Nieruchomość zamienna może być przyznana w porozumieniu z Dyrektorem Generalnym Krajowego Ośrodka Wsparcia Rolnictwa, z Zasobu Własności Rolnej Skarbu Państwa, jeżeli wywłaszczenie następuje na rzecz Skarbu Państwa.</a:t>
            </a:r>
          </a:p>
          <a:p>
            <a:pPr marL="0" indent="0">
              <a:buNone/>
            </a:pPr>
            <a:r>
              <a:rPr lang="pl-PL" dirty="0"/>
              <a:t>Nieruchomość zamienna może być również przyznana w porozumieniu z Prezesem Krajowego Zasobu Nieruchomości, jeżeli wywłaszczenie następuje na rzecz Skarbu Państwa.</a:t>
            </a:r>
          </a:p>
          <a:p>
            <a:pPr marL="0" indent="0">
              <a:buNone/>
            </a:pPr>
            <a:r>
              <a:rPr lang="pl-PL" b="1" dirty="0"/>
              <a:t>Różnicę między wysokością odszkodowania ustalonego w decyzji a wartością nieruchomości zamiennej wyrównuje się przez dopłatę pieniężną.</a:t>
            </a:r>
          </a:p>
          <a:p>
            <a:pPr marL="0" indent="0">
              <a:buNone/>
            </a:pPr>
            <a:r>
              <a:rPr lang="pl-PL" b="1" dirty="0"/>
              <a:t>Przeniesienie praw do nieruchomości zamiennej na rzecz osoby, której zostało przyznane odszkodowanie, następuje z dniem, w którym decyzja o wywłaszczeniu stała się ostateczna</a:t>
            </a:r>
            <a:r>
              <a:rPr lang="pl-PL" dirty="0"/>
              <a:t>. Decyzja ta stanowi podstawę do dokonania wpisu w księdze wieczystej.</a:t>
            </a:r>
          </a:p>
          <a:p>
            <a:pPr marL="0" indent="0">
              <a:buNone/>
            </a:pPr>
            <a:r>
              <a:rPr lang="pl-PL" dirty="0"/>
              <a:t>(art. 131 </a:t>
            </a:r>
            <a:r>
              <a:rPr lang="pl-PL" dirty="0" err="1"/>
              <a:t>ugn</a:t>
            </a:r>
            <a:r>
              <a:rPr lang="pl-PL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8575949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F09679-9547-4E9E-8596-41573D9DD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Odszkodowanie za wywłaszczenie nieruchomości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5B0CF07-2D27-43F5-9DB8-3561349228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b="1" dirty="0"/>
              <a:t>Wypłata odszkodowania cz. 1 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b="1" dirty="0"/>
              <a:t>Zapłata odszkodowania następuje jednorazowo, w terminie 14 dni od dnia, w którym decyzja o wywłaszczeniu podlega wykonaniu</a:t>
            </a:r>
            <a:r>
              <a:rPr lang="pl-PL" dirty="0"/>
              <a:t>.</a:t>
            </a:r>
          </a:p>
          <a:p>
            <a:pPr marL="0" indent="0">
              <a:buNone/>
            </a:pPr>
            <a:r>
              <a:rPr lang="pl-PL" dirty="0"/>
              <a:t>W sprawach, w których wydano odrębną decyzję o odszkodowaniu, zapłata odszkodowania następuje jednorazowo w terminie 14 dni od dnia, w którym decyzja o odszkodowaniu stała się ostateczna.</a:t>
            </a:r>
          </a:p>
          <a:p>
            <a:pPr marL="0" indent="0">
              <a:buNone/>
            </a:pPr>
            <a:r>
              <a:rPr lang="pl-PL" dirty="0"/>
              <a:t>(art. 132 ust. 1-1a </a:t>
            </a:r>
            <a:r>
              <a:rPr lang="pl-PL" dirty="0" err="1"/>
              <a:t>ugn</a:t>
            </a:r>
            <a:r>
              <a:rPr lang="pl-PL" dirty="0"/>
              <a:t>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453650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F09679-9547-4E9E-8596-41573D9DD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Odszkodowanie za wywłaszczenie nieruchomości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5B0CF07-2D27-43F5-9DB8-3561349228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b="1" dirty="0"/>
              <a:t>Wypłata odszkodowania cz. 2 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b="1" dirty="0"/>
              <a:t>Odszkodowanie wpłaca się do depozytu sądowego, jeżeli</a:t>
            </a:r>
            <a:r>
              <a:rPr lang="pl-PL" dirty="0"/>
              <a:t>:</a:t>
            </a:r>
          </a:p>
          <a:p>
            <a:pPr marL="0" indent="0">
              <a:buNone/>
            </a:pPr>
            <a:r>
              <a:rPr lang="pl-PL" dirty="0"/>
              <a:t>1) osoba uprawniona </a:t>
            </a:r>
            <a:r>
              <a:rPr lang="pl-PL" b="1" dirty="0"/>
              <a:t>odmawia jego przyjęcia albo wypłata odszkodowania natrafia na trudne do przezwyciężenia przeszkody </a:t>
            </a:r>
            <a:r>
              <a:rPr lang="pl-PL" dirty="0"/>
              <a:t>lub</a:t>
            </a:r>
          </a:p>
          <a:p>
            <a:pPr marL="0" indent="0">
              <a:buNone/>
            </a:pPr>
            <a:r>
              <a:rPr lang="pl-PL" dirty="0"/>
              <a:t>2) odszkodowanie za wywłaszczenie dotyczy </a:t>
            </a:r>
            <a:r>
              <a:rPr lang="pl-PL" b="1" dirty="0"/>
              <a:t>nieruchomości o nieuregulowanym stanie prawnym.</a:t>
            </a:r>
          </a:p>
          <a:p>
            <a:pPr marL="0" indent="0">
              <a:buNone/>
            </a:pPr>
            <a:r>
              <a:rPr lang="pl-PL" dirty="0"/>
              <a:t>(art. 133 </a:t>
            </a:r>
            <a:r>
              <a:rPr lang="pl-PL" dirty="0" err="1"/>
              <a:t>ugn</a:t>
            </a:r>
            <a:r>
              <a:rPr lang="pl-PL" dirty="0"/>
              <a:t>)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1093071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F09679-9547-4E9E-8596-41573D9DD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Odszkodowanie za wywłaszczenie nieruchomości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5B0CF07-2D27-43F5-9DB8-3561349228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39069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pl-PL" b="1" dirty="0"/>
              <a:t>Określenie wysokości odszkodowania cz. 1 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Podstawę ustalenia wysokości odszkodowania stanowi </a:t>
            </a:r>
            <a:r>
              <a:rPr lang="pl-PL" b="1" dirty="0"/>
              <a:t>wartość rynkowa nieruchomości.</a:t>
            </a:r>
          </a:p>
          <a:p>
            <a:pPr marL="0" indent="0">
              <a:buNone/>
            </a:pPr>
            <a:r>
              <a:rPr lang="pl-PL" dirty="0"/>
              <a:t>Przy </a:t>
            </a:r>
            <a:r>
              <a:rPr lang="pl-PL" b="1" dirty="0"/>
              <a:t>określaniu wartości rynkowej </a:t>
            </a:r>
            <a:r>
              <a:rPr lang="pl-PL" dirty="0"/>
              <a:t>nieruchomości uwzględnia się w szczególności jej </a:t>
            </a:r>
            <a:r>
              <a:rPr lang="pl-PL" b="1" dirty="0"/>
              <a:t>rodzaj, położenie, sposób użytkowania, przeznaczenie, stan nieruchomości oraz aktualnie kształtujące się ceny w obrocie nieruchomościami</a:t>
            </a:r>
            <a:r>
              <a:rPr lang="pl-PL" dirty="0"/>
              <a:t>.</a:t>
            </a:r>
          </a:p>
          <a:p>
            <a:pPr marL="0" indent="0">
              <a:buNone/>
            </a:pPr>
            <a:r>
              <a:rPr lang="pl-PL" dirty="0"/>
              <a:t>Wartość nieruchomości dla celów odszkodowania określa się </a:t>
            </a:r>
            <a:r>
              <a:rPr lang="pl-PL" b="1" dirty="0"/>
              <a:t>według aktualnego sposobu jej użytkowania, jeżeli przeznaczenie nieruchomości, zgodne z celem wywłaszczenia, nie powoduje zwiększenia jej wartości.</a:t>
            </a:r>
          </a:p>
          <a:p>
            <a:pPr marL="0" indent="0">
              <a:buNone/>
            </a:pPr>
            <a:r>
              <a:rPr lang="pl-PL" dirty="0"/>
              <a:t>Jeżeli przeznaczenie nieruchomości, zgodne z celem wywłaszczenia, </a:t>
            </a:r>
            <a:r>
              <a:rPr lang="pl-PL" b="1" dirty="0"/>
              <a:t>powoduje zwiększenie jej wartości, wartość nieruchomości dla celów odszkodowania określa się według alternatywnego sposobu użytkowania wynikającego z tego przeznaczenia.</a:t>
            </a:r>
          </a:p>
          <a:p>
            <a:pPr marL="0" indent="0">
              <a:buNone/>
            </a:pPr>
            <a:r>
              <a:rPr lang="pl-PL" dirty="0"/>
              <a:t>(art. 134 </a:t>
            </a:r>
            <a:r>
              <a:rPr lang="pl-PL" dirty="0" err="1"/>
              <a:t>ugn</a:t>
            </a:r>
            <a:r>
              <a:rPr lang="pl-PL" dirty="0"/>
              <a:t>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920460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F09679-9547-4E9E-8596-41573D9DD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Odszkodowanie za wywłaszczenie nieruchomości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5B0CF07-2D27-43F5-9DB8-3561349228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pl-PL" b="1" dirty="0"/>
              <a:t>Określenie wysokości odszkodowania cz. 2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Jeżeli ze względu na rodzaj nieruchomości nie można określić jej wartości rynkowej, gdyż tego rodzaju nieruchomości nie występują w obrocie,</a:t>
            </a:r>
            <a:r>
              <a:rPr lang="pl-PL" b="1" dirty="0"/>
              <a:t> określa się jej wartość odtworzeniową.</a:t>
            </a:r>
          </a:p>
          <a:p>
            <a:pPr marL="0" indent="0">
              <a:buNone/>
            </a:pPr>
            <a:r>
              <a:rPr lang="pl-PL" dirty="0"/>
              <a:t>Przy określaniu wartości odtworzeniowej nieruchomości, oddzielnie określa się </a:t>
            </a:r>
            <a:r>
              <a:rPr lang="pl-PL" b="1" dirty="0"/>
              <a:t>wartość gruntu i oddzielnie wartość jego części składowych</a:t>
            </a:r>
            <a:r>
              <a:rPr lang="pl-PL" dirty="0"/>
              <a:t>.</a:t>
            </a:r>
          </a:p>
          <a:p>
            <a:pPr marL="0" indent="0">
              <a:buNone/>
            </a:pPr>
            <a:r>
              <a:rPr lang="pl-PL" dirty="0"/>
              <a:t>Przy określaniu wartości budynków lub ich części, budowli, urządzeń infrastruktury technicznej i innych urządzeń szacuje się koszt ich odtworzenia, z </a:t>
            </a:r>
            <a:r>
              <a:rPr lang="pl-PL" b="1" dirty="0"/>
              <a:t>uwzględnieniem stopnia zużycia.</a:t>
            </a:r>
          </a:p>
          <a:p>
            <a:pPr marL="0" indent="0">
              <a:buNone/>
            </a:pPr>
            <a:r>
              <a:rPr lang="pl-PL" dirty="0"/>
              <a:t>(art. 135 ust. 1-2 i 4 </a:t>
            </a:r>
            <a:r>
              <a:rPr lang="pl-PL" dirty="0" err="1"/>
              <a:t>ugn</a:t>
            </a:r>
            <a:r>
              <a:rPr lang="pl-PL" dirty="0"/>
              <a:t>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832101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F09679-9547-4E9E-8596-41573D9DD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Zwrot wywłaszczonej nieruchomości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5B0CF07-2D27-43F5-9DB8-3561349228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b="1" dirty="0"/>
              <a:t>Nieruchomość wywłaszczona nie może być użyta na cel inny niż określony w decyzji o wywłaszczeniu, chyba że poprzedni właściciel lub jego spadkobierca nie złożą wniosku o zwrot tej nieruchomości.</a:t>
            </a:r>
          </a:p>
          <a:p>
            <a:pPr marL="0" indent="0">
              <a:buNone/>
            </a:pPr>
            <a:r>
              <a:rPr lang="pl-PL" dirty="0"/>
              <a:t>W razie powzięcia zamiaru użycia wywłaszczonej nieruchomości lub jej części na inny cel niż określony w decyzji o wywłaszczeniu właściwy </a:t>
            </a:r>
            <a:r>
              <a:rPr lang="pl-PL" b="1" dirty="0"/>
              <a:t>organ zawiadamia poprzedniego właściciela lub jego spadkobiercę o tym zamiarze, informując równocześnie o możliwości zwrotu </a:t>
            </a:r>
            <a:r>
              <a:rPr lang="pl-PL" dirty="0"/>
              <a:t>wywłaszczonej nieruchomości lub udziału w tej nieruchomości albo części wywłaszczonej nieruchomości lub udziału w tej części.</a:t>
            </a:r>
          </a:p>
          <a:p>
            <a:pPr marL="0" indent="0">
              <a:buNone/>
            </a:pPr>
            <a:r>
              <a:rPr lang="pl-PL" dirty="0"/>
              <a:t>(art. 136 ust. 1-2 </a:t>
            </a:r>
            <a:r>
              <a:rPr lang="pl-PL" dirty="0" err="1"/>
              <a:t>ugn</a:t>
            </a:r>
            <a:r>
              <a:rPr lang="pl-PL" dirty="0"/>
              <a:t>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6804174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F09679-9547-4E9E-8596-41573D9DD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Zwrot wywłaszczonej nieruchomości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5B0CF07-2D27-43F5-9DB8-3561349228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pl-PL" b="1" dirty="0"/>
              <a:t>Nieruchomość zbędna ze względu na cel wywłaszczenia </a:t>
            </a:r>
          </a:p>
          <a:p>
            <a:pPr marL="0" indent="0" algn="ctr">
              <a:buNone/>
            </a:pPr>
            <a:endParaRPr lang="pl-PL" b="1" dirty="0"/>
          </a:p>
          <a:p>
            <a:pPr marL="0" indent="0">
              <a:buNone/>
            </a:pPr>
            <a:r>
              <a:rPr lang="pl-PL" b="1" dirty="0"/>
              <a:t>Nieruchomość uznaje się za zbędną na cel określony w decyzji o wywłaszczeniu, jeżeli:</a:t>
            </a:r>
          </a:p>
          <a:p>
            <a:pPr marL="0" indent="0">
              <a:buNone/>
            </a:pPr>
            <a:r>
              <a:rPr lang="pl-PL" dirty="0"/>
              <a:t>1) pomimo </a:t>
            </a:r>
            <a:r>
              <a:rPr lang="pl-PL" b="1" dirty="0"/>
              <a:t>upływu 7 lat od dnia</a:t>
            </a:r>
            <a:r>
              <a:rPr lang="pl-PL" dirty="0"/>
              <a:t>, w którym decyzja o wywłaszczeniu stała się ostateczna, nie rozpoczęto prac związanych z realizacją tego celu albo</a:t>
            </a:r>
          </a:p>
          <a:p>
            <a:pPr marL="0" indent="0">
              <a:buNone/>
            </a:pPr>
            <a:r>
              <a:rPr lang="pl-PL" dirty="0"/>
              <a:t>2)  pomimo </a:t>
            </a:r>
            <a:r>
              <a:rPr lang="pl-PL" b="1" dirty="0"/>
              <a:t>upływu 10 lat od dnia</a:t>
            </a:r>
            <a:r>
              <a:rPr lang="pl-PL" dirty="0"/>
              <a:t>, w którym decyzja o wywłaszczeniu stała się ostateczna, cel ten nie został zrealizowany. (jeżeli cel wywłaszczenia został zrealizowany tylko na części wywłaszczonej nieruchomości, zwrotowi podlega pozostała część). </a:t>
            </a:r>
          </a:p>
          <a:p>
            <a:pPr marL="0" indent="0">
              <a:buNone/>
            </a:pPr>
            <a:r>
              <a:rPr lang="pl-PL" dirty="0"/>
              <a:t>(art. 137 </a:t>
            </a:r>
            <a:r>
              <a:rPr lang="pl-PL" dirty="0" err="1"/>
              <a:t>ugn</a:t>
            </a:r>
            <a:r>
              <a:rPr lang="pl-PL" dirty="0"/>
              <a:t>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7276643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F09679-9547-4E9E-8596-41573D9DD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Zwrot wywłaszczonej nieruchomości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5B0CF07-2D27-43F5-9DB8-3561349228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pl-PL" b="1" dirty="0"/>
              <a:t>Skutki zwrotu wywłaszczonej nieruchomości 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b="1" dirty="0"/>
              <a:t>Jeżeli nieruchomość lub jej część podlegająca zwrotowi została oddana w trwały zarząd lub została obciążona prawem użytkowania, prawa te wygasają z dniem, w którym decyzja o zwrocie wywłaszczonej nieruchomości stała się ostateczna.</a:t>
            </a:r>
          </a:p>
          <a:p>
            <a:pPr marL="0" indent="0">
              <a:buNone/>
            </a:pPr>
            <a:r>
              <a:rPr lang="pl-PL" b="1" dirty="0"/>
              <a:t>Najem, dzierżawa lub użyczenie zwracanej nieruchomości wygasa z upływem 3 miesięcy od dnia, w którym decyzja o zwrocie wywłaszczonej nieruchomości stała się ostateczna.</a:t>
            </a:r>
          </a:p>
          <a:p>
            <a:pPr marL="0" indent="0">
              <a:buNone/>
            </a:pPr>
            <a:r>
              <a:rPr lang="pl-PL" dirty="0"/>
              <a:t>Nieruchomość wywłaszczona podlega zwrotowi w stanie, w jakim znajduje się w dniu jej zwrotu.</a:t>
            </a:r>
          </a:p>
          <a:p>
            <a:pPr marL="0" indent="0">
              <a:buNone/>
            </a:pPr>
            <a:r>
              <a:rPr lang="pl-PL" dirty="0"/>
              <a:t>(art. 138-139 </a:t>
            </a:r>
            <a:r>
              <a:rPr lang="pl-PL" dirty="0" err="1"/>
              <a:t>ugn</a:t>
            </a:r>
            <a:r>
              <a:rPr lang="pl-PL" dirty="0"/>
              <a:t>)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5821934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F09679-9547-4E9E-8596-41573D9DD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Zwrot wywłaszczonej nieruchomości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5B0CF07-2D27-43F5-9DB8-3561349228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52457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pl-PL" b="1" dirty="0"/>
              <a:t>Skutki zwrotu wywłaszczonej nieruchomości </a:t>
            </a:r>
          </a:p>
          <a:p>
            <a:pPr marL="0" indent="0">
              <a:buNone/>
            </a:pPr>
            <a:r>
              <a:rPr lang="pl-PL" dirty="0"/>
              <a:t>W razie zwrotu wywłaszczonej nieruchomości poprzedni właściciel lub jego spadkobierca </a:t>
            </a:r>
            <a:r>
              <a:rPr lang="pl-PL" b="1" dirty="0"/>
              <a:t>zwraca S</a:t>
            </a:r>
            <a:r>
              <a:rPr lang="pl-PL" dirty="0"/>
              <a:t>karbowi Państwa lub właściwej jednostce samorządu terytorialnego, w zależności od tego, kto jest właścicielem nieruchomości w dniu zwrotu, </a:t>
            </a:r>
            <a:r>
              <a:rPr lang="pl-PL" b="1" dirty="0"/>
              <a:t>ustalone w decyzji odszkodowanie, a także nieruchomość zamienną, jeżeli była przyznana w ramach odszkodowania.</a:t>
            </a:r>
          </a:p>
          <a:p>
            <a:pPr marL="0" indent="0">
              <a:buNone/>
            </a:pPr>
            <a:r>
              <a:rPr lang="pl-PL" b="1" dirty="0"/>
              <a:t>Odszkodowanie pieniężne podlega waloryzacji, z tym że jego wysokość po waloryzacji nie może być wyższa niż wartość rynkowa nieruchomości w dniu zwrotu, a jeżeli ze względu na rodzaj nieruchomości nie można określić jej wartości rynkowej, nie może być wyższa niż jej wartość odtworzeniowa.</a:t>
            </a:r>
          </a:p>
          <a:p>
            <a:pPr marL="0" indent="0">
              <a:buNone/>
            </a:pPr>
            <a:r>
              <a:rPr lang="pl-PL" dirty="0"/>
              <a:t>Jeżeli zwrotowi podlega część wywłaszczonej nieruchomości, zwracaną kwotę odszkodowania ustala się proporcjonalnie do powierzchni tej części nieruchomości.</a:t>
            </a:r>
          </a:p>
          <a:p>
            <a:pPr marL="0" indent="0">
              <a:buNone/>
            </a:pPr>
            <a:r>
              <a:rPr lang="pl-PL" dirty="0"/>
              <a:t>Jeżeli zwrotowi podlega udział w wywłaszczonej nieruchomości albo w jej części, zwracaną kwotę odszkodowania ustala się proporcjonalnie do wielkości udziału.</a:t>
            </a:r>
          </a:p>
          <a:p>
            <a:pPr marL="0" indent="0">
              <a:buNone/>
            </a:pPr>
            <a:r>
              <a:rPr lang="pl-PL" dirty="0"/>
              <a:t>(art. 140 ust. 1-3a </a:t>
            </a:r>
            <a:r>
              <a:rPr lang="pl-PL" dirty="0" err="1"/>
              <a:t>ugn</a:t>
            </a:r>
            <a:r>
              <a:rPr lang="pl-PL" dirty="0"/>
              <a:t>) 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116494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F09679-9547-4E9E-8596-41573D9DD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Wywłaszczenie – zagadnienia ogólne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5B0CF07-2D27-43F5-9DB8-3561349228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pl-PL" b="1" dirty="0"/>
              <a:t>Podmioty, na których rzecz następuje wywłaszczenie </a:t>
            </a:r>
          </a:p>
          <a:p>
            <a:pPr marL="0" indent="0">
              <a:buNone/>
            </a:pPr>
            <a:r>
              <a:rPr lang="pl-PL" dirty="0"/>
              <a:t>Nieruchomość może być wywłaszczona tylko </a:t>
            </a:r>
            <a:r>
              <a:rPr lang="pl-PL" b="1" dirty="0"/>
              <a:t>na rzecz Skarbu Państwa albo na rzecz jednostki samorządu terytorialnego.</a:t>
            </a:r>
          </a:p>
          <a:p>
            <a:pPr marL="0" indent="0">
              <a:buNone/>
            </a:pPr>
            <a:r>
              <a:rPr lang="pl-PL" b="1" dirty="0"/>
              <a:t>Nieruchomość stanowiąca własność Skarbu Państwa nie może być wywłaszczona. </a:t>
            </a:r>
            <a:r>
              <a:rPr lang="pl-PL" dirty="0"/>
              <a:t>Nie dotyczy to wywłaszczenia prawa użytkowania wieczystego oraz ograniczonych praw rzeczowych obciążających nieruchomość.</a:t>
            </a:r>
          </a:p>
          <a:p>
            <a:pPr marL="0" indent="0">
              <a:buNone/>
            </a:pPr>
            <a:r>
              <a:rPr lang="pl-PL" dirty="0"/>
              <a:t>Wywłaszczeniem może być objęta cała nieruchomość albo jej część. </a:t>
            </a:r>
          </a:p>
          <a:p>
            <a:pPr marL="0" indent="0">
              <a:buNone/>
            </a:pPr>
            <a:r>
              <a:rPr lang="pl-PL" b="1" dirty="0"/>
              <a:t>Jeżeli wywłaszczeniem jest objęta część nieruchomości</a:t>
            </a:r>
            <a:r>
              <a:rPr lang="pl-PL" dirty="0"/>
              <a:t>, a pozostała część nie nadaje się do prawidłowego wykorzystywania na dotychczasowe cele, </a:t>
            </a:r>
            <a:r>
              <a:rPr lang="pl-PL" b="1" dirty="0"/>
              <a:t>na żądanie właściciela lub użytkownika wieczystego nieruchomości nabywa się tę część w drodze umowy</a:t>
            </a:r>
            <a:r>
              <a:rPr lang="pl-PL" dirty="0"/>
              <a:t> na rzecz Skarbu Państwa lub na rzecz jednostki samorządu terytorialnego, w zależności od tego, na czyją rzecz następuje wywłaszczenie.</a:t>
            </a:r>
          </a:p>
          <a:p>
            <a:pPr marL="0" indent="0">
              <a:buNone/>
            </a:pPr>
            <a:r>
              <a:rPr lang="pl-PL" dirty="0"/>
              <a:t>(art. 113 ust. 1-3 </a:t>
            </a:r>
            <a:r>
              <a:rPr lang="pl-PL" dirty="0" err="1"/>
              <a:t>ugn</a:t>
            </a:r>
            <a:r>
              <a:rPr lang="pl-PL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16388973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F09679-9547-4E9E-8596-41573D9DD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Zwrot wywłaszczonej nieruchomości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5B0CF07-2D27-43F5-9DB8-3561349228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pl-PL" b="1" dirty="0"/>
              <a:t>Skutki zwrotu wywłaszczonej nieruchomości </a:t>
            </a:r>
          </a:p>
          <a:p>
            <a:pPr marL="0" indent="0">
              <a:buNone/>
            </a:pPr>
            <a:r>
              <a:rPr lang="pl-PL" b="1" dirty="0"/>
              <a:t>Należności w </a:t>
            </a:r>
            <a:r>
              <a:rPr lang="pl-PL" b="1" dirty="0" err="1"/>
              <a:t>spr</a:t>
            </a:r>
            <a:r>
              <a:rPr lang="pl-PL" b="1" dirty="0"/>
              <a:t>. zwrotu nieruchomości, mogą być, na wniosek poprzedniego właściciela albo jego spadkobiercy, rozłożone na raty, nie dłużej niż na 10 lat. </a:t>
            </a:r>
            <a:r>
              <a:rPr lang="pl-PL" dirty="0"/>
              <a:t>Warunki rozłożenia na raty określa się w decyzji o zwrocie wywłaszczonej nieruchomości.</a:t>
            </a:r>
          </a:p>
          <a:p>
            <a:pPr marL="0" indent="0">
              <a:buNone/>
            </a:pPr>
            <a:r>
              <a:rPr lang="pl-PL" dirty="0"/>
              <a:t>Wierzytelności Skarbu Państwa lub właściwej jednostki samorządu terytorialnego z tytułu związanego ze zwrotem nieruchomości, podlegają stosownemu zabezpieczeniu. </a:t>
            </a:r>
            <a:r>
              <a:rPr lang="pl-PL" b="1" dirty="0"/>
              <a:t>Jeżeli zabezpieczenie polega na ustanowieniu hipoteki na nieruchomości, decyzja o zwrocie stanowi podstawę wpisu hipoteki do księgi wieczystej.</a:t>
            </a:r>
          </a:p>
          <a:p>
            <a:pPr marL="0" indent="0">
              <a:buNone/>
            </a:pPr>
            <a:r>
              <a:rPr lang="pl-PL" dirty="0"/>
              <a:t>Raty podlegają oprocentowaniu przy zastosowaniu stopy procentowej równej stopie redyskonta weksli stosowanej przez Narodowy Bank Polski.</a:t>
            </a:r>
          </a:p>
          <a:p>
            <a:pPr marL="0" indent="0">
              <a:buNone/>
            </a:pPr>
            <a:r>
              <a:rPr lang="pl-PL" dirty="0"/>
              <a:t>Do skutków zwłoki lub opóźnienia w zapłacie należności stosuje się odpowiednio przepisy Kodeksu cywilnego.</a:t>
            </a:r>
          </a:p>
          <a:p>
            <a:pPr marL="0" indent="0">
              <a:buNone/>
            </a:pPr>
            <a:r>
              <a:rPr lang="pl-PL" dirty="0"/>
              <a:t>(art. 141 </a:t>
            </a:r>
            <a:r>
              <a:rPr lang="pl-PL" dirty="0" err="1"/>
              <a:t>ugn</a:t>
            </a:r>
            <a:r>
              <a:rPr lang="pl-PL" dirty="0"/>
              <a:t>)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0669295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F09679-9547-4E9E-8596-41573D9DD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Zwrot wywłaszczonej nieruchomości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5B0CF07-2D27-43F5-9DB8-3561349228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b="1" dirty="0"/>
              <a:t>Decyzja o zwrocie nieruchomości 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O zwrocie wywłaszczonych nieruchomości, zwrocie odszkodowania, w tym także nieruchomości zamiennej, oraz o rozliczeniach z tytułu zwrotu i terminach </a:t>
            </a:r>
            <a:r>
              <a:rPr lang="pl-PL" b="1" dirty="0"/>
              <a:t>zwrotu orzeka starosta, wykonujący zadanie z zakresu administracji rządowej, w drodze decyzji.</a:t>
            </a:r>
          </a:p>
          <a:p>
            <a:pPr marL="0" indent="0">
              <a:buNone/>
            </a:pPr>
            <a:r>
              <a:rPr lang="pl-PL" dirty="0"/>
              <a:t>(art. 142 ust. 1 </a:t>
            </a:r>
            <a:r>
              <a:rPr lang="pl-PL" dirty="0" err="1"/>
              <a:t>ugn</a:t>
            </a:r>
            <a:r>
              <a:rPr lang="pl-PL" dirty="0"/>
              <a:t>)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6613520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99151D8-ED5F-4EDB-B47E-E75D4AC66D0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b="1" dirty="0"/>
              <a:t>Dziękuję za uwagę 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45CF31E7-D520-41DC-8BEB-32CCAE21A4C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089085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F09679-9547-4E9E-8596-41573D9DD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Wywłaszczenie – zagadnienia ogólne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5B0CF07-2D27-43F5-9DB8-3561349228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pl-PL" b="1" dirty="0"/>
              <a:t>Nieruchomość o nieuregulowanym stanie prawnym </a:t>
            </a:r>
          </a:p>
          <a:p>
            <a:pPr marL="0" indent="0">
              <a:buNone/>
            </a:pPr>
            <a:r>
              <a:rPr lang="pl-PL" dirty="0"/>
              <a:t>Jeżeli nieruchomość nie ma założonej księgi wieczystej lub zbioru dokumentów, przy jej wywłaszczeniu przyjmuje się inne dokumenty stwierdzające prawa do nieruchomości oraz służące do jej oznaczenia dane z katastru nieruchomości.</a:t>
            </a:r>
          </a:p>
          <a:p>
            <a:pPr marL="0" indent="0">
              <a:buNone/>
            </a:pPr>
            <a:r>
              <a:rPr lang="pl-PL" dirty="0"/>
              <a:t>W przypadku nieruchomości o nieuregulowanym stanie prawnym, przy jej wywłaszczeniu, przyjmuje się służące do jej oznaczenia </a:t>
            </a:r>
            <a:r>
              <a:rPr lang="pl-PL" b="1" dirty="0"/>
              <a:t>dane z katastru nieruchomości.</a:t>
            </a:r>
          </a:p>
          <a:p>
            <a:pPr marL="0" indent="0">
              <a:buNone/>
            </a:pPr>
            <a:r>
              <a:rPr lang="pl-PL" dirty="0"/>
              <a:t>Przez </a:t>
            </a:r>
            <a:r>
              <a:rPr lang="pl-PL" b="1" dirty="0"/>
              <a:t>nieruchomość o nieuregulowanym stanie prawnym </a:t>
            </a:r>
            <a:r>
              <a:rPr lang="pl-PL" dirty="0"/>
              <a:t>rozumie się nieruchomość, dla której ze względu na </a:t>
            </a:r>
            <a:r>
              <a:rPr lang="pl-PL" b="1" dirty="0"/>
              <a:t>brak księgi wieczystej, zbioru dokumentów albo innych dokumentów nie można ustalić osób, którym przysługują do niej prawa rzeczowe</a:t>
            </a:r>
            <a:r>
              <a:rPr lang="pl-PL" dirty="0"/>
              <a:t>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Nieruchomość o nieuregulowanym stanie prawnym ma miejsce także, </a:t>
            </a:r>
            <a:r>
              <a:rPr lang="pl-PL" b="1" dirty="0"/>
              <a:t>jeżeli właściciel lub użytkownik wieczysty nieruchomości nie żyje i nie przeprowadzono lub nie zostało zakończone postępowanie spadkowe.</a:t>
            </a:r>
          </a:p>
          <a:p>
            <a:pPr marL="0" indent="0">
              <a:buNone/>
            </a:pPr>
            <a:r>
              <a:rPr lang="pl-PL" dirty="0"/>
              <a:t>(art. 113 ust. 4-7 </a:t>
            </a:r>
            <a:r>
              <a:rPr lang="pl-PL" dirty="0" err="1"/>
              <a:t>ugn</a:t>
            </a:r>
            <a:r>
              <a:rPr lang="pl-PL" dirty="0"/>
              <a:t>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347818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F09679-9547-4E9E-8596-41573D9DD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Postępowanie w sprawie wywłaszczenia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5B0CF07-2D27-43F5-9DB8-3561349228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b="1" dirty="0"/>
              <a:t>Wszczęcie postępowania wywłaszczeniowego należy poprzedzić rokowaniami o nabycie w drodze umowy praw do nieruchomości</a:t>
            </a:r>
            <a:r>
              <a:rPr lang="pl-PL" dirty="0"/>
              <a:t>, przeprowadzonymi między </a:t>
            </a:r>
            <a:r>
              <a:rPr lang="pl-PL" b="1" dirty="0"/>
              <a:t>starostą, </a:t>
            </a:r>
            <a:r>
              <a:rPr lang="pl-PL" dirty="0"/>
              <a:t>wykonującym zadanie z zakresu administracji rządowej, a właścicielem lub użytkownikiem wieczystym nieruchomości, a także osobą, której przysługuje do nieruchomości ograniczone prawo rzeczowe. </a:t>
            </a:r>
            <a:r>
              <a:rPr lang="pl-PL" b="1" dirty="0"/>
              <a:t>W trakcie prowadzenia rokowań może być zaoferowana nieruchomość zamienna</a:t>
            </a:r>
            <a:r>
              <a:rPr lang="pl-PL" dirty="0"/>
              <a:t>.</a:t>
            </a:r>
          </a:p>
          <a:p>
            <a:pPr marL="0" indent="0">
              <a:buNone/>
            </a:pPr>
            <a:r>
              <a:rPr lang="pl-PL" dirty="0"/>
              <a:t>W przypadku wywłaszczania nieruchomości na wniosek jednostki samorządu terytorialnego rokowania, przeprowadzają ich </a:t>
            </a:r>
            <a:r>
              <a:rPr lang="pl-PL" b="1" dirty="0"/>
              <a:t>organy wykonawcze.</a:t>
            </a:r>
          </a:p>
          <a:p>
            <a:pPr marL="0" indent="0">
              <a:buNone/>
            </a:pPr>
            <a:r>
              <a:rPr lang="pl-PL" dirty="0"/>
              <a:t>(art. 114 ust. 1-2 </a:t>
            </a:r>
            <a:r>
              <a:rPr lang="pl-PL" dirty="0" err="1"/>
              <a:t>ugn</a:t>
            </a:r>
            <a:r>
              <a:rPr lang="pl-PL" dirty="0"/>
              <a:t>)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199008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F09679-9547-4E9E-8596-41573D9DD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Postępowanie w sprawie wywłaszczenia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5B0CF07-2D27-43F5-9DB8-3561349228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08440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pl-PL" b="1" dirty="0"/>
              <a:t>Postępowanie w sprawie wywłaszczenia nieruchomości o nieuregulowanym stanie prawnym 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W przypadku </a:t>
            </a:r>
            <a:r>
              <a:rPr lang="pl-PL" b="1" dirty="0"/>
              <a:t>nieruchomości o nieuregulowanym stanie prawnym informację o zamiarze wywłaszczenia starosta, wykonujący zadanie z zakresu administracji rządowej, podaje do publicznej wiadomości</a:t>
            </a:r>
            <a:r>
              <a:rPr lang="pl-PL" dirty="0"/>
              <a:t> </a:t>
            </a:r>
            <a:r>
              <a:rPr lang="pl-PL" b="1" dirty="0"/>
              <a:t>w sposób zwyczajowo przyjęty w danej miejscowości oraz na stronach internetowy</a:t>
            </a:r>
            <a:r>
              <a:rPr lang="pl-PL" dirty="0"/>
              <a:t>ch starostwa powiatowego, a także przez ogłoszenie w prasie o zasięgu ogólnopolskim. </a:t>
            </a:r>
          </a:p>
          <a:p>
            <a:pPr marL="0" indent="0">
              <a:buNone/>
            </a:pPr>
            <a:r>
              <a:rPr lang="pl-PL" dirty="0"/>
              <a:t>Jeżeli wywłaszczenie dotyczy części nieruchomości, </a:t>
            </a:r>
            <a:r>
              <a:rPr lang="pl-PL" b="1" dirty="0"/>
              <a:t>ogłoszenie zawiera również informację o zamiarze wszczęcia postępowania w sprawie podziału tej nieruchomości.</a:t>
            </a:r>
          </a:p>
          <a:p>
            <a:pPr marL="0" indent="0">
              <a:buNone/>
            </a:pPr>
            <a:r>
              <a:rPr lang="pl-PL" b="1" dirty="0"/>
              <a:t>Jeżeli w terminie 2 miesięcy </a:t>
            </a:r>
            <a:r>
              <a:rPr lang="pl-PL" dirty="0"/>
              <a:t>od dnia ogłoszenia nie zgłoszą się osoby, które wykażą, że przysługują im prawa rzeczowe do nieruchomości, </a:t>
            </a:r>
            <a:r>
              <a:rPr lang="pl-PL" b="1" dirty="0"/>
              <a:t>można wszcząć postępowanie w sprawie podziału i postępowanie wywłaszczeniowe.</a:t>
            </a:r>
          </a:p>
          <a:p>
            <a:pPr marL="0" indent="0">
              <a:buNone/>
            </a:pPr>
            <a:r>
              <a:rPr lang="pl-PL" dirty="0"/>
              <a:t>(art. 114 ust. 3-4 </a:t>
            </a:r>
            <a:r>
              <a:rPr lang="pl-PL" dirty="0" err="1"/>
              <a:t>ugn</a:t>
            </a:r>
            <a:r>
              <a:rPr lang="pl-PL" dirty="0"/>
              <a:t>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849028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F09679-9547-4E9E-8596-41573D9DD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Postępowanie w sprawie wywłaszczenia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5B0CF07-2D27-43F5-9DB8-3561349228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61787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pl-PL" b="1" dirty="0"/>
              <a:t>Wszczęcie postępowania w sprawie wywłaszczenia cz. 1 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Wszczęcie postępowania wywłaszczeniowego </a:t>
            </a:r>
            <a:r>
              <a:rPr lang="pl-PL" b="1" dirty="0"/>
              <a:t>na rzecz Skarbu Państwa następuje z urzędu</a:t>
            </a:r>
            <a:r>
              <a:rPr lang="pl-PL" dirty="0"/>
              <a:t>, a </a:t>
            </a:r>
            <a:r>
              <a:rPr lang="pl-PL" b="1" dirty="0"/>
              <a:t>na rzecz jednostki samorządu terytorialnego - na wniosek jej organu wykonawczego</a:t>
            </a:r>
            <a:r>
              <a:rPr lang="pl-PL" dirty="0"/>
              <a:t>. </a:t>
            </a:r>
          </a:p>
          <a:p>
            <a:pPr marL="0" indent="0">
              <a:buNone/>
            </a:pPr>
            <a:r>
              <a:rPr lang="pl-PL" b="1" dirty="0"/>
              <a:t>Wszczęcie postępowania z urzędu może także nastąpić na skutek zawiadomienia złożonego przez podmiot, który zamierza realizować cel publiczny</a:t>
            </a:r>
            <a:r>
              <a:rPr lang="pl-PL" dirty="0"/>
              <a:t>.</a:t>
            </a:r>
          </a:p>
          <a:p>
            <a:pPr marL="0" indent="0">
              <a:buNone/>
            </a:pPr>
            <a:r>
              <a:rPr lang="pl-PL" dirty="0"/>
              <a:t>Wszczęcie postępowania wywłaszczeniowego następuje po bezskutecznym upływie </a:t>
            </a:r>
            <a:r>
              <a:rPr lang="pl-PL" b="1" dirty="0"/>
              <a:t>dwumiesięcznego terminu do zawarcia umowy w sprawie nabycia prawa do nieruchomości, </a:t>
            </a:r>
            <a:r>
              <a:rPr lang="pl-PL" dirty="0"/>
              <a:t>wyznaczonego na piśmie właścicielowi, użytkownikowi wieczystemu nieruchomości, a także osobie, której przysługuje ograniczone prawo rzeczowe na tej nieruchomości.</a:t>
            </a:r>
          </a:p>
          <a:p>
            <a:pPr marL="0" indent="0">
              <a:buNone/>
            </a:pPr>
            <a:r>
              <a:rPr lang="pl-PL" dirty="0"/>
              <a:t>(art. 115 ust. 1-2 </a:t>
            </a:r>
            <a:r>
              <a:rPr lang="pl-PL" dirty="0" err="1"/>
              <a:t>ugn</a:t>
            </a:r>
            <a:r>
              <a:rPr lang="pl-PL" dirty="0"/>
              <a:t>)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561414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F09679-9547-4E9E-8596-41573D9DD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Postępowanie w sprawie wywłaszczenia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5B0CF07-2D27-43F5-9DB8-3561349228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43126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pl-PL" b="1" dirty="0"/>
              <a:t>Wszczęcie postępowania w sprawie wywłaszczenia cz. 2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Wszczęcie postępowania wywłaszczeniowego </a:t>
            </a:r>
            <a:r>
              <a:rPr lang="pl-PL" b="1" dirty="0"/>
              <a:t>następuje z dniem doręczenia zawiadomienia stronom lub z dniem określonym w ogłoszeniu o wszczęciu postępowania,</a:t>
            </a:r>
            <a:r>
              <a:rPr lang="pl-PL" dirty="0"/>
              <a:t> wywieszonym w urzędzie starostwa powiatowego, po upływie terminu ogłoszenia w sprawie nieruchomości o nieuregulowanym stanie prawnym. </a:t>
            </a:r>
          </a:p>
          <a:p>
            <a:pPr marL="0" indent="0">
              <a:buNone/>
            </a:pPr>
            <a:r>
              <a:rPr lang="pl-PL" b="1" dirty="0"/>
              <a:t>Odmowa wszczęcia postępowania wywłaszczeniowego, o które wystąpił organ wykonawczy jednostki samorządu terytorialnego albo podmiot, który zamierza realizować cel publiczny, następuje w drodze decyzji.</a:t>
            </a:r>
          </a:p>
          <a:p>
            <a:pPr marL="0" indent="0">
              <a:buNone/>
            </a:pPr>
            <a:r>
              <a:rPr lang="pl-PL" dirty="0"/>
              <a:t>(art. 115 ust. 3-4 </a:t>
            </a:r>
            <a:r>
              <a:rPr lang="pl-PL" dirty="0" err="1"/>
              <a:t>ugn</a:t>
            </a:r>
            <a:r>
              <a:rPr lang="pl-PL" dirty="0"/>
              <a:t>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712072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F09679-9547-4E9E-8596-41573D9DD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Postępowanie w sprawie wywłaszczenia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5B0CF07-2D27-43F5-9DB8-3561349228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3894" y="1825624"/>
            <a:ext cx="11560628" cy="473379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b="1" dirty="0"/>
              <a:t>Rozprawa administracyjna w toku postępowania w sprawie wywłaszczenia 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Po wszczęciu postępowania wywłaszczeniowego starosta, wykonujący zadanie z zakresu administracji rządowej, przeprowadza </a:t>
            </a:r>
            <a:r>
              <a:rPr lang="pl-PL" b="1" dirty="0"/>
              <a:t>rozprawę administracyjną.</a:t>
            </a:r>
          </a:p>
          <a:p>
            <a:pPr marL="0" indent="0">
              <a:buNone/>
            </a:pPr>
            <a:r>
              <a:rPr lang="pl-PL" dirty="0"/>
              <a:t>Przepisu poprzedniego nie stosuje się w przypadku nieruchomości o nieuregulowanym stanie prawnym.</a:t>
            </a:r>
          </a:p>
          <a:p>
            <a:pPr marL="0" indent="0">
              <a:buNone/>
            </a:pPr>
            <a:r>
              <a:rPr lang="pl-PL" dirty="0"/>
              <a:t>W postępowaniu wywłaszczeniowym </a:t>
            </a:r>
            <a:r>
              <a:rPr lang="pl-PL" b="1" dirty="0"/>
              <a:t>nie stosuje się przepisów o ugodzie administracyjnej.</a:t>
            </a:r>
          </a:p>
          <a:p>
            <a:pPr marL="0" indent="0">
              <a:buNone/>
            </a:pPr>
            <a:r>
              <a:rPr lang="pl-PL" dirty="0"/>
              <a:t>(art. 118 </a:t>
            </a:r>
            <a:r>
              <a:rPr lang="pl-PL" dirty="0" err="1"/>
              <a:t>ugn</a:t>
            </a:r>
            <a:r>
              <a:rPr lang="pl-PL" dirty="0"/>
              <a:t>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0209444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3286</Words>
  <Application>Microsoft Office PowerPoint</Application>
  <PresentationFormat>Panoramiczny</PresentationFormat>
  <Paragraphs>198</Paragraphs>
  <Slides>32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32</vt:i4>
      </vt:variant>
    </vt:vector>
  </HeadingPairs>
  <TitlesOfParts>
    <vt:vector size="36" baseType="lpstr">
      <vt:lpstr>Arial</vt:lpstr>
      <vt:lpstr>Calibri</vt:lpstr>
      <vt:lpstr>Calibri Light</vt:lpstr>
      <vt:lpstr>Motyw pakietu Office</vt:lpstr>
      <vt:lpstr>Wywłaszczenie nieruchomości </vt:lpstr>
      <vt:lpstr>Wywłaszczenie – zagadnienia ogólne </vt:lpstr>
      <vt:lpstr>Wywłaszczenie – zagadnienia ogólne </vt:lpstr>
      <vt:lpstr>Wywłaszczenie – zagadnienia ogólne </vt:lpstr>
      <vt:lpstr>Postępowanie w sprawie wywłaszczenia </vt:lpstr>
      <vt:lpstr>Postępowanie w sprawie wywłaszczenia </vt:lpstr>
      <vt:lpstr>Postępowanie w sprawie wywłaszczenia </vt:lpstr>
      <vt:lpstr>Postępowanie w sprawie wywłaszczenia </vt:lpstr>
      <vt:lpstr>Postępowanie w sprawie wywłaszczenia </vt:lpstr>
      <vt:lpstr>Postępowanie w sprawie wywłaszczenia </vt:lpstr>
      <vt:lpstr>Postępowanie w sprawie wywłaszczenia </vt:lpstr>
      <vt:lpstr>Postępowanie w sprawie wywłaszczenia </vt:lpstr>
      <vt:lpstr>Wywłaszczenie poprzez ograniczenie sposobu korzystania z nieruchomości</vt:lpstr>
      <vt:lpstr>Wywłaszczenie poprzez zapewnienie udostępnienia nieruchomości w celu wykonania konserwacji, remontu lub usunięcia awarii</vt:lpstr>
      <vt:lpstr>Wywłaszczenie poprzez wydanie zezwolenia na prowadzenie działalności związanej z wydobyciem kopalin</vt:lpstr>
      <vt:lpstr>Wywłaszczenie poprzez ograniczenie praw do nieruchomości w przypadku siły wyższej i zagrożenia powstaniem szkody</vt:lpstr>
      <vt:lpstr>Wywłaszczenie poprzez ograniczenie praw do nieruchomości w przypadku siły wyższej i zagrożenia powstaniem szkody</vt:lpstr>
      <vt:lpstr>Odszkodowanie za wywłaszczenie nieruchomości </vt:lpstr>
      <vt:lpstr>Odszkodowanie za wywłaszczenie nieruchomości </vt:lpstr>
      <vt:lpstr>Odszkodowanie za wywłaszczenie nieruchomości </vt:lpstr>
      <vt:lpstr>Odszkodowanie za wywłaszczenie nieruchomości </vt:lpstr>
      <vt:lpstr>Odszkodowanie za wywłaszczenie nieruchomości </vt:lpstr>
      <vt:lpstr>Odszkodowanie za wywłaszczenie nieruchomości </vt:lpstr>
      <vt:lpstr>Odszkodowanie za wywłaszczenie nieruchomości </vt:lpstr>
      <vt:lpstr>Odszkodowanie za wywłaszczenie nieruchomości </vt:lpstr>
      <vt:lpstr>Zwrot wywłaszczonej nieruchomości </vt:lpstr>
      <vt:lpstr>Zwrot wywłaszczonej nieruchomości </vt:lpstr>
      <vt:lpstr>Zwrot wywłaszczonej nieruchomości </vt:lpstr>
      <vt:lpstr>Zwrot wywłaszczonej nieruchomości </vt:lpstr>
      <vt:lpstr>Zwrot wywłaszczonej nieruchomości </vt:lpstr>
      <vt:lpstr>Zwrot wywłaszczonej nieruchomości </vt:lpstr>
      <vt:lpstr>Dziękuję za uwagę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Wywłaszczenie nieruchomości</dc:title>
  <dc:creator>Maciej Błażewski</dc:creator>
  <cp:lastModifiedBy>Maciej Błażewski</cp:lastModifiedBy>
  <cp:revision>6</cp:revision>
  <dcterms:created xsi:type="dcterms:W3CDTF">2022-04-21T19:22:54Z</dcterms:created>
  <dcterms:modified xsi:type="dcterms:W3CDTF">2023-03-11T22:28:50Z</dcterms:modified>
</cp:coreProperties>
</file>