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289" r:id="rId4"/>
    <p:sldId id="295" r:id="rId5"/>
    <p:sldId id="294" r:id="rId6"/>
    <p:sldId id="293" r:id="rId7"/>
    <p:sldId id="292" r:id="rId8"/>
    <p:sldId id="298" r:id="rId9"/>
    <p:sldId id="299" r:id="rId10"/>
    <p:sldId id="316" r:id="rId11"/>
    <p:sldId id="317" r:id="rId12"/>
    <p:sldId id="257" r:id="rId13"/>
    <p:sldId id="271" r:id="rId14"/>
    <p:sldId id="270" r:id="rId15"/>
    <p:sldId id="269" r:id="rId16"/>
    <p:sldId id="268" r:id="rId17"/>
    <p:sldId id="267" r:id="rId18"/>
    <p:sldId id="266" r:id="rId19"/>
    <p:sldId id="314" r:id="rId20"/>
    <p:sldId id="315" r:id="rId21"/>
    <p:sldId id="265" r:id="rId22"/>
    <p:sldId id="264" r:id="rId23"/>
    <p:sldId id="263" r:id="rId24"/>
    <p:sldId id="262" r:id="rId25"/>
    <p:sldId id="261" r:id="rId26"/>
    <p:sldId id="258" r:id="rId27"/>
    <p:sldId id="260" r:id="rId28"/>
    <p:sldId id="272" r:id="rId29"/>
    <p:sldId id="273" r:id="rId30"/>
    <p:sldId id="274" r:id="rId31"/>
    <p:sldId id="275" r:id="rId32"/>
    <p:sldId id="279" r:id="rId33"/>
    <p:sldId id="278" r:id="rId34"/>
    <p:sldId id="277" r:id="rId35"/>
    <p:sldId id="276" r:id="rId36"/>
    <p:sldId id="281" r:id="rId37"/>
    <p:sldId id="282" r:id="rId38"/>
    <p:sldId id="288" r:id="rId39"/>
    <p:sldId id="286" r:id="rId40"/>
    <p:sldId id="285" r:id="rId41"/>
    <p:sldId id="302" r:id="rId42"/>
    <p:sldId id="310" r:id="rId43"/>
    <p:sldId id="309" r:id="rId44"/>
    <p:sldId id="313" r:id="rId45"/>
    <p:sldId id="301" r:id="rId46"/>
    <p:sldId id="287" r:id="rId47"/>
    <p:sldId id="284" r:id="rId48"/>
    <p:sldId id="280" r:id="rId4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18E8F3-B420-47DF-B402-B9A371F9780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900A058-683A-433A-9440-629DF83AC6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3C253416-2560-404C-B284-29E53D567999}"/>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5" name="Symbol zastępczy stopki 4">
            <a:extLst>
              <a:ext uri="{FF2B5EF4-FFF2-40B4-BE49-F238E27FC236}">
                <a16:creationId xmlns:a16="http://schemas.microsoft.com/office/drawing/2014/main" id="{8C6DDDD9-66FB-4422-9D2E-2E8F2BB5FE4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AF22C42-C461-4468-A27F-9E9B1F97A367}"/>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3390858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8FDD4B-A6F7-4A08-AC73-0FC682885AC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899D3175-4406-4A80-A812-28FDC74BC0C6}"/>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9BFBDD8-A96E-4B97-B8F2-A7C2FFE2E882}"/>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5" name="Symbol zastępczy stopki 4">
            <a:extLst>
              <a:ext uri="{FF2B5EF4-FFF2-40B4-BE49-F238E27FC236}">
                <a16:creationId xmlns:a16="http://schemas.microsoft.com/office/drawing/2014/main" id="{11873DF2-BEC8-42D9-A1D0-4C515A490FD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5CD99F8-2521-4D48-9C28-98D6196A281B}"/>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3930919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7BFA5B3-B7BD-4CEA-990B-F20CE5C4BF7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8BACE29-009F-4433-A461-CD4214C337F1}"/>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28E4F23-D3FD-4AE0-AE0B-6DFB53D19FBD}"/>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5" name="Symbol zastępczy stopki 4">
            <a:extLst>
              <a:ext uri="{FF2B5EF4-FFF2-40B4-BE49-F238E27FC236}">
                <a16:creationId xmlns:a16="http://schemas.microsoft.com/office/drawing/2014/main" id="{8CBDCCB0-778B-4E1B-8FFF-A0812371588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3AD8CA7-81AE-4659-B3D1-AAE9BDBFB22E}"/>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2480954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4824BA-FEFE-4CCE-B3BC-97857F793A6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1472E5D7-A6F8-4159-A1D4-EC70B87CB87C}"/>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B898809-CF4B-45F1-8DB0-75971577349B}"/>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5" name="Symbol zastępczy stopki 4">
            <a:extLst>
              <a:ext uri="{FF2B5EF4-FFF2-40B4-BE49-F238E27FC236}">
                <a16:creationId xmlns:a16="http://schemas.microsoft.com/office/drawing/2014/main" id="{A0C59E2D-2141-45EF-A859-A9DCDA01C77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D1EF241-E79E-4916-B6C5-82275FB896B9}"/>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1127582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7305ED-F216-43B1-ADD0-152DB4B321D8}"/>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85FC7F05-1C49-4289-94AC-B22CE7E6E7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14155F97-D5A6-4241-A215-3212F4035B6B}"/>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5" name="Symbol zastępczy stopki 4">
            <a:extLst>
              <a:ext uri="{FF2B5EF4-FFF2-40B4-BE49-F238E27FC236}">
                <a16:creationId xmlns:a16="http://schemas.microsoft.com/office/drawing/2014/main" id="{4697CDDE-AA12-49A6-8619-82C1013DDFA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BB1DA30-3BB4-48AA-AA3E-FEBC5841E7E5}"/>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413494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7F7D4D-A178-4645-AB8E-615700BD6B3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12F4CCE-16EE-47A9-BB58-1D9FCE2FF642}"/>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4CEF1EEA-B371-48A7-AD84-460E78A30615}"/>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8B765E73-7A65-4C41-A7D7-0B119441AB77}"/>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6" name="Symbol zastępczy stopki 5">
            <a:extLst>
              <a:ext uri="{FF2B5EF4-FFF2-40B4-BE49-F238E27FC236}">
                <a16:creationId xmlns:a16="http://schemas.microsoft.com/office/drawing/2014/main" id="{B6FC49BE-893C-48DF-B55C-E106CB85DC4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0550DF4-0F97-46F1-ABF0-B7F427A53FD9}"/>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2745156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C4BA92-FA43-48F0-9452-63B0339ABE2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2C5DDC1-0121-402A-B372-A762265DE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32431AF2-DAB1-4DD3-8AAD-D687DBD79A43}"/>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FDD208E-503C-4522-BF01-9B9F6B29FE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6C256290-C956-4EC4-B836-6E2FD132BDAD}"/>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8E7F557D-423D-4AB4-93B2-EA9BB6867112}"/>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8" name="Symbol zastępczy stopki 7">
            <a:extLst>
              <a:ext uri="{FF2B5EF4-FFF2-40B4-BE49-F238E27FC236}">
                <a16:creationId xmlns:a16="http://schemas.microsoft.com/office/drawing/2014/main" id="{A0C305A4-7E9B-43DF-AA72-314B1E76130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CB5FE39-C3AC-4F44-8FDD-36ED830ED135}"/>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1530983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B9A02A-FD32-4A5B-898F-58392708590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0C761119-D9E8-4D4D-8B0D-973DF64B52FD}"/>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4" name="Symbol zastępczy stopki 3">
            <a:extLst>
              <a:ext uri="{FF2B5EF4-FFF2-40B4-BE49-F238E27FC236}">
                <a16:creationId xmlns:a16="http://schemas.microsoft.com/office/drawing/2014/main" id="{A381E408-0684-4EC1-B97C-E81E07521CA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69C5315A-3115-4243-8728-BD38556F20BE}"/>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2294684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2161F04-98B6-4318-9481-CDE3EEB9EFEE}"/>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3" name="Symbol zastępczy stopki 2">
            <a:extLst>
              <a:ext uri="{FF2B5EF4-FFF2-40B4-BE49-F238E27FC236}">
                <a16:creationId xmlns:a16="http://schemas.microsoft.com/office/drawing/2014/main" id="{5F37C2C4-C912-4B40-B0AD-48C7DC34EB66}"/>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E418BF4-88DA-4680-9D8A-5A403C6BFF0A}"/>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1977210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C56EE4-DBE4-442A-89BD-A38850C44FC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93F4B2EF-5926-48BA-A012-C00A99F610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13A1EDF-CEEF-4905-BF45-88650888E2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87ED2728-AB44-4FC1-BCEB-8CB4E3E2F1F2}"/>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6" name="Symbol zastępczy stopki 5">
            <a:extLst>
              <a:ext uri="{FF2B5EF4-FFF2-40B4-BE49-F238E27FC236}">
                <a16:creationId xmlns:a16="http://schemas.microsoft.com/office/drawing/2014/main" id="{C41DCDB7-565F-49F3-A6CC-5E67FAE481D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F910B19-0BC8-463D-89C9-95F0069131FA}"/>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4019828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F9A763-D666-4358-BEF1-B34F806E6BE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C7F03BEF-214B-492E-AC15-1480E66F17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602184F5-CF69-46C7-84C9-280AC0158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55B7672B-3254-4C85-A375-FBFE2AD6E8CE}"/>
              </a:ext>
            </a:extLst>
          </p:cNvPr>
          <p:cNvSpPr>
            <a:spLocks noGrp="1"/>
          </p:cNvSpPr>
          <p:nvPr>
            <p:ph type="dt" sz="half" idx="10"/>
          </p:nvPr>
        </p:nvSpPr>
        <p:spPr/>
        <p:txBody>
          <a:bodyPr/>
          <a:lstStyle/>
          <a:p>
            <a:fld id="{1B59704F-071F-4E81-8F70-6C184EAABF70}" type="datetimeFigureOut">
              <a:rPr lang="pl-PL" smtClean="0"/>
              <a:t>17.02.2023</a:t>
            </a:fld>
            <a:endParaRPr lang="pl-PL"/>
          </a:p>
        </p:txBody>
      </p:sp>
      <p:sp>
        <p:nvSpPr>
          <p:cNvPr id="6" name="Symbol zastępczy stopki 5">
            <a:extLst>
              <a:ext uri="{FF2B5EF4-FFF2-40B4-BE49-F238E27FC236}">
                <a16:creationId xmlns:a16="http://schemas.microsoft.com/office/drawing/2014/main" id="{CC05B967-B2B6-4822-8D81-26B8CFC86E3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3E7DC24-B87A-4CC3-86CD-CE8FDBD5A862}"/>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333702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BACC6F51-A01E-4C04-B2ED-592BC7A800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56EF341-5205-4010-8050-79F80E7A72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23322EA-8ABF-4101-9712-3FA1E5D70D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9704F-071F-4E81-8F70-6C184EAABF70}" type="datetimeFigureOut">
              <a:rPr lang="pl-PL" smtClean="0"/>
              <a:t>17.02.2023</a:t>
            </a:fld>
            <a:endParaRPr lang="pl-PL"/>
          </a:p>
        </p:txBody>
      </p:sp>
      <p:sp>
        <p:nvSpPr>
          <p:cNvPr id="5" name="Symbol zastępczy stopki 4">
            <a:extLst>
              <a:ext uri="{FF2B5EF4-FFF2-40B4-BE49-F238E27FC236}">
                <a16:creationId xmlns:a16="http://schemas.microsoft.com/office/drawing/2014/main" id="{4A169DA5-3C70-47FC-95D1-48AAE6565B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6525B2A0-3619-4626-A9B2-B770975530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E0BF2-3990-48C3-BA4C-CDDC466DE520}" type="slidenum">
              <a:rPr lang="pl-PL" smtClean="0"/>
              <a:t>‹#›</a:t>
            </a:fld>
            <a:endParaRPr lang="pl-PL"/>
          </a:p>
        </p:txBody>
      </p:sp>
    </p:spTree>
    <p:extLst>
      <p:ext uri="{BB962C8B-B14F-4D97-AF65-F5344CB8AC3E}">
        <p14:creationId xmlns:p14="http://schemas.microsoft.com/office/powerpoint/2010/main" val="98036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32B9F4-5257-45B9-98E3-4575C293228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C6FA52A2-5C18-4482-BD80-1E251B6F536C}"/>
              </a:ext>
            </a:extLst>
          </p:cNvPr>
          <p:cNvSpPr>
            <a:spLocks noGrp="1"/>
          </p:cNvSpPr>
          <p:nvPr>
            <p:ph idx="1"/>
          </p:nvPr>
        </p:nvSpPr>
        <p:spPr/>
        <p:txBody>
          <a:bodyPr/>
          <a:lstStyle/>
          <a:p>
            <a:pPr marL="0" indent="0" algn="ctr">
              <a:buNone/>
            </a:pPr>
            <a:endParaRPr lang="pl-PL" sz="3600" b="1" dirty="0"/>
          </a:p>
          <a:p>
            <a:pPr marL="0" indent="0" algn="ctr">
              <a:buNone/>
            </a:pPr>
            <a:r>
              <a:rPr lang="pl-PL" sz="5400" b="1" dirty="0"/>
              <a:t>Nadzór weryfikacyjny </a:t>
            </a:r>
          </a:p>
          <a:p>
            <a:pPr marL="0" indent="0" algn="ctr">
              <a:buNone/>
            </a:pPr>
            <a:r>
              <a:rPr lang="pl-PL" sz="5400" b="1" dirty="0"/>
              <a:t>nad działalnością administracji samorządowej</a:t>
            </a:r>
            <a:endParaRPr lang="pl-PL" sz="5400" dirty="0"/>
          </a:p>
          <a:p>
            <a:endParaRPr lang="pl-PL" dirty="0"/>
          </a:p>
          <a:p>
            <a:pPr marL="0" indent="0">
              <a:buNone/>
            </a:pPr>
            <a:endParaRPr lang="pl-PL" dirty="0"/>
          </a:p>
        </p:txBody>
      </p:sp>
    </p:spTree>
    <p:extLst>
      <p:ext uri="{BB962C8B-B14F-4D97-AF65-F5344CB8AC3E}">
        <p14:creationId xmlns:p14="http://schemas.microsoft.com/office/powerpoint/2010/main" val="535871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6E65BA-713E-4E17-995C-DE68C6520689}"/>
              </a:ext>
            </a:extLst>
          </p:cNvPr>
          <p:cNvSpPr>
            <a:spLocks noGrp="1"/>
          </p:cNvSpPr>
          <p:nvPr>
            <p:ph type="title"/>
          </p:nvPr>
        </p:nvSpPr>
        <p:spPr/>
        <p:txBody>
          <a:bodyPr/>
          <a:lstStyle/>
          <a:p>
            <a:pPr algn="ctr"/>
            <a:r>
              <a:rPr lang="pl-PL" b="1" dirty="0"/>
              <a:t>NADZÓR WERYFIKACYJNY </a:t>
            </a:r>
          </a:p>
        </p:txBody>
      </p:sp>
      <p:sp>
        <p:nvSpPr>
          <p:cNvPr id="3" name="Symbol zastępczy zawartości 2">
            <a:extLst>
              <a:ext uri="{FF2B5EF4-FFF2-40B4-BE49-F238E27FC236}">
                <a16:creationId xmlns:a16="http://schemas.microsoft.com/office/drawing/2014/main" id="{9B9158E6-BB0C-4E7D-9733-6EE6DB967709}"/>
              </a:ext>
            </a:extLst>
          </p:cNvPr>
          <p:cNvSpPr>
            <a:spLocks noGrp="1"/>
          </p:cNvSpPr>
          <p:nvPr>
            <p:ph idx="1"/>
          </p:nvPr>
        </p:nvSpPr>
        <p:spPr/>
        <p:txBody>
          <a:bodyPr/>
          <a:lstStyle/>
          <a:p>
            <a:pPr marL="0" indent="0">
              <a:buNone/>
            </a:pPr>
            <a:r>
              <a:rPr lang="pl-PL" b="1" dirty="0"/>
              <a:t>Pojęcie nadzoru weryfikacyjnego </a:t>
            </a:r>
            <a:endParaRPr lang="pl-PL" dirty="0"/>
          </a:p>
          <a:p>
            <a:pPr marL="0" indent="0">
              <a:buNone/>
            </a:pPr>
            <a:r>
              <a:rPr lang="pl-PL" dirty="0"/>
              <a:t>- nadzór ten dotyczy relacji pomiędzy organem nadzoru, a innym organem / podmiotem administracji </a:t>
            </a:r>
          </a:p>
          <a:p>
            <a:pPr marL="0" indent="0">
              <a:buNone/>
            </a:pPr>
            <a:r>
              <a:rPr lang="pl-PL" dirty="0"/>
              <a:t>- ma ograniczoną intensywność oddziaływania</a:t>
            </a:r>
          </a:p>
          <a:p>
            <a:pPr marL="0" indent="0">
              <a:buNone/>
            </a:pPr>
            <a:r>
              <a:rPr lang="pl-PL" dirty="0"/>
              <a:t>- nadzór ten uwzględnia samodzielność organów/podmiotów nadzorowanych </a:t>
            </a:r>
          </a:p>
          <a:p>
            <a:pPr marL="0" indent="0">
              <a:buNone/>
            </a:pPr>
            <a:r>
              <a:rPr lang="pl-PL" dirty="0"/>
              <a:t>- jest właściwy dla zjawiska decentralizacji </a:t>
            </a:r>
          </a:p>
        </p:txBody>
      </p:sp>
    </p:spTree>
    <p:extLst>
      <p:ext uri="{BB962C8B-B14F-4D97-AF65-F5344CB8AC3E}">
        <p14:creationId xmlns:p14="http://schemas.microsoft.com/office/powerpoint/2010/main" val="3449175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6E65BA-713E-4E17-995C-DE68C6520689}"/>
              </a:ext>
            </a:extLst>
          </p:cNvPr>
          <p:cNvSpPr>
            <a:spLocks noGrp="1"/>
          </p:cNvSpPr>
          <p:nvPr>
            <p:ph type="title"/>
          </p:nvPr>
        </p:nvSpPr>
        <p:spPr/>
        <p:txBody>
          <a:bodyPr/>
          <a:lstStyle/>
          <a:p>
            <a:pPr algn="ctr"/>
            <a:r>
              <a:rPr lang="pl-PL" b="1" dirty="0"/>
              <a:t>NADZÓR WERYFIKACYJNY </a:t>
            </a:r>
          </a:p>
        </p:txBody>
      </p:sp>
      <p:sp>
        <p:nvSpPr>
          <p:cNvPr id="3" name="Symbol zastępczy zawartości 2">
            <a:extLst>
              <a:ext uri="{FF2B5EF4-FFF2-40B4-BE49-F238E27FC236}">
                <a16:creationId xmlns:a16="http://schemas.microsoft.com/office/drawing/2014/main" id="{9B9158E6-BB0C-4E7D-9733-6EE6DB967709}"/>
              </a:ext>
            </a:extLst>
          </p:cNvPr>
          <p:cNvSpPr>
            <a:spLocks noGrp="1"/>
          </p:cNvSpPr>
          <p:nvPr>
            <p:ph idx="1"/>
          </p:nvPr>
        </p:nvSpPr>
        <p:spPr/>
        <p:txBody>
          <a:bodyPr/>
          <a:lstStyle/>
          <a:p>
            <a:pPr marL="0" indent="0">
              <a:buNone/>
            </a:pPr>
            <a:r>
              <a:rPr lang="pl-PL" b="1" dirty="0"/>
              <a:t>Cechy nadzoru weryfikacyjnego: </a:t>
            </a:r>
            <a:endParaRPr lang="pl-PL" dirty="0"/>
          </a:p>
          <a:p>
            <a:pPr marL="0" indent="0">
              <a:buNone/>
            </a:pPr>
            <a:r>
              <a:rPr lang="pl-PL" dirty="0"/>
              <a:t>1.podstawa prawna nadzoru weryfikacyjnego jest określana w przepisach rangi ustawowej. </a:t>
            </a:r>
          </a:p>
          <a:p>
            <a:pPr marL="0" indent="0">
              <a:buNone/>
            </a:pPr>
            <a:r>
              <a:rPr lang="pl-PL" dirty="0"/>
              <a:t>2. z zasady nadzór ten opiera się na kryterium legalności</a:t>
            </a:r>
          </a:p>
          <a:p>
            <a:pPr marL="0" indent="0">
              <a:buNone/>
            </a:pPr>
            <a:r>
              <a:rPr lang="pl-PL" dirty="0"/>
              <a:t>3. przepisy prawa określają precyzyjnie zasady i tryb sprawowania nadzoru weryfikacyjnego </a:t>
            </a:r>
          </a:p>
          <a:p>
            <a:pPr marL="0" indent="0">
              <a:buNone/>
            </a:pPr>
            <a:r>
              <a:rPr lang="pl-PL" dirty="0"/>
              <a:t>4. przepisy prawa ustanawiają sądową ochronę organu/podmiotu nadzorowanego (np. możliwość złożenia skargi do sądu administracyjnego) </a:t>
            </a:r>
          </a:p>
          <a:p>
            <a:pPr marL="0" indent="0">
              <a:buNone/>
            </a:pPr>
            <a:endParaRPr lang="pl-PL" dirty="0"/>
          </a:p>
        </p:txBody>
      </p:sp>
    </p:spTree>
    <p:extLst>
      <p:ext uri="{BB962C8B-B14F-4D97-AF65-F5344CB8AC3E}">
        <p14:creationId xmlns:p14="http://schemas.microsoft.com/office/powerpoint/2010/main" val="2684882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419F8D-99D0-4383-82C7-25890887050E}"/>
              </a:ext>
            </a:extLst>
          </p:cNvPr>
          <p:cNvSpPr>
            <a:spLocks noGrp="1"/>
          </p:cNvSpPr>
          <p:nvPr>
            <p:ph type="title"/>
          </p:nvPr>
        </p:nvSpPr>
        <p:spPr/>
        <p:txBody>
          <a:bodyPr/>
          <a:lstStyle/>
          <a:p>
            <a:pPr algn="ctr"/>
            <a:r>
              <a:rPr lang="pl-PL" b="1" dirty="0"/>
              <a:t>Kryterium i zakres nadzoru </a:t>
            </a:r>
            <a:endParaRPr lang="pl-PL" dirty="0"/>
          </a:p>
        </p:txBody>
      </p:sp>
      <p:sp>
        <p:nvSpPr>
          <p:cNvPr id="3" name="Symbol zastępczy zawartości 2">
            <a:extLst>
              <a:ext uri="{FF2B5EF4-FFF2-40B4-BE49-F238E27FC236}">
                <a16:creationId xmlns:a16="http://schemas.microsoft.com/office/drawing/2014/main" id="{47395BAE-9560-4EA8-A04E-BFA88F2AD8FA}"/>
              </a:ext>
            </a:extLst>
          </p:cNvPr>
          <p:cNvSpPr>
            <a:spLocks noGrp="1"/>
          </p:cNvSpPr>
          <p:nvPr>
            <p:ph idx="1"/>
          </p:nvPr>
        </p:nvSpPr>
        <p:spPr/>
        <p:txBody>
          <a:bodyPr/>
          <a:lstStyle/>
          <a:p>
            <a:pPr marL="0" indent="0">
              <a:buNone/>
            </a:pPr>
            <a:r>
              <a:rPr lang="pl-PL" dirty="0"/>
              <a:t>Nadzór nad działalnością gminną sprawowany jest na podstawie kryterium zgodności z prawem.</a:t>
            </a:r>
          </a:p>
          <a:p>
            <a:pPr marL="0" indent="0">
              <a:buNone/>
            </a:pPr>
            <a:r>
              <a:rPr lang="pl-PL" dirty="0"/>
              <a:t>(art. 85 </a:t>
            </a:r>
            <a:r>
              <a:rPr lang="pl-PL" dirty="0" err="1"/>
              <a:t>usg</a:t>
            </a:r>
            <a:r>
              <a:rPr lang="pl-PL" dirty="0"/>
              <a:t>)</a:t>
            </a:r>
          </a:p>
          <a:p>
            <a:pPr marL="0" indent="0">
              <a:buNone/>
            </a:pPr>
            <a:r>
              <a:rPr lang="pl-PL" dirty="0"/>
              <a:t> </a:t>
            </a:r>
          </a:p>
          <a:p>
            <a:pPr marL="0" indent="0">
              <a:buNone/>
            </a:pPr>
            <a:r>
              <a:rPr lang="pl-PL" dirty="0"/>
              <a:t>Organy nadzoru mogą wkraczać w działalność gminną tylko w przypadkach określonych ustawami.</a:t>
            </a:r>
          </a:p>
          <a:p>
            <a:pPr marL="0" indent="0">
              <a:buNone/>
            </a:pPr>
            <a:r>
              <a:rPr lang="pl-PL" dirty="0"/>
              <a:t>(art. 87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40873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Wymóg przedłożenia uchwał i zarządzeń organom nadzoru</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Wójt obowiązany jest do przedłożenia wojewodzie uchwał rady gminy w ciągu 7 dni od dnia ich podjęcia. </a:t>
            </a:r>
          </a:p>
          <a:p>
            <a:pPr marL="0" indent="0">
              <a:buNone/>
            </a:pPr>
            <a:r>
              <a:rPr lang="pl-PL" dirty="0"/>
              <a:t>Akty ustanawiające przepisy porządkowe wójt przekazuje w ciągu 2 dni od ich ustanowienia.</a:t>
            </a:r>
          </a:p>
          <a:p>
            <a:pPr marL="0" indent="0">
              <a:buNone/>
            </a:pPr>
            <a:r>
              <a:rPr lang="pl-PL" dirty="0"/>
              <a:t>(art. 90 ust. 1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1027096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Publikacja aktów prawa miejscowego</a:t>
            </a:r>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b="1" dirty="0"/>
              <a:t>Dziennikami urzędowymi w rozumieniu ustawy są:</a:t>
            </a:r>
            <a:r>
              <a:rPr lang="pl-PL" dirty="0"/>
              <a:t> Dziennik Ustaw Rzeczypospolitej Polskiej, Dziennik Urzędowy Rzeczypospolitej Polskiej "Monitor Polski", dzienniki urzędowe ministrów kierujących działami administracji rządowej, dzienniki urzędowe urzędów centralnych, Dziennik Urzędowy Komisji Nadzoru Finansowego oraz </a:t>
            </a:r>
            <a:r>
              <a:rPr lang="pl-PL" b="1" dirty="0"/>
              <a:t>wojewódzkie dzienniki urzędowe.</a:t>
            </a:r>
            <a:endParaRPr lang="pl-PL" dirty="0"/>
          </a:p>
          <a:p>
            <a:pPr marL="0" indent="0">
              <a:buNone/>
            </a:pPr>
            <a:r>
              <a:rPr lang="pl-PL" dirty="0"/>
              <a:t>(art. 8 </a:t>
            </a:r>
            <a:r>
              <a:rPr lang="pl-PL" dirty="0" err="1"/>
              <a:t>u.o.a.n</a:t>
            </a:r>
            <a:r>
              <a:rPr lang="pl-PL" dirty="0"/>
              <a:t>.)</a:t>
            </a:r>
          </a:p>
          <a:p>
            <a:pPr marL="0" indent="0">
              <a:buNone/>
            </a:pPr>
            <a:endParaRPr lang="pl-PL" dirty="0"/>
          </a:p>
        </p:txBody>
      </p:sp>
    </p:spTree>
    <p:extLst>
      <p:ext uri="{BB962C8B-B14F-4D97-AF65-F5344CB8AC3E}">
        <p14:creationId xmlns:p14="http://schemas.microsoft.com/office/powerpoint/2010/main" val="1491887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Publikacja aktów prawa miejscowego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92500"/>
          </a:bodyPr>
          <a:lstStyle/>
          <a:p>
            <a:pPr marL="0" indent="0">
              <a:buNone/>
            </a:pPr>
            <a:r>
              <a:rPr lang="pl-PL" dirty="0"/>
              <a:t>W wojewódzkim dzienniku urzędowym ogłasza się: </a:t>
            </a:r>
          </a:p>
          <a:p>
            <a:pPr marL="0" indent="0">
              <a:buNone/>
            </a:pPr>
            <a:r>
              <a:rPr lang="pl-PL" dirty="0"/>
              <a:t>- akty prawa miejscowego stanowione przez sejmik województwa, organ powiatu oraz organ gminy, w tym statuty województwa, powiatu i gminy;</a:t>
            </a:r>
          </a:p>
          <a:p>
            <a:pPr marL="0" indent="0">
              <a:buNone/>
            </a:pPr>
            <a:r>
              <a:rPr lang="pl-PL" dirty="0"/>
              <a:t>- wyroki sądu administracyjnego uwzględniające skargi na akty prawa miejscowego stanowionego przez: wojewodę i organy administracji niezespolonej, organ samorządu województwa, organ powiatu i organ gminy;</a:t>
            </a:r>
          </a:p>
          <a:p>
            <a:pPr marL="0" indent="0">
              <a:buNone/>
            </a:pPr>
            <a:r>
              <a:rPr lang="pl-PL" dirty="0"/>
              <a:t>- rozstrzygnięcia nadzorcze dotyczące aktów prawa miejscowego stanowionych przez jednostki samorządu terytorialnego;</a:t>
            </a:r>
          </a:p>
          <a:p>
            <a:pPr marL="0" indent="0">
              <a:buNone/>
            </a:pPr>
            <a:r>
              <a:rPr lang="en-GB" dirty="0"/>
              <a:t>(art. 13 pkt. 2, 5, 8a </a:t>
            </a:r>
            <a:r>
              <a:rPr lang="en-GB" dirty="0" err="1"/>
              <a:t>u.o.a.n</a:t>
            </a:r>
            <a:r>
              <a:rPr lang="en-GB" dirty="0"/>
              <a:t>.)</a:t>
            </a:r>
            <a:endParaRPr lang="pl-PL" dirty="0"/>
          </a:p>
          <a:p>
            <a:pPr marL="0" indent="0">
              <a:buNone/>
            </a:pPr>
            <a:endParaRPr lang="pl-PL" dirty="0"/>
          </a:p>
        </p:txBody>
      </p:sp>
    </p:spTree>
    <p:extLst>
      <p:ext uri="{BB962C8B-B14F-4D97-AF65-F5344CB8AC3E}">
        <p14:creationId xmlns:p14="http://schemas.microsoft.com/office/powerpoint/2010/main" val="2585164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Publikacja aktów prawa miejscowego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92500" lnSpcReduction="10000"/>
          </a:bodyPr>
          <a:lstStyle/>
          <a:p>
            <a:pPr marL="0" indent="0">
              <a:buNone/>
            </a:pPr>
            <a:r>
              <a:rPr lang="pl-PL" dirty="0"/>
              <a:t>Akty normatywne ogłasza się niezwłocznie.</a:t>
            </a:r>
          </a:p>
          <a:p>
            <a:pPr marL="0" indent="0">
              <a:buNone/>
            </a:pPr>
            <a:r>
              <a:rPr lang="pl-PL" dirty="0"/>
              <a:t>(art. 3 </a:t>
            </a:r>
            <a:r>
              <a:rPr lang="pl-PL" dirty="0" err="1"/>
              <a:t>u.o.a.n</a:t>
            </a:r>
            <a:r>
              <a:rPr lang="pl-PL" dirty="0"/>
              <a:t>.)</a:t>
            </a:r>
          </a:p>
          <a:p>
            <a:endParaRPr lang="pl-PL" dirty="0"/>
          </a:p>
          <a:p>
            <a:pPr marL="0" indent="0">
              <a:buNone/>
            </a:pPr>
            <a:r>
              <a:rPr lang="pl-PL" dirty="0"/>
              <a:t>Wojewoda wydaje wojewódzki dziennik urzędowy.</a:t>
            </a:r>
          </a:p>
          <a:p>
            <a:pPr marL="0" indent="0">
              <a:buNone/>
            </a:pPr>
            <a:r>
              <a:rPr lang="pl-PL" dirty="0"/>
              <a:t>(art. 23 </a:t>
            </a:r>
            <a:r>
              <a:rPr lang="pl-PL" dirty="0" err="1"/>
              <a:t>u.o.a.n</a:t>
            </a:r>
            <a:r>
              <a:rPr lang="pl-PL" dirty="0"/>
              <a:t>.). </a:t>
            </a:r>
          </a:p>
          <a:p>
            <a:endParaRPr lang="pl-PL" dirty="0"/>
          </a:p>
          <a:p>
            <a:pPr marL="0" indent="0">
              <a:buNone/>
            </a:pPr>
            <a:r>
              <a:rPr lang="pl-PL" dirty="0"/>
              <a:t>Podstawą do ogłoszenia aktu normatywnego lub innego aktu prawnego jest akt w formie dokumentu elektronicznego opatrzony kwalifikowanym podpisem elektronicznym przez upoważniony do wydania aktu organ.</a:t>
            </a:r>
          </a:p>
          <a:p>
            <a:pPr marL="0" indent="0">
              <a:buNone/>
            </a:pPr>
            <a:r>
              <a:rPr lang="pl-PL" dirty="0"/>
              <a:t>(art. 15 ust. 1 </a:t>
            </a:r>
            <a:r>
              <a:rPr lang="pl-PL" dirty="0" err="1"/>
              <a:t>u.o.a.n</a:t>
            </a:r>
            <a:r>
              <a:rPr lang="pl-PL" dirty="0"/>
              <a:t>.) </a:t>
            </a:r>
          </a:p>
          <a:p>
            <a:pPr marL="0" indent="0">
              <a:buNone/>
            </a:pPr>
            <a:endParaRPr lang="pl-PL" dirty="0"/>
          </a:p>
        </p:txBody>
      </p:sp>
    </p:spTree>
    <p:extLst>
      <p:ext uri="{BB962C8B-B14F-4D97-AF65-F5344CB8AC3E}">
        <p14:creationId xmlns:p14="http://schemas.microsoft.com/office/powerpoint/2010/main" val="351192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Postępowanie w sprawie wydania rozstrzygnięcia nadzorczego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Przepisy Kodeksu postępowania administracyjnego stosuje się odpowiednio</a:t>
            </a:r>
          </a:p>
          <a:p>
            <a:pPr marL="0" indent="0">
              <a:buNone/>
            </a:pPr>
            <a:r>
              <a:rPr lang="pl-PL" dirty="0"/>
              <a:t>(art. 91 ust. 5 </a:t>
            </a:r>
            <a:r>
              <a:rPr lang="pl-PL" dirty="0" err="1"/>
              <a:t>usg</a:t>
            </a:r>
            <a:r>
              <a:rPr lang="pl-PL" dirty="0"/>
              <a:t>) </a:t>
            </a:r>
          </a:p>
          <a:p>
            <a:endParaRPr lang="pl-PL" dirty="0"/>
          </a:p>
          <a:p>
            <a:pPr marL="0" indent="0">
              <a:buNone/>
            </a:pPr>
            <a:r>
              <a:rPr lang="pl-PL" dirty="0"/>
              <a:t>Wojewoda wszczyna postępowanie w sprawie wydania rozstrzygnięcia nadzorczego z urzędu</a:t>
            </a:r>
          </a:p>
          <a:p>
            <a:endParaRPr lang="pl-PL" dirty="0"/>
          </a:p>
          <a:p>
            <a:pPr marL="0" indent="0">
              <a:buNone/>
            </a:pPr>
            <a:r>
              <a:rPr lang="pl-PL" dirty="0"/>
              <a:t>Wojewoda powinien pisemnie zawiadomić organ j.s.t. o wszczęciu postępowania w sprawie wydania rozstrzygnięcia nadzorczego </a:t>
            </a:r>
          </a:p>
          <a:p>
            <a:pPr marL="0" indent="0">
              <a:buNone/>
            </a:pPr>
            <a:endParaRPr lang="pl-PL" dirty="0"/>
          </a:p>
        </p:txBody>
      </p:sp>
    </p:spTree>
    <p:extLst>
      <p:ext uri="{BB962C8B-B14F-4D97-AF65-F5344CB8AC3E}">
        <p14:creationId xmlns:p14="http://schemas.microsoft.com/office/powerpoint/2010/main" val="740219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Informacyjne uprawnienia organów nadzoru</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Organy nadzoru mają prawo żądania informacji i danych, dotyczących organizacji i funkcjonowania gminy, niezbędnych do wykonywania przysługujących im uprawnień nadzorczych.</a:t>
            </a:r>
          </a:p>
          <a:p>
            <a:pPr marL="0" indent="0">
              <a:buNone/>
            </a:pPr>
            <a:r>
              <a:rPr lang="pl-PL" dirty="0"/>
              <a:t>(art. 88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809129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DF19F2-E304-47DE-9E82-B438777C964A}"/>
              </a:ext>
            </a:extLst>
          </p:cNvPr>
          <p:cNvSpPr>
            <a:spLocks noGrp="1"/>
          </p:cNvSpPr>
          <p:nvPr>
            <p:ph type="title"/>
          </p:nvPr>
        </p:nvSpPr>
        <p:spPr>
          <a:xfrm>
            <a:off x="838200" y="365126"/>
            <a:ext cx="10515600" cy="1099780"/>
          </a:xfrm>
        </p:spPr>
        <p:txBody>
          <a:bodyPr>
            <a:normAutofit/>
          </a:bodyPr>
          <a:lstStyle/>
          <a:p>
            <a:pPr algn="ctr"/>
            <a:r>
              <a:rPr lang="pl-PL" b="1" dirty="0"/>
              <a:t>KONTROLA WOJEWODY</a:t>
            </a:r>
            <a:endParaRPr lang="pl-PL" dirty="0"/>
          </a:p>
        </p:txBody>
      </p:sp>
      <p:sp>
        <p:nvSpPr>
          <p:cNvPr id="3" name="Symbol zastępczy zawartości 2">
            <a:extLst>
              <a:ext uri="{FF2B5EF4-FFF2-40B4-BE49-F238E27FC236}">
                <a16:creationId xmlns:a16="http://schemas.microsoft.com/office/drawing/2014/main" id="{4D179A47-57A1-4CB1-82F8-2287738D836B}"/>
              </a:ext>
            </a:extLst>
          </p:cNvPr>
          <p:cNvSpPr>
            <a:spLocks noGrp="1"/>
          </p:cNvSpPr>
          <p:nvPr>
            <p:ph idx="1"/>
          </p:nvPr>
        </p:nvSpPr>
        <p:spPr>
          <a:xfrm>
            <a:off x="838200" y="1464906"/>
            <a:ext cx="10515600" cy="4712057"/>
          </a:xfrm>
        </p:spPr>
        <p:txBody>
          <a:bodyPr>
            <a:normAutofit/>
          </a:bodyPr>
          <a:lstStyle/>
          <a:p>
            <a:pPr marL="0" indent="0" algn="ctr">
              <a:buNone/>
            </a:pPr>
            <a:r>
              <a:rPr lang="pl-PL" b="1" dirty="0"/>
              <a:t>Kontrola wykonywana przez wojewodę</a:t>
            </a:r>
            <a:endParaRPr lang="pl-PL" dirty="0"/>
          </a:p>
          <a:p>
            <a:endParaRPr lang="pl-PL" dirty="0"/>
          </a:p>
          <a:p>
            <a:pPr marL="0" indent="0">
              <a:buNone/>
            </a:pPr>
            <a:r>
              <a:rPr lang="pl-PL" dirty="0"/>
              <a:t>Wojewoda kontroluje m. in. wykonywanie przez organy samorządu terytorialnego i inne podmioty zadań z zakresu administracji rządowej, realizowanych przez nie na podstawie ustawy lub porozumienia z organami administracji rządowej.</a:t>
            </a:r>
          </a:p>
          <a:p>
            <a:pPr marL="0" indent="0">
              <a:buNone/>
            </a:pPr>
            <a:r>
              <a:rPr lang="pl-PL" dirty="0"/>
              <a:t>(art. 28 ust. 1 ustawy o wojewodzie i administracji rządowej w województwie) </a:t>
            </a:r>
          </a:p>
          <a:p>
            <a:pPr marL="0" indent="0">
              <a:buNone/>
            </a:pPr>
            <a:endParaRPr lang="pl-PL" dirty="0"/>
          </a:p>
        </p:txBody>
      </p:sp>
    </p:spTree>
    <p:extLst>
      <p:ext uri="{BB962C8B-B14F-4D97-AF65-F5344CB8AC3E}">
        <p14:creationId xmlns:p14="http://schemas.microsoft.com/office/powerpoint/2010/main" val="1422981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0A3EF7-6304-4691-AD7F-F34E4FBA5B57}"/>
              </a:ext>
            </a:extLst>
          </p:cNvPr>
          <p:cNvSpPr>
            <a:spLocks noGrp="1"/>
          </p:cNvSpPr>
          <p:nvPr>
            <p:ph type="title"/>
          </p:nvPr>
        </p:nvSpPr>
        <p:spPr/>
        <p:txBody>
          <a:bodyPr/>
          <a:lstStyle/>
          <a:p>
            <a:pPr algn="ctr"/>
            <a:r>
              <a:rPr lang="pl-PL" b="1" dirty="0"/>
              <a:t>Nadzór weryfikacyjny a decentralizacja </a:t>
            </a:r>
          </a:p>
        </p:txBody>
      </p:sp>
      <p:sp>
        <p:nvSpPr>
          <p:cNvPr id="3" name="Symbol zastępczy zawartości 2">
            <a:extLst>
              <a:ext uri="{FF2B5EF4-FFF2-40B4-BE49-F238E27FC236}">
                <a16:creationId xmlns:a16="http://schemas.microsoft.com/office/drawing/2014/main" id="{9A951837-7B0C-4BFF-886B-969BB14827BE}"/>
              </a:ext>
            </a:extLst>
          </p:cNvPr>
          <p:cNvSpPr>
            <a:spLocks noGrp="1"/>
          </p:cNvSpPr>
          <p:nvPr>
            <p:ph idx="1"/>
          </p:nvPr>
        </p:nvSpPr>
        <p:spPr/>
        <p:txBody>
          <a:bodyPr/>
          <a:lstStyle/>
          <a:p>
            <a:pPr marL="0" indent="0">
              <a:buNone/>
            </a:pPr>
            <a:r>
              <a:rPr lang="pl-PL" dirty="0"/>
              <a:t>Nadzór weryfikacyjny nad działalnością administracji samorządowej (terytorialnej oraz zawodowej) jest przejawem decentralizacji. </a:t>
            </a:r>
          </a:p>
          <a:p>
            <a:pPr marL="0" indent="0">
              <a:buNone/>
            </a:pPr>
            <a:r>
              <a:rPr lang="pl-PL" dirty="0"/>
              <a:t>Decentralizacja obejmuje wyodrębnienie organizacyjne oraz funkcjonalne części administracji publicznej w drodze przepisów ustawy. </a:t>
            </a:r>
          </a:p>
          <a:p>
            <a:pPr marL="0" indent="0">
              <a:buNone/>
            </a:pPr>
            <a:r>
              <a:rPr lang="pl-PL" dirty="0"/>
              <a:t>Środki nadzoru weryfikacyjnego służą zapewnieniu przestrzegania granic samodzielności podmiotów samorządowych przez te podmioty. </a:t>
            </a:r>
          </a:p>
        </p:txBody>
      </p:sp>
    </p:spTree>
    <p:extLst>
      <p:ext uri="{BB962C8B-B14F-4D97-AF65-F5344CB8AC3E}">
        <p14:creationId xmlns:p14="http://schemas.microsoft.com/office/powerpoint/2010/main" val="2807752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DF19F2-E304-47DE-9E82-B438777C964A}"/>
              </a:ext>
            </a:extLst>
          </p:cNvPr>
          <p:cNvSpPr>
            <a:spLocks noGrp="1"/>
          </p:cNvSpPr>
          <p:nvPr>
            <p:ph type="title"/>
          </p:nvPr>
        </p:nvSpPr>
        <p:spPr>
          <a:xfrm>
            <a:off x="838200" y="365126"/>
            <a:ext cx="10515600" cy="1099780"/>
          </a:xfrm>
        </p:spPr>
        <p:txBody>
          <a:bodyPr>
            <a:normAutofit/>
          </a:bodyPr>
          <a:lstStyle/>
          <a:p>
            <a:pPr algn="ctr"/>
            <a:r>
              <a:rPr lang="pl-PL" b="1" dirty="0"/>
              <a:t>KONTROLA WOJEWODY</a:t>
            </a:r>
            <a:endParaRPr lang="pl-PL" dirty="0"/>
          </a:p>
        </p:txBody>
      </p:sp>
      <p:sp>
        <p:nvSpPr>
          <p:cNvPr id="3" name="Symbol zastępczy zawartości 2">
            <a:extLst>
              <a:ext uri="{FF2B5EF4-FFF2-40B4-BE49-F238E27FC236}">
                <a16:creationId xmlns:a16="http://schemas.microsoft.com/office/drawing/2014/main" id="{4D179A47-57A1-4CB1-82F8-2287738D836B}"/>
              </a:ext>
            </a:extLst>
          </p:cNvPr>
          <p:cNvSpPr>
            <a:spLocks noGrp="1"/>
          </p:cNvSpPr>
          <p:nvPr>
            <p:ph idx="1"/>
          </p:nvPr>
        </p:nvSpPr>
        <p:spPr>
          <a:xfrm>
            <a:off x="838200" y="1400432"/>
            <a:ext cx="10515600" cy="5204899"/>
          </a:xfrm>
        </p:spPr>
        <p:txBody>
          <a:bodyPr>
            <a:normAutofit fontScale="85000" lnSpcReduction="20000"/>
          </a:bodyPr>
          <a:lstStyle/>
          <a:p>
            <a:pPr marL="0" indent="0" algn="ctr">
              <a:buNone/>
            </a:pPr>
            <a:r>
              <a:rPr lang="pl-PL" b="1" dirty="0"/>
              <a:t>Kontrola wykonywana przez wojewodę w w zw. z wykonaniem porozumienia wojewody z JST</a:t>
            </a:r>
            <a:endParaRPr lang="pl-PL" dirty="0"/>
          </a:p>
          <a:p>
            <a:pPr marL="0" indent="0">
              <a:buNone/>
            </a:pPr>
            <a:r>
              <a:rPr lang="pl-PL" dirty="0"/>
              <a:t>1.  Wojewoda może powierzyć prowadzenie, w jego imieniu, niektórych spraw z zakresu swojej właściwości jednostkom samorządu terytorialnego lub organom innych samorządów działających na obszarze województwa, kierownikom państwowych i samorządowych osób prawnych oraz innych państwowych jednostek organizacyjnych funkcjonujących w województwie.</a:t>
            </a:r>
          </a:p>
          <a:p>
            <a:pPr marL="0" indent="0">
              <a:buNone/>
            </a:pPr>
            <a:r>
              <a:rPr lang="pl-PL" dirty="0"/>
              <a:t>2.  Powierzenie następuje na podstawie porozumienia wojewody odpowiednio z organem wykonawczym jednostki samorządu terytorialnego, właściwym organem innego samorządu lub kierownikiem państwowej i samorządowej osoby prawnej albo innej państwowej jednostki organizacyjnej, o których mowa w ust. 1. Porozumienie, wraz ze stanowiącymi jego integralną część załącznikami, podlega ogłoszeniu w wojewódzkim dzienniku urzędowym.</a:t>
            </a:r>
          </a:p>
          <a:p>
            <a:pPr marL="0" indent="0">
              <a:buNone/>
            </a:pPr>
            <a:r>
              <a:rPr lang="pl-PL" dirty="0"/>
              <a:t>3.  W porozumieniu, o którym mowa w ust. 2, określa się zasady sprawowania przez wojewodę kontroli nad prawidłowym wykonywaniem powierzonych zadań.</a:t>
            </a:r>
          </a:p>
          <a:p>
            <a:pPr marL="0" indent="0">
              <a:buNone/>
            </a:pPr>
            <a:r>
              <a:rPr lang="pl-PL" dirty="0"/>
              <a:t>(art. 20 ustawy o wojewodzie i administracji rządowej w województwie)</a:t>
            </a:r>
          </a:p>
          <a:p>
            <a:pPr marL="0" indent="0">
              <a:buNone/>
            </a:pPr>
            <a:endParaRPr lang="pl-PL" dirty="0"/>
          </a:p>
        </p:txBody>
      </p:sp>
    </p:spTree>
    <p:extLst>
      <p:ext uri="{BB962C8B-B14F-4D97-AF65-F5344CB8AC3E}">
        <p14:creationId xmlns:p14="http://schemas.microsoft.com/office/powerpoint/2010/main" val="430754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D76A92-C2E2-45A4-95BA-B31C91A052C1}"/>
              </a:ext>
            </a:extLst>
          </p:cNvPr>
          <p:cNvSpPr>
            <a:spLocks noGrp="1"/>
          </p:cNvSpPr>
          <p:nvPr>
            <p:ph type="title"/>
          </p:nvPr>
        </p:nvSpPr>
        <p:spPr/>
        <p:txBody>
          <a:bodyPr>
            <a:normAutofit/>
          </a:bodyPr>
          <a:lstStyle/>
          <a:p>
            <a:pPr algn="ctr"/>
            <a:r>
              <a:rPr lang="pl-PL" b="1" dirty="0"/>
              <a:t>Postępowanie w sprawie wydania rozstrzygnięcia nadzorczego</a:t>
            </a:r>
            <a:endParaRPr lang="pl-PL" dirty="0"/>
          </a:p>
        </p:txBody>
      </p:sp>
      <p:sp>
        <p:nvSpPr>
          <p:cNvPr id="3" name="Symbol zastępczy zawartości 2">
            <a:extLst>
              <a:ext uri="{FF2B5EF4-FFF2-40B4-BE49-F238E27FC236}">
                <a16:creationId xmlns:a16="http://schemas.microsoft.com/office/drawing/2014/main" id="{1D0EB8AF-F3A6-4655-A347-596F5960FABC}"/>
              </a:ext>
            </a:extLst>
          </p:cNvPr>
          <p:cNvSpPr>
            <a:spLocks noGrp="1"/>
          </p:cNvSpPr>
          <p:nvPr>
            <p:ph idx="1"/>
          </p:nvPr>
        </p:nvSpPr>
        <p:spPr/>
        <p:txBody>
          <a:bodyPr>
            <a:normAutofit fontScale="92500" lnSpcReduction="20000"/>
          </a:bodyPr>
          <a:lstStyle/>
          <a:p>
            <a:pPr marL="0" indent="0">
              <a:buNone/>
            </a:pPr>
            <a:r>
              <a:rPr lang="pl-PL" dirty="0"/>
              <a:t>O nieważności uchwały lub zarządzenia w całości lub w części orzeka organ nadzoru w terminie nie dłuższym niż 30 dni od dnia doręczenia uchwały lub zarządzenia</a:t>
            </a:r>
          </a:p>
          <a:p>
            <a:pPr marL="0" indent="0">
              <a:buNone/>
            </a:pPr>
            <a:r>
              <a:rPr lang="pl-PL" dirty="0"/>
              <a:t>(art. 91 ust. 1 </a:t>
            </a:r>
            <a:r>
              <a:rPr lang="pl-PL" dirty="0" err="1"/>
              <a:t>u.s.g</a:t>
            </a:r>
            <a:r>
              <a:rPr lang="pl-PL" dirty="0"/>
              <a:t>.)</a:t>
            </a:r>
          </a:p>
          <a:p>
            <a:pPr marL="0" indent="0">
              <a:buNone/>
            </a:pPr>
            <a:r>
              <a:rPr lang="pl-PL" dirty="0"/>
              <a:t> </a:t>
            </a:r>
          </a:p>
          <a:p>
            <a:pPr marL="0" indent="0">
              <a:buNone/>
            </a:pPr>
            <a:r>
              <a:rPr lang="pl-PL" dirty="0"/>
              <a:t>Organ nadzoru, wszczynając postępowanie w sprawie stwierdzenia nieważności uchwały lub zarządzenia albo w toku tego postępowania, może wstrzymać ich wykonanie.</a:t>
            </a:r>
          </a:p>
          <a:p>
            <a:pPr marL="0" indent="0">
              <a:buNone/>
            </a:pPr>
            <a:r>
              <a:rPr lang="pl-PL" dirty="0"/>
              <a:t>(art. 91 ust. 2 </a:t>
            </a:r>
            <a:r>
              <a:rPr lang="pl-PL" dirty="0" err="1"/>
              <a:t>u.s.g</a:t>
            </a:r>
            <a:r>
              <a:rPr lang="pl-PL" dirty="0"/>
              <a:t>.)</a:t>
            </a:r>
          </a:p>
          <a:p>
            <a:pPr marL="0" indent="0">
              <a:buNone/>
            </a:pPr>
            <a:r>
              <a:rPr lang="pl-PL" dirty="0"/>
              <a:t>Przepisu ust. 2 nie stosuje się do uchwały lub zarządzenia o zaskarżeniu rozstrzygnięcia nadzorczego do sądu administracyjnego.</a:t>
            </a:r>
          </a:p>
          <a:p>
            <a:pPr marL="0" indent="0">
              <a:buNone/>
            </a:pPr>
            <a:r>
              <a:rPr lang="en-GB" dirty="0"/>
              <a:t>(art. 91 </a:t>
            </a:r>
            <a:r>
              <a:rPr lang="en-GB" dirty="0" err="1"/>
              <a:t>ust</a:t>
            </a:r>
            <a:r>
              <a:rPr lang="en-GB" dirty="0"/>
              <a:t>. 2a </a:t>
            </a:r>
            <a:r>
              <a:rPr lang="en-GB" dirty="0" err="1"/>
              <a:t>u.s.g.</a:t>
            </a:r>
            <a:r>
              <a:rPr lang="en-GB" dirty="0"/>
              <a:t>)</a:t>
            </a:r>
            <a:endParaRPr lang="pl-PL" dirty="0"/>
          </a:p>
          <a:p>
            <a:pPr marL="0" indent="0">
              <a:buNone/>
            </a:pPr>
            <a:endParaRPr lang="pl-PL" dirty="0"/>
          </a:p>
        </p:txBody>
      </p:sp>
    </p:spTree>
    <p:extLst>
      <p:ext uri="{BB962C8B-B14F-4D97-AF65-F5344CB8AC3E}">
        <p14:creationId xmlns:p14="http://schemas.microsoft.com/office/powerpoint/2010/main" val="2442240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Rozstrzygnięcie nadzorcze</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Rozstrzygnięcie nadzorcze powinno zawierać uzasadnienie faktyczne i prawne oraz pouczenie o dopuszczalności wniesienia skargi do sądu administracyjnego.</a:t>
            </a:r>
          </a:p>
          <a:p>
            <a:pPr marL="0" indent="0">
              <a:buNone/>
            </a:pPr>
            <a:r>
              <a:rPr lang="pl-PL" dirty="0"/>
              <a:t>(art. 91 ust. 3 </a:t>
            </a:r>
            <a:r>
              <a:rPr lang="pl-PL" dirty="0" err="1"/>
              <a:t>u.s.g</a:t>
            </a:r>
            <a:r>
              <a:rPr lang="pl-PL" dirty="0"/>
              <a:t>.)</a:t>
            </a:r>
          </a:p>
          <a:p>
            <a:pPr marL="0" indent="0">
              <a:buNone/>
            </a:pPr>
            <a:r>
              <a:rPr lang="pl-PL" dirty="0"/>
              <a:t> </a:t>
            </a:r>
          </a:p>
          <a:p>
            <a:pPr marL="0" indent="0">
              <a:buNone/>
            </a:pPr>
            <a:r>
              <a:rPr lang="pl-PL" dirty="0"/>
              <a:t>Rozstrzygnięcie nadzorcze powinno zawierać elementy właściwe decyzji administracyjnej </a:t>
            </a:r>
          </a:p>
          <a:p>
            <a:pPr marL="0" indent="0">
              <a:buNone/>
            </a:pPr>
            <a:r>
              <a:rPr lang="pl-PL" dirty="0"/>
              <a:t>(art. 91 ust. 5 </a:t>
            </a:r>
            <a:r>
              <a:rPr lang="pl-PL" dirty="0" err="1"/>
              <a:t>usg</a:t>
            </a:r>
            <a:r>
              <a:rPr lang="pl-PL" dirty="0"/>
              <a:t> w zw. z art. 107 kpa)</a:t>
            </a:r>
          </a:p>
          <a:p>
            <a:pPr marL="0" indent="0">
              <a:buNone/>
            </a:pPr>
            <a:endParaRPr lang="pl-PL" dirty="0"/>
          </a:p>
        </p:txBody>
      </p:sp>
    </p:spTree>
    <p:extLst>
      <p:ext uri="{BB962C8B-B14F-4D97-AF65-F5344CB8AC3E}">
        <p14:creationId xmlns:p14="http://schemas.microsoft.com/office/powerpoint/2010/main" val="3174888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Rozstrzygnięcie nadzorcze</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 stwierdzenie nieważności uchwały lub zarządzenia </a:t>
            </a:r>
          </a:p>
          <a:p>
            <a:pPr marL="0" indent="0">
              <a:buNone/>
            </a:pPr>
            <a:r>
              <a:rPr lang="pl-PL" dirty="0"/>
              <a:t>- wskazanie, iż uchwała lub zarządzenie wydano z naruszeniem prawa</a:t>
            </a:r>
          </a:p>
          <a:p>
            <a:pPr marL="0" indent="0">
              <a:buNone/>
            </a:pPr>
            <a:r>
              <a:rPr lang="pl-PL" dirty="0"/>
              <a:t>- umorzenie postępowania w sprawie wydania rozstrzygnięcia nadzorczego (art. 91 ust. 5 </a:t>
            </a:r>
            <a:r>
              <a:rPr lang="pl-PL" dirty="0" err="1"/>
              <a:t>usg</a:t>
            </a:r>
            <a:r>
              <a:rPr lang="pl-PL" dirty="0"/>
              <a:t> w zw. z art. 105 kpa)</a:t>
            </a:r>
          </a:p>
          <a:p>
            <a:pPr marL="0" indent="0">
              <a:buNone/>
            </a:pPr>
            <a:endParaRPr lang="pl-PL" dirty="0"/>
          </a:p>
        </p:txBody>
      </p:sp>
    </p:spTree>
    <p:extLst>
      <p:ext uri="{BB962C8B-B14F-4D97-AF65-F5344CB8AC3E}">
        <p14:creationId xmlns:p14="http://schemas.microsoft.com/office/powerpoint/2010/main" val="1754214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Rozstrzygnięcie w przedmiocie stwierdzenia nieważności uchwały lub zarządzenia</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1. Stwierdzenie przez organ nadzoru nieważności uchwały lub zarządzenia organu gminy wstrzymuje ich wykonanie z mocy prawa w zakresie objętym stwierdzeniem nieważności, z dniem doręczenia rozstrzygnięcia nadzorczego.</a:t>
            </a:r>
          </a:p>
          <a:p>
            <a:pPr marL="0" indent="0">
              <a:buNone/>
            </a:pPr>
            <a:r>
              <a:rPr lang="pl-PL" dirty="0"/>
              <a:t>2. Przepisu ust. 1 nie stosuje się do uchwały lub zarządzenia o zaskarżeniu rozstrzygnięcia nadzorczego do sądu administracyjnego.</a:t>
            </a:r>
          </a:p>
          <a:p>
            <a:pPr marL="0" indent="0">
              <a:buNone/>
            </a:pPr>
            <a:r>
              <a:rPr lang="pl-PL" dirty="0"/>
              <a:t>(art. 92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3195516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sz="3600" b="1" dirty="0"/>
              <a:t>Rozstrzygnięcie w przedmiocie wskazania, iż uchwała lub zarządzenie wydano z naruszeniem prawa</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W przypadku nieistotnego naruszenia prawa organ nadzoru nie stwierdza nieważności uchwały lub zarządzenia, ograniczając się do wskazania, iż uchwałę lub zarządzenie wydano z naruszeniem prawa.</a:t>
            </a:r>
          </a:p>
          <a:p>
            <a:pPr marL="0" indent="0">
              <a:buNone/>
            </a:pPr>
            <a:r>
              <a:rPr lang="pl-PL" dirty="0"/>
              <a:t>(art. 91 ust. 4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465902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Skarga organu nadzoru </a:t>
            </a:r>
            <a:br>
              <a:rPr lang="pl-PL" b="1" dirty="0"/>
            </a:br>
            <a:r>
              <a:rPr lang="pl-PL" b="1" dirty="0"/>
              <a:t>na uchwałę lub zarządzenie</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1. Po upływie terminu wskazanego w art. 91 ust. 1 organ nadzoru nie może we własnym zakresie stwierdzić nieważności uchwały lub zarządzenia organu gminy. W tym przypadku organ nadzoru może zaskarżyć uchwałę lub zarządzenie do sądu administracyjnego.</a:t>
            </a:r>
          </a:p>
          <a:p>
            <a:pPr marL="0" indent="0">
              <a:buNone/>
            </a:pPr>
            <a:r>
              <a:rPr lang="pl-PL" dirty="0"/>
              <a:t>2.  W przypadku, o którym mowa w ust. 1, wydanie postanowienia o wstrzymaniu wykonania uchwały lub zarządzenia należy do sądu.</a:t>
            </a:r>
          </a:p>
          <a:p>
            <a:pPr marL="0" indent="0">
              <a:buNone/>
            </a:pPr>
            <a:r>
              <a:rPr lang="pl-PL" dirty="0"/>
              <a:t>(art. 93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2847547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Skarga organu nadzoru </a:t>
            </a:r>
            <a:br>
              <a:rPr lang="pl-PL" b="1" dirty="0"/>
            </a:br>
            <a:r>
              <a:rPr lang="pl-PL" b="1" dirty="0"/>
              <a:t>na uchwałę lub zarządzenie</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Postępowanie sądowe, o którym mowa w artykułach poprzedzających, jest wolne od opłat sądowych.</a:t>
            </a:r>
          </a:p>
          <a:p>
            <a:pPr marL="0" indent="0">
              <a:buNone/>
            </a:pPr>
            <a:r>
              <a:rPr lang="pl-PL" dirty="0"/>
              <a:t>(art. 100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829684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Orzeczenie sądu administracyjnego </a:t>
            </a:r>
            <a:br>
              <a:rPr lang="pl-PL" b="1" dirty="0"/>
            </a:br>
            <a:r>
              <a:rPr lang="pl-PL" b="1" dirty="0"/>
              <a:t>dot. uchwały lub zarządzenia </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92500"/>
          </a:bodyPr>
          <a:lstStyle/>
          <a:p>
            <a:pPr marL="0" indent="0">
              <a:buNone/>
            </a:pPr>
            <a:r>
              <a:rPr lang="pl-PL" dirty="0"/>
              <a:t>1. Nie stwierdza się nieważności uchwały lub zarządzenia organu gminy po upływie jednego roku od dnia ich podjęcia, chyba że uchybiono obowiązkowi przedłożenia uchwały lub zarządzenia w terminie określonym w art. 90 ust. 1, albo jeżeli są one aktem prawa miejscowego.</a:t>
            </a:r>
          </a:p>
          <a:p>
            <a:pPr marL="0" indent="0">
              <a:buNone/>
            </a:pPr>
            <a:r>
              <a:rPr lang="pl-PL" dirty="0"/>
              <a:t>2. Jeżeli nie stwierdzono nieważności uchwały lub zarządzenia z powodu upływu terminu określonego w ust. 1, a istnieją przesłanki stwierdzenia nieważności, sąd administracyjny orzeka o ich niezgodności z prawem. Uchwała lub zarządzenie tracą moc prawną z dniem orzeczenia o ich niezgodności z prawem. Przepisy </a:t>
            </a:r>
            <a:r>
              <a:rPr lang="pl-PL" dirty="0" err="1"/>
              <a:t>KPAco</a:t>
            </a:r>
            <a:r>
              <a:rPr lang="pl-PL" dirty="0"/>
              <a:t> do skutków takiego orzeczenia stosuje się odpowiednio.</a:t>
            </a:r>
          </a:p>
          <a:p>
            <a:pPr marL="0" indent="0">
              <a:buNone/>
            </a:pPr>
            <a:r>
              <a:rPr lang="pl-PL" dirty="0"/>
              <a:t>(art. 94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6300349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Orzeczenie sądu administracyjnego </a:t>
            </a:r>
            <a:br>
              <a:rPr lang="pl-PL" b="1" dirty="0"/>
            </a:br>
            <a:r>
              <a:rPr lang="pl-PL" b="1" dirty="0"/>
              <a:t>dot. uchwały lub zarządzenia </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77500" lnSpcReduction="20000"/>
          </a:bodyPr>
          <a:lstStyle/>
          <a:p>
            <a:pPr marL="0" indent="0">
              <a:buNone/>
            </a:pPr>
            <a:r>
              <a:rPr lang="pl-PL" dirty="0"/>
              <a:t>Kontrola działalności administracji publicznej przez sądy administracyjne obejmuje orzekanie w sprawach skarg na:</a:t>
            </a:r>
          </a:p>
          <a:p>
            <a:pPr marL="0" indent="0">
              <a:buNone/>
            </a:pPr>
            <a:r>
              <a:rPr lang="pl-PL" dirty="0"/>
              <a:t>akty prawa miejscowego organów jednostek samorządu terytorialnego i terenowych organów administracji rządowej;</a:t>
            </a:r>
          </a:p>
          <a:p>
            <a:pPr marL="0" indent="0">
              <a:buNone/>
            </a:pPr>
            <a:r>
              <a:rPr lang="pl-PL" dirty="0"/>
              <a:t>(Art. 3 §  2 pkt. 5 </a:t>
            </a:r>
            <a:r>
              <a:rPr lang="pl-PL" dirty="0" err="1"/>
              <a:t>ppsa</a:t>
            </a:r>
            <a:r>
              <a:rPr lang="pl-PL" dirty="0"/>
              <a:t>)</a:t>
            </a:r>
          </a:p>
          <a:p>
            <a:pPr marL="0" indent="0">
              <a:buNone/>
            </a:pPr>
            <a:r>
              <a:rPr lang="pl-PL" dirty="0"/>
              <a:t> </a:t>
            </a:r>
          </a:p>
          <a:p>
            <a:pPr marL="0" indent="0">
              <a:buNone/>
            </a:pPr>
            <a:r>
              <a:rPr lang="pl-PL" dirty="0"/>
              <a:t>1. Sąd uwzględniając skargę na uchwałę lub akt, o których mowa w art. 3 § 2 pkt 5 i 6, stwierdza nieważność tej uchwały lub aktu w całości lub w części albo stwierdza, że zostały wydane z naruszeniem prawa, jeżeli przepis szczególny wyłącza stwierdzenie ich nieważności.</a:t>
            </a:r>
          </a:p>
          <a:p>
            <a:pPr marL="0" indent="0">
              <a:buNone/>
            </a:pPr>
            <a:r>
              <a:rPr lang="pl-PL" dirty="0"/>
              <a:t>2. Rozstrzygnięcia w sprawach indywidualnych, wydane na podstawie uchwały lub aktu, o których mowa w § 1, podlegają wzruszeniu w trybie określonym w postępowaniu administracyjnym albo w postępowaniu szczególnym.</a:t>
            </a:r>
          </a:p>
          <a:p>
            <a:pPr marL="0" indent="0">
              <a:buNone/>
            </a:pPr>
            <a:r>
              <a:rPr lang="pl-PL" dirty="0"/>
              <a:t>(art. 147 </a:t>
            </a:r>
            <a:r>
              <a:rPr lang="pl-PL" dirty="0" err="1"/>
              <a:t>ppsa</a:t>
            </a:r>
            <a:r>
              <a:rPr lang="pl-PL" dirty="0"/>
              <a:t>) </a:t>
            </a:r>
          </a:p>
          <a:p>
            <a:pPr marL="0" indent="0">
              <a:buNone/>
            </a:pPr>
            <a:endParaRPr lang="pl-PL" dirty="0"/>
          </a:p>
        </p:txBody>
      </p:sp>
    </p:spTree>
    <p:extLst>
      <p:ext uri="{BB962C8B-B14F-4D97-AF65-F5344CB8AC3E}">
        <p14:creationId xmlns:p14="http://schemas.microsoft.com/office/powerpoint/2010/main" val="210870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49E6F3-0663-4938-87B2-518796A51FFC}"/>
              </a:ext>
            </a:extLst>
          </p:cNvPr>
          <p:cNvSpPr>
            <a:spLocks noGrp="1"/>
          </p:cNvSpPr>
          <p:nvPr>
            <p:ph type="title"/>
          </p:nvPr>
        </p:nvSpPr>
        <p:spPr/>
        <p:txBody>
          <a:bodyPr/>
          <a:lstStyle/>
          <a:p>
            <a:pPr algn="ctr"/>
            <a:r>
              <a:rPr lang="pl-PL" b="1" dirty="0"/>
              <a:t>Decentralizacja </a:t>
            </a:r>
          </a:p>
        </p:txBody>
      </p:sp>
      <p:sp>
        <p:nvSpPr>
          <p:cNvPr id="3" name="Symbol zastępczy zawartości 2">
            <a:extLst>
              <a:ext uri="{FF2B5EF4-FFF2-40B4-BE49-F238E27FC236}">
                <a16:creationId xmlns:a16="http://schemas.microsoft.com/office/drawing/2014/main" id="{D68CB5CC-2543-4802-A8EE-AD0405C62D82}"/>
              </a:ext>
            </a:extLst>
          </p:cNvPr>
          <p:cNvSpPr>
            <a:spLocks noGrp="1"/>
          </p:cNvSpPr>
          <p:nvPr>
            <p:ph idx="1"/>
          </p:nvPr>
        </p:nvSpPr>
        <p:spPr/>
        <p:txBody>
          <a:bodyPr/>
          <a:lstStyle/>
          <a:p>
            <a:pPr marL="0" indent="0">
              <a:buNone/>
            </a:pPr>
            <a:r>
              <a:rPr lang="pl-PL" b="1" dirty="0"/>
              <a:t>Pojęcie decentralizacji</a:t>
            </a:r>
            <a:endParaRPr lang="pl-PL" dirty="0"/>
          </a:p>
          <a:p>
            <a:pPr marL="0" indent="0">
              <a:buNone/>
            </a:pPr>
            <a:r>
              <a:rPr lang="pl-PL" dirty="0"/>
              <a:t>Decentralizacja oznacza ustawową gwarancję samodzielności organów administracji publicznej / podmiotów publicznych względem innych organów administracji publicznej. </a:t>
            </a:r>
          </a:p>
          <a:p>
            <a:pPr marL="0" indent="0">
              <a:buNone/>
            </a:pPr>
            <a:r>
              <a:rPr lang="pl-PL" dirty="0"/>
              <a:t>Decentralizacja odnosi się głównie do samodzielności w wykonywaniu zadania publicznego </a:t>
            </a:r>
          </a:p>
          <a:p>
            <a:pPr marL="0" indent="0">
              <a:buNone/>
            </a:pPr>
            <a:r>
              <a:rPr lang="pl-PL" dirty="0"/>
              <a:t>Decentralizacja wyklucza hierarchiczne podporządkowanie (zależność osobową/ służbową) </a:t>
            </a:r>
          </a:p>
          <a:p>
            <a:pPr marL="0" indent="0">
              <a:buNone/>
            </a:pPr>
            <a:endParaRPr lang="pl-PL" dirty="0"/>
          </a:p>
        </p:txBody>
      </p:sp>
    </p:spTree>
    <p:extLst>
      <p:ext uri="{BB962C8B-B14F-4D97-AF65-F5344CB8AC3E}">
        <p14:creationId xmlns:p14="http://schemas.microsoft.com/office/powerpoint/2010/main" val="19540410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Skarga na rozstrzygnięcie organu nadzorczego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62500" lnSpcReduction="20000"/>
          </a:bodyPr>
          <a:lstStyle/>
          <a:p>
            <a:pPr marL="0" indent="0">
              <a:buNone/>
            </a:pPr>
            <a:r>
              <a:rPr lang="pl-PL" dirty="0"/>
              <a:t>1. Rozstrzygnięcia organu nadzorczego dotyczące gminy, w tym rozstrzygnięcia, o których mowa w art. 96 ust. 2 i art. 97 ust. 1, a także stanowisko zajęte w trybie art. 89, podlegają zaskarżeniu do sądu administracyjnego z powodu niezgodności z prawem w terminie 30 dni od dnia ich doręczenia.</a:t>
            </a:r>
          </a:p>
          <a:p>
            <a:pPr marL="0" indent="0">
              <a:buNone/>
            </a:pPr>
            <a:r>
              <a:rPr lang="pl-PL" dirty="0"/>
              <a:t>2. Przepis ust. 1 stosuje się odpowiednio do rozstrzygnięć dotyczących organów związków i porozumień międzygminnych.</a:t>
            </a:r>
          </a:p>
          <a:p>
            <a:pPr marL="0" indent="0">
              <a:buNone/>
            </a:pPr>
            <a:r>
              <a:rPr lang="pl-PL" dirty="0"/>
              <a:t>3. Do złożenia skargi uprawniona jest gmina lub związek międzygminny, których interes prawny, uprawnienie albo kompetencja zostały naruszone. Podstawą do wniesienia skargi jest uchwała lub zarządzenie organu, który podjął uchwałę lub zarządzenie albo którego dotyczy rozstrzygnięcie nadzorcze.</a:t>
            </a:r>
          </a:p>
          <a:p>
            <a:pPr marL="0" indent="0">
              <a:buNone/>
            </a:pPr>
            <a:r>
              <a:rPr lang="pl-PL" dirty="0"/>
              <a:t>3a. Do złożenia skargi na rozstrzygnięcie organu nadzorczego, dotyczące uchwały rady gminy, doręczone po upływie kadencji rady, uprawniona jest rada gminy następnej kadencji w terminie 30 dni od dnia wyboru przewodniczącego rady.</a:t>
            </a:r>
          </a:p>
          <a:p>
            <a:pPr marL="0" indent="0">
              <a:buNone/>
            </a:pPr>
            <a:r>
              <a:rPr lang="pl-PL" dirty="0"/>
              <a:t>4. Do postępowania w sprawach, o których mowa w ust. 1 i 2, stosuje się odpowiednio przepisy o zaskarżaniu do sądu administracyjnego decyzji w indywidualnych sprawach z zakresu administracji publicznej.</a:t>
            </a:r>
          </a:p>
          <a:p>
            <a:pPr marL="0" indent="0">
              <a:buNone/>
            </a:pPr>
            <a:r>
              <a:rPr lang="pl-PL" dirty="0"/>
              <a:t>5. Rozstrzygnięcia nadzorcze stają się prawomocne z upływem terminu do wniesienia skargi bądź z datą oddalenia lub odrzucenia skargi przez sąd.</a:t>
            </a:r>
          </a:p>
          <a:p>
            <a:pPr marL="0" indent="0">
              <a:buNone/>
            </a:pPr>
            <a:r>
              <a:rPr lang="pl-PL" dirty="0"/>
              <a:t>(art. 98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40879574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Skarga na rozstrzygnięcie organu nadzorczego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a:bodyPr>
          <a:lstStyle/>
          <a:p>
            <a:pPr marL="0" indent="0">
              <a:buNone/>
            </a:pPr>
            <a:r>
              <a:rPr lang="pl-PL" dirty="0"/>
              <a:t>Postępowanie sądowe, o którym mowa w artykułach poprzedzających, jest wolne od opłat sądowych.</a:t>
            </a:r>
          </a:p>
          <a:p>
            <a:pPr marL="0" indent="0">
              <a:buNone/>
            </a:pPr>
            <a:r>
              <a:rPr lang="pl-PL" dirty="0"/>
              <a:t>(art. 100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1503373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Orzeczenie sądu administracyjnego dot. rozstrzygnięcia nadzorczego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Kontrola działalności administracji publicznej przez sądy administracyjne obejmuje orzekanie w sprawach skarg na:</a:t>
            </a:r>
          </a:p>
          <a:p>
            <a:pPr marL="0" indent="0">
              <a:buNone/>
            </a:pPr>
            <a:r>
              <a:rPr lang="pl-PL" dirty="0"/>
              <a:t>akty nadzoru nad działalnością organów jednostek samorządu terytorialnego</a:t>
            </a:r>
          </a:p>
          <a:p>
            <a:pPr marL="0" indent="0">
              <a:buNone/>
            </a:pPr>
            <a:r>
              <a:rPr lang="pl-PL" dirty="0"/>
              <a:t>(Art. 3 §  2 pkt. 7 </a:t>
            </a:r>
            <a:r>
              <a:rPr lang="pl-PL" dirty="0" err="1"/>
              <a:t>ppsa</a:t>
            </a:r>
            <a:r>
              <a:rPr lang="pl-PL" dirty="0"/>
              <a:t>)</a:t>
            </a:r>
          </a:p>
          <a:p>
            <a:pPr marL="0" indent="0">
              <a:buNone/>
            </a:pPr>
            <a:r>
              <a:rPr lang="pl-PL" dirty="0"/>
              <a:t> </a:t>
            </a:r>
          </a:p>
          <a:p>
            <a:pPr marL="0" indent="0">
              <a:buNone/>
            </a:pPr>
            <a:r>
              <a:rPr lang="pl-PL" dirty="0"/>
              <a:t>Sąd uwzględniając skargę jednostki samorządu terytorialnego na akt nadzoru uchyla ten akt.</a:t>
            </a:r>
          </a:p>
          <a:p>
            <a:pPr marL="0" indent="0">
              <a:buNone/>
            </a:pPr>
            <a:r>
              <a:rPr lang="pl-PL" dirty="0"/>
              <a:t>(art. 148 </a:t>
            </a:r>
            <a:r>
              <a:rPr lang="pl-PL" dirty="0" err="1"/>
              <a:t>ppsa</a:t>
            </a:r>
            <a:r>
              <a:rPr lang="pl-PL" dirty="0"/>
              <a:t>)</a:t>
            </a:r>
          </a:p>
          <a:p>
            <a:pPr marL="0" indent="0">
              <a:buNone/>
            </a:pPr>
            <a:endParaRPr lang="pl-PL" dirty="0"/>
          </a:p>
        </p:txBody>
      </p:sp>
    </p:spTree>
    <p:extLst>
      <p:ext uri="{BB962C8B-B14F-4D97-AF65-F5344CB8AC3E}">
        <p14:creationId xmlns:p14="http://schemas.microsoft.com/office/powerpoint/2010/main" val="26090141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Rozwiązanie rady gminy i wyznaczenie osoby pełniącej funkcji rady</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W razie powtarzającego się naruszenia przez radę gminy Konstytucji lub ustaw, Sejm, na wniosek Prezesa Rady Ministrów, może w drodze uchwały rozwiązać radę gminy. W przypadku rozwiązania rady gminy Prezes Rady Ministrów, na wniosek ministra właściwego do spraw administracji publicznej, wyznacza osobę, która do czasu wyboru rady gminy pełni jej funkcję.</a:t>
            </a:r>
          </a:p>
          <a:p>
            <a:pPr marL="0" indent="0">
              <a:buNone/>
            </a:pPr>
            <a:r>
              <a:rPr lang="pl-PL" dirty="0"/>
              <a:t>(art. 96 ust. 1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10151424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Odwołanie wójta i wyznaczenie osoby pełniącej funkcji wójta</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Jeżeli powtarzającego się naruszenia Konstytucji lub ustaw dopuszcza się wójt, wojewoda wzywa wójta do zaprzestania naruszeń, a jeżeli wezwanie to nie odnosi skutku - występuje z wnioskiem do Prezesa Rady Ministrów o odwołanie wójta. W przypadku odwołania wójta Prezes Rady Ministrów, na wniosek ministra właściwego do spraw administracji publicznej, wyznacza osobę, która do czasu wyboru wójta pełni jego funkcję.</a:t>
            </a:r>
          </a:p>
          <a:p>
            <a:pPr marL="0" indent="0">
              <a:buNone/>
            </a:pPr>
            <a:r>
              <a:rPr lang="pl-PL" dirty="0"/>
              <a:t>(art. 96 ust. 2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756208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Zawieszenie organów gminy wraz z ustanowieniem zarządu komisarycznego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85000" lnSpcReduction="20000"/>
          </a:bodyPr>
          <a:lstStyle/>
          <a:p>
            <a:pPr marL="0" indent="0">
              <a:buNone/>
            </a:pPr>
            <a:r>
              <a:rPr lang="pl-PL" dirty="0"/>
              <a:t>1. W razie nierokującego nadziei na szybką poprawę i przedłużającego się braku skuteczności w wykonywaniu zadań publicznych przez organy gminy, Prezes Rady Ministrów, na wniosek ministra właściwego do spraw administracji publicznej, może zawiesić organy gminy i ustanowić zarząd komisaryczny na okres do dwóch lat, nie dłużej jednak niż do wyboru rady oraz wójta na kolejną kadencję.</a:t>
            </a:r>
          </a:p>
          <a:p>
            <a:pPr marL="0" indent="0">
              <a:buNone/>
            </a:pPr>
            <a:r>
              <a:rPr lang="pl-PL" dirty="0"/>
              <a:t>2. Ustanowienie zarządu komisarycznego może nastąpić po uprzednim przedstawieniu zarzutów organom gminy i wezwaniu ich do niezwłocznego przedłożenia programu poprawy sytuacji gminy.</a:t>
            </a:r>
          </a:p>
          <a:p>
            <a:pPr marL="0" indent="0">
              <a:buNone/>
            </a:pPr>
            <a:r>
              <a:rPr lang="pl-PL" dirty="0"/>
              <a:t>3. Komisarza rządowego powołuje Prezes Rady Ministrów na wniosek wojewody, zgłoszony za pośrednictwem ministra właściwego do spraw administracji publicznej.</a:t>
            </a:r>
          </a:p>
          <a:p>
            <a:pPr marL="0" indent="0">
              <a:buNone/>
            </a:pPr>
            <a:r>
              <a:rPr lang="pl-PL" dirty="0"/>
              <a:t>4. Komisarz rządowy przejmuje wykonywanie zadań i kompetencji organów gminy z dniem powołania.</a:t>
            </a:r>
          </a:p>
          <a:p>
            <a:pPr marL="0" indent="0">
              <a:buNone/>
            </a:pPr>
            <a:r>
              <a:rPr lang="pl-PL" dirty="0"/>
              <a:t>(art. 97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34358530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Zarządzenie zastępcze wojewody</a:t>
            </a:r>
            <a:br>
              <a:rPr lang="pl-PL" dirty="0"/>
            </a:b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70000" lnSpcReduction="20000"/>
          </a:bodyPr>
          <a:lstStyle/>
          <a:p>
            <a:pPr marL="0" indent="0">
              <a:buNone/>
            </a:pPr>
            <a:r>
              <a:rPr lang="pl-PL" dirty="0"/>
              <a:t>1.  Jeżeli właściwy organ gminy, wbrew obowiązkowi wynikającemu z przepisów art. 383 § 2 i 6 oraz art. 492 § 2 i 5 ustawy, o której mowa w art. 24b ust. 6, oraz art. 5 ust. 2 i 3 ustawy z dnia 21 sierpnia 1997 r. o ograniczeniu prowadzenia działalności gospodarczej przez osoby pełniące funkcje publiczne, w zakresie dotyczącym odpowiednio wygaśnięcia mandatu radnego, wygaśnięcia mandatu wójta, odwołania ze stanowiska albo rozwiązania umowy o pracę z zastępcą wójta, sekretarzem gminy, skarbnikiem gminy, kierownikiem jednostki organizacyjnej gminy i osobą zarządzającą lub członkiem organu zarządzającego gminną osobą prawną, nie podejmuje uchwały, nie odwołuje ze stanowiska lub nie rozwiązuje umowy o pracę, wojewoda wzywa organ gminy do podjęcia odpowiedniego aktu w terminie 30 dni.</a:t>
            </a:r>
          </a:p>
          <a:p>
            <a:pPr marL="0" indent="0">
              <a:buNone/>
            </a:pPr>
            <a:r>
              <a:rPr lang="pl-PL" dirty="0"/>
              <a:t>1a. Przepis ust. 1 stosuje się odpowiednio do obowiązków, o których mowa w art. 6a ustawy z dnia 21 listopada 2008 r. o pracownikach samorządowych (Dz. U. z 2019 r. poz. 1282).</a:t>
            </a:r>
          </a:p>
          <a:p>
            <a:pPr marL="0" indent="0">
              <a:buNone/>
            </a:pPr>
            <a:r>
              <a:rPr lang="pl-PL" dirty="0"/>
              <a:t>2. W razie bezskutecznego upływu terminu określonego w ust. 1, wojewoda, po powiadomieniu ministra właściwego do spraw administracji publicznej, wydaje zarządzenie zastępcze.</a:t>
            </a:r>
          </a:p>
          <a:p>
            <a:pPr marL="0" indent="0">
              <a:buNone/>
            </a:pPr>
            <a:r>
              <a:rPr lang="pl-PL" dirty="0"/>
              <a:t>3. Przepis art. 98 stosuje się odpowiednio, z tym że uprawniona do złożenia skargi jest również osoba, której interesu prawnego lub uprawnienia dotyczy zarządzenie zastępcze.</a:t>
            </a:r>
          </a:p>
          <a:p>
            <a:pPr marL="0" indent="0">
              <a:buNone/>
            </a:pPr>
            <a:r>
              <a:rPr lang="pl-PL" dirty="0"/>
              <a:t>(art. 98a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36146987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77D75F-4056-4048-BC8C-970AB4007B7D}"/>
              </a:ext>
            </a:extLst>
          </p:cNvPr>
          <p:cNvSpPr>
            <a:spLocks noGrp="1"/>
          </p:cNvSpPr>
          <p:nvPr>
            <p:ph type="ctrTitle"/>
          </p:nvPr>
        </p:nvSpPr>
        <p:spPr/>
        <p:txBody>
          <a:bodyPr>
            <a:normAutofit fontScale="90000"/>
          </a:bodyPr>
          <a:lstStyle/>
          <a:p>
            <a:r>
              <a:rPr lang="pl-PL" b="1" dirty="0"/>
              <a:t>Nadzór weryfikacyjny </a:t>
            </a:r>
            <a:br>
              <a:rPr lang="pl-PL" b="1" dirty="0"/>
            </a:br>
            <a:r>
              <a:rPr lang="pl-PL" b="1" dirty="0"/>
              <a:t>nad działalnością </a:t>
            </a:r>
            <a:br>
              <a:rPr lang="pl-PL" b="1" dirty="0"/>
            </a:br>
            <a:r>
              <a:rPr lang="pl-PL" b="1" dirty="0"/>
              <a:t>samorządu zawodowego </a:t>
            </a:r>
          </a:p>
        </p:txBody>
      </p:sp>
      <p:sp>
        <p:nvSpPr>
          <p:cNvPr id="3" name="Podtytuł 2">
            <a:extLst>
              <a:ext uri="{FF2B5EF4-FFF2-40B4-BE49-F238E27FC236}">
                <a16:creationId xmlns:a16="http://schemas.microsoft.com/office/drawing/2014/main" id="{1968CA6C-FD00-4221-8C98-0068FDB4692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111387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B2CC7-2AC1-4C1F-ACC4-221E4486F35F}"/>
              </a:ext>
            </a:extLst>
          </p:cNvPr>
          <p:cNvSpPr>
            <a:spLocks noGrp="1"/>
          </p:cNvSpPr>
          <p:nvPr>
            <p:ph type="title"/>
          </p:nvPr>
        </p:nvSpPr>
        <p:spPr/>
        <p:txBody>
          <a:bodyPr/>
          <a:lstStyle/>
          <a:p>
            <a:pPr algn="ctr"/>
            <a:r>
              <a:rPr lang="pl-PL" b="1" dirty="0"/>
              <a:t>Nadzór weryfikacyjny </a:t>
            </a:r>
            <a:br>
              <a:rPr lang="pl-PL" b="1" dirty="0"/>
            </a:br>
            <a:r>
              <a:rPr lang="pl-PL" b="1" dirty="0"/>
              <a:t>nad samorządem zawodowym </a:t>
            </a:r>
            <a:endParaRPr lang="pl-PL" dirty="0"/>
          </a:p>
        </p:txBody>
      </p:sp>
      <p:sp>
        <p:nvSpPr>
          <p:cNvPr id="3" name="Symbol zastępczy zawartości 2">
            <a:extLst>
              <a:ext uri="{FF2B5EF4-FFF2-40B4-BE49-F238E27FC236}">
                <a16:creationId xmlns:a16="http://schemas.microsoft.com/office/drawing/2014/main" id="{44DC8DBA-9465-436C-B425-2BD305ACF0CE}"/>
              </a:ext>
            </a:extLst>
          </p:cNvPr>
          <p:cNvSpPr>
            <a:spLocks noGrp="1"/>
          </p:cNvSpPr>
          <p:nvPr>
            <p:ph idx="1"/>
          </p:nvPr>
        </p:nvSpPr>
        <p:spPr/>
        <p:txBody>
          <a:bodyPr>
            <a:normAutofit/>
          </a:bodyPr>
          <a:lstStyle/>
          <a:p>
            <a:pPr marL="0" indent="0">
              <a:buNone/>
            </a:pPr>
            <a:endParaRPr lang="pl-PL" dirty="0"/>
          </a:p>
          <a:p>
            <a:pPr marL="0" indent="0">
              <a:buNone/>
            </a:pPr>
            <a:r>
              <a:rPr lang="pl-PL" dirty="0"/>
              <a:t>Minister Sprawiedliwości sprawuje nadzór nad działalnością samorządu w zakresie i formach określonych ustawą.</a:t>
            </a:r>
          </a:p>
          <a:p>
            <a:pPr marL="0" indent="0">
              <a:buNone/>
            </a:pPr>
            <a:r>
              <a:rPr lang="pl-PL" dirty="0"/>
              <a:t>(art. 5 ust. 3 </a:t>
            </a:r>
            <a:r>
              <a:rPr lang="pl-PL" dirty="0" err="1"/>
              <a:t>u.r.p</a:t>
            </a:r>
            <a:r>
              <a:rPr lang="pl-PL" dirty="0"/>
              <a:t>.)</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000712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B2CC7-2AC1-4C1F-ACC4-221E4486F35F}"/>
              </a:ext>
            </a:extLst>
          </p:cNvPr>
          <p:cNvSpPr>
            <a:spLocks noGrp="1"/>
          </p:cNvSpPr>
          <p:nvPr>
            <p:ph type="title"/>
          </p:nvPr>
        </p:nvSpPr>
        <p:spPr/>
        <p:txBody>
          <a:bodyPr/>
          <a:lstStyle/>
          <a:p>
            <a:pPr algn="ctr"/>
            <a:r>
              <a:rPr lang="pl-PL" b="1" dirty="0"/>
              <a:t>Nadzór weryfikacyjny </a:t>
            </a:r>
            <a:br>
              <a:rPr lang="pl-PL" b="1" dirty="0"/>
            </a:br>
            <a:r>
              <a:rPr lang="pl-PL" b="1" dirty="0"/>
              <a:t>nad samorządem zawodowym </a:t>
            </a:r>
            <a:endParaRPr lang="pl-PL" dirty="0"/>
          </a:p>
        </p:txBody>
      </p:sp>
      <p:sp>
        <p:nvSpPr>
          <p:cNvPr id="3" name="Symbol zastępczy zawartości 2">
            <a:extLst>
              <a:ext uri="{FF2B5EF4-FFF2-40B4-BE49-F238E27FC236}">
                <a16:creationId xmlns:a16="http://schemas.microsoft.com/office/drawing/2014/main" id="{44DC8DBA-9465-436C-B425-2BD305ACF0CE}"/>
              </a:ext>
            </a:extLst>
          </p:cNvPr>
          <p:cNvSpPr>
            <a:spLocks noGrp="1"/>
          </p:cNvSpPr>
          <p:nvPr>
            <p:ph idx="1"/>
          </p:nvPr>
        </p:nvSpPr>
        <p:spPr/>
        <p:txBody>
          <a:bodyPr>
            <a:normAutofit fontScale="77500" lnSpcReduction="20000"/>
          </a:bodyPr>
          <a:lstStyle/>
          <a:p>
            <a:pPr marL="0" indent="0">
              <a:buNone/>
            </a:pPr>
            <a:endParaRPr lang="pl-PL" dirty="0"/>
          </a:p>
          <a:p>
            <a:pPr marL="0" indent="0" algn="ctr">
              <a:buNone/>
            </a:pPr>
            <a:r>
              <a:rPr lang="pl-PL" b="1" dirty="0"/>
              <a:t>Powołanie Komisji Kwalifikacyjnej</a:t>
            </a:r>
          </a:p>
          <a:p>
            <a:pPr marL="0" indent="0">
              <a:buNone/>
            </a:pPr>
            <a:r>
              <a:rPr lang="pl-PL" dirty="0"/>
              <a:t>Minister Sprawiedliwości powołuje komisje kwalifikacyjne spośród osób, których wiedza, doświadczenie i autorytet dają rękojmię prawidłowego przebiegu egzaminu wstępnego.</a:t>
            </a:r>
          </a:p>
          <a:p>
            <a:pPr marL="0" indent="0">
              <a:buNone/>
            </a:pPr>
            <a:r>
              <a:rPr lang="pl-PL" dirty="0"/>
              <a:t>(art. 335 ust. 1 </a:t>
            </a:r>
            <a:r>
              <a:rPr lang="pl-PL" dirty="0" err="1"/>
              <a:t>u.r.p</a:t>
            </a:r>
            <a:r>
              <a:rPr lang="pl-PL" dirty="0"/>
              <a:t>.)</a:t>
            </a:r>
          </a:p>
          <a:p>
            <a:pPr marL="0" indent="0" algn="ctr">
              <a:buNone/>
            </a:pPr>
            <a:r>
              <a:rPr lang="pl-PL" b="1" dirty="0"/>
              <a:t>Ustalenie wyników egzaminu wstępnego</a:t>
            </a:r>
          </a:p>
          <a:p>
            <a:pPr marL="0" indent="0">
              <a:buNone/>
            </a:pPr>
            <a:r>
              <a:rPr lang="pl-PL" dirty="0"/>
              <a:t>Po przeprowadzeniu egzaminu wstępnego komisja kwalifikacyjna ustala wynik kandydata w drodze uchwały i doręcza odpis uchwały kandydatowi i Ministrowi Sprawiedliwości.</a:t>
            </a:r>
          </a:p>
          <a:p>
            <a:pPr marL="0" indent="0">
              <a:buNone/>
            </a:pPr>
            <a:r>
              <a:rPr lang="pl-PL" dirty="0"/>
              <a:t>Przewodniczący komisji kwalifikacyjnej niezwłocznie ogłasza wyniki egzaminu wstępnego.</a:t>
            </a:r>
          </a:p>
          <a:p>
            <a:pPr marL="0" indent="0">
              <a:buNone/>
            </a:pPr>
            <a:r>
              <a:rPr lang="pl-PL" dirty="0"/>
              <a:t>W terminie 14 dni od dnia doręczenia uchwały komisji kwalifikacyjnej ustalającej wynik egzaminu wstępnego, kandydatowi służy odwołanie do Ministra Sprawiedliwości. Minister Sprawiedliwości rozstrzyga odwołanie w formie decyzji administracyjnej.</a:t>
            </a:r>
          </a:p>
          <a:p>
            <a:pPr marL="0" indent="0">
              <a:buNone/>
            </a:pPr>
            <a:r>
              <a:rPr lang="pl-PL" dirty="0"/>
              <a:t>(art. 3310 ust. 1 </a:t>
            </a:r>
            <a:r>
              <a:rPr lang="pl-PL" dirty="0" err="1"/>
              <a:t>u.r.p</a:t>
            </a:r>
            <a:r>
              <a:rPr lang="pl-PL" dirty="0"/>
              <a:t>.)</a:t>
            </a:r>
          </a:p>
          <a:p>
            <a:pPr marL="0" indent="0">
              <a:buNone/>
            </a:pPr>
            <a:endParaRPr lang="pl-PL" dirty="0"/>
          </a:p>
        </p:txBody>
      </p:sp>
    </p:spTree>
    <p:extLst>
      <p:ext uri="{BB962C8B-B14F-4D97-AF65-F5344CB8AC3E}">
        <p14:creationId xmlns:p14="http://schemas.microsoft.com/office/powerpoint/2010/main" val="2928569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49E6F3-0663-4938-87B2-518796A51FFC}"/>
              </a:ext>
            </a:extLst>
          </p:cNvPr>
          <p:cNvSpPr>
            <a:spLocks noGrp="1"/>
          </p:cNvSpPr>
          <p:nvPr>
            <p:ph type="title"/>
          </p:nvPr>
        </p:nvSpPr>
        <p:spPr/>
        <p:txBody>
          <a:bodyPr/>
          <a:lstStyle/>
          <a:p>
            <a:pPr algn="ctr"/>
            <a:r>
              <a:rPr lang="pl-PL" b="1" dirty="0"/>
              <a:t>Decentralizacja </a:t>
            </a:r>
          </a:p>
        </p:txBody>
      </p:sp>
      <p:sp>
        <p:nvSpPr>
          <p:cNvPr id="3" name="Symbol zastępczy zawartości 2">
            <a:extLst>
              <a:ext uri="{FF2B5EF4-FFF2-40B4-BE49-F238E27FC236}">
                <a16:creationId xmlns:a16="http://schemas.microsoft.com/office/drawing/2014/main" id="{D68CB5CC-2543-4802-A8EE-AD0405C62D82}"/>
              </a:ext>
            </a:extLst>
          </p:cNvPr>
          <p:cNvSpPr>
            <a:spLocks noGrp="1"/>
          </p:cNvSpPr>
          <p:nvPr>
            <p:ph idx="1"/>
          </p:nvPr>
        </p:nvSpPr>
        <p:spPr/>
        <p:txBody>
          <a:bodyPr>
            <a:normAutofit fontScale="92500" lnSpcReduction="10000"/>
          </a:bodyPr>
          <a:lstStyle/>
          <a:p>
            <a:pPr marL="0" indent="0">
              <a:buNone/>
            </a:pPr>
            <a:r>
              <a:rPr lang="pl-PL" b="1" dirty="0"/>
              <a:t>Podstawa prawna decentralizacji </a:t>
            </a:r>
            <a:endParaRPr lang="pl-PL" dirty="0"/>
          </a:p>
          <a:p>
            <a:pPr marL="0" indent="0">
              <a:buNone/>
            </a:pPr>
            <a:r>
              <a:rPr lang="pl-PL" dirty="0"/>
              <a:t>Ustrój terytorialny Rzeczypospolitej Polskiej zapewnia decentralizację władzy publicznej.</a:t>
            </a:r>
          </a:p>
          <a:p>
            <a:pPr marL="0" indent="0">
              <a:buNone/>
            </a:pPr>
            <a:r>
              <a:rPr lang="pl-PL" dirty="0"/>
              <a:t>(art. 15 ust. 1 Konstytucji RP) </a:t>
            </a:r>
          </a:p>
          <a:p>
            <a:pPr marL="0" indent="0">
              <a:buNone/>
            </a:pPr>
            <a:r>
              <a:rPr lang="pl-PL" dirty="0"/>
              <a:t>Zasada decentralizacji odnosi się do: </a:t>
            </a:r>
          </a:p>
          <a:p>
            <a:pPr marL="0" indent="0">
              <a:buNone/>
            </a:pPr>
            <a:r>
              <a:rPr lang="pl-PL" dirty="0"/>
              <a:t>- podmiotów publicznym, których obszar właściwości obejmuje część obszaru Polski </a:t>
            </a:r>
          </a:p>
          <a:p>
            <a:pPr marL="0" indent="0">
              <a:buNone/>
            </a:pPr>
            <a:r>
              <a:rPr lang="pl-PL" i="1" dirty="0"/>
              <a:t>Przykład – jednostki samorządu terytorialnego </a:t>
            </a:r>
            <a:endParaRPr lang="pl-PL" dirty="0"/>
          </a:p>
          <a:p>
            <a:pPr marL="0" indent="0">
              <a:buNone/>
            </a:pPr>
            <a:r>
              <a:rPr lang="pl-PL" dirty="0"/>
              <a:t>- podmiotów publicznych, których obszar właściwości obejmuje całą Polskę </a:t>
            </a:r>
          </a:p>
          <a:p>
            <a:pPr marL="0" indent="0">
              <a:buNone/>
            </a:pPr>
            <a:r>
              <a:rPr lang="pl-PL" i="1" dirty="0"/>
              <a:t>Przykład – samorząd zawodowy zawodów zaufania publicznego </a:t>
            </a:r>
            <a:endParaRPr lang="pl-PL" dirty="0"/>
          </a:p>
          <a:p>
            <a:pPr marL="0" indent="0">
              <a:buNone/>
            </a:pPr>
            <a:endParaRPr lang="pl-PL" dirty="0"/>
          </a:p>
        </p:txBody>
      </p:sp>
    </p:spTree>
    <p:extLst>
      <p:ext uri="{BB962C8B-B14F-4D97-AF65-F5344CB8AC3E}">
        <p14:creationId xmlns:p14="http://schemas.microsoft.com/office/powerpoint/2010/main" val="23620958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B2CC7-2AC1-4C1F-ACC4-221E4486F35F}"/>
              </a:ext>
            </a:extLst>
          </p:cNvPr>
          <p:cNvSpPr>
            <a:spLocks noGrp="1"/>
          </p:cNvSpPr>
          <p:nvPr>
            <p:ph type="title"/>
          </p:nvPr>
        </p:nvSpPr>
        <p:spPr/>
        <p:txBody>
          <a:bodyPr/>
          <a:lstStyle/>
          <a:p>
            <a:pPr algn="ctr"/>
            <a:r>
              <a:rPr lang="pl-PL" b="1" dirty="0"/>
              <a:t>Nadzór weryfikacyjny </a:t>
            </a:r>
            <a:br>
              <a:rPr lang="pl-PL" b="1" dirty="0"/>
            </a:br>
            <a:r>
              <a:rPr lang="pl-PL" b="1" dirty="0"/>
              <a:t>nad samorządem zawodowym </a:t>
            </a:r>
            <a:endParaRPr lang="pl-PL" dirty="0"/>
          </a:p>
        </p:txBody>
      </p:sp>
      <p:sp>
        <p:nvSpPr>
          <p:cNvPr id="3" name="Symbol zastępczy zawartości 2">
            <a:extLst>
              <a:ext uri="{FF2B5EF4-FFF2-40B4-BE49-F238E27FC236}">
                <a16:creationId xmlns:a16="http://schemas.microsoft.com/office/drawing/2014/main" id="{44DC8DBA-9465-436C-B425-2BD305ACF0CE}"/>
              </a:ext>
            </a:extLst>
          </p:cNvPr>
          <p:cNvSpPr>
            <a:spLocks noGrp="1"/>
          </p:cNvSpPr>
          <p:nvPr>
            <p:ph idx="1"/>
          </p:nvPr>
        </p:nvSpPr>
        <p:spPr>
          <a:xfrm>
            <a:off x="838200" y="1825624"/>
            <a:ext cx="10515600" cy="5032375"/>
          </a:xfrm>
        </p:spPr>
        <p:txBody>
          <a:bodyPr>
            <a:normAutofit fontScale="77500" lnSpcReduction="20000"/>
          </a:bodyPr>
          <a:lstStyle/>
          <a:p>
            <a:pPr marL="0" indent="0" algn="ctr">
              <a:buNone/>
            </a:pPr>
            <a:r>
              <a:rPr lang="pl-PL" b="1" dirty="0"/>
              <a:t>Przesyłanie odpisów uchwał Ministrowi Sprawiedliwości; wniosek o uchylenie uchwał</a:t>
            </a:r>
            <a:r>
              <a:rPr lang="pl-PL" dirty="0"/>
              <a:t>y</a:t>
            </a:r>
          </a:p>
          <a:p>
            <a:pPr marL="0" indent="0">
              <a:buNone/>
            </a:pPr>
            <a:r>
              <a:rPr lang="pl-PL" dirty="0"/>
              <a:t>Organy samorządu przesyłają Ministrowi Sprawiedliwości odpis każdej uchwały w terminie 21 dni od daty jej podjęcia.</a:t>
            </a:r>
          </a:p>
          <a:p>
            <a:pPr marL="0" indent="0">
              <a:buNone/>
            </a:pPr>
            <a:r>
              <a:rPr lang="pl-PL" dirty="0"/>
              <a:t>Minister Sprawiedliwości zwraca się do Sądu Najwyższego o uchylenie sprzecznych z prawem uchwał organów samorządu w terminie 3 miesięcy od dnia ich doręczenia. Jeżeli zaskarżona uchwała rażąco narusza prawo, termin ten wynosi 6 miesięcy. Sąd utrzymuje zaskarżoną uchwałę w mocy bądź uchyla ją i przekazuje sprawę do ponownego rozpoznania właściwemu organowi samorządu, ustalając wytyczne co do sposobu jej załatwienia. Skargę spóźnioną Sąd Najwyższy pozostawia bez rozpoznania.</a:t>
            </a:r>
          </a:p>
          <a:p>
            <a:pPr marL="0" indent="0">
              <a:buNone/>
            </a:pPr>
            <a:r>
              <a:rPr lang="pl-PL" dirty="0"/>
              <a:t>(art. 47 </a:t>
            </a:r>
            <a:r>
              <a:rPr lang="pl-PL" dirty="0" err="1"/>
              <a:t>u.r.p</a:t>
            </a:r>
            <a:r>
              <a:rPr lang="pl-PL" dirty="0"/>
              <a:t>.)</a:t>
            </a:r>
          </a:p>
          <a:p>
            <a:pPr marL="0" indent="0" algn="ctr">
              <a:buNone/>
            </a:pPr>
            <a:r>
              <a:rPr lang="pl-PL" b="1" dirty="0"/>
              <a:t>Wniosek Ministra Sprawiedliwości o podjęcie uchwały</a:t>
            </a:r>
          </a:p>
          <a:p>
            <a:pPr marL="0" indent="0">
              <a:buNone/>
            </a:pPr>
            <a:r>
              <a:rPr lang="pl-PL" dirty="0"/>
              <a:t>Minister Sprawiedliwości może zwrócić się do Krajowego Zjazdu Radców Prawnych lub Krajowej Rady Radców Prawnych o podjęcie uchwały w określonej sprawie należącej do właściwości samorządu. Uchwała Krajowej Rady Radców Prawnych powinna być podjęta w terminie dwóch miesięcy, a uchwała Krajowego Zjazdu Radców Prawnych na najbliższym Zjeździe.</a:t>
            </a:r>
          </a:p>
          <a:p>
            <a:pPr marL="0" indent="0">
              <a:buNone/>
            </a:pPr>
            <a:r>
              <a:rPr lang="pl-PL" dirty="0"/>
              <a:t>(art. 48 </a:t>
            </a:r>
            <a:r>
              <a:rPr lang="pl-PL" dirty="0" err="1"/>
              <a:t>u.r.p</a:t>
            </a:r>
            <a:r>
              <a:rPr lang="pl-PL" dirty="0"/>
              <a:t>.)</a:t>
            </a:r>
          </a:p>
          <a:p>
            <a:pPr marL="0" indent="0">
              <a:buNone/>
            </a:pPr>
            <a:endParaRPr lang="pl-PL" dirty="0"/>
          </a:p>
        </p:txBody>
      </p:sp>
    </p:spTree>
    <p:extLst>
      <p:ext uri="{BB962C8B-B14F-4D97-AF65-F5344CB8AC3E}">
        <p14:creationId xmlns:p14="http://schemas.microsoft.com/office/powerpoint/2010/main" val="1062718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8C4EC8-D183-4D1E-ABE6-67E65216B339}"/>
              </a:ext>
            </a:extLst>
          </p:cNvPr>
          <p:cNvSpPr>
            <a:spLocks noGrp="1"/>
          </p:cNvSpPr>
          <p:nvPr>
            <p:ph type="ctrTitle"/>
          </p:nvPr>
        </p:nvSpPr>
        <p:spPr>
          <a:xfrm>
            <a:off x="1524000" y="1122362"/>
            <a:ext cx="9144000" cy="2856513"/>
          </a:xfrm>
        </p:spPr>
        <p:txBody>
          <a:bodyPr>
            <a:normAutofit fontScale="90000"/>
          </a:bodyPr>
          <a:lstStyle/>
          <a:p>
            <a:r>
              <a:rPr lang="pl-PL" b="1" dirty="0"/>
              <a:t>Nadzór w sprawach indywidualnych rozstrzyganych przez organy jednostek samorządu terytorialnego</a:t>
            </a:r>
            <a:endParaRPr lang="pl-PL" dirty="0"/>
          </a:p>
        </p:txBody>
      </p:sp>
      <p:sp>
        <p:nvSpPr>
          <p:cNvPr id="3" name="Podtytuł 2">
            <a:extLst>
              <a:ext uri="{FF2B5EF4-FFF2-40B4-BE49-F238E27FC236}">
                <a16:creationId xmlns:a16="http://schemas.microsoft.com/office/drawing/2014/main" id="{186757C6-0E88-44C8-B478-F6D1B933DAA4}"/>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13222244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1E9050-666C-4AE6-BE95-6F697C542EE1}"/>
              </a:ext>
            </a:extLst>
          </p:cNvPr>
          <p:cNvSpPr>
            <a:spLocks noGrp="1"/>
          </p:cNvSpPr>
          <p:nvPr>
            <p:ph type="title"/>
          </p:nvPr>
        </p:nvSpPr>
        <p:spPr/>
        <p:txBody>
          <a:bodyPr>
            <a:normAutofit fontScale="90000"/>
          </a:bodyPr>
          <a:lstStyle/>
          <a:p>
            <a:pPr algn="ctr"/>
            <a:r>
              <a:rPr lang="pl-PL" b="1" dirty="0"/>
              <a:t>Nadzór w sprawach indywidualnych rozstrzyganych przez organy jednostek samorządu terytorialnego</a:t>
            </a:r>
            <a:endParaRPr lang="pl-PL" dirty="0"/>
          </a:p>
        </p:txBody>
      </p:sp>
      <p:sp>
        <p:nvSpPr>
          <p:cNvPr id="3" name="Symbol zastępczy zawartości 2">
            <a:extLst>
              <a:ext uri="{FF2B5EF4-FFF2-40B4-BE49-F238E27FC236}">
                <a16:creationId xmlns:a16="http://schemas.microsoft.com/office/drawing/2014/main" id="{841C677F-A8EB-4197-BAAF-D549FC513D45}"/>
              </a:ext>
            </a:extLst>
          </p:cNvPr>
          <p:cNvSpPr>
            <a:spLocks noGrp="1"/>
          </p:cNvSpPr>
          <p:nvPr>
            <p:ph idx="1"/>
          </p:nvPr>
        </p:nvSpPr>
        <p:spPr>
          <a:xfrm>
            <a:off x="838200" y="1825624"/>
            <a:ext cx="10515600" cy="4863499"/>
          </a:xfrm>
        </p:spPr>
        <p:txBody>
          <a:bodyPr>
            <a:normAutofit fontScale="77500" lnSpcReduction="20000"/>
          </a:bodyPr>
          <a:lstStyle/>
          <a:p>
            <a:pPr marL="0" indent="0">
              <a:buNone/>
            </a:pPr>
            <a:r>
              <a:rPr lang="pl-PL" dirty="0"/>
              <a:t>1.  Właściwi miejscowo wojewodowie:</a:t>
            </a:r>
          </a:p>
          <a:p>
            <a:pPr marL="0" indent="0">
              <a:buNone/>
            </a:pPr>
            <a:r>
              <a:rPr lang="pl-PL" dirty="0"/>
              <a:t>  1) sprawują nadzór nad organami gmin w zakresie realizacji zadań określonych w ustawie;</a:t>
            </a:r>
          </a:p>
          <a:p>
            <a:pPr marL="0" indent="0">
              <a:buNone/>
            </a:pPr>
            <a:r>
              <a:rPr lang="pl-PL" dirty="0"/>
              <a:t>  2) są organami odwoławczymi od decyzji wydawanych przez organy gmin.</a:t>
            </a:r>
          </a:p>
          <a:p>
            <a:pPr marL="0" indent="0">
              <a:buNone/>
            </a:pPr>
            <a:r>
              <a:rPr lang="pl-PL" dirty="0"/>
              <a:t>2.  Minister właściwy do spraw wewnętrznych sprawuje nadzór nad działalnością wojewody w zakresie realizacji obowiązków określonych w ustawie.</a:t>
            </a:r>
          </a:p>
          <a:p>
            <a:pPr marL="0" indent="0">
              <a:buNone/>
            </a:pPr>
            <a:r>
              <a:rPr lang="pl-PL" dirty="0"/>
              <a:t>3.  Sprawowanie nadzoru, o którym mowa w ust. 2, polega na:</a:t>
            </a:r>
          </a:p>
          <a:p>
            <a:pPr marL="0" indent="0">
              <a:buNone/>
            </a:pPr>
            <a:r>
              <a:rPr lang="pl-PL" dirty="0"/>
              <a:t>  1) przeprowadzaniu kontroli, w tym na badaniu:</a:t>
            </a:r>
          </a:p>
          <a:p>
            <a:pPr marL="0" indent="0">
              <a:buNone/>
            </a:pPr>
            <a:r>
              <a:rPr lang="pl-PL" dirty="0"/>
              <a:t>     a) prawidłowości prowadzonych przez wojewodę postępowań administracyjnych,</a:t>
            </a:r>
          </a:p>
          <a:p>
            <a:pPr marL="0" indent="0">
              <a:buNone/>
            </a:pPr>
            <a:r>
              <a:rPr lang="pl-PL" dirty="0"/>
              <a:t>     b) terminowości załatwiania spraw z zakresu spraw określonych w ustawie;</a:t>
            </a:r>
          </a:p>
          <a:p>
            <a:pPr marL="0" indent="0">
              <a:buNone/>
            </a:pPr>
            <a:r>
              <a:rPr lang="pl-PL" dirty="0"/>
              <a:t>  2) kształtowaniu jednolitej polityki w zakresie realizacji obowiązków określonych w ustawie i kontroli wykonywania ustalonych sposobów postępowania.</a:t>
            </a:r>
          </a:p>
          <a:p>
            <a:pPr marL="514350" indent="-514350">
              <a:buAutoNum type="arabicPeriod" startAt="4"/>
            </a:pPr>
            <a:r>
              <a:rPr lang="pl-PL" dirty="0"/>
              <a:t>Kontrola, o której mowa w ust. 3 pkt 1, jest wykonywana na zasadach określonych w ustawie z dnia 15 lipca 2011 r. o kontroli w administracji rządowej. </a:t>
            </a:r>
          </a:p>
          <a:p>
            <a:pPr marL="0" indent="0">
              <a:buNone/>
            </a:pPr>
            <a:r>
              <a:rPr lang="pl-PL" dirty="0"/>
              <a:t>(art. 9 ustawy o dowodach osobistych</a:t>
            </a:r>
          </a:p>
        </p:txBody>
      </p:sp>
    </p:spTree>
    <p:extLst>
      <p:ext uri="{BB962C8B-B14F-4D97-AF65-F5344CB8AC3E}">
        <p14:creationId xmlns:p14="http://schemas.microsoft.com/office/powerpoint/2010/main" val="40764216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1E9050-666C-4AE6-BE95-6F697C542EE1}"/>
              </a:ext>
            </a:extLst>
          </p:cNvPr>
          <p:cNvSpPr>
            <a:spLocks noGrp="1"/>
          </p:cNvSpPr>
          <p:nvPr>
            <p:ph type="title"/>
          </p:nvPr>
        </p:nvSpPr>
        <p:spPr/>
        <p:txBody>
          <a:bodyPr>
            <a:normAutofit fontScale="90000"/>
          </a:bodyPr>
          <a:lstStyle/>
          <a:p>
            <a:pPr algn="ctr"/>
            <a:r>
              <a:rPr lang="pl-PL" b="1" dirty="0"/>
              <a:t>Nadzór w sprawach indywidualnych rozstrzyganych przez organy jednostek samorządu terytorialnego</a:t>
            </a:r>
            <a:endParaRPr lang="pl-PL" dirty="0"/>
          </a:p>
        </p:txBody>
      </p:sp>
      <p:sp>
        <p:nvSpPr>
          <p:cNvPr id="3" name="Symbol zastępczy zawartości 2">
            <a:extLst>
              <a:ext uri="{FF2B5EF4-FFF2-40B4-BE49-F238E27FC236}">
                <a16:creationId xmlns:a16="http://schemas.microsoft.com/office/drawing/2014/main" id="{841C677F-A8EB-4197-BAAF-D549FC513D45}"/>
              </a:ext>
            </a:extLst>
          </p:cNvPr>
          <p:cNvSpPr>
            <a:spLocks noGrp="1"/>
          </p:cNvSpPr>
          <p:nvPr>
            <p:ph idx="1"/>
          </p:nvPr>
        </p:nvSpPr>
        <p:spPr/>
        <p:txBody>
          <a:bodyPr>
            <a:normAutofit fontScale="62500" lnSpcReduction="20000"/>
          </a:bodyPr>
          <a:lstStyle/>
          <a:p>
            <a:pPr marL="0" indent="0">
              <a:buNone/>
            </a:pPr>
            <a:r>
              <a:rPr lang="pl-PL" dirty="0"/>
              <a:t>1.  Wojewoda jest organem wyższego stopnia w stosunku do organów gmin wydających rozstrzygnięcia administracyjne na podstawie ustawy.</a:t>
            </a:r>
          </a:p>
          <a:p>
            <a:pPr marL="0" indent="0">
              <a:buNone/>
            </a:pPr>
            <a:r>
              <a:rPr lang="pl-PL" dirty="0"/>
              <a:t>2.  Wojewoda sprawuje nadzór nad działalnością organów gmin w zakresie realizacji obowiązków określonych w ustawie.</a:t>
            </a:r>
          </a:p>
          <a:p>
            <a:pPr marL="0" indent="0">
              <a:buNone/>
            </a:pPr>
            <a:r>
              <a:rPr lang="pl-PL" dirty="0"/>
              <a:t>3.  Minister właściwy do spraw wewnętrznych sprawuje nadzór nad działalnością wojewody w zakresie realizacji obowiązków określonych w ustawie.</a:t>
            </a:r>
          </a:p>
          <a:p>
            <a:pPr marL="0" indent="0">
              <a:buNone/>
            </a:pPr>
            <a:r>
              <a:rPr lang="pl-PL" dirty="0"/>
              <a:t>4.  Sprawowanie nadzoru, o którym mowa w ust. 3, polega na:</a:t>
            </a:r>
          </a:p>
          <a:p>
            <a:pPr marL="0" indent="0">
              <a:buNone/>
            </a:pPr>
            <a:r>
              <a:rPr lang="pl-PL" dirty="0"/>
              <a:t>  1) przeprowadzaniu kontroli, w tym na badaniu:</a:t>
            </a:r>
          </a:p>
          <a:p>
            <a:pPr marL="0" indent="0">
              <a:buNone/>
            </a:pPr>
            <a:r>
              <a:rPr lang="pl-PL" dirty="0"/>
              <a:t>     a) prawidłowości prowadzonych przez wojewodę postępowań administracyjnych,</a:t>
            </a:r>
          </a:p>
          <a:p>
            <a:pPr marL="0" indent="0">
              <a:buNone/>
            </a:pPr>
            <a:r>
              <a:rPr lang="pl-PL" dirty="0"/>
              <a:t>     b) terminowości załatwiania spraw z zakresu spraw określonych w ustawie;</a:t>
            </a:r>
          </a:p>
          <a:p>
            <a:pPr marL="0" indent="0">
              <a:buNone/>
            </a:pPr>
            <a:r>
              <a:rPr lang="pl-PL" dirty="0"/>
              <a:t>  2) kształtowaniu jednolitej polityki w zakresie realizacji obowiązków określonych w ustawie i kontroli wykonywania ustalonych sposobów postępowania.</a:t>
            </a:r>
          </a:p>
          <a:p>
            <a:pPr marL="514350" indent="-514350">
              <a:buAutoNum type="arabicPeriod" startAt="5"/>
            </a:pPr>
            <a:r>
              <a:rPr lang="pl-PL" dirty="0"/>
              <a:t>Kontrola, o której mowa w ust. 4 pkt 1, jest wykonywana na zasadach określonych w ustawie z dnia 15 lipca 2011 r. o kontroli w administracji rządowej</a:t>
            </a:r>
          </a:p>
          <a:p>
            <a:pPr marL="0" indent="0">
              <a:buNone/>
            </a:pPr>
            <a:r>
              <a:rPr lang="pl-PL" dirty="0"/>
              <a:t>(art. 5 ustawy o ewidencji ludności)</a:t>
            </a:r>
          </a:p>
        </p:txBody>
      </p:sp>
    </p:spTree>
    <p:extLst>
      <p:ext uri="{BB962C8B-B14F-4D97-AF65-F5344CB8AC3E}">
        <p14:creationId xmlns:p14="http://schemas.microsoft.com/office/powerpoint/2010/main" val="35599923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1E9050-666C-4AE6-BE95-6F697C542EE1}"/>
              </a:ext>
            </a:extLst>
          </p:cNvPr>
          <p:cNvSpPr>
            <a:spLocks noGrp="1"/>
          </p:cNvSpPr>
          <p:nvPr>
            <p:ph type="title"/>
          </p:nvPr>
        </p:nvSpPr>
        <p:spPr/>
        <p:txBody>
          <a:bodyPr>
            <a:normAutofit fontScale="90000"/>
          </a:bodyPr>
          <a:lstStyle/>
          <a:p>
            <a:pPr algn="ctr"/>
            <a:r>
              <a:rPr lang="pl-PL" b="1" dirty="0"/>
              <a:t>Nadzór w sprawach indywidualnych rozstrzyganych przez organy jednostek samorządu terytorialnego</a:t>
            </a:r>
            <a:endParaRPr lang="pl-PL" dirty="0"/>
          </a:p>
        </p:txBody>
      </p:sp>
      <p:sp>
        <p:nvSpPr>
          <p:cNvPr id="3" name="Symbol zastępczy zawartości 2">
            <a:extLst>
              <a:ext uri="{FF2B5EF4-FFF2-40B4-BE49-F238E27FC236}">
                <a16:creationId xmlns:a16="http://schemas.microsoft.com/office/drawing/2014/main" id="{841C677F-A8EB-4197-BAAF-D549FC513D45}"/>
              </a:ext>
            </a:extLst>
          </p:cNvPr>
          <p:cNvSpPr>
            <a:spLocks noGrp="1"/>
          </p:cNvSpPr>
          <p:nvPr>
            <p:ph idx="1"/>
          </p:nvPr>
        </p:nvSpPr>
        <p:spPr>
          <a:xfrm>
            <a:off x="345989" y="1812324"/>
            <a:ext cx="11219935" cy="4827373"/>
          </a:xfrm>
        </p:spPr>
        <p:txBody>
          <a:bodyPr>
            <a:normAutofit fontScale="55000" lnSpcReduction="20000"/>
          </a:bodyPr>
          <a:lstStyle/>
          <a:p>
            <a:pPr marL="0" indent="0" algn="ctr">
              <a:buNone/>
            </a:pPr>
            <a:r>
              <a:rPr lang="pl-PL" b="1" dirty="0"/>
              <a:t>Objęcie przepisami ustawy podmiotów spoza administracji rządowej</a:t>
            </a:r>
          </a:p>
          <a:p>
            <a:pPr marL="0" indent="0">
              <a:buNone/>
            </a:pPr>
            <a:r>
              <a:rPr lang="pl-PL" dirty="0"/>
              <a:t>Przepisy ustawy stosuje się również do kontroli:</a:t>
            </a:r>
          </a:p>
          <a:p>
            <a:pPr marL="0" indent="0">
              <a:buNone/>
            </a:pPr>
            <a:r>
              <a:rPr lang="pl-PL" dirty="0"/>
              <a:t>1) działalności organów samorządu terytorialnego w sprawach dotyczących wykonywania zadań z zakresu administracji rządowej;</a:t>
            </a:r>
          </a:p>
          <a:p>
            <a:pPr marL="0" indent="0">
              <a:buNone/>
            </a:pPr>
            <a:r>
              <a:rPr lang="pl-PL" dirty="0"/>
              <a:t>2) wykonywania przez inne podmioty zadań z zakresu administracji rządowej w zakresie, w jakim zadania te są finansowane z budżetu państwa.</a:t>
            </a:r>
          </a:p>
          <a:p>
            <a:pPr marL="0" indent="0">
              <a:buNone/>
            </a:pPr>
            <a:r>
              <a:rPr lang="pl-PL" dirty="0"/>
              <a:t>(art. 2 ustawy o kontroli w administracji rządowej)</a:t>
            </a:r>
          </a:p>
          <a:p>
            <a:pPr marL="0" indent="0" algn="ctr">
              <a:buNone/>
            </a:pPr>
            <a:endParaRPr lang="pl-PL" b="1" dirty="0"/>
          </a:p>
          <a:p>
            <a:pPr marL="0" indent="0" algn="ctr">
              <a:buNone/>
            </a:pPr>
            <a:r>
              <a:rPr lang="pl-PL" b="1" dirty="0"/>
              <a:t>Cele kontroli</a:t>
            </a:r>
          </a:p>
          <a:p>
            <a:pPr marL="0" indent="0">
              <a:buNone/>
            </a:pPr>
            <a:r>
              <a:rPr lang="pl-PL" dirty="0"/>
              <a:t>1.  Przeprowadzenie kontroli ma na celu ocenę działalności jednostki kontrolowanej dokonaną na podstawie ustalonego stanu faktycznego przy zastosowaniu przyjętych kryteriów kontroli.</a:t>
            </a:r>
          </a:p>
          <a:p>
            <a:pPr marL="0" indent="0">
              <a:buNone/>
            </a:pPr>
            <a:r>
              <a:rPr lang="pl-PL" dirty="0"/>
              <a:t>2.  W przypadku stwierdzenia nieprawidłowości celem kontroli jest również ustalenie ich zakresu, przyczyn i skutków oraz osób za nie odpowiedzialnych, a także sformułowanie zaleceń zmierzających do usunięcia nieprawidłowości.</a:t>
            </a:r>
          </a:p>
          <a:p>
            <a:pPr marL="0" indent="0">
              <a:buNone/>
            </a:pPr>
            <a:r>
              <a:rPr lang="pl-PL" dirty="0"/>
              <a:t>(art. 3 ustawy o kontroli w administracji rządowej)</a:t>
            </a:r>
          </a:p>
          <a:p>
            <a:pPr marL="0" indent="0" algn="ctr">
              <a:buNone/>
            </a:pPr>
            <a:endParaRPr lang="pl-PL" b="1" dirty="0"/>
          </a:p>
          <a:p>
            <a:pPr marL="0" indent="0" algn="ctr">
              <a:buNone/>
            </a:pPr>
            <a:r>
              <a:rPr lang="pl-PL" b="1" dirty="0"/>
              <a:t>Kryteria prowadzonej kontroli</a:t>
            </a:r>
          </a:p>
          <a:p>
            <a:pPr marL="0" indent="0">
              <a:buNone/>
            </a:pPr>
            <a:r>
              <a:rPr lang="pl-PL" dirty="0"/>
              <a:t>Jeżeli przepisy szczególne nie stanowią inaczej, kontrolę przeprowadza się pod względem legalności, gospodarności, celowości i rzetelności.</a:t>
            </a:r>
          </a:p>
          <a:p>
            <a:pPr marL="0" indent="0">
              <a:buNone/>
            </a:pPr>
            <a:r>
              <a:rPr lang="pl-PL" dirty="0"/>
              <a:t>(art. 4 ustawy o kontroli w administracji rządowej)</a:t>
            </a:r>
          </a:p>
        </p:txBody>
      </p:sp>
    </p:spTree>
    <p:extLst>
      <p:ext uri="{BB962C8B-B14F-4D97-AF65-F5344CB8AC3E}">
        <p14:creationId xmlns:p14="http://schemas.microsoft.com/office/powerpoint/2010/main" val="8659287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8C4EC8-D183-4D1E-ABE6-67E65216B339}"/>
              </a:ext>
            </a:extLst>
          </p:cNvPr>
          <p:cNvSpPr>
            <a:spLocks noGrp="1"/>
          </p:cNvSpPr>
          <p:nvPr>
            <p:ph type="ctrTitle"/>
          </p:nvPr>
        </p:nvSpPr>
        <p:spPr>
          <a:xfrm>
            <a:off x="1524000" y="1122362"/>
            <a:ext cx="9144000" cy="2856513"/>
          </a:xfrm>
        </p:spPr>
        <p:txBody>
          <a:bodyPr>
            <a:normAutofit fontScale="90000"/>
          </a:bodyPr>
          <a:lstStyle/>
          <a:p>
            <a:r>
              <a:rPr lang="pl-PL" b="1" dirty="0"/>
              <a:t>Nadzór w sprawach indywidualnych rozstrzyganych przez organy samorządu zawodowego </a:t>
            </a:r>
            <a:endParaRPr lang="pl-PL" dirty="0"/>
          </a:p>
        </p:txBody>
      </p:sp>
      <p:sp>
        <p:nvSpPr>
          <p:cNvPr id="3" name="Podtytuł 2">
            <a:extLst>
              <a:ext uri="{FF2B5EF4-FFF2-40B4-BE49-F238E27FC236}">
                <a16:creationId xmlns:a16="http://schemas.microsoft.com/office/drawing/2014/main" id="{186757C6-0E88-44C8-B478-F6D1B933DAA4}"/>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42600051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B2CC7-2AC1-4C1F-ACC4-221E4486F35F}"/>
              </a:ext>
            </a:extLst>
          </p:cNvPr>
          <p:cNvSpPr>
            <a:spLocks noGrp="1"/>
          </p:cNvSpPr>
          <p:nvPr>
            <p:ph type="title"/>
          </p:nvPr>
        </p:nvSpPr>
        <p:spPr/>
        <p:txBody>
          <a:bodyPr>
            <a:normAutofit fontScale="90000"/>
          </a:bodyPr>
          <a:lstStyle/>
          <a:p>
            <a:pPr algn="ctr"/>
            <a:r>
              <a:rPr lang="pl-PL" b="1" dirty="0"/>
              <a:t>Nadzór w sprawach indywidualnych rozstrzyganych przez organy samorządu zawodowego </a:t>
            </a:r>
            <a:endParaRPr lang="pl-PL" dirty="0"/>
          </a:p>
        </p:txBody>
      </p:sp>
      <p:sp>
        <p:nvSpPr>
          <p:cNvPr id="3" name="Symbol zastępczy zawartości 2">
            <a:extLst>
              <a:ext uri="{FF2B5EF4-FFF2-40B4-BE49-F238E27FC236}">
                <a16:creationId xmlns:a16="http://schemas.microsoft.com/office/drawing/2014/main" id="{44DC8DBA-9465-436C-B425-2BD305ACF0CE}"/>
              </a:ext>
            </a:extLst>
          </p:cNvPr>
          <p:cNvSpPr>
            <a:spLocks noGrp="1"/>
          </p:cNvSpPr>
          <p:nvPr>
            <p:ph idx="1"/>
          </p:nvPr>
        </p:nvSpPr>
        <p:spPr>
          <a:xfrm>
            <a:off x="838200" y="1825625"/>
            <a:ext cx="10515600" cy="4533986"/>
          </a:xfrm>
        </p:spPr>
        <p:txBody>
          <a:bodyPr>
            <a:normAutofit fontScale="92500" lnSpcReduction="20000"/>
          </a:bodyPr>
          <a:lstStyle/>
          <a:p>
            <a:pPr marL="0" indent="0" algn="ctr">
              <a:buNone/>
            </a:pPr>
            <a:endParaRPr lang="pl-PL" b="1" dirty="0"/>
          </a:p>
          <a:p>
            <a:pPr marL="0" indent="0" algn="ctr">
              <a:buNone/>
            </a:pPr>
            <a:r>
              <a:rPr lang="pl-PL" b="1" dirty="0"/>
              <a:t>Sprzeciw Ministra Sprawiedliwości</a:t>
            </a:r>
          </a:p>
          <a:p>
            <a:pPr marL="0" indent="0">
              <a:buNone/>
            </a:pPr>
            <a:r>
              <a:rPr lang="pl-PL" dirty="0"/>
              <a:t>Wpis na listę radców prawnych lub aplikantów radcowskich uważa się za dokonany, jeżeli Minister Sprawiedliwości nie podpisze sprzeciwu od wpisu w terminie 30 dni od dnia doręczenia uchwały wraz z aktami osobowymi kandydata. W przypadku, o którym mowa w art. 311 ust. 2 </a:t>
            </a:r>
            <a:r>
              <a:rPr lang="pl-PL" dirty="0" err="1"/>
              <a:t>u.r.p</a:t>
            </a:r>
            <a:r>
              <a:rPr lang="pl-PL" dirty="0"/>
              <a:t>., bieg tego terminu liczy się wówczas od dnia ponownego doręczenia uchwały wraz z aktami osobowymi. Minister Sprawiedliwości wyraża sprzeciw w formie decyzji administracyjnej.</a:t>
            </a:r>
          </a:p>
          <a:p>
            <a:pPr marL="0" indent="0">
              <a:buNone/>
            </a:pPr>
            <a:r>
              <a:rPr lang="pl-PL" dirty="0"/>
              <a:t>Decyzja Ministra Sprawiedliwości może być zaskarżona do sądu administracyjnego przez zainteresowanego lub organ samorządu w terminie 30 dni od dnia doręczenia tej decyzji.</a:t>
            </a:r>
          </a:p>
          <a:p>
            <a:pPr marL="0" indent="0">
              <a:buNone/>
            </a:pPr>
            <a:r>
              <a:rPr lang="pl-PL" dirty="0"/>
              <a:t>(art. 312 </a:t>
            </a:r>
            <a:r>
              <a:rPr lang="pl-PL" dirty="0" err="1"/>
              <a:t>u.r.p</a:t>
            </a:r>
            <a:r>
              <a:rPr lang="pl-PL" dirty="0"/>
              <a:t>.)</a:t>
            </a:r>
          </a:p>
          <a:p>
            <a:pPr marL="0" indent="0">
              <a:buNone/>
            </a:pPr>
            <a:endParaRPr lang="pl-PL" dirty="0"/>
          </a:p>
        </p:txBody>
      </p:sp>
    </p:spTree>
    <p:extLst>
      <p:ext uri="{BB962C8B-B14F-4D97-AF65-F5344CB8AC3E}">
        <p14:creationId xmlns:p14="http://schemas.microsoft.com/office/powerpoint/2010/main" val="37089185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B2CC7-2AC1-4C1F-ACC4-221E4486F35F}"/>
              </a:ext>
            </a:extLst>
          </p:cNvPr>
          <p:cNvSpPr>
            <a:spLocks noGrp="1"/>
          </p:cNvSpPr>
          <p:nvPr>
            <p:ph type="title"/>
          </p:nvPr>
        </p:nvSpPr>
        <p:spPr/>
        <p:txBody>
          <a:bodyPr>
            <a:normAutofit fontScale="90000"/>
          </a:bodyPr>
          <a:lstStyle/>
          <a:p>
            <a:pPr algn="ctr"/>
            <a:r>
              <a:rPr lang="pl-PL" b="1" dirty="0"/>
              <a:t>Nadzór w sprawach indywidualnych rozstrzyganych przez organy samorządu zawodowego </a:t>
            </a:r>
            <a:endParaRPr lang="pl-PL" dirty="0"/>
          </a:p>
        </p:txBody>
      </p:sp>
      <p:sp>
        <p:nvSpPr>
          <p:cNvPr id="3" name="Symbol zastępczy zawartości 2">
            <a:extLst>
              <a:ext uri="{FF2B5EF4-FFF2-40B4-BE49-F238E27FC236}">
                <a16:creationId xmlns:a16="http://schemas.microsoft.com/office/drawing/2014/main" id="{44DC8DBA-9465-436C-B425-2BD305ACF0CE}"/>
              </a:ext>
            </a:extLst>
          </p:cNvPr>
          <p:cNvSpPr>
            <a:spLocks noGrp="1"/>
          </p:cNvSpPr>
          <p:nvPr>
            <p:ph idx="1"/>
          </p:nvPr>
        </p:nvSpPr>
        <p:spPr>
          <a:xfrm>
            <a:off x="838200" y="1825624"/>
            <a:ext cx="10515600" cy="4575175"/>
          </a:xfrm>
        </p:spPr>
        <p:txBody>
          <a:bodyPr>
            <a:normAutofit fontScale="85000" lnSpcReduction="20000"/>
          </a:bodyPr>
          <a:lstStyle/>
          <a:p>
            <a:pPr marL="0" indent="0" algn="ctr">
              <a:buNone/>
            </a:pPr>
            <a:r>
              <a:rPr lang="pl-PL" b="1" dirty="0"/>
              <a:t>Wniosek o wszczęcie postępowania dyscyplinarnego </a:t>
            </a:r>
            <a:endParaRPr lang="pl-PL" dirty="0"/>
          </a:p>
          <a:p>
            <a:pPr marL="0" indent="0">
              <a:buNone/>
            </a:pPr>
            <a:r>
              <a:rPr lang="pl-PL" dirty="0"/>
              <a:t>Postępowanie przed sądem dyscyplinarnym wszczyna wniosek o ukaranie złożony odpowiednio przez Głównego Rzecznika Dyscyplinarnego, rzecznika dyscyplinarnego lub ich zastępców.</a:t>
            </a:r>
          </a:p>
          <a:p>
            <a:pPr marL="0" indent="0">
              <a:buNone/>
            </a:pPr>
            <a:r>
              <a:rPr lang="pl-PL" dirty="0"/>
              <a:t>Minister Sprawiedliwości może polecić wszczęcie dochodzenia przeciwko radcy prawnemu lub aplikantowi radcowskiemu.</a:t>
            </a:r>
          </a:p>
          <a:p>
            <a:pPr marL="0" indent="0">
              <a:buNone/>
            </a:pPr>
            <a:r>
              <a:rPr lang="pl-PL" dirty="0"/>
              <a:t>(art. 68</a:t>
            </a:r>
            <a:r>
              <a:rPr lang="pl-PL" baseline="30000" dirty="0"/>
              <a:t>1</a:t>
            </a:r>
            <a:r>
              <a:rPr lang="pl-PL" dirty="0"/>
              <a:t> ust. 1-1a </a:t>
            </a:r>
            <a:r>
              <a:rPr lang="pl-PL" dirty="0" err="1"/>
              <a:t>u.r.p</a:t>
            </a:r>
            <a:r>
              <a:rPr lang="pl-PL" dirty="0"/>
              <a:t>.)</a:t>
            </a:r>
          </a:p>
          <a:p>
            <a:pPr marL="0" indent="0">
              <a:buNone/>
            </a:pPr>
            <a:endParaRPr lang="pl-PL" dirty="0"/>
          </a:p>
          <a:p>
            <a:pPr marL="0" indent="0" algn="ctr">
              <a:buNone/>
            </a:pPr>
            <a:r>
              <a:rPr lang="pl-PL" b="1" dirty="0"/>
              <a:t>Informowanie Ministra Sprawiedliwości o postępowaniu dyscyplinarnym</a:t>
            </a:r>
            <a:endParaRPr lang="pl-PL" dirty="0"/>
          </a:p>
          <a:p>
            <a:pPr marL="0" indent="0">
              <a:buNone/>
            </a:pPr>
            <a:r>
              <a:rPr lang="pl-PL" dirty="0"/>
              <a:t>Rzecznik dyscyplinarny doręcza Ministrowi Sprawiedliwości odpisy postanowień o wszczęciu dochodzenia oraz informuje Ministra Sprawiedliwości o wniesieniu do sądu dyscyplinarnego wniosku o ukaranie lub o skierowaniu wniosku do dziekana rady okręgowej izby radców prawnych w trybie art. 66.</a:t>
            </a:r>
          </a:p>
          <a:p>
            <a:pPr marL="0" indent="0">
              <a:buNone/>
            </a:pPr>
            <a:r>
              <a:rPr lang="pl-PL" dirty="0"/>
              <a:t>(art. 68</a:t>
            </a:r>
            <a:r>
              <a:rPr lang="pl-PL" baseline="30000" dirty="0"/>
              <a:t>2</a:t>
            </a:r>
            <a:r>
              <a:rPr lang="pl-PL" dirty="0"/>
              <a:t> </a:t>
            </a:r>
            <a:r>
              <a:rPr lang="pl-PL" dirty="0" err="1"/>
              <a:t>u.r.p</a:t>
            </a:r>
            <a:r>
              <a:rPr lang="pl-PL" dirty="0"/>
              <a:t>.) </a:t>
            </a:r>
          </a:p>
          <a:p>
            <a:pPr marL="0" indent="0">
              <a:buNone/>
            </a:pPr>
            <a:endParaRPr lang="pl-PL" dirty="0"/>
          </a:p>
        </p:txBody>
      </p:sp>
    </p:spTree>
    <p:extLst>
      <p:ext uri="{BB962C8B-B14F-4D97-AF65-F5344CB8AC3E}">
        <p14:creationId xmlns:p14="http://schemas.microsoft.com/office/powerpoint/2010/main" val="715923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a:bodyPr>
          <a:lstStyle/>
          <a:p>
            <a:pPr marL="0" indent="0" algn="ctr">
              <a:buNone/>
            </a:pPr>
            <a:endParaRPr lang="pl-PL" sz="4400" dirty="0"/>
          </a:p>
          <a:p>
            <a:pPr marL="0" indent="0" algn="ctr">
              <a:buNone/>
            </a:pPr>
            <a:r>
              <a:rPr lang="pl-PL" sz="4400" dirty="0"/>
              <a:t>Dziękuję za uwagę </a:t>
            </a:r>
          </a:p>
        </p:txBody>
      </p:sp>
    </p:spTree>
    <p:extLst>
      <p:ext uri="{BB962C8B-B14F-4D97-AF65-F5344CB8AC3E}">
        <p14:creationId xmlns:p14="http://schemas.microsoft.com/office/powerpoint/2010/main" val="3163727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49E6F3-0663-4938-87B2-518796A51FFC}"/>
              </a:ext>
            </a:extLst>
          </p:cNvPr>
          <p:cNvSpPr>
            <a:spLocks noGrp="1"/>
          </p:cNvSpPr>
          <p:nvPr>
            <p:ph type="title"/>
          </p:nvPr>
        </p:nvSpPr>
        <p:spPr/>
        <p:txBody>
          <a:bodyPr/>
          <a:lstStyle/>
          <a:p>
            <a:pPr algn="ctr"/>
            <a:r>
              <a:rPr lang="pl-PL" b="1" dirty="0"/>
              <a:t>Decentralizacja </a:t>
            </a:r>
          </a:p>
        </p:txBody>
      </p:sp>
      <p:sp>
        <p:nvSpPr>
          <p:cNvPr id="3" name="Symbol zastępczy zawartości 2">
            <a:extLst>
              <a:ext uri="{FF2B5EF4-FFF2-40B4-BE49-F238E27FC236}">
                <a16:creationId xmlns:a16="http://schemas.microsoft.com/office/drawing/2014/main" id="{D68CB5CC-2543-4802-A8EE-AD0405C62D82}"/>
              </a:ext>
            </a:extLst>
          </p:cNvPr>
          <p:cNvSpPr>
            <a:spLocks noGrp="1"/>
          </p:cNvSpPr>
          <p:nvPr>
            <p:ph idx="1"/>
          </p:nvPr>
        </p:nvSpPr>
        <p:spPr/>
        <p:txBody>
          <a:bodyPr/>
          <a:lstStyle/>
          <a:p>
            <a:pPr marL="0" indent="0">
              <a:buNone/>
            </a:pPr>
            <a:endParaRPr lang="pl-PL" b="1" dirty="0"/>
          </a:p>
          <a:p>
            <a:pPr marL="0" indent="0">
              <a:buNone/>
            </a:pPr>
            <a:r>
              <a:rPr lang="pl-PL" b="1" dirty="0"/>
              <a:t>Rodzaje decentralizacji</a:t>
            </a:r>
            <a:endParaRPr lang="pl-PL" dirty="0"/>
          </a:p>
          <a:p>
            <a:pPr marL="0" indent="0">
              <a:buNone/>
            </a:pPr>
            <a:r>
              <a:rPr lang="pl-PL" dirty="0"/>
              <a:t>- terytorialna – np. jednostki samorządu terytorialnego </a:t>
            </a:r>
          </a:p>
          <a:p>
            <a:pPr marL="0" indent="0">
              <a:buNone/>
            </a:pPr>
            <a:r>
              <a:rPr lang="pl-PL" dirty="0"/>
              <a:t>- rzeczowa – np. samorząd zawodu zaufania publicznego (powierzenie temu samorządowi zarządzaniem określonymi rodzajami spraw) </a:t>
            </a:r>
          </a:p>
          <a:p>
            <a:pPr marL="0" indent="0">
              <a:buNone/>
            </a:pPr>
            <a:endParaRPr lang="pl-PL" dirty="0"/>
          </a:p>
        </p:txBody>
      </p:sp>
    </p:spTree>
    <p:extLst>
      <p:ext uri="{BB962C8B-B14F-4D97-AF65-F5344CB8AC3E}">
        <p14:creationId xmlns:p14="http://schemas.microsoft.com/office/powerpoint/2010/main" val="3159116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49E6F3-0663-4938-87B2-518796A51FFC}"/>
              </a:ext>
            </a:extLst>
          </p:cNvPr>
          <p:cNvSpPr>
            <a:spLocks noGrp="1"/>
          </p:cNvSpPr>
          <p:nvPr>
            <p:ph type="title"/>
          </p:nvPr>
        </p:nvSpPr>
        <p:spPr/>
        <p:txBody>
          <a:bodyPr/>
          <a:lstStyle/>
          <a:p>
            <a:pPr algn="ctr"/>
            <a:r>
              <a:rPr lang="pl-PL" b="1" dirty="0"/>
              <a:t>Decentralizacja </a:t>
            </a:r>
          </a:p>
        </p:txBody>
      </p:sp>
      <p:sp>
        <p:nvSpPr>
          <p:cNvPr id="3" name="Symbol zastępczy zawartości 2">
            <a:extLst>
              <a:ext uri="{FF2B5EF4-FFF2-40B4-BE49-F238E27FC236}">
                <a16:creationId xmlns:a16="http://schemas.microsoft.com/office/drawing/2014/main" id="{D68CB5CC-2543-4802-A8EE-AD0405C62D82}"/>
              </a:ext>
            </a:extLst>
          </p:cNvPr>
          <p:cNvSpPr>
            <a:spLocks noGrp="1"/>
          </p:cNvSpPr>
          <p:nvPr>
            <p:ph idx="1"/>
          </p:nvPr>
        </p:nvSpPr>
        <p:spPr/>
        <p:txBody>
          <a:bodyPr>
            <a:normAutofit lnSpcReduction="10000"/>
          </a:bodyPr>
          <a:lstStyle/>
          <a:p>
            <a:pPr marL="0" indent="0">
              <a:buNone/>
            </a:pPr>
            <a:r>
              <a:rPr lang="pl-PL" b="1" dirty="0"/>
              <a:t>Proces decentralizacji </a:t>
            </a:r>
            <a:endParaRPr lang="pl-PL" dirty="0"/>
          </a:p>
          <a:p>
            <a:pPr marL="0" indent="0">
              <a:buNone/>
            </a:pPr>
            <a:r>
              <a:rPr lang="pl-PL" dirty="0"/>
              <a:t>Decentralizacja polega na wyznaczeniu w drodze ustawy granic samodzielności podmiotów publicznych / organów administracji publicznej w związku z wykonywaniem przez nie zadań publicznych. </a:t>
            </a:r>
          </a:p>
          <a:p>
            <a:pPr marL="0" indent="0">
              <a:buNone/>
            </a:pPr>
            <a:r>
              <a:rPr lang="pl-PL" dirty="0"/>
              <a:t>Nienaruszanie granic samodzielności jest gwarantowane ustanowieniem w drodze ustawy środków nadzoru (weryfikacyjnego), których stosowanie ma miejsce w przypadku, gdy granice swobody zostaną przekroczone. </a:t>
            </a:r>
          </a:p>
          <a:p>
            <a:pPr marL="0" indent="0">
              <a:buNone/>
            </a:pPr>
            <a:r>
              <a:rPr lang="pl-PL" dirty="0"/>
              <a:t>Zapewnieniem prawidłowego stosowania tych środków nadzoru jest prawna ochrona zdecentralizowanego podmiotu publicznego / organu przed sądem administracyjnym. </a:t>
            </a:r>
          </a:p>
          <a:p>
            <a:pPr marL="0" indent="0">
              <a:buNone/>
            </a:pPr>
            <a:endParaRPr lang="pl-PL" dirty="0"/>
          </a:p>
        </p:txBody>
      </p:sp>
    </p:spTree>
    <p:extLst>
      <p:ext uri="{BB962C8B-B14F-4D97-AF65-F5344CB8AC3E}">
        <p14:creationId xmlns:p14="http://schemas.microsoft.com/office/powerpoint/2010/main" val="3319015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49E6F3-0663-4938-87B2-518796A51FFC}"/>
              </a:ext>
            </a:extLst>
          </p:cNvPr>
          <p:cNvSpPr>
            <a:spLocks noGrp="1"/>
          </p:cNvSpPr>
          <p:nvPr>
            <p:ph type="title"/>
          </p:nvPr>
        </p:nvSpPr>
        <p:spPr/>
        <p:txBody>
          <a:bodyPr/>
          <a:lstStyle/>
          <a:p>
            <a:pPr algn="ctr"/>
            <a:r>
              <a:rPr lang="pl-PL" b="1" dirty="0"/>
              <a:t>Decentralizacja </a:t>
            </a:r>
          </a:p>
        </p:txBody>
      </p:sp>
      <p:sp>
        <p:nvSpPr>
          <p:cNvPr id="3" name="Symbol zastępczy zawartości 2">
            <a:extLst>
              <a:ext uri="{FF2B5EF4-FFF2-40B4-BE49-F238E27FC236}">
                <a16:creationId xmlns:a16="http://schemas.microsoft.com/office/drawing/2014/main" id="{D68CB5CC-2543-4802-A8EE-AD0405C62D82}"/>
              </a:ext>
            </a:extLst>
          </p:cNvPr>
          <p:cNvSpPr>
            <a:spLocks noGrp="1"/>
          </p:cNvSpPr>
          <p:nvPr>
            <p:ph idx="1"/>
          </p:nvPr>
        </p:nvSpPr>
        <p:spPr/>
        <p:txBody>
          <a:bodyPr/>
          <a:lstStyle/>
          <a:p>
            <a:pPr marL="0" indent="0">
              <a:buNone/>
            </a:pPr>
            <a:r>
              <a:rPr lang="pl-PL" b="1" dirty="0"/>
              <a:t>Proces decentralizacji </a:t>
            </a:r>
            <a:endParaRPr lang="pl-PL" dirty="0"/>
          </a:p>
          <a:p>
            <a:pPr marL="0" indent="0">
              <a:buNone/>
            </a:pPr>
            <a:r>
              <a:rPr lang="pl-PL" dirty="0"/>
              <a:t>Decentralizacja następuje w drodze ustawy, która określa: </a:t>
            </a:r>
          </a:p>
          <a:p>
            <a:pPr marL="0" indent="0">
              <a:buNone/>
            </a:pPr>
            <a:r>
              <a:rPr lang="pl-PL" dirty="0"/>
              <a:t>- granice samodzielności </a:t>
            </a:r>
          </a:p>
          <a:p>
            <a:pPr marL="0" indent="0">
              <a:buNone/>
            </a:pPr>
            <a:r>
              <a:rPr lang="pl-PL" dirty="0"/>
              <a:t>- środki nadzoru (organ nadzorujący/ nadzoru, postępowanie nadzorcze) </a:t>
            </a:r>
          </a:p>
          <a:p>
            <a:pPr marL="0" indent="0">
              <a:buNone/>
            </a:pPr>
            <a:r>
              <a:rPr lang="pl-PL" dirty="0"/>
              <a:t>- środki ochrony prawnej</a:t>
            </a:r>
          </a:p>
          <a:p>
            <a:pPr marL="0" indent="0">
              <a:buNone/>
            </a:pPr>
            <a:r>
              <a:rPr lang="pl-PL" dirty="0"/>
              <a:t>Każdy z tych elementów może być zawarty w innej ustawie. </a:t>
            </a:r>
          </a:p>
          <a:p>
            <a:pPr marL="0" indent="0">
              <a:buNone/>
            </a:pPr>
            <a:endParaRPr lang="pl-PL" dirty="0"/>
          </a:p>
        </p:txBody>
      </p:sp>
    </p:spTree>
    <p:extLst>
      <p:ext uri="{BB962C8B-B14F-4D97-AF65-F5344CB8AC3E}">
        <p14:creationId xmlns:p14="http://schemas.microsoft.com/office/powerpoint/2010/main" val="3543433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49E6F3-0663-4938-87B2-518796A51FFC}"/>
              </a:ext>
            </a:extLst>
          </p:cNvPr>
          <p:cNvSpPr>
            <a:spLocks noGrp="1"/>
          </p:cNvSpPr>
          <p:nvPr>
            <p:ph type="title"/>
          </p:nvPr>
        </p:nvSpPr>
        <p:spPr/>
        <p:txBody>
          <a:bodyPr/>
          <a:lstStyle/>
          <a:p>
            <a:pPr algn="ctr"/>
            <a:r>
              <a:rPr lang="pl-PL" b="1" dirty="0"/>
              <a:t>Decentralizacja </a:t>
            </a:r>
          </a:p>
        </p:txBody>
      </p:sp>
      <p:sp>
        <p:nvSpPr>
          <p:cNvPr id="3" name="Symbol zastępczy zawartości 2">
            <a:extLst>
              <a:ext uri="{FF2B5EF4-FFF2-40B4-BE49-F238E27FC236}">
                <a16:creationId xmlns:a16="http://schemas.microsoft.com/office/drawing/2014/main" id="{D68CB5CC-2543-4802-A8EE-AD0405C62D82}"/>
              </a:ext>
            </a:extLst>
          </p:cNvPr>
          <p:cNvSpPr>
            <a:spLocks noGrp="1"/>
          </p:cNvSpPr>
          <p:nvPr>
            <p:ph idx="1"/>
          </p:nvPr>
        </p:nvSpPr>
        <p:spPr/>
        <p:txBody>
          <a:bodyPr>
            <a:normAutofit fontScale="92500" lnSpcReduction="10000"/>
          </a:bodyPr>
          <a:lstStyle/>
          <a:p>
            <a:pPr marL="0" indent="0">
              <a:buNone/>
            </a:pPr>
            <a:r>
              <a:rPr lang="pl-PL" b="1" dirty="0"/>
              <a:t>Samodzielność podmiotu zdecentralizowanego </a:t>
            </a:r>
            <a:endParaRPr lang="pl-PL" dirty="0"/>
          </a:p>
          <a:p>
            <a:pPr marL="0" indent="0">
              <a:buNone/>
            </a:pPr>
            <a:r>
              <a:rPr lang="pl-PL" dirty="0"/>
              <a:t>- </a:t>
            </a:r>
            <a:r>
              <a:rPr lang="pl-PL" b="1" dirty="0"/>
              <a:t>samodzielność związana z wykonywaniem zadań publicznych</a:t>
            </a:r>
            <a:r>
              <a:rPr lang="pl-PL" dirty="0"/>
              <a:t> – ustawa pozostawia podmiotowi publicznemu / organowi częściową samodzielność w zakresie sposobu wykonania zadania publicznego </a:t>
            </a:r>
          </a:p>
          <a:p>
            <a:pPr marL="0" indent="0">
              <a:buNone/>
            </a:pPr>
            <a:r>
              <a:rPr lang="pl-PL" dirty="0"/>
              <a:t>- </a:t>
            </a:r>
            <a:r>
              <a:rPr lang="pl-PL" b="1" dirty="0"/>
              <a:t>samodzielność finansowa</a:t>
            </a:r>
            <a:r>
              <a:rPr lang="pl-PL" dirty="0"/>
              <a:t> – podmiot publiczny / organ nie jest zależny od innego organu finansowo poprzez konieczność występowania o dotacje celowe. Podmiot zdecentralizowany ma zagwarantowane źródła finansowe w postaci np. samodzielnego pobierania podatków lub udziału w podatkach ogólnokrajowych, ewentualnie otrzymuje dotację podmiotową. </a:t>
            </a:r>
          </a:p>
          <a:p>
            <a:pPr marL="0" indent="0">
              <a:buNone/>
            </a:pPr>
            <a:r>
              <a:rPr lang="pl-PL" dirty="0"/>
              <a:t>- </a:t>
            </a:r>
            <a:r>
              <a:rPr lang="pl-PL" b="1" dirty="0"/>
              <a:t>samodzielność organizacyjna </a:t>
            </a:r>
            <a:r>
              <a:rPr lang="pl-PL" dirty="0"/>
              <a:t>– piastun organu zdecentralizowanego jest wybierany w sposób niezależny od innych organów administracji publicznej  </a:t>
            </a:r>
          </a:p>
          <a:p>
            <a:pPr marL="0" indent="0">
              <a:buNone/>
            </a:pPr>
            <a:endParaRPr lang="pl-PL" dirty="0"/>
          </a:p>
        </p:txBody>
      </p:sp>
    </p:spTree>
    <p:extLst>
      <p:ext uri="{BB962C8B-B14F-4D97-AF65-F5344CB8AC3E}">
        <p14:creationId xmlns:p14="http://schemas.microsoft.com/office/powerpoint/2010/main" val="1995594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D2F762-CB93-4ABC-91D4-AB798BDC6E58}"/>
              </a:ext>
            </a:extLst>
          </p:cNvPr>
          <p:cNvSpPr>
            <a:spLocks noGrp="1"/>
          </p:cNvSpPr>
          <p:nvPr>
            <p:ph type="ctrTitle"/>
          </p:nvPr>
        </p:nvSpPr>
        <p:spPr/>
        <p:txBody>
          <a:bodyPr>
            <a:normAutofit fontScale="90000"/>
          </a:bodyPr>
          <a:lstStyle/>
          <a:p>
            <a:r>
              <a:rPr lang="pl-PL" b="1" dirty="0"/>
              <a:t>Nadzór weryfikacyjny nad działalnością jednostką samorządu terytorialnego</a:t>
            </a:r>
          </a:p>
        </p:txBody>
      </p:sp>
      <p:sp>
        <p:nvSpPr>
          <p:cNvPr id="3" name="Podtytuł 2">
            <a:extLst>
              <a:ext uri="{FF2B5EF4-FFF2-40B4-BE49-F238E27FC236}">
                <a16:creationId xmlns:a16="http://schemas.microsoft.com/office/drawing/2014/main" id="{4618C652-E974-4BD1-A805-F1199A138E06}"/>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17994930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3837</Words>
  <Application>Microsoft Office PowerPoint</Application>
  <PresentationFormat>Panoramiczny</PresentationFormat>
  <Paragraphs>265</Paragraphs>
  <Slides>48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48</vt:i4>
      </vt:variant>
    </vt:vector>
  </HeadingPairs>
  <TitlesOfParts>
    <vt:vector size="52" baseType="lpstr">
      <vt:lpstr>Arial</vt:lpstr>
      <vt:lpstr>Calibri</vt:lpstr>
      <vt:lpstr>Calibri Light</vt:lpstr>
      <vt:lpstr>Motyw pakietu Office</vt:lpstr>
      <vt:lpstr>Prezentacja programu PowerPoint</vt:lpstr>
      <vt:lpstr>Nadzór weryfikacyjny a decentralizacja </vt:lpstr>
      <vt:lpstr>Decentralizacja </vt:lpstr>
      <vt:lpstr>Decentralizacja </vt:lpstr>
      <vt:lpstr>Decentralizacja </vt:lpstr>
      <vt:lpstr>Decentralizacja </vt:lpstr>
      <vt:lpstr>Decentralizacja </vt:lpstr>
      <vt:lpstr>Decentralizacja </vt:lpstr>
      <vt:lpstr>Nadzór weryfikacyjny nad działalnością jednostką samorządu terytorialnego</vt:lpstr>
      <vt:lpstr>NADZÓR WERYFIKACYJNY </vt:lpstr>
      <vt:lpstr>NADZÓR WERYFIKACYJNY </vt:lpstr>
      <vt:lpstr>Kryterium i zakres nadzoru </vt:lpstr>
      <vt:lpstr>Wymóg przedłożenia uchwał i zarządzeń organom nadzoru</vt:lpstr>
      <vt:lpstr>Publikacja aktów prawa miejscowego</vt:lpstr>
      <vt:lpstr>Publikacja aktów prawa miejscowego</vt:lpstr>
      <vt:lpstr>Publikacja aktów prawa miejscowego</vt:lpstr>
      <vt:lpstr>Postępowanie w sprawie wydania rozstrzygnięcia nadzorczego</vt:lpstr>
      <vt:lpstr>Informacyjne uprawnienia organów nadzoru</vt:lpstr>
      <vt:lpstr>KONTROLA WOJEWODY</vt:lpstr>
      <vt:lpstr>KONTROLA WOJEWODY</vt:lpstr>
      <vt:lpstr>Postępowanie w sprawie wydania rozstrzygnięcia nadzorczego</vt:lpstr>
      <vt:lpstr>Rozstrzygnięcie nadzorcze</vt:lpstr>
      <vt:lpstr>Rozstrzygnięcie nadzorcze</vt:lpstr>
      <vt:lpstr>Rozstrzygnięcie w przedmiocie stwierdzenia nieważności uchwały lub zarządzenia</vt:lpstr>
      <vt:lpstr>Rozstrzygnięcie w przedmiocie wskazania, iż uchwała lub zarządzenie wydano z naruszeniem prawa</vt:lpstr>
      <vt:lpstr>Skarga organu nadzoru  na uchwałę lub zarządzenie</vt:lpstr>
      <vt:lpstr>Skarga organu nadzoru  na uchwałę lub zarządzenie</vt:lpstr>
      <vt:lpstr>Orzeczenie sądu administracyjnego  dot. uchwały lub zarządzenia </vt:lpstr>
      <vt:lpstr>Orzeczenie sądu administracyjnego  dot. uchwały lub zarządzenia </vt:lpstr>
      <vt:lpstr>Skarga na rozstrzygnięcie organu nadzorczego</vt:lpstr>
      <vt:lpstr>Skarga na rozstrzygnięcie organu nadzorczego</vt:lpstr>
      <vt:lpstr>Orzeczenie sądu administracyjnego dot. rozstrzygnięcia nadzorczego</vt:lpstr>
      <vt:lpstr>Rozwiązanie rady gminy i wyznaczenie osoby pełniącej funkcji rady</vt:lpstr>
      <vt:lpstr>Odwołanie wójta i wyznaczenie osoby pełniącej funkcji wójta</vt:lpstr>
      <vt:lpstr>Zawieszenie organów gminy wraz z ustanowieniem zarządu komisarycznego</vt:lpstr>
      <vt:lpstr>Zarządzenie zastępcze wojewody </vt:lpstr>
      <vt:lpstr>Nadzór weryfikacyjny  nad działalnością  samorządu zawodowego </vt:lpstr>
      <vt:lpstr>Nadzór weryfikacyjny  nad samorządem zawodowym </vt:lpstr>
      <vt:lpstr>Nadzór weryfikacyjny  nad samorządem zawodowym </vt:lpstr>
      <vt:lpstr>Nadzór weryfikacyjny  nad samorządem zawodowym </vt:lpstr>
      <vt:lpstr>Nadzór w sprawach indywidualnych rozstrzyganych przez organy jednostek samorządu terytorialnego</vt:lpstr>
      <vt:lpstr>Nadzór w sprawach indywidualnych rozstrzyganych przez organy jednostek samorządu terytorialnego</vt:lpstr>
      <vt:lpstr>Nadzór w sprawach indywidualnych rozstrzyganych przez organy jednostek samorządu terytorialnego</vt:lpstr>
      <vt:lpstr>Nadzór w sprawach indywidualnych rozstrzyganych przez organy jednostek samorządu terytorialnego</vt:lpstr>
      <vt:lpstr>Nadzór w sprawach indywidualnych rozstrzyganych przez organy samorządu zawodowego </vt:lpstr>
      <vt:lpstr>Nadzór w sprawach indywidualnych rozstrzyganych przez organy samorządu zawodowego </vt:lpstr>
      <vt:lpstr>Nadzór w sprawach indywidualnych rozstrzyganych przez organy samorządu zawodowego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Maciej Błażewski</dc:creator>
  <cp:lastModifiedBy>Maciej Błażewski</cp:lastModifiedBy>
  <cp:revision>11</cp:revision>
  <dcterms:created xsi:type="dcterms:W3CDTF">2021-10-25T16:10:30Z</dcterms:created>
  <dcterms:modified xsi:type="dcterms:W3CDTF">2023-02-17T13:27:16Z</dcterms:modified>
</cp:coreProperties>
</file>