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3" r:id="rId7"/>
    <p:sldId id="262" r:id="rId8"/>
    <p:sldId id="261" r:id="rId9"/>
    <p:sldId id="267" r:id="rId10"/>
    <p:sldId id="266" r:id="rId11"/>
    <p:sldId id="270" r:id="rId12"/>
    <p:sldId id="269" r:id="rId13"/>
    <p:sldId id="271" r:id="rId14"/>
    <p:sldId id="268" r:id="rId15"/>
    <p:sldId id="273" r:id="rId16"/>
    <p:sldId id="272" r:id="rId17"/>
    <p:sldId id="275" r:id="rId18"/>
    <p:sldId id="274" r:id="rId19"/>
    <p:sldId id="282" r:id="rId20"/>
    <p:sldId id="281" r:id="rId21"/>
    <p:sldId id="280" r:id="rId22"/>
    <p:sldId id="279" r:id="rId23"/>
    <p:sldId id="286" r:id="rId24"/>
    <p:sldId id="285" r:id="rId25"/>
    <p:sldId id="284" r:id="rId26"/>
    <p:sldId id="283" r:id="rId27"/>
    <p:sldId id="278" r:id="rId28"/>
    <p:sldId id="290" r:id="rId29"/>
    <p:sldId id="289" r:id="rId30"/>
    <p:sldId id="288" r:id="rId31"/>
    <p:sldId id="287" r:id="rId32"/>
    <p:sldId id="277" r:id="rId33"/>
    <p:sldId id="291" r:id="rId3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7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8F584E3-57D1-4235-A09C-0593959B07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10EC743-F5BA-4CA8-B8DB-71DE7B4EF8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0398ED3-CFC7-4BC2-902C-6067B6829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80E8-2463-4E1A-B588-1C656ABC949C}" type="datetimeFigureOut">
              <a:rPr lang="pl-PL" smtClean="0"/>
              <a:t>11.03.2023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0192F03-F59C-48DA-AFE7-5764C6080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7993865-58FA-4E67-9234-AB7DB724F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21445-B323-47E6-BB94-C053E0982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8051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0181999-2A96-4D69-B4DD-4D36CEB8A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AC76C19D-4B79-4351-8A18-3675D83536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20441CB-6016-4629-AFD6-A86B5711A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80E8-2463-4E1A-B588-1C656ABC949C}" type="datetimeFigureOut">
              <a:rPr lang="pl-PL" smtClean="0"/>
              <a:t>11.03.2023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A959278-E9EC-49F0-BAC5-30BDABDA1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650C3EE-38BD-4918-90CC-66416BF6F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21445-B323-47E6-BB94-C053E0982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800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D125A02D-0398-40FE-8B58-773BCFE2C3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0318A2ED-0D8E-41B4-8499-D82A55698A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1DC4628-9141-475D-85FE-26F8856B0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80E8-2463-4E1A-B588-1C656ABC949C}" type="datetimeFigureOut">
              <a:rPr lang="pl-PL" smtClean="0"/>
              <a:t>11.03.2023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AE857D0-C789-4396-B5F9-17E4048B2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E4F76AE-4C16-4E1F-95D2-176C358E6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21445-B323-47E6-BB94-C053E0982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5024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5C0746-E4F7-4638-88EA-B3789B471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04E6F24-BF87-4C17-9DAB-85CBD8E6D5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981E7DA-421D-480C-A96F-0CA28FC94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80E8-2463-4E1A-B588-1C656ABC949C}" type="datetimeFigureOut">
              <a:rPr lang="pl-PL" smtClean="0"/>
              <a:t>11.03.2023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BB44B29-E50C-4872-9C61-501B8E30A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E3AED4E-E2EE-4A88-A156-D1A07177D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21445-B323-47E6-BB94-C053E0982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55738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2A521B-65A2-4318-B588-2925E2FA8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9E33E99-FC15-46E5-8FA4-106E74D62D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A451664-2F44-4F07-AD96-D6882CAC5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80E8-2463-4E1A-B588-1C656ABC949C}" type="datetimeFigureOut">
              <a:rPr lang="pl-PL" smtClean="0"/>
              <a:t>11.03.2023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8ECB653-3AEB-434C-8F8D-B1E6B4E0F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029F848-AE43-45CD-ABAF-5178F4E2B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21445-B323-47E6-BB94-C053E0982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4516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B5377B7-BAB3-440B-BC6B-5440EB24D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86592DD-B9B4-454E-8CF3-BFF2FC017E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B2EE761-2ED2-445F-8CCE-2998D9EC2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53FFD85-E944-4F3F-AC66-914EEF377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80E8-2463-4E1A-B588-1C656ABC949C}" type="datetimeFigureOut">
              <a:rPr lang="pl-PL" smtClean="0"/>
              <a:t>11.03.2023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9F4D38F-7988-497F-8516-F8EA5A513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EE55AA0-CA40-485B-99F6-3C891BFB7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21445-B323-47E6-BB94-C053E0982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3596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22AA9B-04E9-4BAD-A316-AE01809C0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8CD9E1C-07FE-467E-A4BE-B1D431FB1B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F9D3D33-A46F-4EFE-B150-9DBB517BF1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B2C6BB0-BF6D-4334-88DD-9286B38B58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3151739-4081-4D3A-8C5E-F870FB6A5D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D2EFA8C7-7842-42D5-BDFC-BAF6F1B13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80E8-2463-4E1A-B588-1C656ABC949C}" type="datetimeFigureOut">
              <a:rPr lang="pl-PL" smtClean="0"/>
              <a:t>11.03.2023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56E8760A-539C-41ED-A876-FE2C22B5E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D94F18AC-AC7D-495E-BC6D-3B2FEDEED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21445-B323-47E6-BB94-C053E0982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1181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BD9123-74A7-4F79-804E-DE395108B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7333664D-4066-40CF-9C4D-92D2156F2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80E8-2463-4E1A-B588-1C656ABC949C}" type="datetimeFigureOut">
              <a:rPr lang="pl-PL" smtClean="0"/>
              <a:t>11.03.2023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A83DC3ED-BEF8-4EF5-93E6-BFC0DD31D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BCD3CC8-1477-4691-AAF3-53FF32F31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21445-B323-47E6-BB94-C053E0982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5472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5AB9CD79-B534-46C8-94E2-E8AFABABB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80E8-2463-4E1A-B588-1C656ABC949C}" type="datetimeFigureOut">
              <a:rPr lang="pl-PL" smtClean="0"/>
              <a:t>11.03.2023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1D0602CA-6A6B-4D12-8C0E-27B95629D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E8CACD7-38BC-40ED-8681-4DB29841A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21445-B323-47E6-BB94-C053E0982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2399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E37CD71-DADF-4C50-A0F6-0F8E279BD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EE3240C-5E55-47BD-8F74-7AA736E22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989F239-1921-4165-848D-F7A7211100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480CB68-3F75-4D78-A588-A74086FE1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80E8-2463-4E1A-B588-1C656ABC949C}" type="datetimeFigureOut">
              <a:rPr lang="pl-PL" smtClean="0"/>
              <a:t>11.03.2023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89D5B6E-E797-43E0-8C05-BB4EE8148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2A78A1E-0B9C-4FA7-8DB1-88D173426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21445-B323-47E6-BB94-C053E0982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5516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764C57-C2F1-4948-9E78-8D0D155ED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A1B4B493-C66B-46AB-ABCB-D9A0C78B7A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C6F12E5-102E-4926-97EB-DA69F23636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9966F95-036E-4E83-8783-E04F1AD15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80E8-2463-4E1A-B588-1C656ABC949C}" type="datetimeFigureOut">
              <a:rPr lang="pl-PL" smtClean="0"/>
              <a:t>11.03.2023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EF3289A-3F4E-4736-BCAE-993A71309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5A9418B-3FA1-4726-A9C1-13C178CC7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21445-B323-47E6-BB94-C053E0982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6152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7FEBDA16-D3C9-4C73-B28C-078EF4DEE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CE4B84D-0620-4F17-8F70-E367B60FB0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C1A0E94-A69F-4E28-B564-185347B950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780E8-2463-4E1A-B588-1C656ABC949C}" type="datetimeFigureOut">
              <a:rPr lang="pl-PL" smtClean="0"/>
              <a:t>11.03.2023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945E1B8-36C7-4FA6-ABC9-BC16D1E8C4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7CF49CC-C09C-4038-A220-2354DE2902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21445-B323-47E6-BB94-C053E0982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8574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04CDCD-4F9B-4175-9804-F9CC928D48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Zgromadzenia publiczne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96A8893-6001-4183-85E8-EA6D51D7BB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b="1" dirty="0"/>
          </a:p>
          <a:p>
            <a:r>
              <a:rPr lang="pl-PL" b="1" dirty="0"/>
              <a:t>Ustawa z dnia 24 lipca 2015 r. Prawo o zgromadzeniach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344585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3AB1C6-5A1C-4B56-B736-BF2964A9F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POSTĘPOWANIE W SPRAWIE ZAWIADOMIENIA O ZGROMADZENIU PUBLICZNYM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B561E5-BB96-4F6E-9932-CA1C15BCF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Jeżeli zgromadzenie jest organizowane na terenie więcej niż jednej gminy, w każdej z gmin prowadzi się odrębne postępowanie.</a:t>
            </a:r>
          </a:p>
          <a:p>
            <a:pPr marL="0" indent="0">
              <a:buNone/>
            </a:pPr>
            <a:r>
              <a:rPr lang="pl-PL" dirty="0"/>
              <a:t>Organ gminy, po otrzymaniu zawiadomienia o zamiarze zorganizowania zgromadzenia, udostępnia niezwłocznie na stronie podmiotowej w Biuletynie Informacji Publicznej informację o miejscu i terminie organizowanego zgromadzenia.</a:t>
            </a:r>
          </a:p>
          <a:p>
            <a:pPr marL="0" indent="0">
              <a:buNone/>
            </a:pPr>
            <a:r>
              <a:rPr lang="pl-PL" dirty="0"/>
              <a:t>(art. 7 ust. 2-3 </a:t>
            </a:r>
            <a:r>
              <a:rPr lang="pl-PL" dirty="0" err="1"/>
              <a:t>u.p.z</a:t>
            </a:r>
            <a:r>
              <a:rPr lang="pl-PL" dirty="0"/>
              <a:t>.)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411721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3AB1C6-5A1C-4B56-B736-BF2964A9F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POSTĘPOWANIE W SPRAWIE ZAWIADOMIENIA O ZGROMADZENIU PUBLICZNYM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B561E5-BB96-4F6E-9932-CA1C15BCF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b="1" dirty="0"/>
              <a:t>Rozprawa administracyjna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W przypadku, o którym mowa w art. 12 ust. 1 </a:t>
            </a:r>
            <a:r>
              <a:rPr lang="pl-PL" dirty="0" err="1"/>
              <a:t>u.p.z</a:t>
            </a:r>
            <a:r>
              <a:rPr lang="pl-PL" dirty="0"/>
              <a:t>. (wielość podmiotów zgłaszających), organ gminy może przeprowadzić rozprawę administracyjną, jeżeli usprawni to uzgodnienie zmiany miejsca lub czasu zgromadzeń.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Organ gminy niezwłocznie, nie później jednak niż na 120 godzin przed planowaną datą zgromadzenia, wzywa, telefonicznie i za pomocą środków komunikacji elektronicznej, organizatorów zgromadzeń do uczestnictwa w rozprawie administracyjnej. Niestawienie się organizatora zgromadzenia na rozprawę nie wstrzymuje jej przebiegu.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681115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3AB1C6-5A1C-4B56-B736-BF2964A9F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POSTĘPOWANIE W SPRAWIE ZAWIADOMIENIA O ZGROMADZENIU PUBLICZNYM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B561E5-BB96-4F6E-9932-CA1C15BCF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b="1" dirty="0"/>
              <a:t>Rozprawa administracyjna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Organizatorom zgromadzeń, którzy uczestniczą w rozprawie administracyjnej, organ gminy może przedstawić propozycję zmiany miejsca lub czasu zgromadzenia.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Jeżeli na rozprawie administracyjnej organizatorzy zgromadzeń nie uzgodnią miejsca lub czasu zgromadzeń w taki sposób, aby ich przebieg nie zagrażał życiu lub zdrowiu ludzi albo mieniu w znacznych rozmiarach, organizatorzy zgromadzeń dokonują wyboru miejsca lub czasu zgromadzeń zgodnie z kolejnością wniesienia zawiadomień o zamiarze zorganizowania zgromadzenia, spełniających wymagania określone w art. 10.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Do rozprawy administracyjnej nie stosuje się przepisów art. 91 § 2 i art. 92 KPA</a:t>
            </a:r>
          </a:p>
          <a:p>
            <a:pPr marL="0" indent="0">
              <a:buNone/>
            </a:pPr>
            <a:r>
              <a:rPr lang="pl-PL" dirty="0"/>
              <a:t>(art. 13 </a:t>
            </a:r>
            <a:r>
              <a:rPr lang="pl-PL" dirty="0" err="1"/>
              <a:t>u.p.z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92328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3AB1C6-5A1C-4B56-B736-BF2964A9F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Informowanie odpowiednich służb o organizowanym zgromadzeniu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B561E5-BB96-4F6E-9932-CA1C15BCF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Organ gminy informuje niezwłocznie właściwego komendanta powiatowego (miejskiego) Policji, a na obszarze m.st. Warszawy - komendanta rejonowego Policji, o organizowanym zgromadzeniu, przekazując zawiadomienie o zamiarze zorganizowania zgromadzenia.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Jeżeli zgromadzenie ma zostać zorganizowane w pobliżu siedzib przedstawicielstw dyplomatycznych, urzędów konsularnych, misji specjalnych i organizacji międzynarodowych korzystających z immunitetów i przywilejów dyplomatycznych, organ gminy informuje niezwłocznie ministra właściwego do spraw zagranicznych o miejscu, terminie oraz o przewidywanej liczbie uczestników zgromadzenia.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Jeżeli zgromadzenie ma zostać zorganizowane w pobliżu obiektów podlegających ochronie Służby Ochrony Państwa, organ gminy informuje niezwłocznie Komendanta Służby Ochrony Państwa o miejscu, terminie oraz o przewidywanej liczbie uczestników zgromadzenia.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538762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3AB1C6-5A1C-4B56-B736-BF2964A9F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Informowanie odpowiednich służb o organizowanym zgromadzeniu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B561E5-BB96-4F6E-9932-CA1C15BCF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Jeżeli zgromadzenie ma zostać zorganizowane w pobliżu obiektów podlegających ochronie Straży Marszałkowskiej, organ gminy informuje niezwłocznie Komendanta Straży Marszałkowskiej o miejscu, terminie oraz o przewidywanej liczbie uczestników zgromadzenia.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Jeżeli zgromadzenie ma zostać zorganizowane w pobliżu jednostki  organ gminy informuje niezwłocznie właściwego komendanta terenowej jednostki organizacyjnej Żandarmerii Wojskowej o miejscu, terminie oraz o przewidywanej liczbie uczestników zgromadzenia.</a:t>
            </a:r>
          </a:p>
          <a:p>
            <a:pPr marL="0" indent="0">
              <a:buNone/>
            </a:pPr>
            <a:r>
              <a:rPr lang="pl-PL" dirty="0"/>
              <a:t> </a:t>
            </a:r>
          </a:p>
          <a:p>
            <a:pPr marL="0" indent="0">
              <a:buNone/>
            </a:pPr>
            <a:r>
              <a:rPr lang="pl-PL" dirty="0"/>
              <a:t>Organ gminy informuje niezwłocznie podmioty, o których mowa w art. 8 ust. 1-5 </a:t>
            </a:r>
            <a:r>
              <a:rPr lang="pl-PL" dirty="0" err="1"/>
              <a:t>u.p.z</a:t>
            </a:r>
            <a:r>
              <a:rPr lang="pl-PL" dirty="0"/>
              <a:t>., o zmianie miejsca lub terminu organizowanego zgromadzenia albo o wydaniu decyzji o zakazie zgromadzenia.</a:t>
            </a:r>
          </a:p>
          <a:p>
            <a:pPr marL="0" indent="0">
              <a:buNone/>
            </a:pPr>
            <a:r>
              <a:rPr lang="pl-PL" dirty="0"/>
              <a:t>(art. 8 </a:t>
            </a:r>
            <a:r>
              <a:rPr lang="pl-PL" dirty="0" err="1"/>
              <a:t>u.p.z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069739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72DCFD-B489-4C99-BB6A-1104517DE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DECYZJA O ZAKAZIE ZGROMADZENIA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9041A94-5C36-4070-9BFE-77BF7B913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Organ gminy wydaje decyzję o zakazie zgromadzenia nie później niż na 96 godzin przed planowaną datą zgromadzenia, jeżeli:</a:t>
            </a:r>
          </a:p>
          <a:p>
            <a:pPr marL="0" indent="0">
              <a:buNone/>
            </a:pPr>
            <a:r>
              <a:rPr lang="pl-PL" dirty="0"/>
              <a:t>1) jego cel narusza wolność pokojowego zgromadzania się, jego odbycie narusza art. 4 lub zasady organizowania zgromadzeń albo cel zgromadzenia lub jego odbycie naruszają przepisy karne;</a:t>
            </a:r>
          </a:p>
          <a:p>
            <a:pPr marL="0" indent="0">
              <a:buNone/>
            </a:pPr>
            <a:r>
              <a:rPr lang="pl-PL" dirty="0"/>
              <a:t>2) jego odbycie może zagrażać życiu lub zdrowiu ludzi albo mieniu w znacznych rozmiarach, w tym gdy zagrożenia tego nie udało się usunąć w przypadkach, o których mowa w art. 12 lub art. 13;</a:t>
            </a:r>
          </a:p>
          <a:p>
            <a:pPr marL="0" indent="0">
              <a:buNone/>
            </a:pPr>
            <a:r>
              <a:rPr lang="pl-PL" dirty="0"/>
              <a:t>3) zgromadzenie ma się odbyć w miejscu i czasie, w których odbywają się zgromadzenia organizowane cyklicznie, o których mowa w art. 26a.</a:t>
            </a:r>
          </a:p>
          <a:p>
            <a:pPr marL="0" indent="0">
              <a:buNone/>
            </a:pPr>
            <a:r>
              <a:rPr lang="pl-PL" dirty="0"/>
              <a:t>(art. 14 </a:t>
            </a:r>
            <a:r>
              <a:rPr lang="pl-PL" dirty="0" err="1"/>
              <a:t>u.p.z</a:t>
            </a:r>
            <a:r>
              <a:rPr lang="pl-PL" dirty="0"/>
              <a:t>.)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962154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72DCFD-B489-4C99-BB6A-1104517DE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DECYZJA O ZAKAZIE ZGROMADZENIA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9041A94-5C36-4070-9BFE-77BF7B913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Organ gminy, po wydaniu decyzji o zakazie zgromadzenia, udostępnia niezwłocznie tę decyzję na stronie podmiotowej w Biuletynie Informacji Publicznej i przekazuje ją organizatorowi zgromadzenia za pomocą środków komunikacji elektronicznej wraz z informacją o jej udostępnieniu. Jednocześnie organ gminy przekazuje decyzję o zakazie zgromadzenia wraz z aktami sprawy właściwemu sądowi okręgowemu.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Decyzję o zakazie zgromadzenia uważa się za doręczoną z chwilą udostępnienia jej w Biuletynie Informacji Publicznej na stronie podmiotowej organu gminy.</a:t>
            </a:r>
          </a:p>
          <a:p>
            <a:pPr marL="0" indent="0">
              <a:buNone/>
            </a:pPr>
            <a:r>
              <a:rPr lang="pl-PL" dirty="0"/>
              <a:t> </a:t>
            </a:r>
          </a:p>
          <a:p>
            <a:pPr marL="0" indent="0">
              <a:buNone/>
            </a:pPr>
            <a:r>
              <a:rPr lang="pl-PL" dirty="0"/>
              <a:t>Decyzję o zakazie zgromadzenia udostępnia się w Biuletynie Informacji Publicznej z uwzględnieniem przepisów o ochronie danych osobowych przez 3 miesiące od dnia jej wydania.</a:t>
            </a:r>
          </a:p>
          <a:p>
            <a:pPr marL="0" indent="0">
              <a:buNone/>
            </a:pPr>
            <a:r>
              <a:rPr lang="pl-PL" dirty="0"/>
              <a:t>(art. 15 </a:t>
            </a:r>
            <a:r>
              <a:rPr lang="pl-PL" dirty="0" err="1"/>
              <a:t>u.p.z</a:t>
            </a:r>
            <a:r>
              <a:rPr lang="pl-PL" dirty="0"/>
              <a:t>.)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017132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CEC3B6-8BD3-4004-8F91-06E03B5EE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ODWOŁANIE OD DECYZJI O ZAKAZIE ZGROMADZENIA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ED6CB05-808C-4382-8A5A-BC2E4FCDB8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Odwołanie od decyzji o zakazie zgromadzenia wnosi się bezpośrednio do sądu okręgowego właściwego ze względu na siedzibę organu gminy w terminie 24 godzin od jej udostępnienia w Biuletynie Informacji Publicznej. Wniesienie odwołania nie wstrzymuje wykonania decyzji o zakazie zgromadzenia.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Sąd okręgowy zawiadamia niezwłocznie organ gminy o wniesieniu odwołania od decyzji o zakazie zgromadzenia przez udostępnienie informacji o wniesieniu odwołania na stronie podmiotowej sądu w Biuletynie Informacji Publicznej i informuje organizatora zgromadzenia i organ gminy o terminie rozprawy za pomocą środków komunikacji elektronicznej.</a:t>
            </a:r>
          </a:p>
          <a:p>
            <a:pPr marL="0" indent="0">
              <a:buNone/>
            </a:pPr>
            <a:r>
              <a:rPr lang="pl-PL" dirty="0"/>
              <a:t>(art. 16 </a:t>
            </a:r>
            <a:r>
              <a:rPr lang="pl-PL" dirty="0" err="1"/>
              <a:t>u.p.z</a:t>
            </a:r>
            <a:r>
              <a:rPr lang="pl-PL" dirty="0"/>
              <a:t>.)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433999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CEC3B6-8BD3-4004-8F91-06E03B5EE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ODWOŁANIE OD DECYZJI O ZAKAZIE ZGROMADZENIA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ED6CB05-808C-4382-8A5A-BC2E4FCDB8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dirty="0"/>
              <a:t>Sąd okręgowy rozpatruje odwołanie od decyzji o zakazie zgromadzenia w postępowaniu nieprocesowym niezwłocznie, nie później jednak niż w terminie 24 godzin od wniesienia odwołania.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Uczestnikami postępowania są wnoszący odwołanie od decyzji o zakazie zgromadzenia i organ gminy. Niestawiennictwo uczestników nie tamuje rozpoznania sprawy.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Sąd okręgowy doręcza niezwłocznie postanowienie kończące postępowanie w sprawie wraz z uzasadnieniem uczestnikom postępowania.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Postanowienie uwzględniające odwołanie podlega natychmiastowemu wykonaniu.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Na postanowienie sądu okręgowego przysługuje w terminie 24 godzin od jego wydania zażalenie do sądu apelacyjnego, który rozpoznaje je w terminie 24 godzin. Od postanowienia sądu apelacyjnego nie przysługuje skarga kasacyjna i podlega ono natychmiastowemu wykonaniu.</a:t>
            </a:r>
          </a:p>
          <a:p>
            <a:pPr marL="0" indent="0">
              <a:buNone/>
            </a:pPr>
            <a:r>
              <a:rPr lang="pl-PL" dirty="0"/>
              <a:t>(art. 16 </a:t>
            </a:r>
            <a:r>
              <a:rPr lang="pl-PL" dirty="0" err="1"/>
              <a:t>u.p.z</a:t>
            </a:r>
            <a:r>
              <a:rPr lang="pl-PL" dirty="0"/>
              <a:t>.)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945140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D9A368-AE25-4A60-A91F-D8CD31493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ORGANIZACJA ZGROMADZENIA PUBLICZNEGO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4AD5CD-E55D-472E-9A54-00E29721E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b="1" dirty="0"/>
              <a:t>Wyznaczenie przedstawiciela organu gminy do udziału w zgromadzeniu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Organ gminy może wyznaczyć swojego przedstawiciela do udziału w zgromadzeniu. Wyznaczenie przedstawiciela jest obowiązkowe w przypadku, gdy istnieje niebezpieczeństwo naruszenia porządku publicznego w trakcie trwania zgromadzenia.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Organ gminy informuje organizatora zgromadzenia o wyznaczeniu swojego przedstawiciela do udziału w zgromadzeniu.</a:t>
            </a:r>
          </a:p>
          <a:p>
            <a:pPr marL="0" indent="0">
              <a:buNone/>
            </a:pPr>
            <a:r>
              <a:rPr lang="pl-PL" dirty="0"/>
              <a:t>(art. 17 </a:t>
            </a:r>
            <a:r>
              <a:rPr lang="pl-PL" dirty="0" err="1"/>
              <a:t>u.p.z</a:t>
            </a:r>
            <a:r>
              <a:rPr lang="pl-PL" dirty="0"/>
              <a:t>.)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30315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1FE6C3A-E19A-4758-8FB2-963EFBE6C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Zakres przedmiotowy ustawy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E2D8AE8-572E-4BA4-9641-703DD51BFC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Ustawa reguluje zasady i tryb organizowania, odbywania oraz rozwiązywania zgromadzeń. 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Przepisów ustawy nie stosuje się do zgromadzeń:</a:t>
            </a:r>
          </a:p>
          <a:p>
            <a:pPr marL="0" indent="0">
              <a:buNone/>
            </a:pPr>
            <a:r>
              <a:rPr lang="pl-PL" dirty="0"/>
              <a:t>1)  organizowanych przez organy władzy publicznej;</a:t>
            </a:r>
          </a:p>
          <a:p>
            <a:pPr marL="0" indent="0">
              <a:buNone/>
            </a:pPr>
            <a:r>
              <a:rPr lang="pl-PL" dirty="0"/>
              <a:t>2)  odbywanych w ramach działalności kościołów i innych związków wyznaniowych.</a:t>
            </a:r>
          </a:p>
          <a:p>
            <a:pPr marL="0" indent="0">
              <a:buNone/>
            </a:pPr>
            <a:r>
              <a:rPr lang="pl-PL" dirty="0"/>
              <a:t>(art. 1-2 </a:t>
            </a:r>
            <a:r>
              <a:rPr lang="pl-PL" dirty="0" err="1"/>
              <a:t>u.p.z</a:t>
            </a:r>
            <a:r>
              <a:rPr lang="pl-PL" dirty="0"/>
              <a:t>.)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929046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D9A368-AE25-4A60-A91F-D8CD31493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ORGANIZACJA ZGROMADZENIA PUBLICZNEGO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4AD5CD-E55D-472E-9A54-00E29721E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b="1" dirty="0"/>
              <a:t>Przewodniczący zgromadzenia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Zgromadzeniem kieruje przewodniczący.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Przewodniczącym zgromadzenia jest:</a:t>
            </a:r>
          </a:p>
          <a:p>
            <a:pPr marL="0" indent="0">
              <a:buNone/>
            </a:pPr>
            <a:r>
              <a:rPr lang="pl-PL" dirty="0"/>
              <a:t>1) organizator zgromadzenia będący osobą fizyczną, chyba że inna osoba fizyczna wyrazi pisemną zgodę na przyjęcie obowiązków przewodniczącego zgromadzenia;</a:t>
            </a:r>
          </a:p>
          <a:p>
            <a:pPr marL="0" indent="0">
              <a:buNone/>
            </a:pPr>
            <a:r>
              <a:rPr lang="pl-PL" dirty="0"/>
              <a:t>2) osoba działająca w imieniu organizatora zgromadzenia, która wyrazi pisemną zgodę na przyjęcie obowiązków przewodniczącego zgromadzenia, w przypadku gdy organizatorem zgromadzenia jest osoba prawna lub inna organizacja.</a:t>
            </a:r>
          </a:p>
          <a:p>
            <a:pPr marL="0" indent="0">
              <a:buNone/>
            </a:pPr>
            <a:r>
              <a:rPr lang="pl-PL" dirty="0"/>
              <a:t>(art. 18 </a:t>
            </a:r>
            <a:r>
              <a:rPr lang="pl-PL" dirty="0" err="1"/>
              <a:t>u.p.z</a:t>
            </a:r>
            <a:r>
              <a:rPr lang="pl-PL" dirty="0"/>
              <a:t>.)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601387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D9A368-AE25-4A60-A91F-D8CD31493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ORGANIZACJA ZGROMADZENIA PUBLICZNEGO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4AD5CD-E55D-472E-9A54-00E29721E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b="1" dirty="0"/>
              <a:t>Rozwiązanie zgromadzenia przez przedstawiciela organu gminy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Zgromadzenie może być rozwiązane przez przedstawiciela organu gminy, jeżeli jego przebieg zagraża życiu lub zdrowiu ludzi albo mieniu w znacznych rozmiarach lub narusza przepisy niniejszej ustawy albo przepisy karne, a przewodniczący zgromadzenia, uprzedzony przez przedstawiciela organu gminy o konieczności rozwiązania zgromadzenia, nie rozwiązuje go.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Funkcjonariusz Policji może zwrócić się do przedstawiciela organu gminy o rozwiązanie zgromadzenia w przypadku wystąpienia okoliczności, o których mowa w art. 20 ust. 1 </a:t>
            </a:r>
            <a:r>
              <a:rPr lang="pl-PL" dirty="0" err="1"/>
              <a:t>u.p.z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(art. 20 ust. 1-2 </a:t>
            </a:r>
            <a:r>
              <a:rPr lang="pl-PL" dirty="0" err="1"/>
              <a:t>u.p.z</a:t>
            </a:r>
            <a:r>
              <a:rPr lang="pl-PL" dirty="0"/>
              <a:t>.)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359645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D9A368-AE25-4A60-A91F-D8CD31493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ORGANIZACJA ZGROMADZENIA PUBLICZNEGO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4AD5CD-E55D-472E-9A54-00E29721E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b="1" dirty="0"/>
              <a:t>Rozwiązanie zgromadzenia przez przedstawiciela organu gminy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Rozwiązanie zgromadzenia na podstawie ust. 1 następuje przez wydanie decyzji ustnej podlegającej natychmiastowemu wykonaniu, poprzedzonej dwukrotnym ostrzeżeniem uczestników zgromadzenia o możliwości jego rozwiązania, a następnie ogłoszonej przewodniczącemu zgromadzenia lub ogłoszonej publicznie uczestnikom zgromadzenia w przypadku niemożności skontaktowania się z przewodniczącym zgromadzenia. Decyzję tę doręcza się organizatorowi zgromadzenia na piśmie w terminie 72 godzin od jej podjęcia.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Organizatorowi zgromadzenia przysługuje prawo wniesienia odwołania od decyzji o rozwiązaniu zgromadzenia do sądu okręgowego właściwego ze względu na siedzibę organu gminy w terminie 7 dni od dnia rozwiązania zgromadzenia. Przepisy art. 16 ust. 2-5 stosuje się odpowiednio, z tym że sąd okręgowy rozpatruje odwołanie nie później niż w terminie 30 dni od dnia otrzymania odwołania.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Na postanowienie sądu okręgowego przysługuje w terminie 5 dni od dnia doręczenia postanowienia zażalenie do sądu apelacyjnego. Od postanowienia sądu apelacyjnego nie przysługuje skarga kasacyjna.</a:t>
            </a:r>
          </a:p>
          <a:p>
            <a:pPr marL="0" indent="0">
              <a:buNone/>
            </a:pPr>
            <a:r>
              <a:rPr lang="pl-PL" dirty="0"/>
              <a:t>(art. 20 ust. 3-5 </a:t>
            </a:r>
            <a:r>
              <a:rPr lang="pl-PL" dirty="0" err="1"/>
              <a:t>u.p.z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132363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D9A368-AE25-4A60-A91F-D8CD31493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Postępowanie uproszczone w sprawach zgromadzeń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4AD5CD-E55D-472E-9A54-00E29721E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Warunki zastosowania postępowania uproszczonego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W przypadku gdy organizator zgromadzenia uzna, że planowane zgromadzenie nie będzie powodować utrudnień w ruchu drogowym, a w szczególności powodować zmiany w jego organizacji, do organizacji takiego zgromadzenia organizator może zastosować przepisy niniejszego rozdziału.</a:t>
            </a:r>
          </a:p>
          <a:p>
            <a:pPr marL="0" indent="0">
              <a:buNone/>
            </a:pPr>
            <a:r>
              <a:rPr lang="pl-PL" dirty="0"/>
              <a:t>(art. 21 </a:t>
            </a:r>
            <a:r>
              <a:rPr lang="pl-PL" dirty="0" err="1"/>
              <a:t>u.p.z</a:t>
            </a:r>
            <a:r>
              <a:rPr lang="pl-PL" dirty="0"/>
              <a:t>.)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481344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D9A368-AE25-4A60-A91F-D8CD31493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Postępowanie uproszczone w sprawach zgromadzeń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4AD5CD-E55D-472E-9A54-00E29721E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Obowiązek używania elementów identyfikacyjnych przez organizatora zgromadzenia]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 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Organizator zgromadzenia w trakcie trwania zgromadzenia jest obowiązany do nieprzerwanego posiadania w widocznym miejscu elementów wyróżniających, wskazujących na pełnienie przez niego funkcji organizatora zgromadzenia.</a:t>
            </a:r>
          </a:p>
          <a:p>
            <a:pPr marL="0" indent="0">
              <a:buNone/>
            </a:pPr>
            <a:r>
              <a:rPr lang="pl-PL" dirty="0"/>
              <a:t>(art. 24 </a:t>
            </a:r>
            <a:r>
              <a:rPr lang="pl-PL" dirty="0" err="1"/>
              <a:t>u.p.z</a:t>
            </a:r>
            <a:r>
              <a:rPr lang="pl-PL" dirty="0"/>
              <a:t>.)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246667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D9A368-AE25-4A60-A91F-D8CD31493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Postępowanie uproszczone w sprawach zgromadzeń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4AD5CD-E55D-472E-9A54-00E29721E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Rozwiązanie zgromadzenia przez organizatora zgromadzenia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Organizator zgromadzenia rozwiązuje zgromadzenie, o którym mowa w art. 21, jeżeli uczestnicy zgromadzenia nie podporządkują się jego poleceniom lub gdy przebieg zgromadzenia narusza przepisy niniejszej ustawy albo przepisy karne.</a:t>
            </a:r>
          </a:p>
          <a:p>
            <a:pPr marL="0" indent="0">
              <a:buNone/>
            </a:pPr>
            <a:r>
              <a:rPr lang="pl-PL" dirty="0"/>
              <a:t>(art. 23 </a:t>
            </a:r>
            <a:r>
              <a:rPr lang="pl-PL" dirty="0" err="1"/>
              <a:t>u.p.z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714723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D9A368-AE25-4A60-A91F-D8CD31493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Postępowanie uproszczone w sprawach zgromadzeń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4AD5CD-E55D-472E-9A54-00E29721E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b="1" dirty="0"/>
              <a:t>Rozwiązanie zgromadzenia przez przedstawiciela organu gminy </a:t>
            </a: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Zgromadzenie, o którym mowa w art. 21, może być rozwiązane przez przedstawiciela organu gminy, jeżeli jego przebieg zagraża życiu lub zdrowiu ludzi albo mieniu w znacznych rozmiarach, powoduje istotne zagrożenie bezpieczeństwa lub porządku ruchu drogowego na drogach publicznych lub narusza przepisy niniejszej ustawy albo przepisy karne, a organizator zgromadzenia, uprzedzony przez przedstawiciela organu gminy o konieczności rozwiązania zgromadzenia, nie rozwiązuje go.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Funkcjonariusz Policji może zwrócić się do przedstawiciela organu gminy o rozwiązanie zgromadzenia w przypadku wystąpienia okoliczności, o których mowa w ust. 1.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170384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D9A368-AE25-4A60-A91F-D8CD31493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Postępowanie uproszczone w sprawach zgromadzeń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4AD5CD-E55D-472E-9A54-00E29721E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b="1" dirty="0"/>
              <a:t>Rozwiązanie zgromadzenia przez przedstawiciela organu gminy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Rozwiązanie zgromadzenia na podstawie ust. 1 następuje przez wydanie decyzji ustnej podlegającej natychmiastowemu wykonaniu, poprzedzonej dwukrotnym ostrzeżeniem uczestników zgromadzenia o możliwości jego rozwiązania, a następnie ogłoszonej organizatorowi zgromadzenia lub ogłoszonej publicznie uczestnikom zgromadzenia w przypadku niemożności skontaktowania się z organizatorem zgromadzenia. Decyzję tę doręcza się organizatorowi zgromadzenia na piśmie w terminie 72 godzin od jej podjęcia.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Organizatorowi zgromadzenia przysługuje prawo wniesienia odwołania od decyzji o rozwiązaniu zgromadzenia do sądu okręgowego właściwego ze względu na siedzibę organu gminy w terminie 7 dni od dnia rozwiązania zgromadzenia. Przepisy art. 16 ust. 2-5 stosuje się odpowiednio, z tym że sąd okręgowy rozpatruje odwołanie nie później niż w terminie 30 dni od dnia otrzymania odwołania.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Na postanowienie sądu okręgowego przysługuje w terminie 5 dni od dnia doręczenia postanowienia zażalenie do sądu apelacyjnego. Od postanowienia sądu apelacyjnego nie przysługuje skarga kasacyjna.</a:t>
            </a:r>
          </a:p>
          <a:p>
            <a:pPr marL="0" indent="0">
              <a:buNone/>
            </a:pPr>
            <a:r>
              <a:rPr lang="pl-PL" dirty="0"/>
              <a:t>(art. 25 </a:t>
            </a:r>
            <a:r>
              <a:rPr lang="pl-PL" dirty="0" err="1"/>
              <a:t>u.p.z</a:t>
            </a:r>
            <a:r>
              <a:rPr lang="pl-PL" dirty="0"/>
              <a:t>.)</a:t>
            </a:r>
            <a:r>
              <a:rPr lang="pl-PL" b="1" dirty="0"/>
              <a:t> 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30299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D9A368-AE25-4A60-A91F-D8CD31493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POSTĘPOWANIE W SPR ZGROMADZEŃ CYKLICZNYCH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4AD5CD-E55D-472E-9A54-00E29721E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b="1" dirty="0"/>
              <a:t>Wniosek o wyrażenie zgody na cykliczne organizowanie zgromadzeń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Jeżeli zgromadzenia są organizowane przez tego samego organizatora w tym samym miejscu lub na tej samej trasie co najmniej 4 razy w roku według opracowanego terminarza lub co najmniej raz w roku w dniach świąt państwowych i narodowych, a tego rodzaju wydarzenia odbywały się w ciągu ostatnich 3 lat, chociażby nie w formie zgromadzeń i miały na celu w szczególności uczczenie doniosłych i istotnych dla historii Rzeczypospolitej Polskiej wydarzeń, organizator może zwrócić się z wnioskiem do wojewody o wyrażenie zgody na cykliczne organizowanie tych zgromadzeń.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We wniosku, o którym mowa w ust. 1, organizator podaje uzasadnienie celu cyklicznego organizowania zgromadzeń ze wskazaniem liczby i terminarza ich organizacji.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Organizator składa wniosek, o którym mowa w ust. 1, do wojewody nie później niż na 7 dni przed planowaną datą pierwszego z cyklu zgromadzeń.</a:t>
            </a:r>
          </a:p>
          <a:p>
            <a:pPr marL="0" indent="0">
              <a:buNone/>
            </a:pPr>
            <a:r>
              <a:rPr lang="pl-PL" dirty="0"/>
              <a:t>(art. 26a </a:t>
            </a:r>
            <a:r>
              <a:rPr lang="pl-PL" dirty="0" err="1"/>
              <a:t>u.p.z</a:t>
            </a:r>
            <a:r>
              <a:rPr lang="pl-PL" dirty="0"/>
              <a:t>.)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51100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D9A368-AE25-4A60-A91F-D8CD31493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POSTĘPOWANIE W SPR ZGROMADZEŃ CYKLICZNYCH</a:t>
            </a:r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81180F6B-4274-46F9-A4FD-AFF8C21B2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1107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b="1" dirty="0"/>
              <a:t>Wyrażenie zgody na cykliczne organizowanie zgromadzeń</a:t>
            </a:r>
          </a:p>
          <a:p>
            <a:pPr marL="0" indent="0">
              <a:buNone/>
            </a:pPr>
            <a:r>
              <a:rPr lang="pl-PL" dirty="0"/>
              <a:t> </a:t>
            </a:r>
          </a:p>
          <a:p>
            <a:pPr marL="0" indent="0">
              <a:buNone/>
            </a:pPr>
            <a:r>
              <a:rPr lang="pl-PL" dirty="0"/>
              <a:t>Wojewoda wydaje decyzję w przedmiocie zgody na cykliczne organizowanie zgromadzeń nie później niż na 5 dni przed planowanym terminem pierwszego z cyklu zgromadzeń, biorąc w szczególności pod uwagę okoliczność wcześniejszego organizowania zgromadzeń przez wnioskodawcę oraz cel cyklicznego organizowania zgromadzeń.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Wojewoda, jednocześnie z wydaniem decyzji w przedmiocie zgody na cykliczne organizowanie zgromadzeń, udostępnia na stronie podmiotowej w Biuletynie Informacji Publicznej informację o miejscu i terminach zgromadzeń organizowanych cyklicznie oraz informuje o wydaniu decyzji organ gminy, na terenie której ma się odbyć zgromadzenie cykliczne.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Jeżeli wojewoda wydał zgodę na odbycie zgromadzenia cyklicznego w miejscu i czasie, w których miało się odbyć inne zgromadzenie, organ gminy, w ciągu 24 godzin od otrzymania informacji, o której mowa w ust. 2, wydaje decyzję, o której mowa w art. 14 pkt 3.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W przypadku niewykonania przez organ gminy obowiązku, o którym mowa w ust. 3, wojewoda wydaje niezwłocznie zarządzenie zastępcze o zakazie zgromadzenia.</a:t>
            </a:r>
          </a:p>
          <a:p>
            <a:pPr marL="0" indent="0">
              <a:buNone/>
            </a:pPr>
            <a:r>
              <a:rPr lang="pl-PL" dirty="0"/>
              <a:t>(art. 26b </a:t>
            </a:r>
            <a:r>
              <a:rPr lang="pl-PL" dirty="0" err="1"/>
              <a:t>u.p.z</a:t>
            </a:r>
            <a:r>
              <a:rPr lang="pl-PL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85722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13DDD4-91CF-4E2A-B7A4-3BD9BBA69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Prawo do zgromadzeń publicznych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C5A4A6-11EC-4FE6-8D58-57149D0F0E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dirty="0"/>
              <a:t>Każdemu zapewnia się wolność organizowania pokojowych zgromadzeń i uczestniczenia w nich. Ograniczenie tej wolności może określać ustawa.</a:t>
            </a:r>
          </a:p>
          <a:p>
            <a:pPr marL="0" indent="0">
              <a:buNone/>
            </a:pPr>
            <a:r>
              <a:rPr lang="pl-PL" dirty="0"/>
              <a:t>(art. 57 Konstytucji RP)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Prawo organizowania zgromadzeń nie przysługuje osobom nieposiadającym pełnej zdolności do czynności prawnych.</a:t>
            </a:r>
          </a:p>
          <a:p>
            <a:pPr marL="0" indent="0">
              <a:buNone/>
            </a:pPr>
            <a:r>
              <a:rPr lang="pl-PL" dirty="0"/>
              <a:t>W zgromadzeniach nie mogą uczestniczyć osoby posiadające przy sobie broń, materiały wybuchowe, wyroby pirotechniczne lub inne niebezpieczne materiały lub narzędzia.</a:t>
            </a:r>
          </a:p>
          <a:p>
            <a:pPr marL="0" indent="0">
              <a:buNone/>
            </a:pPr>
            <a:r>
              <a:rPr lang="pl-PL" dirty="0"/>
              <a:t>(art. 4 </a:t>
            </a:r>
            <a:r>
              <a:rPr lang="pl-PL" dirty="0" err="1"/>
              <a:t>u.p.z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739863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D9A368-AE25-4A60-A91F-D8CD31493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POSTĘPOWANIE W SPR ZGROMADZEŃ CYKLICZNYCH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4AD5CD-E55D-472E-9A54-00E29721E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Cofnięcie zgody na cykliczne organizowanie zgromadzeń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Wojewoda wydaje decyzję o cofnięciu zgody na cykliczne organizowanie zgromadzeń:</a:t>
            </a: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1)   na wniosek organizatora;</a:t>
            </a: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2)   jeżeli co najmniej dwukrotnie, w terminach określonych w terminarzu, o którym mowa w art. 26a ust. 1, nie zostały one zorganizowane.</a:t>
            </a: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Przepisu ust. 1 pkt 2 nie stosuje się, jeżeli zgromadzenie nie mogło zostać zorganizowane z przyczyn niezależnych od organizatora.</a:t>
            </a: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(art. 26c </a:t>
            </a:r>
            <a:r>
              <a:rPr lang="pl-PL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u.p.z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015026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D9A368-AE25-4A60-A91F-D8CD31493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POSTĘPOWANIE W SPR ZGROMADZEŃ CYKLICZNYCH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4AD5CD-E55D-472E-9A54-00E29721E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Okres obowiązywania zgody na cykliczne organizowanie zgromadzeń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Na podstawie jednej decyzji o wyrażeniu zgody na cykliczne organizowanie zgromadzeń zgromadzenia te mogą odbywać się w okresie nie dłuższym niż 3 lata od przeprowadzenia pierwszego z cyklu zgromadzeń.</a:t>
            </a:r>
          </a:p>
          <a:p>
            <a:pPr marL="0" indent="0">
              <a:buNone/>
            </a:pPr>
            <a:r>
              <a:rPr lang="pl-PL" dirty="0"/>
              <a:t>(art. 26d </a:t>
            </a:r>
            <a:r>
              <a:rPr lang="pl-PL" dirty="0" err="1"/>
              <a:t>u.p.z</a:t>
            </a:r>
            <a:r>
              <a:rPr lang="pl-PL" dirty="0"/>
              <a:t>.)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849625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D9A368-AE25-4A60-A91F-D8CD31493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ZGROMADZENIA SPONTANICZNE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4AD5CD-E55D-472E-9A54-00E29721E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dirty="0"/>
              <a:t>Uczestnicy zgromadzenia spontanicznego nie mogą zakłócać przebiegu zgromadzenia organizowanego w trybie przepisów rozdziału 2, 3 lub 3a.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b="1" dirty="0"/>
              <a:t>Zgromadzenie spontaniczne może być rozwiązane przez funkcjonariusza kierującego działaniami Policji, jeżeli</a:t>
            </a:r>
            <a:r>
              <a:rPr lang="pl-PL" dirty="0"/>
              <a:t>:</a:t>
            </a:r>
          </a:p>
          <a:p>
            <a:r>
              <a:rPr lang="pl-PL" dirty="0"/>
              <a:t>jego przebieg zagraża życiu lub zdrowiu ludzi albo mieniu w znacznych rozmiarach;</a:t>
            </a:r>
          </a:p>
          <a:p>
            <a:r>
              <a:rPr lang="pl-PL" dirty="0"/>
              <a:t> jego przebieg powoduje poważne zagrożenie bezpieczeństwa lub porządku publicznego;</a:t>
            </a:r>
          </a:p>
          <a:p>
            <a:r>
              <a:rPr lang="pl-PL" dirty="0"/>
              <a:t> powoduje istotne zagrożenie bezpieczeństwa lub porządku ruchu drogowego na drogach publicznych;</a:t>
            </a:r>
          </a:p>
          <a:p>
            <a:r>
              <a:rPr lang="pl-PL" dirty="0"/>
              <a:t> jego przebieg narusza przepisy niniejszej ustawy albo przepisy karne;</a:t>
            </a:r>
          </a:p>
          <a:p>
            <a:r>
              <a:rPr lang="pl-PL" dirty="0"/>
              <a:t> zakłóca przebieg zgromadzenia organizowanego w trybie przepisów rozdziału 2, 3 lub 3a.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b="1" dirty="0"/>
              <a:t>Rozwiązanie zgromadzenia spontanicznego </a:t>
            </a:r>
            <a:r>
              <a:rPr lang="pl-PL" dirty="0"/>
              <a:t>na podstawie ust. 1 następuje przez wydanie decyzji ustnej podlegającej natychmiastowemu wykonaniu, poprzedzonej dwukrotnym ostrzeżeniem uczestników zgromadzenia spontanicznego o możliwości jego rozwiązania, a następnie ogłoszonej publicznie uczestnikom tego zgromadzenia.</a:t>
            </a:r>
          </a:p>
          <a:p>
            <a:pPr marL="0" indent="0">
              <a:buNone/>
            </a:pPr>
            <a:r>
              <a:rPr lang="pl-PL" dirty="0"/>
              <a:t>(art. 27 </a:t>
            </a:r>
            <a:r>
              <a:rPr lang="pl-PL" dirty="0" err="1"/>
              <a:t>u.p.z</a:t>
            </a:r>
            <a:r>
              <a:rPr lang="pl-PL" dirty="0"/>
              <a:t>.).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158089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7675E3-F8ED-499C-9DA1-3F47840A48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Dziękuję za uwagę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8B4550E-2605-4E47-829A-B7C6931409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1930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1AF7AC-0712-4662-87A3-6131126F1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Definicja zgromadzenia publicznego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2C71DE-872E-4C1F-80C1-542023D86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Zgromadzeniem jest zgrupowanie osób na otwartej przestrzeni dostępnej dla nieokreślonych imiennie osób w określonym miejscu w celu odbycia wspólnych obrad lub w celu wspólnego wyrażenia stanowiska w sprawach publicznych.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Zgromadzeniem spontanicznym jest zgromadzenie, które odbywa się w związku z zaistniałym nagłym i niemożliwym do wcześniejszego przewidzenia wydarzeniem związanym ze sferą publiczną, którego odbycie w innym terminie byłoby niecelowe lub mało istotne z punktu widzenia debaty publicznej.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(art. 3 </a:t>
            </a:r>
            <a:r>
              <a:rPr lang="pl-PL" dirty="0" err="1"/>
              <a:t>u.p.z</a:t>
            </a:r>
            <a:r>
              <a:rPr lang="pl-PL" dirty="0"/>
              <a:t>.).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75426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3AB1C6-5A1C-4B56-B736-BF2964A9F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Zgłoszenie zgromadzenia publicznego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B561E5-BB96-4F6E-9932-CA1C15BCF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Organizator zgromadzenia zawiadamia organ gminy o zamiarze zorganizowania zgromadzenia w taki sposób, aby wiadomość dotarła do organu nie wcześniej niż na 30 dni i nie później niż na 6 dni przed planowaną datą zgromadzenia.</a:t>
            </a:r>
          </a:p>
          <a:p>
            <a:pPr marL="0" indent="0">
              <a:buNone/>
            </a:pPr>
            <a:r>
              <a:rPr lang="pl-PL" dirty="0"/>
              <a:t>(art. 7 ust. 1 </a:t>
            </a:r>
            <a:r>
              <a:rPr lang="pl-PL" dirty="0" err="1"/>
              <a:t>u.p.z</a:t>
            </a:r>
            <a:r>
              <a:rPr lang="pl-PL" dirty="0"/>
              <a:t>.)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Organizator zgromadzenia zawiadamia organ gminy o zamiarze zorganizowania zgromadzenia pisemnie, za pomocą faksu, ustnie do protokołu lub za pomocą środków komunikacji elektronicznej 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Organ gminy udostępnia na stronie podmiotowej w Biuletynie Informacji Publicznej informacje o adresie poczty elektronicznej oraz numerze faksu, na które kieruje się zawiadomienia o zamiarze zorganizowania zgromadzenia.</a:t>
            </a:r>
          </a:p>
          <a:p>
            <a:pPr marL="0" indent="0">
              <a:buNone/>
            </a:pPr>
            <a:r>
              <a:rPr lang="pl-PL" dirty="0"/>
              <a:t>(art. 9 ust. 1 oraz ust. 5 </a:t>
            </a:r>
            <a:r>
              <a:rPr lang="pl-PL" dirty="0" err="1"/>
              <a:t>u.p.z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18712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3AB1C6-5A1C-4B56-B736-BF2964A9F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Zgłoszenie zgromadzenia publicznego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B561E5-BB96-4F6E-9932-CA1C15BCF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Rejestracja wniesienia zawiadomienia o zamiarze zorganizowania zgromadzenia następuje z uwzględnieniem daty, godziny oraz minuty wniesienia zawiadomienia, które decydują o kolejności wniesienia tego zawiadomienia.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W przypadku wniesienia zawiadomienia o zamiarze zorganizowania zgromadzenia ustnie do protokołu, o kolejności wniesienia tego zawiadomienia decydują data, godzina oraz minuta rozpoczęcia sporządzania protokołu, które zamieszcza się w protokole.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W przypadku wniesienia zawiadomienia o zamiarze zorganizowania zgromadzenia za pomocą środków komunikacji elektronicznej, o kolejności wniesienia tego zawiadomienia decydują data, godzina oraz minuta wprowadzenia zawiadomienia do systemu teleinformatycznego gminy.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(art. 9 ust. 2-4 </a:t>
            </a:r>
            <a:r>
              <a:rPr lang="pl-PL" dirty="0" err="1"/>
              <a:t>u.p.z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16847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3AB1C6-5A1C-4B56-B736-BF2964A9F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Zgłoszenie zgromadzenia publicznego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B561E5-BB96-4F6E-9932-CA1C15BCF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Jeżeli wniesiono zawiadomienia o zamiarze zorganizowania dwóch lub większej liczby zgromadzeń, które mają zostać zorganizowane chociażby częściowo w tym samym miejscu i czasie, w szczególności w odległości mniejszej niż 100 m pomiędzy zgromadzeniami, i nie jest możliwe ich odbycie w taki sposób, aby ich przebieg nie zagrażał życiu lub zdrowiu ludzi albo mieniu w znacznych rozmiarach, o pierwszeństwie wyboru miejsca i czasu zgromadzenia </a:t>
            </a:r>
            <a:r>
              <a:rPr lang="pl-PL" b="1" dirty="0"/>
              <a:t>decyduje kolejność wniesienia zawiadomień</a:t>
            </a:r>
            <a:r>
              <a:rPr lang="pl-PL" dirty="0"/>
              <a:t>. W przypadku gdy wniesione zawiadomienie nie spełniało wymagań określonych w art. 10, o kolejności wniesienia tego zawiadomienia decydują data, godzina i minuta jego ponownego wniesienia, o ile tak wniesione zawiadomienie spełnia te wymagania. Zgromadzeniom, o których mowa w art. 26a, przysługuje pierwszeństwo wyboru miejsca i czasu zorganizowania zgromadzenia.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W przypadku, o którym mowa w ust. 1, organ gminy niezwłocznie wzywa, telefonicznie i za pomocą środków komunikacji elektronicznej, do zmiany miejsca lub czasu zgromadzeń organizatorów zgromadzeń, którym nie przysługuje pierwszeństwo wyboru miejsca i czasu, o którym mowa w art. 12 ust. 1 </a:t>
            </a:r>
            <a:r>
              <a:rPr lang="pl-PL" dirty="0" err="1"/>
              <a:t>u.p.z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(art. 12 </a:t>
            </a:r>
            <a:r>
              <a:rPr lang="pl-PL" dirty="0" err="1"/>
              <a:t>u.p.z</a:t>
            </a:r>
            <a:r>
              <a:rPr lang="pl-PL" dirty="0"/>
              <a:t>.).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84690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3AB1C6-5A1C-4B56-B736-BF2964A9F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Zgłoszenie zgromadzenia publicznego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B561E5-BB96-4F6E-9932-CA1C15BCF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W zawiadomieniu o zamiarze zorganizowania zgromadzenia organizator zgromadzenia podaje:</a:t>
            </a:r>
          </a:p>
          <a:p>
            <a:pPr marL="0" indent="0">
              <a:buNone/>
            </a:pPr>
            <a:r>
              <a:rPr lang="pl-PL" dirty="0"/>
              <a:t>1) </a:t>
            </a:r>
            <a:r>
              <a:rPr lang="pl-PL" b="1" dirty="0"/>
              <a:t>imię i nazwisko organizatora zgromadzenia</a:t>
            </a:r>
            <a:r>
              <a:rPr lang="pl-PL" dirty="0"/>
              <a:t>, jego numer PESEL albo rodzaj i numer dokumentu tożsamości w przypadku osoby nieposiadającej numeru PESEL, adres do korespondencji, adres poczty elektronicznej i numer telefonu umożliwiające kontakt z nim, a w przypadku gdy organizatorem zgromadzenia jest osoba prawna lub inna organizacja - jej nazwę i adres siedziby oraz imię i nazwisko osoby wnoszącej zawiadomienie w imieniu organizatora zgromadzenia, jej numer PESEL albo rodzaj i numer dokumentu tożsamości w przypadku osoby nieposiadającej numeru PESEL, adres do korespondencji, adres poczty elektronicznej i numer telefonu umożliwiające kontakt z tą osobą;</a:t>
            </a:r>
          </a:p>
          <a:p>
            <a:pPr marL="0" indent="0">
              <a:buNone/>
            </a:pPr>
            <a:r>
              <a:rPr lang="pl-PL" dirty="0"/>
              <a:t>2)  </a:t>
            </a:r>
            <a:r>
              <a:rPr lang="pl-PL" b="1" dirty="0"/>
              <a:t>imię i nazwisko przewodniczącego zgromadzenia</a:t>
            </a:r>
            <a:r>
              <a:rPr lang="pl-PL" dirty="0"/>
              <a:t>, jego numer PESEL albo rodzaj i numer dokumentu tożsamości w przypadku osoby nieposiadającej numeru PESEL, adres do korespondencji, adres poczty elektronicznej i numer telefonu umożliwiające kontakt z nim;</a:t>
            </a:r>
          </a:p>
          <a:p>
            <a:pPr marL="0" indent="0">
              <a:buNone/>
            </a:pPr>
            <a:r>
              <a:rPr lang="pl-PL" dirty="0"/>
              <a:t>(art. 10 ust. 1 pkt. 1-2 </a:t>
            </a:r>
            <a:r>
              <a:rPr lang="pl-PL" dirty="0" err="1"/>
              <a:t>u.p.z</a:t>
            </a:r>
            <a:r>
              <a:rPr lang="pl-PL" dirty="0"/>
              <a:t>.)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27017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3AB1C6-5A1C-4B56-B736-BF2964A9F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Zgłoszenie zgromadzenia publicznego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B561E5-BB96-4F6E-9932-CA1C15BCF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dirty="0"/>
              <a:t>W zawiadomieniu o zamiarze zorganizowania zgromadzenia organizator zgromadzenia podaje:</a:t>
            </a:r>
          </a:p>
          <a:p>
            <a:pPr marL="0" indent="0">
              <a:buNone/>
            </a:pPr>
            <a:r>
              <a:rPr lang="pl-PL" dirty="0"/>
              <a:t>3) cel zgromadzenia, w tym wskazanie spraw publicznych, których ma dotyczyć zgromadzenie;</a:t>
            </a:r>
          </a:p>
          <a:p>
            <a:pPr marL="0" indent="0">
              <a:buNone/>
            </a:pPr>
            <a:r>
              <a:rPr lang="pl-PL" dirty="0"/>
              <a:t>4) datę, godzinę i miejsce rozpoczęcia zgromadzenia, przewidywany czas trwania, przewidywaną liczbę uczestników oraz ewentualną trasę przejścia ze wskazaniem miejsca zakończenia zgromadzenia;</a:t>
            </a:r>
          </a:p>
          <a:p>
            <a:pPr marL="0" indent="0">
              <a:buNone/>
            </a:pPr>
            <a:r>
              <a:rPr lang="pl-PL" dirty="0"/>
              <a:t>5) informację o środkach służących zapewnieniu pokojowego przebiegu zgromadzenia, o ile organizator zgromadzenia je zaplanował.</a:t>
            </a:r>
          </a:p>
          <a:p>
            <a:pPr marL="0" indent="0">
              <a:buNone/>
            </a:pPr>
            <a:r>
              <a:rPr lang="pl-PL" dirty="0"/>
              <a:t>(art. 10 ust. 1 pkt. 3-5 </a:t>
            </a:r>
            <a:r>
              <a:rPr lang="pl-PL" dirty="0" err="1"/>
              <a:t>u.p.z</a:t>
            </a:r>
            <a:r>
              <a:rPr lang="pl-PL" dirty="0"/>
              <a:t>.)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Do zawiadomienia o zamiarze zorganizowania zgromadzenia dołącza się:</a:t>
            </a:r>
          </a:p>
          <a:p>
            <a:pPr marL="0" indent="0">
              <a:buNone/>
            </a:pPr>
            <a:r>
              <a:rPr lang="pl-PL" dirty="0"/>
              <a:t>1) pisemną zgodę na przyjęcie obowiązków przewodniczącego zgromadzenia w przypadku jego wyznaczenia;</a:t>
            </a:r>
          </a:p>
          <a:p>
            <a:pPr marL="0" indent="0">
              <a:buNone/>
            </a:pPr>
            <a:r>
              <a:rPr lang="pl-PL" dirty="0"/>
              <a:t>2) zdjęcie organizatora zgromadzenia albo przewodniczącego zgromadzenia w przypadku jego wyznaczenia.</a:t>
            </a:r>
          </a:p>
          <a:p>
            <a:pPr marL="0" indent="0">
              <a:buNone/>
            </a:pPr>
            <a:r>
              <a:rPr lang="pl-PL" dirty="0"/>
              <a:t>(art. 10 ust. 2 </a:t>
            </a:r>
            <a:r>
              <a:rPr lang="pl-PL" dirty="0" err="1"/>
              <a:t>u.p.z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6906367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3484</Words>
  <Application>Microsoft Office PowerPoint</Application>
  <PresentationFormat>Panoramiczny</PresentationFormat>
  <Paragraphs>227</Paragraphs>
  <Slides>33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33</vt:i4>
      </vt:variant>
    </vt:vector>
  </HeadingPairs>
  <TitlesOfParts>
    <vt:vector size="38" baseType="lpstr">
      <vt:lpstr>Arial</vt:lpstr>
      <vt:lpstr>Calibri</vt:lpstr>
      <vt:lpstr>Calibri Light</vt:lpstr>
      <vt:lpstr>Times New Roman</vt:lpstr>
      <vt:lpstr>Motyw pakietu Office</vt:lpstr>
      <vt:lpstr>Zgromadzenia publiczne </vt:lpstr>
      <vt:lpstr>Zakres przedmiotowy ustawy</vt:lpstr>
      <vt:lpstr>Prawo do zgromadzeń publicznych</vt:lpstr>
      <vt:lpstr>Definicja zgromadzenia publicznego</vt:lpstr>
      <vt:lpstr>Zgłoszenie zgromadzenia publicznego</vt:lpstr>
      <vt:lpstr>Zgłoszenie zgromadzenia publicznego</vt:lpstr>
      <vt:lpstr>Zgłoszenie zgromadzenia publicznego</vt:lpstr>
      <vt:lpstr>Zgłoszenie zgromadzenia publicznego</vt:lpstr>
      <vt:lpstr>Zgłoszenie zgromadzenia publicznego</vt:lpstr>
      <vt:lpstr>POSTĘPOWANIE W SPRAWIE ZAWIADOMIENIA O ZGROMADZENIU PUBLICZNYM</vt:lpstr>
      <vt:lpstr>POSTĘPOWANIE W SPRAWIE ZAWIADOMIENIA O ZGROMADZENIU PUBLICZNYM</vt:lpstr>
      <vt:lpstr>POSTĘPOWANIE W SPRAWIE ZAWIADOMIENIA O ZGROMADZENIU PUBLICZNYM</vt:lpstr>
      <vt:lpstr>Informowanie odpowiednich służb o organizowanym zgromadzeniu</vt:lpstr>
      <vt:lpstr>Informowanie odpowiednich służb o organizowanym zgromadzeniu</vt:lpstr>
      <vt:lpstr>DECYZJA O ZAKAZIE ZGROMADZENIA</vt:lpstr>
      <vt:lpstr>DECYZJA O ZAKAZIE ZGROMADZENIA</vt:lpstr>
      <vt:lpstr>ODWOŁANIE OD DECYZJI O ZAKAZIE ZGROMADZENIA</vt:lpstr>
      <vt:lpstr>ODWOŁANIE OD DECYZJI O ZAKAZIE ZGROMADZENIA</vt:lpstr>
      <vt:lpstr>ORGANIZACJA ZGROMADZENIA PUBLICZNEGO</vt:lpstr>
      <vt:lpstr>ORGANIZACJA ZGROMADZENIA PUBLICZNEGO</vt:lpstr>
      <vt:lpstr>ORGANIZACJA ZGROMADZENIA PUBLICZNEGO</vt:lpstr>
      <vt:lpstr>ORGANIZACJA ZGROMADZENIA PUBLICZNEGO</vt:lpstr>
      <vt:lpstr>Postępowanie uproszczone w sprawach zgromadzeń</vt:lpstr>
      <vt:lpstr>Postępowanie uproszczone w sprawach zgromadzeń</vt:lpstr>
      <vt:lpstr>Postępowanie uproszczone w sprawach zgromadzeń</vt:lpstr>
      <vt:lpstr>Postępowanie uproszczone w sprawach zgromadzeń</vt:lpstr>
      <vt:lpstr>Postępowanie uproszczone w sprawach zgromadzeń</vt:lpstr>
      <vt:lpstr>POSTĘPOWANIE W SPR ZGROMADZEŃ CYKLICZNYCH</vt:lpstr>
      <vt:lpstr>POSTĘPOWANIE W SPR ZGROMADZEŃ CYKLICZNYCH</vt:lpstr>
      <vt:lpstr>POSTĘPOWANIE W SPR ZGROMADZEŃ CYKLICZNYCH</vt:lpstr>
      <vt:lpstr>POSTĘPOWANIE W SPR ZGROMADZEŃ CYKLICZNYCH</vt:lpstr>
      <vt:lpstr>ZGROMADZENIA SPONTANICZNE</vt:lpstr>
      <vt:lpstr>Dziękuję za uwagę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Zgromadzenia publiczne</dc:title>
  <dc:creator>Maciej Błażewski</dc:creator>
  <cp:lastModifiedBy>Maciej Błażewski</cp:lastModifiedBy>
  <cp:revision>3</cp:revision>
  <dcterms:created xsi:type="dcterms:W3CDTF">2021-12-06T18:06:38Z</dcterms:created>
  <dcterms:modified xsi:type="dcterms:W3CDTF">2023-03-11T22:29:18Z</dcterms:modified>
</cp:coreProperties>
</file>