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5" r:id="rId1"/>
  </p:sldMasterIdLst>
  <p:sldIdLst>
    <p:sldId id="256" r:id="rId2"/>
    <p:sldId id="318" r:id="rId3"/>
    <p:sldId id="288" r:id="rId4"/>
    <p:sldId id="289" r:id="rId5"/>
    <p:sldId id="290" r:id="rId6"/>
    <p:sldId id="291" r:id="rId7"/>
    <p:sldId id="319" r:id="rId8"/>
    <p:sldId id="320" r:id="rId9"/>
    <p:sldId id="321" r:id="rId10"/>
    <p:sldId id="322" r:id="rId11"/>
    <p:sldId id="323" r:id="rId12"/>
    <p:sldId id="292" r:id="rId13"/>
    <p:sldId id="293" r:id="rId14"/>
    <p:sldId id="294" r:id="rId15"/>
    <p:sldId id="295" r:id="rId16"/>
    <p:sldId id="296" r:id="rId17"/>
    <p:sldId id="297" r:id="rId18"/>
    <p:sldId id="298" r:id="rId19"/>
    <p:sldId id="299" r:id="rId20"/>
    <p:sldId id="300" r:id="rId21"/>
    <p:sldId id="324" r:id="rId22"/>
    <p:sldId id="325" r:id="rId23"/>
    <p:sldId id="326" r:id="rId24"/>
    <p:sldId id="327" r:id="rId25"/>
    <p:sldId id="328" r:id="rId26"/>
    <p:sldId id="329" r:id="rId27"/>
    <p:sldId id="330" r:id="rId28"/>
    <p:sldId id="331" r:id="rId29"/>
    <p:sldId id="333" r:id="rId30"/>
    <p:sldId id="334" r:id="rId31"/>
    <p:sldId id="335" r:id="rId32"/>
    <p:sldId id="338" r:id="rId33"/>
    <p:sldId id="339" r:id="rId34"/>
    <p:sldId id="341" r:id="rId35"/>
    <p:sldId id="342" r:id="rId36"/>
    <p:sldId id="343" r:id="rId37"/>
    <p:sldId id="340" r:id="rId38"/>
    <p:sldId id="336" r:id="rId39"/>
    <p:sldId id="337"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EC6325-93F2-4915-BAA8-4099E1D28EA0}" v="4" dt="2023-10-22T11:26:08.3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ycja Mencel" userId="1318a730cb872e56" providerId="LiveId" clId="{4DEC6325-93F2-4915-BAA8-4099E1D28EA0}"/>
    <pc:docChg chg="undo custSel addSld delSld modSld">
      <pc:chgData name="Patrycja Mencel" userId="1318a730cb872e56" providerId="LiveId" clId="{4DEC6325-93F2-4915-BAA8-4099E1D28EA0}" dt="2023-10-22T12:34:17.372" v="4142" actId="114"/>
      <pc:docMkLst>
        <pc:docMk/>
      </pc:docMkLst>
      <pc:sldChg chg="del">
        <pc:chgData name="Patrycja Mencel" userId="1318a730cb872e56" providerId="LiveId" clId="{4DEC6325-93F2-4915-BAA8-4099E1D28EA0}" dt="2023-10-22T09:25:08.555" v="0" actId="47"/>
        <pc:sldMkLst>
          <pc:docMk/>
          <pc:sldMk cId="4057518256" sldId="267"/>
        </pc:sldMkLst>
      </pc:sldChg>
      <pc:sldChg chg="del">
        <pc:chgData name="Patrycja Mencel" userId="1318a730cb872e56" providerId="LiveId" clId="{4DEC6325-93F2-4915-BAA8-4099E1D28EA0}" dt="2023-10-22T09:26:02.321" v="53" actId="47"/>
        <pc:sldMkLst>
          <pc:docMk/>
          <pc:sldMk cId="1233417808" sldId="268"/>
        </pc:sldMkLst>
      </pc:sldChg>
      <pc:sldChg chg="del">
        <pc:chgData name="Patrycja Mencel" userId="1318a730cb872e56" providerId="LiveId" clId="{4DEC6325-93F2-4915-BAA8-4099E1D28EA0}" dt="2023-10-22T09:25:44.403" v="35" actId="47"/>
        <pc:sldMkLst>
          <pc:docMk/>
          <pc:sldMk cId="2547083591" sldId="269"/>
        </pc:sldMkLst>
      </pc:sldChg>
      <pc:sldChg chg="del">
        <pc:chgData name="Patrycja Mencel" userId="1318a730cb872e56" providerId="LiveId" clId="{4DEC6325-93F2-4915-BAA8-4099E1D28EA0}" dt="2023-10-22T09:25:45.438" v="36" actId="47"/>
        <pc:sldMkLst>
          <pc:docMk/>
          <pc:sldMk cId="23353500" sldId="270"/>
        </pc:sldMkLst>
      </pc:sldChg>
      <pc:sldChg chg="del">
        <pc:chgData name="Patrycja Mencel" userId="1318a730cb872e56" providerId="LiveId" clId="{4DEC6325-93F2-4915-BAA8-4099E1D28EA0}" dt="2023-10-22T09:25:46.288" v="37" actId="47"/>
        <pc:sldMkLst>
          <pc:docMk/>
          <pc:sldMk cId="1970017213" sldId="271"/>
        </pc:sldMkLst>
      </pc:sldChg>
      <pc:sldChg chg="del">
        <pc:chgData name="Patrycja Mencel" userId="1318a730cb872e56" providerId="LiveId" clId="{4DEC6325-93F2-4915-BAA8-4099E1D28EA0}" dt="2023-10-22T09:25:46.666" v="38" actId="47"/>
        <pc:sldMkLst>
          <pc:docMk/>
          <pc:sldMk cId="99185796" sldId="272"/>
        </pc:sldMkLst>
      </pc:sldChg>
      <pc:sldChg chg="del">
        <pc:chgData name="Patrycja Mencel" userId="1318a730cb872e56" providerId="LiveId" clId="{4DEC6325-93F2-4915-BAA8-4099E1D28EA0}" dt="2023-10-22T09:25:47.027" v="39" actId="47"/>
        <pc:sldMkLst>
          <pc:docMk/>
          <pc:sldMk cId="3367593433" sldId="273"/>
        </pc:sldMkLst>
      </pc:sldChg>
      <pc:sldChg chg="del">
        <pc:chgData name="Patrycja Mencel" userId="1318a730cb872e56" providerId="LiveId" clId="{4DEC6325-93F2-4915-BAA8-4099E1D28EA0}" dt="2023-10-22T09:25:47.452" v="40" actId="47"/>
        <pc:sldMkLst>
          <pc:docMk/>
          <pc:sldMk cId="295969977" sldId="274"/>
        </pc:sldMkLst>
      </pc:sldChg>
      <pc:sldChg chg="del">
        <pc:chgData name="Patrycja Mencel" userId="1318a730cb872e56" providerId="LiveId" clId="{4DEC6325-93F2-4915-BAA8-4099E1D28EA0}" dt="2023-10-22T09:25:50.987" v="43" actId="47"/>
        <pc:sldMkLst>
          <pc:docMk/>
          <pc:sldMk cId="2525209155" sldId="275"/>
        </pc:sldMkLst>
      </pc:sldChg>
      <pc:sldChg chg="del">
        <pc:chgData name="Patrycja Mencel" userId="1318a730cb872e56" providerId="LiveId" clId="{4DEC6325-93F2-4915-BAA8-4099E1D28EA0}" dt="2023-10-22T09:25:51.804" v="44" actId="47"/>
        <pc:sldMkLst>
          <pc:docMk/>
          <pc:sldMk cId="3140093242" sldId="276"/>
        </pc:sldMkLst>
      </pc:sldChg>
      <pc:sldChg chg="del">
        <pc:chgData name="Patrycja Mencel" userId="1318a730cb872e56" providerId="LiveId" clId="{4DEC6325-93F2-4915-BAA8-4099E1D28EA0}" dt="2023-10-22T09:25:52.262" v="45" actId="47"/>
        <pc:sldMkLst>
          <pc:docMk/>
          <pc:sldMk cId="15801108" sldId="277"/>
        </pc:sldMkLst>
      </pc:sldChg>
      <pc:sldChg chg="del">
        <pc:chgData name="Patrycja Mencel" userId="1318a730cb872e56" providerId="LiveId" clId="{4DEC6325-93F2-4915-BAA8-4099E1D28EA0}" dt="2023-10-22T09:25:52.939" v="46" actId="47"/>
        <pc:sldMkLst>
          <pc:docMk/>
          <pc:sldMk cId="186560828" sldId="278"/>
        </pc:sldMkLst>
      </pc:sldChg>
      <pc:sldChg chg="del">
        <pc:chgData name="Patrycja Mencel" userId="1318a730cb872e56" providerId="LiveId" clId="{4DEC6325-93F2-4915-BAA8-4099E1D28EA0}" dt="2023-10-22T09:25:53.347" v="47" actId="47"/>
        <pc:sldMkLst>
          <pc:docMk/>
          <pc:sldMk cId="3534588740" sldId="279"/>
        </pc:sldMkLst>
      </pc:sldChg>
      <pc:sldChg chg="del">
        <pc:chgData name="Patrycja Mencel" userId="1318a730cb872e56" providerId="LiveId" clId="{4DEC6325-93F2-4915-BAA8-4099E1D28EA0}" dt="2023-10-22T09:25:53.787" v="48" actId="47"/>
        <pc:sldMkLst>
          <pc:docMk/>
          <pc:sldMk cId="2484101825" sldId="280"/>
        </pc:sldMkLst>
      </pc:sldChg>
      <pc:sldChg chg="del">
        <pc:chgData name="Patrycja Mencel" userId="1318a730cb872e56" providerId="LiveId" clId="{4DEC6325-93F2-4915-BAA8-4099E1D28EA0}" dt="2023-10-22T09:25:55.234" v="49" actId="47"/>
        <pc:sldMkLst>
          <pc:docMk/>
          <pc:sldMk cId="2797999945" sldId="281"/>
        </pc:sldMkLst>
      </pc:sldChg>
      <pc:sldChg chg="del">
        <pc:chgData name="Patrycja Mencel" userId="1318a730cb872e56" providerId="LiveId" clId="{4DEC6325-93F2-4915-BAA8-4099E1D28EA0}" dt="2023-10-22T09:25:55.470" v="50" actId="47"/>
        <pc:sldMkLst>
          <pc:docMk/>
          <pc:sldMk cId="2761105959" sldId="282"/>
        </pc:sldMkLst>
      </pc:sldChg>
      <pc:sldChg chg="del">
        <pc:chgData name="Patrycja Mencel" userId="1318a730cb872e56" providerId="LiveId" clId="{4DEC6325-93F2-4915-BAA8-4099E1D28EA0}" dt="2023-10-22T09:25:49.432" v="41" actId="47"/>
        <pc:sldMkLst>
          <pc:docMk/>
          <pc:sldMk cId="3692857816" sldId="283"/>
        </pc:sldMkLst>
      </pc:sldChg>
      <pc:sldChg chg="del">
        <pc:chgData name="Patrycja Mencel" userId="1318a730cb872e56" providerId="LiveId" clId="{4DEC6325-93F2-4915-BAA8-4099E1D28EA0}" dt="2023-10-22T09:25:50.029" v="42" actId="47"/>
        <pc:sldMkLst>
          <pc:docMk/>
          <pc:sldMk cId="2077254697" sldId="284"/>
        </pc:sldMkLst>
      </pc:sldChg>
      <pc:sldChg chg="del">
        <pc:chgData name="Patrycja Mencel" userId="1318a730cb872e56" providerId="LiveId" clId="{4DEC6325-93F2-4915-BAA8-4099E1D28EA0}" dt="2023-10-22T09:25:55.690" v="51" actId="47"/>
        <pc:sldMkLst>
          <pc:docMk/>
          <pc:sldMk cId="2382676982" sldId="285"/>
        </pc:sldMkLst>
      </pc:sldChg>
      <pc:sldChg chg="del">
        <pc:chgData name="Patrycja Mencel" userId="1318a730cb872e56" providerId="LiveId" clId="{4DEC6325-93F2-4915-BAA8-4099E1D28EA0}" dt="2023-10-22T09:25:57.625" v="52" actId="47"/>
        <pc:sldMkLst>
          <pc:docMk/>
          <pc:sldMk cId="549332936" sldId="287"/>
        </pc:sldMkLst>
      </pc:sldChg>
      <pc:sldChg chg="modSp mod">
        <pc:chgData name="Patrycja Mencel" userId="1318a730cb872e56" providerId="LiveId" clId="{4DEC6325-93F2-4915-BAA8-4099E1D28EA0}" dt="2023-10-22T09:28:55.242" v="93" actId="20577"/>
        <pc:sldMkLst>
          <pc:docMk/>
          <pc:sldMk cId="3700983699" sldId="288"/>
        </pc:sldMkLst>
        <pc:spChg chg="mod">
          <ac:chgData name="Patrycja Mencel" userId="1318a730cb872e56" providerId="LiveId" clId="{4DEC6325-93F2-4915-BAA8-4099E1D28EA0}" dt="2023-10-22T09:28:55.242" v="93" actId="20577"/>
          <ac:spMkLst>
            <pc:docMk/>
            <pc:sldMk cId="3700983699" sldId="288"/>
            <ac:spMk id="3" creationId="{1B2C3FD6-4C2C-6427-98BB-DA488478A835}"/>
          </ac:spMkLst>
        </pc:spChg>
      </pc:sldChg>
      <pc:sldChg chg="modSp mod">
        <pc:chgData name="Patrycja Mencel" userId="1318a730cb872e56" providerId="LiveId" clId="{4DEC6325-93F2-4915-BAA8-4099E1D28EA0}" dt="2023-10-22T09:30:45.408" v="113" actId="6549"/>
        <pc:sldMkLst>
          <pc:docMk/>
          <pc:sldMk cId="3651774593" sldId="289"/>
        </pc:sldMkLst>
        <pc:spChg chg="mod">
          <ac:chgData name="Patrycja Mencel" userId="1318a730cb872e56" providerId="LiveId" clId="{4DEC6325-93F2-4915-BAA8-4099E1D28EA0}" dt="2023-10-22T09:30:45.408" v="113" actId="6549"/>
          <ac:spMkLst>
            <pc:docMk/>
            <pc:sldMk cId="3651774593" sldId="289"/>
            <ac:spMk id="3" creationId="{92FD26FB-C4D8-309F-7749-C4BE6985A751}"/>
          </ac:spMkLst>
        </pc:spChg>
      </pc:sldChg>
      <pc:sldChg chg="modSp mod">
        <pc:chgData name="Patrycja Mencel" userId="1318a730cb872e56" providerId="LiveId" clId="{4DEC6325-93F2-4915-BAA8-4099E1D28EA0}" dt="2023-10-22T09:31:44.119" v="126" actId="115"/>
        <pc:sldMkLst>
          <pc:docMk/>
          <pc:sldMk cId="1655142210" sldId="290"/>
        </pc:sldMkLst>
        <pc:spChg chg="mod">
          <ac:chgData name="Patrycja Mencel" userId="1318a730cb872e56" providerId="LiveId" clId="{4DEC6325-93F2-4915-BAA8-4099E1D28EA0}" dt="2023-10-22T09:31:44.119" v="126" actId="115"/>
          <ac:spMkLst>
            <pc:docMk/>
            <pc:sldMk cId="1655142210" sldId="290"/>
            <ac:spMk id="3" creationId="{7DC56460-0A7D-7BD4-578A-44F02F0C0A8B}"/>
          </ac:spMkLst>
        </pc:spChg>
      </pc:sldChg>
      <pc:sldChg chg="modSp mod">
        <pc:chgData name="Patrycja Mencel" userId="1318a730cb872e56" providerId="LiveId" clId="{4DEC6325-93F2-4915-BAA8-4099E1D28EA0}" dt="2023-10-22T09:32:05.381" v="134" actId="27636"/>
        <pc:sldMkLst>
          <pc:docMk/>
          <pc:sldMk cId="2453077536" sldId="291"/>
        </pc:sldMkLst>
        <pc:spChg chg="mod">
          <ac:chgData name="Patrycja Mencel" userId="1318a730cb872e56" providerId="LiveId" clId="{4DEC6325-93F2-4915-BAA8-4099E1D28EA0}" dt="2023-10-22T09:32:05.381" v="134" actId="27636"/>
          <ac:spMkLst>
            <pc:docMk/>
            <pc:sldMk cId="2453077536" sldId="291"/>
            <ac:spMk id="3" creationId="{B7F863E3-3E0F-E65D-583F-4EE42881778F}"/>
          </ac:spMkLst>
        </pc:spChg>
      </pc:sldChg>
      <pc:sldChg chg="modSp mod">
        <pc:chgData name="Patrycja Mencel" userId="1318a730cb872e56" providerId="LiveId" clId="{4DEC6325-93F2-4915-BAA8-4099E1D28EA0}" dt="2023-10-22T11:00:59.968" v="568" actId="20577"/>
        <pc:sldMkLst>
          <pc:docMk/>
          <pc:sldMk cId="2867771694" sldId="292"/>
        </pc:sldMkLst>
        <pc:spChg chg="mod">
          <ac:chgData name="Patrycja Mencel" userId="1318a730cb872e56" providerId="LiveId" clId="{4DEC6325-93F2-4915-BAA8-4099E1D28EA0}" dt="2023-10-22T11:00:59.968" v="568" actId="20577"/>
          <ac:spMkLst>
            <pc:docMk/>
            <pc:sldMk cId="2867771694" sldId="292"/>
            <ac:spMk id="3" creationId="{DA29AABA-E3B8-366F-3E28-A65796963D9E}"/>
          </ac:spMkLst>
        </pc:spChg>
      </pc:sldChg>
      <pc:sldChg chg="modSp mod">
        <pc:chgData name="Patrycja Mencel" userId="1318a730cb872e56" providerId="LiveId" clId="{4DEC6325-93F2-4915-BAA8-4099E1D28EA0}" dt="2023-10-22T11:01:12.796" v="569" actId="122"/>
        <pc:sldMkLst>
          <pc:docMk/>
          <pc:sldMk cId="1345026100" sldId="293"/>
        </pc:sldMkLst>
        <pc:spChg chg="mod">
          <ac:chgData name="Patrycja Mencel" userId="1318a730cb872e56" providerId="LiveId" clId="{4DEC6325-93F2-4915-BAA8-4099E1D28EA0}" dt="2023-10-22T11:01:12.796" v="569" actId="122"/>
          <ac:spMkLst>
            <pc:docMk/>
            <pc:sldMk cId="1345026100" sldId="293"/>
            <ac:spMk id="3" creationId="{7ED1692E-B3E3-5F09-9884-4BD76F7F3558}"/>
          </ac:spMkLst>
        </pc:spChg>
      </pc:sldChg>
      <pc:sldChg chg="modSp mod">
        <pc:chgData name="Patrycja Mencel" userId="1318a730cb872e56" providerId="LiveId" clId="{4DEC6325-93F2-4915-BAA8-4099E1D28EA0}" dt="2023-10-22T11:01:53.121" v="571" actId="115"/>
        <pc:sldMkLst>
          <pc:docMk/>
          <pc:sldMk cId="118921923" sldId="294"/>
        </pc:sldMkLst>
        <pc:spChg chg="mod">
          <ac:chgData name="Patrycja Mencel" userId="1318a730cb872e56" providerId="LiveId" clId="{4DEC6325-93F2-4915-BAA8-4099E1D28EA0}" dt="2023-10-22T11:01:53.121" v="571" actId="115"/>
          <ac:spMkLst>
            <pc:docMk/>
            <pc:sldMk cId="118921923" sldId="294"/>
            <ac:spMk id="3" creationId="{209B497B-3AA3-FD65-ADC3-023AF5BF7696}"/>
          </ac:spMkLst>
        </pc:spChg>
      </pc:sldChg>
      <pc:sldChg chg="del">
        <pc:chgData name="Patrycja Mencel" userId="1318a730cb872e56" providerId="LiveId" clId="{4DEC6325-93F2-4915-BAA8-4099E1D28EA0}" dt="2023-10-22T09:26:23.923" v="56" actId="47"/>
        <pc:sldMkLst>
          <pc:docMk/>
          <pc:sldMk cId="1111666609" sldId="301"/>
        </pc:sldMkLst>
      </pc:sldChg>
      <pc:sldChg chg="del">
        <pc:chgData name="Patrycja Mencel" userId="1318a730cb872e56" providerId="LiveId" clId="{4DEC6325-93F2-4915-BAA8-4099E1D28EA0}" dt="2023-10-22T09:26:24.819" v="57" actId="47"/>
        <pc:sldMkLst>
          <pc:docMk/>
          <pc:sldMk cId="474896917" sldId="302"/>
        </pc:sldMkLst>
      </pc:sldChg>
      <pc:sldChg chg="del">
        <pc:chgData name="Patrycja Mencel" userId="1318a730cb872e56" providerId="LiveId" clId="{4DEC6325-93F2-4915-BAA8-4099E1D28EA0}" dt="2023-10-22T09:26:25.086" v="58" actId="47"/>
        <pc:sldMkLst>
          <pc:docMk/>
          <pc:sldMk cId="2411884961" sldId="303"/>
        </pc:sldMkLst>
      </pc:sldChg>
      <pc:sldChg chg="del">
        <pc:chgData name="Patrycja Mencel" userId="1318a730cb872e56" providerId="LiveId" clId="{4DEC6325-93F2-4915-BAA8-4099E1D28EA0}" dt="2023-10-22T09:26:25.243" v="59" actId="47"/>
        <pc:sldMkLst>
          <pc:docMk/>
          <pc:sldMk cId="703152142" sldId="304"/>
        </pc:sldMkLst>
      </pc:sldChg>
      <pc:sldChg chg="del">
        <pc:chgData name="Patrycja Mencel" userId="1318a730cb872e56" providerId="LiveId" clId="{4DEC6325-93F2-4915-BAA8-4099E1D28EA0}" dt="2023-10-22T09:26:25.369" v="60" actId="47"/>
        <pc:sldMkLst>
          <pc:docMk/>
          <pc:sldMk cId="537824503" sldId="305"/>
        </pc:sldMkLst>
      </pc:sldChg>
      <pc:sldChg chg="del">
        <pc:chgData name="Patrycja Mencel" userId="1318a730cb872e56" providerId="LiveId" clId="{4DEC6325-93F2-4915-BAA8-4099E1D28EA0}" dt="2023-10-22T09:26:25.560" v="61" actId="47"/>
        <pc:sldMkLst>
          <pc:docMk/>
          <pc:sldMk cId="1316497184" sldId="306"/>
        </pc:sldMkLst>
      </pc:sldChg>
      <pc:sldChg chg="del">
        <pc:chgData name="Patrycja Mencel" userId="1318a730cb872e56" providerId="LiveId" clId="{4DEC6325-93F2-4915-BAA8-4099E1D28EA0}" dt="2023-10-22T09:26:25.699" v="62" actId="47"/>
        <pc:sldMkLst>
          <pc:docMk/>
          <pc:sldMk cId="3866323115" sldId="307"/>
        </pc:sldMkLst>
      </pc:sldChg>
      <pc:sldChg chg="del">
        <pc:chgData name="Patrycja Mencel" userId="1318a730cb872e56" providerId="LiveId" clId="{4DEC6325-93F2-4915-BAA8-4099E1D28EA0}" dt="2023-10-22T09:26:25.809" v="63" actId="47"/>
        <pc:sldMkLst>
          <pc:docMk/>
          <pc:sldMk cId="1852863732" sldId="308"/>
        </pc:sldMkLst>
      </pc:sldChg>
      <pc:sldChg chg="del">
        <pc:chgData name="Patrycja Mencel" userId="1318a730cb872e56" providerId="LiveId" clId="{4DEC6325-93F2-4915-BAA8-4099E1D28EA0}" dt="2023-10-22T09:26:26.045" v="64" actId="47"/>
        <pc:sldMkLst>
          <pc:docMk/>
          <pc:sldMk cId="3869068588" sldId="309"/>
        </pc:sldMkLst>
      </pc:sldChg>
      <pc:sldChg chg="del">
        <pc:chgData name="Patrycja Mencel" userId="1318a730cb872e56" providerId="LiveId" clId="{4DEC6325-93F2-4915-BAA8-4099E1D28EA0}" dt="2023-10-22T09:26:26.203" v="65" actId="47"/>
        <pc:sldMkLst>
          <pc:docMk/>
          <pc:sldMk cId="3478016672" sldId="310"/>
        </pc:sldMkLst>
      </pc:sldChg>
      <pc:sldChg chg="del">
        <pc:chgData name="Patrycja Mencel" userId="1318a730cb872e56" providerId="LiveId" clId="{4DEC6325-93F2-4915-BAA8-4099E1D28EA0}" dt="2023-10-22T09:26:26.565" v="67" actId="47"/>
        <pc:sldMkLst>
          <pc:docMk/>
          <pc:sldMk cId="2983719128" sldId="311"/>
        </pc:sldMkLst>
      </pc:sldChg>
      <pc:sldChg chg="del">
        <pc:chgData name="Patrycja Mencel" userId="1318a730cb872e56" providerId="LiveId" clId="{4DEC6325-93F2-4915-BAA8-4099E1D28EA0}" dt="2023-10-22T09:26:26.722" v="68" actId="47"/>
        <pc:sldMkLst>
          <pc:docMk/>
          <pc:sldMk cId="2199123592" sldId="312"/>
        </pc:sldMkLst>
      </pc:sldChg>
      <pc:sldChg chg="del">
        <pc:chgData name="Patrycja Mencel" userId="1318a730cb872e56" providerId="LiveId" clId="{4DEC6325-93F2-4915-BAA8-4099E1D28EA0}" dt="2023-10-22T09:26:26.377" v="66" actId="47"/>
        <pc:sldMkLst>
          <pc:docMk/>
          <pc:sldMk cId="1043391037" sldId="313"/>
        </pc:sldMkLst>
      </pc:sldChg>
      <pc:sldChg chg="del">
        <pc:chgData name="Patrycja Mencel" userId="1318a730cb872e56" providerId="LiveId" clId="{4DEC6325-93F2-4915-BAA8-4099E1D28EA0}" dt="2023-10-22T09:26:26.896" v="69" actId="47"/>
        <pc:sldMkLst>
          <pc:docMk/>
          <pc:sldMk cId="2240440236" sldId="314"/>
        </pc:sldMkLst>
      </pc:sldChg>
      <pc:sldChg chg="del">
        <pc:chgData name="Patrycja Mencel" userId="1318a730cb872e56" providerId="LiveId" clId="{4DEC6325-93F2-4915-BAA8-4099E1D28EA0}" dt="2023-10-22T09:26:27.024" v="70" actId="47"/>
        <pc:sldMkLst>
          <pc:docMk/>
          <pc:sldMk cId="3779893665" sldId="316"/>
        </pc:sldMkLst>
      </pc:sldChg>
      <pc:sldChg chg="del">
        <pc:chgData name="Patrycja Mencel" userId="1318a730cb872e56" providerId="LiveId" clId="{4DEC6325-93F2-4915-BAA8-4099E1D28EA0}" dt="2023-10-22T09:26:27.181" v="71" actId="47"/>
        <pc:sldMkLst>
          <pc:docMk/>
          <pc:sldMk cId="2393240347" sldId="317"/>
        </pc:sldMkLst>
      </pc:sldChg>
      <pc:sldChg chg="delSp modSp new mod">
        <pc:chgData name="Patrycja Mencel" userId="1318a730cb872e56" providerId="LiveId" clId="{4DEC6325-93F2-4915-BAA8-4099E1D28EA0}" dt="2023-10-22T09:26:09.441" v="55" actId="20577"/>
        <pc:sldMkLst>
          <pc:docMk/>
          <pc:sldMk cId="54132354" sldId="318"/>
        </pc:sldMkLst>
        <pc:spChg chg="mod">
          <ac:chgData name="Patrycja Mencel" userId="1318a730cb872e56" providerId="LiveId" clId="{4DEC6325-93F2-4915-BAA8-4099E1D28EA0}" dt="2023-10-22T09:26:09.441" v="55" actId="20577"/>
          <ac:spMkLst>
            <pc:docMk/>
            <pc:sldMk cId="54132354" sldId="318"/>
            <ac:spMk id="2" creationId="{AB33A308-8A04-3AFE-C18D-E0F11F585CB3}"/>
          </ac:spMkLst>
        </pc:spChg>
        <pc:spChg chg="del">
          <ac:chgData name="Patrycja Mencel" userId="1318a730cb872e56" providerId="LiveId" clId="{4DEC6325-93F2-4915-BAA8-4099E1D28EA0}" dt="2023-10-22T09:25:28.073" v="29" actId="478"/>
          <ac:spMkLst>
            <pc:docMk/>
            <pc:sldMk cId="54132354" sldId="318"/>
            <ac:spMk id="3" creationId="{AA40F721-1102-6EB6-8657-1D6ABFB78C32}"/>
          </ac:spMkLst>
        </pc:spChg>
      </pc:sldChg>
      <pc:sldChg chg="delSp modSp new mod">
        <pc:chgData name="Patrycja Mencel" userId="1318a730cb872e56" providerId="LiveId" clId="{4DEC6325-93F2-4915-BAA8-4099E1D28EA0}" dt="2023-10-22T10:16:53.602" v="549" actId="20577"/>
        <pc:sldMkLst>
          <pc:docMk/>
          <pc:sldMk cId="3875877958" sldId="319"/>
        </pc:sldMkLst>
        <pc:spChg chg="del mod">
          <ac:chgData name="Patrycja Mencel" userId="1318a730cb872e56" providerId="LiveId" clId="{4DEC6325-93F2-4915-BAA8-4099E1D28EA0}" dt="2023-10-22T09:46:43.719" v="173" actId="478"/>
          <ac:spMkLst>
            <pc:docMk/>
            <pc:sldMk cId="3875877958" sldId="319"/>
            <ac:spMk id="2" creationId="{985EA072-C37A-4AFC-A5EC-1976DC23FCEA}"/>
          </ac:spMkLst>
        </pc:spChg>
        <pc:spChg chg="mod">
          <ac:chgData name="Patrycja Mencel" userId="1318a730cb872e56" providerId="LiveId" clId="{4DEC6325-93F2-4915-BAA8-4099E1D28EA0}" dt="2023-10-22T10:16:53.602" v="549" actId="20577"/>
          <ac:spMkLst>
            <pc:docMk/>
            <pc:sldMk cId="3875877958" sldId="319"/>
            <ac:spMk id="3" creationId="{2B6B500F-4E45-B1EB-BC10-AF60D2C9168A}"/>
          </ac:spMkLst>
        </pc:spChg>
      </pc:sldChg>
      <pc:sldChg chg="delSp modSp new mod">
        <pc:chgData name="Patrycja Mencel" userId="1318a730cb872e56" providerId="LiveId" clId="{4DEC6325-93F2-4915-BAA8-4099E1D28EA0}" dt="2023-10-22T10:16:21.556" v="544" actId="27636"/>
        <pc:sldMkLst>
          <pc:docMk/>
          <pc:sldMk cId="1764134634" sldId="320"/>
        </pc:sldMkLst>
        <pc:spChg chg="del">
          <ac:chgData name="Patrycja Mencel" userId="1318a730cb872e56" providerId="LiveId" clId="{4DEC6325-93F2-4915-BAA8-4099E1D28EA0}" dt="2023-10-22T09:59:50.931" v="350" actId="478"/>
          <ac:spMkLst>
            <pc:docMk/>
            <pc:sldMk cId="1764134634" sldId="320"/>
            <ac:spMk id="2" creationId="{2B4C58E1-C4D5-A0DE-5BEC-460C1C60F28C}"/>
          </ac:spMkLst>
        </pc:spChg>
        <pc:spChg chg="mod">
          <ac:chgData name="Patrycja Mencel" userId="1318a730cb872e56" providerId="LiveId" clId="{4DEC6325-93F2-4915-BAA8-4099E1D28EA0}" dt="2023-10-22T10:16:21.556" v="544" actId="27636"/>
          <ac:spMkLst>
            <pc:docMk/>
            <pc:sldMk cId="1764134634" sldId="320"/>
            <ac:spMk id="3" creationId="{5CC88948-8986-DE79-841E-7C261B31015A}"/>
          </ac:spMkLst>
        </pc:spChg>
      </pc:sldChg>
      <pc:sldChg chg="addSp delSp modSp new mod">
        <pc:chgData name="Patrycja Mencel" userId="1318a730cb872e56" providerId="LiveId" clId="{4DEC6325-93F2-4915-BAA8-4099E1D28EA0}" dt="2023-10-22T10:11:26.230" v="506" actId="1076"/>
        <pc:sldMkLst>
          <pc:docMk/>
          <pc:sldMk cId="4223410932" sldId="321"/>
        </pc:sldMkLst>
        <pc:spChg chg="del">
          <ac:chgData name="Patrycja Mencel" userId="1318a730cb872e56" providerId="LiveId" clId="{4DEC6325-93F2-4915-BAA8-4099E1D28EA0}" dt="2023-10-22T10:11:06.457" v="501" actId="478"/>
          <ac:spMkLst>
            <pc:docMk/>
            <pc:sldMk cId="4223410932" sldId="321"/>
            <ac:spMk id="2" creationId="{9C967F3B-FB77-25BB-1DA7-46861BC1CE36}"/>
          </ac:spMkLst>
        </pc:spChg>
        <pc:spChg chg="del">
          <ac:chgData name="Patrycja Mencel" userId="1318a730cb872e56" providerId="LiveId" clId="{4DEC6325-93F2-4915-BAA8-4099E1D28EA0}" dt="2023-10-22T10:11:00.764" v="500" actId="22"/>
          <ac:spMkLst>
            <pc:docMk/>
            <pc:sldMk cId="4223410932" sldId="321"/>
            <ac:spMk id="3" creationId="{2B692FA2-4E72-694F-B60E-9D646B7097BE}"/>
          </ac:spMkLst>
        </pc:spChg>
        <pc:picChg chg="add mod ord">
          <ac:chgData name="Patrycja Mencel" userId="1318a730cb872e56" providerId="LiveId" clId="{4DEC6325-93F2-4915-BAA8-4099E1D28EA0}" dt="2023-10-22T10:11:26.230" v="506" actId="1076"/>
          <ac:picMkLst>
            <pc:docMk/>
            <pc:sldMk cId="4223410932" sldId="321"/>
            <ac:picMk id="5" creationId="{7CDB49C3-F403-FC06-EB7C-4331A51C9BD1}"/>
          </ac:picMkLst>
        </pc:picChg>
      </pc:sldChg>
      <pc:sldChg chg="addSp delSp modSp new mod">
        <pc:chgData name="Patrycja Mencel" userId="1318a730cb872e56" providerId="LiveId" clId="{4DEC6325-93F2-4915-BAA8-4099E1D28EA0}" dt="2023-10-22T10:12:49.428" v="513" actId="14100"/>
        <pc:sldMkLst>
          <pc:docMk/>
          <pc:sldMk cId="1307943146" sldId="322"/>
        </pc:sldMkLst>
        <pc:spChg chg="del">
          <ac:chgData name="Patrycja Mencel" userId="1318a730cb872e56" providerId="LiveId" clId="{4DEC6325-93F2-4915-BAA8-4099E1D28EA0}" dt="2023-10-22T10:12:35.847" v="508" actId="478"/>
          <ac:spMkLst>
            <pc:docMk/>
            <pc:sldMk cId="1307943146" sldId="322"/>
            <ac:spMk id="2" creationId="{8212DCE0-B6C2-11CD-778B-1568D831FF4A}"/>
          </ac:spMkLst>
        </pc:spChg>
        <pc:spChg chg="del mod">
          <ac:chgData name="Patrycja Mencel" userId="1318a730cb872e56" providerId="LiveId" clId="{4DEC6325-93F2-4915-BAA8-4099E1D28EA0}" dt="2023-10-22T10:12:37.861" v="510" actId="22"/>
          <ac:spMkLst>
            <pc:docMk/>
            <pc:sldMk cId="1307943146" sldId="322"/>
            <ac:spMk id="3" creationId="{06CE2FA2-39DA-970A-5A74-5150E5DF9515}"/>
          </ac:spMkLst>
        </pc:spChg>
        <pc:picChg chg="add mod ord">
          <ac:chgData name="Patrycja Mencel" userId="1318a730cb872e56" providerId="LiveId" clId="{4DEC6325-93F2-4915-BAA8-4099E1D28EA0}" dt="2023-10-22T10:12:49.428" v="513" actId="14100"/>
          <ac:picMkLst>
            <pc:docMk/>
            <pc:sldMk cId="1307943146" sldId="322"/>
            <ac:picMk id="5" creationId="{AE2E7677-D5E4-441B-731E-4283A7DA7254}"/>
          </ac:picMkLst>
        </pc:picChg>
      </pc:sldChg>
      <pc:sldChg chg="addSp delSp modSp new mod">
        <pc:chgData name="Patrycja Mencel" userId="1318a730cb872e56" providerId="LiveId" clId="{4DEC6325-93F2-4915-BAA8-4099E1D28EA0}" dt="2023-10-22T10:13:58.861" v="522" actId="1076"/>
        <pc:sldMkLst>
          <pc:docMk/>
          <pc:sldMk cId="2861941942" sldId="323"/>
        </pc:sldMkLst>
        <pc:spChg chg="del">
          <ac:chgData name="Patrycja Mencel" userId="1318a730cb872e56" providerId="LiveId" clId="{4DEC6325-93F2-4915-BAA8-4099E1D28EA0}" dt="2023-10-22T10:13:08.818" v="515" actId="478"/>
          <ac:spMkLst>
            <pc:docMk/>
            <pc:sldMk cId="2861941942" sldId="323"/>
            <ac:spMk id="2" creationId="{ED15C360-DB29-9784-7495-A746C1697136}"/>
          </ac:spMkLst>
        </pc:spChg>
        <pc:spChg chg="del mod">
          <ac:chgData name="Patrycja Mencel" userId="1318a730cb872e56" providerId="LiveId" clId="{4DEC6325-93F2-4915-BAA8-4099E1D28EA0}" dt="2023-10-22T10:13:38.181" v="517" actId="931"/>
          <ac:spMkLst>
            <pc:docMk/>
            <pc:sldMk cId="2861941942" sldId="323"/>
            <ac:spMk id="3" creationId="{23AB92F4-20C8-513B-5ED4-E7142D3EC2E8}"/>
          </ac:spMkLst>
        </pc:spChg>
        <pc:picChg chg="add mod">
          <ac:chgData name="Patrycja Mencel" userId="1318a730cb872e56" providerId="LiveId" clId="{4DEC6325-93F2-4915-BAA8-4099E1D28EA0}" dt="2023-10-22T10:13:58.861" v="522" actId="1076"/>
          <ac:picMkLst>
            <pc:docMk/>
            <pc:sldMk cId="2861941942" sldId="323"/>
            <ac:picMk id="5" creationId="{E7432A2C-CA58-5331-9EB2-0F3632200C89}"/>
          </ac:picMkLst>
        </pc:picChg>
      </pc:sldChg>
      <pc:sldChg chg="delSp modSp new mod">
        <pc:chgData name="Patrycja Mencel" userId="1318a730cb872e56" providerId="LiveId" clId="{4DEC6325-93F2-4915-BAA8-4099E1D28EA0}" dt="2023-10-22T11:16:56.692" v="616" actId="20577"/>
        <pc:sldMkLst>
          <pc:docMk/>
          <pc:sldMk cId="3073610234" sldId="324"/>
        </pc:sldMkLst>
        <pc:spChg chg="del">
          <ac:chgData name="Patrycja Mencel" userId="1318a730cb872e56" providerId="LiveId" clId="{4DEC6325-93F2-4915-BAA8-4099E1D28EA0}" dt="2023-10-22T11:06:17.352" v="573" actId="478"/>
          <ac:spMkLst>
            <pc:docMk/>
            <pc:sldMk cId="3073610234" sldId="324"/>
            <ac:spMk id="2" creationId="{B93D9B2B-BF93-7DF8-D2F1-9E4E7C62E00F}"/>
          </ac:spMkLst>
        </pc:spChg>
        <pc:spChg chg="mod">
          <ac:chgData name="Patrycja Mencel" userId="1318a730cb872e56" providerId="LiveId" clId="{4DEC6325-93F2-4915-BAA8-4099E1D28EA0}" dt="2023-10-22T11:16:56.692" v="616" actId="20577"/>
          <ac:spMkLst>
            <pc:docMk/>
            <pc:sldMk cId="3073610234" sldId="324"/>
            <ac:spMk id="3" creationId="{9FECC0F1-0ABD-48F9-2F12-9823153C4F43}"/>
          </ac:spMkLst>
        </pc:spChg>
      </pc:sldChg>
      <pc:sldChg chg="new">
        <pc:chgData name="Patrycja Mencel" userId="1318a730cb872e56" providerId="LiveId" clId="{4DEC6325-93F2-4915-BAA8-4099E1D28EA0}" dt="2023-10-22T11:19:13.657" v="619" actId="680"/>
        <pc:sldMkLst>
          <pc:docMk/>
          <pc:sldMk cId="297949604" sldId="325"/>
        </pc:sldMkLst>
      </pc:sldChg>
      <pc:sldChg chg="new del">
        <pc:chgData name="Patrycja Mencel" userId="1318a730cb872e56" providerId="LiveId" clId="{4DEC6325-93F2-4915-BAA8-4099E1D28EA0}" dt="2023-10-22T11:19:08.357" v="618" actId="47"/>
        <pc:sldMkLst>
          <pc:docMk/>
          <pc:sldMk cId="2334101758" sldId="325"/>
        </pc:sldMkLst>
      </pc:sldChg>
      <pc:sldChg chg="addSp delSp modSp new mod">
        <pc:chgData name="Patrycja Mencel" userId="1318a730cb872e56" providerId="LiveId" clId="{4DEC6325-93F2-4915-BAA8-4099E1D28EA0}" dt="2023-10-22T11:21:55.586" v="629" actId="403"/>
        <pc:sldMkLst>
          <pc:docMk/>
          <pc:sldMk cId="3873148883" sldId="326"/>
        </pc:sldMkLst>
        <pc:spChg chg="del">
          <ac:chgData name="Patrycja Mencel" userId="1318a730cb872e56" providerId="LiveId" clId="{4DEC6325-93F2-4915-BAA8-4099E1D28EA0}" dt="2023-10-22T11:21:28.238" v="621"/>
          <ac:spMkLst>
            <pc:docMk/>
            <pc:sldMk cId="3873148883" sldId="326"/>
            <ac:spMk id="2" creationId="{EE6BB871-33EC-7B52-B2D8-132A05D057EC}"/>
          </ac:spMkLst>
        </pc:spChg>
        <pc:spChg chg="mod">
          <ac:chgData name="Patrycja Mencel" userId="1318a730cb872e56" providerId="LiveId" clId="{4DEC6325-93F2-4915-BAA8-4099E1D28EA0}" dt="2023-10-22T11:21:55.586" v="629" actId="403"/>
          <ac:spMkLst>
            <pc:docMk/>
            <pc:sldMk cId="3873148883" sldId="326"/>
            <ac:spMk id="3" creationId="{E9C0C5F2-0738-D60C-77A9-E10D55BBF3D6}"/>
          </ac:spMkLst>
        </pc:spChg>
        <pc:spChg chg="add mod">
          <ac:chgData name="Patrycja Mencel" userId="1318a730cb872e56" providerId="LiveId" clId="{4DEC6325-93F2-4915-BAA8-4099E1D28EA0}" dt="2023-10-22T11:21:45.026" v="624" actId="1076"/>
          <ac:spMkLst>
            <pc:docMk/>
            <pc:sldMk cId="3873148883" sldId="326"/>
            <ac:spMk id="4" creationId="{B078ED67-CF5C-5CA1-F717-A7E6421FD9A3}"/>
          </ac:spMkLst>
        </pc:spChg>
      </pc:sldChg>
      <pc:sldChg chg="delSp modSp new mod">
        <pc:chgData name="Patrycja Mencel" userId="1318a730cb872e56" providerId="LiveId" clId="{4DEC6325-93F2-4915-BAA8-4099E1D28EA0}" dt="2023-10-22T11:23:26.541" v="640" actId="27636"/>
        <pc:sldMkLst>
          <pc:docMk/>
          <pc:sldMk cId="15359378" sldId="327"/>
        </pc:sldMkLst>
        <pc:spChg chg="del">
          <ac:chgData name="Patrycja Mencel" userId="1318a730cb872e56" providerId="LiveId" clId="{4DEC6325-93F2-4915-BAA8-4099E1D28EA0}" dt="2023-10-22T11:23:10.833" v="631" actId="478"/>
          <ac:spMkLst>
            <pc:docMk/>
            <pc:sldMk cId="15359378" sldId="327"/>
            <ac:spMk id="2" creationId="{2B9F6AA3-2D3B-1ED3-C145-871C85CCF0C5}"/>
          </ac:spMkLst>
        </pc:spChg>
        <pc:spChg chg="mod">
          <ac:chgData name="Patrycja Mencel" userId="1318a730cb872e56" providerId="LiveId" clId="{4DEC6325-93F2-4915-BAA8-4099E1D28EA0}" dt="2023-10-22T11:23:26.541" v="640" actId="27636"/>
          <ac:spMkLst>
            <pc:docMk/>
            <pc:sldMk cId="15359378" sldId="327"/>
            <ac:spMk id="3" creationId="{E367DE90-C408-FB24-C54E-3CFDB3F1BBEA}"/>
          </ac:spMkLst>
        </pc:spChg>
      </pc:sldChg>
      <pc:sldChg chg="delSp modSp new mod">
        <pc:chgData name="Patrycja Mencel" userId="1318a730cb872e56" providerId="LiveId" clId="{4DEC6325-93F2-4915-BAA8-4099E1D28EA0}" dt="2023-10-22T11:24:49.518" v="651" actId="403"/>
        <pc:sldMkLst>
          <pc:docMk/>
          <pc:sldMk cId="1918206883" sldId="328"/>
        </pc:sldMkLst>
        <pc:spChg chg="del">
          <ac:chgData name="Patrycja Mencel" userId="1318a730cb872e56" providerId="LiveId" clId="{4DEC6325-93F2-4915-BAA8-4099E1D28EA0}" dt="2023-10-22T11:24:00.385" v="642" actId="478"/>
          <ac:spMkLst>
            <pc:docMk/>
            <pc:sldMk cId="1918206883" sldId="328"/>
            <ac:spMk id="2" creationId="{049D97D8-7FAD-D9EE-C6D9-DBFBAAA428EF}"/>
          </ac:spMkLst>
        </pc:spChg>
        <pc:spChg chg="mod">
          <ac:chgData name="Patrycja Mencel" userId="1318a730cb872e56" providerId="LiveId" clId="{4DEC6325-93F2-4915-BAA8-4099E1D28EA0}" dt="2023-10-22T11:24:49.518" v="651" actId="403"/>
          <ac:spMkLst>
            <pc:docMk/>
            <pc:sldMk cId="1918206883" sldId="328"/>
            <ac:spMk id="3" creationId="{CBB07FAC-3FC2-998C-1D64-2E259C7A1ED4}"/>
          </ac:spMkLst>
        </pc:spChg>
      </pc:sldChg>
      <pc:sldChg chg="delSp modSp new mod">
        <pc:chgData name="Patrycja Mencel" userId="1318a730cb872e56" providerId="LiveId" clId="{4DEC6325-93F2-4915-BAA8-4099E1D28EA0}" dt="2023-10-22T11:25:32.979" v="665" actId="6549"/>
        <pc:sldMkLst>
          <pc:docMk/>
          <pc:sldMk cId="3388887426" sldId="329"/>
        </pc:sldMkLst>
        <pc:spChg chg="del">
          <ac:chgData name="Patrycja Mencel" userId="1318a730cb872e56" providerId="LiveId" clId="{4DEC6325-93F2-4915-BAA8-4099E1D28EA0}" dt="2023-10-22T11:24:56.989" v="653" actId="478"/>
          <ac:spMkLst>
            <pc:docMk/>
            <pc:sldMk cId="3388887426" sldId="329"/>
            <ac:spMk id="2" creationId="{279BE8A9-3728-1BD9-F733-5F89D7415461}"/>
          </ac:spMkLst>
        </pc:spChg>
        <pc:spChg chg="mod">
          <ac:chgData name="Patrycja Mencel" userId="1318a730cb872e56" providerId="LiveId" clId="{4DEC6325-93F2-4915-BAA8-4099E1D28EA0}" dt="2023-10-22T11:25:32.979" v="665" actId="6549"/>
          <ac:spMkLst>
            <pc:docMk/>
            <pc:sldMk cId="3388887426" sldId="329"/>
            <ac:spMk id="3" creationId="{4956C7D4-7B4B-1876-1493-E08CF43BDE17}"/>
          </ac:spMkLst>
        </pc:spChg>
      </pc:sldChg>
      <pc:sldChg chg="addSp delSp modSp new mod">
        <pc:chgData name="Patrycja Mencel" userId="1318a730cb872e56" providerId="LiveId" clId="{4DEC6325-93F2-4915-BAA8-4099E1D28EA0}" dt="2023-10-22T11:26:27.166" v="675" actId="27636"/>
        <pc:sldMkLst>
          <pc:docMk/>
          <pc:sldMk cId="888667609" sldId="330"/>
        </pc:sldMkLst>
        <pc:spChg chg="del">
          <ac:chgData name="Patrycja Mencel" userId="1318a730cb872e56" providerId="LiveId" clId="{4DEC6325-93F2-4915-BAA8-4099E1D28EA0}" dt="2023-10-22T11:26:07.841" v="667" actId="478"/>
          <ac:spMkLst>
            <pc:docMk/>
            <pc:sldMk cId="888667609" sldId="330"/>
            <ac:spMk id="2" creationId="{CD487D55-3A11-DE91-32D6-052EBD49EC11}"/>
          </ac:spMkLst>
        </pc:spChg>
        <pc:spChg chg="mod">
          <ac:chgData name="Patrycja Mencel" userId="1318a730cb872e56" providerId="LiveId" clId="{4DEC6325-93F2-4915-BAA8-4099E1D28EA0}" dt="2023-10-22T11:26:27.166" v="675" actId="27636"/>
          <ac:spMkLst>
            <pc:docMk/>
            <pc:sldMk cId="888667609" sldId="330"/>
            <ac:spMk id="3" creationId="{972422B2-3AC7-136E-6FE4-C2DFC54183F9}"/>
          </ac:spMkLst>
        </pc:spChg>
        <pc:spChg chg="add mod">
          <ac:chgData name="Patrycja Mencel" userId="1318a730cb872e56" providerId="LiveId" clId="{4DEC6325-93F2-4915-BAA8-4099E1D28EA0}" dt="2023-10-22T11:26:08.329" v="668"/>
          <ac:spMkLst>
            <pc:docMk/>
            <pc:sldMk cId="888667609" sldId="330"/>
            <ac:spMk id="4" creationId="{B318A414-58B1-259E-A3CB-E16E62BBB18A}"/>
          </ac:spMkLst>
        </pc:spChg>
      </pc:sldChg>
      <pc:sldChg chg="delSp modSp new mod">
        <pc:chgData name="Patrycja Mencel" userId="1318a730cb872e56" providerId="LiveId" clId="{4DEC6325-93F2-4915-BAA8-4099E1D28EA0}" dt="2023-10-22T12:34:17.372" v="4142" actId="114"/>
        <pc:sldMkLst>
          <pc:docMk/>
          <pc:sldMk cId="3937914664" sldId="331"/>
        </pc:sldMkLst>
        <pc:spChg chg="del">
          <ac:chgData name="Patrycja Mencel" userId="1318a730cb872e56" providerId="LiveId" clId="{4DEC6325-93F2-4915-BAA8-4099E1D28EA0}" dt="2023-10-22T11:26:33.062" v="677" actId="478"/>
          <ac:spMkLst>
            <pc:docMk/>
            <pc:sldMk cId="3937914664" sldId="331"/>
            <ac:spMk id="2" creationId="{5A48F2B3-B940-433F-4E36-FF4FA8F38D32}"/>
          </ac:spMkLst>
        </pc:spChg>
        <pc:spChg chg="mod">
          <ac:chgData name="Patrycja Mencel" userId="1318a730cb872e56" providerId="LiveId" clId="{4DEC6325-93F2-4915-BAA8-4099E1D28EA0}" dt="2023-10-22T12:34:17.372" v="4142" actId="114"/>
          <ac:spMkLst>
            <pc:docMk/>
            <pc:sldMk cId="3937914664" sldId="331"/>
            <ac:spMk id="3" creationId="{967DCDF6-994E-2D77-2825-E8BA7F8B029F}"/>
          </ac:spMkLst>
        </pc:spChg>
      </pc:sldChg>
      <pc:sldChg chg="delSp modSp new del mod">
        <pc:chgData name="Patrycja Mencel" userId="1318a730cb872e56" providerId="LiveId" clId="{4DEC6325-93F2-4915-BAA8-4099E1D28EA0}" dt="2023-10-22T11:30:18.784" v="707" actId="47"/>
        <pc:sldMkLst>
          <pc:docMk/>
          <pc:sldMk cId="2253033838" sldId="332"/>
        </pc:sldMkLst>
        <pc:spChg chg="del">
          <ac:chgData name="Patrycja Mencel" userId="1318a730cb872e56" providerId="LiveId" clId="{4DEC6325-93F2-4915-BAA8-4099E1D28EA0}" dt="2023-10-22T11:27:42.215" v="689" actId="478"/>
          <ac:spMkLst>
            <pc:docMk/>
            <pc:sldMk cId="2253033838" sldId="332"/>
            <ac:spMk id="2" creationId="{A8A8D84E-39DD-683C-8E68-4566791A219B}"/>
          </ac:spMkLst>
        </pc:spChg>
        <pc:spChg chg="mod">
          <ac:chgData name="Patrycja Mencel" userId="1318a730cb872e56" providerId="LiveId" clId="{4DEC6325-93F2-4915-BAA8-4099E1D28EA0}" dt="2023-10-22T11:30:15.154" v="706" actId="6549"/>
          <ac:spMkLst>
            <pc:docMk/>
            <pc:sldMk cId="2253033838" sldId="332"/>
            <ac:spMk id="3" creationId="{A4942223-E3EB-FF2B-EB8E-9CD257D003F4}"/>
          </ac:spMkLst>
        </pc:spChg>
      </pc:sldChg>
      <pc:sldChg chg="delSp modSp new mod">
        <pc:chgData name="Patrycja Mencel" userId="1318a730cb872e56" providerId="LiveId" clId="{4DEC6325-93F2-4915-BAA8-4099E1D28EA0}" dt="2023-10-22T12:30:34.997" v="3920" actId="20577"/>
        <pc:sldMkLst>
          <pc:docMk/>
          <pc:sldMk cId="268077244" sldId="333"/>
        </pc:sldMkLst>
        <pc:spChg chg="del">
          <ac:chgData name="Patrycja Mencel" userId="1318a730cb872e56" providerId="LiveId" clId="{4DEC6325-93F2-4915-BAA8-4099E1D28EA0}" dt="2023-10-22T11:29:54.374" v="701" actId="478"/>
          <ac:spMkLst>
            <pc:docMk/>
            <pc:sldMk cId="268077244" sldId="333"/>
            <ac:spMk id="2" creationId="{09E671B3-14C5-C2DD-AA36-594D57F4D910}"/>
          </ac:spMkLst>
        </pc:spChg>
        <pc:spChg chg="mod">
          <ac:chgData name="Patrycja Mencel" userId="1318a730cb872e56" providerId="LiveId" clId="{4DEC6325-93F2-4915-BAA8-4099E1D28EA0}" dt="2023-10-22T12:30:34.997" v="3920" actId="20577"/>
          <ac:spMkLst>
            <pc:docMk/>
            <pc:sldMk cId="268077244" sldId="333"/>
            <ac:spMk id="3" creationId="{7F643D8F-A0E5-351D-90A4-D1B400421130}"/>
          </ac:spMkLst>
        </pc:spChg>
      </pc:sldChg>
      <pc:sldChg chg="delSp modSp new mod">
        <pc:chgData name="Patrycja Mencel" userId="1318a730cb872e56" providerId="LiveId" clId="{4DEC6325-93F2-4915-BAA8-4099E1D28EA0}" dt="2023-10-22T11:31:19.835" v="718" actId="20577"/>
        <pc:sldMkLst>
          <pc:docMk/>
          <pc:sldMk cId="2626818692" sldId="334"/>
        </pc:sldMkLst>
        <pc:spChg chg="del">
          <ac:chgData name="Patrycja Mencel" userId="1318a730cb872e56" providerId="LiveId" clId="{4DEC6325-93F2-4915-BAA8-4099E1D28EA0}" dt="2023-10-22T11:30:52.235" v="711" actId="478"/>
          <ac:spMkLst>
            <pc:docMk/>
            <pc:sldMk cId="2626818692" sldId="334"/>
            <ac:spMk id="2" creationId="{8A3B5034-EED0-9496-76EC-E5F8A3EECB98}"/>
          </ac:spMkLst>
        </pc:spChg>
        <pc:spChg chg="mod">
          <ac:chgData name="Patrycja Mencel" userId="1318a730cb872e56" providerId="LiveId" clId="{4DEC6325-93F2-4915-BAA8-4099E1D28EA0}" dt="2023-10-22T11:31:19.835" v="718" actId="20577"/>
          <ac:spMkLst>
            <pc:docMk/>
            <pc:sldMk cId="2626818692" sldId="334"/>
            <ac:spMk id="3" creationId="{22869AFE-2B76-239A-07B5-58B36E29EF90}"/>
          </ac:spMkLst>
        </pc:spChg>
      </pc:sldChg>
      <pc:sldChg chg="delSp modSp new mod">
        <pc:chgData name="Patrycja Mencel" userId="1318a730cb872e56" providerId="LiveId" clId="{4DEC6325-93F2-4915-BAA8-4099E1D28EA0}" dt="2023-10-22T11:32:25.510" v="728" actId="403"/>
        <pc:sldMkLst>
          <pc:docMk/>
          <pc:sldMk cId="2817906809" sldId="335"/>
        </pc:sldMkLst>
        <pc:spChg chg="del">
          <ac:chgData name="Patrycja Mencel" userId="1318a730cb872e56" providerId="LiveId" clId="{4DEC6325-93F2-4915-BAA8-4099E1D28EA0}" dt="2023-10-22T11:31:49.244" v="723" actId="478"/>
          <ac:spMkLst>
            <pc:docMk/>
            <pc:sldMk cId="2817906809" sldId="335"/>
            <ac:spMk id="2" creationId="{271239A7-F88E-D3B4-D19C-4773122DE9EC}"/>
          </ac:spMkLst>
        </pc:spChg>
        <pc:spChg chg="mod">
          <ac:chgData name="Patrycja Mencel" userId="1318a730cb872e56" providerId="LiveId" clId="{4DEC6325-93F2-4915-BAA8-4099E1D28EA0}" dt="2023-10-22T11:32:25.510" v="728" actId="403"/>
          <ac:spMkLst>
            <pc:docMk/>
            <pc:sldMk cId="2817906809" sldId="335"/>
            <ac:spMk id="3" creationId="{A6F1FA2B-1C15-2B84-FB82-976F078E11AD}"/>
          </ac:spMkLst>
        </pc:spChg>
      </pc:sldChg>
      <pc:sldChg chg="addSp delSp modSp new mod">
        <pc:chgData name="Patrycja Mencel" userId="1318a730cb872e56" providerId="LiveId" clId="{4DEC6325-93F2-4915-BAA8-4099E1D28EA0}" dt="2023-10-22T12:02:21.787" v="2772" actId="123"/>
        <pc:sldMkLst>
          <pc:docMk/>
          <pc:sldMk cId="1445288142" sldId="336"/>
        </pc:sldMkLst>
        <pc:spChg chg="del mod">
          <ac:chgData name="Patrycja Mencel" userId="1318a730cb872e56" providerId="LiveId" clId="{4DEC6325-93F2-4915-BAA8-4099E1D28EA0}" dt="2023-10-22T11:50:45.020" v="2331" actId="478"/>
          <ac:spMkLst>
            <pc:docMk/>
            <pc:sldMk cId="1445288142" sldId="336"/>
            <ac:spMk id="2" creationId="{DDFED88F-E39A-2388-F83F-34C590EC5359}"/>
          </ac:spMkLst>
        </pc:spChg>
        <pc:spChg chg="mod">
          <ac:chgData name="Patrycja Mencel" userId="1318a730cb872e56" providerId="LiveId" clId="{4DEC6325-93F2-4915-BAA8-4099E1D28EA0}" dt="2023-10-22T12:02:21.787" v="2772" actId="123"/>
          <ac:spMkLst>
            <pc:docMk/>
            <pc:sldMk cId="1445288142" sldId="336"/>
            <ac:spMk id="3" creationId="{AB1CF5D7-012A-A606-77BC-21A4550A4086}"/>
          </ac:spMkLst>
        </pc:spChg>
        <pc:spChg chg="add del mod">
          <ac:chgData name="Patrycja Mencel" userId="1318a730cb872e56" providerId="LiveId" clId="{4DEC6325-93F2-4915-BAA8-4099E1D28EA0}" dt="2023-10-22T11:50:47.882" v="2332" actId="478"/>
          <ac:spMkLst>
            <pc:docMk/>
            <pc:sldMk cId="1445288142" sldId="336"/>
            <ac:spMk id="7" creationId="{B857ED42-EB67-078C-838B-5484EF7CF839}"/>
          </ac:spMkLst>
        </pc:spChg>
      </pc:sldChg>
      <pc:sldChg chg="delSp modSp new mod">
        <pc:chgData name="Patrycja Mencel" userId="1318a730cb872e56" providerId="LiveId" clId="{4DEC6325-93F2-4915-BAA8-4099E1D28EA0}" dt="2023-10-22T12:08:39.250" v="3508" actId="115"/>
        <pc:sldMkLst>
          <pc:docMk/>
          <pc:sldMk cId="824534726" sldId="337"/>
        </pc:sldMkLst>
        <pc:spChg chg="del">
          <ac:chgData name="Patrycja Mencel" userId="1318a730cb872e56" providerId="LiveId" clId="{4DEC6325-93F2-4915-BAA8-4099E1D28EA0}" dt="2023-10-22T11:33:52.259" v="775" actId="478"/>
          <ac:spMkLst>
            <pc:docMk/>
            <pc:sldMk cId="824534726" sldId="337"/>
            <ac:spMk id="2" creationId="{250EF64E-7D25-023D-4879-8D5BA20D964D}"/>
          </ac:spMkLst>
        </pc:spChg>
        <pc:spChg chg="mod">
          <ac:chgData name="Patrycja Mencel" userId="1318a730cb872e56" providerId="LiveId" clId="{4DEC6325-93F2-4915-BAA8-4099E1D28EA0}" dt="2023-10-22T12:08:39.250" v="3508" actId="115"/>
          <ac:spMkLst>
            <pc:docMk/>
            <pc:sldMk cId="824534726" sldId="337"/>
            <ac:spMk id="3" creationId="{29418158-05EA-22C8-6ED8-2296F3343229}"/>
          </ac:spMkLst>
        </pc:spChg>
      </pc:sldChg>
      <pc:sldChg chg="delSp modSp new mod">
        <pc:chgData name="Patrycja Mencel" userId="1318a730cb872e56" providerId="LiveId" clId="{4DEC6325-93F2-4915-BAA8-4099E1D28EA0}" dt="2023-10-22T11:46:00.764" v="1737" actId="6549"/>
        <pc:sldMkLst>
          <pc:docMk/>
          <pc:sldMk cId="722632921" sldId="338"/>
        </pc:sldMkLst>
        <pc:spChg chg="del">
          <ac:chgData name="Patrycja Mencel" userId="1318a730cb872e56" providerId="LiveId" clId="{4DEC6325-93F2-4915-BAA8-4099E1D28EA0}" dt="2023-10-22T11:36:31.245" v="778" actId="478"/>
          <ac:spMkLst>
            <pc:docMk/>
            <pc:sldMk cId="722632921" sldId="338"/>
            <ac:spMk id="2" creationId="{591F11EA-6EA2-A719-B49F-650F9FBEE5B4}"/>
          </ac:spMkLst>
        </pc:spChg>
        <pc:spChg chg="mod">
          <ac:chgData name="Patrycja Mencel" userId="1318a730cb872e56" providerId="LiveId" clId="{4DEC6325-93F2-4915-BAA8-4099E1D28EA0}" dt="2023-10-22T11:46:00.764" v="1737" actId="6549"/>
          <ac:spMkLst>
            <pc:docMk/>
            <pc:sldMk cId="722632921" sldId="338"/>
            <ac:spMk id="3" creationId="{47181989-06C4-E814-7DBA-71C1BCFAF9CF}"/>
          </ac:spMkLst>
        </pc:spChg>
      </pc:sldChg>
      <pc:sldChg chg="delSp modSp new mod">
        <pc:chgData name="Patrycja Mencel" userId="1318a730cb872e56" providerId="LiveId" clId="{4DEC6325-93F2-4915-BAA8-4099E1D28EA0}" dt="2023-10-22T12:23:23.253" v="3823" actId="20577"/>
        <pc:sldMkLst>
          <pc:docMk/>
          <pc:sldMk cId="2350339257" sldId="339"/>
        </pc:sldMkLst>
        <pc:spChg chg="del">
          <ac:chgData name="Patrycja Mencel" userId="1318a730cb872e56" providerId="LiveId" clId="{4DEC6325-93F2-4915-BAA8-4099E1D28EA0}" dt="2023-10-22T11:46:16.460" v="1739" actId="478"/>
          <ac:spMkLst>
            <pc:docMk/>
            <pc:sldMk cId="2350339257" sldId="339"/>
            <ac:spMk id="2" creationId="{85DCAA25-3053-C2A1-872C-0117C8C5E299}"/>
          </ac:spMkLst>
        </pc:spChg>
        <pc:spChg chg="mod">
          <ac:chgData name="Patrycja Mencel" userId="1318a730cb872e56" providerId="LiveId" clId="{4DEC6325-93F2-4915-BAA8-4099E1D28EA0}" dt="2023-10-22T12:23:23.253" v="3823" actId="20577"/>
          <ac:spMkLst>
            <pc:docMk/>
            <pc:sldMk cId="2350339257" sldId="339"/>
            <ac:spMk id="3" creationId="{CB8B674E-9DFB-0EE6-CF50-15B650A23AF0}"/>
          </ac:spMkLst>
        </pc:spChg>
      </pc:sldChg>
      <pc:sldChg chg="modSp new mod">
        <pc:chgData name="Patrycja Mencel" userId="1318a730cb872e56" providerId="LiveId" clId="{4DEC6325-93F2-4915-BAA8-4099E1D28EA0}" dt="2023-10-22T12:00:56.874" v="2767" actId="20577"/>
        <pc:sldMkLst>
          <pc:docMk/>
          <pc:sldMk cId="1986246876" sldId="340"/>
        </pc:sldMkLst>
        <pc:spChg chg="mod">
          <ac:chgData name="Patrycja Mencel" userId="1318a730cb872e56" providerId="LiveId" clId="{4DEC6325-93F2-4915-BAA8-4099E1D28EA0}" dt="2023-10-22T11:50:42.065" v="2329" actId="1076"/>
          <ac:spMkLst>
            <pc:docMk/>
            <pc:sldMk cId="1986246876" sldId="340"/>
            <ac:spMk id="2" creationId="{C140F1FD-A6C5-84E9-907B-359AA3FAABA3}"/>
          </ac:spMkLst>
        </pc:spChg>
        <pc:spChg chg="mod">
          <ac:chgData name="Patrycja Mencel" userId="1318a730cb872e56" providerId="LiveId" clId="{4DEC6325-93F2-4915-BAA8-4099E1D28EA0}" dt="2023-10-22T12:00:56.874" v="2767" actId="20577"/>
          <ac:spMkLst>
            <pc:docMk/>
            <pc:sldMk cId="1986246876" sldId="340"/>
            <ac:spMk id="3" creationId="{E9F9F3E9-1506-9BA8-9380-57E44EA7CB30}"/>
          </ac:spMkLst>
        </pc:spChg>
      </pc:sldChg>
      <pc:sldChg chg="delSp modSp new mod">
        <pc:chgData name="Patrycja Mencel" userId="1318a730cb872e56" providerId="LiveId" clId="{4DEC6325-93F2-4915-BAA8-4099E1D28EA0}" dt="2023-10-22T12:15:26.278" v="3633" actId="115"/>
        <pc:sldMkLst>
          <pc:docMk/>
          <pc:sldMk cId="1782780224" sldId="341"/>
        </pc:sldMkLst>
        <pc:spChg chg="del mod">
          <ac:chgData name="Patrycja Mencel" userId="1318a730cb872e56" providerId="LiveId" clId="{4DEC6325-93F2-4915-BAA8-4099E1D28EA0}" dt="2023-10-22T12:09:07.227" v="3514" actId="478"/>
          <ac:spMkLst>
            <pc:docMk/>
            <pc:sldMk cId="1782780224" sldId="341"/>
            <ac:spMk id="2" creationId="{8C267452-17C1-8C46-173B-72422F713C5C}"/>
          </ac:spMkLst>
        </pc:spChg>
        <pc:spChg chg="mod">
          <ac:chgData name="Patrycja Mencel" userId="1318a730cb872e56" providerId="LiveId" clId="{4DEC6325-93F2-4915-BAA8-4099E1D28EA0}" dt="2023-10-22T12:15:26.278" v="3633" actId="115"/>
          <ac:spMkLst>
            <pc:docMk/>
            <pc:sldMk cId="1782780224" sldId="341"/>
            <ac:spMk id="3" creationId="{DEAD339D-C9C5-BDB3-9A74-7F624AA83BBC}"/>
          </ac:spMkLst>
        </pc:spChg>
      </pc:sldChg>
      <pc:sldChg chg="delSp modSp new mod">
        <pc:chgData name="Patrycja Mencel" userId="1318a730cb872e56" providerId="LiveId" clId="{4DEC6325-93F2-4915-BAA8-4099E1D28EA0}" dt="2023-10-22T12:20:45.515" v="3780" actId="123"/>
        <pc:sldMkLst>
          <pc:docMk/>
          <pc:sldMk cId="1623884490" sldId="342"/>
        </pc:sldMkLst>
        <pc:spChg chg="del">
          <ac:chgData name="Patrycja Mencel" userId="1318a730cb872e56" providerId="LiveId" clId="{4DEC6325-93F2-4915-BAA8-4099E1D28EA0}" dt="2023-10-22T12:16:53.653" v="3637" actId="478"/>
          <ac:spMkLst>
            <pc:docMk/>
            <pc:sldMk cId="1623884490" sldId="342"/>
            <ac:spMk id="2" creationId="{827FBCCD-4A92-9B5B-AACD-3B1FEAC2C7D2}"/>
          </ac:spMkLst>
        </pc:spChg>
        <pc:spChg chg="mod">
          <ac:chgData name="Patrycja Mencel" userId="1318a730cb872e56" providerId="LiveId" clId="{4DEC6325-93F2-4915-BAA8-4099E1D28EA0}" dt="2023-10-22T12:20:45.515" v="3780" actId="123"/>
          <ac:spMkLst>
            <pc:docMk/>
            <pc:sldMk cId="1623884490" sldId="342"/>
            <ac:spMk id="3" creationId="{6749AE65-2DA9-F48F-1E35-04A424DA078F}"/>
          </ac:spMkLst>
        </pc:spChg>
      </pc:sldChg>
      <pc:sldChg chg="delSp modSp new mod">
        <pc:chgData name="Patrycja Mencel" userId="1318a730cb872e56" providerId="LiveId" clId="{4DEC6325-93F2-4915-BAA8-4099E1D28EA0}" dt="2023-10-22T12:25:52.279" v="3887" actId="123"/>
        <pc:sldMkLst>
          <pc:docMk/>
          <pc:sldMk cId="3253046675" sldId="343"/>
        </pc:sldMkLst>
        <pc:spChg chg="del">
          <ac:chgData name="Patrycja Mencel" userId="1318a730cb872e56" providerId="LiveId" clId="{4DEC6325-93F2-4915-BAA8-4099E1D28EA0}" dt="2023-10-22T12:22:17.788" v="3784" actId="478"/>
          <ac:spMkLst>
            <pc:docMk/>
            <pc:sldMk cId="3253046675" sldId="343"/>
            <ac:spMk id="2" creationId="{2CA08003-BB74-7935-3076-55456B9E35E9}"/>
          </ac:spMkLst>
        </pc:spChg>
        <pc:spChg chg="mod">
          <ac:chgData name="Patrycja Mencel" userId="1318a730cb872e56" providerId="LiveId" clId="{4DEC6325-93F2-4915-BAA8-4099E1D28EA0}" dt="2023-10-22T12:25:52.279" v="3887" actId="123"/>
          <ac:spMkLst>
            <pc:docMk/>
            <pc:sldMk cId="3253046675" sldId="343"/>
            <ac:spMk id="3" creationId="{70FEAE8A-8CD9-E229-6DCB-C885C55FA72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pl-PL"/>
              <a:t>Kliknij, aby edytować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7" name="Date Placeholder 6"/>
          <p:cNvSpPr>
            <a:spLocks noGrp="1"/>
          </p:cNvSpPr>
          <p:nvPr>
            <p:ph type="dt" sz="half" idx="10"/>
          </p:nvPr>
        </p:nvSpPr>
        <p:spPr/>
        <p:txBody>
          <a:bodyPr/>
          <a:lstStyle/>
          <a:p>
            <a:fld id="{B57FA823-EB2F-4CFF-B5F0-16843B0486FF}" type="datetimeFigureOut">
              <a:rPr lang="pl-PL" smtClean="0"/>
              <a:t>22.10.2023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60121141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57FA823-EB2F-4CFF-B5F0-16843B0486FF}" type="datetimeFigureOut">
              <a:rPr lang="pl-PL" smtClean="0"/>
              <a:t>22.10.2023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220744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57FA823-EB2F-4CFF-B5F0-16843B0486FF}" type="datetimeFigureOut">
              <a:rPr lang="pl-PL" smtClean="0"/>
              <a:t>22.10.2023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1929834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57FA823-EB2F-4CFF-B5F0-16843B0486FF}" type="datetimeFigureOut">
              <a:rPr lang="pl-PL" smtClean="0"/>
              <a:t>22.10.2023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159867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pl-PL"/>
              <a:t>Kliknij, aby edytować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7" name="Date Placeholder 6"/>
          <p:cNvSpPr>
            <a:spLocks noGrp="1"/>
          </p:cNvSpPr>
          <p:nvPr>
            <p:ph type="dt" sz="half" idx="10"/>
          </p:nvPr>
        </p:nvSpPr>
        <p:spPr/>
        <p:txBody>
          <a:bodyPr/>
          <a:lstStyle/>
          <a:p>
            <a:fld id="{B57FA823-EB2F-4CFF-B5F0-16843B0486FF}" type="datetimeFigureOut">
              <a:rPr lang="pl-PL" smtClean="0"/>
              <a:t>22.10.2023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8551552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8" name="Date Placeholder 7"/>
          <p:cNvSpPr>
            <a:spLocks noGrp="1"/>
          </p:cNvSpPr>
          <p:nvPr>
            <p:ph type="dt" sz="half" idx="10"/>
          </p:nvPr>
        </p:nvSpPr>
        <p:spPr/>
        <p:txBody>
          <a:bodyPr/>
          <a:lstStyle/>
          <a:p>
            <a:fld id="{B57FA823-EB2F-4CFF-B5F0-16843B0486FF}" type="datetimeFigureOut">
              <a:rPr lang="pl-PL" smtClean="0"/>
              <a:t>22.10.2023</a:t>
            </a:fld>
            <a:endParaRPr lang="pl-PL"/>
          </a:p>
        </p:txBody>
      </p:sp>
      <p:sp>
        <p:nvSpPr>
          <p:cNvPr id="9" name="Footer Placeholder 8"/>
          <p:cNvSpPr>
            <a:spLocks noGrp="1"/>
          </p:cNvSpPr>
          <p:nvPr>
            <p:ph type="ftr" sz="quarter" idx="11"/>
          </p:nvPr>
        </p:nvSpPr>
        <p:spPr/>
        <p:txBody>
          <a:bodyPr/>
          <a:lstStyle/>
          <a:p>
            <a:endParaRPr lang="pl-PL"/>
          </a:p>
        </p:txBody>
      </p:sp>
      <p:sp>
        <p:nvSpPr>
          <p:cNvPr id="10" name="Slide Number Placeholder 9"/>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3709492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583436" y="3143250"/>
            <a:ext cx="4270248" cy="259677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7" name="Date Placeholder 6"/>
          <p:cNvSpPr>
            <a:spLocks noGrp="1"/>
          </p:cNvSpPr>
          <p:nvPr>
            <p:ph type="dt" sz="half" idx="10"/>
          </p:nvPr>
        </p:nvSpPr>
        <p:spPr/>
        <p:txBody>
          <a:bodyPr/>
          <a:lstStyle/>
          <a:p>
            <a:fld id="{B57FA823-EB2F-4CFF-B5F0-16843B0486FF}" type="datetimeFigureOut">
              <a:rPr lang="pl-PL" smtClean="0"/>
              <a:t>22.10.2023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A6B7923-0B8A-4EB6-92EB-2363D4A7349C}" type="slidenum">
              <a:rPr lang="pl-PL" smtClean="0"/>
              <a:t>‹#›</a:t>
            </a:fld>
            <a:endParaRPr lang="pl-PL"/>
          </a:p>
        </p:txBody>
      </p:sp>
      <p:sp>
        <p:nvSpPr>
          <p:cNvPr id="10" name="Title 9"/>
          <p:cNvSpPr>
            <a:spLocks noGrp="1"/>
          </p:cNvSpPr>
          <p:nvPr>
            <p:ph type="title"/>
          </p:nvPr>
        </p:nvSpPr>
        <p:spPr/>
        <p:txBody>
          <a:bodyPr/>
          <a:lstStyle/>
          <a:p>
            <a:r>
              <a:rPr lang="pl-PL"/>
              <a:t>Kliknij, aby edytować styl</a:t>
            </a:r>
            <a:endParaRPr lang="en-US" dirty="0"/>
          </a:p>
        </p:txBody>
      </p:sp>
    </p:spTree>
    <p:extLst>
      <p:ext uri="{BB962C8B-B14F-4D97-AF65-F5344CB8AC3E}">
        <p14:creationId xmlns:p14="http://schemas.microsoft.com/office/powerpoint/2010/main" val="1412050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57FA823-EB2F-4CFF-B5F0-16843B0486FF}" type="datetimeFigureOut">
              <a:rPr lang="pl-PL" smtClean="0"/>
              <a:t>22.10.2023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1068242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7FA823-EB2F-4CFF-B5F0-16843B0486FF}" type="datetimeFigureOut">
              <a:rPr lang="pl-PL" smtClean="0"/>
              <a:t>22.10.2023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2238415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pl-PL"/>
              <a:t>Kliknij, aby edytować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9" name="Date Placeholder 8"/>
          <p:cNvSpPr>
            <a:spLocks noGrp="1"/>
          </p:cNvSpPr>
          <p:nvPr>
            <p:ph type="dt" sz="half" idx="10"/>
          </p:nvPr>
        </p:nvSpPr>
        <p:spPr/>
        <p:txBody>
          <a:bodyPr/>
          <a:lstStyle/>
          <a:p>
            <a:fld id="{B57FA823-EB2F-4CFF-B5F0-16843B0486FF}" type="datetimeFigureOut">
              <a:rPr lang="pl-PL" smtClean="0"/>
              <a:t>22.10.2023</a:t>
            </a:fld>
            <a:endParaRPr lang="pl-PL"/>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pl-PL"/>
          </a:p>
        </p:txBody>
      </p:sp>
      <p:sp>
        <p:nvSpPr>
          <p:cNvPr id="11" name="Slide Number Placeholder 10"/>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121896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57FA823-EB2F-4CFF-B5F0-16843B0486FF}" type="datetimeFigureOut">
              <a:rPr lang="pl-PL" smtClean="0"/>
              <a:t>22.10.2023</a:t>
            </a:fld>
            <a:endParaRPr lang="pl-PL"/>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9A6B7923-0B8A-4EB6-92EB-2363D4A7349C}" type="slidenum">
              <a:rPr lang="pl-PL" smtClean="0"/>
              <a:t>‹#›</a:t>
            </a:fld>
            <a:endParaRPr lang="pl-PL"/>
          </a:p>
        </p:txBody>
      </p:sp>
    </p:spTree>
    <p:extLst>
      <p:ext uri="{BB962C8B-B14F-4D97-AF65-F5344CB8AC3E}">
        <p14:creationId xmlns:p14="http://schemas.microsoft.com/office/powerpoint/2010/main" val="3429842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57FA823-EB2F-4CFF-B5F0-16843B0486FF}" type="datetimeFigureOut">
              <a:rPr lang="pl-PL" smtClean="0"/>
              <a:t>22.10.2023</a:t>
            </a:fld>
            <a:endParaRPr lang="pl-PL"/>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pl-PL"/>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A6B7923-0B8A-4EB6-92EB-2363D4A7349C}" type="slidenum">
              <a:rPr lang="pl-PL" smtClean="0"/>
              <a:t>‹#›</a:t>
            </a:fld>
            <a:endParaRPr lang="pl-PL"/>
          </a:p>
        </p:txBody>
      </p:sp>
    </p:spTree>
    <p:extLst>
      <p:ext uri="{BB962C8B-B14F-4D97-AF65-F5344CB8AC3E}">
        <p14:creationId xmlns:p14="http://schemas.microsoft.com/office/powerpoint/2010/main" val="3851633000"/>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sip.legalis.pl/urlSearch.seam?HitlistCaption=Odes%C5%82ania&amp;pap_group=25009387&amp;refSource=guide&amp;sortField=document-date&amp;filterByUniqueVersionBaseId=true" TargetMode="External"/><Relationship Id="rId2" Type="http://schemas.openxmlformats.org/officeDocument/2006/relationships/hyperlink" Target="https://sip.legalis.pl/urlSearch.seam?HitlistCaption=Odes%C5%82ania&amp;pap_group=25009376&amp;refSource=guide&amp;sortField=document-date&amp;filterByUniqueVersionBaseId=true" TargetMode="External"/><Relationship Id="rId1" Type="http://schemas.openxmlformats.org/officeDocument/2006/relationships/slideLayout" Target="../slideLayouts/slideLayout2.xml"/><Relationship Id="rId4" Type="http://schemas.openxmlformats.org/officeDocument/2006/relationships/hyperlink" Target="https://sip.legalis.pl/urlSearch.seam?HitlistCaption=Odes%C5%82ania&amp;pap_group=25009401&amp;refSource=guide&amp;sortField=document-date&amp;filterByUniqueVersionBaseId=true"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isap.sejm.gov.pl/DetailsServlet?id=WDU19970880553"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9FFC35-C11F-E799-9C78-A2241481AE4F}"/>
              </a:ext>
            </a:extLst>
          </p:cNvPr>
          <p:cNvSpPr>
            <a:spLocks noGrp="1"/>
          </p:cNvSpPr>
          <p:nvPr>
            <p:ph type="ctrTitle"/>
          </p:nvPr>
        </p:nvSpPr>
        <p:spPr>
          <a:xfrm>
            <a:off x="1891513" y="883407"/>
            <a:ext cx="8991600" cy="1645920"/>
          </a:xfrm>
        </p:spPr>
        <p:txBody>
          <a:bodyPr>
            <a:normAutofit/>
          </a:bodyPr>
          <a:lstStyle/>
          <a:p>
            <a:r>
              <a:rPr lang="pl-PL"/>
              <a:t>BIEGLI I SPECJALIŚCI</a:t>
            </a:r>
            <a:br>
              <a:rPr lang="pl-PL"/>
            </a:br>
            <a:r>
              <a:rPr lang="pl-PL"/>
              <a:t>wykład</a:t>
            </a:r>
            <a:endParaRPr lang="pl-PL" dirty="0"/>
          </a:p>
        </p:txBody>
      </p:sp>
      <p:sp>
        <p:nvSpPr>
          <p:cNvPr id="3" name="Podtytuł 2">
            <a:extLst>
              <a:ext uri="{FF2B5EF4-FFF2-40B4-BE49-F238E27FC236}">
                <a16:creationId xmlns:a16="http://schemas.microsoft.com/office/drawing/2014/main" id="{20432E40-EBDF-D5AC-F9BF-3E95FC4AABCC}"/>
              </a:ext>
            </a:extLst>
          </p:cNvPr>
          <p:cNvSpPr>
            <a:spLocks noGrp="1"/>
          </p:cNvSpPr>
          <p:nvPr>
            <p:ph type="subTitle" idx="1"/>
          </p:nvPr>
        </p:nvSpPr>
        <p:spPr>
          <a:xfrm>
            <a:off x="2395242" y="3460803"/>
            <a:ext cx="7247220" cy="2672960"/>
          </a:xfrm>
        </p:spPr>
        <p:txBody>
          <a:bodyPr>
            <a:normAutofit/>
          </a:bodyPr>
          <a:lstStyle/>
          <a:p>
            <a:r>
              <a:rPr lang="pl-PL" sz="2800" dirty="0">
                <a:solidFill>
                  <a:schemeClr val="bg1"/>
                </a:solidFill>
              </a:rPr>
              <a:t>dr Patrycja </a:t>
            </a:r>
            <a:r>
              <a:rPr lang="pl-PL" sz="2800" dirty="0" err="1">
                <a:solidFill>
                  <a:schemeClr val="bg1"/>
                </a:solidFill>
              </a:rPr>
              <a:t>Mieszkalska</a:t>
            </a:r>
            <a:endParaRPr lang="pl-PL" sz="2800" dirty="0">
              <a:solidFill>
                <a:schemeClr val="bg1"/>
              </a:solidFill>
            </a:endParaRPr>
          </a:p>
          <a:p>
            <a:r>
              <a:rPr lang="pl-PL" sz="2800" dirty="0">
                <a:solidFill>
                  <a:schemeClr val="bg1"/>
                </a:solidFill>
              </a:rPr>
              <a:t>Katedra Kryminalistyki</a:t>
            </a:r>
          </a:p>
          <a:p>
            <a:r>
              <a:rPr lang="pl-PL" sz="2800" dirty="0" err="1">
                <a:solidFill>
                  <a:schemeClr val="bg1"/>
                </a:solidFill>
              </a:rPr>
              <a:t>WPAiE</a:t>
            </a:r>
            <a:r>
              <a:rPr lang="pl-PL" sz="2800" dirty="0">
                <a:solidFill>
                  <a:schemeClr val="bg1"/>
                </a:solidFill>
              </a:rPr>
              <a:t> </a:t>
            </a:r>
            <a:r>
              <a:rPr lang="pl-PL" sz="2800" dirty="0" err="1">
                <a:solidFill>
                  <a:schemeClr val="bg1"/>
                </a:solidFill>
              </a:rPr>
              <a:t>UWr</a:t>
            </a:r>
            <a:endParaRPr lang="pl-PL" sz="2800" dirty="0">
              <a:solidFill>
                <a:schemeClr val="bg1"/>
              </a:solidFill>
            </a:endParaRPr>
          </a:p>
          <a:p>
            <a:r>
              <a:rPr lang="pl-PL" sz="2800" dirty="0">
                <a:solidFill>
                  <a:schemeClr val="bg1"/>
                </a:solidFill>
              </a:rPr>
              <a:t>e-mail: patrycja.mencel@uwr.edu.pl</a:t>
            </a:r>
          </a:p>
        </p:txBody>
      </p:sp>
    </p:spTree>
    <p:extLst>
      <p:ext uri="{BB962C8B-B14F-4D97-AF65-F5344CB8AC3E}">
        <p14:creationId xmlns:p14="http://schemas.microsoft.com/office/powerpoint/2010/main" val="1420113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id="{AE2E7677-D5E4-441B-731E-4283A7DA7254}"/>
              </a:ext>
            </a:extLst>
          </p:cNvPr>
          <p:cNvPicPr>
            <a:picLocks noGrp="1" noChangeAspect="1"/>
          </p:cNvPicPr>
          <p:nvPr>
            <p:ph idx="1"/>
          </p:nvPr>
        </p:nvPicPr>
        <p:blipFill>
          <a:blip r:embed="rId2"/>
          <a:stretch>
            <a:fillRect/>
          </a:stretch>
        </p:blipFill>
        <p:spPr>
          <a:xfrm>
            <a:off x="-1" y="0"/>
            <a:ext cx="12538099" cy="6858000"/>
          </a:xfrm>
        </p:spPr>
      </p:pic>
    </p:spTree>
    <p:extLst>
      <p:ext uri="{BB962C8B-B14F-4D97-AF65-F5344CB8AC3E}">
        <p14:creationId xmlns:p14="http://schemas.microsoft.com/office/powerpoint/2010/main" val="1307943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Obraz zawierający pokój, sala szpitalna, scena, medyczny&#10;&#10;Opis wygenerowany automatycznie">
            <a:extLst>
              <a:ext uri="{FF2B5EF4-FFF2-40B4-BE49-F238E27FC236}">
                <a16:creationId xmlns:a16="http://schemas.microsoft.com/office/drawing/2014/main" id="{E7432A2C-CA58-5331-9EB2-0F3632200C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3842" y="23373"/>
            <a:ext cx="10204315" cy="6811254"/>
          </a:xfrm>
        </p:spPr>
      </p:pic>
    </p:spTree>
    <p:extLst>
      <p:ext uri="{BB962C8B-B14F-4D97-AF65-F5344CB8AC3E}">
        <p14:creationId xmlns:p14="http://schemas.microsoft.com/office/powerpoint/2010/main" val="2861941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A29AABA-E3B8-366F-3E28-A65796963D9E}"/>
              </a:ext>
            </a:extLst>
          </p:cNvPr>
          <p:cNvSpPr>
            <a:spLocks noGrp="1"/>
          </p:cNvSpPr>
          <p:nvPr>
            <p:ph idx="1"/>
          </p:nvPr>
        </p:nvSpPr>
        <p:spPr>
          <a:xfrm>
            <a:off x="0" y="0"/>
            <a:ext cx="12192000" cy="6858000"/>
          </a:xfrm>
        </p:spPr>
        <p:txBody>
          <a:bodyPr>
            <a:normAutofit/>
          </a:bodyPr>
          <a:lstStyle/>
          <a:p>
            <a:pPr marL="0" indent="0" algn="ctr">
              <a:buNone/>
            </a:pPr>
            <a:r>
              <a:rPr lang="pl-PL" sz="2400" b="1" dirty="0"/>
              <a:t>Prawo do przeprowadzenia badań </a:t>
            </a:r>
          </a:p>
          <a:p>
            <a:pPr marL="0" indent="0" algn="ctr">
              <a:buNone/>
            </a:pPr>
            <a:r>
              <a:rPr lang="pl-PL" sz="2400" b="1" dirty="0"/>
              <a:t>oraz dysponowania odpowiednim materiałem badawczym</a:t>
            </a:r>
            <a:endParaRPr lang="pl-PL" sz="2400" dirty="0"/>
          </a:p>
          <a:p>
            <a:pPr marL="0" indent="0" algn="just">
              <a:buNone/>
            </a:pPr>
            <a:endParaRPr lang="pl-PL" sz="2400" dirty="0"/>
          </a:p>
          <a:p>
            <a:pPr marL="0" indent="0" algn="just">
              <a:buNone/>
            </a:pPr>
            <a:r>
              <a:rPr lang="pl-PL" sz="2400" dirty="0"/>
              <a:t>- wybór metody badawczej oraz techniki badań i materiału badawczego (wiadomości specjalne), </a:t>
            </a:r>
          </a:p>
          <a:p>
            <a:pPr marL="0" indent="0" algn="just">
              <a:buNone/>
            </a:pPr>
            <a:endParaRPr lang="pl-PL" sz="2400" dirty="0"/>
          </a:p>
          <a:p>
            <a:pPr marL="0" indent="0" algn="just">
              <a:buNone/>
            </a:pPr>
            <a:r>
              <a:rPr lang="pl-PL" sz="2400" dirty="0"/>
              <a:t>- prawo do uzupełnienia materiału badawczego</a:t>
            </a:r>
          </a:p>
          <a:p>
            <a:pPr marL="0" indent="0" algn="just">
              <a:buNone/>
            </a:pPr>
            <a:r>
              <a:rPr lang="pl-PL" sz="2400" dirty="0"/>
              <a:t>Biegły może zwrócić się do organu procesowego o uzupełnienie materiału, może pomagać w jego uzyskaniu na polecenie lub za zgodą organu procesowego. </a:t>
            </a:r>
          </a:p>
        </p:txBody>
      </p:sp>
    </p:spTree>
    <p:extLst>
      <p:ext uri="{BB962C8B-B14F-4D97-AF65-F5344CB8AC3E}">
        <p14:creationId xmlns:p14="http://schemas.microsoft.com/office/powerpoint/2010/main" val="2867771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ED1692E-B3E3-5F09-9884-4BD76F7F3558}"/>
              </a:ext>
            </a:extLst>
          </p:cNvPr>
          <p:cNvSpPr>
            <a:spLocks noGrp="1"/>
          </p:cNvSpPr>
          <p:nvPr>
            <p:ph idx="1"/>
          </p:nvPr>
        </p:nvSpPr>
        <p:spPr>
          <a:xfrm>
            <a:off x="0" y="0"/>
            <a:ext cx="12192000" cy="6857999"/>
          </a:xfrm>
        </p:spPr>
        <p:txBody>
          <a:bodyPr>
            <a:normAutofit/>
          </a:bodyPr>
          <a:lstStyle/>
          <a:p>
            <a:pPr marL="0" indent="0" algn="ctr">
              <a:lnSpc>
                <a:spcPct val="150000"/>
              </a:lnSpc>
              <a:buNone/>
            </a:pPr>
            <a:r>
              <a:rPr lang="pl-PL" sz="2400" b="1" dirty="0"/>
              <a:t>Prawo do wynagrodzenia i zwrotu kosztów </a:t>
            </a:r>
          </a:p>
          <a:p>
            <a:pPr algn="just">
              <a:lnSpc>
                <a:spcPct val="150000"/>
              </a:lnSpc>
            </a:pPr>
            <a:r>
              <a:rPr lang="pl-PL" sz="2400" dirty="0"/>
              <a:t>za wykonaną pracę, </a:t>
            </a:r>
          </a:p>
          <a:p>
            <a:pPr algn="just">
              <a:lnSpc>
                <a:spcPct val="150000"/>
              </a:lnSpc>
            </a:pPr>
            <a:r>
              <a:rPr lang="pl-PL" sz="2400" dirty="0"/>
              <a:t>za udział w rozprawie lub czynności dowodowej. </a:t>
            </a:r>
          </a:p>
          <a:p>
            <a:pPr algn="just">
              <a:lnSpc>
                <a:spcPct val="150000"/>
              </a:lnSpc>
            </a:pPr>
            <a:r>
              <a:rPr lang="pl-PL" sz="2400" dirty="0"/>
              <a:t>zwrot kosztów noclegu, dojazdu, diet. </a:t>
            </a:r>
          </a:p>
          <a:p>
            <a:pPr algn="just">
              <a:lnSpc>
                <a:spcPct val="150000"/>
              </a:lnSpc>
              <a:buFontTx/>
              <a:buChar char="-"/>
            </a:pPr>
            <a:endParaRPr lang="pl-PL" sz="2400" dirty="0"/>
          </a:p>
          <a:p>
            <a:pPr marL="0" indent="0" algn="just">
              <a:lnSpc>
                <a:spcPct val="150000"/>
              </a:lnSpc>
              <a:buNone/>
            </a:pPr>
            <a:r>
              <a:rPr lang="pl-PL" sz="2400" dirty="0"/>
              <a:t>Są to wydatki Skarbu Państwa, które stanowią składnik kosztów sądowych (art. 616 § 2 k.p.k., art. 618 § 1 pkt 3 i 9 k. p. k.). </a:t>
            </a:r>
          </a:p>
          <a:p>
            <a:pPr marL="0" indent="0" algn="just">
              <a:lnSpc>
                <a:spcPct val="150000"/>
              </a:lnSpc>
              <a:buNone/>
            </a:pPr>
            <a:r>
              <a:rPr lang="pl-PL" sz="2400" dirty="0"/>
              <a:t>Rozporządzenie Ministra Sprawiedliwości z dnia 24 kwietnia 2013r.wsprawie określenia stawek wynagrodzenia biegłych, taryf zryczałtowanych oraz sposobu dokumentowania wydatków niezbędnych dla wydania opinii w postępowaniu karnym</a:t>
            </a:r>
          </a:p>
        </p:txBody>
      </p:sp>
    </p:spTree>
    <p:extLst>
      <p:ext uri="{BB962C8B-B14F-4D97-AF65-F5344CB8AC3E}">
        <p14:creationId xmlns:p14="http://schemas.microsoft.com/office/powerpoint/2010/main" val="1345026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09B497B-3AA3-FD65-ADC3-023AF5BF7696}"/>
              </a:ext>
            </a:extLst>
          </p:cNvPr>
          <p:cNvSpPr>
            <a:spLocks noGrp="1"/>
          </p:cNvSpPr>
          <p:nvPr>
            <p:ph idx="1"/>
          </p:nvPr>
        </p:nvSpPr>
        <p:spPr>
          <a:xfrm>
            <a:off x="0" y="0"/>
            <a:ext cx="12191999" cy="6858000"/>
          </a:xfrm>
        </p:spPr>
        <p:txBody>
          <a:bodyPr>
            <a:normAutofit fontScale="92500"/>
          </a:bodyPr>
          <a:lstStyle/>
          <a:p>
            <a:pPr marL="0" indent="0" algn="ctr">
              <a:buNone/>
            </a:pPr>
            <a:r>
              <a:rPr lang="pl-PL" sz="2800" b="1" dirty="0"/>
              <a:t>Prawo do wzmożonej ochrony prawnej </a:t>
            </a:r>
          </a:p>
          <a:p>
            <a:r>
              <a:rPr lang="pl-PL" sz="2800" dirty="0"/>
              <a:t>Art. 197 § 2a k. p. k.: Jeżeli zachodzi uzasadniona obawa użycia przemocy lub groźby bezprawnej wobec biegłego lub osoby najbliższej w związku z jego czynnościami, może on zastrzec dane dotyczące miejsca zamieszkania do wyłącznej wiadomości prokuratora lub sądu. Pisma procesowe doręcza się wówczas do instytucji, w której biegły jest zatrudniony, lub na inny wskazany przez niego adres. </a:t>
            </a:r>
          </a:p>
          <a:p>
            <a:r>
              <a:rPr lang="pl-PL" sz="2800" dirty="0"/>
              <a:t>Art. 157 § 3 </a:t>
            </a:r>
            <a:r>
              <a:rPr lang="pl-PL" sz="2800" i="1" dirty="0"/>
              <a:t>Ustawy Prawo o ustroju sądów powszechnych </a:t>
            </a:r>
          </a:p>
          <a:p>
            <a:pPr marL="0" indent="0">
              <a:buNone/>
            </a:pPr>
            <a:r>
              <a:rPr lang="pl-PL" sz="2800" dirty="0"/>
              <a:t>W związku z wykonywaniem czynności wynikających z postanowienia o zasięgnięciu opinii biegły korzysta z </a:t>
            </a:r>
            <a:r>
              <a:rPr lang="pl-PL" sz="2800" u="sng" dirty="0"/>
              <a:t>ochrony prawnej przewidzianej dla funkcjonariuszy publicznych</a:t>
            </a:r>
            <a:r>
              <a:rPr lang="pl-PL" sz="2800" dirty="0"/>
              <a:t>. </a:t>
            </a:r>
          </a:p>
          <a:p>
            <a:pPr marL="0" indent="0">
              <a:buNone/>
            </a:pPr>
            <a:r>
              <a:rPr lang="pl-PL" sz="2800" dirty="0"/>
              <a:t>W ustawie nie zostały ujęte szczegółowe regulacje z zakresu uprawnień biegłego sądowego, jako funkcjonariusza publicznego i zakresu przysługującej mu ochrony nadanej tym aktem prawnych. </a:t>
            </a:r>
          </a:p>
          <a:p>
            <a:r>
              <a:rPr lang="pl-PL" sz="2800" dirty="0"/>
              <a:t>Pojęcie funkcjonariusza publicznego znajduje się w Kodeksie karnym w art. 115 § 13. </a:t>
            </a:r>
          </a:p>
        </p:txBody>
      </p:sp>
    </p:spTree>
    <p:extLst>
      <p:ext uri="{BB962C8B-B14F-4D97-AF65-F5344CB8AC3E}">
        <p14:creationId xmlns:p14="http://schemas.microsoft.com/office/powerpoint/2010/main" val="118921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C8C9F1E-BCE5-2EBB-BD9B-8820E90BDE26}"/>
              </a:ext>
            </a:extLst>
          </p:cNvPr>
          <p:cNvSpPr>
            <a:spLocks noGrp="1"/>
          </p:cNvSpPr>
          <p:nvPr>
            <p:ph idx="1"/>
          </p:nvPr>
        </p:nvSpPr>
        <p:spPr>
          <a:xfrm>
            <a:off x="121299" y="121298"/>
            <a:ext cx="11933852" cy="6624735"/>
          </a:xfrm>
        </p:spPr>
        <p:txBody>
          <a:bodyPr>
            <a:normAutofit fontScale="92500" lnSpcReduction="10000"/>
          </a:bodyPr>
          <a:lstStyle/>
          <a:p>
            <a:pPr marL="0" indent="0">
              <a:buNone/>
            </a:pPr>
            <a:r>
              <a:rPr lang="pl-PL" dirty="0"/>
              <a:t>Katalog osób, uznawanych za funkcjonariusza publicznego zawiera natomiast Ustawa Kodeks Karny (Dz.U. nr 88 z poz. 553 z 1997r. )</a:t>
            </a:r>
          </a:p>
          <a:p>
            <a:pPr marL="0" indent="0">
              <a:buNone/>
            </a:pPr>
            <a:r>
              <a:rPr lang="pl-PL" dirty="0"/>
              <a:t>Według Kodeksu Karnego (115 § 13) funkcjonariuszem publicznym jest: </a:t>
            </a:r>
          </a:p>
          <a:p>
            <a:pPr marL="0" indent="0">
              <a:buNone/>
            </a:pPr>
            <a:r>
              <a:rPr lang="pl-PL" dirty="0"/>
              <a:t>1) Prezydent Rzeczypospolitej Polskiej; </a:t>
            </a:r>
          </a:p>
          <a:p>
            <a:pPr marL="0" indent="0">
              <a:buNone/>
            </a:pPr>
            <a:r>
              <a:rPr lang="pl-PL" dirty="0"/>
              <a:t>2) poseł, senator, radny; </a:t>
            </a:r>
          </a:p>
          <a:p>
            <a:pPr marL="0" indent="0">
              <a:buNone/>
            </a:pPr>
            <a:r>
              <a:rPr lang="pl-PL" dirty="0"/>
              <a:t>2a) poseł do Parlamentu Europejskiego; </a:t>
            </a:r>
          </a:p>
          <a:p>
            <a:pPr marL="0" indent="0">
              <a:buNone/>
            </a:pPr>
            <a:r>
              <a:rPr lang="pl-PL" dirty="0"/>
              <a:t>3) sędzia, ławnik, prokurator, funkcjonariusz finansowego organu postępowania przygotowawczego lub organu nadrzędnego nad finansowym organem postępowania przygotowawczego, notariusz, komornik, kurator sądowy, syndyk, nadzorca sądowy i zarządca, osoba orzekająca w organach dyscyplinarnych działających na podstawie ustawy; </a:t>
            </a:r>
          </a:p>
          <a:p>
            <a:pPr marL="0" indent="0">
              <a:buNone/>
            </a:pPr>
            <a:r>
              <a:rPr lang="pl-PL" dirty="0"/>
              <a:t>4) osoba będąca pracownikiem administracji rządowej, innego organu państwowego lub samorządu terytorialnego, chyba że pełni wyłącznie czynności usługowe, a także inna osoba w zakresie, w którym uprawniona jest do wydawania decyzji administracyjnych; </a:t>
            </a:r>
          </a:p>
          <a:p>
            <a:pPr marL="0" indent="0">
              <a:buNone/>
            </a:pPr>
            <a:r>
              <a:rPr lang="pl-PL" dirty="0"/>
              <a:t>5) osoba będąca pracownikiem organu kontroli państwowej lub organu kontroli samorządu terytorialnego chyba, że pełni wyłącznie czynności usługowe; </a:t>
            </a:r>
          </a:p>
          <a:p>
            <a:pPr marL="0" indent="0">
              <a:buNone/>
            </a:pPr>
            <a:r>
              <a:rPr lang="pl-PL" dirty="0"/>
              <a:t>6) osoba zajmująca kierownicze stanowisko w innej instytucji państwowej; </a:t>
            </a:r>
          </a:p>
          <a:p>
            <a:pPr marL="0" indent="0">
              <a:buNone/>
            </a:pPr>
            <a:r>
              <a:rPr lang="pl-PL" dirty="0"/>
              <a:t>7) funkcjonariusz organu powołanego do ochrony bezpieczeństwa publicznego albo funkcjonariusz Służby Więziennej; </a:t>
            </a:r>
          </a:p>
          <a:p>
            <a:pPr marL="0" indent="0">
              <a:buNone/>
            </a:pPr>
            <a:r>
              <a:rPr lang="pl-PL" dirty="0"/>
              <a:t>8) osoba pełniąca czynną służbę wojskową; </a:t>
            </a:r>
          </a:p>
          <a:p>
            <a:pPr marL="0" indent="0">
              <a:buNone/>
            </a:pPr>
            <a:r>
              <a:rPr lang="pl-PL" dirty="0"/>
              <a:t>9) pracownik międzynarodowego trybunału karnego chyba, że pełni wyłącznie czynności usługowe.</a:t>
            </a:r>
          </a:p>
          <a:p>
            <a:pPr marL="0" indent="0">
              <a:buNone/>
            </a:pPr>
            <a:endParaRPr lang="pl-PL" dirty="0"/>
          </a:p>
          <a:p>
            <a:pPr marL="0" indent="0" algn="just">
              <a:buNone/>
            </a:pPr>
            <a:r>
              <a:rPr lang="pl-PL" dirty="0"/>
              <a:t>SN stwierdził w postanowieniu z 8 grudnia 2004 r. (IV KK 126/04), że "</a:t>
            </a:r>
            <a:r>
              <a:rPr lang="pl-PL" i="1" dirty="0"/>
              <a:t>wykładnia kryteriów decydujących o uznaniu danej osoby za funkcjonariusza publicznego powinna być podporządkowana rygorom ścisłej wykładni</a:t>
            </a:r>
            <a:r>
              <a:rPr lang="pl-PL" dirty="0"/>
              <a:t>", co wskazywałoby na ograniczenie osób, którym przysługuje status funkcjonariusza publicznego jedynie do tych, które zostały wymienione w art. 115 § 13 kodeksu karnego.</a:t>
            </a:r>
          </a:p>
        </p:txBody>
      </p:sp>
    </p:spTree>
    <p:extLst>
      <p:ext uri="{BB962C8B-B14F-4D97-AF65-F5344CB8AC3E}">
        <p14:creationId xmlns:p14="http://schemas.microsoft.com/office/powerpoint/2010/main" val="3093068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E758FA-F1B1-E3CE-10B7-DE76F21DC61B}"/>
              </a:ext>
            </a:extLst>
          </p:cNvPr>
          <p:cNvSpPr>
            <a:spLocks noGrp="1"/>
          </p:cNvSpPr>
          <p:nvPr>
            <p:ph type="title"/>
          </p:nvPr>
        </p:nvSpPr>
        <p:spPr>
          <a:xfrm>
            <a:off x="2231136" y="190251"/>
            <a:ext cx="7729728" cy="1188720"/>
          </a:xfrm>
        </p:spPr>
        <p:txBody>
          <a:bodyPr/>
          <a:lstStyle/>
          <a:p>
            <a:r>
              <a:rPr lang="pl-PL" dirty="0"/>
              <a:t>Obowiązki biegłego</a:t>
            </a:r>
          </a:p>
        </p:txBody>
      </p:sp>
      <p:sp>
        <p:nvSpPr>
          <p:cNvPr id="3" name="Symbol zastępczy zawartości 2">
            <a:extLst>
              <a:ext uri="{FF2B5EF4-FFF2-40B4-BE49-F238E27FC236}">
                <a16:creationId xmlns:a16="http://schemas.microsoft.com/office/drawing/2014/main" id="{D24B310B-D0A3-8C7C-2759-5BF2711E62BF}"/>
              </a:ext>
            </a:extLst>
          </p:cNvPr>
          <p:cNvSpPr>
            <a:spLocks noGrp="1"/>
          </p:cNvSpPr>
          <p:nvPr>
            <p:ph idx="1"/>
          </p:nvPr>
        </p:nvSpPr>
        <p:spPr>
          <a:xfrm>
            <a:off x="485191" y="1688841"/>
            <a:ext cx="11299371" cy="4814595"/>
          </a:xfrm>
        </p:spPr>
        <p:txBody>
          <a:bodyPr>
            <a:normAutofit/>
          </a:bodyPr>
          <a:lstStyle/>
          <a:p>
            <a:pPr marL="0" indent="0" algn="just">
              <a:buNone/>
            </a:pPr>
            <a:r>
              <a:rPr lang="pl-PL" sz="2400" b="1" dirty="0"/>
              <a:t>1. Obowiązek przyjęcia i pełnienia funkcji biegłego </a:t>
            </a:r>
          </a:p>
          <a:p>
            <a:pPr marL="0" indent="0" algn="just">
              <a:buNone/>
            </a:pPr>
            <a:r>
              <a:rPr lang="pl-PL" sz="2400" dirty="0"/>
              <a:t>Biegły może być zwolniony od tego obowiązku tylko w wyjątkowych przypadkach. </a:t>
            </a:r>
          </a:p>
          <a:p>
            <a:pPr marL="0" indent="0" algn="just">
              <a:buNone/>
            </a:pPr>
            <a:r>
              <a:rPr lang="pl-PL" sz="2400" dirty="0"/>
              <a:t>Obowiązek przeprowadzenia badań (wyłączając opinię abstrakcyjną) samodzielnie. </a:t>
            </a:r>
          </a:p>
          <a:p>
            <a:pPr marL="0" indent="0" algn="just">
              <a:buNone/>
            </a:pPr>
            <a:r>
              <a:rPr lang="pl-PL" sz="2400" dirty="0"/>
              <a:t>Jeśli wykonywane są czynności techniczne przez inne osoby, wtedy ich dane muszą być uwzględnione w opinii. Obowiązek przeprowadzenia ekspertyzy zgodnie z postanowieniem o dopuszczeniu dowodu z opinii biegłego. Organ procesowy ma prawo wprowadzenia zmian co do zakresu zleconej ekspertyzy, może zastrzec swoją obecność przy jej przeprowadzania pod warunkiem, że nie będzie że nie wpłynie to ujemnie na jej wynik.</a:t>
            </a:r>
          </a:p>
        </p:txBody>
      </p:sp>
    </p:spTree>
    <p:extLst>
      <p:ext uri="{BB962C8B-B14F-4D97-AF65-F5344CB8AC3E}">
        <p14:creationId xmlns:p14="http://schemas.microsoft.com/office/powerpoint/2010/main" val="2756216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921D0AB-CB8B-656D-0EDD-B6E9EC2C32F9}"/>
              </a:ext>
            </a:extLst>
          </p:cNvPr>
          <p:cNvSpPr>
            <a:spLocks noGrp="1"/>
          </p:cNvSpPr>
          <p:nvPr>
            <p:ph idx="1"/>
          </p:nvPr>
        </p:nvSpPr>
        <p:spPr>
          <a:xfrm>
            <a:off x="503853" y="373224"/>
            <a:ext cx="11028784" cy="5934269"/>
          </a:xfrm>
        </p:spPr>
        <p:txBody>
          <a:bodyPr/>
          <a:lstStyle/>
          <a:p>
            <a:pPr marL="0" indent="0">
              <a:buNone/>
            </a:pPr>
            <a:r>
              <a:rPr lang="pl-PL" b="1" dirty="0"/>
              <a:t>II. Obowiązek złożenia pełnej opinii (ustnej lub pisemnej)</a:t>
            </a:r>
          </a:p>
          <a:p>
            <a:pPr marL="0" indent="0">
              <a:buNone/>
            </a:pPr>
            <a:endParaRPr lang="pl-PL" b="1" dirty="0"/>
          </a:p>
          <a:p>
            <a:pPr marL="0" indent="0">
              <a:buNone/>
            </a:pPr>
            <a:r>
              <a:rPr lang="pl-PL" dirty="0"/>
              <a:t>art. 200 § 1 k.p.k.  W zależności od polecenia organu procesowego biegły składa opinię ustnie lub na piśmie. </a:t>
            </a:r>
          </a:p>
          <a:p>
            <a:pPr marL="0" indent="0">
              <a:buNone/>
            </a:pPr>
            <a:r>
              <a:rPr lang="pl-PL" dirty="0"/>
              <a:t>§ 2. Opinia powinna zawierać: </a:t>
            </a:r>
          </a:p>
          <a:p>
            <a:pPr marL="0" indent="0">
              <a:buNone/>
            </a:pPr>
            <a:r>
              <a:rPr lang="pl-PL" dirty="0"/>
              <a:t>1) imię, nazwisko, stopień i tytuł naukowy, specjalność i stanowisko zawodowe biegłego; </a:t>
            </a:r>
          </a:p>
          <a:p>
            <a:pPr marL="0" indent="0">
              <a:buNone/>
            </a:pPr>
            <a:r>
              <a:rPr lang="pl-PL" dirty="0"/>
              <a:t>2) imiona i nazwiska oraz pozostałe dane innych osób, które uczestniczyły w przeprowadzeniu ekspertyzy, ze wskazaniem czynności dokonanych przez każdą z nich; </a:t>
            </a:r>
          </a:p>
          <a:p>
            <a:pPr marL="0" indent="0">
              <a:buNone/>
            </a:pPr>
            <a:r>
              <a:rPr lang="pl-PL" dirty="0"/>
              <a:t>3) w wypadku opinii instytucji - także pełną nazwę i siedzibę instytucji; </a:t>
            </a:r>
          </a:p>
          <a:p>
            <a:pPr marL="0" indent="0">
              <a:buNone/>
            </a:pPr>
            <a:r>
              <a:rPr lang="pl-PL" dirty="0"/>
              <a:t>4) czas przeprowadzonych badań oraz datę wydania opinii; </a:t>
            </a:r>
          </a:p>
          <a:p>
            <a:pPr marL="0" indent="0">
              <a:buNone/>
            </a:pPr>
            <a:r>
              <a:rPr lang="pl-PL" dirty="0"/>
              <a:t>5) sprawozdanie z przeprowadzonych czynności i spostrzeżeń oraz oparte na nich wnioski; </a:t>
            </a:r>
          </a:p>
          <a:p>
            <a:pPr marL="0" indent="0">
              <a:buNone/>
            </a:pPr>
            <a:r>
              <a:rPr lang="pl-PL" dirty="0"/>
              <a:t>6) podpisy wszystkich biegłych, którzy uczestniczyli w wydaniu opinii. </a:t>
            </a:r>
          </a:p>
          <a:p>
            <a:pPr marL="0" indent="0">
              <a:buNone/>
            </a:pPr>
            <a:endParaRPr lang="pl-PL" dirty="0"/>
          </a:p>
          <a:p>
            <a:pPr marL="0" indent="0">
              <a:buNone/>
            </a:pPr>
            <a:r>
              <a:rPr lang="pl-PL" dirty="0"/>
              <a:t>§ 3. Osoby, które brały udział w wydaniu opinii, mogą być, w razie potrzeby, przesłuchiwane w charakterze biegłych, a osoby, które uczestniczyły tylko w badaniach - w charakterze świadków. </a:t>
            </a:r>
          </a:p>
        </p:txBody>
      </p:sp>
    </p:spTree>
    <p:extLst>
      <p:ext uri="{BB962C8B-B14F-4D97-AF65-F5344CB8AC3E}">
        <p14:creationId xmlns:p14="http://schemas.microsoft.com/office/powerpoint/2010/main" val="1606649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8E8DB29-2DA2-B020-FABD-2B421B0F053A}"/>
              </a:ext>
            </a:extLst>
          </p:cNvPr>
          <p:cNvSpPr>
            <a:spLocks noGrp="1"/>
          </p:cNvSpPr>
          <p:nvPr>
            <p:ph idx="1"/>
          </p:nvPr>
        </p:nvSpPr>
        <p:spPr>
          <a:xfrm>
            <a:off x="503853" y="401216"/>
            <a:ext cx="11159412" cy="6167535"/>
          </a:xfrm>
        </p:spPr>
        <p:txBody>
          <a:bodyPr>
            <a:normAutofit/>
          </a:bodyPr>
          <a:lstStyle/>
          <a:p>
            <a:pPr marL="0" indent="0" algn="just">
              <a:buNone/>
            </a:pPr>
            <a:r>
              <a:rPr lang="pl-PL" sz="2000" b="1" dirty="0"/>
              <a:t>III. Obowiązek bezstronności i sumienności w wykonywaniu czynności biegłego. </a:t>
            </a:r>
          </a:p>
          <a:p>
            <a:pPr marL="0" indent="0" algn="just">
              <a:buNone/>
            </a:pPr>
            <a:endParaRPr lang="pl-PL" sz="2000" b="1" dirty="0"/>
          </a:p>
          <a:p>
            <a:pPr marL="0" indent="0" algn="just">
              <a:buNone/>
            </a:pPr>
            <a:r>
              <a:rPr lang="pl-PL" sz="2000" dirty="0"/>
              <a:t>Obowiązek złożenia prawdziwej, zgodnej z wiedzą i przekonaniem biegłego opinii. </a:t>
            </a:r>
          </a:p>
          <a:p>
            <a:pPr marL="0" indent="0" algn="just">
              <a:buNone/>
            </a:pPr>
            <a:r>
              <a:rPr lang="pl-PL" sz="2000" dirty="0"/>
              <a:t>Obowiązek złożenia przyrzeczenia. </a:t>
            </a:r>
          </a:p>
          <a:p>
            <a:pPr marL="0" indent="0" algn="just">
              <a:buNone/>
            </a:pPr>
            <a:r>
              <a:rPr lang="pl-PL" sz="2000" dirty="0"/>
              <a:t>Biegli z listy sądowej składają je przy ustanawianiu ich w tym charakterze, pozostali na podstawie art. 197 § 1 k.p.k. wtedy gdy zostanie wezwany na rozprawę lub uczestniczy w czynnościach z udziałem sędziego wyznaczonego- przed przystąpieniem do złożenia opinii. Można odstąpić od przyrzeczenia , jeśli nie sprzeciwiają się temu strony.</a:t>
            </a:r>
          </a:p>
          <a:p>
            <a:pPr marL="0" indent="0" algn="just">
              <a:buNone/>
            </a:pPr>
            <a:r>
              <a:rPr lang="pl-PL" sz="2000" dirty="0"/>
              <a:t>Przed złożeniem przyrzeczenia uprzedza się biegłego o odpowiedzialności karnej. </a:t>
            </a:r>
          </a:p>
          <a:p>
            <a:pPr marL="0" indent="0" algn="just">
              <a:buNone/>
            </a:pPr>
            <a:r>
              <a:rPr lang="pl-PL" sz="2000" dirty="0"/>
              <a:t>W postępowaniu przygotowawczym biegły zostaje uprzedzony o odpowiedzialności karnej w postanowieniu o dopuszczeniu dowodu z opinii biegłego. Gdy zostanie wezwany na przesłuchanie, podpisuje oświadczenie o uprzedzeniu go o odpowiedzialności karnej za złożenie fałszywej opinii. </a:t>
            </a:r>
          </a:p>
          <a:p>
            <a:pPr marL="0" indent="0" algn="just">
              <a:buNone/>
            </a:pPr>
            <a:r>
              <a:rPr lang="pl-PL" sz="2000" dirty="0"/>
              <a:t>Biegły ad hoc, jeśli składa tylko opinię pisemną, nie ma możliwości złożenia przyrzeczenia.</a:t>
            </a:r>
          </a:p>
        </p:txBody>
      </p:sp>
    </p:spTree>
    <p:extLst>
      <p:ext uri="{BB962C8B-B14F-4D97-AF65-F5344CB8AC3E}">
        <p14:creationId xmlns:p14="http://schemas.microsoft.com/office/powerpoint/2010/main" val="1722264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89B1A16-CA56-8F2C-AC54-ED6785E23643}"/>
              </a:ext>
            </a:extLst>
          </p:cNvPr>
          <p:cNvSpPr>
            <a:spLocks noGrp="1"/>
          </p:cNvSpPr>
          <p:nvPr>
            <p:ph idx="1"/>
          </p:nvPr>
        </p:nvSpPr>
        <p:spPr>
          <a:xfrm>
            <a:off x="438539" y="363894"/>
            <a:ext cx="11150081" cy="5980921"/>
          </a:xfrm>
        </p:spPr>
        <p:txBody>
          <a:bodyPr>
            <a:normAutofit/>
          </a:bodyPr>
          <a:lstStyle/>
          <a:p>
            <a:pPr marL="0" indent="0" algn="just">
              <a:buNone/>
            </a:pPr>
            <a:r>
              <a:rPr lang="pl-PL" sz="2400" b="1" dirty="0"/>
              <a:t>IV. Obowiązek stawienia się na wezwanie organu procesowego i udziału w czynnościach</a:t>
            </a:r>
          </a:p>
          <a:p>
            <a:pPr marL="0" indent="0" algn="just">
              <a:buNone/>
            </a:pPr>
            <a:endParaRPr lang="pl-PL" sz="2400" b="1" dirty="0"/>
          </a:p>
          <a:p>
            <a:pPr marL="0" indent="0" algn="just">
              <a:buNone/>
            </a:pPr>
            <a:r>
              <a:rPr lang="pl-PL" sz="2400" b="1" dirty="0"/>
              <a:t>V. Obowiązek zachowania w tajemnicy informacji uzyskanych w toku ekspertyzy</a:t>
            </a:r>
          </a:p>
          <a:p>
            <a:pPr marL="0" indent="0" algn="just">
              <a:buNone/>
            </a:pPr>
            <a:r>
              <a:rPr lang="pl-PL" sz="2400" dirty="0"/>
              <a:t>Biegli wykonujący ekspertyzę są czasami objęci obowiązkiem zachowania tajemnicy zawodowej, wynika on z norm zwyczajowych, etycznych, a czasami wynikają z przepisów szczegółowych, np. regulujących zawód lekarza. Za przekroczenie jej grozi odpowiedzialność dyscyplinarna czy służbowa. </a:t>
            </a:r>
          </a:p>
          <a:p>
            <a:pPr marL="0" indent="0" algn="just">
              <a:buNone/>
            </a:pPr>
            <a:r>
              <a:rPr lang="pl-PL" sz="2400" dirty="0"/>
              <a:t>Zwolnienie z tajemnicy dotyczących informacji niejawnych (tajne lub ściśle tajne), służbowej i zawodowej określają przepisy art. 179 i 180 k.p.k.</a:t>
            </a:r>
          </a:p>
          <a:p>
            <a:pPr marL="0" indent="0" algn="just">
              <a:buNone/>
            </a:pPr>
            <a:r>
              <a:rPr lang="pl-PL" sz="2400" dirty="0"/>
              <a:t>Biegły jest również zobowiązany do nieudzielania informacji dotyczących toczącego się postępowania, które uzyskał w toku przeprowadzania badań i wydawania opinii</a:t>
            </a:r>
            <a:endParaRPr lang="pl-PL" sz="2400" b="1" dirty="0"/>
          </a:p>
        </p:txBody>
      </p:sp>
    </p:spTree>
    <p:extLst>
      <p:ext uri="{BB962C8B-B14F-4D97-AF65-F5344CB8AC3E}">
        <p14:creationId xmlns:p14="http://schemas.microsoft.com/office/powerpoint/2010/main" val="455620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B33A308-8A04-3AFE-C18D-E0F11F585CB3}"/>
              </a:ext>
            </a:extLst>
          </p:cNvPr>
          <p:cNvSpPr>
            <a:spLocks noGrp="1"/>
          </p:cNvSpPr>
          <p:nvPr>
            <p:ph type="title"/>
          </p:nvPr>
        </p:nvSpPr>
        <p:spPr>
          <a:xfrm>
            <a:off x="2231136" y="1853946"/>
            <a:ext cx="7729728" cy="3150108"/>
          </a:xfrm>
        </p:spPr>
        <p:txBody>
          <a:bodyPr>
            <a:normAutofit/>
          </a:bodyPr>
          <a:lstStyle/>
          <a:p>
            <a:r>
              <a:rPr lang="pl-PL" sz="3600" dirty="0"/>
              <a:t>Prawa i obowiązki </a:t>
            </a:r>
            <a:br>
              <a:rPr lang="pl-PL" sz="3600" dirty="0"/>
            </a:br>
            <a:r>
              <a:rPr lang="pl-PL" sz="3600" dirty="0"/>
              <a:t>biegłych</a:t>
            </a:r>
          </a:p>
        </p:txBody>
      </p:sp>
    </p:spTree>
    <p:extLst>
      <p:ext uri="{BB962C8B-B14F-4D97-AF65-F5344CB8AC3E}">
        <p14:creationId xmlns:p14="http://schemas.microsoft.com/office/powerpoint/2010/main" val="54132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3E72F9F-116D-E052-A04C-EC91009F7781}"/>
              </a:ext>
            </a:extLst>
          </p:cNvPr>
          <p:cNvSpPr>
            <a:spLocks noGrp="1"/>
          </p:cNvSpPr>
          <p:nvPr>
            <p:ph idx="1"/>
          </p:nvPr>
        </p:nvSpPr>
        <p:spPr>
          <a:xfrm>
            <a:off x="503853" y="503854"/>
            <a:ext cx="11168743" cy="5868954"/>
          </a:xfrm>
        </p:spPr>
        <p:txBody>
          <a:bodyPr>
            <a:normAutofit/>
          </a:bodyPr>
          <a:lstStyle/>
          <a:p>
            <a:pPr marL="0" indent="0">
              <a:buNone/>
            </a:pPr>
            <a:r>
              <a:rPr lang="pl-PL" sz="2800" b="1" dirty="0"/>
              <a:t>VI. Pozostałe obowiązki </a:t>
            </a:r>
          </a:p>
          <a:p>
            <a:pPr marL="0" indent="0">
              <a:buNone/>
            </a:pPr>
            <a:endParaRPr lang="pl-PL" sz="2800" b="1" dirty="0"/>
          </a:p>
          <a:p>
            <a:pPr algn="just"/>
            <a:r>
              <a:rPr lang="pl-PL" sz="2800" dirty="0"/>
              <a:t>obowiązek wskazywania organowi dopuszczającemu dowód z opinii na konieczność powołania dodatkowego biegłego czy biegłych, </a:t>
            </a:r>
          </a:p>
          <a:p>
            <a:pPr algn="just"/>
            <a:r>
              <a:rPr lang="pl-PL" sz="2800" dirty="0"/>
              <a:t>obowiązek ujawniania znanych mu przyczyn powodujących jego wyłączenie, </a:t>
            </a:r>
          </a:p>
          <a:p>
            <a:pPr algn="just"/>
            <a:r>
              <a:rPr lang="pl-PL" sz="2800" dirty="0"/>
              <a:t>obowiązek doniesienia o przestępstwie, gdy w trakcie ekspertyzy ujawni fakty wskazujące na nowy, nieznany organom ścigania czyn przestępny </a:t>
            </a:r>
          </a:p>
          <a:p>
            <a:pPr marL="0" indent="0" algn="just">
              <a:buNone/>
            </a:pPr>
            <a:r>
              <a:rPr lang="pl-PL" sz="2800" dirty="0"/>
              <a:t>(art. 304 § 1 k.p.k., art. 240 k.k.). </a:t>
            </a:r>
          </a:p>
        </p:txBody>
      </p:sp>
    </p:spTree>
    <p:extLst>
      <p:ext uri="{BB962C8B-B14F-4D97-AF65-F5344CB8AC3E}">
        <p14:creationId xmlns:p14="http://schemas.microsoft.com/office/powerpoint/2010/main" val="309133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FECC0F1-0ABD-48F9-2F12-9823153C4F43}"/>
              </a:ext>
            </a:extLst>
          </p:cNvPr>
          <p:cNvSpPr>
            <a:spLocks noGrp="1"/>
          </p:cNvSpPr>
          <p:nvPr>
            <p:ph idx="1"/>
          </p:nvPr>
        </p:nvSpPr>
        <p:spPr>
          <a:xfrm>
            <a:off x="130629" y="130629"/>
            <a:ext cx="11943183" cy="6568751"/>
          </a:xfrm>
        </p:spPr>
        <p:txBody>
          <a:bodyPr>
            <a:normAutofit lnSpcReduction="10000"/>
          </a:bodyPr>
          <a:lstStyle/>
          <a:p>
            <a:pPr marL="0" indent="0" algn="just">
              <a:buNone/>
            </a:pPr>
            <a:r>
              <a:rPr lang="pl-PL" b="0" i="0" dirty="0">
                <a:solidFill>
                  <a:srgbClr val="111111"/>
                </a:solidFill>
                <a:effectLst/>
                <a:latin typeface="+mj-lt"/>
              </a:rPr>
              <a:t>Art. 304. </a:t>
            </a:r>
            <a:r>
              <a:rPr lang="pl-PL" dirty="0">
                <a:solidFill>
                  <a:srgbClr val="111111"/>
                </a:solidFill>
                <a:latin typeface="+mj-lt"/>
              </a:rPr>
              <a:t>k.p.k.</a:t>
            </a:r>
            <a:r>
              <a:rPr lang="pl-PL" b="0" i="0" dirty="0">
                <a:solidFill>
                  <a:srgbClr val="111111"/>
                </a:solidFill>
                <a:effectLst/>
                <a:latin typeface="+mj-lt"/>
              </a:rPr>
              <a:t> </a:t>
            </a:r>
            <a:r>
              <a:rPr lang="pl-PL" b="1" i="0" dirty="0">
                <a:solidFill>
                  <a:srgbClr val="111111"/>
                </a:solidFill>
                <a:effectLst/>
                <a:latin typeface="+mj-lt"/>
              </a:rPr>
              <a:t>Obowiązek zawiadomienia o przestępstwie</a:t>
            </a:r>
            <a:r>
              <a:rPr lang="pl-PL" b="0" i="0" dirty="0">
                <a:solidFill>
                  <a:srgbClr val="111111"/>
                </a:solidFill>
                <a:effectLst/>
                <a:latin typeface="+mj-lt"/>
              </a:rPr>
              <a:t> </a:t>
            </a:r>
          </a:p>
          <a:p>
            <a:pPr marL="0" indent="0" algn="just">
              <a:buNone/>
            </a:pPr>
            <a:r>
              <a:rPr lang="pl-PL" b="0" i="0" dirty="0">
                <a:solidFill>
                  <a:srgbClr val="111111"/>
                </a:solidFill>
                <a:effectLst/>
                <a:latin typeface="+mj-lt"/>
              </a:rPr>
              <a:t>§ 1. Każdy, dowiedziawszy się o popełnieniu przestępstwa ściganego z urzędu, ma społeczny obowiązek zawiadomić o tym prokuratora lub Policję. Przepisy art. 148a oraz art. 156a stosuje się odpowiednio.</a:t>
            </a:r>
          </a:p>
          <a:p>
            <a:pPr marL="0" indent="0" algn="just">
              <a:buNone/>
            </a:pPr>
            <a:r>
              <a:rPr lang="pl-PL" b="0" i="0" dirty="0">
                <a:solidFill>
                  <a:srgbClr val="111111"/>
                </a:solidFill>
                <a:effectLst/>
                <a:latin typeface="+mj-lt"/>
              </a:rPr>
              <a:t>§ 2. Instytucje państwowe i samorządowe, które w związku ze swą działalnością dowiedziały się o popełnieniu przestępstwa ściganego z urzędu, są obowiązane niezwłocznie zawiadomić o tym prokuratora lub Policję oraz przedsięwziąć niezbędne czynności do czasu przybycia organu powołanego do ścigania przestępstw lub do czasu wydania przez ten organ stosownego zarządzenia, aby nie dopuścić do zatarcia śladów i dowodów przestępstwa.</a:t>
            </a:r>
          </a:p>
          <a:p>
            <a:pPr marL="0" indent="0" algn="just">
              <a:buNone/>
            </a:pPr>
            <a:r>
              <a:rPr lang="pl-PL" b="0" i="0" dirty="0">
                <a:solidFill>
                  <a:srgbClr val="111111"/>
                </a:solidFill>
                <a:effectLst/>
                <a:latin typeface="+mj-lt"/>
              </a:rPr>
              <a:t>§ 3. Zawiadomienie o przestępstwie lub własne dane świadczące o popełnieniu takiego przestępstwa, co do którego obowiązkowe jest prowadzenie śledztwa przez prokuratora, Policja przekazuje wraz z zebranym materiałem niezwłocznie prokuratorowi.</a:t>
            </a:r>
          </a:p>
          <a:p>
            <a:pPr marL="0" indent="0" algn="just">
              <a:buNone/>
            </a:pPr>
            <a:r>
              <a:rPr lang="pl-PL" dirty="0">
                <a:latin typeface="+mj-lt"/>
              </a:rPr>
              <a:t>art. 240 k.k. </a:t>
            </a:r>
            <a:r>
              <a:rPr lang="pl-PL" b="1" dirty="0">
                <a:latin typeface="+mj-lt"/>
              </a:rPr>
              <a:t>Niezawiadomienie o przestępstwie</a:t>
            </a:r>
          </a:p>
          <a:p>
            <a:pPr marL="0" indent="0" algn="just">
              <a:buNone/>
            </a:pPr>
            <a:r>
              <a:rPr lang="pl-PL" dirty="0">
                <a:latin typeface="+mj-lt"/>
              </a:rPr>
              <a:t>§ 1. Kto, mając wiarygodną wiadomość o karalnym przygotowaniu albo usiłowaniu lub dokonaniu czynu zabronionego określonego w art. 118, art. 118a, art. 120–124, art. 127, art. 128, art. 130, art. 134, art. 140, art. 148, art. 148a, art. 156, art. 163, art. 166, art. 189, art. 197 § 3–5, art. 198, art. 200, art. 252 lub przestępstwa o charakterze terrorystycznym, nie zawiadamia niezwłocznie organu powołanego do ścigania przestępstw, podlega karze pozbawienia wolności do lat 3.</a:t>
            </a:r>
          </a:p>
          <a:p>
            <a:pPr marL="0" indent="0" algn="just">
              <a:buNone/>
            </a:pPr>
            <a:r>
              <a:rPr lang="pl-PL" dirty="0">
                <a:latin typeface="+mj-lt"/>
              </a:rPr>
              <a:t>§ 2. Nie popełnia przestępstwa określonego w § 1, kto zaniechał zawiadomienia, mając dostateczną podstawę do przypuszczenia, że wymieniony w § 1 organ wie o przygotowywanym, usiłowanym lub dokonanym czynie zabronionym; nie popełnia przestępstwa również ten, kto zapobiegł popełnieniu przygotowywanego lub usiłowanego czynu zabronionego określonego w § 1.</a:t>
            </a:r>
          </a:p>
          <a:p>
            <a:pPr marL="0" indent="0" algn="just">
              <a:buNone/>
            </a:pPr>
            <a:r>
              <a:rPr lang="pl-PL" dirty="0">
                <a:latin typeface="+mj-lt"/>
              </a:rPr>
              <a:t>§ 2a. Nie podlega karze pokrzywdzony czynem wymienionym w § 1, który zaniechał zawiadomienia o tym czynie.</a:t>
            </a:r>
          </a:p>
          <a:p>
            <a:pPr marL="0" indent="0" algn="just">
              <a:buNone/>
            </a:pPr>
            <a:r>
              <a:rPr lang="pl-PL" dirty="0">
                <a:latin typeface="+mj-lt"/>
              </a:rPr>
              <a:t>§ 3. Nie podlega karze, kto zaniechał zawiadomienia z obawy przed odpowiedzialnością karną grożącą jemu samemu lub jego najbliższym.</a:t>
            </a:r>
          </a:p>
        </p:txBody>
      </p:sp>
    </p:spTree>
    <p:extLst>
      <p:ext uri="{BB962C8B-B14F-4D97-AF65-F5344CB8AC3E}">
        <p14:creationId xmlns:p14="http://schemas.microsoft.com/office/powerpoint/2010/main" val="3073610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E15D8B-75DD-03D9-194B-BC024440AC0B}"/>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47BA1558-FE95-A30D-CEBA-B1834630D6B4}"/>
              </a:ext>
            </a:extLst>
          </p:cNvPr>
          <p:cNvSpPr>
            <a:spLocks noGrp="1"/>
          </p:cNvSpPr>
          <p:nvPr>
            <p:ph idx="1"/>
          </p:nvPr>
        </p:nvSpPr>
        <p:spPr/>
        <p:txBody>
          <a:bodyPr/>
          <a:lstStyle/>
          <a:p>
            <a:endParaRPr lang="pl-PL"/>
          </a:p>
        </p:txBody>
      </p:sp>
    </p:spTree>
    <p:extLst>
      <p:ext uri="{BB962C8B-B14F-4D97-AF65-F5344CB8AC3E}">
        <p14:creationId xmlns:p14="http://schemas.microsoft.com/office/powerpoint/2010/main" val="297949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9C0C5F2-0738-D60C-77A9-E10D55BBF3D6}"/>
              </a:ext>
            </a:extLst>
          </p:cNvPr>
          <p:cNvSpPr>
            <a:spLocks noGrp="1"/>
          </p:cNvSpPr>
          <p:nvPr>
            <p:ph idx="1"/>
          </p:nvPr>
        </p:nvSpPr>
        <p:spPr>
          <a:xfrm>
            <a:off x="634481" y="1810139"/>
            <a:ext cx="11028783" cy="4735803"/>
          </a:xfrm>
        </p:spPr>
        <p:txBody>
          <a:bodyPr>
            <a:normAutofit/>
          </a:bodyPr>
          <a:lstStyle/>
          <a:p>
            <a:pPr marL="0" indent="0" algn="just">
              <a:lnSpc>
                <a:spcPct val="150000"/>
              </a:lnSpc>
              <a:buNone/>
            </a:pPr>
            <a:r>
              <a:rPr lang="pl-PL" sz="2400" dirty="0"/>
              <a:t>Art. 285. § 1 k.p.k. </a:t>
            </a:r>
          </a:p>
          <a:p>
            <a:pPr marL="0" indent="0" algn="just">
              <a:lnSpc>
                <a:spcPct val="150000"/>
              </a:lnSpc>
              <a:buNone/>
            </a:pPr>
            <a:r>
              <a:rPr lang="pl-PL" sz="2400" dirty="0"/>
              <a:t>Na świadka, </a:t>
            </a:r>
            <a:r>
              <a:rPr lang="pl-PL" sz="2400" b="1" dirty="0"/>
              <a:t>biegłego</a:t>
            </a:r>
            <a:r>
              <a:rPr lang="pl-PL" sz="2400" dirty="0"/>
              <a:t>, tłumacza lub specjalistę, który bez należytego usprawiedliwienia nie stawił się na wezwanie organu prowadzącego postępowanie albo bez zezwolenia tego organu wydalił się z miejsca czynności przed jej zakończeniem, można nałożyć </a:t>
            </a:r>
            <a:r>
              <a:rPr lang="pl-PL" sz="2400" b="1" dirty="0"/>
              <a:t>karę pieniężną</a:t>
            </a:r>
            <a:r>
              <a:rPr lang="pl-PL" sz="2400" dirty="0"/>
              <a:t> w wysokości do 3000 złotych.</a:t>
            </a:r>
          </a:p>
          <a:p>
            <a:pPr marL="0" indent="0" algn="just">
              <a:lnSpc>
                <a:spcPct val="150000"/>
              </a:lnSpc>
              <a:buNone/>
            </a:pPr>
            <a:r>
              <a:rPr lang="pl-PL" sz="2400" dirty="0"/>
              <a:t>§ 2 k.p.k. W wypadkach określonych w § 1 można ponadto zarządzić zatrzymanie i przymusowe doprowadzenie świadka. </a:t>
            </a:r>
            <a:r>
              <a:rPr lang="pl-PL" sz="2400" b="1" dirty="0"/>
              <a:t>Zatrzymanie i przymusowe doprowadzenie biegłego,</a:t>
            </a:r>
            <a:r>
              <a:rPr lang="pl-PL" sz="2400" dirty="0"/>
              <a:t> tłumacza i specjalisty stosuje się tylko wyjątkowo (…)</a:t>
            </a:r>
          </a:p>
          <a:p>
            <a:endParaRPr lang="pl-PL" dirty="0"/>
          </a:p>
        </p:txBody>
      </p:sp>
      <p:sp>
        <p:nvSpPr>
          <p:cNvPr id="4" name="Tytuł 1">
            <a:extLst>
              <a:ext uri="{FF2B5EF4-FFF2-40B4-BE49-F238E27FC236}">
                <a16:creationId xmlns:a16="http://schemas.microsoft.com/office/drawing/2014/main" id="{B078ED67-CF5C-5CA1-F717-A7E6421FD9A3}"/>
              </a:ext>
            </a:extLst>
          </p:cNvPr>
          <p:cNvSpPr>
            <a:spLocks noGrp="1"/>
          </p:cNvSpPr>
          <p:nvPr>
            <p:ph type="title"/>
          </p:nvPr>
        </p:nvSpPr>
        <p:spPr>
          <a:xfrm>
            <a:off x="2231136" y="312057"/>
            <a:ext cx="7731125" cy="1187450"/>
          </a:xfrm>
        </p:spPr>
        <p:txBody>
          <a:bodyPr/>
          <a:lstStyle/>
          <a:p>
            <a:r>
              <a:rPr lang="pl-PL" dirty="0"/>
              <a:t>Odpowiedzialność biegłego</a:t>
            </a:r>
          </a:p>
        </p:txBody>
      </p:sp>
    </p:spTree>
    <p:extLst>
      <p:ext uri="{BB962C8B-B14F-4D97-AF65-F5344CB8AC3E}">
        <p14:creationId xmlns:p14="http://schemas.microsoft.com/office/powerpoint/2010/main" val="3873148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367DE90-C408-FB24-C54E-3CFDB3F1BBEA}"/>
              </a:ext>
            </a:extLst>
          </p:cNvPr>
          <p:cNvSpPr>
            <a:spLocks noGrp="1"/>
          </p:cNvSpPr>
          <p:nvPr>
            <p:ph idx="1"/>
          </p:nvPr>
        </p:nvSpPr>
        <p:spPr>
          <a:xfrm>
            <a:off x="0" y="0"/>
            <a:ext cx="12192000" cy="6858000"/>
          </a:xfrm>
        </p:spPr>
        <p:txBody>
          <a:bodyPr>
            <a:normAutofit lnSpcReduction="10000"/>
          </a:bodyPr>
          <a:lstStyle/>
          <a:p>
            <a:pPr marL="0" indent="0" algn="just">
              <a:buNone/>
            </a:pPr>
            <a:r>
              <a:rPr lang="pl-PL" sz="2800" dirty="0"/>
              <a:t>Art. 287. § 1. Przepis art. 285 § 1 stosuje się odpowiednio do osoby, która </a:t>
            </a:r>
            <a:r>
              <a:rPr lang="pl-PL" sz="2800" b="1" dirty="0"/>
              <a:t>bezpodstawnie uchyla się</a:t>
            </a:r>
            <a:r>
              <a:rPr lang="pl-PL" sz="2800" dirty="0"/>
              <a:t> </a:t>
            </a:r>
            <a:r>
              <a:rPr lang="pl-PL" sz="2800" b="1" dirty="0"/>
              <a:t>od</a:t>
            </a:r>
            <a:r>
              <a:rPr lang="pl-PL" sz="2800" dirty="0"/>
              <a:t> złożenia zeznania, </a:t>
            </a:r>
            <a:r>
              <a:rPr lang="pl-PL" sz="2800" b="1" dirty="0"/>
              <a:t>wykonania czynności biegłego</a:t>
            </a:r>
            <a:r>
              <a:rPr lang="pl-PL" sz="2800" dirty="0"/>
              <a:t>, tłumacza lub specjalisty, złożenia przyrzeczenia, wydania przedmiotu, dopełnienia obowiązków poręczyciela albo spełnienia innego ciążącego na niej obowiązku w toku postępowania, jak również do przedstawiciela lub kierownika instytucji, osoby prawnej lub jednostki organizacyjnej niemającej osobowości prawnej obowiązanej udzielić pomocy organowi prowadzącemu postępowanie karne, która bezpodstawnie nie udziela pomocy w wyznaczonym terminie. </a:t>
            </a:r>
          </a:p>
          <a:p>
            <a:pPr marL="0" indent="0" algn="just">
              <a:buNone/>
            </a:pPr>
            <a:r>
              <a:rPr lang="pl-PL" sz="2800" dirty="0"/>
              <a:t>§ 2. W razie </a:t>
            </a:r>
            <a:r>
              <a:rPr lang="pl-PL" sz="2800" b="1" dirty="0"/>
              <a:t>uporczywego uchylania się od </a:t>
            </a:r>
            <a:r>
              <a:rPr lang="pl-PL" sz="2800" dirty="0"/>
              <a:t>złożenia zeznania, </a:t>
            </a:r>
            <a:r>
              <a:rPr lang="pl-PL" sz="2800" b="1" dirty="0"/>
              <a:t>wykonania czynności biegłego</a:t>
            </a:r>
            <a:r>
              <a:rPr lang="pl-PL" sz="2800" dirty="0"/>
              <a:t>, tłumacza lub specjalisty oraz wydania przedmiotu można zastosować, niezależnie od kary pieniężnej, </a:t>
            </a:r>
            <a:r>
              <a:rPr lang="pl-PL" sz="2800" b="1" dirty="0"/>
              <a:t>aresztowanie na czas nieprzekraczający 30 dni</a:t>
            </a:r>
            <a:r>
              <a:rPr lang="pl-PL" sz="2800" dirty="0"/>
              <a:t>. </a:t>
            </a:r>
          </a:p>
          <a:p>
            <a:pPr marL="0" indent="0" algn="just">
              <a:buNone/>
            </a:pPr>
            <a:r>
              <a:rPr lang="pl-PL" sz="2800" dirty="0"/>
              <a:t>Przepis ten stosuje się odpowiednio w razie uporczywego niestawiennictwa na wezwanie organu prowadzącego postępowanie, jeżeli zarządzenie zatrzymania i przymusowego doprowadzenia, o którym mowa w art. 285 § 2, nie jest wystarczające dla zapewnienia stawiennictwa osoby wezwanej.</a:t>
            </a:r>
          </a:p>
          <a:p>
            <a:endParaRPr lang="pl-PL" dirty="0"/>
          </a:p>
        </p:txBody>
      </p:sp>
    </p:spTree>
    <p:extLst>
      <p:ext uri="{BB962C8B-B14F-4D97-AF65-F5344CB8AC3E}">
        <p14:creationId xmlns:p14="http://schemas.microsoft.com/office/powerpoint/2010/main" val="15359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BB07FAC-3FC2-998C-1D64-2E259C7A1ED4}"/>
              </a:ext>
            </a:extLst>
          </p:cNvPr>
          <p:cNvSpPr>
            <a:spLocks noGrp="1"/>
          </p:cNvSpPr>
          <p:nvPr>
            <p:ph idx="1"/>
          </p:nvPr>
        </p:nvSpPr>
        <p:spPr>
          <a:xfrm>
            <a:off x="793101" y="737118"/>
            <a:ext cx="10748865" cy="5719666"/>
          </a:xfrm>
        </p:spPr>
        <p:txBody>
          <a:bodyPr/>
          <a:lstStyle/>
          <a:p>
            <a:pPr marL="0" indent="0" algn="just">
              <a:buNone/>
            </a:pPr>
            <a:r>
              <a:rPr lang="pl-PL" sz="3200" dirty="0"/>
              <a:t>Art. 289 § 1 k.p.k. Osobę, w tym obrońcę, pełnomocnika lub oskarżyciela publicznego, która przez niewykonanie obowiązków wymienionych w art. 285 § 1 i 1a lub art. 287 § 1 spowodowała dodatkowe koszty postępowania, można obciążyć tymi kosztami; dopuszczalne jest obciążenie kosztami kilku osób solidarnie.</a:t>
            </a:r>
          </a:p>
          <a:p>
            <a:endParaRPr lang="pl-PL" dirty="0"/>
          </a:p>
        </p:txBody>
      </p:sp>
    </p:spTree>
    <p:extLst>
      <p:ext uri="{BB962C8B-B14F-4D97-AF65-F5344CB8AC3E}">
        <p14:creationId xmlns:p14="http://schemas.microsoft.com/office/powerpoint/2010/main" val="1918206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956C7D4-7B4B-1876-1493-E08CF43BDE17}"/>
              </a:ext>
            </a:extLst>
          </p:cNvPr>
          <p:cNvSpPr>
            <a:spLocks noGrp="1"/>
          </p:cNvSpPr>
          <p:nvPr>
            <p:ph idx="1"/>
          </p:nvPr>
        </p:nvSpPr>
        <p:spPr>
          <a:xfrm>
            <a:off x="410547" y="335902"/>
            <a:ext cx="11206065" cy="6111551"/>
          </a:xfrm>
        </p:spPr>
        <p:txBody>
          <a:bodyPr/>
          <a:lstStyle/>
          <a:p>
            <a:pPr marL="0" indent="0" algn="just">
              <a:buNone/>
            </a:pPr>
            <a:r>
              <a:rPr lang="pl-PL" sz="1800" dirty="0"/>
              <a:t>Art. 618f. § 1 k.p.k. Biegłemu i specjaliście niebędącemu funkcjonariuszem organów procesowych powołanym przez sąd lub organ prowadzący postępowanie przygotowawcze przysługuje wynagrodzenie za wykonaną pracę oraz zwrot poniesionych przez nich wydatków niezbędnych dla wydania opinii. </a:t>
            </a:r>
          </a:p>
          <a:p>
            <a:pPr marL="0" indent="0" algn="just">
              <a:buNone/>
            </a:pPr>
            <a:r>
              <a:rPr lang="pl-PL" sz="1800" dirty="0"/>
              <a:t>§ 2. Wysokość wynagrodzenia za wykonaną pracę biegłego i specjalisty niebędącego funkcjonariuszem organów procesowych ustala się uwzględniając wymagane kwalifikacje, potrzebny do wydania opinii czas i nakład pracy, a wysokość wydatków, o których mowa w § 1 – na podstawie złożonego rachunku. </a:t>
            </a:r>
          </a:p>
          <a:p>
            <a:pPr marL="0" indent="0" algn="just">
              <a:buNone/>
            </a:pPr>
            <a:r>
              <a:rPr lang="pl-PL" sz="1800" dirty="0"/>
              <a:t>§ 3. Wynagrodzenie biegłych oblicza się według stawki wynagrodzenia za godzinę pracy albo według taryfy zryczałtowanej określonej dla poszczególnych kategorii biegłych ze względu na dziedzinę, w której są oni specjalistami. Podstawę obliczenia stawki wynagrodzenia za godzinę pracy i taryfy zryczałtowanej stanowi ułamek kwoty bazowej dla osób zajmujących kierownicze stanowiska państwowe, której wysokość określa ustawa budżetowa.</a:t>
            </a:r>
          </a:p>
          <a:p>
            <a:pPr marL="0" indent="0" algn="just">
              <a:buNone/>
            </a:pPr>
            <a:r>
              <a:rPr lang="pl-PL" sz="1800" dirty="0"/>
              <a:t>§ 4. Wynagrodzenie biegłego i specjalisty niebędącego funkcjonariuszem organów procesowych, będących podatnikami obowiązanymi do rozliczenia podatku od towarów i usług, podwyższa się o kwotę podatku od towarów i usług, określoną zgodnie ze stawką tego podatku obowiązującą w dniu orzekania o tym wynagrodzeniu. </a:t>
            </a:r>
          </a:p>
          <a:p>
            <a:pPr marL="0" indent="0" algn="just">
              <a:buNone/>
            </a:pPr>
            <a:r>
              <a:rPr lang="pl-PL" sz="1800" b="1" dirty="0"/>
              <a:t>§ 4a. Jeżeli opinia jest </a:t>
            </a:r>
            <a:r>
              <a:rPr lang="pl-PL" sz="1800" b="1" u="sng" dirty="0"/>
              <a:t>fałszywa</a:t>
            </a:r>
            <a:r>
              <a:rPr lang="pl-PL" sz="1800" b="1" dirty="0"/>
              <a:t>, wynagrodzenie oraz zwrot jakichkolwiek kosztów poniesionych przez biegłego związanych z jej sporządzeniem lub złożeniem </a:t>
            </a:r>
            <a:r>
              <a:rPr lang="pl-PL" sz="1800" b="1" u="sng" dirty="0"/>
              <a:t>nie przysługują</a:t>
            </a:r>
            <a:r>
              <a:rPr lang="pl-PL" sz="1800" b="1" dirty="0"/>
              <a:t>. </a:t>
            </a:r>
          </a:p>
          <a:p>
            <a:pPr marL="0" indent="0" algn="just">
              <a:buNone/>
            </a:pPr>
            <a:r>
              <a:rPr lang="pl-PL" sz="1800" b="1" dirty="0"/>
              <a:t>§ 4b. Jeżeli opinia jest </a:t>
            </a:r>
            <a:r>
              <a:rPr lang="pl-PL" sz="1800" b="1" u="sng" dirty="0"/>
              <a:t>nierzetelna lub została sporządzona lub złożona ze znacznym nieusprawiedliwionym opóźnieniem</a:t>
            </a:r>
            <a:r>
              <a:rPr lang="pl-PL" sz="1800" b="1" dirty="0"/>
              <a:t>, wynagrodzenie ulega odpowiedniemu </a:t>
            </a:r>
            <a:r>
              <a:rPr lang="pl-PL" sz="1800" b="1" u="sng" dirty="0"/>
              <a:t>obniżeniu</a:t>
            </a:r>
            <a:r>
              <a:rPr lang="pl-PL" sz="1800" b="1" dirty="0"/>
              <a:t>; można również </a:t>
            </a:r>
            <a:r>
              <a:rPr lang="pl-PL" sz="1800" b="1" u="sng" dirty="0"/>
              <a:t>odstąpić</a:t>
            </a:r>
            <a:r>
              <a:rPr lang="pl-PL" sz="1800" b="1" dirty="0"/>
              <a:t> od przyznania wynagrodzenia lub zwrotu jakichkolwiek kosztów poniesionych przez biegłego związanych z jej sporządzeniem lub złożeniem.</a:t>
            </a:r>
          </a:p>
          <a:p>
            <a:pPr marL="0" indent="0">
              <a:buNone/>
            </a:pPr>
            <a:endParaRPr lang="pl-PL" dirty="0"/>
          </a:p>
        </p:txBody>
      </p:sp>
    </p:spTree>
    <p:extLst>
      <p:ext uri="{BB962C8B-B14F-4D97-AF65-F5344CB8AC3E}">
        <p14:creationId xmlns:p14="http://schemas.microsoft.com/office/powerpoint/2010/main" val="3388887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72422B2-3AC7-136E-6FE4-C2DFC54183F9}"/>
              </a:ext>
            </a:extLst>
          </p:cNvPr>
          <p:cNvSpPr>
            <a:spLocks noGrp="1"/>
          </p:cNvSpPr>
          <p:nvPr>
            <p:ph idx="1"/>
          </p:nvPr>
        </p:nvSpPr>
        <p:spPr>
          <a:xfrm>
            <a:off x="625151" y="1558212"/>
            <a:ext cx="11084767" cy="4954555"/>
          </a:xfrm>
        </p:spPr>
        <p:txBody>
          <a:bodyPr>
            <a:normAutofit/>
          </a:bodyPr>
          <a:lstStyle/>
          <a:p>
            <a:pPr marL="0" indent="0" algn="just">
              <a:buNone/>
            </a:pPr>
            <a:r>
              <a:rPr lang="pl-PL" sz="1800" b="1" dirty="0"/>
              <a:t>Art. 233 § 4 k.k. </a:t>
            </a:r>
          </a:p>
          <a:p>
            <a:pPr marL="0" indent="0" algn="just">
              <a:buNone/>
            </a:pPr>
            <a:r>
              <a:rPr lang="pl-PL" sz="1800" dirty="0"/>
              <a:t>Kto, jako biegły, rzeczoznawca lub tłumacz, przedstawia fałszywą opinię lub tłumaczenie mające służyć za dowód (w postępowaniu sądowym lub innym postępowaniu prowadzonym na podstawie ustawy), podlega karze pozbawienia wolności od roku do lat 10. </a:t>
            </a:r>
          </a:p>
          <a:p>
            <a:pPr marL="0" indent="0" algn="just">
              <a:buNone/>
            </a:pPr>
            <a:r>
              <a:rPr lang="pl-PL" sz="1800" dirty="0"/>
              <a:t>Dobrem chronionym jest prawidłowe funkcjonowanie wymiaru sprawiedliwości. </a:t>
            </a:r>
          </a:p>
          <a:p>
            <a:pPr marL="0" indent="0" algn="just">
              <a:buNone/>
            </a:pPr>
            <a:r>
              <a:rPr lang="pl-PL" sz="1800" dirty="0"/>
              <a:t>Warunkiem odpowiedzialności biegłego jest przedstawienie fałszywej opinii co do przedstawionych faktów, jak i ocen. Ocenę można uznać za fałszywą, gdy jest: </a:t>
            </a:r>
          </a:p>
          <a:p>
            <a:pPr marL="0" indent="0" algn="just">
              <a:buNone/>
            </a:pPr>
            <a:r>
              <a:rPr lang="pl-PL" sz="1800" dirty="0"/>
              <a:t>- sprzeczna z aktualnym stanem wiedzy, </a:t>
            </a:r>
          </a:p>
          <a:p>
            <a:pPr marL="0" indent="0" algn="just">
              <a:buNone/>
            </a:pPr>
            <a:r>
              <a:rPr lang="pl-PL" sz="1800" dirty="0"/>
              <a:t>- sprzeczna z rzeczywistym stanem faktycznym, </a:t>
            </a:r>
          </a:p>
          <a:p>
            <a:pPr marL="0" indent="0" algn="just">
              <a:buNone/>
            </a:pPr>
            <a:r>
              <a:rPr lang="pl-PL" sz="1800" dirty="0"/>
              <a:t>- wynikająca z błędnej metodologii przyjętej przez jej autora (fałszywa obiektywnie). </a:t>
            </a:r>
          </a:p>
          <a:p>
            <a:pPr marL="0" indent="0" algn="just">
              <a:buNone/>
            </a:pPr>
            <a:r>
              <a:rPr lang="pl-PL" sz="1800" dirty="0"/>
              <a:t>Oprócz nieprawdziwości opinii w sensie obiektywnym, musi występować nieprawdziwość w sensie subiektywnym, tzn. autor opinii musi być świadomy co do jej obiektywnej niezgodności ze stanem rzeczywistym.</a:t>
            </a:r>
          </a:p>
          <a:p>
            <a:pPr marL="0" indent="0" algn="just">
              <a:buNone/>
            </a:pPr>
            <a:r>
              <a:rPr lang="pl-PL" sz="1800" dirty="0"/>
              <a:t>Warunkiem odpowiedzialności jest, aby opinia miała służyć jako dowód w postępowaniu sądowym lub innym postępowaniu prowadzonym na podstawie ustawy.</a:t>
            </a:r>
          </a:p>
          <a:p>
            <a:pPr marL="0" indent="0">
              <a:buNone/>
            </a:pPr>
            <a:endParaRPr lang="pl-PL" dirty="0"/>
          </a:p>
        </p:txBody>
      </p:sp>
      <p:sp>
        <p:nvSpPr>
          <p:cNvPr id="4" name="Tytuł 1">
            <a:extLst>
              <a:ext uri="{FF2B5EF4-FFF2-40B4-BE49-F238E27FC236}">
                <a16:creationId xmlns:a16="http://schemas.microsoft.com/office/drawing/2014/main" id="{B318A414-58B1-259E-A3CB-E16E62BBB18A}"/>
              </a:ext>
            </a:extLst>
          </p:cNvPr>
          <p:cNvSpPr>
            <a:spLocks noGrp="1"/>
          </p:cNvSpPr>
          <p:nvPr>
            <p:ph type="title"/>
          </p:nvPr>
        </p:nvSpPr>
        <p:spPr>
          <a:xfrm>
            <a:off x="2231136" y="124937"/>
            <a:ext cx="7729728" cy="1188720"/>
          </a:xfrm>
        </p:spPr>
        <p:txBody>
          <a:bodyPr/>
          <a:lstStyle/>
          <a:p>
            <a:r>
              <a:rPr lang="pl-PL" dirty="0"/>
              <a:t>Odpowiedzialność karna</a:t>
            </a:r>
          </a:p>
        </p:txBody>
      </p:sp>
    </p:spTree>
    <p:extLst>
      <p:ext uri="{BB962C8B-B14F-4D97-AF65-F5344CB8AC3E}">
        <p14:creationId xmlns:p14="http://schemas.microsoft.com/office/powerpoint/2010/main" val="888667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67DCDF6-994E-2D77-2825-E8BA7F8B029F}"/>
              </a:ext>
            </a:extLst>
          </p:cNvPr>
          <p:cNvSpPr>
            <a:spLocks noGrp="1"/>
          </p:cNvSpPr>
          <p:nvPr>
            <p:ph idx="1"/>
          </p:nvPr>
        </p:nvSpPr>
        <p:spPr>
          <a:xfrm>
            <a:off x="559837" y="149290"/>
            <a:ext cx="11038114" cy="6400800"/>
          </a:xfrm>
        </p:spPr>
        <p:txBody>
          <a:bodyPr>
            <a:normAutofit lnSpcReduction="10000"/>
          </a:bodyPr>
          <a:lstStyle/>
          <a:p>
            <a:pPr marL="0" indent="0" algn="just">
              <a:buNone/>
            </a:pPr>
            <a:r>
              <a:rPr lang="pl-PL" sz="2400" b="1" dirty="0"/>
              <a:t>Forma czynu </a:t>
            </a:r>
          </a:p>
          <a:p>
            <a:pPr marL="0" indent="0" algn="just">
              <a:buNone/>
            </a:pPr>
            <a:r>
              <a:rPr lang="pl-PL" sz="2400" dirty="0"/>
              <a:t>Zachowanie się sprawcy może polegać na </a:t>
            </a:r>
            <a:r>
              <a:rPr lang="pl-PL" sz="2400" u="sng" dirty="0"/>
              <a:t>działaniu</a:t>
            </a:r>
            <a:r>
              <a:rPr lang="pl-PL" sz="2400" dirty="0"/>
              <a:t> lub </a:t>
            </a:r>
            <a:r>
              <a:rPr lang="pl-PL" sz="2400" u="sng" dirty="0"/>
              <a:t>zaniechaniu</a:t>
            </a:r>
            <a:r>
              <a:rPr lang="pl-PL" sz="2400" dirty="0"/>
              <a:t>. Przedstawienie fałszywej opinii może polegać nie tylko na podaniu w niej nieprawdziwych faktów, ale także na zatajeniu prawdziwych. </a:t>
            </a:r>
          </a:p>
          <a:p>
            <a:pPr marL="0" indent="0" algn="just">
              <a:buNone/>
            </a:pPr>
            <a:r>
              <a:rPr lang="pl-PL" sz="2400" b="1" dirty="0"/>
              <a:t>Znamiona skutku </a:t>
            </a:r>
          </a:p>
          <a:p>
            <a:pPr marL="0" indent="0" algn="just">
              <a:buNone/>
            </a:pPr>
            <a:r>
              <a:rPr lang="pl-PL" sz="2400" dirty="0"/>
              <a:t>Przestępstwo ma charakter </a:t>
            </a:r>
            <a:r>
              <a:rPr lang="pl-PL" sz="2400" u="sng" dirty="0"/>
              <a:t>formalny,</a:t>
            </a:r>
            <a:r>
              <a:rPr lang="pl-PL" sz="2400" dirty="0"/>
              <a:t> tzn. do jego istoty nie należy spowodowanie jakiegokolwiek skutku, jest ono dokonane z chwilą przedstawienia opinii.</a:t>
            </a:r>
          </a:p>
          <a:p>
            <a:pPr marL="0" indent="0" algn="just">
              <a:buNone/>
            </a:pPr>
            <a:r>
              <a:rPr lang="pl-PL" sz="2400" b="1" dirty="0"/>
              <a:t>Podmiot </a:t>
            </a:r>
          </a:p>
          <a:p>
            <a:pPr marL="0" indent="0" algn="just">
              <a:buNone/>
            </a:pPr>
            <a:r>
              <a:rPr lang="pl-PL" sz="2400" dirty="0"/>
              <a:t>Przestępstwo indywidualne- sprawcą może być biegły, rzeczoznawca, tłumacz. </a:t>
            </a:r>
          </a:p>
          <a:p>
            <a:pPr marL="0" indent="0" algn="just">
              <a:buNone/>
            </a:pPr>
            <a:r>
              <a:rPr lang="pl-PL" sz="2400" b="1" dirty="0"/>
              <a:t>Strona podmiotowa </a:t>
            </a:r>
          </a:p>
          <a:p>
            <a:pPr marL="0" indent="0" algn="just">
              <a:buNone/>
            </a:pPr>
            <a:r>
              <a:rPr lang="pl-PL" sz="2400" dirty="0"/>
              <a:t>Czyn może być popełniony w zamiarze bezpośrednim, jak i ewentualnym. Zgodnie z innymi poglądami, tylko w zamiarze bezpośrednim. Działanie intencjonalnie skierowane na wprowadzenie w błąd.</a:t>
            </a:r>
          </a:p>
          <a:p>
            <a:pPr marL="0" indent="0">
              <a:buNone/>
            </a:pPr>
            <a:r>
              <a:rPr lang="pl-PL" dirty="0"/>
              <a:t>zamiar bezpośredni (</a:t>
            </a:r>
            <a:r>
              <a:rPr lang="pl-PL" i="1" dirty="0"/>
              <a:t>dolus </a:t>
            </a:r>
            <a:r>
              <a:rPr lang="pl-PL" i="1" dirty="0" err="1"/>
              <a:t>directus</a:t>
            </a:r>
            <a:r>
              <a:rPr lang="pl-PL" dirty="0"/>
              <a:t>) – sprawa ma zamiar i chce popełnić czyn zabroniony</a:t>
            </a:r>
          </a:p>
          <a:p>
            <a:pPr marL="0" indent="0">
              <a:buNone/>
            </a:pPr>
            <a:r>
              <a:rPr lang="pl-PL" dirty="0"/>
              <a:t>zamiar ewentualny (</a:t>
            </a:r>
            <a:r>
              <a:rPr lang="pl-PL" i="1" dirty="0"/>
              <a:t>dolus </a:t>
            </a:r>
            <a:r>
              <a:rPr lang="pl-PL" i="1" dirty="0" err="1"/>
              <a:t>eventualis</a:t>
            </a:r>
            <a:r>
              <a:rPr lang="pl-PL" dirty="0"/>
              <a:t>) – sprawca, przewidując możliwość popełnienia czynu zabronionego, godzi się na to.</a:t>
            </a:r>
          </a:p>
        </p:txBody>
      </p:sp>
    </p:spTree>
    <p:extLst>
      <p:ext uri="{BB962C8B-B14F-4D97-AF65-F5344CB8AC3E}">
        <p14:creationId xmlns:p14="http://schemas.microsoft.com/office/powerpoint/2010/main" val="3937914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F643D8F-A0E5-351D-90A4-D1B400421130}"/>
              </a:ext>
            </a:extLst>
          </p:cNvPr>
          <p:cNvSpPr>
            <a:spLocks noGrp="1"/>
          </p:cNvSpPr>
          <p:nvPr>
            <p:ph idx="1"/>
          </p:nvPr>
        </p:nvSpPr>
        <p:spPr>
          <a:xfrm>
            <a:off x="0" y="0"/>
            <a:ext cx="12192000" cy="6858000"/>
          </a:xfrm>
        </p:spPr>
        <p:txBody>
          <a:bodyPr>
            <a:normAutofit/>
          </a:bodyPr>
          <a:lstStyle/>
          <a:p>
            <a:pPr marL="0" indent="0" algn="ctr">
              <a:buNone/>
            </a:pPr>
            <a:r>
              <a:rPr lang="pl-PL" sz="1800" b="1" dirty="0"/>
              <a:t>Art. 233 § 4a k. k (nowelizacja Kodeksu karnego z 2016 r.) </a:t>
            </a:r>
          </a:p>
          <a:p>
            <a:pPr marL="0" indent="0" algn="ctr">
              <a:buNone/>
            </a:pPr>
            <a:endParaRPr lang="pl-PL" sz="1800" b="1" dirty="0"/>
          </a:p>
          <a:p>
            <a:pPr marL="0" indent="0" algn="just">
              <a:buNone/>
            </a:pPr>
            <a:r>
              <a:rPr lang="pl-PL" sz="1800" dirty="0"/>
              <a:t>Jeżeli sprawca czynu określonego w § 4 działa nieumyślnie, narażając na istotną szkodę interes publiczny, podlega karze pozbawienia wolności do lat 3.</a:t>
            </a:r>
          </a:p>
          <a:p>
            <a:pPr marL="0" indent="0" algn="just">
              <a:buNone/>
            </a:pPr>
            <a:r>
              <a:rPr lang="pl-PL" sz="1800" b="1" dirty="0"/>
              <a:t>Przestępstwo materialne</a:t>
            </a:r>
          </a:p>
          <a:p>
            <a:pPr marL="0" indent="0" algn="just">
              <a:buNone/>
            </a:pPr>
            <a:r>
              <a:rPr lang="pl-PL" sz="1800" dirty="0"/>
              <a:t>dokonane z chwilą narażenia na istotną szkodę interes publiczny. </a:t>
            </a:r>
          </a:p>
          <a:p>
            <a:pPr marL="0" indent="0" algn="just">
              <a:buNone/>
            </a:pPr>
            <a:r>
              <a:rPr lang="pl-PL" sz="1800" b="1" dirty="0"/>
              <a:t>Przestępstwo nieumyślne</a:t>
            </a:r>
          </a:p>
          <a:p>
            <a:pPr marL="0" indent="0" algn="just">
              <a:buNone/>
            </a:pPr>
            <a:r>
              <a:rPr lang="pl-PL" dirty="0"/>
              <a:t>art. 9 § 2 k.k. czyn zabroniony popełniony jest nieumyślnie, jeżeli sprawca nie mając zamiaru jego popełnienia, popełnia go jednak na skutek </a:t>
            </a:r>
            <a:r>
              <a:rPr lang="pl-PL" u="sng" dirty="0"/>
              <a:t>niezachowania ostrożności wymaganej w danych okolicznościach</a:t>
            </a:r>
            <a:r>
              <a:rPr lang="pl-PL" dirty="0"/>
              <a:t>, mimo że możliwość popełnienia tego czynu przewidywał albo mógł przewidzieć.</a:t>
            </a:r>
          </a:p>
          <a:p>
            <a:pPr marL="0" indent="0" algn="just">
              <a:buNone/>
            </a:pPr>
            <a:r>
              <a:rPr lang="pl-PL" sz="1800" dirty="0"/>
              <a:t>Biegłemu należy wykazać niedbalstwo lub nieostrożność.</a:t>
            </a:r>
          </a:p>
          <a:p>
            <a:pPr marL="0" indent="0" algn="just">
              <a:buNone/>
            </a:pPr>
            <a:r>
              <a:rPr lang="pl-PL" sz="1800" dirty="0"/>
              <a:t>Zachowanie biegłego definiowane jest przez nieostrożność, nierzetelność (niezachowanie reguł postępowania). Wykazanie nierzetelności czy nieostrożności może wymagać wydania opinii w tej sprawie.</a:t>
            </a:r>
          </a:p>
          <a:p>
            <a:pPr marL="0" indent="0" algn="just">
              <a:buNone/>
            </a:pPr>
            <a:r>
              <a:rPr lang="pl-PL" sz="1800" dirty="0"/>
              <a:t>Krytykowane jest pojęcie </a:t>
            </a:r>
            <a:r>
              <a:rPr lang="pl-PL" sz="1800" i="1" dirty="0"/>
              <a:t>nieumyślne przedstawienie fałszywej opinii </a:t>
            </a:r>
            <a:r>
              <a:rPr lang="pl-PL" sz="1800" dirty="0"/>
              <a:t>ze względu na sprzeczność między pojęciem fałszywości, a brakiem umyślności działania. </a:t>
            </a:r>
          </a:p>
          <a:p>
            <a:pPr marL="0" indent="0" algn="just">
              <a:buNone/>
            </a:pPr>
            <a:r>
              <a:rPr lang="pl-PL" sz="1800" dirty="0"/>
              <a:t>Rozróżnienie między opinią błędną, niejasną bądź niepełną a nieumyślnie fałszywą może być trudne. </a:t>
            </a:r>
          </a:p>
          <a:p>
            <a:pPr marL="0" indent="0" algn="just">
              <a:buNone/>
            </a:pPr>
            <a:r>
              <a:rPr lang="pl-PL" sz="1800" dirty="0"/>
              <a:t>Rodzić to może sytuacje ścigania biegłych, których opinie nie odpowiadają oczekiwaniom organów prowadzących postępowanie. </a:t>
            </a:r>
          </a:p>
          <a:p>
            <a:endParaRPr lang="pl-PL" dirty="0"/>
          </a:p>
        </p:txBody>
      </p:sp>
    </p:spTree>
    <p:extLst>
      <p:ext uri="{BB962C8B-B14F-4D97-AF65-F5344CB8AC3E}">
        <p14:creationId xmlns:p14="http://schemas.microsoft.com/office/powerpoint/2010/main" val="268077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A2ACC6-09C6-9466-F621-4E8F468E64EA}"/>
              </a:ext>
            </a:extLst>
          </p:cNvPr>
          <p:cNvSpPr>
            <a:spLocks noGrp="1"/>
          </p:cNvSpPr>
          <p:nvPr>
            <p:ph type="title"/>
          </p:nvPr>
        </p:nvSpPr>
        <p:spPr>
          <a:xfrm>
            <a:off x="2231136" y="274226"/>
            <a:ext cx="7729728" cy="1188720"/>
          </a:xfrm>
        </p:spPr>
        <p:txBody>
          <a:bodyPr/>
          <a:lstStyle/>
          <a:p>
            <a:r>
              <a:rPr lang="pl-PL" dirty="0"/>
              <a:t>Prawa biegłego</a:t>
            </a:r>
          </a:p>
        </p:txBody>
      </p:sp>
      <p:sp>
        <p:nvSpPr>
          <p:cNvPr id="3" name="Symbol zastępczy zawartości 2">
            <a:extLst>
              <a:ext uri="{FF2B5EF4-FFF2-40B4-BE49-F238E27FC236}">
                <a16:creationId xmlns:a16="http://schemas.microsoft.com/office/drawing/2014/main" id="{1B2C3FD6-4C2C-6427-98BB-DA488478A835}"/>
              </a:ext>
            </a:extLst>
          </p:cNvPr>
          <p:cNvSpPr>
            <a:spLocks noGrp="1"/>
          </p:cNvSpPr>
          <p:nvPr>
            <p:ph idx="1"/>
          </p:nvPr>
        </p:nvSpPr>
        <p:spPr>
          <a:xfrm>
            <a:off x="503853" y="1595535"/>
            <a:ext cx="11299371" cy="5085183"/>
          </a:xfrm>
        </p:spPr>
        <p:txBody>
          <a:bodyPr>
            <a:normAutofit/>
          </a:bodyPr>
          <a:lstStyle/>
          <a:p>
            <a:pPr marL="0" indent="0" algn="just">
              <a:buNone/>
            </a:pPr>
            <a:r>
              <a:rPr lang="pl-PL" sz="2400" b="1" dirty="0"/>
              <a:t>Prawo do wydania opinii </a:t>
            </a:r>
            <a:r>
              <a:rPr lang="pl-PL" sz="2400" dirty="0"/>
              <a:t>co do przedmiotu i zakresu badań </a:t>
            </a:r>
            <a:r>
              <a:rPr lang="pl-PL" sz="2400" u="sng" dirty="0"/>
              <a:t>określonych</a:t>
            </a:r>
            <a:r>
              <a:rPr lang="pl-PL" sz="2400" dirty="0"/>
              <a:t> w postanowieniu o powołaniu biegłego. </a:t>
            </a:r>
          </a:p>
          <a:p>
            <a:pPr marL="0" indent="0" algn="just">
              <a:buNone/>
            </a:pPr>
            <a:r>
              <a:rPr lang="pl-PL" sz="2400" dirty="0"/>
              <a:t>Jest ono ograniczone zakresem specjalności biegłego i rodzajem posiadanych wiadomości specjalnych. </a:t>
            </a:r>
          </a:p>
          <a:p>
            <a:pPr marL="0" indent="0" algn="just">
              <a:buNone/>
            </a:pPr>
            <a:r>
              <a:rPr lang="pl-PL" sz="2400" dirty="0"/>
              <a:t>Mimo, że sposób przedstawienia opinii (ustnie lub pisemnie) określany jest przez organ procesowy, to biegły ma prawo wnosić o przyzwolenie na lepszą dla niego formę przekazania opinii. </a:t>
            </a:r>
          </a:p>
          <a:p>
            <a:pPr marL="0" indent="0" algn="just">
              <a:buNone/>
            </a:pPr>
            <a:r>
              <a:rPr lang="pl-PL" sz="2400" dirty="0"/>
              <a:t>Prawo biegłego do przesłuchania, np. w sytuacji sprzecznych opinii, gdy biegły zainteresowany jest obroną swoich poglądów. </a:t>
            </a:r>
          </a:p>
          <a:p>
            <a:pPr marL="0" indent="0" algn="just">
              <a:buNone/>
            </a:pPr>
            <a:r>
              <a:rPr lang="pl-PL" sz="2400" dirty="0"/>
              <a:t>Prawo do niezależności w opiniowaniu. Biegły kieruje się jedynie wskazaniami wiedzy specjalnej i swoim doświadczeniem życiowym.</a:t>
            </a:r>
          </a:p>
        </p:txBody>
      </p:sp>
    </p:spTree>
    <p:extLst>
      <p:ext uri="{BB962C8B-B14F-4D97-AF65-F5344CB8AC3E}">
        <p14:creationId xmlns:p14="http://schemas.microsoft.com/office/powerpoint/2010/main" val="3700983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2869AFE-2B76-239A-07B5-58B36E29EF90}"/>
              </a:ext>
            </a:extLst>
          </p:cNvPr>
          <p:cNvSpPr>
            <a:spLocks noGrp="1"/>
          </p:cNvSpPr>
          <p:nvPr>
            <p:ph idx="1"/>
          </p:nvPr>
        </p:nvSpPr>
        <p:spPr>
          <a:xfrm>
            <a:off x="0" y="0"/>
            <a:ext cx="12192000" cy="6858000"/>
          </a:xfrm>
        </p:spPr>
        <p:txBody>
          <a:bodyPr/>
          <a:lstStyle/>
          <a:p>
            <a:pPr marL="0" indent="0" algn="just">
              <a:buNone/>
            </a:pPr>
            <a:r>
              <a:rPr lang="pl-PL" sz="3200" dirty="0"/>
              <a:t>Ustawodawca decydując się na penalizację nieumyślnego „fałszowania” opinii, jednocześnie utrzymuje i wzmacnia odpowiedzialność porządkową biegłych (zjawisko multiplikacji odpowiedzialności- zastosowanie równocześnie sankcji: porządkowych i karnych). </a:t>
            </a:r>
          </a:p>
          <a:p>
            <a:pPr marL="0" indent="0" algn="just">
              <a:buNone/>
            </a:pPr>
            <a:endParaRPr lang="pl-PL" sz="3200" dirty="0"/>
          </a:p>
          <a:p>
            <a:pPr marL="0" indent="0" algn="just">
              <a:buNone/>
            </a:pPr>
            <a:r>
              <a:rPr lang="pl-PL" sz="3200" dirty="0"/>
              <a:t>Może dojść do sytuacji, gdy biegły kolejny raz podtrzymując swoją opinię, która zdaniem sądu jest niepełna (np. biegły nie uwzględnia materiału, który według niego nie ma wartości poznawczej), może być ukarany karą finansową, następnie aresztowany, jego wynagrodzenie może być pomniejszone, a następnie pociągnięty do odpowiedzialności karnej.</a:t>
            </a:r>
          </a:p>
          <a:p>
            <a:pPr marL="0" indent="0">
              <a:buNone/>
            </a:pPr>
            <a:endParaRPr lang="pl-PL" dirty="0"/>
          </a:p>
        </p:txBody>
      </p:sp>
    </p:spTree>
    <p:extLst>
      <p:ext uri="{BB962C8B-B14F-4D97-AF65-F5344CB8AC3E}">
        <p14:creationId xmlns:p14="http://schemas.microsoft.com/office/powerpoint/2010/main" val="2626818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6F1FA2B-1C15-2B84-FB82-976F078E11AD}"/>
              </a:ext>
            </a:extLst>
          </p:cNvPr>
          <p:cNvSpPr>
            <a:spLocks noGrp="1"/>
          </p:cNvSpPr>
          <p:nvPr>
            <p:ph idx="1"/>
          </p:nvPr>
        </p:nvSpPr>
        <p:spPr>
          <a:xfrm>
            <a:off x="559837" y="550506"/>
            <a:ext cx="10814179" cy="5971592"/>
          </a:xfrm>
        </p:spPr>
        <p:txBody>
          <a:bodyPr>
            <a:normAutofit/>
          </a:bodyPr>
          <a:lstStyle/>
          <a:p>
            <a:pPr marL="0" indent="0" algn="just">
              <a:buNone/>
            </a:pPr>
            <a:r>
              <a:rPr lang="pl-PL" sz="2400" dirty="0">
                <a:solidFill>
                  <a:schemeClr val="tx1"/>
                </a:solidFill>
              </a:rPr>
              <a:t>§ 5. Sąd może zastosować nadzwyczajne złagodzenie kary, a nawet odstąpić od jej wymierzenia, jeżeli: </a:t>
            </a:r>
          </a:p>
          <a:p>
            <a:pPr marL="342900" indent="-342900" algn="just">
              <a:buAutoNum type="arabicParenR"/>
            </a:pPr>
            <a:r>
              <a:rPr lang="pl-PL" sz="2400" dirty="0">
                <a:solidFill>
                  <a:schemeClr val="tx1"/>
                </a:solidFill>
              </a:rPr>
              <a:t>fałszywe zeznanie, opinia, ekspertyza lub tłumaczenie dotyczy okoliczności niemogących mieć wpływu na rozstrzygnięcie sprawy, </a:t>
            </a:r>
          </a:p>
          <a:p>
            <a:pPr marL="342900" indent="-342900" algn="just">
              <a:buAutoNum type="arabicParenR"/>
            </a:pPr>
            <a:r>
              <a:rPr lang="pl-PL" sz="2400" dirty="0">
                <a:solidFill>
                  <a:schemeClr val="tx1"/>
                </a:solidFill>
              </a:rPr>
              <a:t>sprawca dobrowolnie sprostuje fałszywe zeznanie, opinię, ekspertyzę lub tłumaczenie, zanim nastąpi, chociażby nieprawomocne, rozstrzygnięcie sprawy.</a:t>
            </a:r>
          </a:p>
          <a:p>
            <a:pPr marL="342900" indent="-342900" algn="just">
              <a:buAutoNum type="arabicParenR"/>
            </a:pPr>
            <a:endParaRPr lang="pl-PL" sz="2400" dirty="0">
              <a:solidFill>
                <a:schemeClr val="tx1"/>
              </a:solidFill>
            </a:endParaRPr>
          </a:p>
          <a:p>
            <a:pPr marL="342900" indent="-342900" algn="just">
              <a:buAutoNum type="arabicParenR"/>
            </a:pPr>
            <a:endParaRPr lang="pl-PL" sz="2400" dirty="0">
              <a:solidFill>
                <a:schemeClr val="tx1"/>
              </a:solidFill>
            </a:endParaRPr>
          </a:p>
          <a:p>
            <a:pPr marL="0" indent="0" algn="just">
              <a:buNone/>
            </a:pPr>
            <a:r>
              <a:rPr lang="pl-PL" sz="2400" dirty="0"/>
              <a:t>Ze statystyk prof. Gruzy wynika, że w ostatnich 10 latach spraw prowadzonych na podstawie art. 233 § 4 i 4a k.k. było około 10.</a:t>
            </a:r>
            <a:endParaRPr lang="pl-PL" sz="2400" dirty="0">
              <a:solidFill>
                <a:schemeClr val="tx1"/>
              </a:solidFill>
            </a:endParaRPr>
          </a:p>
          <a:p>
            <a:pPr marL="0" indent="0">
              <a:buNone/>
            </a:pPr>
            <a:endParaRPr lang="pl-PL" dirty="0"/>
          </a:p>
        </p:txBody>
      </p:sp>
    </p:spTree>
    <p:extLst>
      <p:ext uri="{BB962C8B-B14F-4D97-AF65-F5344CB8AC3E}">
        <p14:creationId xmlns:p14="http://schemas.microsoft.com/office/powerpoint/2010/main" val="2817906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7181989-06C4-E814-7DBA-71C1BCFAF9CF}"/>
              </a:ext>
            </a:extLst>
          </p:cNvPr>
          <p:cNvSpPr>
            <a:spLocks noGrp="1"/>
          </p:cNvSpPr>
          <p:nvPr>
            <p:ph idx="1"/>
          </p:nvPr>
        </p:nvSpPr>
        <p:spPr>
          <a:xfrm>
            <a:off x="419878" y="391886"/>
            <a:ext cx="11318032" cy="6102220"/>
          </a:xfrm>
        </p:spPr>
        <p:txBody>
          <a:bodyPr>
            <a:normAutofit lnSpcReduction="10000"/>
          </a:bodyPr>
          <a:lstStyle/>
          <a:p>
            <a:pPr marL="0" indent="0" algn="ctr">
              <a:buNone/>
            </a:pPr>
            <a:r>
              <a:rPr lang="pl-PL" sz="2000" b="1" dirty="0"/>
              <a:t>art. 271 § 1 k.k.      fałsz intelektualny</a:t>
            </a:r>
          </a:p>
          <a:p>
            <a:pPr marL="0" indent="0" algn="just">
              <a:buNone/>
            </a:pPr>
            <a:r>
              <a:rPr lang="pl-PL" sz="2000" dirty="0"/>
              <a:t>§ 1. Funkcjonariusz publiczny lub inna osoba uprawniona do wystawienia dokumentu, która poświadcza w nim nieprawdę co do okoliczności mającej znaczenie prawne, podlega karze pozbawienia wolności od 3 miesięcy do lat 5.</a:t>
            </a:r>
          </a:p>
          <a:p>
            <a:pPr marL="0" indent="0" algn="just">
              <a:buNone/>
            </a:pPr>
            <a:r>
              <a:rPr lang="pl-PL" sz="2000" dirty="0"/>
              <a:t>§ 2. W wypadku mniejszej wagi, sprawca podlega grzywnie albo karze ograniczenia wolności.</a:t>
            </a:r>
          </a:p>
          <a:p>
            <a:pPr marL="0" indent="0" algn="just">
              <a:buNone/>
            </a:pPr>
            <a:r>
              <a:rPr lang="pl-PL" sz="2000" dirty="0"/>
              <a:t>§ 3. Jeżeli sprawca dopuszcza się czynu określonego w § 1 w celu osiągnięcia korzyści majątkowej lub osobistej, podlega karze pozbawienia wolności od 6 miesięcy do lat 8.</a:t>
            </a:r>
          </a:p>
          <a:p>
            <a:pPr marL="0" indent="0" algn="just">
              <a:buNone/>
            </a:pPr>
            <a:endParaRPr lang="pl-PL" sz="2000" dirty="0"/>
          </a:p>
          <a:p>
            <a:pPr marL="0" indent="0" algn="just">
              <a:buNone/>
            </a:pPr>
            <a:r>
              <a:rPr lang="pl-PL" sz="2000" dirty="0"/>
              <a:t>Przykładowo, lekarz medycyny sądowej, który został powołany jako biegły w sprawie karnej, wydał opinię wskazującą, że stwierdzone u pokrzywdzonego obrażenia mogły powstać w trakcie zdarzenia, o którym mowa w zarzucanym oskarżonemu czynie, podczas gdy faktycznie u pokrzywdzonego nie występowały żadne obrażenia.</a:t>
            </a:r>
          </a:p>
          <a:p>
            <a:pPr marL="0" indent="0" algn="just">
              <a:buNone/>
            </a:pPr>
            <a:endParaRPr lang="pl-PL" sz="2000" dirty="0"/>
          </a:p>
          <a:p>
            <a:pPr marL="0" indent="0" algn="just">
              <a:buNone/>
            </a:pPr>
            <a:r>
              <a:rPr lang="pl-PL" sz="2000" dirty="0"/>
              <a:t>Do znamion przestępstwa należy prawne znaczenie okoliczności, co do której nastąpiło poświadczenie nieprawdy, czego konsekwencją jest konieczność wykazania nie tylko braku zgodności stanu poświadczonego z istniejącą obiektywnie rzeczywistością, ale również realnego wpływu tej konkretnej okoliczności na kształtowanie stosunków prawnych, których dotyczy wystawiony dokument (postanowienie SN z dnia 26 sierpnia 2021 r., V KK 75/20, LEX nr 3223814).</a:t>
            </a:r>
          </a:p>
        </p:txBody>
      </p:sp>
    </p:spTree>
    <p:extLst>
      <p:ext uri="{BB962C8B-B14F-4D97-AF65-F5344CB8AC3E}">
        <p14:creationId xmlns:p14="http://schemas.microsoft.com/office/powerpoint/2010/main" val="722632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B8B674E-9DFB-0EE6-CF50-15B650A23AF0}"/>
              </a:ext>
            </a:extLst>
          </p:cNvPr>
          <p:cNvSpPr>
            <a:spLocks noGrp="1"/>
          </p:cNvSpPr>
          <p:nvPr>
            <p:ph idx="1"/>
          </p:nvPr>
        </p:nvSpPr>
        <p:spPr>
          <a:xfrm>
            <a:off x="746449" y="998376"/>
            <a:ext cx="10674220" cy="5365102"/>
          </a:xfrm>
        </p:spPr>
        <p:txBody>
          <a:bodyPr/>
          <a:lstStyle/>
          <a:p>
            <a:pPr marL="0" indent="0">
              <a:buNone/>
            </a:pPr>
            <a:r>
              <a:rPr lang="pl-PL" dirty="0"/>
              <a:t>Co istotne, dla odpowiedzialności karnej biegłego za sporządzenie opinii fałszywej, nieumyślnie fałszywej nie ma znaczenia to, czy przedmiotowa opinia została sporządzona przez biegłego na piśmie, czy też została złożona ustnie przed uprawnionym organem procesowym, np. przed sądem na posiedzeniu. </a:t>
            </a:r>
          </a:p>
          <a:p>
            <a:pPr marL="0" indent="0">
              <a:buNone/>
            </a:pPr>
            <a:r>
              <a:rPr lang="pl-PL" dirty="0"/>
              <a:t>Istotne z punktu widzenia odpowiedzialności biegłego jest jedynie to, aby sporządzona opinia była fałszywa i miała służyć jako dowód w postępowaniu sądowym lub innym prowadzonym na podstawie ustawy.</a:t>
            </a:r>
          </a:p>
          <a:p>
            <a:pPr marL="0" indent="0">
              <a:buNone/>
            </a:pPr>
            <a:endParaRPr lang="pl-PL" dirty="0"/>
          </a:p>
          <a:p>
            <a:pPr marL="0" indent="0">
              <a:buNone/>
            </a:pPr>
            <a:r>
              <a:rPr lang="pl-PL" dirty="0"/>
              <a:t>Ekspert sporządzający tzw. „opinię prywatną” może ponosić odpowiedzialność karną, np. za:</a:t>
            </a:r>
          </a:p>
          <a:p>
            <a:r>
              <a:rPr lang="pl-PL" dirty="0"/>
              <a:t>Oszustwo sądowe</a:t>
            </a:r>
          </a:p>
          <a:p>
            <a:r>
              <a:rPr lang="pl-PL" dirty="0"/>
              <a:t>Fałszerstwo intelektualne (art. 271 k.k.)</a:t>
            </a:r>
          </a:p>
          <a:p>
            <a:r>
              <a:rPr lang="pl-PL" dirty="0"/>
              <a:t>Zatajenie dowodów niewinności (art. 236 k.k.)</a:t>
            </a:r>
          </a:p>
          <a:p>
            <a:r>
              <a:rPr lang="pl-PL" dirty="0"/>
              <a:t>Tworzenie fałszywych dowodów (art. 235 k.k.)</a:t>
            </a:r>
          </a:p>
          <a:p>
            <a:r>
              <a:rPr lang="pl-PL" dirty="0"/>
              <a:t>Utrudnianie postępowania (art. 239 k.k.)</a:t>
            </a:r>
          </a:p>
          <a:p>
            <a:endParaRPr lang="pl-PL" dirty="0"/>
          </a:p>
        </p:txBody>
      </p:sp>
    </p:spTree>
    <p:extLst>
      <p:ext uri="{BB962C8B-B14F-4D97-AF65-F5344CB8AC3E}">
        <p14:creationId xmlns:p14="http://schemas.microsoft.com/office/powerpoint/2010/main" val="2350339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EAD339D-C9C5-BDB3-9A74-7F624AA83BBC}"/>
              </a:ext>
            </a:extLst>
          </p:cNvPr>
          <p:cNvSpPr>
            <a:spLocks noGrp="1"/>
          </p:cNvSpPr>
          <p:nvPr>
            <p:ph idx="1"/>
          </p:nvPr>
        </p:nvSpPr>
        <p:spPr>
          <a:xfrm>
            <a:off x="121297" y="93306"/>
            <a:ext cx="11933853" cy="6699380"/>
          </a:xfrm>
        </p:spPr>
        <p:txBody>
          <a:bodyPr>
            <a:normAutofit fontScale="92500" lnSpcReduction="10000"/>
          </a:bodyPr>
          <a:lstStyle/>
          <a:p>
            <a:pPr marL="0" indent="0" algn="just">
              <a:buNone/>
            </a:pPr>
            <a:r>
              <a:rPr lang="pl-PL" sz="2400" b="1" dirty="0"/>
              <a:t>Oszustwo sądowe</a:t>
            </a:r>
          </a:p>
          <a:p>
            <a:pPr marL="0" indent="0" algn="just">
              <a:buNone/>
            </a:pPr>
            <a:r>
              <a:rPr lang="pl-PL" sz="2400" dirty="0"/>
              <a:t>Ustawodawca w art. 286 k.k. wskazuje, że odpowiedzialności karnej za przestępstwo oszustwa podlega ten, kto w celu osiągnięcia korzyści majątkowej doprowadza inną osobę do niekorzystnego rozporządzenia własnym lub cudzym mieniem za pomocą wprowadzenia jej w błą</a:t>
            </a:r>
            <a:r>
              <a:rPr lang="pl-PL" sz="2400" b="0" i="0" dirty="0">
                <a:solidFill>
                  <a:srgbClr val="282828"/>
                </a:solidFill>
                <a:effectLst/>
              </a:rPr>
              <a:t>d albo wyzyskania błędu lub niezdolności do należytego pojmowania przedsiębranego działania.</a:t>
            </a:r>
            <a:endParaRPr lang="pl-PL" sz="2400" dirty="0"/>
          </a:p>
          <a:p>
            <a:pPr marL="0" indent="0" algn="just">
              <a:buNone/>
            </a:pPr>
            <a:r>
              <a:rPr lang="pl-PL" sz="2400" dirty="0"/>
              <a:t>Szczególne typy oszustw:</a:t>
            </a:r>
          </a:p>
          <a:p>
            <a:pPr algn="just"/>
            <a:r>
              <a:rPr lang="pl-PL" sz="2400" dirty="0"/>
              <a:t>oszustwo komputerowe (art. 287 k.k.), </a:t>
            </a:r>
          </a:p>
          <a:p>
            <a:pPr algn="just"/>
            <a:r>
              <a:rPr lang="pl-PL" sz="2400" dirty="0"/>
              <a:t>oszustwo kredytowe (297 k.k.) </a:t>
            </a:r>
          </a:p>
          <a:p>
            <a:pPr algn="just"/>
            <a:r>
              <a:rPr lang="pl-PL" sz="2400" dirty="0"/>
              <a:t>oszustwo ubezpieczeniowe (art. 298 k.k.)</a:t>
            </a:r>
          </a:p>
          <a:p>
            <a:pPr marL="0" indent="0" algn="just">
              <a:buNone/>
            </a:pPr>
            <a:r>
              <a:rPr lang="pl-PL" sz="2400" dirty="0"/>
              <a:t>Poza zakresem kodeksowej i pozakodeksowej regulacji pozostaje jednakże wciąż wykreowana w orzecznictwie, a wzbogacona doktryną, konstrukcja „oszustwa sądowego”, budząca kontrowersje i domagająca się tym samym wciąż aktualizacji oraz wykładni.</a:t>
            </a:r>
          </a:p>
          <a:p>
            <a:pPr marL="0" indent="0" algn="just">
              <a:buNone/>
            </a:pPr>
            <a:r>
              <a:rPr lang="pl-PL" sz="2400" dirty="0"/>
              <a:t>Przestępstwo oszustwa sądowego charakteryzuje się wyjątkowym, bo trójpodmiotowym, kształtem rysującym się pomiędzy </a:t>
            </a:r>
            <a:r>
              <a:rPr lang="pl-PL" sz="2400" u="sng" dirty="0"/>
              <a:t>sprawcą,</a:t>
            </a:r>
            <a:r>
              <a:rPr lang="pl-PL" sz="2400" dirty="0"/>
              <a:t> </a:t>
            </a:r>
            <a:r>
              <a:rPr lang="pl-PL" sz="2400" u="sng" dirty="0"/>
              <a:t>sądem</a:t>
            </a:r>
            <a:r>
              <a:rPr lang="pl-PL" sz="2400" dirty="0"/>
              <a:t> a </a:t>
            </a:r>
            <a:r>
              <a:rPr lang="pl-PL" sz="2400" u="sng" dirty="0"/>
              <a:t>pokrzywdzonym</a:t>
            </a:r>
            <a:r>
              <a:rPr lang="pl-PL" sz="2400" dirty="0"/>
              <a:t>. Podstępny sprawca wywołuje bądź wprowadza w błąd organ władzy sądowniczej w osobie konkretnych sędziów bądź sędziego, którzy następnie dokonują rozporządzenia mieniem dopiero pokrzywdzonej strony postępowania. Pokrzywdzony nie jest zatem tożsamy z osobą rozporządzającą mieniem, co stanowi istotną różnicę w odniesieniu do modelu z art. 286 </a:t>
            </a:r>
            <a:r>
              <a:rPr lang="pl-PL" sz="2400" dirty="0" err="1"/>
              <a:t>k.k</a:t>
            </a:r>
            <a:endParaRPr lang="pl-PL" sz="2400" dirty="0"/>
          </a:p>
        </p:txBody>
      </p:sp>
    </p:spTree>
    <p:extLst>
      <p:ext uri="{BB962C8B-B14F-4D97-AF65-F5344CB8AC3E}">
        <p14:creationId xmlns:p14="http://schemas.microsoft.com/office/powerpoint/2010/main" val="1782780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749AE65-2DA9-F48F-1E35-04A424DA078F}"/>
              </a:ext>
            </a:extLst>
          </p:cNvPr>
          <p:cNvSpPr>
            <a:spLocks noGrp="1"/>
          </p:cNvSpPr>
          <p:nvPr>
            <p:ph idx="1"/>
          </p:nvPr>
        </p:nvSpPr>
        <p:spPr>
          <a:xfrm>
            <a:off x="475861" y="401216"/>
            <a:ext cx="11280710" cy="6064898"/>
          </a:xfrm>
        </p:spPr>
        <p:txBody>
          <a:bodyPr>
            <a:normAutofit/>
          </a:bodyPr>
          <a:lstStyle/>
          <a:p>
            <a:pPr marL="0" indent="0" algn="just">
              <a:buNone/>
            </a:pPr>
            <a:r>
              <a:rPr lang="pl-PL" sz="2400" b="0" i="0" dirty="0">
                <a:solidFill>
                  <a:srgbClr val="282828"/>
                </a:solidFill>
                <a:effectLst/>
              </a:rPr>
              <a:t>Sprawca oszustwa sądowego, aby skutecznie wprowadzić sąd w błąd co do okoliczności faktycznych stanowiących podstawę orzeczenia, w miejsce faktów prawdziwych oferuje sądowi fakty fałszywe oraz posługuje się narzędziami w postaci środków dowodowych, które sąd (świadomy przecież natury wykonywanej funkcji i związanej z nią często istniejącej rozbieżności interesów stron bądź uczestników postępowania) weźmie pod uwagę, prezentując jednocześnie postawę krytyczną wobec zgłaszanych dowodów, twierdzeń, wyjaśnień i stanowisk uczestników postępowania.</a:t>
            </a:r>
          </a:p>
          <a:p>
            <a:pPr marL="0" indent="0" algn="just">
              <a:buNone/>
            </a:pPr>
            <a:endParaRPr lang="pl-PL" sz="2400" dirty="0"/>
          </a:p>
          <a:p>
            <a:pPr marL="0" indent="0" algn="just">
              <a:buNone/>
            </a:pPr>
            <a:r>
              <a:rPr lang="pl-PL" sz="2400" dirty="0"/>
              <a:t>O błędzie sądu w kontekście znamion oszustwa sądowego mowa może być zatem wówczas, gdy sąd poweźmie mylne wyobrażenie o rzeczywistości (na skutek przedstawienia dowodu w postaci prywatnej opinii biegłego), które następnie jest podstawą dokonania niekorzystnego rozporządzenia mieniem uczestnika postępowania, a do którego by nie doszło, gdyby sąd – w warunkach prawidłowo prowadzonego postępowania – miał realną szansę rzeczywisty stan rzeczy ustalić.</a:t>
            </a:r>
          </a:p>
        </p:txBody>
      </p:sp>
    </p:spTree>
    <p:extLst>
      <p:ext uri="{BB962C8B-B14F-4D97-AF65-F5344CB8AC3E}">
        <p14:creationId xmlns:p14="http://schemas.microsoft.com/office/powerpoint/2010/main" val="1623884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0FEAE8A-8CD9-E229-6DCB-C885C55FA728}"/>
              </a:ext>
            </a:extLst>
          </p:cNvPr>
          <p:cNvSpPr>
            <a:spLocks noGrp="1"/>
          </p:cNvSpPr>
          <p:nvPr>
            <p:ph idx="1"/>
          </p:nvPr>
        </p:nvSpPr>
        <p:spPr>
          <a:xfrm>
            <a:off x="1" y="0"/>
            <a:ext cx="12192000" cy="6652727"/>
          </a:xfrm>
        </p:spPr>
        <p:txBody>
          <a:bodyPr>
            <a:normAutofit/>
          </a:bodyPr>
          <a:lstStyle/>
          <a:p>
            <a:pPr marL="0" indent="0" algn="ctr">
              <a:buNone/>
            </a:pPr>
            <a:endParaRPr lang="pl-PL" b="1" dirty="0">
              <a:solidFill>
                <a:srgbClr val="333333"/>
              </a:solidFill>
            </a:endParaRPr>
          </a:p>
          <a:p>
            <a:pPr marL="0" indent="0" algn="ctr">
              <a:buNone/>
            </a:pPr>
            <a:r>
              <a:rPr lang="pl-PL" b="1" dirty="0">
                <a:solidFill>
                  <a:srgbClr val="333333"/>
                </a:solidFill>
              </a:rPr>
              <a:t>art. 235 k.k. Fałszywe dowody</a:t>
            </a:r>
          </a:p>
          <a:p>
            <a:pPr marL="0" indent="0" algn="just">
              <a:buNone/>
            </a:pPr>
            <a:r>
              <a:rPr lang="pl-PL" dirty="0">
                <a:solidFill>
                  <a:srgbClr val="333333"/>
                </a:solidFill>
              </a:rPr>
              <a:t>Kto, przez tworzenie fałszywych dowodów lub inne podstępne zabiegi, kieruje przeciwko określonej osobie ściganie o przestępstwo, w tym i przestępstwo skarbowe, wykroczenie, wykroczenie skarbowe lub przewinienie dyscyplinarne albo w toku postępowania zabiegi takie przedsiębierze, podlega karze pozbawienia wolności od 3 miesięcy do lat 5.</a:t>
            </a:r>
          </a:p>
          <a:p>
            <a:pPr marL="0" indent="0" algn="ctr">
              <a:buNone/>
            </a:pPr>
            <a:endParaRPr lang="pl-PL" b="1" dirty="0">
              <a:solidFill>
                <a:srgbClr val="333333"/>
              </a:solidFill>
            </a:endParaRPr>
          </a:p>
          <a:p>
            <a:pPr marL="0" indent="0" algn="ctr">
              <a:buNone/>
            </a:pPr>
            <a:r>
              <a:rPr lang="pl-PL" b="1" dirty="0">
                <a:solidFill>
                  <a:srgbClr val="333333"/>
                </a:solidFill>
              </a:rPr>
              <a:t>a</a:t>
            </a:r>
            <a:r>
              <a:rPr lang="pl-PL" b="1" i="0" dirty="0">
                <a:solidFill>
                  <a:srgbClr val="333333"/>
                </a:solidFill>
                <a:effectLst/>
              </a:rPr>
              <a:t>rt. 236 k.k. Zatajenie dowodów niewinności</a:t>
            </a:r>
            <a:endParaRPr lang="pl-PL" b="0" i="0" dirty="0">
              <a:solidFill>
                <a:srgbClr val="333333"/>
              </a:solidFill>
              <a:effectLst/>
            </a:endParaRPr>
          </a:p>
          <a:p>
            <a:pPr marL="0" indent="0" algn="just">
              <a:buNone/>
            </a:pPr>
            <a:r>
              <a:rPr lang="pl-PL" b="0" i="0" dirty="0">
                <a:solidFill>
                  <a:srgbClr val="333333"/>
                </a:solidFill>
                <a:effectLst/>
              </a:rPr>
              <a:t>§ 1. Kto zataja dowody niewinności osoby podejrzanej o popełnienie przestępstwa, w tym i przestępstwa skarbowego, wykroczenia, wykroczenia skarbowego lub przewinienia dyscyplinarnego, podlega grzywnie, karze ograniczenia wolności albo pozbawienia wolności do lat 2.</a:t>
            </a:r>
          </a:p>
          <a:p>
            <a:pPr marL="0" indent="0" algn="just">
              <a:buNone/>
            </a:pPr>
            <a:r>
              <a:rPr lang="pl-PL" b="0" i="0" dirty="0">
                <a:solidFill>
                  <a:srgbClr val="333333"/>
                </a:solidFill>
                <a:effectLst/>
              </a:rPr>
              <a:t>§ 2. Nie podlega karze, kto zataja dowody niewinności z obawy przed odpowiedzialnością karną grożącą jemu samemu lub jego najbliższym.</a:t>
            </a:r>
          </a:p>
          <a:p>
            <a:pPr marL="0" indent="0" algn="ctr">
              <a:buNone/>
            </a:pPr>
            <a:r>
              <a:rPr lang="pl-PL" b="1" i="0" dirty="0">
                <a:solidFill>
                  <a:srgbClr val="333333"/>
                </a:solidFill>
                <a:effectLst/>
              </a:rPr>
              <a:t>art. 239 </a:t>
            </a:r>
            <a:r>
              <a:rPr lang="pl-PL" b="1" dirty="0">
                <a:solidFill>
                  <a:srgbClr val="333333"/>
                </a:solidFill>
              </a:rPr>
              <a:t>k.k. </a:t>
            </a:r>
            <a:r>
              <a:rPr lang="pl-PL" b="1" i="0" dirty="0">
                <a:solidFill>
                  <a:srgbClr val="333333"/>
                </a:solidFill>
                <a:effectLst/>
              </a:rPr>
              <a:t>Poplecznictwo</a:t>
            </a:r>
            <a:endParaRPr lang="pl-PL" b="0" i="0" dirty="0">
              <a:solidFill>
                <a:srgbClr val="333333"/>
              </a:solidFill>
              <a:effectLst/>
            </a:endParaRPr>
          </a:p>
          <a:p>
            <a:pPr marL="0" indent="0" algn="just">
              <a:buNone/>
            </a:pPr>
            <a:r>
              <a:rPr lang="pl-PL" b="0" i="0" dirty="0">
                <a:solidFill>
                  <a:srgbClr val="333333"/>
                </a:solidFill>
                <a:effectLst/>
              </a:rPr>
              <a:t>§ 1.Kto utrudnia lub udaremnia postępowanie karne, pomagając sprawcy przestępstwa, w tym i przestępstwa skarbowego uniknąć odpowiedzialności karnej, w szczególności kto sprawcę ukrywa, tworzy fałszywe dowody, zaciera ślady przestępstwa, w tym i przestępstwa skarbowego, albo odbywa za skazanego </a:t>
            </a:r>
            <a:r>
              <a:rPr lang="pl-PL" b="0" i="0" dirty="0" err="1">
                <a:solidFill>
                  <a:srgbClr val="333333"/>
                </a:solidFill>
                <a:effectLst/>
              </a:rPr>
              <a:t>karę,podlega</a:t>
            </a:r>
            <a:r>
              <a:rPr lang="pl-PL" b="0" i="0" dirty="0">
                <a:solidFill>
                  <a:srgbClr val="333333"/>
                </a:solidFill>
                <a:effectLst/>
              </a:rPr>
              <a:t> karze pozbawienia wolności od 3 miesięcy do lat 5.</a:t>
            </a:r>
          </a:p>
          <a:p>
            <a:pPr marL="0" indent="0" algn="just">
              <a:buNone/>
            </a:pPr>
            <a:r>
              <a:rPr lang="pl-PL" b="0" i="0" dirty="0">
                <a:solidFill>
                  <a:srgbClr val="333333"/>
                </a:solidFill>
                <a:effectLst/>
              </a:rPr>
              <a:t>§ 2. Nie podlega karze sprawca, który ukrywa osobę </a:t>
            </a:r>
            <a:r>
              <a:rPr lang="pl-PL" b="0" i="0" u="none" strike="noStrike" dirty="0">
                <a:solidFill>
                  <a:srgbClr val="CC0000"/>
                </a:solidFill>
                <a:effectLst/>
                <a:hlinkClick r:id="rId2"/>
              </a:rPr>
              <a:t>najbliższą</a:t>
            </a:r>
            <a:r>
              <a:rPr lang="pl-PL" b="0" i="0" dirty="0">
                <a:solidFill>
                  <a:srgbClr val="333333"/>
                </a:solidFill>
                <a:effectLst/>
              </a:rPr>
              <a:t>.</a:t>
            </a:r>
          </a:p>
          <a:p>
            <a:pPr marL="0" indent="0" algn="just">
              <a:buNone/>
            </a:pPr>
            <a:r>
              <a:rPr lang="pl-PL" b="0" i="0" dirty="0">
                <a:solidFill>
                  <a:srgbClr val="333333"/>
                </a:solidFill>
                <a:effectLst/>
              </a:rPr>
              <a:t>§ 3. Sąd może zastosować </a:t>
            </a:r>
            <a:r>
              <a:rPr lang="pl-PL" b="0" i="0" u="none" strike="noStrike" dirty="0">
                <a:solidFill>
                  <a:srgbClr val="CC0000"/>
                </a:solidFill>
                <a:effectLst/>
                <a:hlinkClick r:id="rId3"/>
              </a:rPr>
              <a:t>nadzwyczajne złagodzenie kary</a:t>
            </a:r>
            <a:r>
              <a:rPr lang="pl-PL" b="0" i="0" dirty="0">
                <a:solidFill>
                  <a:srgbClr val="333333"/>
                </a:solidFill>
                <a:effectLst/>
              </a:rPr>
              <a:t>, a nawet </a:t>
            </a:r>
            <a:r>
              <a:rPr lang="pl-PL" b="0" i="0" u="none" strike="noStrike" dirty="0">
                <a:solidFill>
                  <a:srgbClr val="CC0000"/>
                </a:solidFill>
                <a:effectLst/>
                <a:hlinkClick r:id="rId4"/>
              </a:rPr>
              <a:t>odstąpić</a:t>
            </a:r>
            <a:r>
              <a:rPr lang="pl-PL" b="0" i="0" dirty="0">
                <a:solidFill>
                  <a:srgbClr val="333333"/>
                </a:solidFill>
                <a:effectLst/>
              </a:rPr>
              <a:t> od jej wymierzenia, jeżeli sprawca udzielił pomocy osobie </a:t>
            </a:r>
            <a:r>
              <a:rPr lang="pl-PL" b="0" i="0" u="none" strike="noStrike" dirty="0">
                <a:solidFill>
                  <a:srgbClr val="CC0000"/>
                </a:solidFill>
                <a:effectLst/>
                <a:hlinkClick r:id="rId2"/>
              </a:rPr>
              <a:t>najbliższej</a:t>
            </a:r>
            <a:r>
              <a:rPr lang="pl-PL" b="0" i="0" dirty="0">
                <a:solidFill>
                  <a:srgbClr val="333333"/>
                </a:solidFill>
                <a:effectLst/>
              </a:rPr>
              <a:t> albo działał z obawy przed odpowiedzialnością karną grożącą jemu samemu lub jego najbliższym.</a:t>
            </a:r>
          </a:p>
          <a:p>
            <a:pPr marL="0" indent="0" algn="just">
              <a:buNone/>
            </a:pPr>
            <a:endParaRPr lang="pl-PL" b="0" i="0" dirty="0">
              <a:solidFill>
                <a:srgbClr val="333333"/>
              </a:solidFill>
              <a:effectLst/>
            </a:endParaRPr>
          </a:p>
          <a:p>
            <a:pPr marL="0" indent="0">
              <a:buNone/>
            </a:pPr>
            <a:endParaRPr lang="pl-PL" dirty="0"/>
          </a:p>
          <a:p>
            <a:pPr marL="0" indent="0">
              <a:buNone/>
            </a:pPr>
            <a:endParaRPr lang="pl-PL" dirty="0"/>
          </a:p>
        </p:txBody>
      </p:sp>
    </p:spTree>
    <p:extLst>
      <p:ext uri="{BB962C8B-B14F-4D97-AF65-F5344CB8AC3E}">
        <p14:creationId xmlns:p14="http://schemas.microsoft.com/office/powerpoint/2010/main" val="3253046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140F1FD-A6C5-84E9-907B-359AA3FAABA3}"/>
              </a:ext>
            </a:extLst>
          </p:cNvPr>
          <p:cNvSpPr>
            <a:spLocks noGrp="1"/>
          </p:cNvSpPr>
          <p:nvPr>
            <p:ph type="title"/>
          </p:nvPr>
        </p:nvSpPr>
        <p:spPr>
          <a:xfrm>
            <a:off x="2333772" y="283557"/>
            <a:ext cx="7729728" cy="1188720"/>
          </a:xfrm>
        </p:spPr>
        <p:txBody>
          <a:bodyPr/>
          <a:lstStyle/>
          <a:p>
            <a:r>
              <a:rPr lang="pl-PL" dirty="0"/>
              <a:t>Odpowiedzialność cywilna</a:t>
            </a:r>
            <a:br>
              <a:rPr lang="pl-PL" dirty="0"/>
            </a:br>
            <a:r>
              <a:rPr lang="pl-PL" dirty="0"/>
              <a:t>- odszkodowawcza -</a:t>
            </a:r>
          </a:p>
        </p:txBody>
      </p:sp>
      <p:sp>
        <p:nvSpPr>
          <p:cNvPr id="3" name="Symbol zastępczy zawartości 2">
            <a:extLst>
              <a:ext uri="{FF2B5EF4-FFF2-40B4-BE49-F238E27FC236}">
                <a16:creationId xmlns:a16="http://schemas.microsoft.com/office/drawing/2014/main" id="{E9F9F3E9-1506-9BA8-9380-57E44EA7CB30}"/>
              </a:ext>
            </a:extLst>
          </p:cNvPr>
          <p:cNvSpPr>
            <a:spLocks noGrp="1"/>
          </p:cNvSpPr>
          <p:nvPr>
            <p:ph idx="1"/>
          </p:nvPr>
        </p:nvSpPr>
        <p:spPr>
          <a:xfrm>
            <a:off x="578498" y="1959430"/>
            <a:ext cx="11122090" cy="4525346"/>
          </a:xfrm>
        </p:spPr>
        <p:txBody>
          <a:bodyPr/>
          <a:lstStyle/>
          <a:p>
            <a:pPr marL="0" indent="0" algn="just">
              <a:buNone/>
            </a:pPr>
            <a:r>
              <a:rPr lang="pl-PL" sz="2400" dirty="0"/>
              <a:t>Niezależnie od odpowiedzialności karnej biegły za sporządzenie fałszywej opinii może także ponosić odpowiedzialność cywilną. </a:t>
            </a:r>
          </a:p>
          <a:p>
            <a:pPr marL="0" indent="0" algn="just">
              <a:buNone/>
            </a:pPr>
            <a:r>
              <a:rPr lang="pl-PL" sz="2400" dirty="0"/>
              <a:t>Z przepisu art. 415 k.c. wynika bowiem, że </a:t>
            </a:r>
            <a:r>
              <a:rPr lang="pl-PL" sz="2400" i="1" dirty="0"/>
              <a:t>kto z winy swojej wyrządził drugiemu szkodę, obowiązany jest do jej naprawienia</a:t>
            </a:r>
            <a:r>
              <a:rPr lang="pl-PL" sz="2400" dirty="0"/>
              <a:t>.</a:t>
            </a:r>
          </a:p>
          <a:p>
            <a:pPr marL="0" indent="0" algn="just">
              <a:buNone/>
            </a:pPr>
            <a:r>
              <a:rPr lang="pl-PL" sz="2400" dirty="0"/>
              <a:t>Wyrządzenie szkody przez czyn niedozwolony jest samoistnym źródłem stosunku obligacyjnego i skutkuje zaistnieniem odpowiedzialności odszkodowawczej ex </a:t>
            </a:r>
            <a:r>
              <a:rPr lang="pl-PL" sz="2400" dirty="0" err="1"/>
              <a:t>delicto</a:t>
            </a:r>
            <a:r>
              <a:rPr lang="pl-PL" sz="2400" dirty="0"/>
              <a:t> (deliktowej).</a:t>
            </a:r>
          </a:p>
          <a:p>
            <a:pPr marL="0" indent="0" algn="just">
              <a:buNone/>
            </a:pPr>
            <a:r>
              <a:rPr lang="pl-PL" sz="2400" dirty="0"/>
              <a:t>poniesienie szkody</a:t>
            </a:r>
          </a:p>
          <a:p>
            <a:pPr marL="0" indent="0" algn="just">
              <a:buNone/>
            </a:pPr>
            <a:r>
              <a:rPr lang="pl-PL" sz="2400" dirty="0"/>
              <a:t>odszkodowanie </a:t>
            </a:r>
          </a:p>
          <a:p>
            <a:pPr marL="0" indent="0" algn="just">
              <a:buNone/>
            </a:pPr>
            <a:r>
              <a:rPr lang="pl-PL" sz="2400" dirty="0"/>
              <a:t>zadośćuczynienie</a:t>
            </a:r>
          </a:p>
          <a:p>
            <a:pPr marL="0" indent="0" algn="just">
              <a:buNone/>
            </a:pPr>
            <a:endParaRPr lang="pl-PL" dirty="0"/>
          </a:p>
        </p:txBody>
      </p:sp>
    </p:spTree>
    <p:extLst>
      <p:ext uri="{BB962C8B-B14F-4D97-AF65-F5344CB8AC3E}">
        <p14:creationId xmlns:p14="http://schemas.microsoft.com/office/powerpoint/2010/main" val="1986246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B1CF5D7-012A-A606-77BC-21A4550A4086}"/>
              </a:ext>
            </a:extLst>
          </p:cNvPr>
          <p:cNvSpPr>
            <a:spLocks noGrp="1"/>
          </p:cNvSpPr>
          <p:nvPr>
            <p:ph idx="1"/>
          </p:nvPr>
        </p:nvSpPr>
        <p:spPr>
          <a:xfrm>
            <a:off x="102637" y="83976"/>
            <a:ext cx="12008498" cy="6643395"/>
          </a:xfrm>
        </p:spPr>
        <p:txBody>
          <a:bodyPr>
            <a:normAutofit fontScale="85000" lnSpcReduction="10000"/>
          </a:bodyPr>
          <a:lstStyle/>
          <a:p>
            <a:pPr marL="0" indent="0" algn="just">
              <a:buNone/>
            </a:pPr>
            <a:r>
              <a:rPr lang="pl-PL" b="1" dirty="0">
                <a:solidFill>
                  <a:schemeClr val="tx1"/>
                </a:solidFill>
              </a:rPr>
              <a:t>Wyrok Sądu Apelacyjnego w Katowicach z 29 listopada 2019 r. (sygn. akt V </a:t>
            </a:r>
            <a:r>
              <a:rPr lang="pl-PL" b="1" dirty="0" err="1">
                <a:solidFill>
                  <a:schemeClr val="tx1"/>
                </a:solidFill>
              </a:rPr>
              <a:t>Aca</a:t>
            </a:r>
            <a:r>
              <a:rPr lang="pl-PL" b="1" dirty="0">
                <a:solidFill>
                  <a:schemeClr val="tx1"/>
                </a:solidFill>
              </a:rPr>
              <a:t> 266/18)</a:t>
            </a:r>
          </a:p>
          <a:p>
            <a:pPr algn="just"/>
            <a:r>
              <a:rPr lang="pl-PL" sz="1800" dirty="0">
                <a:solidFill>
                  <a:schemeClr val="tx1"/>
                </a:solidFill>
              </a:rPr>
              <a:t>Biegły sądowy ponosi odpowiedzialność odszkodowawczą za wyrok oparty na jego wadliwej opinii</a:t>
            </a:r>
          </a:p>
          <a:p>
            <a:pPr algn="just"/>
            <a:r>
              <a:rPr lang="pl-PL" sz="1800" dirty="0">
                <a:solidFill>
                  <a:schemeClr val="tx1"/>
                </a:solidFill>
              </a:rPr>
              <a:t>do przypisania winy nie potrzebny jest wyrok w sprawie karnej</a:t>
            </a:r>
            <a:br>
              <a:rPr lang="pl-PL" sz="1800" dirty="0">
                <a:solidFill>
                  <a:schemeClr val="tx1"/>
                </a:solidFill>
              </a:rPr>
            </a:br>
            <a:endParaRPr lang="pl-PL" sz="1800" dirty="0">
              <a:solidFill>
                <a:schemeClr val="tx1"/>
              </a:solidFill>
            </a:endParaRPr>
          </a:p>
          <a:p>
            <a:pPr marL="0" indent="0" algn="just">
              <a:buNone/>
            </a:pPr>
            <a:r>
              <a:rPr lang="pl-PL" sz="1800" dirty="0">
                <a:solidFill>
                  <a:schemeClr val="tx1"/>
                </a:solidFill>
              </a:rPr>
              <a:t>Sąd na podstawie art. 415 k.c. zasądził na rzecz powoda 80.000zł tytułem częściowego odszkodowania za szkodę, jaką wyrządziła biegła sporządzając fałszywą opinię dla potrzeb postępowania sądowego. Poszkodowany był stroną umowy, na podstawie której spółka (...) S.A. wykonywała prace budowlane w należącej do niego nieruchomości budynkowej, gdzie zamierzał prowadzić działalność gospodarczą. Ponieważ prace zostały wykonane niezgodnie ze sztuką budowlaną, powód odmówił odbioru obiektu i zapłaty wynagrodzenia, w następstwie czego spółka (...) wystąpiła na drogę sądową i zażądała zasądzenia kwoty 388.532,70zł wraz z odsetkami i kosztami procesu. </a:t>
            </a:r>
          </a:p>
          <a:p>
            <a:pPr marL="0" indent="0" algn="just">
              <a:buNone/>
            </a:pPr>
            <a:r>
              <a:rPr lang="pl-PL" sz="1800" dirty="0">
                <a:solidFill>
                  <a:schemeClr val="tx1"/>
                </a:solidFill>
              </a:rPr>
              <a:t>Orzekający w tej sprawie Sąd Okręgowy w Gliwicach oparł się na opinii pozwanej, która jako biegła </a:t>
            </a:r>
            <a:r>
              <a:rPr lang="pl-PL" sz="1800" b="1" dirty="0">
                <a:solidFill>
                  <a:schemeClr val="tx1"/>
                </a:solidFill>
              </a:rPr>
              <a:t>wbrew faktom potwierdziła zgodność wygnanych prac ze sztuką budowlaną oraz projektem</a:t>
            </a:r>
            <a:r>
              <a:rPr lang="pl-PL" sz="1800" dirty="0">
                <a:solidFill>
                  <a:schemeClr val="tx1"/>
                </a:solidFill>
              </a:rPr>
              <a:t>. W konsekwencji powództwo spółki (...) zostało uwzględnione w całości, oddalono natomiast powództwo wzajemne powoda, także jego apelacja została oddalona. </a:t>
            </a:r>
          </a:p>
          <a:p>
            <a:pPr marL="0" indent="0" algn="just">
              <a:buNone/>
            </a:pPr>
            <a:r>
              <a:rPr lang="pl-PL" sz="1800" dirty="0">
                <a:solidFill>
                  <a:schemeClr val="tx1"/>
                </a:solidFill>
              </a:rPr>
              <a:t>W toku eksploatacji nieruchomości zaczęły się jednak ujawniać poważne wady wykonanych prac budowlanych, skutkujące między innymi uchyleniem udzielonego pozwolenia na budowę i pozwolenia na kontynuowane robót oraz zgody na zmianę sposobu użytkowania nieruchomości, w sprawie nieruchomości interweniowały także organy nadzoru budowlanego. </a:t>
            </a:r>
          </a:p>
          <a:p>
            <a:pPr marL="0" indent="0" algn="just">
              <a:buNone/>
            </a:pPr>
            <a:r>
              <a:rPr lang="pl-PL" sz="1800" dirty="0">
                <a:solidFill>
                  <a:schemeClr val="tx1"/>
                </a:solidFill>
              </a:rPr>
              <a:t>Ostatecznie nieruchomość została zbyta w ramach postępowania egzekucyjnego, w którym spółka (...) na podstawie uzyskanych wyroków otrzymała kwotę 989.983,52zł. Powód twierdził, że jest to kwota nienależna ponieważ </a:t>
            </a:r>
            <a:r>
              <a:rPr lang="pl-PL" sz="1800" b="1" dirty="0">
                <a:solidFill>
                  <a:schemeClr val="tx1"/>
                </a:solidFill>
              </a:rPr>
              <a:t>gdyby nie wadliwa opinia pozwanej, jej zasądzenie i wyegzekwowanie nie miałoby miejsca</a:t>
            </a:r>
            <a:r>
              <a:rPr lang="pl-PL" sz="1800" dirty="0">
                <a:solidFill>
                  <a:schemeClr val="tx1"/>
                </a:solidFill>
              </a:rPr>
              <a:t>, przy czym wywodził, że do powstania szkody doszło w dniu 9 marca 2008 r., kiedy to przysądzono własność nieruchomości na rzecz nabywcy licytacyjnego.</a:t>
            </a:r>
            <a:br>
              <a:rPr lang="pl-PL" sz="1800" dirty="0">
                <a:solidFill>
                  <a:schemeClr val="tx1"/>
                </a:solidFill>
              </a:rPr>
            </a:br>
            <a:endParaRPr lang="pl-PL" sz="1800" dirty="0">
              <a:solidFill>
                <a:schemeClr val="tx1"/>
              </a:solidFill>
            </a:endParaRPr>
          </a:p>
          <a:p>
            <a:pPr marL="0" indent="0" algn="just">
              <a:buNone/>
            </a:pPr>
            <a:r>
              <a:rPr lang="pl-PL" sz="1800" b="1" i="0" dirty="0">
                <a:solidFill>
                  <a:schemeClr val="tx1"/>
                </a:solidFill>
                <a:effectLst/>
              </a:rPr>
              <a:t>Ustalenie, że działanie pozwanej spełniało znamiona występku z </a:t>
            </a:r>
            <a:r>
              <a:rPr lang="pl-PL" sz="1800" b="1" i="0" u="none" strike="noStrike" dirty="0">
                <a:solidFill>
                  <a:schemeClr val="tx1"/>
                </a:solidFill>
                <a:effectLst/>
                <a:hlinkClick r:id="rId2" tooltip="Ustawa z dnia 6 czerwca 1997 r. - Kodeks karny - Dz. U. z 1997 r. Nr 88, poz. 553 (art. 233;art. 233 § 4)">
                  <a:extLst>
                    <a:ext uri="{A12FA001-AC4F-418D-AE19-62706E023703}">
                      <ahyp:hlinkClr xmlns:ahyp="http://schemas.microsoft.com/office/drawing/2018/hyperlinkcolor" val="tx"/>
                    </a:ext>
                  </a:extLst>
                </a:hlinkClick>
              </a:rPr>
              <a:t>art.233 § 4 k.k.</a:t>
            </a:r>
            <a:r>
              <a:rPr lang="pl-PL" sz="1800" b="1" i="0" dirty="0">
                <a:solidFill>
                  <a:schemeClr val="tx1"/>
                </a:solidFill>
                <a:effectLst/>
              </a:rPr>
              <a:t> było wystarczające </a:t>
            </a:r>
            <a:r>
              <a:rPr lang="pl-PL" sz="1800" i="0" dirty="0">
                <a:solidFill>
                  <a:schemeClr val="tx1"/>
                </a:solidFill>
                <a:effectLst/>
              </a:rPr>
              <a:t>dla zastosowania terminu przedawnienia, o jakim mowa w </a:t>
            </a:r>
            <a:r>
              <a:rPr lang="pl-PL" sz="1800" i="0" u="none" strike="noStrike" dirty="0">
                <a:solidFill>
                  <a:schemeClr val="tx1"/>
                </a:solidFill>
                <a:effectLst/>
              </a:rPr>
              <a:t>art.442</a:t>
            </a:r>
            <a:r>
              <a:rPr lang="pl-PL" sz="1800" i="0" u="none" strike="noStrike" baseline="30000" dirty="0">
                <a:solidFill>
                  <a:schemeClr val="tx1"/>
                </a:solidFill>
                <a:effectLst/>
              </a:rPr>
              <a:t> 1 </a:t>
            </a:r>
            <a:r>
              <a:rPr lang="pl-PL" sz="1800" i="0" u="none" strike="noStrike" dirty="0">
                <a:solidFill>
                  <a:schemeClr val="tx1"/>
                </a:solidFill>
                <a:effectLst/>
              </a:rPr>
              <a:t>§ 2 k.c.* </a:t>
            </a:r>
            <a:r>
              <a:rPr lang="pl-PL" sz="1800" i="0" dirty="0">
                <a:solidFill>
                  <a:schemeClr val="tx1"/>
                </a:solidFill>
                <a:effectLst/>
              </a:rPr>
              <a:t> Termin przedawnienia, wynoszący 20 lat, bez wątpienia nie upłynął od daty popełnienia przestępstwa (tj. sporządzenia opinii) do chwili wystąpienia z pozwem (styczeń 2012r.).</a:t>
            </a:r>
            <a:br>
              <a:rPr lang="pl-PL" sz="1800" dirty="0">
                <a:solidFill>
                  <a:schemeClr val="tx1"/>
                </a:solidFill>
              </a:rPr>
            </a:br>
            <a:endParaRPr lang="pl-PL" sz="1800" dirty="0">
              <a:solidFill>
                <a:schemeClr val="tx1"/>
              </a:solidFill>
            </a:endParaRPr>
          </a:p>
          <a:p>
            <a:pPr marL="0" indent="0" algn="just">
              <a:buNone/>
            </a:pPr>
            <a:r>
              <a:rPr lang="pl-PL" sz="1800" dirty="0">
                <a:solidFill>
                  <a:schemeClr val="tx1"/>
                </a:solidFill>
              </a:rPr>
              <a:t>*</a:t>
            </a:r>
            <a:r>
              <a:rPr lang="pl-PL" sz="1800" i="1" dirty="0">
                <a:solidFill>
                  <a:schemeClr val="tx1"/>
                </a:solidFill>
              </a:rPr>
              <a:t>Jeżeli szkoda wynikła ze zbrodni lub występku, roszczenie o naprawienie szkody ulega przedawnieniu z upływem lat dwudziestu od dnia popełnienia przestępstwa bez względu na to, kiedy poszkodowany dowiedział się o szkodzie i o osobie obowiązanej do jej naprawienia.</a:t>
            </a:r>
          </a:p>
          <a:p>
            <a:pPr marL="0" indent="0" algn="just">
              <a:buNone/>
            </a:pPr>
            <a:endParaRPr lang="pl-PL" dirty="0">
              <a:solidFill>
                <a:schemeClr val="tx1"/>
              </a:solidFill>
            </a:endParaRPr>
          </a:p>
        </p:txBody>
      </p:sp>
    </p:spTree>
    <p:extLst>
      <p:ext uri="{BB962C8B-B14F-4D97-AF65-F5344CB8AC3E}">
        <p14:creationId xmlns:p14="http://schemas.microsoft.com/office/powerpoint/2010/main" val="1445288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9418158-05EA-22C8-6ED8-2296F3343229}"/>
              </a:ext>
            </a:extLst>
          </p:cNvPr>
          <p:cNvSpPr>
            <a:spLocks noGrp="1"/>
          </p:cNvSpPr>
          <p:nvPr>
            <p:ph idx="1"/>
          </p:nvPr>
        </p:nvSpPr>
        <p:spPr>
          <a:xfrm>
            <a:off x="587829" y="671804"/>
            <a:ext cx="11094098" cy="5626359"/>
          </a:xfrm>
        </p:spPr>
        <p:txBody>
          <a:bodyPr>
            <a:normAutofit/>
          </a:bodyPr>
          <a:lstStyle/>
          <a:p>
            <a:pPr marL="0" indent="0" algn="ctr">
              <a:buNone/>
            </a:pPr>
            <a:r>
              <a:rPr lang="pl-PL" sz="2000" b="1" dirty="0"/>
              <a:t>Wyrok TK z dnia 12 czerwca 2008 r.</a:t>
            </a:r>
          </a:p>
          <a:p>
            <a:pPr marL="0" indent="0" algn="ctr">
              <a:buNone/>
            </a:pPr>
            <a:r>
              <a:rPr lang="pl-PL" sz="2000" b="1" dirty="0"/>
              <a:t>K 50/05 (OTK-A 2008/5, poz. 79)</a:t>
            </a:r>
          </a:p>
          <a:p>
            <a:pPr marL="0" indent="0" algn="ctr">
              <a:buNone/>
            </a:pPr>
            <a:endParaRPr lang="pl-PL" sz="2000" b="1" dirty="0"/>
          </a:p>
          <a:p>
            <a:pPr marL="0" indent="0" algn="just">
              <a:buNone/>
            </a:pPr>
            <a:r>
              <a:rPr lang="pl-PL" sz="2800" dirty="0"/>
              <a:t>Biegły odpowiada osobiście za wykonane przez siebie czynności, mimo że do wykonania ich powołał go Sąd.</a:t>
            </a:r>
          </a:p>
          <a:p>
            <a:pPr marL="0" indent="0" algn="just">
              <a:buNone/>
            </a:pPr>
            <a:r>
              <a:rPr lang="pl-PL" sz="2800" dirty="0"/>
              <a:t>Innymi słowy, mimo że wydanie opinii zleca sąd </a:t>
            </a:r>
            <a:r>
              <a:rPr lang="pl-PL" sz="2800" u="sng" dirty="0"/>
              <a:t>nie przejmuje on odpowiedzialności</a:t>
            </a:r>
            <a:r>
              <a:rPr lang="pl-PL" sz="2800" dirty="0"/>
              <a:t> za sporządzoną przez biegłego opinię wobec osób trzecich.</a:t>
            </a:r>
          </a:p>
        </p:txBody>
      </p:sp>
    </p:spTree>
    <p:extLst>
      <p:ext uri="{BB962C8B-B14F-4D97-AF65-F5344CB8AC3E}">
        <p14:creationId xmlns:p14="http://schemas.microsoft.com/office/powerpoint/2010/main" val="82453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2FD26FB-C4D8-309F-7749-C4BE6985A751}"/>
              </a:ext>
            </a:extLst>
          </p:cNvPr>
          <p:cNvSpPr>
            <a:spLocks noGrp="1"/>
          </p:cNvSpPr>
          <p:nvPr>
            <p:ph idx="1"/>
          </p:nvPr>
        </p:nvSpPr>
        <p:spPr>
          <a:xfrm>
            <a:off x="0" y="0"/>
            <a:ext cx="12192000" cy="6858000"/>
          </a:xfrm>
        </p:spPr>
        <p:txBody>
          <a:bodyPr>
            <a:normAutofit fontScale="92500" lnSpcReduction="20000"/>
          </a:bodyPr>
          <a:lstStyle/>
          <a:p>
            <a:pPr marL="0" indent="0">
              <a:buNone/>
            </a:pPr>
            <a:r>
              <a:rPr lang="pl-PL" b="1" dirty="0"/>
              <a:t>II. Prawo do odmowy pełnienia funkcji biegłego </a:t>
            </a:r>
          </a:p>
          <a:p>
            <a:pPr marL="0" indent="0">
              <a:buNone/>
            </a:pPr>
            <a:r>
              <a:rPr lang="pl-PL" dirty="0"/>
              <a:t>Powody odmowy opiniowania w danej sprawie: </a:t>
            </a:r>
          </a:p>
          <a:p>
            <a:r>
              <a:rPr lang="pl-PL" i="1" dirty="0"/>
              <a:t>subiektywne</a:t>
            </a:r>
            <a:r>
              <a:rPr lang="pl-PL" dirty="0"/>
              <a:t>- brak (według oceny biegłego) wiedzy lub kwalifikacji w danej dziedzinie, nieposiadanie odpowiednich urządzeń technicznych niezbędnych do wykonania badań, powody osobiste (np. choroba), </a:t>
            </a:r>
          </a:p>
          <a:p>
            <a:r>
              <a:rPr lang="pl-PL" i="1" dirty="0"/>
              <a:t>obiektywne</a:t>
            </a:r>
            <a:r>
              <a:rPr lang="pl-PL" dirty="0"/>
              <a:t>- okoliczności będące podstawą wyłączenia biegłego- art. 196 § 1 k. p. k. </a:t>
            </a:r>
          </a:p>
          <a:p>
            <a:pPr marL="0" indent="0">
              <a:buNone/>
            </a:pPr>
            <a:r>
              <a:rPr lang="pl-PL" dirty="0"/>
              <a:t>Art. 196 § 1 k.p.k. Nie mogą być biegłymi osoby wymienione w art. 178 (bezwzględne zakazy dowodowe), art. 182 (prawo odmowy zeznań) i art. 185 (zwolnienie od złożenia zeznania lub udzielenia odpowiedzi) oraz osoby, do których odnoszą się odpowiednie przyczyny wyłączenia wymienione w art. 40 § 1 pkt 1-3 i 5 (wyłączenie sędziego z mocy prawa ), osoby powołane w sprawie w charakterze świadków, a także osoby, które były świadkiem czynu. </a:t>
            </a:r>
          </a:p>
          <a:p>
            <a:pPr marL="0" indent="0">
              <a:buNone/>
            </a:pPr>
            <a:r>
              <a:rPr lang="pl-PL" dirty="0"/>
              <a:t>Art. 178 k.p.k. Nie wolno przesłuchiwać jako świadków: 1) obrońcy albo adwokata lub radcy prawnego działającego na podstawie art. 245 § 1 (kontakt zatrzymanego z adwokatem lub radcą prawnym, zawiadomienie o zatrzymaniu), co do faktów, o których dowiedział się udzielając porady prawnej lub prowadząc sprawę; 2) duchownego co do faktów, o których dowiedział się przy spowiedzi. </a:t>
            </a:r>
          </a:p>
          <a:p>
            <a:pPr marL="0" indent="0">
              <a:buNone/>
            </a:pPr>
            <a:r>
              <a:rPr lang="pl-PL" dirty="0"/>
              <a:t>Art. 182 k.p.k. § 1. Osoba najbliższa dla oskarżonego może odmówić zeznań. § 2. Prawo odmowy zeznań trwa mimo ustania małżeństwa lub przysposobienia. § 3. Prawo odmowy zeznań przysługuje także świadkowi, który w innej toczącej się sprawie jest oskarżony o współudział w przestępstwie objętym postępowaniem. </a:t>
            </a:r>
          </a:p>
          <a:p>
            <a:pPr marL="0" indent="0">
              <a:buNone/>
            </a:pPr>
            <a:r>
              <a:rPr lang="pl-PL" dirty="0"/>
              <a:t>Art. 185k.p.k. Można zwolnić od złożenia zeznania lub odpowiedzi na pytania osobę pozostającą z oskarżonym w szczególnie bliskim stosunku osobistym, jeżeli osoba taka wnosi o zwolnienie. </a:t>
            </a:r>
          </a:p>
          <a:p>
            <a:pPr marL="0" indent="0">
              <a:buNone/>
            </a:pPr>
            <a:r>
              <a:rPr lang="pl-PL" dirty="0"/>
              <a:t>Art. 40 § 1 pkt 1-3 i 5 Sędzia jest z mocy prawa wyłączony od udziału w sprawie, jeżeli: </a:t>
            </a:r>
          </a:p>
          <a:p>
            <a:pPr marL="0" indent="0">
              <a:buNone/>
            </a:pPr>
            <a:r>
              <a:rPr lang="pl-PL" dirty="0"/>
              <a:t>1) sprawa dotyczy tego sędziego bezpośrednio; </a:t>
            </a:r>
          </a:p>
          <a:p>
            <a:pPr marL="0" indent="0">
              <a:buNone/>
            </a:pPr>
            <a:r>
              <a:rPr lang="pl-PL" dirty="0"/>
              <a:t>2) jest małżonkiem strony lub pokrzywdzonego albo ich obrońcy, pełnomocnika lub przedstawiciela ustawowego albo pozostaje we wspólnym pożyciu z jedną z tych osób; </a:t>
            </a:r>
          </a:p>
          <a:p>
            <a:pPr marL="0" indent="0">
              <a:buNone/>
            </a:pPr>
            <a:r>
              <a:rPr lang="pl-PL" dirty="0"/>
              <a:t>3) jest krewnym lub powinowatym w linii prostej, a w linii bocznej aż do stopnia pomiędzy dziećmi rodzeństwa osób wymienionych w pkt 2 albo jest związany z jedną z tych osób węzłem przysposobienia, opieki lub kurateli; </a:t>
            </a:r>
          </a:p>
          <a:p>
            <a:pPr marL="0" indent="0">
              <a:buNone/>
            </a:pPr>
            <a:r>
              <a:rPr lang="pl-PL" dirty="0"/>
              <a:t>5) brał udział w sprawie jako prokurator, obrońca, pełnomocnik, przedstawiciel ustawowy strony, albo prowadził postępowanie przygotowawcze; </a:t>
            </a:r>
          </a:p>
        </p:txBody>
      </p:sp>
    </p:spTree>
    <p:extLst>
      <p:ext uri="{BB962C8B-B14F-4D97-AF65-F5344CB8AC3E}">
        <p14:creationId xmlns:p14="http://schemas.microsoft.com/office/powerpoint/2010/main" val="3651774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DC56460-0A7D-7BD4-578A-44F02F0C0A8B}"/>
              </a:ext>
            </a:extLst>
          </p:cNvPr>
          <p:cNvSpPr>
            <a:spLocks noGrp="1"/>
          </p:cNvSpPr>
          <p:nvPr>
            <p:ph idx="1"/>
          </p:nvPr>
        </p:nvSpPr>
        <p:spPr>
          <a:xfrm>
            <a:off x="0" y="1"/>
            <a:ext cx="12192000" cy="6858000"/>
          </a:xfrm>
        </p:spPr>
        <p:txBody>
          <a:bodyPr>
            <a:normAutofit fontScale="92500"/>
          </a:bodyPr>
          <a:lstStyle/>
          <a:p>
            <a:pPr marL="0" indent="0" algn="just">
              <a:lnSpc>
                <a:spcPct val="150000"/>
              </a:lnSpc>
              <a:buNone/>
            </a:pPr>
            <a:r>
              <a:rPr lang="pl-PL" sz="2400" b="1" dirty="0"/>
              <a:t>Prawo do zapoznania się z materiałami sprawy </a:t>
            </a:r>
            <a:r>
              <a:rPr lang="pl-PL" sz="2400" dirty="0"/>
              <a:t>w zakresie niezbędnym do wydania opinii. </a:t>
            </a:r>
          </a:p>
          <a:p>
            <a:pPr marL="0" indent="0" algn="just">
              <a:lnSpc>
                <a:spcPct val="150000"/>
              </a:lnSpc>
              <a:buNone/>
            </a:pPr>
            <a:r>
              <a:rPr lang="pl-PL" sz="2400" dirty="0"/>
              <a:t>Art. 198 § 1 k. p. k. </a:t>
            </a:r>
            <a:r>
              <a:rPr lang="pl-PL" sz="2400" i="1" dirty="0"/>
              <a:t>Jeżeli jest to niezbędne do wydania opinii, sąd lub prokurator udostępnia biegłemu poszczególne dokumenty z akt sprawy lub uwierzytelnione kopie tych dokumentów </a:t>
            </a:r>
            <a:r>
              <a:rPr lang="pl-PL" sz="2400" dirty="0"/>
              <a:t>(…) </a:t>
            </a:r>
          </a:p>
          <a:p>
            <a:pPr marL="0" indent="0" algn="just">
              <a:lnSpc>
                <a:spcPct val="150000"/>
              </a:lnSpc>
              <a:buNone/>
            </a:pPr>
            <a:r>
              <a:rPr lang="pl-PL" sz="2400" dirty="0"/>
              <a:t>Zapoznanie się z aktami sprawy może ułatwić biegłemu wykonanie badań, lepiej zrozumieć mechanizm powstawania materiału badawczego, wyjaśnienie wątpliwości pojawiających się podczas badań.</a:t>
            </a:r>
          </a:p>
          <a:p>
            <a:pPr marL="0" indent="0" algn="just">
              <a:lnSpc>
                <a:spcPct val="150000"/>
              </a:lnSpc>
              <a:buNone/>
            </a:pPr>
            <a:r>
              <a:rPr lang="pl-PL" sz="2400" dirty="0"/>
              <a:t>Dokumenty mogą być również udostępnione w postaci elektronicznej. </a:t>
            </a:r>
          </a:p>
          <a:p>
            <a:pPr marL="0" indent="0" algn="just">
              <a:lnSpc>
                <a:spcPct val="150000"/>
              </a:lnSpc>
              <a:buNone/>
            </a:pPr>
            <a:r>
              <a:rPr lang="pl-PL" sz="2400" dirty="0"/>
              <a:t>Biegłemu powołanemu z tego względu, że wydana przez innego biegłego opinia jest niepełna lub niejasna albo gdy zachodzi sprzeczność w niej samej lub między różnymi innymi opiniami w tej samej sprawie, przed wydaniem opinii </a:t>
            </a:r>
            <a:r>
              <a:rPr lang="pl-PL" sz="2400" u="sng" dirty="0"/>
              <a:t>nie udostępnia się tej innej opinii lub tych innych opinii</a:t>
            </a:r>
            <a:r>
              <a:rPr lang="pl-PL" sz="2400" dirty="0"/>
              <a:t>. Inną opinię lub inne opinie można udostępnić biegłemu, w niezbędnym zakresie, tylko w wyjątkowym, szczególnie uzasadnionym wypadku, gdy przedmiot opinii powołanego biegłego bezpośrednio dotyczy treści tej innej opinii lub tych innych opinii.</a:t>
            </a:r>
          </a:p>
        </p:txBody>
      </p:sp>
    </p:spTree>
    <p:extLst>
      <p:ext uri="{BB962C8B-B14F-4D97-AF65-F5344CB8AC3E}">
        <p14:creationId xmlns:p14="http://schemas.microsoft.com/office/powerpoint/2010/main" val="1655142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7F863E3-3E0F-E65D-583F-4EE42881778F}"/>
              </a:ext>
            </a:extLst>
          </p:cNvPr>
          <p:cNvSpPr>
            <a:spLocks noGrp="1"/>
          </p:cNvSpPr>
          <p:nvPr>
            <p:ph idx="1"/>
          </p:nvPr>
        </p:nvSpPr>
        <p:spPr>
          <a:xfrm>
            <a:off x="0" y="0"/>
            <a:ext cx="12192000" cy="6857999"/>
          </a:xfrm>
        </p:spPr>
        <p:txBody>
          <a:bodyPr>
            <a:normAutofit lnSpcReduction="10000"/>
          </a:bodyPr>
          <a:lstStyle/>
          <a:p>
            <a:pPr marL="0" indent="0">
              <a:lnSpc>
                <a:spcPct val="150000"/>
              </a:lnSpc>
              <a:buNone/>
            </a:pPr>
            <a:r>
              <a:rPr lang="pl-PL" sz="2400" b="1" dirty="0"/>
              <a:t>Prawo do udziału </a:t>
            </a:r>
            <a:r>
              <a:rPr lang="pl-PL" sz="2400" dirty="0"/>
              <a:t>w rozprawie i innych czynnościach procesowych oraz aktywności w toku tych czynności. </a:t>
            </a:r>
          </a:p>
          <a:p>
            <a:pPr marL="0" indent="0">
              <a:lnSpc>
                <a:spcPct val="150000"/>
              </a:lnSpc>
              <a:buNone/>
            </a:pPr>
            <a:r>
              <a:rPr lang="pl-PL" sz="2400" dirty="0"/>
              <a:t>Celem takiej aktywności może być zbieranie materiałów do opinii, obserwacja oskarżonego i dokonywanie spostrzeżeń. </a:t>
            </a:r>
          </a:p>
          <a:p>
            <a:pPr marL="0" indent="0">
              <a:lnSpc>
                <a:spcPct val="150000"/>
              </a:lnSpc>
              <a:buNone/>
            </a:pPr>
            <a:r>
              <a:rPr lang="pl-PL" sz="2400" dirty="0"/>
              <a:t>Realizacja tego prawa ułatwia prowadzenie czynności czy rozprawy organowi procesowemu.</a:t>
            </a:r>
          </a:p>
          <a:p>
            <a:pPr marL="0" indent="0">
              <a:lnSpc>
                <a:spcPct val="150000"/>
              </a:lnSpc>
              <a:buNone/>
            </a:pPr>
            <a:r>
              <a:rPr lang="pl-PL" sz="2400" dirty="0"/>
              <a:t>Biegły ma wtedy prawa </a:t>
            </a:r>
            <a:r>
              <a:rPr lang="pl-PL" sz="2400" u="sng" dirty="0"/>
              <a:t>uczestnika czynności </a:t>
            </a:r>
            <a:r>
              <a:rPr lang="pl-PL" sz="2400" dirty="0"/>
              <a:t>nie będącej stroną procesową. </a:t>
            </a:r>
          </a:p>
          <a:p>
            <a:pPr marL="0" indent="0">
              <a:lnSpc>
                <a:spcPct val="150000"/>
              </a:lnSpc>
              <a:buNone/>
            </a:pPr>
            <a:r>
              <a:rPr lang="pl-PL" sz="2400" dirty="0"/>
              <a:t>Może w ten sposób zwracać uwagę na np. potrzebę dokonania nowych badań czy czynności procesowych lub możliwość uzyskania nowego dowodu bądź materiału do ekspertyzy, pomóc w zebraniu materiału porównawczego do badań </a:t>
            </a:r>
          </a:p>
          <a:p>
            <a:pPr marL="0" indent="0">
              <a:lnSpc>
                <a:spcPct val="150000"/>
              </a:lnSpc>
              <a:buNone/>
            </a:pPr>
            <a:r>
              <a:rPr lang="pl-PL" sz="2400" dirty="0"/>
              <a:t>art. 171 § 2 k. </a:t>
            </a:r>
            <a:r>
              <a:rPr lang="pl-PL" sz="2400" dirty="0" err="1"/>
              <a:t>p.k</a:t>
            </a:r>
            <a:r>
              <a:rPr lang="pl-PL" sz="2400" dirty="0"/>
              <a:t>.- Prawo </a:t>
            </a:r>
            <a:r>
              <a:rPr lang="pl-PL" sz="2400" u="sng" dirty="0"/>
              <a:t>zadawania pytań </a:t>
            </a:r>
            <a:r>
              <a:rPr lang="pl-PL" sz="2400" dirty="0"/>
              <a:t>mają, oprócz organu przesłuchującego, strony, obrońcy, pełnomocnicy oraz biegli. Pytania zadaje się osobie przesłuchiwanej bezpośrednio, chyba że organ przesłuchujący zarządzi inaczej.</a:t>
            </a:r>
          </a:p>
        </p:txBody>
      </p:sp>
    </p:spTree>
    <p:extLst>
      <p:ext uri="{BB962C8B-B14F-4D97-AF65-F5344CB8AC3E}">
        <p14:creationId xmlns:p14="http://schemas.microsoft.com/office/powerpoint/2010/main" val="2453077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B6B500F-4E45-B1EB-BC10-AF60D2C9168A}"/>
              </a:ext>
            </a:extLst>
          </p:cNvPr>
          <p:cNvSpPr>
            <a:spLocks noGrp="1"/>
          </p:cNvSpPr>
          <p:nvPr>
            <p:ph idx="1"/>
          </p:nvPr>
        </p:nvSpPr>
        <p:spPr>
          <a:xfrm>
            <a:off x="0" y="0"/>
            <a:ext cx="12192000" cy="6858000"/>
          </a:xfrm>
        </p:spPr>
        <p:txBody>
          <a:bodyPr>
            <a:normAutofit fontScale="92500" lnSpcReduction="10000"/>
          </a:bodyPr>
          <a:lstStyle/>
          <a:p>
            <a:pPr marL="0" indent="0" algn="ctr">
              <a:buNone/>
            </a:pPr>
            <a:r>
              <a:rPr lang="pl-PL" sz="2200" b="1" dirty="0"/>
              <a:t>Udział biegłego w przeprowadzaniu oględzin w sprawach o zabójstwo</a:t>
            </a:r>
          </a:p>
          <a:p>
            <a:pPr marL="0" indent="0" algn="just">
              <a:buNone/>
            </a:pPr>
            <a:endParaRPr lang="pl-PL" sz="2000" dirty="0"/>
          </a:p>
          <a:p>
            <a:pPr algn="just"/>
            <a:r>
              <a:rPr lang="pl-PL" sz="2000" dirty="0"/>
              <a:t>udziału biegłego w oględzinach w sprawach o zabójstwo bezpośrednio wpływa na wynik oględzin i przebieg postępowania karnego;</a:t>
            </a:r>
          </a:p>
          <a:p>
            <a:pPr algn="just"/>
            <a:r>
              <a:rPr lang="pl-PL" sz="2000" dirty="0"/>
              <a:t>istotne znaczenie przy przeprowadzaniu oględzin w sprawach o zabójstwo, które mają wpływ na wykrycie sprawców tych przestępstw (cele </a:t>
            </a:r>
            <a:r>
              <a:rPr lang="pl-PL" sz="2000" dirty="0" err="1"/>
              <a:t>wykrywcze</a:t>
            </a:r>
            <a:r>
              <a:rPr lang="pl-PL" sz="2000" dirty="0"/>
              <a:t> i dowodowe);</a:t>
            </a:r>
          </a:p>
          <a:p>
            <a:pPr algn="just"/>
            <a:r>
              <a:rPr lang="pl-PL" sz="2000" dirty="0"/>
              <a:t>specyfika oględzin w sprawach o zabójstwo w pełni uzasadnia udział biegłego w tej czynności; </a:t>
            </a:r>
          </a:p>
          <a:p>
            <a:pPr algn="just"/>
            <a:r>
              <a:rPr lang="pl-PL" sz="2000" dirty="0"/>
              <a:t>biegły w trakcie oględzin może występować jako członek grupy </a:t>
            </a:r>
            <a:r>
              <a:rPr lang="pl-PL" sz="2000" dirty="0" err="1"/>
              <a:t>oględzinowej</a:t>
            </a:r>
            <a:r>
              <a:rPr lang="pl-PL" sz="2000" dirty="0"/>
              <a:t>, sporządzający protokół oględzin zwłok, a po oględzinach wydający opinię biegłego, członek grupy </a:t>
            </a:r>
            <a:r>
              <a:rPr lang="pl-PL" sz="2000" dirty="0" err="1"/>
              <a:t>oględzinowej</a:t>
            </a:r>
            <a:r>
              <a:rPr lang="pl-PL" sz="2000" dirty="0"/>
              <a:t> będący konsultantem, członek grupy </a:t>
            </a:r>
            <a:r>
              <a:rPr lang="pl-PL" sz="2000" dirty="0" err="1"/>
              <a:t>oględzinowej</a:t>
            </a:r>
            <a:r>
              <a:rPr lang="pl-PL" sz="2000" dirty="0"/>
              <a:t>, w której wykorzystuje się jego wiadomości specjalne w zakresie specjalisty lub jako biegły </a:t>
            </a:r>
            <a:r>
              <a:rPr lang="pl-PL" sz="2000" i="1" dirty="0"/>
              <a:t>ad hoc </a:t>
            </a:r>
            <a:r>
              <a:rPr lang="pl-PL" sz="2000" dirty="0"/>
              <a:t>będący w razie powołania członkiem grupy </a:t>
            </a:r>
            <a:r>
              <a:rPr lang="pl-PL" sz="2000" dirty="0" err="1"/>
              <a:t>oględzinowej</a:t>
            </a:r>
            <a:endParaRPr lang="pl-PL" sz="2000" dirty="0"/>
          </a:p>
          <a:p>
            <a:pPr algn="just"/>
            <a:r>
              <a:rPr lang="pl-PL" sz="2000" dirty="0"/>
              <a:t>Biegły, jako członek grupy </a:t>
            </a:r>
            <a:r>
              <a:rPr lang="pl-PL" sz="2000" dirty="0" err="1"/>
              <a:t>oględzinowej</a:t>
            </a:r>
            <a:r>
              <a:rPr lang="pl-PL" sz="2000" dirty="0"/>
              <a:t> w sprawach o zabójstwo, może pełnić rolę </a:t>
            </a:r>
            <a:r>
              <a:rPr lang="pl-PL" sz="2000" b="1" dirty="0"/>
              <a:t>konsultanta</a:t>
            </a:r>
            <a:r>
              <a:rPr lang="pl-PL" sz="2000" dirty="0"/>
              <a:t>. Biegły pełniąc tę rolę bierze udział w przeprowadzaniu oględzin miejsca zdarzenia, udzielając porad, a także wskazówek co do sposobu przeprowadzania oględzin lub interpretacji wyników uzyskanych w drodze tej czynności. Możliwość udziału biegłego w roli konsultanta w oględzinach miejsca zdarzenia realizuje zasady: obiektywizmu i szybkości działania, w kontekście zasady dokładności.</a:t>
            </a:r>
          </a:p>
          <a:p>
            <a:pPr marL="0" indent="0" algn="just">
              <a:buNone/>
            </a:pPr>
            <a:r>
              <a:rPr lang="pl-PL" sz="2000" dirty="0"/>
              <a:t>Należy podkreślić, że biegły pełniący funkcję konsultanta nie ma samodzielności w przeprowadzaniu oględzin i nie jest samodzielnym źródłem dowodowym, jednak jego uwagi należy wpisać do protokołu oględzin miejsca zdarzenia. Wskazany brak samodzielności biegłego jako konsultanta wynika z tego, że oględziny miejsca zdarzenia są przeprowadzane przez organ procesowy, który swobodnie decyduje o ich przebiegu. Kierujący oględzinami może uwzględniać porady i wskazówki udzielone przez biegłego konsultanta. Przedmiotowe porady i wskazówki biegłego mogą być podstawą tworzenia wersji kryminalistycznych.</a:t>
            </a:r>
          </a:p>
        </p:txBody>
      </p:sp>
    </p:spTree>
    <p:extLst>
      <p:ext uri="{BB962C8B-B14F-4D97-AF65-F5344CB8AC3E}">
        <p14:creationId xmlns:p14="http://schemas.microsoft.com/office/powerpoint/2010/main" val="3875877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CC88948-8986-DE79-841E-7C261B31015A}"/>
              </a:ext>
            </a:extLst>
          </p:cNvPr>
          <p:cNvSpPr>
            <a:spLocks noGrp="1"/>
          </p:cNvSpPr>
          <p:nvPr>
            <p:ph idx="1"/>
          </p:nvPr>
        </p:nvSpPr>
        <p:spPr>
          <a:xfrm>
            <a:off x="0" y="0"/>
            <a:ext cx="12192000" cy="6858000"/>
          </a:xfrm>
        </p:spPr>
        <p:txBody>
          <a:bodyPr>
            <a:normAutofit fontScale="92500"/>
          </a:bodyPr>
          <a:lstStyle/>
          <a:p>
            <a:pPr algn="just"/>
            <a:r>
              <a:rPr lang="pl-PL" sz="2000" dirty="0"/>
              <a:t>W literaturze zasadnie podnosi się, że biegły w ramach posiadanych wiadomości specjalnych może być </a:t>
            </a:r>
            <a:r>
              <a:rPr lang="pl-PL" sz="2000" b="1" dirty="0"/>
              <a:t>członkiem grupy </a:t>
            </a:r>
            <a:r>
              <a:rPr lang="pl-PL" sz="2000" b="1" dirty="0" err="1"/>
              <a:t>oględzinowej</a:t>
            </a:r>
            <a:r>
              <a:rPr lang="pl-PL" sz="2000" dirty="0"/>
              <a:t> i pełnić w niej rolę specjalisty, jako niezbędnego dla oceny spostrzeżeń dokonywanych w trakcie oględzin miejsca zdarzenia. </a:t>
            </a:r>
          </a:p>
          <a:p>
            <a:pPr algn="just"/>
            <a:r>
              <a:rPr lang="pl-PL" sz="2000" dirty="0"/>
              <a:t>Możliwość udziału biegłego w roli specjalisty w oględzinach miejsca zdarzenia realizuje zatem również zasadę obiektywizmu i zasadę szybkości działania w kontekście zasady dokładności. </a:t>
            </a:r>
          </a:p>
          <a:p>
            <a:pPr algn="just"/>
            <a:r>
              <a:rPr lang="pl-PL" sz="2000" dirty="0"/>
              <a:t>Biegły pełniący rolę specjalisty w oględzinach miejsca zdarzenia </a:t>
            </a:r>
            <a:r>
              <a:rPr lang="pl-PL" sz="2000" u="sng" dirty="0"/>
              <a:t>nie wykonuje ekspertyzy i nie wydaje opinii</a:t>
            </a:r>
            <a:r>
              <a:rPr lang="pl-PL" sz="2000" dirty="0"/>
              <a:t>. Przedstawia uwagi do protokołu oględzin miejsca zdarzenia, dotyczące techniki ujawniania lub zabezpieczania śladów z punktu widzenia taktycznego i procesowego. Specyfika udziału biegłego w roli specjalisty, w związku z przeprowadzeniem tytułowych oględzin, polega na wzajemnej wymianie uwag taktycznych z kierownikiem grupy </a:t>
            </a:r>
            <a:r>
              <a:rPr lang="pl-PL" sz="2000" dirty="0" err="1"/>
              <a:t>oględzinowej</a:t>
            </a:r>
            <a:r>
              <a:rPr lang="pl-PL" sz="2000" dirty="0"/>
              <a:t>.</a:t>
            </a:r>
          </a:p>
          <a:p>
            <a:pPr algn="just"/>
            <a:r>
              <a:rPr lang="pl-PL" sz="2000" dirty="0"/>
              <a:t>Udział biegłego pozwala na usprawnienie technicznej sfery pracy grupy </a:t>
            </a:r>
            <a:r>
              <a:rPr lang="pl-PL" sz="2000" dirty="0" err="1"/>
              <a:t>oględzinowej</a:t>
            </a:r>
            <a:r>
              <a:rPr lang="pl-PL" sz="2000" dirty="0"/>
              <a:t> dzięki wykorzystaniu wiedzy i umiejętności biegłego, objętych ściśle oznaczonymi wiadomościami specjalnymi. </a:t>
            </a:r>
          </a:p>
          <a:p>
            <a:pPr algn="just"/>
            <a:r>
              <a:rPr lang="pl-PL" sz="2000" dirty="0"/>
              <a:t>Powołanie biegłego w roli specjalisty jest niezbędne wtedy, kiedy specjaliści ujawniający i zabezpieczający ślady podczas oględzin na miejscu zdarzenia napotykają na rzadko spotykane ślady, przy których ujawnianiu i zabezpieczaniu konieczne jest uzyskanie wiadomości specjalnych biegłego.</a:t>
            </a:r>
          </a:p>
          <a:p>
            <a:pPr algn="just"/>
            <a:r>
              <a:rPr lang="pl-PL" sz="2000" dirty="0"/>
              <a:t>Do udziału w oględzinach miejsca zdarzenia organ procesowy może powołać także biegłego ad hoc, na podstawie art. 195 k.p.k. Słusznie podkreśla się w doktrynie, że nie ma żadnej różnicy w traktowaniu i ocenie opinii biegłego, złożonej przez biegłego sądowego lub przez innego biegłego, powołanego w określonej sprawie przez organ procesowy.</a:t>
            </a:r>
          </a:p>
          <a:p>
            <a:pPr algn="just"/>
            <a:r>
              <a:rPr lang="pl-PL" sz="2000" dirty="0"/>
              <a:t>W konsekwencji, kierownik grupy </a:t>
            </a:r>
            <a:r>
              <a:rPr lang="pl-PL" sz="2000" dirty="0" err="1"/>
              <a:t>oględzinowej</a:t>
            </a:r>
            <a:r>
              <a:rPr lang="pl-PL" sz="2000" dirty="0"/>
              <a:t> korzysta z taktycznych wiadomości specjalnych biegłego, pełniącego rolę konsultanta w oględzinach miejsca zdarzenia, a z technicznych </a:t>
            </a:r>
            <a:r>
              <a:rPr lang="pl-PL" sz="2000" dirty="0" err="1"/>
              <a:t>wiAdomości</a:t>
            </a:r>
            <a:r>
              <a:rPr lang="pl-PL" sz="2000" dirty="0"/>
              <a:t> specjalnych przy biegłym pełniącym rolę specjalisty w tych oględzinach.</a:t>
            </a:r>
          </a:p>
        </p:txBody>
      </p:sp>
    </p:spTree>
    <p:extLst>
      <p:ext uri="{BB962C8B-B14F-4D97-AF65-F5344CB8AC3E}">
        <p14:creationId xmlns:p14="http://schemas.microsoft.com/office/powerpoint/2010/main" val="1764134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id="{7CDB49C3-F403-FC06-EB7C-4331A51C9BD1}"/>
              </a:ext>
            </a:extLst>
          </p:cNvPr>
          <p:cNvPicPr>
            <a:picLocks noGrp="1" noChangeAspect="1"/>
          </p:cNvPicPr>
          <p:nvPr>
            <p:ph idx="1"/>
          </p:nvPr>
        </p:nvPicPr>
        <p:blipFill>
          <a:blip r:embed="rId2"/>
          <a:stretch>
            <a:fillRect/>
          </a:stretch>
        </p:blipFill>
        <p:spPr>
          <a:xfrm>
            <a:off x="1392473" y="0"/>
            <a:ext cx="9407054" cy="6859752"/>
          </a:xfrm>
        </p:spPr>
      </p:pic>
    </p:spTree>
    <p:extLst>
      <p:ext uri="{BB962C8B-B14F-4D97-AF65-F5344CB8AC3E}">
        <p14:creationId xmlns:p14="http://schemas.microsoft.com/office/powerpoint/2010/main" val="4223410932"/>
      </p:ext>
    </p:extLst>
  </p:cSld>
  <p:clrMapOvr>
    <a:masterClrMapping/>
  </p:clrMapOvr>
</p:sld>
</file>

<file path=ppt/theme/theme1.xml><?xml version="1.0" encoding="utf-8"?>
<a:theme xmlns:a="http://schemas.openxmlformats.org/drawingml/2006/main" name="Paczka">
  <a:themeElements>
    <a:clrScheme name="Paczka">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czka">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czka">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Paczka</Template>
  <TotalTime>5888</TotalTime>
  <Words>5674</Words>
  <Application>Microsoft Office PowerPoint</Application>
  <PresentationFormat>Panoramiczny</PresentationFormat>
  <Paragraphs>247</Paragraphs>
  <Slides>39</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39</vt:i4>
      </vt:variant>
    </vt:vector>
  </HeadingPairs>
  <TitlesOfParts>
    <vt:vector size="42" baseType="lpstr">
      <vt:lpstr>Arial</vt:lpstr>
      <vt:lpstr>Gill Sans MT</vt:lpstr>
      <vt:lpstr>Paczka</vt:lpstr>
      <vt:lpstr>BIEGLI I SPECJALIŚCI wykład</vt:lpstr>
      <vt:lpstr>Prawa i obowiązki  biegłych</vt:lpstr>
      <vt:lpstr>Prawa biegłego</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Obowiązki biegłego</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Odpowiedzialność biegłego</vt:lpstr>
      <vt:lpstr>Prezentacja programu PowerPoint</vt:lpstr>
      <vt:lpstr>Prezentacja programu PowerPoint</vt:lpstr>
      <vt:lpstr>Prezentacja programu PowerPoint</vt:lpstr>
      <vt:lpstr>Odpowiedzialność karna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Odpowiedzialność cywilna - odszkodowawcza -</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BIEGLI I SPECJALIŚCI wykład</dc:title>
  <dc:creator>Patrycja Mencel</dc:creator>
  <cp:lastModifiedBy>Patrycja Mencel</cp:lastModifiedBy>
  <cp:revision>12</cp:revision>
  <dcterms:created xsi:type="dcterms:W3CDTF">2022-10-03T18:00:44Z</dcterms:created>
  <dcterms:modified xsi:type="dcterms:W3CDTF">2023-10-22T12:34:19Z</dcterms:modified>
</cp:coreProperties>
</file>