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sldIdLst>
    <p:sldId id="256" r:id="rId2"/>
    <p:sldId id="315"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3" r:id="rId20"/>
    <p:sldId id="284" r:id="rId21"/>
    <p:sldId id="275" r:id="rId22"/>
    <p:sldId id="276" r:id="rId23"/>
    <p:sldId id="277" r:id="rId24"/>
    <p:sldId id="278" r:id="rId25"/>
    <p:sldId id="279" r:id="rId26"/>
    <p:sldId id="280" r:id="rId27"/>
    <p:sldId id="281" r:id="rId28"/>
    <p:sldId id="282"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8" r:id="rId54"/>
    <p:sldId id="310" r:id="rId55"/>
    <p:sldId id="319" r:id="rId56"/>
    <p:sldId id="313" r:id="rId57"/>
    <p:sldId id="311" r:id="rId58"/>
    <p:sldId id="312" r:id="rId59"/>
    <p:sldId id="314" r:id="rId60"/>
    <p:sldId id="316" r:id="rId61"/>
    <p:sldId id="31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83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ycja Mencel" userId="1318a730cb872e56" providerId="LiveId" clId="{2EDE6027-F42C-4DB2-98E0-2B90E26774A3}"/>
    <pc:docChg chg="undo custSel addSld delSld modSld">
      <pc:chgData name="Patrycja Mencel" userId="1318a730cb872e56" providerId="LiveId" clId="{2EDE6027-F42C-4DB2-98E0-2B90E26774A3}" dt="2023-04-23T08:09:58.723" v="538" actId="20577"/>
      <pc:docMkLst>
        <pc:docMk/>
      </pc:docMkLst>
      <pc:sldChg chg="del">
        <pc:chgData name="Patrycja Mencel" userId="1318a730cb872e56" providerId="LiveId" clId="{2EDE6027-F42C-4DB2-98E0-2B90E26774A3}" dt="2023-04-23T06:10:39.042" v="0" actId="47"/>
        <pc:sldMkLst>
          <pc:docMk/>
          <pc:sldMk cId="1897583402" sldId="257"/>
        </pc:sldMkLst>
      </pc:sldChg>
      <pc:sldChg chg="del">
        <pc:chgData name="Patrycja Mencel" userId="1318a730cb872e56" providerId="LiveId" clId="{2EDE6027-F42C-4DB2-98E0-2B90E26774A3}" dt="2023-04-23T06:10:40.028" v="1" actId="47"/>
        <pc:sldMkLst>
          <pc:docMk/>
          <pc:sldMk cId="1766609305" sldId="258"/>
        </pc:sldMkLst>
      </pc:sldChg>
      <pc:sldChg chg="modSp mod">
        <pc:chgData name="Patrycja Mencel" userId="1318a730cb872e56" providerId="LiveId" clId="{2EDE6027-F42C-4DB2-98E0-2B90E26774A3}" dt="2023-04-23T06:31:06.740" v="2" actId="123"/>
        <pc:sldMkLst>
          <pc:docMk/>
          <pc:sldMk cId="2382676982" sldId="285"/>
        </pc:sldMkLst>
        <pc:spChg chg="mod">
          <ac:chgData name="Patrycja Mencel" userId="1318a730cb872e56" providerId="LiveId" clId="{2EDE6027-F42C-4DB2-98E0-2B90E26774A3}" dt="2023-04-23T06:31:06.740" v="2" actId="123"/>
          <ac:spMkLst>
            <pc:docMk/>
            <pc:sldMk cId="2382676982" sldId="285"/>
            <ac:spMk id="3" creationId="{75FDB728-3FA9-C97B-7845-AC06FBA5F926}"/>
          </ac:spMkLst>
        </pc:spChg>
      </pc:sldChg>
      <pc:sldChg chg="modSp mod">
        <pc:chgData name="Patrycja Mencel" userId="1318a730cb872e56" providerId="LiveId" clId="{2EDE6027-F42C-4DB2-98E0-2B90E26774A3}" dt="2023-04-23T07:16:54.459" v="147" actId="20577"/>
        <pc:sldMkLst>
          <pc:docMk/>
          <pc:sldMk cId="3869068588" sldId="309"/>
        </pc:sldMkLst>
        <pc:spChg chg="mod">
          <ac:chgData name="Patrycja Mencel" userId="1318a730cb872e56" providerId="LiveId" clId="{2EDE6027-F42C-4DB2-98E0-2B90E26774A3}" dt="2023-04-23T07:16:54.459" v="147" actId="20577"/>
          <ac:spMkLst>
            <pc:docMk/>
            <pc:sldMk cId="3869068588" sldId="309"/>
            <ac:spMk id="3" creationId="{5B047B58-C49B-25D6-A710-15DE06A89598}"/>
          </ac:spMkLst>
        </pc:spChg>
      </pc:sldChg>
      <pc:sldChg chg="modSp mod">
        <pc:chgData name="Patrycja Mencel" userId="1318a730cb872e56" providerId="LiveId" clId="{2EDE6027-F42C-4DB2-98E0-2B90E26774A3}" dt="2023-04-23T07:58:11.342" v="324" actId="113"/>
        <pc:sldMkLst>
          <pc:docMk/>
          <pc:sldMk cId="3478016672" sldId="310"/>
        </pc:sldMkLst>
        <pc:spChg chg="mod">
          <ac:chgData name="Patrycja Mencel" userId="1318a730cb872e56" providerId="LiveId" clId="{2EDE6027-F42C-4DB2-98E0-2B90E26774A3}" dt="2023-04-23T07:55:23.485" v="322" actId="20577"/>
          <ac:spMkLst>
            <pc:docMk/>
            <pc:sldMk cId="3478016672" sldId="310"/>
            <ac:spMk id="2" creationId="{307D76EA-485D-2ED7-F912-B65492738EA7}"/>
          </ac:spMkLst>
        </pc:spChg>
        <pc:spChg chg="mod">
          <ac:chgData name="Patrycja Mencel" userId="1318a730cb872e56" providerId="LiveId" clId="{2EDE6027-F42C-4DB2-98E0-2B90E26774A3}" dt="2023-04-23T07:58:11.342" v="324" actId="113"/>
          <ac:spMkLst>
            <pc:docMk/>
            <pc:sldMk cId="3478016672" sldId="310"/>
            <ac:spMk id="3" creationId="{0E4A8A91-F492-46B8-02EA-3C003CE32861}"/>
          </ac:spMkLst>
        </pc:spChg>
      </pc:sldChg>
      <pc:sldChg chg="addSp delSp modSp new mod">
        <pc:chgData name="Patrycja Mencel" userId="1318a730cb872e56" providerId="LiveId" clId="{2EDE6027-F42C-4DB2-98E0-2B90E26774A3}" dt="2023-04-23T07:43:03.340" v="310" actId="6549"/>
        <pc:sldMkLst>
          <pc:docMk/>
          <pc:sldMk cId="1920493537" sldId="318"/>
        </pc:sldMkLst>
        <pc:spChg chg="mod">
          <ac:chgData name="Patrycja Mencel" userId="1318a730cb872e56" providerId="LiveId" clId="{2EDE6027-F42C-4DB2-98E0-2B90E26774A3}" dt="2023-04-23T07:35:51.008" v="304" actId="1076"/>
          <ac:spMkLst>
            <pc:docMk/>
            <pc:sldMk cId="1920493537" sldId="318"/>
            <ac:spMk id="2" creationId="{4880EF13-F61C-4E02-AF55-E63C77B6B72D}"/>
          </ac:spMkLst>
        </pc:spChg>
        <pc:spChg chg="add del mod">
          <ac:chgData name="Patrycja Mencel" userId="1318a730cb872e56" providerId="LiveId" clId="{2EDE6027-F42C-4DB2-98E0-2B90E26774A3}" dt="2023-04-23T07:43:03.340" v="310" actId="6549"/>
          <ac:spMkLst>
            <pc:docMk/>
            <pc:sldMk cId="1920493537" sldId="318"/>
            <ac:spMk id="3" creationId="{BDCB8C52-1CBC-78CC-2F46-59E3DC5149CF}"/>
          </ac:spMkLst>
        </pc:spChg>
      </pc:sldChg>
      <pc:sldChg chg="modSp new mod">
        <pc:chgData name="Patrycja Mencel" userId="1318a730cb872e56" providerId="LiveId" clId="{2EDE6027-F42C-4DB2-98E0-2B90E26774A3}" dt="2023-04-23T08:09:58.723" v="538" actId="20577"/>
        <pc:sldMkLst>
          <pc:docMk/>
          <pc:sldMk cId="4074483131" sldId="319"/>
        </pc:sldMkLst>
        <pc:spChg chg="mod">
          <ac:chgData name="Patrycja Mencel" userId="1318a730cb872e56" providerId="LiveId" clId="{2EDE6027-F42C-4DB2-98E0-2B90E26774A3}" dt="2023-04-23T08:01:36.702" v="493" actId="1076"/>
          <ac:spMkLst>
            <pc:docMk/>
            <pc:sldMk cId="4074483131" sldId="319"/>
            <ac:spMk id="2" creationId="{0C27AE68-0C9C-4784-0891-78865EE2EA72}"/>
          </ac:spMkLst>
        </pc:spChg>
        <pc:spChg chg="mod">
          <ac:chgData name="Patrycja Mencel" userId="1318a730cb872e56" providerId="LiveId" clId="{2EDE6027-F42C-4DB2-98E0-2B90E26774A3}" dt="2023-04-23T08:09:58.723" v="538" actId="20577"/>
          <ac:spMkLst>
            <pc:docMk/>
            <pc:sldMk cId="4074483131" sldId="319"/>
            <ac:spMk id="3" creationId="{7A805705-E375-6405-0506-BE8AC2B7958E}"/>
          </ac:spMkLst>
        </pc:spChg>
      </pc:sldChg>
    </pc:docChg>
  </pc:docChgLst>
  <pc:docChgLst>
    <pc:chgData name="Patrycja Mencel" userId="1318a730cb872e56" providerId="LiveId" clId="{66C068A9-B9E6-4BA9-81EC-464C720D0A06}"/>
    <pc:docChg chg="undo custSel addSld delSld modSld">
      <pc:chgData name="Patrycja Mencel" userId="1318a730cb872e56" providerId="LiveId" clId="{66C068A9-B9E6-4BA9-81EC-464C720D0A06}" dt="2022-10-16T08:50:36.703" v="3919" actId="14100"/>
      <pc:docMkLst>
        <pc:docMk/>
      </pc:docMkLst>
      <pc:sldChg chg="addSp delSp modSp mod setBg setClrOvrMap">
        <pc:chgData name="Patrycja Mencel" userId="1318a730cb872e56" providerId="LiveId" clId="{66C068A9-B9E6-4BA9-81EC-464C720D0A06}" dt="2022-10-16T08:50:27.232" v="3915" actId="21"/>
        <pc:sldMkLst>
          <pc:docMk/>
          <pc:sldMk cId="1420113648" sldId="256"/>
        </pc:sldMkLst>
        <pc:spChg chg="mod">
          <ac:chgData name="Patrycja Mencel" userId="1318a730cb872e56" providerId="LiveId" clId="{66C068A9-B9E6-4BA9-81EC-464C720D0A06}" dt="2022-10-16T08:50:12.622" v="3911" actId="26606"/>
          <ac:spMkLst>
            <pc:docMk/>
            <pc:sldMk cId="1420113648" sldId="256"/>
            <ac:spMk id="2" creationId="{379FFC35-C11F-E799-9C78-A2241481AE4F}"/>
          </ac:spMkLst>
        </pc:spChg>
        <pc:spChg chg="mod">
          <ac:chgData name="Patrycja Mencel" userId="1318a730cb872e56" providerId="LiveId" clId="{66C068A9-B9E6-4BA9-81EC-464C720D0A06}" dt="2022-10-16T08:50:12.622" v="3911" actId="26606"/>
          <ac:spMkLst>
            <pc:docMk/>
            <pc:sldMk cId="1420113648" sldId="256"/>
            <ac:spMk id="3" creationId="{20432E40-EBDF-D5AC-F9BF-3E95FC4AABCC}"/>
          </ac:spMkLst>
        </pc:spChg>
        <pc:spChg chg="add del">
          <ac:chgData name="Patrycja Mencel" userId="1318a730cb872e56" providerId="LiveId" clId="{66C068A9-B9E6-4BA9-81EC-464C720D0A06}" dt="2022-10-16T08:50:03.928" v="3909" actId="26606"/>
          <ac:spMkLst>
            <pc:docMk/>
            <pc:sldMk cId="1420113648" sldId="256"/>
            <ac:spMk id="9" creationId="{6515FC82-3453-4CBE-8895-4CCFF339529E}"/>
          </ac:spMkLst>
        </pc:spChg>
        <pc:spChg chg="add del">
          <ac:chgData name="Patrycja Mencel" userId="1318a730cb872e56" providerId="LiveId" clId="{66C068A9-B9E6-4BA9-81EC-464C720D0A06}" dt="2022-10-16T08:50:03.928" v="3909" actId="26606"/>
          <ac:spMkLst>
            <pc:docMk/>
            <pc:sldMk cId="1420113648" sldId="256"/>
            <ac:spMk id="11" creationId="{C5FD847B-65C0-4027-8DFC-70CB424514F8}"/>
          </ac:spMkLst>
        </pc:spChg>
        <pc:spChg chg="add del">
          <ac:chgData name="Patrycja Mencel" userId="1318a730cb872e56" providerId="LiveId" clId="{66C068A9-B9E6-4BA9-81EC-464C720D0A06}" dt="2022-10-16T08:50:12.622" v="3911" actId="26606"/>
          <ac:spMkLst>
            <pc:docMk/>
            <pc:sldMk cId="1420113648" sldId="256"/>
            <ac:spMk id="13" creationId="{419501C6-F015-4273-AF88-E0F6C853899F}"/>
          </ac:spMkLst>
        </pc:spChg>
        <pc:spChg chg="add del">
          <ac:chgData name="Patrycja Mencel" userId="1318a730cb872e56" providerId="LiveId" clId="{66C068A9-B9E6-4BA9-81EC-464C720D0A06}" dt="2022-10-16T08:50:12.622" v="3911" actId="26606"/>
          <ac:spMkLst>
            <pc:docMk/>
            <pc:sldMk cId="1420113648" sldId="256"/>
            <ac:spMk id="14" creationId="{CA677DB7-5829-45BD-9754-5EC484CC4253}"/>
          </ac:spMkLst>
        </pc:spChg>
        <pc:picChg chg="add del mod">
          <ac:chgData name="Patrycja Mencel" userId="1318a730cb872e56" providerId="LiveId" clId="{66C068A9-B9E6-4BA9-81EC-464C720D0A06}" dt="2022-10-16T08:50:27.232" v="3915" actId="21"/>
          <ac:picMkLst>
            <pc:docMk/>
            <pc:sldMk cId="1420113648" sldId="256"/>
            <ac:picMk id="4" creationId="{2370E426-2DA2-87A1-25DB-754743F64A40}"/>
          </ac:picMkLst>
        </pc:picChg>
      </pc:sldChg>
      <pc:sldChg chg="modSp mod">
        <pc:chgData name="Patrycja Mencel" userId="1318a730cb872e56" providerId="LiveId" clId="{66C068A9-B9E6-4BA9-81EC-464C720D0A06}" dt="2022-10-08T14:41:59.078" v="42" actId="12"/>
        <pc:sldMkLst>
          <pc:docMk/>
          <pc:sldMk cId="1970017213" sldId="271"/>
        </pc:sldMkLst>
        <pc:spChg chg="mod">
          <ac:chgData name="Patrycja Mencel" userId="1318a730cb872e56" providerId="LiveId" clId="{66C068A9-B9E6-4BA9-81EC-464C720D0A06}" dt="2022-10-08T14:41:59.078" v="42" actId="12"/>
          <ac:spMkLst>
            <pc:docMk/>
            <pc:sldMk cId="1970017213" sldId="271"/>
            <ac:spMk id="3" creationId="{331E0F24-2E07-B1D1-583F-371A6646741A}"/>
          </ac:spMkLst>
        </pc:spChg>
      </pc:sldChg>
      <pc:sldChg chg="addSp delSp modSp mod">
        <pc:chgData name="Patrycja Mencel" userId="1318a730cb872e56" providerId="LiveId" clId="{66C068A9-B9E6-4BA9-81EC-464C720D0A06}" dt="2022-10-08T14:34:03.124" v="20" actId="1076"/>
        <pc:sldMkLst>
          <pc:docMk/>
          <pc:sldMk cId="3367593433" sldId="273"/>
        </pc:sldMkLst>
        <pc:graphicFrameChg chg="del mod">
          <ac:chgData name="Patrycja Mencel" userId="1318a730cb872e56" providerId="LiveId" clId="{66C068A9-B9E6-4BA9-81EC-464C720D0A06}" dt="2022-10-08T14:32:18.488" v="1" actId="478"/>
          <ac:graphicFrameMkLst>
            <pc:docMk/>
            <pc:sldMk cId="3367593433" sldId="273"/>
            <ac:graphicFrameMk id="4" creationId="{86A2D2BE-31E5-B4F9-4095-0265C7070C32}"/>
          </ac:graphicFrameMkLst>
        </pc:graphicFrameChg>
        <pc:graphicFrameChg chg="del">
          <ac:chgData name="Patrycja Mencel" userId="1318a730cb872e56" providerId="LiveId" clId="{66C068A9-B9E6-4BA9-81EC-464C720D0A06}" dt="2022-10-08T14:32:20.036" v="2" actId="478"/>
          <ac:graphicFrameMkLst>
            <pc:docMk/>
            <pc:sldMk cId="3367593433" sldId="273"/>
            <ac:graphicFrameMk id="6" creationId="{B0B39B52-CC8D-271B-A51E-A406AE81F6B8}"/>
          </ac:graphicFrameMkLst>
        </pc:graphicFrameChg>
        <pc:picChg chg="add del mod">
          <ac:chgData name="Patrycja Mencel" userId="1318a730cb872e56" providerId="LiveId" clId="{66C068A9-B9E6-4BA9-81EC-464C720D0A06}" dt="2022-10-08T14:33:36.340" v="12" actId="478"/>
          <ac:picMkLst>
            <pc:docMk/>
            <pc:sldMk cId="3367593433" sldId="273"/>
            <ac:picMk id="3" creationId="{C45304BB-5F55-7530-0B03-11450D12AFA4}"/>
          </ac:picMkLst>
        </pc:picChg>
        <pc:picChg chg="add del mod">
          <ac:chgData name="Patrycja Mencel" userId="1318a730cb872e56" providerId="LiveId" clId="{66C068A9-B9E6-4BA9-81EC-464C720D0A06}" dt="2022-10-08T14:33:36.340" v="12" actId="478"/>
          <ac:picMkLst>
            <pc:docMk/>
            <pc:sldMk cId="3367593433" sldId="273"/>
            <ac:picMk id="7" creationId="{0E7C6F59-02D5-23F7-4008-D3C2EE58F088}"/>
          </ac:picMkLst>
        </pc:picChg>
        <pc:picChg chg="add mod">
          <ac:chgData name="Patrycja Mencel" userId="1318a730cb872e56" providerId="LiveId" clId="{66C068A9-B9E6-4BA9-81EC-464C720D0A06}" dt="2022-10-08T14:33:48.169" v="16" actId="1076"/>
          <ac:picMkLst>
            <pc:docMk/>
            <pc:sldMk cId="3367593433" sldId="273"/>
            <ac:picMk id="9" creationId="{E33D4AC2-BD6C-4C10-357A-0ABCDBCBA877}"/>
          </ac:picMkLst>
        </pc:picChg>
        <pc:picChg chg="add mod">
          <ac:chgData name="Patrycja Mencel" userId="1318a730cb872e56" providerId="LiveId" clId="{66C068A9-B9E6-4BA9-81EC-464C720D0A06}" dt="2022-10-08T14:34:03.124" v="20" actId="1076"/>
          <ac:picMkLst>
            <pc:docMk/>
            <pc:sldMk cId="3367593433" sldId="273"/>
            <ac:picMk id="11" creationId="{C3B499CF-5FFA-12D4-1919-93A971F4D43A}"/>
          </ac:picMkLst>
        </pc:picChg>
      </pc:sldChg>
      <pc:sldChg chg="addSp delSp modSp new mod">
        <pc:chgData name="Patrycja Mencel" userId="1318a730cb872e56" providerId="LiveId" clId="{66C068A9-B9E6-4BA9-81EC-464C720D0A06}" dt="2022-10-08T14:57:59.483" v="332" actId="20577"/>
        <pc:sldMkLst>
          <pc:docMk/>
          <pc:sldMk cId="2525209155" sldId="275"/>
        </pc:sldMkLst>
        <pc:spChg chg="mod">
          <ac:chgData name="Patrycja Mencel" userId="1318a730cb872e56" providerId="LiveId" clId="{66C068A9-B9E6-4BA9-81EC-464C720D0A06}" dt="2022-10-08T14:42:38.054" v="61" actId="1076"/>
          <ac:spMkLst>
            <pc:docMk/>
            <pc:sldMk cId="2525209155" sldId="275"/>
            <ac:spMk id="2" creationId="{1213B646-A457-04CD-669D-771A6CBDF65E}"/>
          </ac:spMkLst>
        </pc:spChg>
        <pc:spChg chg="mod">
          <ac:chgData name="Patrycja Mencel" userId="1318a730cb872e56" providerId="LiveId" clId="{66C068A9-B9E6-4BA9-81EC-464C720D0A06}" dt="2022-10-08T14:47:16.123" v="251" actId="113"/>
          <ac:spMkLst>
            <pc:docMk/>
            <pc:sldMk cId="2525209155" sldId="275"/>
            <ac:spMk id="3" creationId="{885BFC19-ABAF-70CC-34E1-CD03A4660165}"/>
          </ac:spMkLst>
        </pc:spChg>
        <pc:spChg chg="add mod">
          <ac:chgData name="Patrycja Mencel" userId="1318a730cb872e56" providerId="LiveId" clId="{66C068A9-B9E6-4BA9-81EC-464C720D0A06}" dt="2022-10-08T14:47:20.443" v="252" actId="113"/>
          <ac:spMkLst>
            <pc:docMk/>
            <pc:sldMk cId="2525209155" sldId="275"/>
            <ac:spMk id="10" creationId="{A9F98831-010C-F1DB-B4A5-BB6BC04E854A}"/>
          </ac:spMkLst>
        </pc:spChg>
        <pc:spChg chg="add del mod">
          <ac:chgData name="Patrycja Mencel" userId="1318a730cb872e56" providerId="LiveId" clId="{66C068A9-B9E6-4BA9-81EC-464C720D0A06}" dt="2022-10-08T14:45:30.254" v="202"/>
          <ac:spMkLst>
            <pc:docMk/>
            <pc:sldMk cId="2525209155" sldId="275"/>
            <ac:spMk id="11" creationId="{578FEA54-3835-221A-BC03-856625347E3F}"/>
          </ac:spMkLst>
        </pc:spChg>
        <pc:spChg chg="add mod">
          <ac:chgData name="Patrycja Mencel" userId="1318a730cb872e56" providerId="LiveId" clId="{66C068A9-B9E6-4BA9-81EC-464C720D0A06}" dt="2022-10-08T14:47:40.524" v="258" actId="14100"/>
          <ac:spMkLst>
            <pc:docMk/>
            <pc:sldMk cId="2525209155" sldId="275"/>
            <ac:spMk id="12" creationId="{4EB2225A-6CE4-BD4B-3098-A412A5C35734}"/>
          </ac:spMkLst>
        </pc:spChg>
        <pc:spChg chg="add del mod">
          <ac:chgData name="Patrycja Mencel" userId="1318a730cb872e56" providerId="LiveId" clId="{66C068A9-B9E6-4BA9-81EC-464C720D0A06}" dt="2022-10-08T14:45:57.034" v="224"/>
          <ac:spMkLst>
            <pc:docMk/>
            <pc:sldMk cId="2525209155" sldId="275"/>
            <ac:spMk id="13" creationId="{D4443925-E402-E96C-4007-EA38701412F2}"/>
          </ac:spMkLst>
        </pc:spChg>
        <pc:spChg chg="add mod">
          <ac:chgData name="Patrycja Mencel" userId="1318a730cb872e56" providerId="LiveId" clId="{66C068A9-B9E6-4BA9-81EC-464C720D0A06}" dt="2022-10-08T14:46:55.021" v="248" actId="20577"/>
          <ac:spMkLst>
            <pc:docMk/>
            <pc:sldMk cId="2525209155" sldId="275"/>
            <ac:spMk id="14" creationId="{815DCAD8-FAFE-7B9D-8E3B-AF5AB558D141}"/>
          </ac:spMkLst>
        </pc:spChg>
        <pc:spChg chg="add mod">
          <ac:chgData name="Patrycja Mencel" userId="1318a730cb872e56" providerId="LiveId" clId="{66C068A9-B9E6-4BA9-81EC-464C720D0A06}" dt="2022-10-08T14:57:59.483" v="332" actId="20577"/>
          <ac:spMkLst>
            <pc:docMk/>
            <pc:sldMk cId="2525209155" sldId="275"/>
            <ac:spMk id="15" creationId="{7193808F-9F5D-FE81-13FF-BA2C707C36E4}"/>
          </ac:spMkLst>
        </pc:spChg>
        <pc:cxnChg chg="add mod">
          <ac:chgData name="Patrycja Mencel" userId="1318a730cb872e56" providerId="LiveId" clId="{66C068A9-B9E6-4BA9-81EC-464C720D0A06}" dt="2022-10-08T14:43:15.228" v="67" actId="1582"/>
          <ac:cxnSpMkLst>
            <pc:docMk/>
            <pc:sldMk cId="2525209155" sldId="275"/>
            <ac:cxnSpMk id="5" creationId="{1E636D30-BBBC-9359-DE8C-412DB68F3D6E}"/>
          </ac:cxnSpMkLst>
        </pc:cxnChg>
        <pc:cxnChg chg="add mod">
          <ac:chgData name="Patrycja Mencel" userId="1318a730cb872e56" providerId="LiveId" clId="{66C068A9-B9E6-4BA9-81EC-464C720D0A06}" dt="2022-10-08T14:43:32.102" v="70" actId="1582"/>
          <ac:cxnSpMkLst>
            <pc:docMk/>
            <pc:sldMk cId="2525209155" sldId="275"/>
            <ac:cxnSpMk id="7" creationId="{F77ECC5F-3016-D7EC-9D44-AE8658AC20C4}"/>
          </ac:cxnSpMkLst>
        </pc:cxnChg>
        <pc:cxnChg chg="add mod">
          <ac:chgData name="Patrycja Mencel" userId="1318a730cb872e56" providerId="LiveId" clId="{66C068A9-B9E6-4BA9-81EC-464C720D0A06}" dt="2022-10-08T14:43:49.574" v="73" actId="14100"/>
          <ac:cxnSpMkLst>
            <pc:docMk/>
            <pc:sldMk cId="2525209155" sldId="275"/>
            <ac:cxnSpMk id="8" creationId="{8F3717D6-C3A6-8A13-BA7C-3068F907120B}"/>
          </ac:cxnSpMkLst>
        </pc:cxnChg>
      </pc:sldChg>
      <pc:sldChg chg="addSp delSp modSp new mod">
        <pc:chgData name="Patrycja Mencel" userId="1318a730cb872e56" providerId="LiveId" clId="{66C068A9-B9E6-4BA9-81EC-464C720D0A06}" dt="2022-10-08T14:55:46.904" v="263"/>
        <pc:sldMkLst>
          <pc:docMk/>
          <pc:sldMk cId="3140093242" sldId="276"/>
        </pc:sldMkLst>
        <pc:spChg chg="del">
          <ac:chgData name="Patrycja Mencel" userId="1318a730cb872e56" providerId="LiveId" clId="{66C068A9-B9E6-4BA9-81EC-464C720D0A06}" dt="2022-10-08T14:55:35.488" v="260" actId="478"/>
          <ac:spMkLst>
            <pc:docMk/>
            <pc:sldMk cId="3140093242" sldId="276"/>
            <ac:spMk id="2" creationId="{04529708-2403-C0CE-B26C-62063F7716BB}"/>
          </ac:spMkLst>
        </pc:spChg>
        <pc:spChg chg="del">
          <ac:chgData name="Patrycja Mencel" userId="1318a730cb872e56" providerId="LiveId" clId="{66C068A9-B9E6-4BA9-81EC-464C720D0A06}" dt="2022-10-08T14:55:38.350" v="261"/>
          <ac:spMkLst>
            <pc:docMk/>
            <pc:sldMk cId="3140093242" sldId="276"/>
            <ac:spMk id="3" creationId="{21CCAC64-E10E-5D70-94CA-BD5932E93A94}"/>
          </ac:spMkLst>
        </pc:spChg>
        <pc:spChg chg="add mod">
          <ac:chgData name="Patrycja Mencel" userId="1318a730cb872e56" providerId="LiveId" clId="{66C068A9-B9E6-4BA9-81EC-464C720D0A06}" dt="2022-10-08T14:55:40.305" v="262" actId="478"/>
          <ac:spMkLst>
            <pc:docMk/>
            <pc:sldMk cId="3140093242" sldId="276"/>
            <ac:spMk id="6" creationId="{2D3B212D-A150-1C09-492C-AF9CD1CF8A4A}"/>
          </ac:spMkLst>
        </pc:spChg>
        <pc:graphicFrameChg chg="add mod">
          <ac:chgData name="Patrycja Mencel" userId="1318a730cb872e56" providerId="LiveId" clId="{66C068A9-B9E6-4BA9-81EC-464C720D0A06}" dt="2022-10-08T14:55:46.904" v="263"/>
          <ac:graphicFrameMkLst>
            <pc:docMk/>
            <pc:sldMk cId="3140093242" sldId="276"/>
            <ac:graphicFrameMk id="7" creationId="{2E507BA4-2CDB-7B74-4296-7EA606C9E3FC}"/>
          </ac:graphicFrameMkLst>
        </pc:graphicFrameChg>
        <pc:picChg chg="add del mod">
          <ac:chgData name="Patrycja Mencel" userId="1318a730cb872e56" providerId="LiveId" clId="{66C068A9-B9E6-4BA9-81EC-464C720D0A06}" dt="2022-10-08T14:55:40.305" v="262" actId="478"/>
          <ac:picMkLst>
            <pc:docMk/>
            <pc:sldMk cId="3140093242" sldId="276"/>
            <ac:picMk id="4" creationId="{67827BC6-9103-0E1C-73A7-117E3B677918}"/>
          </ac:picMkLst>
        </pc:picChg>
      </pc:sldChg>
      <pc:sldChg chg="addSp delSp modSp new mod">
        <pc:chgData name="Patrycja Mencel" userId="1318a730cb872e56" providerId="LiveId" clId="{66C068A9-B9E6-4BA9-81EC-464C720D0A06}" dt="2022-10-08T14:56:49.305" v="268" actId="1076"/>
        <pc:sldMkLst>
          <pc:docMk/>
          <pc:sldMk cId="15801108" sldId="277"/>
        </pc:sldMkLst>
        <pc:spChg chg="del">
          <ac:chgData name="Patrycja Mencel" userId="1318a730cb872e56" providerId="LiveId" clId="{66C068A9-B9E6-4BA9-81EC-464C720D0A06}" dt="2022-10-08T14:56:43.143" v="267" actId="478"/>
          <ac:spMkLst>
            <pc:docMk/>
            <pc:sldMk cId="15801108" sldId="277"/>
            <ac:spMk id="2" creationId="{74C16593-8D43-98C7-35AD-996B9CC57B35}"/>
          </ac:spMkLst>
        </pc:spChg>
        <pc:graphicFrameChg chg="add mod">
          <ac:chgData name="Patrycja Mencel" userId="1318a730cb872e56" providerId="LiveId" clId="{66C068A9-B9E6-4BA9-81EC-464C720D0A06}" dt="2022-10-08T14:56:49.305" v="268" actId="1076"/>
          <ac:graphicFrameMkLst>
            <pc:docMk/>
            <pc:sldMk cId="15801108" sldId="277"/>
            <ac:graphicFrameMk id="4" creationId="{15DC87A5-C8CB-DBE4-7EF3-BA3AD754B728}"/>
          </ac:graphicFrameMkLst>
        </pc:graphicFrameChg>
      </pc:sldChg>
      <pc:sldChg chg="delSp modSp new mod">
        <pc:chgData name="Patrycja Mencel" userId="1318a730cb872e56" providerId="LiveId" clId="{66C068A9-B9E6-4BA9-81EC-464C720D0A06}" dt="2022-10-08T15:23:53.360" v="917" actId="20577"/>
        <pc:sldMkLst>
          <pc:docMk/>
          <pc:sldMk cId="186560828" sldId="278"/>
        </pc:sldMkLst>
        <pc:spChg chg="del mod">
          <ac:chgData name="Patrycja Mencel" userId="1318a730cb872e56" providerId="LiveId" clId="{66C068A9-B9E6-4BA9-81EC-464C720D0A06}" dt="2022-10-08T14:58:51.010" v="346" actId="478"/>
          <ac:spMkLst>
            <pc:docMk/>
            <pc:sldMk cId="186560828" sldId="278"/>
            <ac:spMk id="2" creationId="{49E52F79-142C-FB86-2019-E9D1C661AD8A}"/>
          </ac:spMkLst>
        </pc:spChg>
        <pc:spChg chg="mod">
          <ac:chgData name="Patrycja Mencel" userId="1318a730cb872e56" providerId="LiveId" clId="{66C068A9-B9E6-4BA9-81EC-464C720D0A06}" dt="2022-10-08T15:23:53.360" v="917" actId="20577"/>
          <ac:spMkLst>
            <pc:docMk/>
            <pc:sldMk cId="186560828" sldId="278"/>
            <ac:spMk id="3" creationId="{A1D9D6DB-E796-DF8E-0155-6E7354AC3B01}"/>
          </ac:spMkLst>
        </pc:spChg>
      </pc:sldChg>
      <pc:sldChg chg="addSp delSp modSp new mod">
        <pc:chgData name="Patrycja Mencel" userId="1318a730cb872e56" providerId="LiveId" clId="{66C068A9-B9E6-4BA9-81EC-464C720D0A06}" dt="2022-10-08T15:18:09.331" v="563"/>
        <pc:sldMkLst>
          <pc:docMk/>
          <pc:sldMk cId="3534588740" sldId="279"/>
        </pc:sldMkLst>
        <pc:spChg chg="del">
          <ac:chgData name="Patrycja Mencel" userId="1318a730cb872e56" providerId="LiveId" clId="{66C068A9-B9E6-4BA9-81EC-464C720D0A06}" dt="2022-10-08T15:17:03.856" v="560" actId="478"/>
          <ac:spMkLst>
            <pc:docMk/>
            <pc:sldMk cId="3534588740" sldId="279"/>
            <ac:spMk id="2" creationId="{AF2A0B57-5557-DD2C-B1F2-13DA42C96FAD}"/>
          </ac:spMkLst>
        </pc:spChg>
        <pc:graphicFrameChg chg="add del mod">
          <ac:chgData name="Patrycja Mencel" userId="1318a730cb872e56" providerId="LiveId" clId="{66C068A9-B9E6-4BA9-81EC-464C720D0A06}" dt="2022-10-08T15:18:06.621" v="562" actId="478"/>
          <ac:graphicFrameMkLst>
            <pc:docMk/>
            <pc:sldMk cId="3534588740" sldId="279"/>
            <ac:graphicFrameMk id="4" creationId="{BD061951-CC18-3B60-2134-FF5AFF49BC71}"/>
          </ac:graphicFrameMkLst>
        </pc:graphicFrameChg>
        <pc:graphicFrameChg chg="add mod">
          <ac:chgData name="Patrycja Mencel" userId="1318a730cb872e56" providerId="LiveId" clId="{66C068A9-B9E6-4BA9-81EC-464C720D0A06}" dt="2022-10-08T15:18:09.331" v="563"/>
          <ac:graphicFrameMkLst>
            <pc:docMk/>
            <pc:sldMk cId="3534588740" sldId="279"/>
            <ac:graphicFrameMk id="5" creationId="{6AA6F00B-E736-58CE-A776-C0BEF27E29FF}"/>
          </ac:graphicFrameMkLst>
        </pc:graphicFrameChg>
      </pc:sldChg>
      <pc:sldChg chg="addSp delSp modSp new mod">
        <pc:chgData name="Patrycja Mencel" userId="1318a730cb872e56" providerId="LiveId" clId="{66C068A9-B9E6-4BA9-81EC-464C720D0A06}" dt="2022-10-08T15:34:33.674" v="920"/>
        <pc:sldMkLst>
          <pc:docMk/>
          <pc:sldMk cId="2484101825" sldId="280"/>
        </pc:sldMkLst>
        <pc:spChg chg="del">
          <ac:chgData name="Patrycja Mencel" userId="1318a730cb872e56" providerId="LiveId" clId="{66C068A9-B9E6-4BA9-81EC-464C720D0A06}" dt="2022-10-08T15:34:30.201" v="919" actId="478"/>
          <ac:spMkLst>
            <pc:docMk/>
            <pc:sldMk cId="2484101825" sldId="280"/>
            <ac:spMk id="2" creationId="{8A0B9B1B-C18A-445D-3DDB-F4F9B3B3E715}"/>
          </ac:spMkLst>
        </pc:spChg>
        <pc:graphicFrameChg chg="add mod">
          <ac:chgData name="Patrycja Mencel" userId="1318a730cb872e56" providerId="LiveId" clId="{66C068A9-B9E6-4BA9-81EC-464C720D0A06}" dt="2022-10-08T15:34:33.674" v="920"/>
          <ac:graphicFrameMkLst>
            <pc:docMk/>
            <pc:sldMk cId="2484101825" sldId="280"/>
            <ac:graphicFrameMk id="4" creationId="{8BB8F66E-349D-6738-1513-2A88DE0F6CA5}"/>
          </ac:graphicFrameMkLst>
        </pc:graphicFrameChg>
      </pc:sldChg>
      <pc:sldChg chg="addSp delSp modSp new mod">
        <pc:chgData name="Patrycja Mencel" userId="1318a730cb872e56" providerId="LiveId" clId="{66C068A9-B9E6-4BA9-81EC-464C720D0A06}" dt="2022-10-08T19:41:57.153" v="1905" actId="20577"/>
        <pc:sldMkLst>
          <pc:docMk/>
          <pc:sldMk cId="2797999945" sldId="281"/>
        </pc:sldMkLst>
        <pc:spChg chg="del mod">
          <ac:chgData name="Patrycja Mencel" userId="1318a730cb872e56" providerId="LiveId" clId="{66C068A9-B9E6-4BA9-81EC-464C720D0A06}" dt="2022-10-08T18:14:39.932" v="930" actId="478"/>
          <ac:spMkLst>
            <pc:docMk/>
            <pc:sldMk cId="2797999945" sldId="281"/>
            <ac:spMk id="2" creationId="{BE82D75D-0D39-271A-05BC-07A009D77B10}"/>
          </ac:spMkLst>
        </pc:spChg>
        <pc:spChg chg="add del mod">
          <ac:chgData name="Patrycja Mencel" userId="1318a730cb872e56" providerId="LiveId" clId="{66C068A9-B9E6-4BA9-81EC-464C720D0A06}" dt="2022-10-08T19:41:57.153" v="1905" actId="20577"/>
          <ac:spMkLst>
            <pc:docMk/>
            <pc:sldMk cId="2797999945" sldId="281"/>
            <ac:spMk id="3" creationId="{6DBFF85C-083D-D9CC-71CF-C214B54A121F}"/>
          </ac:spMkLst>
        </pc:spChg>
      </pc:sldChg>
      <pc:sldChg chg="modSp new mod">
        <pc:chgData name="Patrycja Mencel" userId="1318a730cb872e56" providerId="LiveId" clId="{66C068A9-B9E6-4BA9-81EC-464C720D0A06}" dt="2022-10-08T20:08:04.328" v="2067"/>
        <pc:sldMkLst>
          <pc:docMk/>
          <pc:sldMk cId="2761105959" sldId="282"/>
        </pc:sldMkLst>
        <pc:spChg chg="mod">
          <ac:chgData name="Patrycja Mencel" userId="1318a730cb872e56" providerId="LiveId" clId="{66C068A9-B9E6-4BA9-81EC-464C720D0A06}" dt="2022-10-08T19:44:46.907" v="1907" actId="1076"/>
          <ac:spMkLst>
            <pc:docMk/>
            <pc:sldMk cId="2761105959" sldId="282"/>
            <ac:spMk id="2" creationId="{D3D21FFC-6795-0FEA-2BA7-E17AC63DA66A}"/>
          </ac:spMkLst>
        </pc:spChg>
        <pc:spChg chg="mod">
          <ac:chgData name="Patrycja Mencel" userId="1318a730cb872e56" providerId="LiveId" clId="{66C068A9-B9E6-4BA9-81EC-464C720D0A06}" dt="2022-10-08T20:08:04.328" v="2067"/>
          <ac:spMkLst>
            <pc:docMk/>
            <pc:sldMk cId="2761105959" sldId="282"/>
            <ac:spMk id="3" creationId="{B2A4C6C8-91FB-8807-A512-66C6A61F5DA2}"/>
          </ac:spMkLst>
        </pc:spChg>
      </pc:sldChg>
      <pc:sldChg chg="modSp new mod">
        <pc:chgData name="Patrycja Mencel" userId="1318a730cb872e56" providerId="LiveId" clId="{66C068A9-B9E6-4BA9-81EC-464C720D0A06}" dt="2022-10-08T19:41:12.079" v="1900" actId="14100"/>
        <pc:sldMkLst>
          <pc:docMk/>
          <pc:sldMk cId="3692857816" sldId="283"/>
        </pc:sldMkLst>
        <pc:spChg chg="mod">
          <ac:chgData name="Patrycja Mencel" userId="1318a730cb872e56" providerId="LiveId" clId="{66C068A9-B9E6-4BA9-81EC-464C720D0A06}" dt="2022-10-08T18:36:37.983" v="1659" actId="242"/>
          <ac:spMkLst>
            <pc:docMk/>
            <pc:sldMk cId="3692857816" sldId="283"/>
            <ac:spMk id="2" creationId="{67B16D4F-AC97-6352-0772-D754F06A6A57}"/>
          </ac:spMkLst>
        </pc:spChg>
        <pc:spChg chg="mod">
          <ac:chgData name="Patrycja Mencel" userId="1318a730cb872e56" providerId="LiveId" clId="{66C068A9-B9E6-4BA9-81EC-464C720D0A06}" dt="2022-10-08T19:41:12.079" v="1900" actId="14100"/>
          <ac:spMkLst>
            <pc:docMk/>
            <pc:sldMk cId="3692857816" sldId="283"/>
            <ac:spMk id="3" creationId="{2D6D485B-0F1E-1E0E-CE1A-6FDAEF1FAAFE}"/>
          </ac:spMkLst>
        </pc:spChg>
      </pc:sldChg>
      <pc:sldChg chg="modSp new mod">
        <pc:chgData name="Patrycja Mencel" userId="1318a730cb872e56" providerId="LiveId" clId="{66C068A9-B9E6-4BA9-81EC-464C720D0A06}" dt="2022-10-08T19:41:29.726" v="1904" actId="27636"/>
        <pc:sldMkLst>
          <pc:docMk/>
          <pc:sldMk cId="2077254697" sldId="284"/>
        </pc:sldMkLst>
        <pc:spChg chg="mod">
          <ac:chgData name="Patrycja Mencel" userId="1318a730cb872e56" providerId="LiveId" clId="{66C068A9-B9E6-4BA9-81EC-464C720D0A06}" dt="2022-10-08T19:41:24.543" v="1902" actId="14100"/>
          <ac:spMkLst>
            <pc:docMk/>
            <pc:sldMk cId="2077254697" sldId="284"/>
            <ac:spMk id="2" creationId="{68112DC9-605C-E069-1F1D-30F42EE3EEC8}"/>
          </ac:spMkLst>
        </pc:spChg>
        <pc:spChg chg="mod">
          <ac:chgData name="Patrycja Mencel" userId="1318a730cb872e56" providerId="LiveId" clId="{66C068A9-B9E6-4BA9-81EC-464C720D0A06}" dt="2022-10-08T19:41:29.726" v="1904" actId="27636"/>
          <ac:spMkLst>
            <pc:docMk/>
            <pc:sldMk cId="2077254697" sldId="284"/>
            <ac:spMk id="3" creationId="{13838EE1-F199-AB0E-2031-10BD6607DB1B}"/>
          </ac:spMkLst>
        </pc:spChg>
      </pc:sldChg>
      <pc:sldChg chg="delSp modSp new mod">
        <pc:chgData name="Patrycja Mencel" userId="1318a730cb872e56" providerId="LiveId" clId="{66C068A9-B9E6-4BA9-81EC-464C720D0A06}" dt="2022-10-08T20:06:08.482" v="2059" actId="20578"/>
        <pc:sldMkLst>
          <pc:docMk/>
          <pc:sldMk cId="2382676982" sldId="285"/>
        </pc:sldMkLst>
        <pc:spChg chg="del">
          <ac:chgData name="Patrycja Mencel" userId="1318a730cb872e56" providerId="LiveId" clId="{66C068A9-B9E6-4BA9-81EC-464C720D0A06}" dt="2022-10-08T20:04:57.144" v="2030" actId="478"/>
          <ac:spMkLst>
            <pc:docMk/>
            <pc:sldMk cId="2382676982" sldId="285"/>
            <ac:spMk id="2" creationId="{7B4BD2D1-7CE1-05AD-7DE6-EF33FB62336C}"/>
          </ac:spMkLst>
        </pc:spChg>
        <pc:spChg chg="mod">
          <ac:chgData name="Patrycja Mencel" userId="1318a730cb872e56" providerId="LiveId" clId="{66C068A9-B9E6-4BA9-81EC-464C720D0A06}" dt="2022-10-08T20:06:08.482" v="2059" actId="20578"/>
          <ac:spMkLst>
            <pc:docMk/>
            <pc:sldMk cId="2382676982" sldId="285"/>
            <ac:spMk id="3" creationId="{75FDB728-3FA9-C97B-7845-AC06FBA5F926}"/>
          </ac:spMkLst>
        </pc:spChg>
      </pc:sldChg>
      <pc:sldChg chg="delSp modSp new del mod">
        <pc:chgData name="Patrycja Mencel" userId="1318a730cb872e56" providerId="LiveId" clId="{66C068A9-B9E6-4BA9-81EC-464C720D0A06}" dt="2022-10-08T20:10:43.974" v="2134" actId="47"/>
        <pc:sldMkLst>
          <pc:docMk/>
          <pc:sldMk cId="1845364237" sldId="286"/>
        </pc:sldMkLst>
        <pc:spChg chg="del">
          <ac:chgData name="Patrycja Mencel" userId="1318a730cb872e56" providerId="LiveId" clId="{66C068A9-B9E6-4BA9-81EC-464C720D0A06}" dt="2022-10-08T20:09:11.173" v="2068" actId="478"/>
          <ac:spMkLst>
            <pc:docMk/>
            <pc:sldMk cId="1845364237" sldId="286"/>
            <ac:spMk id="2" creationId="{A1C625F8-81A6-F77B-F6DE-0600BBA85021}"/>
          </ac:spMkLst>
        </pc:spChg>
        <pc:spChg chg="mod">
          <ac:chgData name="Patrycja Mencel" userId="1318a730cb872e56" providerId="LiveId" clId="{66C068A9-B9E6-4BA9-81EC-464C720D0A06}" dt="2022-10-08T20:10:35.874" v="2131" actId="21"/>
          <ac:spMkLst>
            <pc:docMk/>
            <pc:sldMk cId="1845364237" sldId="286"/>
            <ac:spMk id="3" creationId="{4B1C0CC8-3A6F-95B5-CE09-72CB279FC2E7}"/>
          </ac:spMkLst>
        </pc:spChg>
      </pc:sldChg>
      <pc:sldChg chg="modSp new mod">
        <pc:chgData name="Patrycja Mencel" userId="1318a730cb872e56" providerId="LiveId" clId="{66C068A9-B9E6-4BA9-81EC-464C720D0A06}" dt="2022-10-08T20:21:08.682" v="2182" actId="20577"/>
        <pc:sldMkLst>
          <pc:docMk/>
          <pc:sldMk cId="549332936" sldId="287"/>
        </pc:sldMkLst>
        <pc:spChg chg="mod">
          <ac:chgData name="Patrycja Mencel" userId="1318a730cb872e56" providerId="LiveId" clId="{66C068A9-B9E6-4BA9-81EC-464C720D0A06}" dt="2022-10-08T20:20:01.596" v="2167" actId="1076"/>
          <ac:spMkLst>
            <pc:docMk/>
            <pc:sldMk cId="549332936" sldId="287"/>
            <ac:spMk id="2" creationId="{075C9945-F58D-758E-8AFC-864292530F36}"/>
          </ac:spMkLst>
        </pc:spChg>
        <pc:spChg chg="mod">
          <ac:chgData name="Patrycja Mencel" userId="1318a730cb872e56" providerId="LiveId" clId="{66C068A9-B9E6-4BA9-81EC-464C720D0A06}" dt="2022-10-08T20:21:08.682" v="2182" actId="20577"/>
          <ac:spMkLst>
            <pc:docMk/>
            <pc:sldMk cId="549332936" sldId="287"/>
            <ac:spMk id="3" creationId="{1FE7234E-E628-C04E-A04E-074C8DDCD487}"/>
          </ac:spMkLst>
        </pc:spChg>
      </pc:sldChg>
      <pc:sldChg chg="modSp new mod">
        <pc:chgData name="Patrycja Mencel" userId="1318a730cb872e56" providerId="LiveId" clId="{66C068A9-B9E6-4BA9-81EC-464C720D0A06}" dt="2022-10-08T20:42:06.411" v="2272" actId="20577"/>
        <pc:sldMkLst>
          <pc:docMk/>
          <pc:sldMk cId="3700983699" sldId="288"/>
        </pc:sldMkLst>
        <pc:spChg chg="mod">
          <ac:chgData name="Patrycja Mencel" userId="1318a730cb872e56" providerId="LiveId" clId="{66C068A9-B9E6-4BA9-81EC-464C720D0A06}" dt="2022-10-08T20:22:19.220" v="2201" actId="1076"/>
          <ac:spMkLst>
            <pc:docMk/>
            <pc:sldMk cId="3700983699" sldId="288"/>
            <ac:spMk id="2" creationId="{D3A2ACC6-09C6-9466-F621-4E8F468E64EA}"/>
          </ac:spMkLst>
        </pc:spChg>
        <pc:spChg chg="mod">
          <ac:chgData name="Patrycja Mencel" userId="1318a730cb872e56" providerId="LiveId" clId="{66C068A9-B9E6-4BA9-81EC-464C720D0A06}" dt="2022-10-08T20:42:06.411" v="2272" actId="20577"/>
          <ac:spMkLst>
            <pc:docMk/>
            <pc:sldMk cId="3700983699" sldId="288"/>
            <ac:spMk id="3" creationId="{1B2C3FD6-4C2C-6427-98BB-DA488478A835}"/>
          </ac:spMkLst>
        </pc:spChg>
      </pc:sldChg>
      <pc:sldChg chg="delSp modSp new mod">
        <pc:chgData name="Patrycja Mencel" userId="1318a730cb872e56" providerId="LiveId" clId="{66C068A9-B9E6-4BA9-81EC-464C720D0A06}" dt="2022-10-09T07:08:19.755" v="2390" actId="20577"/>
        <pc:sldMkLst>
          <pc:docMk/>
          <pc:sldMk cId="3651774593" sldId="289"/>
        </pc:sldMkLst>
        <pc:spChg chg="del">
          <ac:chgData name="Patrycja Mencel" userId="1318a730cb872e56" providerId="LiveId" clId="{66C068A9-B9E6-4BA9-81EC-464C720D0A06}" dt="2022-10-08T20:30:19.684" v="2218" actId="478"/>
          <ac:spMkLst>
            <pc:docMk/>
            <pc:sldMk cId="3651774593" sldId="289"/>
            <ac:spMk id="2" creationId="{CF4A0E4F-2650-E68F-F59E-720152F3E096}"/>
          </ac:spMkLst>
        </pc:spChg>
        <pc:spChg chg="mod">
          <ac:chgData name="Patrycja Mencel" userId="1318a730cb872e56" providerId="LiveId" clId="{66C068A9-B9E6-4BA9-81EC-464C720D0A06}" dt="2022-10-09T07:08:19.755" v="2390" actId="20577"/>
          <ac:spMkLst>
            <pc:docMk/>
            <pc:sldMk cId="3651774593" sldId="289"/>
            <ac:spMk id="3" creationId="{92FD26FB-C4D8-309F-7749-C4BE6985A751}"/>
          </ac:spMkLst>
        </pc:spChg>
      </pc:sldChg>
      <pc:sldChg chg="delSp modSp new mod">
        <pc:chgData name="Patrycja Mencel" userId="1318a730cb872e56" providerId="LiveId" clId="{66C068A9-B9E6-4BA9-81EC-464C720D0A06}" dt="2022-10-09T07:07:26.964" v="2378" actId="14100"/>
        <pc:sldMkLst>
          <pc:docMk/>
          <pc:sldMk cId="1655142210" sldId="290"/>
        </pc:sldMkLst>
        <pc:spChg chg="del">
          <ac:chgData name="Patrycja Mencel" userId="1318a730cb872e56" providerId="LiveId" clId="{66C068A9-B9E6-4BA9-81EC-464C720D0A06}" dt="2022-10-08T20:42:57.836" v="2286" actId="478"/>
          <ac:spMkLst>
            <pc:docMk/>
            <pc:sldMk cId="1655142210" sldId="290"/>
            <ac:spMk id="2" creationId="{8AFE3C8D-FB24-3A29-388E-788B11FB6718}"/>
          </ac:spMkLst>
        </pc:spChg>
        <pc:spChg chg="mod">
          <ac:chgData name="Patrycja Mencel" userId="1318a730cb872e56" providerId="LiveId" clId="{66C068A9-B9E6-4BA9-81EC-464C720D0A06}" dt="2022-10-09T07:07:26.964" v="2378" actId="14100"/>
          <ac:spMkLst>
            <pc:docMk/>
            <pc:sldMk cId="1655142210" sldId="290"/>
            <ac:spMk id="3" creationId="{7DC56460-0A7D-7BD4-578A-44F02F0C0A8B}"/>
          </ac:spMkLst>
        </pc:spChg>
      </pc:sldChg>
      <pc:sldChg chg="delSp modSp new mod">
        <pc:chgData name="Patrycja Mencel" userId="1318a730cb872e56" providerId="LiveId" clId="{66C068A9-B9E6-4BA9-81EC-464C720D0A06}" dt="2022-10-09T07:07:40.264" v="2382" actId="27636"/>
        <pc:sldMkLst>
          <pc:docMk/>
          <pc:sldMk cId="2453077536" sldId="291"/>
        </pc:sldMkLst>
        <pc:spChg chg="del">
          <ac:chgData name="Patrycja Mencel" userId="1318a730cb872e56" providerId="LiveId" clId="{66C068A9-B9E6-4BA9-81EC-464C720D0A06}" dt="2022-10-08T20:45:14.385" v="2312" actId="478"/>
          <ac:spMkLst>
            <pc:docMk/>
            <pc:sldMk cId="2453077536" sldId="291"/>
            <ac:spMk id="2" creationId="{40D8B537-B3F0-42FD-F2EA-E7DD603E34EE}"/>
          </ac:spMkLst>
        </pc:spChg>
        <pc:spChg chg="mod">
          <ac:chgData name="Patrycja Mencel" userId="1318a730cb872e56" providerId="LiveId" clId="{66C068A9-B9E6-4BA9-81EC-464C720D0A06}" dt="2022-10-09T07:07:40.264" v="2382" actId="27636"/>
          <ac:spMkLst>
            <pc:docMk/>
            <pc:sldMk cId="2453077536" sldId="291"/>
            <ac:spMk id="3" creationId="{B7F863E3-3E0F-E65D-583F-4EE42881778F}"/>
          </ac:spMkLst>
        </pc:spChg>
      </pc:sldChg>
      <pc:sldChg chg="delSp modSp new mod">
        <pc:chgData name="Patrycja Mencel" userId="1318a730cb872e56" providerId="LiveId" clId="{66C068A9-B9E6-4BA9-81EC-464C720D0A06}" dt="2022-10-09T07:30:30.112" v="2458" actId="1076"/>
        <pc:sldMkLst>
          <pc:docMk/>
          <pc:sldMk cId="2867771694" sldId="292"/>
        </pc:sldMkLst>
        <pc:spChg chg="del">
          <ac:chgData name="Patrycja Mencel" userId="1318a730cb872e56" providerId="LiveId" clId="{66C068A9-B9E6-4BA9-81EC-464C720D0A06}" dt="2022-10-09T07:09:13.655" v="2392" actId="478"/>
          <ac:spMkLst>
            <pc:docMk/>
            <pc:sldMk cId="2867771694" sldId="292"/>
            <ac:spMk id="2" creationId="{B855C49D-2F56-DE3D-77AF-BDE5FBDF6454}"/>
          </ac:spMkLst>
        </pc:spChg>
        <pc:spChg chg="mod">
          <ac:chgData name="Patrycja Mencel" userId="1318a730cb872e56" providerId="LiveId" clId="{66C068A9-B9E6-4BA9-81EC-464C720D0A06}" dt="2022-10-09T07:30:30.112" v="2458" actId="1076"/>
          <ac:spMkLst>
            <pc:docMk/>
            <pc:sldMk cId="2867771694" sldId="292"/>
            <ac:spMk id="3" creationId="{DA29AABA-E3B8-366F-3E28-A65796963D9E}"/>
          </ac:spMkLst>
        </pc:spChg>
      </pc:sldChg>
      <pc:sldChg chg="delSp modSp new mod">
        <pc:chgData name="Patrycja Mencel" userId="1318a730cb872e56" providerId="LiveId" clId="{66C068A9-B9E6-4BA9-81EC-464C720D0A06}" dt="2022-10-09T09:08:12.951" v="2545" actId="2710"/>
        <pc:sldMkLst>
          <pc:docMk/>
          <pc:sldMk cId="1345026100" sldId="293"/>
        </pc:sldMkLst>
        <pc:spChg chg="del">
          <ac:chgData name="Patrycja Mencel" userId="1318a730cb872e56" providerId="LiveId" clId="{66C068A9-B9E6-4BA9-81EC-464C720D0A06}" dt="2022-10-09T07:27:30.366" v="2407" actId="478"/>
          <ac:spMkLst>
            <pc:docMk/>
            <pc:sldMk cId="1345026100" sldId="293"/>
            <ac:spMk id="2" creationId="{09928DDA-5841-041F-B8E7-7F25A1338FC2}"/>
          </ac:spMkLst>
        </pc:spChg>
        <pc:spChg chg="mod">
          <ac:chgData name="Patrycja Mencel" userId="1318a730cb872e56" providerId="LiveId" clId="{66C068A9-B9E6-4BA9-81EC-464C720D0A06}" dt="2022-10-09T09:08:12.951" v="2545" actId="2710"/>
          <ac:spMkLst>
            <pc:docMk/>
            <pc:sldMk cId="1345026100" sldId="293"/>
            <ac:spMk id="3" creationId="{7ED1692E-B3E3-5F09-9884-4BD76F7F3558}"/>
          </ac:spMkLst>
        </pc:spChg>
      </pc:sldChg>
      <pc:sldChg chg="delSp modSp new mod">
        <pc:chgData name="Patrycja Mencel" userId="1318a730cb872e56" providerId="LiveId" clId="{66C068A9-B9E6-4BA9-81EC-464C720D0A06}" dt="2022-10-09T09:07:51.514" v="2542" actId="14100"/>
        <pc:sldMkLst>
          <pc:docMk/>
          <pc:sldMk cId="118921923" sldId="294"/>
        </pc:sldMkLst>
        <pc:spChg chg="del">
          <ac:chgData name="Patrycja Mencel" userId="1318a730cb872e56" providerId="LiveId" clId="{66C068A9-B9E6-4BA9-81EC-464C720D0A06}" dt="2022-10-09T07:29:35.714" v="2437" actId="478"/>
          <ac:spMkLst>
            <pc:docMk/>
            <pc:sldMk cId="118921923" sldId="294"/>
            <ac:spMk id="2" creationId="{F4A95882-EA41-D91C-8CAC-96F636BAA674}"/>
          </ac:spMkLst>
        </pc:spChg>
        <pc:spChg chg="mod">
          <ac:chgData name="Patrycja Mencel" userId="1318a730cb872e56" providerId="LiveId" clId="{66C068A9-B9E6-4BA9-81EC-464C720D0A06}" dt="2022-10-09T09:07:51.514" v="2542" actId="14100"/>
          <ac:spMkLst>
            <pc:docMk/>
            <pc:sldMk cId="118921923" sldId="294"/>
            <ac:spMk id="3" creationId="{209B497B-3AA3-FD65-ADC3-023AF5BF7696}"/>
          </ac:spMkLst>
        </pc:spChg>
      </pc:sldChg>
      <pc:sldChg chg="delSp modSp new mod">
        <pc:chgData name="Patrycja Mencel" userId="1318a730cb872e56" providerId="LiveId" clId="{66C068A9-B9E6-4BA9-81EC-464C720D0A06}" dt="2022-10-09T09:07:35.486" v="2539" actId="27636"/>
        <pc:sldMkLst>
          <pc:docMk/>
          <pc:sldMk cId="3093068921" sldId="295"/>
        </pc:sldMkLst>
        <pc:spChg chg="del">
          <ac:chgData name="Patrycja Mencel" userId="1318a730cb872e56" providerId="LiveId" clId="{66C068A9-B9E6-4BA9-81EC-464C720D0A06}" dt="2022-10-09T08:11:01.083" v="2482" actId="478"/>
          <ac:spMkLst>
            <pc:docMk/>
            <pc:sldMk cId="3093068921" sldId="295"/>
            <ac:spMk id="2" creationId="{38A2294C-9F78-090B-92FF-CF87E3C7227C}"/>
          </ac:spMkLst>
        </pc:spChg>
        <pc:spChg chg="mod">
          <ac:chgData name="Patrycja Mencel" userId="1318a730cb872e56" providerId="LiveId" clId="{66C068A9-B9E6-4BA9-81EC-464C720D0A06}" dt="2022-10-09T09:07:35.486" v="2539" actId="27636"/>
          <ac:spMkLst>
            <pc:docMk/>
            <pc:sldMk cId="3093068921" sldId="295"/>
            <ac:spMk id="3" creationId="{5C8C9F1E-BCE5-2EBB-BD9B-8820E90BDE26}"/>
          </ac:spMkLst>
        </pc:spChg>
      </pc:sldChg>
      <pc:sldChg chg="modSp new mod">
        <pc:chgData name="Patrycja Mencel" userId="1318a730cb872e56" providerId="LiveId" clId="{66C068A9-B9E6-4BA9-81EC-464C720D0A06}" dt="2022-10-09T09:17:53.309" v="2589" actId="123"/>
        <pc:sldMkLst>
          <pc:docMk/>
          <pc:sldMk cId="2756216983" sldId="296"/>
        </pc:sldMkLst>
        <pc:spChg chg="mod">
          <ac:chgData name="Patrycja Mencel" userId="1318a730cb872e56" providerId="LiveId" clId="{66C068A9-B9E6-4BA9-81EC-464C720D0A06}" dt="2022-10-09T09:10:25.957" v="2571" actId="1076"/>
          <ac:spMkLst>
            <pc:docMk/>
            <pc:sldMk cId="2756216983" sldId="296"/>
            <ac:spMk id="2" creationId="{60E758FA-F1B1-E3CE-10B7-DE76F21DC61B}"/>
          </ac:spMkLst>
        </pc:spChg>
        <pc:spChg chg="mod">
          <ac:chgData name="Patrycja Mencel" userId="1318a730cb872e56" providerId="LiveId" clId="{66C068A9-B9E6-4BA9-81EC-464C720D0A06}" dt="2022-10-09T09:17:53.309" v="2589" actId="123"/>
          <ac:spMkLst>
            <pc:docMk/>
            <pc:sldMk cId="2756216983" sldId="296"/>
            <ac:spMk id="3" creationId="{D24B310B-D0A3-8C7C-2759-5BF2711E62BF}"/>
          </ac:spMkLst>
        </pc:spChg>
      </pc:sldChg>
      <pc:sldChg chg="delSp modSp new mod">
        <pc:chgData name="Patrycja Mencel" userId="1318a730cb872e56" providerId="LiveId" clId="{66C068A9-B9E6-4BA9-81EC-464C720D0A06}" dt="2022-10-09T09:48:38.662" v="2670" actId="6549"/>
        <pc:sldMkLst>
          <pc:docMk/>
          <pc:sldMk cId="1606649221" sldId="297"/>
        </pc:sldMkLst>
        <pc:spChg chg="del">
          <ac:chgData name="Patrycja Mencel" userId="1318a730cb872e56" providerId="LiveId" clId="{66C068A9-B9E6-4BA9-81EC-464C720D0A06}" dt="2022-10-09T09:18:02.520" v="2591" actId="478"/>
          <ac:spMkLst>
            <pc:docMk/>
            <pc:sldMk cId="1606649221" sldId="297"/>
            <ac:spMk id="2" creationId="{11568BFF-BE77-0A8C-7CD2-99616CD33750}"/>
          </ac:spMkLst>
        </pc:spChg>
        <pc:spChg chg="mod">
          <ac:chgData name="Patrycja Mencel" userId="1318a730cb872e56" providerId="LiveId" clId="{66C068A9-B9E6-4BA9-81EC-464C720D0A06}" dt="2022-10-09T09:48:38.662" v="2670" actId="6549"/>
          <ac:spMkLst>
            <pc:docMk/>
            <pc:sldMk cId="1606649221" sldId="297"/>
            <ac:spMk id="3" creationId="{2921D0AB-CB8B-656D-0EDD-B6E9EC2C32F9}"/>
          </ac:spMkLst>
        </pc:spChg>
      </pc:sldChg>
      <pc:sldChg chg="delSp modSp new mod">
        <pc:chgData name="Patrycja Mencel" userId="1318a730cb872e56" providerId="LiveId" clId="{66C068A9-B9E6-4BA9-81EC-464C720D0A06}" dt="2022-10-09T10:16:05.867" v="2694" actId="20577"/>
        <pc:sldMkLst>
          <pc:docMk/>
          <pc:sldMk cId="1722264660" sldId="298"/>
        </pc:sldMkLst>
        <pc:spChg chg="del">
          <ac:chgData name="Patrycja Mencel" userId="1318a730cb872e56" providerId="LiveId" clId="{66C068A9-B9E6-4BA9-81EC-464C720D0A06}" dt="2022-10-09T09:51:20.243" v="2672" actId="478"/>
          <ac:spMkLst>
            <pc:docMk/>
            <pc:sldMk cId="1722264660" sldId="298"/>
            <ac:spMk id="2" creationId="{2DE267FB-0634-C5D4-D363-DD2FE1F3D114}"/>
          </ac:spMkLst>
        </pc:spChg>
        <pc:spChg chg="mod">
          <ac:chgData name="Patrycja Mencel" userId="1318a730cb872e56" providerId="LiveId" clId="{66C068A9-B9E6-4BA9-81EC-464C720D0A06}" dt="2022-10-09T10:16:05.867" v="2694" actId="20577"/>
          <ac:spMkLst>
            <pc:docMk/>
            <pc:sldMk cId="1722264660" sldId="298"/>
            <ac:spMk id="3" creationId="{B8E8DB29-2DA2-B020-FABD-2B421B0F053A}"/>
          </ac:spMkLst>
        </pc:spChg>
      </pc:sldChg>
      <pc:sldChg chg="delSp modSp new mod">
        <pc:chgData name="Patrycja Mencel" userId="1318a730cb872e56" providerId="LiveId" clId="{66C068A9-B9E6-4BA9-81EC-464C720D0A06}" dt="2022-10-09T10:19:06.681" v="2730" actId="20577"/>
        <pc:sldMkLst>
          <pc:docMk/>
          <pc:sldMk cId="455620909" sldId="299"/>
        </pc:sldMkLst>
        <pc:spChg chg="del">
          <ac:chgData name="Patrycja Mencel" userId="1318a730cb872e56" providerId="LiveId" clId="{66C068A9-B9E6-4BA9-81EC-464C720D0A06}" dt="2022-10-09T10:16:25.131" v="2696" actId="478"/>
          <ac:spMkLst>
            <pc:docMk/>
            <pc:sldMk cId="455620909" sldId="299"/>
            <ac:spMk id="2" creationId="{B930FABF-C971-6441-C02A-1FFFD36B8E8C}"/>
          </ac:spMkLst>
        </pc:spChg>
        <pc:spChg chg="mod">
          <ac:chgData name="Patrycja Mencel" userId="1318a730cb872e56" providerId="LiveId" clId="{66C068A9-B9E6-4BA9-81EC-464C720D0A06}" dt="2022-10-09T10:19:06.681" v="2730" actId="20577"/>
          <ac:spMkLst>
            <pc:docMk/>
            <pc:sldMk cId="455620909" sldId="299"/>
            <ac:spMk id="3" creationId="{289B1A16-CA56-8F2C-AC54-ED6785E23643}"/>
          </ac:spMkLst>
        </pc:spChg>
      </pc:sldChg>
      <pc:sldChg chg="delSp modSp new mod">
        <pc:chgData name="Patrycja Mencel" userId="1318a730cb872e56" providerId="LiveId" clId="{66C068A9-B9E6-4BA9-81EC-464C720D0A06}" dt="2022-10-09T10:21:42.504" v="2775" actId="123"/>
        <pc:sldMkLst>
          <pc:docMk/>
          <pc:sldMk cId="309133128" sldId="300"/>
        </pc:sldMkLst>
        <pc:spChg chg="del">
          <ac:chgData name="Patrycja Mencel" userId="1318a730cb872e56" providerId="LiveId" clId="{66C068A9-B9E6-4BA9-81EC-464C720D0A06}" dt="2022-10-09T10:19:30.900" v="2732" actId="478"/>
          <ac:spMkLst>
            <pc:docMk/>
            <pc:sldMk cId="309133128" sldId="300"/>
            <ac:spMk id="2" creationId="{29A061E2-1FB8-00F0-67F1-FD9D2ECD3E45}"/>
          </ac:spMkLst>
        </pc:spChg>
        <pc:spChg chg="mod">
          <ac:chgData name="Patrycja Mencel" userId="1318a730cb872e56" providerId="LiveId" clId="{66C068A9-B9E6-4BA9-81EC-464C720D0A06}" dt="2022-10-09T10:21:42.504" v="2775" actId="123"/>
          <ac:spMkLst>
            <pc:docMk/>
            <pc:sldMk cId="309133128" sldId="300"/>
            <ac:spMk id="3" creationId="{C3E72F9F-116D-E052-A04C-EC91009F7781}"/>
          </ac:spMkLst>
        </pc:spChg>
      </pc:sldChg>
      <pc:sldChg chg="modSp new mod">
        <pc:chgData name="Patrycja Mencel" userId="1318a730cb872e56" providerId="LiveId" clId="{66C068A9-B9E6-4BA9-81EC-464C720D0A06}" dt="2022-10-09T10:32:02.083" v="2811" actId="113"/>
        <pc:sldMkLst>
          <pc:docMk/>
          <pc:sldMk cId="1111666609" sldId="301"/>
        </pc:sldMkLst>
        <pc:spChg chg="mod">
          <ac:chgData name="Patrycja Mencel" userId="1318a730cb872e56" providerId="LiveId" clId="{66C068A9-B9E6-4BA9-81EC-464C720D0A06}" dt="2022-10-09T10:27:48.481" v="2778" actId="1076"/>
          <ac:spMkLst>
            <pc:docMk/>
            <pc:sldMk cId="1111666609" sldId="301"/>
            <ac:spMk id="2" creationId="{565E11F0-8B7A-9DE8-AF23-DD7A20C97695}"/>
          </ac:spMkLst>
        </pc:spChg>
        <pc:spChg chg="mod">
          <ac:chgData name="Patrycja Mencel" userId="1318a730cb872e56" providerId="LiveId" clId="{66C068A9-B9E6-4BA9-81EC-464C720D0A06}" dt="2022-10-09T10:32:02.083" v="2811" actId="113"/>
          <ac:spMkLst>
            <pc:docMk/>
            <pc:sldMk cId="1111666609" sldId="301"/>
            <ac:spMk id="3" creationId="{F5EB148D-E181-3135-51F2-FE1F416A5FF8}"/>
          </ac:spMkLst>
        </pc:spChg>
      </pc:sldChg>
      <pc:sldChg chg="delSp modSp new mod">
        <pc:chgData name="Patrycja Mencel" userId="1318a730cb872e56" providerId="LiveId" clId="{66C068A9-B9E6-4BA9-81EC-464C720D0A06}" dt="2022-10-09T10:43:55.500" v="2835" actId="14100"/>
        <pc:sldMkLst>
          <pc:docMk/>
          <pc:sldMk cId="474896917" sldId="302"/>
        </pc:sldMkLst>
        <pc:spChg chg="del">
          <ac:chgData name="Patrycja Mencel" userId="1318a730cb872e56" providerId="LiveId" clId="{66C068A9-B9E6-4BA9-81EC-464C720D0A06}" dt="2022-10-09T10:38:54.758" v="2828" actId="478"/>
          <ac:spMkLst>
            <pc:docMk/>
            <pc:sldMk cId="474896917" sldId="302"/>
            <ac:spMk id="2" creationId="{0FD5B6D2-CF24-2641-904D-3B5F329BEFB0}"/>
          </ac:spMkLst>
        </pc:spChg>
        <pc:spChg chg="mod">
          <ac:chgData name="Patrycja Mencel" userId="1318a730cb872e56" providerId="LiveId" clId="{66C068A9-B9E6-4BA9-81EC-464C720D0A06}" dt="2022-10-09T10:43:55.500" v="2835" actId="14100"/>
          <ac:spMkLst>
            <pc:docMk/>
            <pc:sldMk cId="474896917" sldId="302"/>
            <ac:spMk id="3" creationId="{9DB8EEDD-53C9-0405-78AD-D141AC105C4D}"/>
          </ac:spMkLst>
        </pc:spChg>
      </pc:sldChg>
      <pc:sldChg chg="delSp modSp new mod">
        <pc:chgData name="Patrycja Mencel" userId="1318a730cb872e56" providerId="LiveId" clId="{66C068A9-B9E6-4BA9-81EC-464C720D0A06}" dt="2022-10-09T11:30:34.753" v="2848" actId="1076"/>
        <pc:sldMkLst>
          <pc:docMk/>
          <pc:sldMk cId="2411884961" sldId="303"/>
        </pc:sldMkLst>
        <pc:spChg chg="del">
          <ac:chgData name="Patrycja Mencel" userId="1318a730cb872e56" providerId="LiveId" clId="{66C068A9-B9E6-4BA9-81EC-464C720D0A06}" dt="2022-10-09T11:20:02.234" v="2839" actId="478"/>
          <ac:spMkLst>
            <pc:docMk/>
            <pc:sldMk cId="2411884961" sldId="303"/>
            <ac:spMk id="2" creationId="{82D8DB81-6A5E-F792-50C9-F3C74287557B}"/>
          </ac:spMkLst>
        </pc:spChg>
        <pc:spChg chg="mod">
          <ac:chgData name="Patrycja Mencel" userId="1318a730cb872e56" providerId="LiveId" clId="{66C068A9-B9E6-4BA9-81EC-464C720D0A06}" dt="2022-10-09T11:30:34.753" v="2848" actId="1076"/>
          <ac:spMkLst>
            <pc:docMk/>
            <pc:sldMk cId="2411884961" sldId="303"/>
            <ac:spMk id="3" creationId="{B7970F6C-9068-1A2E-D1C7-06559E7239F7}"/>
          </ac:spMkLst>
        </pc:spChg>
      </pc:sldChg>
      <pc:sldChg chg="delSp modSp new mod">
        <pc:chgData name="Patrycja Mencel" userId="1318a730cb872e56" providerId="LiveId" clId="{66C068A9-B9E6-4BA9-81EC-464C720D0A06}" dt="2022-10-09T11:46:33.117" v="2876" actId="115"/>
        <pc:sldMkLst>
          <pc:docMk/>
          <pc:sldMk cId="703152142" sldId="304"/>
        </pc:sldMkLst>
        <pc:spChg chg="del mod">
          <ac:chgData name="Patrycja Mencel" userId="1318a730cb872e56" providerId="LiveId" clId="{66C068A9-B9E6-4BA9-81EC-464C720D0A06}" dt="2022-10-09T11:39:19.615" v="2853" actId="478"/>
          <ac:spMkLst>
            <pc:docMk/>
            <pc:sldMk cId="703152142" sldId="304"/>
            <ac:spMk id="2" creationId="{49E82556-1B14-4680-E8B8-6A6B2920347C}"/>
          </ac:spMkLst>
        </pc:spChg>
        <pc:spChg chg="mod">
          <ac:chgData name="Patrycja Mencel" userId="1318a730cb872e56" providerId="LiveId" clId="{66C068A9-B9E6-4BA9-81EC-464C720D0A06}" dt="2022-10-09T11:46:33.117" v="2876" actId="115"/>
          <ac:spMkLst>
            <pc:docMk/>
            <pc:sldMk cId="703152142" sldId="304"/>
            <ac:spMk id="3" creationId="{DBE06030-67EF-DEE2-CA1F-67EF2825DFDC}"/>
          </ac:spMkLst>
        </pc:spChg>
      </pc:sldChg>
      <pc:sldChg chg="modSp new mod">
        <pc:chgData name="Patrycja Mencel" userId="1318a730cb872e56" providerId="LiveId" clId="{66C068A9-B9E6-4BA9-81EC-464C720D0A06}" dt="2022-10-09T11:50:48.740" v="2922" actId="20577"/>
        <pc:sldMkLst>
          <pc:docMk/>
          <pc:sldMk cId="537824503" sldId="305"/>
        </pc:sldMkLst>
        <pc:spChg chg="mod">
          <ac:chgData name="Patrycja Mencel" userId="1318a730cb872e56" providerId="LiveId" clId="{66C068A9-B9E6-4BA9-81EC-464C720D0A06}" dt="2022-10-09T11:50:17.670" v="2914" actId="1076"/>
          <ac:spMkLst>
            <pc:docMk/>
            <pc:sldMk cId="537824503" sldId="305"/>
            <ac:spMk id="2" creationId="{73DB8983-84B1-BB69-7164-24F9F87EC81C}"/>
          </ac:spMkLst>
        </pc:spChg>
        <pc:spChg chg="mod">
          <ac:chgData name="Patrycja Mencel" userId="1318a730cb872e56" providerId="LiveId" clId="{66C068A9-B9E6-4BA9-81EC-464C720D0A06}" dt="2022-10-09T11:50:48.740" v="2922" actId="20577"/>
          <ac:spMkLst>
            <pc:docMk/>
            <pc:sldMk cId="537824503" sldId="305"/>
            <ac:spMk id="3" creationId="{5A5EF4CF-897C-B806-B323-9960CCF37EC0}"/>
          </ac:spMkLst>
        </pc:spChg>
      </pc:sldChg>
      <pc:sldChg chg="delSp modSp new mod">
        <pc:chgData name="Patrycja Mencel" userId="1318a730cb872e56" providerId="LiveId" clId="{66C068A9-B9E6-4BA9-81EC-464C720D0A06}" dt="2022-10-09T11:58:55.964" v="2945" actId="20577"/>
        <pc:sldMkLst>
          <pc:docMk/>
          <pc:sldMk cId="1316497184" sldId="306"/>
        </pc:sldMkLst>
        <pc:spChg chg="del">
          <ac:chgData name="Patrycja Mencel" userId="1318a730cb872e56" providerId="LiveId" clId="{66C068A9-B9E6-4BA9-81EC-464C720D0A06}" dt="2022-10-09T11:51:22.002" v="2924" actId="478"/>
          <ac:spMkLst>
            <pc:docMk/>
            <pc:sldMk cId="1316497184" sldId="306"/>
            <ac:spMk id="2" creationId="{DB0F1EDF-095B-CED2-BFF5-9B309D19481A}"/>
          </ac:spMkLst>
        </pc:spChg>
        <pc:spChg chg="mod">
          <ac:chgData name="Patrycja Mencel" userId="1318a730cb872e56" providerId="LiveId" clId="{66C068A9-B9E6-4BA9-81EC-464C720D0A06}" dt="2022-10-09T11:58:55.964" v="2945" actId="20577"/>
          <ac:spMkLst>
            <pc:docMk/>
            <pc:sldMk cId="1316497184" sldId="306"/>
            <ac:spMk id="3" creationId="{E392AC96-F0D8-07D4-80E3-814C179F6C5F}"/>
          </ac:spMkLst>
        </pc:spChg>
      </pc:sldChg>
      <pc:sldChg chg="delSp modSp new mod">
        <pc:chgData name="Patrycja Mencel" userId="1318a730cb872e56" providerId="LiveId" clId="{66C068A9-B9E6-4BA9-81EC-464C720D0A06}" dt="2022-10-09T12:13:55.353" v="2987" actId="20577"/>
        <pc:sldMkLst>
          <pc:docMk/>
          <pc:sldMk cId="3866323115" sldId="307"/>
        </pc:sldMkLst>
        <pc:spChg chg="del">
          <ac:chgData name="Patrycja Mencel" userId="1318a730cb872e56" providerId="LiveId" clId="{66C068A9-B9E6-4BA9-81EC-464C720D0A06}" dt="2022-10-09T12:07:00.292" v="2949" actId="478"/>
          <ac:spMkLst>
            <pc:docMk/>
            <pc:sldMk cId="3866323115" sldId="307"/>
            <ac:spMk id="2" creationId="{A0957E42-235E-4E5B-3A4D-96A711521FC8}"/>
          </ac:spMkLst>
        </pc:spChg>
        <pc:spChg chg="mod">
          <ac:chgData name="Patrycja Mencel" userId="1318a730cb872e56" providerId="LiveId" clId="{66C068A9-B9E6-4BA9-81EC-464C720D0A06}" dt="2022-10-09T12:13:55.353" v="2987" actId="20577"/>
          <ac:spMkLst>
            <pc:docMk/>
            <pc:sldMk cId="3866323115" sldId="307"/>
            <ac:spMk id="3" creationId="{72BD34A4-9B59-C0C2-16BF-EEB3673A6A03}"/>
          </ac:spMkLst>
        </pc:spChg>
      </pc:sldChg>
      <pc:sldChg chg="delSp modSp new mod">
        <pc:chgData name="Patrycja Mencel" userId="1318a730cb872e56" providerId="LiveId" clId="{66C068A9-B9E6-4BA9-81EC-464C720D0A06}" dt="2022-10-09T12:16:21.588" v="2999" actId="20577"/>
        <pc:sldMkLst>
          <pc:docMk/>
          <pc:sldMk cId="1852863732" sldId="308"/>
        </pc:sldMkLst>
        <pc:spChg chg="del">
          <ac:chgData name="Patrycja Mencel" userId="1318a730cb872e56" providerId="LiveId" clId="{66C068A9-B9E6-4BA9-81EC-464C720D0A06}" dt="2022-10-09T12:15:11.536" v="2989" actId="478"/>
          <ac:spMkLst>
            <pc:docMk/>
            <pc:sldMk cId="1852863732" sldId="308"/>
            <ac:spMk id="2" creationId="{7F65969B-AA61-3133-642B-F059F4C0032E}"/>
          </ac:spMkLst>
        </pc:spChg>
        <pc:spChg chg="mod">
          <ac:chgData name="Patrycja Mencel" userId="1318a730cb872e56" providerId="LiveId" clId="{66C068A9-B9E6-4BA9-81EC-464C720D0A06}" dt="2022-10-09T12:16:21.588" v="2999" actId="20577"/>
          <ac:spMkLst>
            <pc:docMk/>
            <pc:sldMk cId="1852863732" sldId="308"/>
            <ac:spMk id="3" creationId="{B103AFC3-3935-D4E0-3F67-440C0E1EA894}"/>
          </ac:spMkLst>
        </pc:spChg>
      </pc:sldChg>
      <pc:sldChg chg="delSp modSp new mod">
        <pc:chgData name="Patrycja Mencel" userId="1318a730cb872e56" providerId="LiveId" clId="{66C068A9-B9E6-4BA9-81EC-464C720D0A06}" dt="2022-10-09T12:17:52.645" v="3015" actId="123"/>
        <pc:sldMkLst>
          <pc:docMk/>
          <pc:sldMk cId="3869068588" sldId="309"/>
        </pc:sldMkLst>
        <pc:spChg chg="del">
          <ac:chgData name="Patrycja Mencel" userId="1318a730cb872e56" providerId="LiveId" clId="{66C068A9-B9E6-4BA9-81EC-464C720D0A06}" dt="2022-10-09T12:17:17.578" v="3001" actId="478"/>
          <ac:spMkLst>
            <pc:docMk/>
            <pc:sldMk cId="3869068588" sldId="309"/>
            <ac:spMk id="2" creationId="{5EDC9CB9-77F8-8C43-0033-50AF31208C7B}"/>
          </ac:spMkLst>
        </pc:spChg>
        <pc:spChg chg="mod">
          <ac:chgData name="Patrycja Mencel" userId="1318a730cb872e56" providerId="LiveId" clId="{66C068A9-B9E6-4BA9-81EC-464C720D0A06}" dt="2022-10-09T12:17:52.645" v="3015" actId="123"/>
          <ac:spMkLst>
            <pc:docMk/>
            <pc:sldMk cId="3869068588" sldId="309"/>
            <ac:spMk id="3" creationId="{5B047B58-C49B-25D6-A710-15DE06A89598}"/>
          </ac:spMkLst>
        </pc:spChg>
      </pc:sldChg>
      <pc:sldChg chg="modSp new mod">
        <pc:chgData name="Patrycja Mencel" userId="1318a730cb872e56" providerId="LiveId" clId="{66C068A9-B9E6-4BA9-81EC-464C720D0A06}" dt="2022-10-09T12:20:40.920" v="3040" actId="403"/>
        <pc:sldMkLst>
          <pc:docMk/>
          <pc:sldMk cId="3478016672" sldId="310"/>
        </pc:sldMkLst>
        <pc:spChg chg="mod">
          <ac:chgData name="Patrycja Mencel" userId="1318a730cb872e56" providerId="LiveId" clId="{66C068A9-B9E6-4BA9-81EC-464C720D0A06}" dt="2022-10-09T12:19:04.430" v="3018" actId="1076"/>
          <ac:spMkLst>
            <pc:docMk/>
            <pc:sldMk cId="3478016672" sldId="310"/>
            <ac:spMk id="2" creationId="{307D76EA-485D-2ED7-F912-B65492738EA7}"/>
          </ac:spMkLst>
        </pc:spChg>
        <pc:spChg chg="mod">
          <ac:chgData name="Patrycja Mencel" userId="1318a730cb872e56" providerId="LiveId" clId="{66C068A9-B9E6-4BA9-81EC-464C720D0A06}" dt="2022-10-09T12:20:40.920" v="3040" actId="403"/>
          <ac:spMkLst>
            <pc:docMk/>
            <pc:sldMk cId="3478016672" sldId="310"/>
            <ac:spMk id="3" creationId="{0E4A8A91-F492-46B8-02EA-3C003CE32861}"/>
          </ac:spMkLst>
        </pc:spChg>
      </pc:sldChg>
      <pc:sldChg chg="modSp new mod">
        <pc:chgData name="Patrycja Mencel" userId="1318a730cb872e56" providerId="LiveId" clId="{66C068A9-B9E6-4BA9-81EC-464C720D0A06}" dt="2022-10-09T12:24:17.330" v="3097" actId="20577"/>
        <pc:sldMkLst>
          <pc:docMk/>
          <pc:sldMk cId="2983719128" sldId="311"/>
        </pc:sldMkLst>
        <pc:spChg chg="mod">
          <ac:chgData name="Patrycja Mencel" userId="1318a730cb872e56" providerId="LiveId" clId="{66C068A9-B9E6-4BA9-81EC-464C720D0A06}" dt="2022-10-09T12:21:25.197" v="3044" actId="1076"/>
          <ac:spMkLst>
            <pc:docMk/>
            <pc:sldMk cId="2983719128" sldId="311"/>
            <ac:spMk id="2" creationId="{23307464-9401-0598-CD6F-08D2C664F603}"/>
          </ac:spMkLst>
        </pc:spChg>
        <pc:spChg chg="mod">
          <ac:chgData name="Patrycja Mencel" userId="1318a730cb872e56" providerId="LiveId" clId="{66C068A9-B9E6-4BA9-81EC-464C720D0A06}" dt="2022-10-09T12:24:17.330" v="3097" actId="20577"/>
          <ac:spMkLst>
            <pc:docMk/>
            <pc:sldMk cId="2983719128" sldId="311"/>
            <ac:spMk id="3" creationId="{BB63DA8C-C68A-4584-3159-121D183642CF}"/>
          </ac:spMkLst>
        </pc:spChg>
      </pc:sldChg>
      <pc:sldChg chg="modSp new mod">
        <pc:chgData name="Patrycja Mencel" userId="1318a730cb872e56" providerId="LiveId" clId="{66C068A9-B9E6-4BA9-81EC-464C720D0A06}" dt="2022-10-16T08:37:32.890" v="3199" actId="14100"/>
        <pc:sldMkLst>
          <pc:docMk/>
          <pc:sldMk cId="2199123592" sldId="312"/>
        </pc:sldMkLst>
        <pc:spChg chg="mod">
          <ac:chgData name="Patrycja Mencel" userId="1318a730cb872e56" providerId="LiveId" clId="{66C068A9-B9E6-4BA9-81EC-464C720D0A06}" dt="2022-10-16T08:37:30.030" v="3198" actId="1076"/>
          <ac:spMkLst>
            <pc:docMk/>
            <pc:sldMk cId="2199123592" sldId="312"/>
            <ac:spMk id="2" creationId="{C2B3D327-32AF-2F66-A2BC-8AD3A1B307E6}"/>
          </ac:spMkLst>
        </pc:spChg>
        <pc:spChg chg="mod">
          <ac:chgData name="Patrycja Mencel" userId="1318a730cb872e56" providerId="LiveId" clId="{66C068A9-B9E6-4BA9-81EC-464C720D0A06}" dt="2022-10-16T08:37:32.890" v="3199" actId="14100"/>
          <ac:spMkLst>
            <pc:docMk/>
            <pc:sldMk cId="2199123592" sldId="312"/>
            <ac:spMk id="3" creationId="{631D1D9F-3824-CE08-E3CA-1754C53E35FA}"/>
          </ac:spMkLst>
        </pc:spChg>
      </pc:sldChg>
      <pc:sldChg chg="addSp delSp modSp new mod">
        <pc:chgData name="Patrycja Mencel" userId="1318a730cb872e56" providerId="LiveId" clId="{66C068A9-B9E6-4BA9-81EC-464C720D0A06}" dt="2022-10-16T08:23:59.455" v="3173" actId="403"/>
        <pc:sldMkLst>
          <pc:docMk/>
          <pc:sldMk cId="1043391037" sldId="313"/>
        </pc:sldMkLst>
        <pc:spChg chg="add del mod">
          <ac:chgData name="Patrycja Mencel" userId="1318a730cb872e56" providerId="LiveId" clId="{66C068A9-B9E6-4BA9-81EC-464C720D0A06}" dt="2022-10-16T08:20:42.020" v="3119" actId="1076"/>
          <ac:spMkLst>
            <pc:docMk/>
            <pc:sldMk cId="1043391037" sldId="313"/>
            <ac:spMk id="2" creationId="{13AD038B-E130-4D28-8112-459FAC1B0C5E}"/>
          </ac:spMkLst>
        </pc:spChg>
        <pc:spChg chg="mod">
          <ac:chgData name="Patrycja Mencel" userId="1318a730cb872e56" providerId="LiveId" clId="{66C068A9-B9E6-4BA9-81EC-464C720D0A06}" dt="2022-10-16T08:23:59.455" v="3173" actId="403"/>
          <ac:spMkLst>
            <pc:docMk/>
            <pc:sldMk cId="1043391037" sldId="313"/>
            <ac:spMk id="3" creationId="{326E40EE-5DEE-AE00-12D6-E4E348A1E63F}"/>
          </ac:spMkLst>
        </pc:spChg>
      </pc:sldChg>
      <pc:sldChg chg="addSp delSp modSp new del mod">
        <pc:chgData name="Patrycja Mencel" userId="1318a730cb872e56" providerId="LiveId" clId="{66C068A9-B9E6-4BA9-81EC-464C720D0A06}" dt="2022-10-16T08:22:59.139" v="3158" actId="2696"/>
        <pc:sldMkLst>
          <pc:docMk/>
          <pc:sldMk cId="859805600" sldId="314"/>
        </pc:sldMkLst>
        <pc:spChg chg="del mod">
          <ac:chgData name="Patrycja Mencel" userId="1318a730cb872e56" providerId="LiveId" clId="{66C068A9-B9E6-4BA9-81EC-464C720D0A06}" dt="2022-10-16T08:22:48.969" v="3157" actId="478"/>
          <ac:spMkLst>
            <pc:docMk/>
            <pc:sldMk cId="859805600" sldId="314"/>
            <ac:spMk id="2" creationId="{352F3FDB-4BA7-971E-2278-890AFEC1C252}"/>
          </ac:spMkLst>
        </pc:spChg>
        <pc:spChg chg="del mod">
          <ac:chgData name="Patrycja Mencel" userId="1318a730cb872e56" providerId="LiveId" clId="{66C068A9-B9E6-4BA9-81EC-464C720D0A06}" dt="2022-10-16T08:22:47.156" v="3155" actId="478"/>
          <ac:spMkLst>
            <pc:docMk/>
            <pc:sldMk cId="859805600" sldId="314"/>
            <ac:spMk id="3" creationId="{D11CD0AA-9633-91A8-8C6B-E2351AAD0E7E}"/>
          </ac:spMkLst>
        </pc:spChg>
        <pc:spChg chg="add mod">
          <ac:chgData name="Patrycja Mencel" userId="1318a730cb872e56" providerId="LiveId" clId="{66C068A9-B9E6-4BA9-81EC-464C720D0A06}" dt="2022-10-16T08:22:47.156" v="3155" actId="478"/>
          <ac:spMkLst>
            <pc:docMk/>
            <pc:sldMk cId="859805600" sldId="314"/>
            <ac:spMk id="5" creationId="{A1079E50-BA8E-7511-AB38-CA667FD383CD}"/>
          </ac:spMkLst>
        </pc:spChg>
        <pc:spChg chg="add mod">
          <ac:chgData name="Patrycja Mencel" userId="1318a730cb872e56" providerId="LiveId" clId="{66C068A9-B9E6-4BA9-81EC-464C720D0A06}" dt="2022-10-16T08:22:48.969" v="3157" actId="478"/>
          <ac:spMkLst>
            <pc:docMk/>
            <pc:sldMk cId="859805600" sldId="314"/>
            <ac:spMk id="7" creationId="{253A9B9E-C486-5C36-0F93-9CD7DC2305BC}"/>
          </ac:spMkLst>
        </pc:spChg>
      </pc:sldChg>
      <pc:sldChg chg="delSp modSp new mod">
        <pc:chgData name="Patrycja Mencel" userId="1318a730cb872e56" providerId="LiveId" clId="{66C068A9-B9E6-4BA9-81EC-464C720D0A06}" dt="2022-10-16T08:38:38.426" v="3214" actId="1076"/>
        <pc:sldMkLst>
          <pc:docMk/>
          <pc:sldMk cId="2240440236" sldId="314"/>
        </pc:sldMkLst>
        <pc:spChg chg="mod">
          <ac:chgData name="Patrycja Mencel" userId="1318a730cb872e56" providerId="LiveId" clId="{66C068A9-B9E6-4BA9-81EC-464C720D0A06}" dt="2022-10-16T08:38:38.426" v="3214" actId="1076"/>
          <ac:spMkLst>
            <pc:docMk/>
            <pc:sldMk cId="2240440236" sldId="314"/>
            <ac:spMk id="2" creationId="{03740F2C-F168-994B-F387-5C7B671ACE23}"/>
          </ac:spMkLst>
        </pc:spChg>
        <pc:spChg chg="del">
          <ac:chgData name="Patrycja Mencel" userId="1318a730cb872e56" providerId="LiveId" clId="{66C068A9-B9E6-4BA9-81EC-464C720D0A06}" dt="2022-10-16T08:38:29.735" v="3212" actId="478"/>
          <ac:spMkLst>
            <pc:docMk/>
            <pc:sldMk cId="2240440236" sldId="314"/>
            <ac:spMk id="3" creationId="{B40677A5-67DB-1E57-BD4E-113FDCD05F00}"/>
          </ac:spMkLst>
        </pc:spChg>
      </pc:sldChg>
      <pc:sldChg chg="addSp delSp modSp new mod">
        <pc:chgData name="Patrycja Mencel" userId="1318a730cb872e56" providerId="LiveId" clId="{66C068A9-B9E6-4BA9-81EC-464C720D0A06}" dt="2022-10-16T08:50:36.703" v="3919" actId="14100"/>
        <pc:sldMkLst>
          <pc:docMk/>
          <pc:sldMk cId="3438212314" sldId="315"/>
        </pc:sldMkLst>
        <pc:spChg chg="mod">
          <ac:chgData name="Patrycja Mencel" userId="1318a730cb872e56" providerId="LiveId" clId="{66C068A9-B9E6-4BA9-81EC-464C720D0A06}" dt="2022-10-16T08:39:05.974" v="3224" actId="1076"/>
          <ac:spMkLst>
            <pc:docMk/>
            <pc:sldMk cId="3438212314" sldId="315"/>
            <ac:spMk id="2" creationId="{05E57B02-266C-015C-D3A2-5B6AF47F3B20}"/>
          </ac:spMkLst>
        </pc:spChg>
        <pc:spChg chg="del">
          <ac:chgData name="Patrycja Mencel" userId="1318a730cb872e56" providerId="LiveId" clId="{66C068A9-B9E6-4BA9-81EC-464C720D0A06}" dt="2022-10-16T08:38:56.051" v="3216" actId="478"/>
          <ac:spMkLst>
            <pc:docMk/>
            <pc:sldMk cId="3438212314" sldId="315"/>
            <ac:spMk id="3" creationId="{16F53D03-DA0D-C08F-4081-840087E49008}"/>
          </ac:spMkLst>
        </pc:spChg>
        <pc:picChg chg="add mod">
          <ac:chgData name="Patrycja Mencel" userId="1318a730cb872e56" providerId="LiveId" clId="{66C068A9-B9E6-4BA9-81EC-464C720D0A06}" dt="2022-10-16T08:50:36.703" v="3919" actId="14100"/>
          <ac:picMkLst>
            <pc:docMk/>
            <pc:sldMk cId="3438212314" sldId="315"/>
            <ac:picMk id="4" creationId="{626909F4-E597-73AF-4B85-83FDB6F16BA6}"/>
          </ac:picMkLst>
        </pc:picChg>
      </pc:sldChg>
      <pc:sldChg chg="modSp new mod">
        <pc:chgData name="Patrycja Mencel" userId="1318a730cb872e56" providerId="LiveId" clId="{66C068A9-B9E6-4BA9-81EC-464C720D0A06}" dt="2022-10-16T08:47:15.860" v="3903" actId="2711"/>
        <pc:sldMkLst>
          <pc:docMk/>
          <pc:sldMk cId="3779893665" sldId="316"/>
        </pc:sldMkLst>
        <pc:spChg chg="mod">
          <ac:chgData name="Patrycja Mencel" userId="1318a730cb872e56" providerId="LiveId" clId="{66C068A9-B9E6-4BA9-81EC-464C720D0A06}" dt="2022-10-16T08:39:56.326" v="3241" actId="1076"/>
          <ac:spMkLst>
            <pc:docMk/>
            <pc:sldMk cId="3779893665" sldId="316"/>
            <ac:spMk id="2" creationId="{15C4ABE0-16AC-190E-07D1-06FAABA75D55}"/>
          </ac:spMkLst>
        </pc:spChg>
        <pc:spChg chg="mod">
          <ac:chgData name="Patrycja Mencel" userId="1318a730cb872e56" providerId="LiveId" clId="{66C068A9-B9E6-4BA9-81EC-464C720D0A06}" dt="2022-10-16T08:47:15.860" v="3903" actId="2711"/>
          <ac:spMkLst>
            <pc:docMk/>
            <pc:sldMk cId="3779893665" sldId="316"/>
            <ac:spMk id="3" creationId="{739F15FF-610E-707E-2B09-979F24CAA406}"/>
          </ac:spMkLst>
        </pc:spChg>
      </pc:sldChg>
      <pc:sldChg chg="modSp new mod">
        <pc:chgData name="Patrycja Mencel" userId="1318a730cb872e56" providerId="LiveId" clId="{66C068A9-B9E6-4BA9-81EC-464C720D0A06}" dt="2022-10-16T08:47:31.923" v="3905" actId="1076"/>
        <pc:sldMkLst>
          <pc:docMk/>
          <pc:sldMk cId="2393240347" sldId="317"/>
        </pc:sldMkLst>
        <pc:spChg chg="mod">
          <ac:chgData name="Patrycja Mencel" userId="1318a730cb872e56" providerId="LiveId" clId="{66C068A9-B9E6-4BA9-81EC-464C720D0A06}" dt="2022-10-16T08:47:31.923" v="3905" actId="1076"/>
          <ac:spMkLst>
            <pc:docMk/>
            <pc:sldMk cId="2393240347" sldId="317"/>
            <ac:spMk id="2" creationId="{1614EF24-9BF4-3F73-A841-332FFAE54E6F}"/>
          </ac:spMkLst>
        </pc:spChg>
        <pc:spChg chg="mod">
          <ac:chgData name="Patrycja Mencel" userId="1318a730cb872e56" providerId="LiveId" clId="{66C068A9-B9E6-4BA9-81EC-464C720D0A06}" dt="2022-10-16T08:47:28.922" v="3904" actId="1076"/>
          <ac:spMkLst>
            <pc:docMk/>
            <pc:sldMk cId="2393240347" sldId="317"/>
            <ac:spMk id="3" creationId="{D0848F81-7BF1-F975-01CA-C401E875C0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B57FA823-EB2F-4CFF-B5F0-16843B0486FF}" type="datetimeFigureOut">
              <a:rPr lang="pl-PL" smtClean="0"/>
              <a:t>23.04.2023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6012114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7FA823-EB2F-4CFF-B5F0-16843B0486FF}" type="datetimeFigureOut">
              <a:rPr lang="pl-PL" smtClean="0"/>
              <a:t>23.04.2023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22074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7FA823-EB2F-4CFF-B5F0-16843B0486FF}" type="datetimeFigureOut">
              <a:rPr lang="pl-PL" smtClean="0"/>
              <a:t>23.04.2023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92983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57FA823-EB2F-4CFF-B5F0-16843B0486FF}" type="datetimeFigureOut">
              <a:rPr lang="pl-PL" smtClean="0"/>
              <a:t>23.04.2023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59867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B57FA823-EB2F-4CFF-B5F0-16843B0486FF}" type="datetimeFigureOut">
              <a:rPr lang="pl-PL" smtClean="0"/>
              <a:t>23.04.2023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8551552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B57FA823-EB2F-4CFF-B5F0-16843B0486FF}" type="datetimeFigureOut">
              <a:rPr lang="pl-PL" smtClean="0"/>
              <a:t>23.04.2023</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370949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B57FA823-EB2F-4CFF-B5F0-16843B0486FF}" type="datetimeFigureOut">
              <a:rPr lang="pl-PL" smtClean="0"/>
              <a:t>23.04.2023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141205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57FA823-EB2F-4CFF-B5F0-16843B0486FF}" type="datetimeFigureOut">
              <a:rPr lang="pl-PL" smtClean="0"/>
              <a:t>23.04.2023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06824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FA823-EB2F-4CFF-B5F0-16843B0486FF}" type="datetimeFigureOut">
              <a:rPr lang="pl-PL" smtClean="0"/>
              <a:t>23.04.2023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223841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B57FA823-EB2F-4CFF-B5F0-16843B0486FF}" type="datetimeFigureOut">
              <a:rPr lang="pl-PL" smtClean="0"/>
              <a:t>23.04.2023</a:t>
            </a:fld>
            <a:endParaRPr lang="pl-P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pl-PL"/>
          </a:p>
        </p:txBody>
      </p:sp>
      <p:sp>
        <p:nvSpPr>
          <p:cNvPr id="11" name="Slide Number Placeholder 10"/>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2189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57FA823-EB2F-4CFF-B5F0-16843B0486FF}" type="datetimeFigureOut">
              <a:rPr lang="pl-PL" smtClean="0"/>
              <a:t>23.04.2023</a:t>
            </a:fld>
            <a:endParaRPr lang="pl-P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342984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57FA823-EB2F-4CFF-B5F0-16843B0486FF}" type="datetimeFigureOut">
              <a:rPr lang="pl-PL" smtClean="0"/>
              <a:t>23.04.2023</a:t>
            </a:fld>
            <a:endParaRPr lang="pl-P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pl-P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A6B7923-0B8A-4EB6-92EB-2363D4A7349C}" type="slidenum">
              <a:rPr lang="pl-PL" smtClean="0"/>
              <a:t>‹#›</a:t>
            </a:fld>
            <a:endParaRPr lang="pl-PL"/>
          </a:p>
        </p:txBody>
      </p:sp>
    </p:spTree>
    <p:extLst>
      <p:ext uri="{BB962C8B-B14F-4D97-AF65-F5344CB8AC3E}">
        <p14:creationId xmlns:p14="http://schemas.microsoft.com/office/powerpoint/2010/main" val="385163300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exlege.pl/rozporzadzenie-ministra-sprawiedliwosci-w-sprawie-bieglych-sadowyc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lexlege.pl/rozporzadzenie-ministra-sprawiedliwosci-w-sprawie-bieglych-sadowy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isap.sejm.gov.pl/DetailsServlet?id=WDU19640160093" TargetMode="External"/><Relationship Id="rId2" Type="http://schemas.openxmlformats.org/officeDocument/2006/relationships/hyperlink" Target="http://isap.sejm.gov.pl/DetailsServlet?id=WDU19970880553"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exlege.pl/rozporzadzenie-ministra-sprawiedliwosci-w-sprawie-bieglych-sadowy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exlege.pl/rozporzadzenie-ministra-sprawiedliwosci-w-sprawie-bieglych-sadowy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9FFC35-C11F-E799-9C78-A2241481AE4F}"/>
              </a:ext>
            </a:extLst>
          </p:cNvPr>
          <p:cNvSpPr>
            <a:spLocks noGrp="1"/>
          </p:cNvSpPr>
          <p:nvPr>
            <p:ph type="ctrTitle"/>
          </p:nvPr>
        </p:nvSpPr>
        <p:spPr>
          <a:xfrm>
            <a:off x="1891513" y="883407"/>
            <a:ext cx="8991600" cy="1645920"/>
          </a:xfrm>
        </p:spPr>
        <p:txBody>
          <a:bodyPr>
            <a:normAutofit/>
          </a:bodyPr>
          <a:lstStyle/>
          <a:p>
            <a:r>
              <a:rPr lang="pl-PL"/>
              <a:t>BIEGLI I SPECJALIŚCI</a:t>
            </a:r>
            <a:br>
              <a:rPr lang="pl-PL"/>
            </a:br>
            <a:r>
              <a:rPr lang="pl-PL"/>
              <a:t>wykład</a:t>
            </a:r>
            <a:endParaRPr lang="pl-PL" dirty="0"/>
          </a:p>
        </p:txBody>
      </p:sp>
      <p:sp>
        <p:nvSpPr>
          <p:cNvPr id="3" name="Podtytuł 2">
            <a:extLst>
              <a:ext uri="{FF2B5EF4-FFF2-40B4-BE49-F238E27FC236}">
                <a16:creationId xmlns:a16="http://schemas.microsoft.com/office/drawing/2014/main" id="{20432E40-EBDF-D5AC-F9BF-3E95FC4AABCC}"/>
              </a:ext>
            </a:extLst>
          </p:cNvPr>
          <p:cNvSpPr>
            <a:spLocks noGrp="1"/>
          </p:cNvSpPr>
          <p:nvPr>
            <p:ph type="subTitle" idx="1"/>
          </p:nvPr>
        </p:nvSpPr>
        <p:spPr>
          <a:xfrm>
            <a:off x="2395242" y="3460803"/>
            <a:ext cx="7247220" cy="2672960"/>
          </a:xfrm>
        </p:spPr>
        <p:txBody>
          <a:bodyPr>
            <a:normAutofit/>
          </a:bodyPr>
          <a:lstStyle/>
          <a:p>
            <a:r>
              <a:rPr lang="pl-PL" sz="2800">
                <a:solidFill>
                  <a:schemeClr val="bg1"/>
                </a:solidFill>
              </a:rPr>
              <a:t>dr Patrycja Mencel</a:t>
            </a:r>
          </a:p>
          <a:p>
            <a:r>
              <a:rPr lang="pl-PL" sz="2800">
                <a:solidFill>
                  <a:schemeClr val="bg1"/>
                </a:solidFill>
              </a:rPr>
              <a:t>Katedra Kryminalistyki</a:t>
            </a:r>
          </a:p>
          <a:p>
            <a:r>
              <a:rPr lang="pl-PL" sz="2800">
                <a:solidFill>
                  <a:schemeClr val="bg1"/>
                </a:solidFill>
              </a:rPr>
              <a:t>WPAiE UWr</a:t>
            </a:r>
          </a:p>
          <a:p>
            <a:r>
              <a:rPr lang="pl-PL" sz="2800">
                <a:solidFill>
                  <a:schemeClr val="bg1"/>
                </a:solidFill>
              </a:rPr>
              <a:t>e-mail: patrycja.mencel@uwr.edu.pl</a:t>
            </a:r>
            <a:endParaRPr lang="pl-PL" sz="2800" dirty="0">
              <a:solidFill>
                <a:schemeClr val="bg1"/>
              </a:solidFill>
            </a:endParaRPr>
          </a:p>
        </p:txBody>
      </p:sp>
    </p:spTree>
    <p:extLst>
      <p:ext uri="{BB962C8B-B14F-4D97-AF65-F5344CB8AC3E}">
        <p14:creationId xmlns:p14="http://schemas.microsoft.com/office/powerpoint/2010/main" val="14201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99584C4-E309-6EB8-83C0-337E43A3ACE5}"/>
              </a:ext>
            </a:extLst>
          </p:cNvPr>
          <p:cNvSpPr>
            <a:spLocks noGrp="1"/>
          </p:cNvSpPr>
          <p:nvPr>
            <p:ph idx="1"/>
          </p:nvPr>
        </p:nvSpPr>
        <p:spPr>
          <a:xfrm>
            <a:off x="283221" y="250853"/>
            <a:ext cx="11717267" cy="6425075"/>
          </a:xfrm>
        </p:spPr>
        <p:txBody>
          <a:bodyPr>
            <a:normAutofit fontScale="92500" lnSpcReduction="20000"/>
          </a:bodyPr>
          <a:lstStyle/>
          <a:p>
            <a:pPr marL="0" indent="0">
              <a:buNone/>
            </a:pPr>
            <a:r>
              <a:rPr lang="pl-PL" sz="1600" b="1" i="1" u="none" strike="noStrike" dirty="0">
                <a:solidFill>
                  <a:srgbClr val="428E46"/>
                </a:solidFill>
                <a:effectLst/>
                <a:hlinkClick r:id="rId2" tooltip="Wynagrodzenie biegłego"/>
              </a:rPr>
              <a:t>§ 11. Wynagrodzenie biegłego</a:t>
            </a:r>
            <a:r>
              <a:rPr lang="pl-PL" sz="1600" b="1" i="1" dirty="0">
                <a:effectLst/>
              </a:rPr>
              <a:t> </a:t>
            </a:r>
          </a:p>
          <a:p>
            <a:pPr marL="0" indent="0">
              <a:buNone/>
            </a:pPr>
            <a:r>
              <a:rPr lang="pl-PL" sz="1600" dirty="0"/>
              <a:t>Biegłemu przysługuje za wykonanie czynności wynagrodzenie w wysokości określonej odrębnymi przepisami.</a:t>
            </a:r>
            <a:endParaRPr lang="pl-PL" sz="1600" dirty="0">
              <a:effectLst/>
            </a:endParaRPr>
          </a:p>
          <a:p>
            <a:pPr marL="0" indent="0">
              <a:buNone/>
            </a:pPr>
            <a:r>
              <a:rPr lang="pl-PL" sz="1600" b="1" i="1" u="none" strike="noStrike" dirty="0">
                <a:solidFill>
                  <a:srgbClr val="428E46"/>
                </a:solidFill>
                <a:effectLst/>
                <a:hlinkClick r:id="rId2" tooltip="Wymagania co do kandydata na biegłego"/>
              </a:rPr>
              <a:t>§ 12. Wymagania co do kandydata na biegłego</a:t>
            </a:r>
            <a:r>
              <a:rPr lang="pl-PL" sz="1600" b="1" i="1" dirty="0">
                <a:effectLst/>
              </a:rPr>
              <a:t> </a:t>
            </a:r>
          </a:p>
          <a:p>
            <a:pPr marL="0" indent="0">
              <a:buNone/>
            </a:pPr>
            <a:r>
              <a:rPr lang="pl-PL" sz="1600" dirty="0">
                <a:effectLst/>
              </a:rPr>
              <a:t>1. Biegłym może być ustanowiona osoba, która:</a:t>
            </a:r>
          </a:p>
          <a:p>
            <a:pPr marL="0" indent="0">
              <a:buNone/>
            </a:pPr>
            <a:br>
              <a:rPr lang="pl-PL" sz="1600" dirty="0">
                <a:effectLst/>
              </a:rPr>
            </a:br>
            <a:r>
              <a:rPr lang="pl-PL" sz="1600" dirty="0">
                <a:effectLst/>
              </a:rPr>
              <a:t>1) korzysta z pełni praw cywilnych i obywatelskich;</a:t>
            </a:r>
            <a:br>
              <a:rPr lang="pl-PL" sz="1600" dirty="0">
                <a:effectLst/>
              </a:rPr>
            </a:br>
            <a:r>
              <a:rPr lang="pl-PL" sz="1600" dirty="0">
                <a:effectLst/>
              </a:rPr>
              <a:t>2) ukończyła 25 lat życia;</a:t>
            </a:r>
            <a:br>
              <a:rPr lang="pl-PL" sz="1600" dirty="0">
                <a:effectLst/>
              </a:rPr>
            </a:br>
            <a:r>
              <a:rPr lang="pl-PL" sz="1600" dirty="0">
                <a:effectLst/>
              </a:rPr>
              <a:t>3) posiada teoretyczne i praktyczne wiadomości specjalne w danej gałęzi nauki, techniki, sztuki, rzemiosła, a także innej umiejętności, dla której ma być ustanowiona;</a:t>
            </a:r>
            <a:br>
              <a:rPr lang="pl-PL" sz="1600" dirty="0">
                <a:effectLst/>
              </a:rPr>
            </a:br>
            <a:r>
              <a:rPr lang="pl-PL" sz="1600" dirty="0">
                <a:effectLst/>
              </a:rPr>
              <a:t>4) daje rękojmię należytego wykonywania obowiązków biegłego;</a:t>
            </a:r>
          </a:p>
          <a:p>
            <a:pPr marL="0" indent="0">
              <a:buNone/>
            </a:pPr>
            <a:r>
              <a:rPr lang="pl-PL" sz="1600" dirty="0">
                <a:effectLst/>
              </a:rPr>
              <a:t>5) wyrazi zgodę na ustanowienie jej biegłym.</a:t>
            </a:r>
            <a:br>
              <a:rPr lang="pl-PL" sz="1600" dirty="0">
                <a:effectLst/>
              </a:rPr>
            </a:br>
            <a:endParaRPr lang="pl-PL" sz="1600" dirty="0">
              <a:effectLst/>
            </a:endParaRPr>
          </a:p>
          <a:p>
            <a:pPr marL="0" indent="0">
              <a:buNone/>
            </a:pPr>
            <a:r>
              <a:rPr lang="pl-PL" sz="1600" dirty="0">
                <a:effectLst/>
              </a:rPr>
              <a:t>2. Posiadanie wiadomości specjalnych powinno być wykazane dokumentami lub innymi dowodami. Ocena, czy posiadanie wiadomości specjalnych zostało dostatecznie wykazane, należy do prezesa.</a:t>
            </a:r>
          </a:p>
          <a:p>
            <a:pPr marL="0" indent="0">
              <a:buNone/>
            </a:pPr>
            <a:r>
              <a:rPr lang="pl-PL" sz="1600" b="1" i="1" u="none" strike="noStrike" dirty="0">
                <a:solidFill>
                  <a:srgbClr val="428E46"/>
                </a:solidFill>
                <a:effectLst/>
                <a:hlinkClick r:id="rId2" tooltip="Biegły - tłumacz języka migowego"/>
              </a:rPr>
              <a:t>§ 13. Biegły - tłumacz języka migowego</a:t>
            </a:r>
            <a:r>
              <a:rPr lang="pl-PL" sz="1600" b="1" i="1" dirty="0">
                <a:effectLst/>
              </a:rPr>
              <a:t> </a:t>
            </a:r>
          </a:p>
          <a:p>
            <a:pPr marL="0" indent="0">
              <a:buNone/>
            </a:pPr>
            <a:r>
              <a:rPr lang="pl-PL" sz="1600" dirty="0"/>
              <a:t>Biegłym - tłumaczem języka migowego - może być osoba, która ukończyła 21 lat życia oraz posiada "Certyfikat drugi - "T2" - tłumacz-biegły w zakresie języka migowego" lub tytuł eksperta tego języka, wydane przez Polski Związek Głuchych.</a:t>
            </a:r>
            <a:endParaRPr lang="pl-PL" sz="1600" dirty="0">
              <a:effectLst/>
            </a:endParaRPr>
          </a:p>
          <a:p>
            <a:pPr marL="0" indent="0">
              <a:buNone/>
            </a:pPr>
            <a:r>
              <a:rPr lang="pl-PL" sz="1600" b="1" i="1" u="none" strike="noStrike" dirty="0">
                <a:solidFill>
                  <a:srgbClr val="428E46"/>
                </a:solidFill>
                <a:effectLst/>
                <a:hlinkClick r:id="rId2" tooltip="Zwrócenie się przez Prezesa o wskazanie osób z wiedzą specjalną"/>
              </a:rPr>
              <a:t>§ 14. Zwrócenie się przez Prezesa o wskazanie osób z wiedzą specjalną</a:t>
            </a:r>
            <a:r>
              <a:rPr lang="pl-PL" sz="1600" b="1" i="1" dirty="0">
                <a:effectLst/>
              </a:rPr>
              <a:t> </a:t>
            </a:r>
          </a:p>
          <a:p>
            <a:pPr marL="0" indent="0">
              <a:buNone/>
            </a:pPr>
            <a:r>
              <a:rPr lang="pl-PL" sz="1600" dirty="0"/>
              <a:t>W razie potrzeby ustanowienia biegłego, prezes może w szczególności zwrócić się do właściwych stowarzyszeń lub organizacji zawodowych, przedsiębiorstw państwowych, instytucji, szkół wyższych oraz urzędów państwowych o wskazanie osób posiadających teoretyczne i praktyczne wiadomości specjalne w danej gałęzi nauki, techniki, sztuki, rzemiosła, a także innych umiejętności.</a:t>
            </a:r>
            <a:endParaRPr lang="pl-PL" sz="1600" dirty="0">
              <a:effectLst/>
            </a:endParaRPr>
          </a:p>
          <a:p>
            <a:pPr marL="0" indent="0" algn="l">
              <a:buNone/>
            </a:pPr>
            <a:r>
              <a:rPr lang="pl-PL" sz="1600" b="1" i="1" u="none" strike="noStrike" dirty="0">
                <a:solidFill>
                  <a:srgbClr val="428E46"/>
                </a:solidFill>
                <a:effectLst/>
                <a:latin typeface="Verdana" panose="020B0604030504040204" pitchFamily="34" charset="0"/>
                <a:hlinkClick r:id="rId2" tooltip="Opinia biegłego"/>
              </a:rPr>
              <a:t>§ 15. Opinia biegłego</a:t>
            </a:r>
            <a:r>
              <a:rPr lang="pl-PL" sz="1600" b="1" i="1" dirty="0">
                <a:solidFill>
                  <a:srgbClr val="575757"/>
                </a:solidFill>
                <a:effectLst/>
                <a:latin typeface="Verdana" panose="020B0604030504040204" pitchFamily="34" charset="0"/>
              </a:rPr>
              <a:t> </a:t>
            </a:r>
          </a:p>
          <a:p>
            <a:pPr marL="0" indent="0" algn="l">
              <a:buNone/>
            </a:pPr>
            <a:r>
              <a:rPr lang="pl-PL" sz="1600" dirty="0"/>
              <a:t>Ustanowienie biegłym uprawnia po złożeniu przyrzeczenia do wydawania opinii na zlecenie sądu lub organu prowadzącego postępowanie przygotowawcze w sprawach karnych w zakresie tej gałęzi nauki, techniki, sztuki, rzemiosła, a także innych umiejętności, dla której ustanowienie nastąpiło. Biegły wydając opinię używa tytułu biegłego sądowego z oznaczeniem specjalności oraz sądu okręgowego, przy którym został ustanowiony.</a:t>
            </a:r>
            <a:endParaRPr lang="pl-PL" sz="1600" b="0" i="0" dirty="0">
              <a:solidFill>
                <a:srgbClr val="575757"/>
              </a:solidFill>
              <a:effectLst/>
              <a:latin typeface="Verdana" panose="020B0604030504040204" pitchFamily="34" charset="0"/>
            </a:endParaRPr>
          </a:p>
        </p:txBody>
      </p:sp>
    </p:spTree>
    <p:extLst>
      <p:ext uri="{BB962C8B-B14F-4D97-AF65-F5344CB8AC3E}">
        <p14:creationId xmlns:p14="http://schemas.microsoft.com/office/powerpoint/2010/main" val="134833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4293C92-9169-CCC5-6F19-9BBF92B8741D}"/>
              </a:ext>
            </a:extLst>
          </p:cNvPr>
          <p:cNvSpPr>
            <a:spLocks noGrp="1"/>
          </p:cNvSpPr>
          <p:nvPr>
            <p:ph idx="1"/>
          </p:nvPr>
        </p:nvSpPr>
        <p:spPr>
          <a:xfrm>
            <a:off x="307497" y="226577"/>
            <a:ext cx="11385494" cy="6368432"/>
          </a:xfrm>
        </p:spPr>
        <p:txBody>
          <a:bodyPr>
            <a:normAutofit/>
          </a:bodyPr>
          <a:lstStyle/>
          <a:p>
            <a:pPr marL="0" indent="0">
              <a:buNone/>
            </a:pPr>
            <a:r>
              <a:rPr lang="pl-PL" sz="2000" b="1" i="1" u="none" strike="noStrike" dirty="0">
                <a:solidFill>
                  <a:srgbClr val="428E46"/>
                </a:solidFill>
                <a:effectLst/>
                <a:hlinkClick r:id="rId2" tooltip="Obowiązek zawiadomienia o zmianie miejsca adresu i przerwie w czynnościach"/>
              </a:rPr>
              <a:t>§ 16. Obowiązek zawiadomienia o zmianie miejsca adresu i przerwie w czynnościach</a:t>
            </a:r>
            <a:r>
              <a:rPr lang="pl-PL" sz="2000" b="1" i="1" dirty="0">
                <a:effectLst/>
              </a:rPr>
              <a:t> </a:t>
            </a:r>
          </a:p>
          <a:p>
            <a:pPr marL="0" indent="0">
              <a:buNone/>
            </a:pPr>
            <a:r>
              <a:rPr lang="pl-PL" sz="2000" dirty="0">
                <a:effectLst/>
              </a:rPr>
              <a:t>1. Biegły jest obowiązany niezwłocznie zawiadomić prezesa o:</a:t>
            </a:r>
            <a:br>
              <a:rPr lang="pl-PL" sz="2000" dirty="0">
                <a:effectLst/>
              </a:rPr>
            </a:br>
            <a:r>
              <a:rPr lang="pl-PL" sz="2000" dirty="0">
                <a:effectLst/>
              </a:rPr>
              <a:t>1) każdej zmianie swego adresu;</a:t>
            </a:r>
            <a:br>
              <a:rPr lang="pl-PL" sz="2000" dirty="0">
                <a:effectLst/>
              </a:rPr>
            </a:br>
            <a:r>
              <a:rPr lang="pl-PL" sz="2000" dirty="0">
                <a:effectLst/>
              </a:rPr>
              <a:t>2) zamierzonej przerwie w wykonywaniu czynności przez okres dłuższy niż 3 miesiące.</a:t>
            </a:r>
            <a:br>
              <a:rPr lang="pl-PL" sz="2000" dirty="0">
                <a:effectLst/>
              </a:rPr>
            </a:br>
            <a:endParaRPr lang="pl-PL" sz="2000" dirty="0">
              <a:effectLst/>
            </a:endParaRPr>
          </a:p>
          <a:p>
            <a:pPr marL="0" indent="0">
              <a:buNone/>
            </a:pPr>
            <a:r>
              <a:rPr lang="pl-PL" sz="2000" dirty="0">
                <a:effectLst/>
              </a:rPr>
              <a:t>2. Jeżeli okoliczności wymienione w ust. 1 powstaną w czasie wykonywania przez biegłego czynności zleconej przez organ, o którym mowa w § 5, biegły zawiadamia o nich ten organ; w odniesieniu do okoliczności wymienionych w ust. 1 pkt 2 zawiadomienia należy dokonać także wówczas, gdy przerwa nie przekracza 3 miesięcy.</a:t>
            </a:r>
          </a:p>
          <a:p>
            <a:pPr marL="0" indent="0">
              <a:buNone/>
            </a:pPr>
            <a:r>
              <a:rPr lang="pl-PL" sz="2000" b="1" i="1" u="none" strike="noStrike" dirty="0">
                <a:solidFill>
                  <a:srgbClr val="428E46"/>
                </a:solidFill>
                <a:effectLst/>
                <a:hlinkClick r:id="rId2" tooltip="Nadzór Prezesa nad biegłym"/>
              </a:rPr>
              <a:t>§ 17. Nadzór Prezesa nad biegłym</a:t>
            </a:r>
            <a:r>
              <a:rPr lang="pl-PL" sz="2000" b="1" i="1" dirty="0">
                <a:effectLst/>
              </a:rPr>
              <a:t> </a:t>
            </a:r>
          </a:p>
          <a:p>
            <a:pPr marL="0" indent="0">
              <a:buNone/>
            </a:pPr>
            <a:r>
              <a:rPr lang="pl-PL" sz="2000" dirty="0"/>
              <a:t>Prezes sprawuje nadzór nad biegłymi na zasadach określonych w odrębnych przepisach.</a:t>
            </a:r>
            <a:endParaRPr lang="pl-PL" sz="2000" dirty="0">
              <a:effectLst/>
            </a:endParaRPr>
          </a:p>
          <a:p>
            <a:pPr marL="0" indent="0">
              <a:buNone/>
            </a:pPr>
            <a:r>
              <a:rPr lang="pl-PL" sz="2000" b="1" i="1" u="none" strike="noStrike" dirty="0">
                <a:solidFill>
                  <a:srgbClr val="428E46"/>
                </a:solidFill>
                <a:effectLst/>
                <a:hlinkClick r:id="rId2" tooltip="Stosunek do regulacji wcześniejszych"/>
              </a:rPr>
              <a:t>§ 18. Stosunek do regulacji wcześniejszych</a:t>
            </a:r>
            <a:r>
              <a:rPr lang="pl-PL" sz="2000" b="1" i="1" dirty="0">
                <a:effectLst/>
              </a:rPr>
              <a:t> </a:t>
            </a:r>
          </a:p>
          <a:p>
            <a:pPr marL="0" indent="0">
              <a:buNone/>
            </a:pPr>
            <a:r>
              <a:rPr lang="pl-PL" sz="2000" dirty="0"/>
              <a:t>Biegli ustanowieni na podstawie przepisów dotychczasowych stają się biegłymi w rozumieniu niniejszego rozporządzenia, z tym że pełnią swe czynności do końca okresu, na który zostali ustanowieni.</a:t>
            </a:r>
            <a:endParaRPr lang="pl-PL" sz="2000" dirty="0">
              <a:effectLst/>
            </a:endParaRPr>
          </a:p>
          <a:p>
            <a:pPr marL="0" indent="0" algn="l">
              <a:buNone/>
            </a:pPr>
            <a:r>
              <a:rPr lang="pl-PL" sz="2000" b="1" i="1" u="none" strike="noStrike" dirty="0">
                <a:solidFill>
                  <a:srgbClr val="428E46"/>
                </a:solidFill>
                <a:effectLst/>
                <a:latin typeface="Verdana" panose="020B0604030504040204" pitchFamily="34" charset="0"/>
                <a:hlinkClick r:id="rId2" tooltip="Wejście rozporządzenia w życie"/>
              </a:rPr>
              <a:t>§ 19. Wejście rozporządzenia w życie</a:t>
            </a:r>
            <a:r>
              <a:rPr lang="pl-PL" sz="2000" b="1" i="1" dirty="0">
                <a:solidFill>
                  <a:srgbClr val="575757"/>
                </a:solidFill>
                <a:effectLst/>
                <a:latin typeface="Verdana" panose="020B0604030504040204" pitchFamily="34" charset="0"/>
              </a:rPr>
              <a:t> </a:t>
            </a:r>
          </a:p>
          <a:p>
            <a:pPr marL="0" indent="0">
              <a:buNone/>
            </a:pPr>
            <a:r>
              <a:rPr lang="pl-PL" sz="2000" dirty="0"/>
              <a:t>Rozporządzenie wchodzi w życie z dniem 27 stycznia 2005 r.</a:t>
            </a:r>
            <a:br>
              <a:rPr lang="pl-PL" dirty="0"/>
            </a:br>
            <a:endParaRPr lang="pl-PL" dirty="0"/>
          </a:p>
        </p:txBody>
      </p:sp>
    </p:spTree>
    <p:extLst>
      <p:ext uri="{BB962C8B-B14F-4D97-AF65-F5344CB8AC3E}">
        <p14:creationId xmlns:p14="http://schemas.microsoft.com/office/powerpoint/2010/main" val="405751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B3C8828-6254-9F42-902C-D6F0AE4CEFDD}"/>
              </a:ext>
            </a:extLst>
          </p:cNvPr>
          <p:cNvSpPr>
            <a:spLocks noGrp="1"/>
          </p:cNvSpPr>
          <p:nvPr>
            <p:ph idx="1"/>
          </p:nvPr>
        </p:nvSpPr>
        <p:spPr>
          <a:xfrm>
            <a:off x="145657" y="145657"/>
            <a:ext cx="11773911" cy="6433167"/>
          </a:xfrm>
        </p:spPr>
        <p:txBody>
          <a:bodyPr/>
          <a:lstStyle/>
          <a:p>
            <a:pPr marL="0" indent="0" algn="ctr">
              <a:buNone/>
            </a:pPr>
            <a:r>
              <a:rPr lang="pl-PL" sz="1600" i="1" dirty="0">
                <a:solidFill>
                  <a:srgbClr val="4F4F4F"/>
                </a:solidFill>
                <a:latin typeface="robotoRegular"/>
              </a:rPr>
              <a:t>Rozporządzenie</a:t>
            </a:r>
            <a:r>
              <a:rPr kumimoji="0" lang="pl-PL" sz="1600" b="0" i="1" u="none" strike="noStrike" kern="1200" cap="none" spc="0" normalizeH="0" baseline="0" noProof="0" dirty="0">
                <a:ln>
                  <a:noFill/>
                </a:ln>
                <a:solidFill>
                  <a:srgbClr val="4F4F4F"/>
                </a:solidFill>
                <a:effectLst/>
                <a:uLnTx/>
                <a:uFillTx/>
                <a:latin typeface="robotoRegular"/>
                <a:ea typeface="+mn-ea"/>
                <a:cs typeface="+mn-cs"/>
              </a:rPr>
              <a:t> Ministra Sprawiedliwości z dnia 24 kwietnia 2013 r. w sprawie określenia stawek wynagrodzenia biegłych, taryf zryczałtowanych oraz sposobu dokumentowania wydatków niezbędnych dla wydania opinii w postępowaniu karnym</a:t>
            </a:r>
          </a:p>
          <a:p>
            <a:pPr marL="0" indent="0" algn="ctr">
              <a:buNone/>
            </a:pPr>
            <a:r>
              <a:rPr lang="pl-PL" sz="2000" dirty="0"/>
              <a:t>§ 2. Stawka wynagrodzenia biegłych powołanych przez sąd lub organ postępowania przygotowawczego </a:t>
            </a:r>
            <a:r>
              <a:rPr lang="pl-PL" sz="2000" b="1" dirty="0"/>
              <a:t>za każdą rozpoczętą godzinę pracy</a:t>
            </a:r>
            <a:r>
              <a:rPr lang="pl-PL" sz="2000" dirty="0"/>
              <a:t>, zwana dalej „stawką”, wynosi – w zależności od stopnia złożoności problemu będącego przedmiotem opinii oraz warunków, w jakich opracowano opinię – </a:t>
            </a:r>
            <a:r>
              <a:rPr lang="pl-PL" sz="2000" b="1" dirty="0"/>
              <a:t>od 1,28% do 1,81% </a:t>
            </a:r>
            <a:r>
              <a:rPr lang="pl-PL" sz="2000" dirty="0"/>
              <a:t>kwoty bazowej dla osób zajmujących kierownicze stanowiska państwowe (</a:t>
            </a:r>
            <a:r>
              <a:rPr lang="pl-PL" sz="2000" b="1" dirty="0"/>
              <a:t>1 789,42 zł</a:t>
            </a:r>
            <a:r>
              <a:rPr lang="pl-PL" sz="2000" dirty="0"/>
              <a:t>), której wysokość określa ustawa budżetowa, zwanej dalej „kwotą bazową”. </a:t>
            </a:r>
          </a:p>
          <a:p>
            <a:pPr marL="0" indent="0" algn="ctr">
              <a:buNone/>
            </a:pPr>
            <a:r>
              <a:rPr lang="pl-PL" sz="2000" dirty="0"/>
              <a:t>§ 4. W razie złożonego charakteru problemu będącego przedmiotem opinii stawka może być </a:t>
            </a:r>
            <a:r>
              <a:rPr lang="pl-PL" sz="2000" b="1" dirty="0"/>
              <a:t>podwyższona do 50%</a:t>
            </a:r>
            <a:r>
              <a:rPr lang="pl-PL" sz="2000" dirty="0"/>
              <a:t>, jeżeli biegły ma dyplom ukończenia studiów wyższych lub dyplom mistrzowski oraz pełni funkcję biegłego sądowego nie krócej niż jedną kadencję lub funkcję rzeczoznawcy przez okres co najmniej pięciu lat.</a:t>
            </a:r>
          </a:p>
          <a:p>
            <a:pPr marL="0" indent="0" algn="ctr">
              <a:buNone/>
            </a:pPr>
            <a:r>
              <a:rPr lang="pl-PL" sz="2000" dirty="0"/>
              <a:t>§ 7. 1. Wynagrodzenie za wykonaną pracę </a:t>
            </a:r>
            <a:r>
              <a:rPr lang="pl-PL" sz="2000" b="1" dirty="0"/>
              <a:t>biegłych z dziedziny medycyny</a:t>
            </a:r>
            <a:r>
              <a:rPr lang="pl-PL" sz="2000" dirty="0"/>
              <a:t>, w zakresie czynności opisanych w załączniku nr 1 do rozporządzenia, można określić według stawki albo taryfy zryczałtowanej wskazanej w tym załączniku.</a:t>
            </a:r>
          </a:p>
          <a:p>
            <a:pPr marL="0" indent="0" algn="ctr">
              <a:buNone/>
            </a:pPr>
            <a:r>
              <a:rPr lang="pl-PL" sz="2000" dirty="0"/>
              <a:t>§ 8. </a:t>
            </a:r>
            <a:r>
              <a:rPr lang="pl-PL" sz="2000" b="1" dirty="0"/>
              <a:t>Wydatki poniesione przez biegłego, niezbędne dla wydania opinii</a:t>
            </a:r>
            <a:r>
              <a:rPr lang="pl-PL" sz="2000" dirty="0"/>
              <a:t>, w tym w szczególności wydatki materiałowe, amortyzację aparatury badawczej oraz koszty dojazdu na miejsce wykonania czynności, biegły dokumentuje za pomocą faktur lub rachunków albo kopii tych dokumentów, a w razie ich braku – za pomocą oświadczenia.</a:t>
            </a:r>
            <a:endParaRPr lang="pl-PL" sz="2000" i="1" dirty="0"/>
          </a:p>
        </p:txBody>
      </p:sp>
    </p:spTree>
    <p:extLst>
      <p:ext uri="{BB962C8B-B14F-4D97-AF65-F5344CB8AC3E}">
        <p14:creationId xmlns:p14="http://schemas.microsoft.com/office/powerpoint/2010/main" val="1233417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FDAF38B3-A10B-2B80-E4BD-BBA59DE9FE12}"/>
              </a:ext>
            </a:extLst>
          </p:cNvPr>
          <p:cNvSpPr>
            <a:spLocks noGrp="1"/>
          </p:cNvSpPr>
          <p:nvPr>
            <p:ph type="title"/>
          </p:nvPr>
        </p:nvSpPr>
        <p:spPr>
          <a:xfrm>
            <a:off x="2231136" y="68661"/>
            <a:ext cx="7729728" cy="910475"/>
          </a:xfrm>
        </p:spPr>
        <p:txBody>
          <a:bodyPr>
            <a:normAutofit fontScale="90000"/>
          </a:bodyPr>
          <a:lstStyle/>
          <a:p>
            <a:r>
              <a:rPr lang="pl-PL" dirty="0"/>
              <a:t>Załącznik nr 1 </a:t>
            </a:r>
            <a:r>
              <a:rPr lang="pl-PL" sz="2800" dirty="0"/>
              <a:t>do rozporządzenia</a:t>
            </a:r>
            <a:endParaRPr lang="pl-PL" dirty="0"/>
          </a:p>
        </p:txBody>
      </p:sp>
      <p:sp>
        <p:nvSpPr>
          <p:cNvPr id="7" name="Symbol zastępczy zawartości 6">
            <a:extLst>
              <a:ext uri="{FF2B5EF4-FFF2-40B4-BE49-F238E27FC236}">
                <a16:creationId xmlns:a16="http://schemas.microsoft.com/office/drawing/2014/main" id="{416E791B-93C0-BFC8-3088-7796B91D75F6}"/>
              </a:ext>
            </a:extLst>
          </p:cNvPr>
          <p:cNvSpPr>
            <a:spLocks noGrp="1"/>
          </p:cNvSpPr>
          <p:nvPr>
            <p:ph idx="1"/>
          </p:nvPr>
        </p:nvSpPr>
        <p:spPr/>
        <p:txBody>
          <a:bodyPr/>
          <a:lstStyle/>
          <a:p>
            <a:endParaRPr lang="pl-PL"/>
          </a:p>
        </p:txBody>
      </p:sp>
      <p:graphicFrame>
        <p:nvGraphicFramePr>
          <p:cNvPr id="8" name="Obiekt 7">
            <a:extLst>
              <a:ext uri="{FF2B5EF4-FFF2-40B4-BE49-F238E27FC236}">
                <a16:creationId xmlns:a16="http://schemas.microsoft.com/office/drawing/2014/main" id="{03E38B4A-0DCB-448B-3558-6A4C08C5A521}"/>
              </a:ext>
            </a:extLst>
          </p:cNvPr>
          <p:cNvGraphicFramePr>
            <a:graphicFrameLocks noChangeAspect="1"/>
          </p:cNvGraphicFramePr>
          <p:nvPr>
            <p:extLst>
              <p:ext uri="{D42A27DB-BD31-4B8C-83A1-F6EECF244321}">
                <p14:modId xmlns:p14="http://schemas.microsoft.com/office/powerpoint/2010/main" val="3895521924"/>
              </p:ext>
            </p:extLst>
          </p:nvPr>
        </p:nvGraphicFramePr>
        <p:xfrm>
          <a:off x="2033960" y="1050594"/>
          <a:ext cx="8124080" cy="5738745"/>
        </p:xfrm>
        <a:graphic>
          <a:graphicData uri="http://schemas.openxmlformats.org/presentationml/2006/ole">
            <mc:AlternateContent xmlns:mc="http://schemas.openxmlformats.org/markup-compatibility/2006">
              <mc:Choice xmlns:v="urn:schemas-microsoft-com:vml" Requires="v">
                <p:oleObj name="Bitmap Image" r:id="rId2" imgW="6661080" imgH="4705200" progId="PBrush">
                  <p:embed/>
                </p:oleObj>
              </mc:Choice>
              <mc:Fallback>
                <p:oleObj name="Bitmap Image" r:id="rId2" imgW="6661080" imgH="4705200" progId="PBrush">
                  <p:embed/>
                  <p:pic>
                    <p:nvPicPr>
                      <p:cNvPr id="8" name="Obiekt 7">
                        <a:extLst>
                          <a:ext uri="{FF2B5EF4-FFF2-40B4-BE49-F238E27FC236}">
                            <a16:creationId xmlns:a16="http://schemas.microsoft.com/office/drawing/2014/main" id="{03E38B4A-0DCB-448B-3558-6A4C08C5A521}"/>
                          </a:ext>
                        </a:extLst>
                      </p:cNvPr>
                      <p:cNvPicPr/>
                      <p:nvPr/>
                    </p:nvPicPr>
                    <p:blipFill>
                      <a:blip r:embed="rId3"/>
                      <a:stretch>
                        <a:fillRect/>
                      </a:stretch>
                    </p:blipFill>
                    <p:spPr>
                      <a:xfrm>
                        <a:off x="2033960" y="1050594"/>
                        <a:ext cx="8124080" cy="5738745"/>
                      </a:xfrm>
                      <a:prstGeom prst="rect">
                        <a:avLst/>
                      </a:prstGeom>
                    </p:spPr>
                  </p:pic>
                </p:oleObj>
              </mc:Fallback>
            </mc:AlternateContent>
          </a:graphicData>
        </a:graphic>
      </p:graphicFrame>
    </p:spTree>
    <p:extLst>
      <p:ext uri="{BB962C8B-B14F-4D97-AF65-F5344CB8AC3E}">
        <p14:creationId xmlns:p14="http://schemas.microsoft.com/office/powerpoint/2010/main" val="254708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9C8918A-1798-C1DE-679A-4A948FF597A4}"/>
              </a:ext>
            </a:extLst>
          </p:cNvPr>
          <p:cNvSpPr>
            <a:spLocks noGrp="1"/>
          </p:cNvSpPr>
          <p:nvPr>
            <p:ph idx="1"/>
          </p:nvPr>
        </p:nvSpPr>
        <p:spPr>
          <a:xfrm>
            <a:off x="1916678" y="2428247"/>
            <a:ext cx="8358641" cy="4218724"/>
          </a:xfrm>
        </p:spPr>
        <p:txBody>
          <a:bodyPr/>
          <a:lstStyle/>
          <a:p>
            <a:pPr marL="0" indent="0" algn="ctr">
              <a:buNone/>
            </a:pPr>
            <a:r>
              <a:rPr lang="pl-PL" sz="2400" b="1" dirty="0"/>
              <a:t>Oględziny zewnętrzne zwłok w miejscu ich znalezienia</a:t>
            </a:r>
          </a:p>
          <a:p>
            <a:pPr marL="0" indent="0" algn="ctr">
              <a:buNone/>
            </a:pPr>
            <a:r>
              <a:rPr lang="pl-PL" sz="2400" dirty="0"/>
              <a:t>3,93-14,33 % kwoty bazowej </a:t>
            </a:r>
          </a:p>
          <a:p>
            <a:pPr marL="0" indent="0" algn="ctr">
              <a:buNone/>
            </a:pPr>
            <a:endParaRPr lang="pl-PL" sz="2400" dirty="0"/>
          </a:p>
          <a:p>
            <a:pPr marL="0" indent="0" algn="ctr">
              <a:buNone/>
            </a:pPr>
            <a:r>
              <a:rPr lang="pl-PL" sz="2400" dirty="0"/>
              <a:t>70, 32 zł – 256,42 zł/ za każdą rozpoczętą godzinę pracy</a:t>
            </a:r>
          </a:p>
          <a:p>
            <a:pPr marL="0" indent="0">
              <a:buNone/>
            </a:pPr>
            <a:endParaRPr lang="pl-PL" dirty="0"/>
          </a:p>
        </p:txBody>
      </p:sp>
      <p:sp>
        <p:nvSpPr>
          <p:cNvPr id="4" name="Tytuł 1">
            <a:extLst>
              <a:ext uri="{FF2B5EF4-FFF2-40B4-BE49-F238E27FC236}">
                <a16:creationId xmlns:a16="http://schemas.microsoft.com/office/drawing/2014/main" id="{1B382FE2-6D14-D783-D420-F468E5C04DA9}"/>
              </a:ext>
            </a:extLst>
          </p:cNvPr>
          <p:cNvSpPr>
            <a:spLocks noGrp="1"/>
          </p:cNvSpPr>
          <p:nvPr>
            <p:ph type="title"/>
          </p:nvPr>
        </p:nvSpPr>
        <p:spPr>
          <a:xfrm>
            <a:off x="2231134" y="519630"/>
            <a:ext cx="7729728" cy="1188720"/>
          </a:xfrm>
        </p:spPr>
        <p:txBody>
          <a:bodyPr/>
          <a:lstStyle/>
          <a:p>
            <a:r>
              <a:rPr lang="pl-PL" dirty="0"/>
              <a:t>Wynagrodzenie BIEGŁYCH Z DZIEDZINY MEDYCYNY</a:t>
            </a:r>
          </a:p>
        </p:txBody>
      </p:sp>
    </p:spTree>
    <p:extLst>
      <p:ext uri="{BB962C8B-B14F-4D97-AF65-F5344CB8AC3E}">
        <p14:creationId xmlns:p14="http://schemas.microsoft.com/office/powerpoint/2010/main" val="2335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31E0F24-2E07-B1D1-583F-371A6646741A}"/>
              </a:ext>
            </a:extLst>
          </p:cNvPr>
          <p:cNvSpPr>
            <a:spLocks noGrp="1"/>
          </p:cNvSpPr>
          <p:nvPr>
            <p:ph idx="1"/>
          </p:nvPr>
        </p:nvSpPr>
        <p:spPr>
          <a:xfrm>
            <a:off x="455851" y="202302"/>
            <a:ext cx="11280297" cy="6125670"/>
          </a:xfrm>
        </p:spPr>
        <p:txBody>
          <a:bodyPr>
            <a:normAutofit lnSpcReduction="10000"/>
          </a:bodyPr>
          <a:lstStyle/>
          <a:p>
            <a:pPr marL="0" indent="0" algn="ctr">
              <a:buNone/>
            </a:pPr>
            <a:r>
              <a:rPr lang="pl-PL" sz="1800" i="1" dirty="0">
                <a:solidFill>
                  <a:srgbClr val="4F4F4F"/>
                </a:solidFill>
                <a:latin typeface="robotoRegular"/>
              </a:rPr>
              <a:t>U</a:t>
            </a:r>
            <a:r>
              <a:rPr lang="pl-PL" sz="1800" b="0" i="1" dirty="0">
                <a:solidFill>
                  <a:srgbClr val="4F4F4F"/>
                </a:solidFill>
                <a:effectLst/>
                <a:latin typeface="robotoRegular"/>
              </a:rPr>
              <a:t>stawa z dnia 6 czerwca 1997 r. Kodeks postępowania karnego </a:t>
            </a:r>
          </a:p>
          <a:p>
            <a:pPr marL="0" indent="0" algn="ctr">
              <a:buNone/>
            </a:pPr>
            <a:r>
              <a:rPr lang="pl-PL" sz="1800" b="0" i="1" dirty="0">
                <a:solidFill>
                  <a:srgbClr val="4F4F4F"/>
                </a:solidFill>
                <a:effectLst/>
                <a:latin typeface="robotoRegular"/>
              </a:rPr>
              <a:t>(Art. 193-203, art. 318);</a:t>
            </a:r>
          </a:p>
          <a:p>
            <a:r>
              <a:rPr lang="pl-PL" dirty="0"/>
              <a:t>Art. 193 k.p.k.</a:t>
            </a:r>
          </a:p>
          <a:p>
            <a:pPr marL="0" indent="0">
              <a:buNone/>
            </a:pPr>
            <a:r>
              <a:rPr lang="pl-PL" dirty="0"/>
              <a:t>§1. Jeżeli stwierdzenie okoliczności mających istotne znaczenie dla rozstrzygnięcia sprawy wymaga wiadomości specjalnych, zasięga się opinii biegłego albo biegłych. </a:t>
            </a:r>
          </a:p>
          <a:p>
            <a:pPr marL="0" indent="0">
              <a:buNone/>
            </a:pPr>
            <a:r>
              <a:rPr lang="pl-PL" dirty="0"/>
              <a:t>§ 2. W celu wydania opinii można też zwrócić się do instytucji naukowej lub specjalistycznej. </a:t>
            </a:r>
          </a:p>
          <a:p>
            <a:pPr marL="0" indent="0">
              <a:buNone/>
            </a:pPr>
            <a:r>
              <a:rPr lang="pl-PL" dirty="0"/>
              <a:t>§ 2a. Do instytucji naukowej lub specjalistycznej oraz do osób, które biorą udział w wydaniu opinii tej instytucji, stosuje się odpowiednio przepisy dotyczące biegłych. </a:t>
            </a:r>
          </a:p>
          <a:p>
            <a:pPr marL="0" indent="0">
              <a:buNone/>
            </a:pPr>
            <a:r>
              <a:rPr lang="pl-PL" dirty="0"/>
              <a:t>§ 3. W wypadku powołania biegłych z zakresu różnych specjalności, o tym, czy mają oni przeprowadzić badania wspólnie i wydać jedną wspólną opinię, czy opinie odrębne, rozstrzyga organ procesowy powołujący biegłych. </a:t>
            </a:r>
          </a:p>
          <a:p>
            <a:r>
              <a:rPr lang="pl-PL" dirty="0"/>
              <a:t>Art. 194 k.p.k.</a:t>
            </a:r>
          </a:p>
          <a:p>
            <a:pPr marL="0" indent="0">
              <a:buNone/>
            </a:pPr>
            <a:r>
              <a:rPr lang="pl-PL" dirty="0"/>
              <a:t>O dopuszczeniu dowodu z opinii biegłego wydaje się </a:t>
            </a:r>
            <a:r>
              <a:rPr lang="pl-PL" b="1" dirty="0"/>
              <a:t>postanowienie</a:t>
            </a:r>
            <a:r>
              <a:rPr lang="pl-PL" dirty="0"/>
              <a:t>, w którym należy wskazać: </a:t>
            </a:r>
          </a:p>
          <a:p>
            <a:pPr marL="342900" indent="-342900">
              <a:buAutoNum type="arabicParenR"/>
            </a:pPr>
            <a:r>
              <a:rPr lang="pl-PL" dirty="0">
                <a:solidFill>
                  <a:schemeClr val="tx1"/>
                </a:solidFill>
              </a:rPr>
              <a:t>imię, nazwisko i specjalność biegłego lub biegłych, a w wypadku opinii instytucji, w razie potrzeby, specjalność i kwalifikacje osób, które powinny wziąć udział w przeprowadzeniu ekspertyzy; </a:t>
            </a:r>
          </a:p>
          <a:p>
            <a:pPr marL="342900" indent="-342900">
              <a:buAutoNum type="arabicParenR"/>
            </a:pPr>
            <a:r>
              <a:rPr lang="pl-PL" dirty="0">
                <a:solidFill>
                  <a:schemeClr val="tx1"/>
                </a:solidFill>
              </a:rPr>
              <a:t>przedmiot i zakres ekspertyzy ze sformułowaniem, w miarę potrzeby, pytań szczegółowych; </a:t>
            </a:r>
          </a:p>
          <a:p>
            <a:pPr marL="342900" indent="-342900">
              <a:buAutoNum type="arabicParenR"/>
            </a:pPr>
            <a:r>
              <a:rPr lang="pl-PL" dirty="0">
                <a:solidFill>
                  <a:schemeClr val="tx1"/>
                </a:solidFill>
              </a:rPr>
              <a:t>termin dostarczenia opinii.</a:t>
            </a:r>
          </a:p>
          <a:p>
            <a:r>
              <a:rPr lang="pl-PL" dirty="0"/>
              <a:t>Art. 195. Do pełnienia czynności biegłego jest obowiązany nie tylko biegły sądowy, lecz także każda osoba, o której wiadomo, że ma odpowiednią wiedzę w danej dziedzinie.</a:t>
            </a:r>
          </a:p>
          <a:p>
            <a:pPr marL="0" indent="0">
              <a:buNone/>
            </a:pPr>
            <a:endParaRPr lang="pl-PL" dirty="0">
              <a:solidFill>
                <a:schemeClr val="tx1"/>
              </a:solidFill>
            </a:endParaRPr>
          </a:p>
        </p:txBody>
      </p:sp>
    </p:spTree>
    <p:extLst>
      <p:ext uri="{BB962C8B-B14F-4D97-AF65-F5344CB8AC3E}">
        <p14:creationId xmlns:p14="http://schemas.microsoft.com/office/powerpoint/2010/main" val="197001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a:extLst>
              <a:ext uri="{FF2B5EF4-FFF2-40B4-BE49-F238E27FC236}">
                <a16:creationId xmlns:a16="http://schemas.microsoft.com/office/drawing/2014/main" id="{B45AF2D7-7102-D798-2CEC-0819FFCEEA4D}"/>
              </a:ext>
            </a:extLst>
          </p:cNvPr>
          <p:cNvPicPr>
            <a:picLocks noGrp="1" noChangeAspect="1"/>
          </p:cNvPicPr>
          <p:nvPr>
            <p:ph idx="1"/>
          </p:nvPr>
        </p:nvPicPr>
        <p:blipFill>
          <a:blip r:embed="rId2"/>
          <a:stretch>
            <a:fillRect/>
          </a:stretch>
        </p:blipFill>
        <p:spPr>
          <a:xfrm>
            <a:off x="6096000" y="0"/>
            <a:ext cx="5107843" cy="6878460"/>
          </a:xfrm>
          <a:prstGeom prst="rect">
            <a:avLst/>
          </a:prstGeom>
        </p:spPr>
      </p:pic>
      <p:pic>
        <p:nvPicPr>
          <p:cNvPr id="8" name="Symbol zastępczy zawartości 4">
            <a:extLst>
              <a:ext uri="{FF2B5EF4-FFF2-40B4-BE49-F238E27FC236}">
                <a16:creationId xmlns:a16="http://schemas.microsoft.com/office/drawing/2014/main" id="{814A5C6D-CCED-48E3-98F9-67354AC5EE05}"/>
              </a:ext>
            </a:extLst>
          </p:cNvPr>
          <p:cNvPicPr>
            <a:picLocks noChangeAspect="1"/>
          </p:cNvPicPr>
          <p:nvPr/>
        </p:nvPicPr>
        <p:blipFill>
          <a:blip r:embed="rId3"/>
          <a:stretch>
            <a:fillRect/>
          </a:stretch>
        </p:blipFill>
        <p:spPr>
          <a:xfrm>
            <a:off x="864078" y="1"/>
            <a:ext cx="5292191" cy="6878459"/>
          </a:xfrm>
          <a:prstGeom prst="rect">
            <a:avLst/>
          </a:prstGeom>
        </p:spPr>
      </p:pic>
    </p:spTree>
    <p:extLst>
      <p:ext uri="{BB962C8B-B14F-4D97-AF65-F5344CB8AC3E}">
        <p14:creationId xmlns:p14="http://schemas.microsoft.com/office/powerpoint/2010/main" val="9918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Obraz zawierający tekst&#10;&#10;Opis wygenerowany automatycznie">
            <a:extLst>
              <a:ext uri="{FF2B5EF4-FFF2-40B4-BE49-F238E27FC236}">
                <a16:creationId xmlns:a16="http://schemas.microsoft.com/office/drawing/2014/main" id="{E33D4AC2-BD6C-4C10-357A-0ABCDBCBA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37" y="0"/>
            <a:ext cx="4927952" cy="6858000"/>
          </a:xfrm>
          <a:prstGeom prst="rect">
            <a:avLst/>
          </a:prstGeom>
        </p:spPr>
      </p:pic>
      <p:pic>
        <p:nvPicPr>
          <p:cNvPr id="11" name="Obraz 10" descr="Obraz zawierający tekst&#10;&#10;Opis wygenerowany automatycznie">
            <a:extLst>
              <a:ext uri="{FF2B5EF4-FFF2-40B4-BE49-F238E27FC236}">
                <a16:creationId xmlns:a16="http://schemas.microsoft.com/office/drawing/2014/main" id="{C3B499CF-5FFA-12D4-1919-93A971F4D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13" y="0"/>
            <a:ext cx="4840941" cy="6858000"/>
          </a:xfrm>
          <a:prstGeom prst="rect">
            <a:avLst/>
          </a:prstGeom>
        </p:spPr>
      </p:pic>
    </p:spTree>
    <p:extLst>
      <p:ext uri="{BB962C8B-B14F-4D97-AF65-F5344CB8AC3E}">
        <p14:creationId xmlns:p14="http://schemas.microsoft.com/office/powerpoint/2010/main" val="336759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iekt 6">
            <a:extLst>
              <a:ext uri="{FF2B5EF4-FFF2-40B4-BE49-F238E27FC236}">
                <a16:creationId xmlns:a16="http://schemas.microsoft.com/office/drawing/2014/main" id="{609366BF-398F-6CB4-D297-0EC1B587F302}"/>
              </a:ext>
            </a:extLst>
          </p:cNvPr>
          <p:cNvGraphicFramePr>
            <a:graphicFrameLocks noChangeAspect="1"/>
          </p:cNvGraphicFramePr>
          <p:nvPr>
            <p:extLst>
              <p:ext uri="{D42A27DB-BD31-4B8C-83A1-F6EECF244321}">
                <p14:modId xmlns:p14="http://schemas.microsoft.com/office/powerpoint/2010/main" val="1812697007"/>
              </p:ext>
            </p:extLst>
          </p:nvPr>
        </p:nvGraphicFramePr>
        <p:xfrm>
          <a:off x="3337241" y="32957"/>
          <a:ext cx="5272683" cy="6792085"/>
        </p:xfrm>
        <a:graphic>
          <a:graphicData uri="http://schemas.openxmlformats.org/presentationml/2006/ole">
            <mc:AlternateContent xmlns:mc="http://schemas.openxmlformats.org/markup-compatibility/2006">
              <mc:Choice xmlns:v="urn:schemas-microsoft-com:vml" Requires="v">
                <p:oleObj name="Bitmap Image" r:id="rId2" imgW="3701880" imgH="4768920" progId="PBrush">
                  <p:embed/>
                </p:oleObj>
              </mc:Choice>
              <mc:Fallback>
                <p:oleObj name="Bitmap Image" r:id="rId2" imgW="3701880" imgH="4768920" progId="PBrush">
                  <p:embed/>
                  <p:pic>
                    <p:nvPicPr>
                      <p:cNvPr id="7" name="Obiekt 6">
                        <a:extLst>
                          <a:ext uri="{FF2B5EF4-FFF2-40B4-BE49-F238E27FC236}">
                            <a16:creationId xmlns:a16="http://schemas.microsoft.com/office/drawing/2014/main" id="{609366BF-398F-6CB4-D297-0EC1B587F302}"/>
                          </a:ext>
                        </a:extLst>
                      </p:cNvPr>
                      <p:cNvPicPr/>
                      <p:nvPr/>
                    </p:nvPicPr>
                    <p:blipFill>
                      <a:blip r:embed="rId3"/>
                      <a:stretch>
                        <a:fillRect/>
                      </a:stretch>
                    </p:blipFill>
                    <p:spPr>
                      <a:xfrm>
                        <a:off x="3337241" y="32957"/>
                        <a:ext cx="5272683" cy="6792085"/>
                      </a:xfrm>
                      <a:prstGeom prst="rect">
                        <a:avLst/>
                      </a:prstGeom>
                    </p:spPr>
                  </p:pic>
                </p:oleObj>
              </mc:Fallback>
            </mc:AlternateContent>
          </a:graphicData>
        </a:graphic>
      </p:graphicFrame>
    </p:spTree>
    <p:extLst>
      <p:ext uri="{BB962C8B-B14F-4D97-AF65-F5344CB8AC3E}">
        <p14:creationId xmlns:p14="http://schemas.microsoft.com/office/powerpoint/2010/main" val="29596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B16D4F-AC97-6352-0772-D754F06A6A57}"/>
              </a:ext>
            </a:extLst>
          </p:cNvPr>
          <p:cNvSpPr>
            <a:spLocks noGrp="1"/>
          </p:cNvSpPr>
          <p:nvPr>
            <p:ph type="title"/>
          </p:nvPr>
        </p:nvSpPr>
        <p:spPr>
          <a:xfrm>
            <a:off x="2231136" y="227573"/>
            <a:ext cx="7729728" cy="696158"/>
          </a:xfrm>
        </p:spPr>
        <p:txBody>
          <a:bodyPr anchor="t">
            <a:normAutofit fontScale="90000"/>
          </a:bodyPr>
          <a:lstStyle/>
          <a:p>
            <a:r>
              <a:rPr lang="pl-PL" dirty="0"/>
              <a:t>Kto może zostać biegłym?</a:t>
            </a:r>
            <a:br>
              <a:rPr lang="pl-PL" dirty="0"/>
            </a:br>
            <a:endParaRPr lang="pl-PL" dirty="0"/>
          </a:p>
        </p:txBody>
      </p:sp>
      <p:sp>
        <p:nvSpPr>
          <p:cNvPr id="3" name="Symbol zastępczy zawartości 2">
            <a:extLst>
              <a:ext uri="{FF2B5EF4-FFF2-40B4-BE49-F238E27FC236}">
                <a16:creationId xmlns:a16="http://schemas.microsoft.com/office/drawing/2014/main" id="{2D6D485B-0F1E-1E0E-CE1A-6FDAEF1FAAFE}"/>
              </a:ext>
            </a:extLst>
          </p:cNvPr>
          <p:cNvSpPr>
            <a:spLocks noGrp="1"/>
          </p:cNvSpPr>
          <p:nvPr>
            <p:ph idx="1"/>
          </p:nvPr>
        </p:nvSpPr>
        <p:spPr>
          <a:xfrm>
            <a:off x="889518" y="1063690"/>
            <a:ext cx="10540482" cy="5271795"/>
          </a:xfrm>
        </p:spPr>
        <p:txBody>
          <a:bodyPr>
            <a:normAutofit fontScale="55000" lnSpcReduction="20000"/>
          </a:bodyPr>
          <a:lstStyle/>
          <a:p>
            <a:pPr marL="0" indent="0">
              <a:buNone/>
            </a:pPr>
            <a:r>
              <a:rPr lang="pl-PL" sz="2900" dirty="0">
                <a:effectLst/>
              </a:rPr>
              <a:t>Biegłym może być osoba, która:</a:t>
            </a:r>
          </a:p>
          <a:p>
            <a:pPr marL="0" indent="0">
              <a:lnSpc>
                <a:spcPct val="170000"/>
              </a:lnSpc>
              <a:buNone/>
            </a:pPr>
            <a:br>
              <a:rPr lang="pl-PL" sz="2900" dirty="0">
                <a:effectLst/>
              </a:rPr>
            </a:br>
            <a:r>
              <a:rPr lang="pl-PL" sz="2900" dirty="0">
                <a:effectLst/>
              </a:rPr>
              <a:t>1) korzysta z pełni praw cywilnych i obywatelskich;</a:t>
            </a:r>
            <a:br>
              <a:rPr lang="pl-PL" sz="2900" dirty="0">
                <a:effectLst/>
              </a:rPr>
            </a:br>
            <a:r>
              <a:rPr lang="pl-PL" sz="2900" dirty="0">
                <a:effectLst/>
              </a:rPr>
              <a:t>2) ukończyła 25 lat życia;</a:t>
            </a:r>
            <a:br>
              <a:rPr lang="pl-PL" sz="2900" dirty="0">
                <a:effectLst/>
              </a:rPr>
            </a:br>
            <a:r>
              <a:rPr lang="pl-PL" sz="2900" dirty="0">
                <a:effectLst/>
              </a:rPr>
              <a:t>3) posiada teoretyczne i praktyczne wiadomości specjalne w danej gałęzi nauki, techniki, sztuki, rzemiosła, a także innej umiejętności, dla której ma być ustanowiona;</a:t>
            </a:r>
            <a:br>
              <a:rPr lang="pl-PL" sz="2900" dirty="0">
                <a:effectLst/>
              </a:rPr>
            </a:br>
            <a:r>
              <a:rPr lang="pl-PL" sz="2900" dirty="0">
                <a:effectLst/>
              </a:rPr>
              <a:t>4) daje rękojmię należytego wykonywania obowiązków biegłego;</a:t>
            </a:r>
          </a:p>
          <a:p>
            <a:pPr marL="0" indent="0">
              <a:lnSpc>
                <a:spcPct val="170000"/>
              </a:lnSpc>
              <a:buNone/>
            </a:pPr>
            <a:r>
              <a:rPr lang="pl-PL" sz="2900" dirty="0">
                <a:effectLst/>
              </a:rPr>
              <a:t>5) wyrazi zgodę na ustanowienie jej biegłym.</a:t>
            </a:r>
            <a:br>
              <a:rPr lang="pl-PL" sz="2900" dirty="0">
                <a:effectLst/>
              </a:rPr>
            </a:br>
            <a:endParaRPr lang="pl-PL" sz="2900" dirty="0">
              <a:effectLst/>
            </a:endParaRPr>
          </a:p>
          <a:p>
            <a:pPr marL="0" indent="0">
              <a:buNone/>
            </a:pPr>
            <a:r>
              <a:rPr lang="pl-PL" sz="2900" dirty="0">
                <a:effectLst/>
              </a:rPr>
              <a:t>2. Posiadanie wiadomości specjalnych powinno być wykazane dokumentami lub innymi dowodami. Ocena, czy posiadanie wiadomości specjalnych zostało dostatecznie wykazane, należy do prezesa.</a:t>
            </a:r>
          </a:p>
          <a:p>
            <a:pPr marL="0" indent="0">
              <a:buNone/>
            </a:pPr>
            <a:endParaRPr lang="pl-PL" sz="2900" dirty="0"/>
          </a:p>
          <a:p>
            <a:pPr marL="0" indent="0">
              <a:buNone/>
            </a:pPr>
            <a:r>
              <a:rPr lang="pl-PL" sz="2900" dirty="0"/>
              <a:t>Biegły składa przyrzeczenie następującej treści: „Świadomy znaczenia moich słów i odpowiedzialności przed prawem, przyrzekam uroczyście, że powierzone mi obowiązki wykonam z całą sumiennością i bezstronnością”</a:t>
            </a:r>
            <a:endParaRPr lang="pl-PL" sz="2900" dirty="0">
              <a:effectLst/>
            </a:endParaRPr>
          </a:p>
          <a:p>
            <a:pPr marL="0" indent="0">
              <a:buNone/>
            </a:pPr>
            <a:endParaRPr lang="pl-PL" dirty="0"/>
          </a:p>
        </p:txBody>
      </p:sp>
    </p:spTree>
    <p:extLst>
      <p:ext uri="{BB962C8B-B14F-4D97-AF65-F5344CB8AC3E}">
        <p14:creationId xmlns:p14="http://schemas.microsoft.com/office/powerpoint/2010/main" val="369285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E57B02-266C-015C-D3A2-5B6AF47F3B20}"/>
              </a:ext>
            </a:extLst>
          </p:cNvPr>
          <p:cNvSpPr>
            <a:spLocks noGrp="1"/>
          </p:cNvSpPr>
          <p:nvPr>
            <p:ph type="title"/>
          </p:nvPr>
        </p:nvSpPr>
        <p:spPr>
          <a:xfrm>
            <a:off x="2231136" y="1289444"/>
            <a:ext cx="7729728" cy="4279112"/>
          </a:xfrm>
        </p:spPr>
        <p:txBody>
          <a:bodyPr/>
          <a:lstStyle/>
          <a:p>
            <a:r>
              <a:rPr lang="pl-PL" dirty="0"/>
              <a:t>BIEGŁY</a:t>
            </a:r>
          </a:p>
        </p:txBody>
      </p:sp>
      <p:pic>
        <p:nvPicPr>
          <p:cNvPr id="4" name="Obraz 3">
            <a:extLst>
              <a:ext uri="{FF2B5EF4-FFF2-40B4-BE49-F238E27FC236}">
                <a16:creationId xmlns:a16="http://schemas.microsoft.com/office/drawing/2014/main" id="{626909F4-E597-73AF-4B85-83FDB6F16BA6}"/>
              </a:ext>
            </a:extLst>
          </p:cNvPr>
          <p:cNvPicPr>
            <a:picLocks noChangeAspect="1"/>
          </p:cNvPicPr>
          <p:nvPr/>
        </p:nvPicPr>
        <p:blipFill>
          <a:blip r:embed="rId2"/>
          <a:stretch>
            <a:fillRect/>
          </a:stretch>
        </p:blipFill>
        <p:spPr>
          <a:xfrm>
            <a:off x="2560014" y="1515624"/>
            <a:ext cx="2342726" cy="1708575"/>
          </a:xfrm>
          <a:prstGeom prst="rect">
            <a:avLst/>
          </a:prstGeom>
        </p:spPr>
      </p:pic>
    </p:spTree>
    <p:extLst>
      <p:ext uri="{BB962C8B-B14F-4D97-AF65-F5344CB8AC3E}">
        <p14:creationId xmlns:p14="http://schemas.microsoft.com/office/powerpoint/2010/main" val="343821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112DC9-605C-E069-1F1D-30F42EE3EEC8}"/>
              </a:ext>
            </a:extLst>
          </p:cNvPr>
          <p:cNvSpPr>
            <a:spLocks noGrp="1"/>
          </p:cNvSpPr>
          <p:nvPr>
            <p:ph type="title"/>
          </p:nvPr>
        </p:nvSpPr>
        <p:spPr>
          <a:xfrm>
            <a:off x="2231136" y="208913"/>
            <a:ext cx="7729728" cy="817454"/>
          </a:xfrm>
        </p:spPr>
        <p:txBody>
          <a:bodyPr/>
          <a:lstStyle/>
          <a:p>
            <a:r>
              <a:rPr lang="pl-PL" dirty="0"/>
              <a:t>Kto nie może być biegłym?</a:t>
            </a:r>
          </a:p>
        </p:txBody>
      </p:sp>
      <p:sp>
        <p:nvSpPr>
          <p:cNvPr id="3" name="Symbol zastępczy zawartości 2">
            <a:extLst>
              <a:ext uri="{FF2B5EF4-FFF2-40B4-BE49-F238E27FC236}">
                <a16:creationId xmlns:a16="http://schemas.microsoft.com/office/drawing/2014/main" id="{13838EE1-F199-AB0E-2031-10BD6607DB1B}"/>
              </a:ext>
            </a:extLst>
          </p:cNvPr>
          <p:cNvSpPr>
            <a:spLocks noGrp="1"/>
          </p:cNvSpPr>
          <p:nvPr>
            <p:ph idx="1"/>
          </p:nvPr>
        </p:nvSpPr>
        <p:spPr>
          <a:xfrm>
            <a:off x="942393" y="1268963"/>
            <a:ext cx="10384970" cy="5103845"/>
          </a:xfrm>
        </p:spPr>
        <p:txBody>
          <a:bodyPr>
            <a:normAutofit/>
          </a:bodyPr>
          <a:lstStyle/>
          <a:p>
            <a:pPr marL="0" indent="0" algn="just">
              <a:buNone/>
            </a:pPr>
            <a:r>
              <a:rPr lang="pl-PL" sz="2000" dirty="0"/>
              <a:t>Art. 196. § 1. Nie mogą być biegłymi osoby wymienione w art. 178, 182 i 185 oraz osoby, do których odnoszą się odpowiednie przyczyny wyłączenia wymienione w art. 40 § 1 pkt 1–3 i 5, osoby powołane w sprawie w charakterze świadków, a także osoby, które były świadkiem czynu.</a:t>
            </a:r>
          </a:p>
          <a:p>
            <a:pPr marL="0" indent="0" algn="just">
              <a:buNone/>
            </a:pPr>
            <a:r>
              <a:rPr lang="pl-PL" sz="2000" dirty="0"/>
              <a:t>§ 2. Jeżeli ujawnią się przyczyny wyłączenia biegłego wymienione w § 1, wydana przez niego opinia </a:t>
            </a:r>
            <a:r>
              <a:rPr lang="pl-PL" sz="2000" b="1" dirty="0"/>
              <a:t>nie stanowi dowodu</a:t>
            </a:r>
            <a:r>
              <a:rPr lang="pl-PL" sz="2000" dirty="0"/>
              <a:t>, a na miejsce biegłego wyłączonego powołuje się innego biegłego. </a:t>
            </a:r>
          </a:p>
          <a:p>
            <a:pPr marL="0" indent="0" algn="just">
              <a:buNone/>
            </a:pPr>
            <a:r>
              <a:rPr lang="pl-PL" sz="2000" dirty="0"/>
              <a:t>§ 3. Jeżeli ujawnią się powody osłabiające zaufanie do wiedzy lub bezstronności biegłego albo inne ważne powody, powołuje się innego biegłego.</a:t>
            </a:r>
          </a:p>
          <a:p>
            <a:pPr marL="0" indent="0" algn="just">
              <a:buNone/>
            </a:pPr>
            <a:endParaRPr lang="pl-PL" sz="2000" dirty="0"/>
          </a:p>
          <a:p>
            <a:pPr marL="0" indent="0" algn="just">
              <a:buNone/>
            </a:pPr>
            <a:r>
              <a:rPr lang="pl-PL" sz="2000" i="1" dirty="0"/>
              <a:t>art. 178 k.p.k. -  bezwzględne zakazy dowodowe </a:t>
            </a:r>
          </a:p>
          <a:p>
            <a:pPr marL="0" indent="0" algn="just">
              <a:buNone/>
            </a:pPr>
            <a:r>
              <a:rPr lang="pl-PL" sz="2000" i="1" dirty="0"/>
              <a:t>art. 182 k.p.k. - prawo odmowy zeznań</a:t>
            </a:r>
          </a:p>
          <a:p>
            <a:pPr marL="0" indent="0" algn="just">
              <a:buNone/>
            </a:pPr>
            <a:r>
              <a:rPr lang="pl-PL" sz="2000" i="1" dirty="0"/>
              <a:t>art. 185 k.p.k. - zwolnienie od złożenia zeznania lub udzielenia odpowiedzi</a:t>
            </a:r>
          </a:p>
          <a:p>
            <a:pPr marL="0" indent="0" algn="just">
              <a:buNone/>
            </a:pPr>
            <a:r>
              <a:rPr lang="pl-PL" sz="2000" i="1" dirty="0"/>
              <a:t>art.. 40 § 1 pkt 1–3 i 5 k.p.k. – wyłączenie sędziego </a:t>
            </a:r>
          </a:p>
        </p:txBody>
      </p:sp>
    </p:spTree>
    <p:extLst>
      <p:ext uri="{BB962C8B-B14F-4D97-AF65-F5344CB8AC3E}">
        <p14:creationId xmlns:p14="http://schemas.microsoft.com/office/powerpoint/2010/main" val="207725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13B646-A457-04CD-669D-771A6CBDF65E}"/>
              </a:ext>
            </a:extLst>
          </p:cNvPr>
          <p:cNvSpPr>
            <a:spLocks noGrp="1"/>
          </p:cNvSpPr>
          <p:nvPr>
            <p:ph type="title"/>
          </p:nvPr>
        </p:nvSpPr>
        <p:spPr>
          <a:xfrm>
            <a:off x="2231136" y="274227"/>
            <a:ext cx="7729728" cy="1188720"/>
          </a:xfrm>
        </p:spPr>
        <p:txBody>
          <a:bodyPr/>
          <a:lstStyle/>
          <a:p>
            <a:r>
              <a:rPr lang="pl-PL" dirty="0"/>
              <a:t>Rodzaje biegłych</a:t>
            </a:r>
          </a:p>
        </p:txBody>
      </p:sp>
      <p:sp>
        <p:nvSpPr>
          <p:cNvPr id="3" name="Symbol zastępczy zawartości 2">
            <a:extLst>
              <a:ext uri="{FF2B5EF4-FFF2-40B4-BE49-F238E27FC236}">
                <a16:creationId xmlns:a16="http://schemas.microsoft.com/office/drawing/2014/main" id="{885BFC19-ABAF-70CC-34E1-CD03A4660165}"/>
              </a:ext>
            </a:extLst>
          </p:cNvPr>
          <p:cNvSpPr>
            <a:spLocks noGrp="1"/>
          </p:cNvSpPr>
          <p:nvPr>
            <p:ph idx="1"/>
          </p:nvPr>
        </p:nvSpPr>
        <p:spPr>
          <a:xfrm>
            <a:off x="1446245" y="1875453"/>
            <a:ext cx="9582539" cy="4450702"/>
          </a:xfrm>
        </p:spPr>
        <p:txBody>
          <a:bodyPr/>
          <a:lstStyle/>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r>
              <a:rPr lang="pl-PL" b="1" dirty="0"/>
              <a:t>tzw. Biegły z listy sądowej</a:t>
            </a:r>
            <a:r>
              <a:rPr lang="pl-PL" dirty="0"/>
              <a:t>		</a:t>
            </a:r>
          </a:p>
        </p:txBody>
      </p:sp>
      <p:cxnSp>
        <p:nvCxnSpPr>
          <p:cNvPr id="5" name="Łącznik prosty ze strzałką 4">
            <a:extLst>
              <a:ext uri="{FF2B5EF4-FFF2-40B4-BE49-F238E27FC236}">
                <a16:creationId xmlns:a16="http://schemas.microsoft.com/office/drawing/2014/main" id="{1E636D30-BBBC-9359-DE8C-412DB68F3D6E}"/>
              </a:ext>
            </a:extLst>
          </p:cNvPr>
          <p:cNvCxnSpPr/>
          <p:nvPr/>
        </p:nvCxnSpPr>
        <p:spPr>
          <a:xfrm flipH="1">
            <a:off x="2743200" y="2090057"/>
            <a:ext cx="1054359" cy="114766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a:extLst>
              <a:ext uri="{FF2B5EF4-FFF2-40B4-BE49-F238E27FC236}">
                <a16:creationId xmlns:a16="http://schemas.microsoft.com/office/drawing/2014/main" id="{F77ECC5F-3016-D7EC-9D44-AE8658AC20C4}"/>
              </a:ext>
            </a:extLst>
          </p:cNvPr>
          <p:cNvCxnSpPr/>
          <p:nvPr/>
        </p:nvCxnSpPr>
        <p:spPr>
          <a:xfrm>
            <a:off x="5896947" y="2127380"/>
            <a:ext cx="0" cy="140892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8F3717D6-C3A6-8A13-BA7C-3068F907120B}"/>
              </a:ext>
            </a:extLst>
          </p:cNvPr>
          <p:cNvCxnSpPr>
            <a:cxnSpLocks/>
          </p:cNvCxnSpPr>
          <p:nvPr/>
        </p:nvCxnSpPr>
        <p:spPr>
          <a:xfrm>
            <a:off x="8102082" y="2127380"/>
            <a:ext cx="789991" cy="140892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A9F98831-010C-F1DB-B4A5-BB6BC04E854A}"/>
              </a:ext>
            </a:extLst>
          </p:cNvPr>
          <p:cNvSpPr txBox="1"/>
          <p:nvPr/>
        </p:nvSpPr>
        <p:spPr>
          <a:xfrm>
            <a:off x="4693297" y="3862873"/>
            <a:ext cx="2397967" cy="646331"/>
          </a:xfrm>
          <a:prstGeom prst="rect">
            <a:avLst/>
          </a:prstGeom>
          <a:noFill/>
        </p:spPr>
        <p:txBody>
          <a:bodyPr wrap="square" rtlCol="0">
            <a:spAutoFit/>
          </a:bodyPr>
          <a:lstStyle/>
          <a:p>
            <a:pPr algn="ctr"/>
            <a:r>
              <a:rPr lang="pl-PL" b="1" dirty="0"/>
              <a:t>Instytucja naukowa </a:t>
            </a:r>
          </a:p>
          <a:p>
            <a:pPr algn="ctr"/>
            <a:r>
              <a:rPr lang="pl-PL" b="1" dirty="0"/>
              <a:t>lub specjalistyczna</a:t>
            </a:r>
          </a:p>
        </p:txBody>
      </p:sp>
      <p:sp>
        <p:nvSpPr>
          <p:cNvPr id="12" name="pole tekstowe 11">
            <a:extLst>
              <a:ext uri="{FF2B5EF4-FFF2-40B4-BE49-F238E27FC236}">
                <a16:creationId xmlns:a16="http://schemas.microsoft.com/office/drawing/2014/main" id="{4EB2225A-6CE4-BD4B-3098-A412A5C35734}"/>
              </a:ext>
            </a:extLst>
          </p:cNvPr>
          <p:cNvSpPr txBox="1"/>
          <p:nvPr/>
        </p:nvSpPr>
        <p:spPr>
          <a:xfrm>
            <a:off x="8102082" y="3732245"/>
            <a:ext cx="1858782" cy="369332"/>
          </a:xfrm>
          <a:prstGeom prst="rect">
            <a:avLst/>
          </a:prstGeom>
          <a:noFill/>
        </p:spPr>
        <p:txBody>
          <a:bodyPr wrap="square" rtlCol="0">
            <a:spAutoFit/>
          </a:bodyPr>
          <a:lstStyle/>
          <a:p>
            <a:r>
              <a:rPr lang="pl-PL" b="1" dirty="0"/>
              <a:t>Biegły „</a:t>
            </a:r>
            <a:r>
              <a:rPr lang="pl-PL" b="1" i="1" dirty="0"/>
              <a:t>ad hoc</a:t>
            </a:r>
            <a:r>
              <a:rPr lang="pl-PL" b="1" dirty="0"/>
              <a:t>”</a:t>
            </a:r>
          </a:p>
        </p:txBody>
      </p:sp>
      <p:sp>
        <p:nvSpPr>
          <p:cNvPr id="14" name="pole tekstowe 13">
            <a:extLst>
              <a:ext uri="{FF2B5EF4-FFF2-40B4-BE49-F238E27FC236}">
                <a16:creationId xmlns:a16="http://schemas.microsoft.com/office/drawing/2014/main" id="{815DCAD8-FAFE-7B9D-8E3B-AF5AB558D141}"/>
              </a:ext>
            </a:extLst>
          </p:cNvPr>
          <p:cNvSpPr txBox="1"/>
          <p:nvPr/>
        </p:nvSpPr>
        <p:spPr>
          <a:xfrm>
            <a:off x="7893698" y="4404049"/>
            <a:ext cx="2640563" cy="1477328"/>
          </a:xfrm>
          <a:prstGeom prst="rect">
            <a:avLst/>
          </a:prstGeom>
          <a:noFill/>
        </p:spPr>
        <p:txBody>
          <a:bodyPr wrap="square" rtlCol="0">
            <a:spAutoFit/>
          </a:bodyPr>
          <a:lstStyle/>
          <a:p>
            <a:pPr algn="ctr"/>
            <a:r>
              <a:rPr lang="pl-PL" dirty="0"/>
              <a:t>każda osoba, o której wiadomo, że ma odpowiednią wiedzę w danej dziedzinie </a:t>
            </a:r>
          </a:p>
          <a:p>
            <a:pPr algn="ctr"/>
            <a:r>
              <a:rPr lang="pl-PL" dirty="0"/>
              <a:t>(art. 195 k.p.k.)</a:t>
            </a:r>
          </a:p>
        </p:txBody>
      </p:sp>
      <p:sp>
        <p:nvSpPr>
          <p:cNvPr id="15" name="pole tekstowe 14">
            <a:extLst>
              <a:ext uri="{FF2B5EF4-FFF2-40B4-BE49-F238E27FC236}">
                <a16:creationId xmlns:a16="http://schemas.microsoft.com/office/drawing/2014/main" id="{7193808F-9F5D-FE81-13FF-BA2C707C36E4}"/>
              </a:ext>
            </a:extLst>
          </p:cNvPr>
          <p:cNvSpPr txBox="1"/>
          <p:nvPr/>
        </p:nvSpPr>
        <p:spPr>
          <a:xfrm>
            <a:off x="1530220" y="6326155"/>
            <a:ext cx="6018245" cy="369332"/>
          </a:xfrm>
          <a:prstGeom prst="rect">
            <a:avLst/>
          </a:prstGeom>
          <a:noFill/>
        </p:spPr>
        <p:txBody>
          <a:bodyPr wrap="square" rtlCol="0">
            <a:spAutoFit/>
          </a:bodyPr>
          <a:lstStyle/>
          <a:p>
            <a:r>
              <a:rPr lang="pl-PL" dirty="0"/>
              <a:t>Wartość dowodowa opinii poszczególnych podmiotów</a:t>
            </a:r>
          </a:p>
        </p:txBody>
      </p:sp>
    </p:spTree>
    <p:extLst>
      <p:ext uri="{BB962C8B-B14F-4D97-AF65-F5344CB8AC3E}">
        <p14:creationId xmlns:p14="http://schemas.microsoft.com/office/powerpoint/2010/main" val="2525209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2D3B212D-A150-1C09-492C-AF9CD1CF8A4A}"/>
              </a:ext>
            </a:extLst>
          </p:cNvPr>
          <p:cNvSpPr>
            <a:spLocks noGrp="1"/>
          </p:cNvSpPr>
          <p:nvPr>
            <p:ph idx="1"/>
          </p:nvPr>
        </p:nvSpPr>
        <p:spPr/>
        <p:txBody>
          <a:bodyPr/>
          <a:lstStyle/>
          <a:p>
            <a:endParaRPr lang="pl-PL" dirty="0"/>
          </a:p>
        </p:txBody>
      </p:sp>
      <p:graphicFrame>
        <p:nvGraphicFramePr>
          <p:cNvPr id="7" name="Obiekt 6">
            <a:extLst>
              <a:ext uri="{FF2B5EF4-FFF2-40B4-BE49-F238E27FC236}">
                <a16:creationId xmlns:a16="http://schemas.microsoft.com/office/drawing/2014/main" id="{2E507BA4-2CDB-7B74-4296-7EA606C9E3FC}"/>
              </a:ext>
            </a:extLst>
          </p:cNvPr>
          <p:cNvGraphicFramePr>
            <a:graphicFrameLocks noChangeAspect="1"/>
          </p:cNvGraphicFramePr>
          <p:nvPr>
            <p:extLst>
              <p:ext uri="{D42A27DB-BD31-4B8C-83A1-F6EECF244321}">
                <p14:modId xmlns:p14="http://schemas.microsoft.com/office/powerpoint/2010/main" val="1574874805"/>
              </p:ext>
            </p:extLst>
          </p:nvPr>
        </p:nvGraphicFramePr>
        <p:xfrm>
          <a:off x="876300" y="330200"/>
          <a:ext cx="10439400" cy="6197600"/>
        </p:xfrm>
        <a:graphic>
          <a:graphicData uri="http://schemas.openxmlformats.org/presentationml/2006/ole">
            <mc:AlternateContent xmlns:mc="http://schemas.openxmlformats.org/markup-compatibility/2006">
              <mc:Choice xmlns:v="urn:schemas-microsoft-com:vml" Requires="v">
                <p:oleObj name="Obraz - mapa bitowa" r:id="rId2" imgW="12458880" imgH="7414200" progId="Paint.Picture.1">
                  <p:embed/>
                </p:oleObj>
              </mc:Choice>
              <mc:Fallback>
                <p:oleObj name="Obraz - mapa bitowa" r:id="rId2" imgW="12458880" imgH="7414200" progId="Paint.Picture.1">
                  <p:embed/>
                  <p:pic>
                    <p:nvPicPr>
                      <p:cNvPr id="7" name="Obiekt 6">
                        <a:extLst>
                          <a:ext uri="{FF2B5EF4-FFF2-40B4-BE49-F238E27FC236}">
                            <a16:creationId xmlns:a16="http://schemas.microsoft.com/office/drawing/2014/main" id="{2E507BA4-2CDB-7B74-4296-7EA606C9E3FC}"/>
                          </a:ext>
                        </a:extLst>
                      </p:cNvPr>
                      <p:cNvPicPr/>
                      <p:nvPr/>
                    </p:nvPicPr>
                    <p:blipFill>
                      <a:blip r:embed="rId3"/>
                      <a:stretch>
                        <a:fillRect/>
                      </a:stretch>
                    </p:blipFill>
                    <p:spPr>
                      <a:xfrm>
                        <a:off x="876300" y="330200"/>
                        <a:ext cx="10439400" cy="6197600"/>
                      </a:xfrm>
                      <a:prstGeom prst="rect">
                        <a:avLst/>
                      </a:prstGeom>
                    </p:spPr>
                  </p:pic>
                </p:oleObj>
              </mc:Fallback>
            </mc:AlternateContent>
          </a:graphicData>
        </a:graphic>
      </p:graphicFrame>
    </p:spTree>
    <p:extLst>
      <p:ext uri="{BB962C8B-B14F-4D97-AF65-F5344CB8AC3E}">
        <p14:creationId xmlns:p14="http://schemas.microsoft.com/office/powerpoint/2010/main" val="314009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3CA5595-2866-1F2B-6364-3EB482EDB28E}"/>
              </a:ext>
            </a:extLst>
          </p:cNvPr>
          <p:cNvSpPr>
            <a:spLocks noGrp="1"/>
          </p:cNvSpPr>
          <p:nvPr>
            <p:ph idx="1"/>
          </p:nvPr>
        </p:nvSpPr>
        <p:spPr/>
        <p:txBody>
          <a:bodyPr/>
          <a:lstStyle/>
          <a:p>
            <a:endParaRPr lang="pl-PL" dirty="0"/>
          </a:p>
        </p:txBody>
      </p:sp>
      <p:graphicFrame>
        <p:nvGraphicFramePr>
          <p:cNvPr id="4" name="Obiekt 3">
            <a:extLst>
              <a:ext uri="{FF2B5EF4-FFF2-40B4-BE49-F238E27FC236}">
                <a16:creationId xmlns:a16="http://schemas.microsoft.com/office/drawing/2014/main" id="{15DC87A5-C8CB-DBE4-7EF3-BA3AD754B728}"/>
              </a:ext>
            </a:extLst>
          </p:cNvPr>
          <p:cNvGraphicFramePr>
            <a:graphicFrameLocks noChangeAspect="1"/>
          </p:cNvGraphicFramePr>
          <p:nvPr>
            <p:extLst>
              <p:ext uri="{D42A27DB-BD31-4B8C-83A1-F6EECF244321}">
                <p14:modId xmlns:p14="http://schemas.microsoft.com/office/powerpoint/2010/main" val="2973938948"/>
              </p:ext>
            </p:extLst>
          </p:nvPr>
        </p:nvGraphicFramePr>
        <p:xfrm>
          <a:off x="1299369" y="809252"/>
          <a:ext cx="9593262" cy="4930775"/>
        </p:xfrm>
        <a:graphic>
          <a:graphicData uri="http://schemas.openxmlformats.org/presentationml/2006/ole">
            <mc:AlternateContent xmlns:mc="http://schemas.openxmlformats.org/markup-compatibility/2006">
              <mc:Choice xmlns:v="urn:schemas-microsoft-com:vml" Requires="v">
                <p:oleObj name="Obraz - mapa bitowa" r:id="rId2" imgW="9593640" imgH="4930200" progId="Paint.Picture.1">
                  <p:embed/>
                </p:oleObj>
              </mc:Choice>
              <mc:Fallback>
                <p:oleObj name="Obraz - mapa bitowa" r:id="rId2" imgW="9593640" imgH="4930200" progId="Paint.Picture.1">
                  <p:embed/>
                  <p:pic>
                    <p:nvPicPr>
                      <p:cNvPr id="4" name="Obiekt 3">
                        <a:extLst>
                          <a:ext uri="{FF2B5EF4-FFF2-40B4-BE49-F238E27FC236}">
                            <a16:creationId xmlns:a16="http://schemas.microsoft.com/office/drawing/2014/main" id="{15DC87A5-C8CB-DBE4-7EF3-BA3AD754B728}"/>
                          </a:ext>
                        </a:extLst>
                      </p:cNvPr>
                      <p:cNvPicPr/>
                      <p:nvPr/>
                    </p:nvPicPr>
                    <p:blipFill>
                      <a:blip r:embed="rId3"/>
                      <a:stretch>
                        <a:fillRect/>
                      </a:stretch>
                    </p:blipFill>
                    <p:spPr>
                      <a:xfrm>
                        <a:off x="1299369" y="809252"/>
                        <a:ext cx="9593262" cy="4930775"/>
                      </a:xfrm>
                      <a:prstGeom prst="rect">
                        <a:avLst/>
                      </a:prstGeom>
                    </p:spPr>
                  </p:pic>
                </p:oleObj>
              </mc:Fallback>
            </mc:AlternateContent>
          </a:graphicData>
        </a:graphic>
      </p:graphicFrame>
    </p:spTree>
    <p:extLst>
      <p:ext uri="{BB962C8B-B14F-4D97-AF65-F5344CB8AC3E}">
        <p14:creationId xmlns:p14="http://schemas.microsoft.com/office/powerpoint/2010/main" val="1580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1D9D6DB-E796-DF8E-0155-6E7354AC3B01}"/>
              </a:ext>
            </a:extLst>
          </p:cNvPr>
          <p:cNvSpPr>
            <a:spLocks noGrp="1"/>
          </p:cNvSpPr>
          <p:nvPr>
            <p:ph idx="1"/>
          </p:nvPr>
        </p:nvSpPr>
        <p:spPr>
          <a:xfrm>
            <a:off x="1118118" y="184093"/>
            <a:ext cx="9955763" cy="5591556"/>
          </a:xfrm>
        </p:spPr>
        <p:txBody>
          <a:bodyPr/>
          <a:lstStyle/>
          <a:p>
            <a:pPr marL="0" indent="0" algn="ctr">
              <a:buNone/>
            </a:pPr>
            <a:r>
              <a:rPr lang="pl-PL" sz="2000" b="1" dirty="0"/>
              <a:t>INSTYTYCJA NAUKOWA LUB SPECJALISTYCZNA (art. 193 k.p.k.)</a:t>
            </a:r>
          </a:p>
          <a:p>
            <a:pPr marL="0" indent="0" algn="ctr">
              <a:buNone/>
            </a:pPr>
            <a:endParaRPr lang="pl-PL" b="1" dirty="0"/>
          </a:p>
          <a:p>
            <a:pPr marL="0" indent="0" algn="just">
              <a:buNone/>
            </a:pPr>
            <a:r>
              <a:rPr lang="pl-PL" dirty="0"/>
              <a:t>§ 2. W celu wydania opinii można też zwrócić się do instytucji naukowej lub specjalistycznej. </a:t>
            </a:r>
          </a:p>
          <a:p>
            <a:pPr marL="0" indent="0" algn="just">
              <a:buNone/>
            </a:pPr>
            <a:r>
              <a:rPr lang="pl-PL" dirty="0"/>
              <a:t>§ 2a. Do instytucji naukowej lub specjalistycznej oraz do osób, które biorą udział w wydaniu opinii tej instytucji, stosuje się odpowiednio przepisy dotyczące biegłych. </a:t>
            </a:r>
          </a:p>
          <a:p>
            <a:pPr marL="0" indent="0">
              <a:buNone/>
            </a:pPr>
            <a:endParaRPr lang="pl-PL" dirty="0"/>
          </a:p>
          <a:p>
            <a:pPr marL="0" indent="0">
              <a:buNone/>
            </a:pPr>
            <a:r>
              <a:rPr lang="pl-PL" dirty="0"/>
              <a:t>Instytucje naukowe, instytuty badawcze, np. Centralne Laboratorium Kryminalistyczne Policji, Uczelnie i ich jednostki, międzynarodowe instytuty naukowe, Polska Akademia Nauk, itd.</a:t>
            </a:r>
          </a:p>
          <a:p>
            <a:pPr marL="0" indent="0">
              <a:buNone/>
            </a:pPr>
            <a:endParaRPr lang="pl-PL" dirty="0"/>
          </a:p>
          <a:p>
            <a:pPr marL="0" indent="0">
              <a:buNone/>
            </a:pPr>
            <a:r>
              <a:rPr lang="pl-PL" dirty="0"/>
              <a:t>Instytucje specjalistyczne, np. podmioty prywatne nieposiadające statusu instytucji naukowych, np. Grupa Specjalna Płetwonurków RP, Biuro Ekspertyz Sądowych w Lublinie, Polskie Towarzystwo Ekspertów i Biegłych Sądowych, itd.</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18656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57540C4-3BE4-FAA3-DE84-0E0E41012283}"/>
              </a:ext>
            </a:extLst>
          </p:cNvPr>
          <p:cNvSpPr>
            <a:spLocks noGrp="1"/>
          </p:cNvSpPr>
          <p:nvPr>
            <p:ph idx="1"/>
          </p:nvPr>
        </p:nvSpPr>
        <p:spPr/>
        <p:txBody>
          <a:bodyPr/>
          <a:lstStyle/>
          <a:p>
            <a:endParaRPr lang="pl-PL" dirty="0"/>
          </a:p>
        </p:txBody>
      </p:sp>
      <p:graphicFrame>
        <p:nvGraphicFramePr>
          <p:cNvPr id="5" name="Obiekt 4">
            <a:extLst>
              <a:ext uri="{FF2B5EF4-FFF2-40B4-BE49-F238E27FC236}">
                <a16:creationId xmlns:a16="http://schemas.microsoft.com/office/drawing/2014/main" id="{6AA6F00B-E736-58CE-A776-C0BEF27E29FF}"/>
              </a:ext>
            </a:extLst>
          </p:cNvPr>
          <p:cNvGraphicFramePr>
            <a:graphicFrameLocks noChangeAspect="1"/>
          </p:cNvGraphicFramePr>
          <p:nvPr>
            <p:extLst>
              <p:ext uri="{D42A27DB-BD31-4B8C-83A1-F6EECF244321}">
                <p14:modId xmlns:p14="http://schemas.microsoft.com/office/powerpoint/2010/main" val="1254765192"/>
              </p:ext>
            </p:extLst>
          </p:nvPr>
        </p:nvGraphicFramePr>
        <p:xfrm>
          <a:off x="869950" y="298450"/>
          <a:ext cx="10452100" cy="6261100"/>
        </p:xfrm>
        <a:graphic>
          <a:graphicData uri="http://schemas.openxmlformats.org/presentationml/2006/ole">
            <mc:AlternateContent xmlns:mc="http://schemas.openxmlformats.org/markup-compatibility/2006">
              <mc:Choice xmlns:v="urn:schemas-microsoft-com:vml" Requires="v">
                <p:oleObj name="Obraz - mapa bitowa" r:id="rId2" imgW="12474000" imgH="7490520" progId="Paint.Picture.1">
                  <p:embed/>
                </p:oleObj>
              </mc:Choice>
              <mc:Fallback>
                <p:oleObj name="Obraz - mapa bitowa" r:id="rId2" imgW="12474000" imgH="7490520" progId="Paint.Picture.1">
                  <p:embed/>
                  <p:pic>
                    <p:nvPicPr>
                      <p:cNvPr id="5" name="Obiekt 4">
                        <a:extLst>
                          <a:ext uri="{FF2B5EF4-FFF2-40B4-BE49-F238E27FC236}">
                            <a16:creationId xmlns:a16="http://schemas.microsoft.com/office/drawing/2014/main" id="{6AA6F00B-E736-58CE-A776-C0BEF27E29FF}"/>
                          </a:ext>
                        </a:extLst>
                      </p:cNvPr>
                      <p:cNvPicPr/>
                      <p:nvPr/>
                    </p:nvPicPr>
                    <p:blipFill>
                      <a:blip r:embed="rId3"/>
                      <a:stretch>
                        <a:fillRect/>
                      </a:stretch>
                    </p:blipFill>
                    <p:spPr>
                      <a:xfrm>
                        <a:off x="869950" y="298450"/>
                        <a:ext cx="10452100" cy="6261100"/>
                      </a:xfrm>
                      <a:prstGeom prst="rect">
                        <a:avLst/>
                      </a:prstGeom>
                    </p:spPr>
                  </p:pic>
                </p:oleObj>
              </mc:Fallback>
            </mc:AlternateContent>
          </a:graphicData>
        </a:graphic>
      </p:graphicFrame>
    </p:spTree>
    <p:extLst>
      <p:ext uri="{BB962C8B-B14F-4D97-AF65-F5344CB8AC3E}">
        <p14:creationId xmlns:p14="http://schemas.microsoft.com/office/powerpoint/2010/main" val="353458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5381C3-CF64-BD6F-C796-7F395FC7A119}"/>
              </a:ext>
            </a:extLst>
          </p:cNvPr>
          <p:cNvSpPr>
            <a:spLocks noGrp="1"/>
          </p:cNvSpPr>
          <p:nvPr>
            <p:ph idx="1"/>
          </p:nvPr>
        </p:nvSpPr>
        <p:spPr/>
        <p:txBody>
          <a:bodyPr/>
          <a:lstStyle/>
          <a:p>
            <a:endParaRPr lang="pl-PL"/>
          </a:p>
        </p:txBody>
      </p:sp>
      <p:graphicFrame>
        <p:nvGraphicFramePr>
          <p:cNvPr id="4" name="Obiekt 3">
            <a:extLst>
              <a:ext uri="{FF2B5EF4-FFF2-40B4-BE49-F238E27FC236}">
                <a16:creationId xmlns:a16="http://schemas.microsoft.com/office/drawing/2014/main" id="{8BB8F66E-349D-6738-1513-2A88DE0F6CA5}"/>
              </a:ext>
            </a:extLst>
          </p:cNvPr>
          <p:cNvGraphicFramePr>
            <a:graphicFrameLocks noChangeAspect="1"/>
          </p:cNvGraphicFramePr>
          <p:nvPr>
            <p:extLst>
              <p:ext uri="{D42A27DB-BD31-4B8C-83A1-F6EECF244321}">
                <p14:modId xmlns:p14="http://schemas.microsoft.com/office/powerpoint/2010/main" val="4245485643"/>
              </p:ext>
            </p:extLst>
          </p:nvPr>
        </p:nvGraphicFramePr>
        <p:xfrm>
          <a:off x="965200" y="495300"/>
          <a:ext cx="10261600" cy="5867400"/>
        </p:xfrm>
        <a:graphic>
          <a:graphicData uri="http://schemas.openxmlformats.org/presentationml/2006/ole">
            <mc:AlternateContent xmlns:mc="http://schemas.openxmlformats.org/markup-compatibility/2006">
              <mc:Choice xmlns:v="urn:schemas-microsoft-com:vml" Requires="v">
                <p:oleObj name="Obraz - mapa bitowa" r:id="rId2" imgW="12245400" imgH="7018200" progId="Paint.Picture.1">
                  <p:embed/>
                </p:oleObj>
              </mc:Choice>
              <mc:Fallback>
                <p:oleObj name="Obraz - mapa bitowa" r:id="rId2" imgW="12245400" imgH="7018200" progId="Paint.Picture.1">
                  <p:embed/>
                  <p:pic>
                    <p:nvPicPr>
                      <p:cNvPr id="4" name="Obiekt 3">
                        <a:extLst>
                          <a:ext uri="{FF2B5EF4-FFF2-40B4-BE49-F238E27FC236}">
                            <a16:creationId xmlns:a16="http://schemas.microsoft.com/office/drawing/2014/main" id="{8BB8F66E-349D-6738-1513-2A88DE0F6CA5}"/>
                          </a:ext>
                        </a:extLst>
                      </p:cNvPr>
                      <p:cNvPicPr/>
                      <p:nvPr/>
                    </p:nvPicPr>
                    <p:blipFill>
                      <a:blip r:embed="rId3"/>
                      <a:stretch>
                        <a:fillRect/>
                      </a:stretch>
                    </p:blipFill>
                    <p:spPr>
                      <a:xfrm>
                        <a:off x="965200" y="495300"/>
                        <a:ext cx="10261600" cy="5867400"/>
                      </a:xfrm>
                      <a:prstGeom prst="rect">
                        <a:avLst/>
                      </a:prstGeom>
                    </p:spPr>
                  </p:pic>
                </p:oleObj>
              </mc:Fallback>
            </mc:AlternateContent>
          </a:graphicData>
        </a:graphic>
      </p:graphicFrame>
    </p:spTree>
    <p:extLst>
      <p:ext uri="{BB962C8B-B14F-4D97-AF65-F5344CB8AC3E}">
        <p14:creationId xmlns:p14="http://schemas.microsoft.com/office/powerpoint/2010/main" val="248410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DBFF85C-083D-D9CC-71CF-C214B54A121F}"/>
              </a:ext>
            </a:extLst>
          </p:cNvPr>
          <p:cNvSpPr>
            <a:spLocks noGrp="1"/>
          </p:cNvSpPr>
          <p:nvPr>
            <p:ph idx="1"/>
          </p:nvPr>
        </p:nvSpPr>
        <p:spPr>
          <a:xfrm>
            <a:off x="600269" y="299025"/>
            <a:ext cx="10991462" cy="5980477"/>
          </a:xfrm>
        </p:spPr>
        <p:txBody>
          <a:bodyPr/>
          <a:lstStyle/>
          <a:p>
            <a:pPr marL="0" indent="0" algn="ctr">
              <a:buNone/>
            </a:pPr>
            <a:r>
              <a:rPr lang="pl-PL" b="1" dirty="0"/>
              <a:t>BIEGŁY AD HOC</a:t>
            </a:r>
          </a:p>
          <a:p>
            <a:pPr marL="0" indent="0" algn="just">
              <a:lnSpc>
                <a:spcPct val="150000"/>
              </a:lnSpc>
              <a:buNone/>
            </a:pPr>
            <a:r>
              <a:rPr lang="pl-PL" dirty="0"/>
              <a:t>Posiada odpowiednią wiedzę z dziedziny, której nie ma na liście prowadzonej przez prezesa sądu okręgowego, powoływany wyłącznie do konkretnej sprawy (np.  w sytuacjach, gdy brakuje ekspertów z danej dziedziny; czas oczekiwania na wykonanie ekspertyzy i sporządzenie opinii przez biegłego z listy jest zbyt długi).</a:t>
            </a:r>
          </a:p>
          <a:p>
            <a:pPr marL="0" indent="0" algn="just">
              <a:lnSpc>
                <a:spcPct val="150000"/>
              </a:lnSpc>
              <a:buNone/>
            </a:pPr>
            <a:endParaRPr lang="pl-PL" dirty="0"/>
          </a:p>
          <a:p>
            <a:pPr marL="0" indent="0" algn="just">
              <a:lnSpc>
                <a:spcPct val="150000"/>
              </a:lnSpc>
              <a:buNone/>
            </a:pPr>
            <a:r>
              <a:rPr lang="pl-PL" dirty="0"/>
              <a:t>Biegły ten musi posiadać praktyczne doświadczenie, wiedzę specjalistyczną z danej dziedziny oraz stosowne kwalifikacje (okoliczność ta powinna być zweryfikowana przez organ).</a:t>
            </a:r>
          </a:p>
          <a:p>
            <a:pPr marL="0" indent="0" algn="just">
              <a:lnSpc>
                <a:spcPct val="150000"/>
              </a:lnSpc>
              <a:buNone/>
            </a:pPr>
            <a:endParaRPr lang="pl-PL" dirty="0"/>
          </a:p>
          <a:p>
            <a:pPr marL="0" indent="0" algn="just">
              <a:lnSpc>
                <a:spcPct val="150000"/>
              </a:lnSpc>
              <a:buNone/>
            </a:pPr>
            <a:r>
              <a:rPr lang="pl-PL" dirty="0"/>
              <a:t>Wartość dowodowa opinii sporządzonej przez biegłego ad hoc.</a:t>
            </a:r>
          </a:p>
          <a:p>
            <a:pPr marL="0" indent="0" algn="just">
              <a:lnSpc>
                <a:spcPct val="150000"/>
              </a:lnSpc>
              <a:buNone/>
            </a:pPr>
            <a:endParaRPr lang="pl-PL" dirty="0"/>
          </a:p>
        </p:txBody>
      </p:sp>
    </p:spTree>
    <p:extLst>
      <p:ext uri="{BB962C8B-B14F-4D97-AF65-F5344CB8AC3E}">
        <p14:creationId xmlns:p14="http://schemas.microsoft.com/office/powerpoint/2010/main" val="2797999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D21FFC-6795-0FEA-2BA7-E17AC63DA66A}"/>
              </a:ext>
            </a:extLst>
          </p:cNvPr>
          <p:cNvSpPr>
            <a:spLocks noGrp="1"/>
          </p:cNvSpPr>
          <p:nvPr>
            <p:ph type="title"/>
          </p:nvPr>
        </p:nvSpPr>
        <p:spPr>
          <a:xfrm>
            <a:off x="2231136" y="124937"/>
            <a:ext cx="7729728" cy="1188720"/>
          </a:xfrm>
        </p:spPr>
        <p:txBody>
          <a:bodyPr/>
          <a:lstStyle/>
          <a:p>
            <a:r>
              <a:rPr lang="pl-PL" dirty="0"/>
              <a:t>Warunki powołania biegłego</a:t>
            </a:r>
          </a:p>
        </p:txBody>
      </p:sp>
      <p:sp>
        <p:nvSpPr>
          <p:cNvPr id="3" name="Symbol zastępczy zawartości 2">
            <a:extLst>
              <a:ext uri="{FF2B5EF4-FFF2-40B4-BE49-F238E27FC236}">
                <a16:creationId xmlns:a16="http://schemas.microsoft.com/office/drawing/2014/main" id="{B2A4C6C8-91FB-8807-A512-66C6A61F5DA2}"/>
              </a:ext>
            </a:extLst>
          </p:cNvPr>
          <p:cNvSpPr>
            <a:spLocks noGrp="1"/>
          </p:cNvSpPr>
          <p:nvPr>
            <p:ph idx="1"/>
          </p:nvPr>
        </p:nvSpPr>
        <p:spPr>
          <a:xfrm>
            <a:off x="531845" y="1502229"/>
            <a:ext cx="11066106" cy="4749281"/>
          </a:xfrm>
        </p:spPr>
        <p:txBody>
          <a:bodyPr>
            <a:normAutofit/>
          </a:bodyPr>
          <a:lstStyle/>
          <a:p>
            <a:pPr marL="0" indent="0" algn="just">
              <a:buNone/>
            </a:pPr>
            <a:r>
              <a:rPr lang="pl-PL" sz="2000" dirty="0"/>
              <a:t>Biegłego może powołać organ procesowy z urzędu (art.167 k.p.k.). Strona postępowania może wnioskować o powołanie biegłego (w tym o powołanie konkretnych biegłych). </a:t>
            </a:r>
          </a:p>
          <a:p>
            <a:pPr marL="0" indent="0" algn="just">
              <a:buNone/>
            </a:pPr>
            <a:endParaRPr lang="pl-PL" sz="2000" dirty="0"/>
          </a:p>
          <a:p>
            <a:pPr marL="0" indent="0" algn="just">
              <a:buNone/>
            </a:pPr>
            <a:r>
              <a:rPr lang="pl-PL" sz="2000" dirty="0"/>
              <a:t>Tylko wtedy, gdy zachodzi potrzeba stwierdzenia okoliczności mających istotne znaczenie dla rozstrzygnięcia sprawy, a stwierdzenie ich wymaga wiadomości specjalnych.</a:t>
            </a:r>
          </a:p>
          <a:p>
            <a:pPr marL="0" indent="0" algn="just">
              <a:buNone/>
            </a:pPr>
            <a:endParaRPr lang="pl-PL" sz="2000" dirty="0">
              <a:latin typeface="+mj-lt"/>
            </a:endParaRPr>
          </a:p>
          <a:p>
            <a:pPr marL="0" indent="0" algn="just">
              <a:buNone/>
            </a:pPr>
            <a:r>
              <a:rPr lang="pl-PL" sz="2000" dirty="0">
                <a:latin typeface="+mj-lt"/>
              </a:rPr>
              <a:t>Wiadomości specjalne- to posiadane przez biegłego wiadomości określonego rodzaju, wykraczające poza normalną, powszechną w danych warunkach rozwoju społecznego wiedzę lub umiejętności praktyczne, np. biegły psycholog czy biegły  z zakresu kominiarstwa. </a:t>
            </a:r>
          </a:p>
          <a:p>
            <a:pPr marL="0" indent="0" algn="just">
              <a:buNone/>
            </a:pPr>
            <a:r>
              <a:rPr lang="pl-PL" sz="2000" dirty="0"/>
              <a:t>Posiadanie przez organ prowadzący postępowanie wiadomości specjalnych nie zwalnia z obowiązku powołania biegłego, jeśli zajdzie taka potrzeba (spełnione zostaną przesłanki proceduralne).</a:t>
            </a:r>
            <a:endParaRPr lang="pl-PL" sz="2000" dirty="0">
              <a:latin typeface="+mj-lt"/>
            </a:endParaRPr>
          </a:p>
        </p:txBody>
      </p:sp>
    </p:spTree>
    <p:extLst>
      <p:ext uri="{BB962C8B-B14F-4D97-AF65-F5344CB8AC3E}">
        <p14:creationId xmlns:p14="http://schemas.microsoft.com/office/powerpoint/2010/main" val="2761105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5FDB728-3FA9-C97B-7845-AC06FBA5F926}"/>
              </a:ext>
            </a:extLst>
          </p:cNvPr>
          <p:cNvSpPr>
            <a:spLocks noGrp="1"/>
          </p:cNvSpPr>
          <p:nvPr>
            <p:ph idx="1"/>
          </p:nvPr>
        </p:nvSpPr>
        <p:spPr>
          <a:xfrm>
            <a:off x="914400" y="531844"/>
            <a:ext cx="10347649" cy="5812971"/>
          </a:xfrm>
        </p:spPr>
        <p:txBody>
          <a:bodyPr>
            <a:normAutofit/>
          </a:bodyPr>
          <a:lstStyle/>
          <a:p>
            <a:pPr marL="0" indent="0" algn="just">
              <a:lnSpc>
                <a:spcPct val="170000"/>
              </a:lnSpc>
              <a:buNone/>
            </a:pPr>
            <a:r>
              <a:rPr lang="pl-PL" dirty="0">
                <a:effectLst/>
                <a:latin typeface="+mj-lt"/>
                <a:ea typeface="Calibri" panose="020F0502020204030204" pitchFamily="34" charset="0"/>
                <a:cs typeface="Times New Roman" panose="02020603050405020304" pitchFamily="18" charset="0"/>
              </a:rPr>
              <a:t>Zlecenie wykonania opinii przez organ procesowy możliwe jest jedynie w przypadku okoliczności mających </a:t>
            </a:r>
            <a:r>
              <a:rPr lang="pl-PL" u="sng" dirty="0">
                <a:effectLst/>
                <a:latin typeface="+mj-lt"/>
                <a:ea typeface="Calibri" panose="020F0502020204030204" pitchFamily="34" charset="0"/>
                <a:cs typeface="Times New Roman" panose="02020603050405020304" pitchFamily="18" charset="0"/>
              </a:rPr>
              <a:t>istotne znaczenie</a:t>
            </a:r>
            <a:r>
              <a:rPr lang="pl-PL" dirty="0">
                <a:effectLst/>
                <a:latin typeface="+mj-lt"/>
                <a:ea typeface="Calibri" panose="020F0502020204030204" pitchFamily="34" charset="0"/>
                <a:cs typeface="Times New Roman" panose="02020603050405020304" pitchFamily="18" charset="0"/>
              </a:rPr>
              <a:t> dla rozstrzygnięcia sprawy. Przedmiotem opinii nie mogą być okoliczności uboczne, drugorzędne (nawet gdyby ich wyjaśnienie wymagało wiadomości specjalnych) np. zlecenie ekspertyzy daktyloskopijnej w sytuacji, gdy sprawcę podczas zabójstwa zarejestrowały kamery monitoringu. </a:t>
            </a:r>
          </a:p>
          <a:p>
            <a:pPr marL="0" indent="0" algn="just">
              <a:lnSpc>
                <a:spcPct val="170000"/>
              </a:lnSpc>
              <a:buNone/>
            </a:pPr>
            <a:r>
              <a:rPr lang="pl-PL" dirty="0">
                <a:effectLst/>
                <a:latin typeface="+mj-lt"/>
                <a:ea typeface="Calibri" panose="020F0502020204030204" pitchFamily="34" charset="0"/>
                <a:cs typeface="Times New Roman" panose="02020603050405020304" pitchFamily="18" charset="0"/>
              </a:rPr>
              <a:t>Przedmiotem ekspertyzy biegłego nie mogą być wiadomości specjalne z dziedziny prawa.</a:t>
            </a:r>
          </a:p>
          <a:p>
            <a:pPr marL="0" indent="0" algn="just">
              <a:lnSpc>
                <a:spcPct val="170000"/>
              </a:lnSpc>
              <a:buNone/>
            </a:pPr>
            <a:endParaRPr lang="pl-PL" dirty="0"/>
          </a:p>
          <a:p>
            <a:pPr marL="0" indent="0" algn="just">
              <a:lnSpc>
                <a:spcPct val="170000"/>
              </a:lnSpc>
              <a:buNone/>
            </a:pPr>
            <a:r>
              <a:rPr lang="pl-PL" dirty="0"/>
              <a:t>Nie powołuje się biegłego w zakresie tzw. faktów powszechnie znanych mających oparcie w nauce i doświadczeniu życiowym. Należą do nich również „…</a:t>
            </a:r>
            <a:r>
              <a:rPr lang="pl-PL" i="1" dirty="0"/>
              <a:t>fakty historyczne, utrwalone w piśmiennictwie naukowym, a więc te relacje o pewnych mających miejsce w przeszłości zdarzeniach, w tym także politycznych, które w sposób zgodny z zasadami metodologii naukowej, a więc w oparciu o różnorodne źródła , ujawnione zostały przez historyków</a:t>
            </a:r>
            <a:r>
              <a:rPr lang="pl-PL" dirty="0"/>
              <a:t>.” (wyrok SN z 09.03.1993) </a:t>
            </a:r>
          </a:p>
        </p:txBody>
      </p:sp>
    </p:spTree>
    <p:extLst>
      <p:ext uri="{BB962C8B-B14F-4D97-AF65-F5344CB8AC3E}">
        <p14:creationId xmlns:p14="http://schemas.microsoft.com/office/powerpoint/2010/main" val="238267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48A1244-67A0-ACC3-8766-677FCE4F6C14}"/>
              </a:ext>
            </a:extLst>
          </p:cNvPr>
          <p:cNvSpPr>
            <a:spLocks noGrp="1"/>
          </p:cNvSpPr>
          <p:nvPr>
            <p:ph idx="1"/>
          </p:nvPr>
        </p:nvSpPr>
        <p:spPr>
          <a:xfrm>
            <a:off x="2231136" y="2314363"/>
            <a:ext cx="7729728" cy="3101983"/>
          </a:xfrm>
        </p:spPr>
        <p:txBody>
          <a:bodyPr>
            <a:normAutofit/>
          </a:bodyPr>
          <a:lstStyle/>
          <a:p>
            <a:pPr algn="just"/>
            <a:r>
              <a:rPr lang="pl-PL" sz="2400" dirty="0"/>
              <a:t>KIM JEST BIEGŁY?</a:t>
            </a:r>
          </a:p>
          <a:p>
            <a:pPr marL="0" indent="0" algn="just">
              <a:buNone/>
            </a:pPr>
            <a:endParaRPr lang="pl-PL" sz="2400" dirty="0"/>
          </a:p>
          <a:p>
            <a:pPr algn="just"/>
            <a:r>
              <a:rPr lang="pl-PL" sz="2400" dirty="0"/>
              <a:t>JAKĄ ROLĘ PEŁNI W POSTĘPOWANIU SĄDOWYM?</a:t>
            </a:r>
          </a:p>
          <a:p>
            <a:pPr marL="0" indent="0" algn="just">
              <a:buNone/>
            </a:pPr>
            <a:endParaRPr lang="pl-PL" sz="2400" dirty="0"/>
          </a:p>
          <a:p>
            <a:pPr algn="just"/>
            <a:r>
              <a:rPr lang="pl-PL" sz="2400" dirty="0"/>
              <a:t>CZY UDZIAŁ BIEGŁEGO MA DUŻE ZNACZENIE W POSTĘPOWANIU SĄDOWYM?</a:t>
            </a:r>
          </a:p>
        </p:txBody>
      </p:sp>
      <p:sp>
        <p:nvSpPr>
          <p:cNvPr id="5" name="Tytuł 4">
            <a:extLst>
              <a:ext uri="{FF2B5EF4-FFF2-40B4-BE49-F238E27FC236}">
                <a16:creationId xmlns:a16="http://schemas.microsoft.com/office/drawing/2014/main" id="{A8313C3C-5DF8-31E5-4724-7F0606C3D58E}"/>
              </a:ext>
            </a:extLst>
          </p:cNvPr>
          <p:cNvSpPr>
            <a:spLocks noGrp="1"/>
          </p:cNvSpPr>
          <p:nvPr>
            <p:ph type="title"/>
          </p:nvPr>
        </p:nvSpPr>
        <p:spPr>
          <a:xfrm>
            <a:off x="2231136" y="632919"/>
            <a:ext cx="7729728" cy="1188720"/>
          </a:xfrm>
        </p:spPr>
        <p:txBody>
          <a:bodyPr>
            <a:normAutofit/>
          </a:bodyPr>
          <a:lstStyle/>
          <a:p>
            <a:r>
              <a:rPr lang="pl-PL" sz="3200" dirty="0"/>
              <a:t>B I E G Ł Y</a:t>
            </a:r>
          </a:p>
        </p:txBody>
      </p:sp>
    </p:spTree>
    <p:extLst>
      <p:ext uri="{BB962C8B-B14F-4D97-AF65-F5344CB8AC3E}">
        <p14:creationId xmlns:p14="http://schemas.microsoft.com/office/powerpoint/2010/main" val="2499207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5C9945-F58D-758E-8AFC-864292530F36}"/>
              </a:ext>
            </a:extLst>
          </p:cNvPr>
          <p:cNvSpPr>
            <a:spLocks noGrp="1"/>
          </p:cNvSpPr>
          <p:nvPr>
            <p:ph type="title"/>
          </p:nvPr>
        </p:nvSpPr>
        <p:spPr>
          <a:xfrm>
            <a:off x="2231136" y="264896"/>
            <a:ext cx="7729728" cy="1188720"/>
          </a:xfrm>
        </p:spPr>
        <p:txBody>
          <a:bodyPr/>
          <a:lstStyle/>
          <a:p>
            <a:r>
              <a:rPr lang="pl-PL" dirty="0"/>
              <a:t>biegły, ekspertyza, opinia biegłego</a:t>
            </a:r>
          </a:p>
        </p:txBody>
      </p:sp>
      <p:sp>
        <p:nvSpPr>
          <p:cNvPr id="3" name="Symbol zastępczy zawartości 2">
            <a:extLst>
              <a:ext uri="{FF2B5EF4-FFF2-40B4-BE49-F238E27FC236}">
                <a16:creationId xmlns:a16="http://schemas.microsoft.com/office/drawing/2014/main" id="{1FE7234E-E628-C04E-A04E-074C8DDCD487}"/>
              </a:ext>
            </a:extLst>
          </p:cNvPr>
          <p:cNvSpPr>
            <a:spLocks noGrp="1"/>
          </p:cNvSpPr>
          <p:nvPr>
            <p:ph idx="1"/>
          </p:nvPr>
        </p:nvSpPr>
        <p:spPr>
          <a:xfrm>
            <a:off x="923731" y="1922106"/>
            <a:ext cx="10347649" cy="4534678"/>
          </a:xfrm>
        </p:spPr>
        <p:txBody>
          <a:bodyPr>
            <a:normAutofit/>
          </a:bodyPr>
          <a:lstStyle/>
          <a:p>
            <a:pPr marL="0" indent="0" algn="ctr">
              <a:buNone/>
            </a:pPr>
            <a:r>
              <a:rPr lang="pl-PL" sz="2000" dirty="0"/>
              <a:t>Biegły- źródło dowodowe</a:t>
            </a:r>
          </a:p>
          <a:p>
            <a:pPr marL="0" indent="0" algn="ctr">
              <a:buNone/>
            </a:pPr>
            <a:r>
              <a:rPr lang="pl-PL" sz="2000" dirty="0"/>
              <a:t>Opinia biegłego- środek dowodowy</a:t>
            </a:r>
          </a:p>
          <a:p>
            <a:pPr marL="0" indent="0" algn="ctr">
              <a:buNone/>
            </a:pPr>
            <a:r>
              <a:rPr lang="pl-PL" sz="2000" dirty="0"/>
              <a:t>Ekspertyza- czynność dowodowa</a:t>
            </a:r>
          </a:p>
          <a:p>
            <a:pPr marL="0" indent="0">
              <a:buNone/>
            </a:pPr>
            <a:endParaRPr lang="pl-PL" sz="2000" dirty="0"/>
          </a:p>
          <a:p>
            <a:pPr marL="0" indent="0" algn="ctr">
              <a:buNone/>
            </a:pPr>
            <a:r>
              <a:rPr lang="pl-PL" sz="2000" dirty="0"/>
              <a:t>Opinia ≠ ekspertyza</a:t>
            </a:r>
          </a:p>
          <a:p>
            <a:pPr marL="0" indent="0" algn="ctr">
              <a:buNone/>
            </a:pPr>
            <a:endParaRPr lang="pl-PL" sz="2000" dirty="0"/>
          </a:p>
          <a:p>
            <a:pPr marL="0" indent="0" algn="just">
              <a:buNone/>
            </a:pPr>
            <a:r>
              <a:rPr lang="pl-PL" sz="2000" b="1" dirty="0">
                <a:effectLst/>
                <a:latin typeface="+mj-lt"/>
                <a:ea typeface="Calibri" panose="020F0502020204030204" pitchFamily="34" charset="0"/>
                <a:cs typeface="Times New Roman" panose="02020603050405020304" pitchFamily="18" charset="0"/>
              </a:rPr>
              <a:t>Ekspertyza</a:t>
            </a:r>
            <a:r>
              <a:rPr lang="pl-PL" sz="2000" dirty="0">
                <a:effectLst/>
                <a:latin typeface="+mj-lt"/>
                <a:ea typeface="Calibri" panose="020F0502020204030204" pitchFamily="34" charset="0"/>
                <a:cs typeface="Times New Roman" panose="02020603050405020304" pitchFamily="18" charset="0"/>
              </a:rPr>
              <a:t> to zespół czynności badawczych wymagających wiadomości specjalnych wykonywanych przez biegłego na zlecenie organu procesowego oraz zakończonych opinią mogącą mieć charakter dowodu w procesie, niezbędnego do stwierdzenia okoliczności mających istotne znaczenie dla rozstrzygnięcia sprawy.</a:t>
            </a:r>
            <a:endParaRPr lang="pl-PL" sz="2000" dirty="0"/>
          </a:p>
        </p:txBody>
      </p:sp>
    </p:spTree>
    <p:extLst>
      <p:ext uri="{BB962C8B-B14F-4D97-AF65-F5344CB8AC3E}">
        <p14:creationId xmlns:p14="http://schemas.microsoft.com/office/powerpoint/2010/main" val="549332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A2ACC6-09C6-9466-F621-4E8F468E64EA}"/>
              </a:ext>
            </a:extLst>
          </p:cNvPr>
          <p:cNvSpPr>
            <a:spLocks noGrp="1"/>
          </p:cNvSpPr>
          <p:nvPr>
            <p:ph type="title"/>
          </p:nvPr>
        </p:nvSpPr>
        <p:spPr>
          <a:xfrm>
            <a:off x="2231136" y="274226"/>
            <a:ext cx="7729728" cy="1188720"/>
          </a:xfrm>
        </p:spPr>
        <p:txBody>
          <a:bodyPr/>
          <a:lstStyle/>
          <a:p>
            <a:r>
              <a:rPr lang="pl-PL" dirty="0"/>
              <a:t>Prawa biegłego</a:t>
            </a:r>
          </a:p>
        </p:txBody>
      </p:sp>
      <p:sp>
        <p:nvSpPr>
          <p:cNvPr id="3" name="Symbol zastępczy zawartości 2">
            <a:extLst>
              <a:ext uri="{FF2B5EF4-FFF2-40B4-BE49-F238E27FC236}">
                <a16:creationId xmlns:a16="http://schemas.microsoft.com/office/drawing/2014/main" id="{1B2C3FD6-4C2C-6427-98BB-DA488478A835}"/>
              </a:ext>
            </a:extLst>
          </p:cNvPr>
          <p:cNvSpPr>
            <a:spLocks noGrp="1"/>
          </p:cNvSpPr>
          <p:nvPr>
            <p:ph idx="1"/>
          </p:nvPr>
        </p:nvSpPr>
        <p:spPr>
          <a:xfrm>
            <a:off x="671803" y="2024744"/>
            <a:ext cx="10804849" cy="4133460"/>
          </a:xfrm>
        </p:spPr>
        <p:txBody>
          <a:bodyPr>
            <a:normAutofit/>
          </a:bodyPr>
          <a:lstStyle/>
          <a:p>
            <a:pPr marL="0" indent="0" algn="just">
              <a:buNone/>
            </a:pPr>
            <a:r>
              <a:rPr lang="pl-PL" sz="2400" b="1" dirty="0"/>
              <a:t>1. Prawo do wydania opinii </a:t>
            </a:r>
            <a:r>
              <a:rPr lang="pl-PL" sz="2400" dirty="0"/>
              <a:t>co do przedmiotu i zakresu badań określonych w postanowieniu o powołaniu biegłego. Jest ono ograniczone zakresem specjalności biegłego i rodzajem posiadanych wiadomości specjalnych. </a:t>
            </a:r>
          </a:p>
          <a:p>
            <a:pPr marL="0" indent="0" algn="just">
              <a:buNone/>
            </a:pPr>
            <a:r>
              <a:rPr lang="pl-PL" sz="2400" dirty="0"/>
              <a:t>Mimo, że sposób przedstawienia opinii: ustnie lub pisemnie określany jest przez organ procesowy, to biegły ma prawo wnosić o przyzwolenie na lepszą dla niego formę przekazania opinii. </a:t>
            </a:r>
          </a:p>
          <a:p>
            <a:pPr marL="0" indent="0" algn="just">
              <a:buNone/>
            </a:pPr>
            <a:r>
              <a:rPr lang="pl-PL" sz="2400" dirty="0"/>
              <a:t>Prawo biegłego do przesłuchania, np. w sytuacji sprzecznych opinii, gdy biegły zainteresowany jest obroną swoich poglądów. </a:t>
            </a:r>
          </a:p>
          <a:p>
            <a:pPr marL="0" indent="0" algn="just">
              <a:buNone/>
            </a:pPr>
            <a:r>
              <a:rPr lang="pl-PL" sz="2400" dirty="0"/>
              <a:t>Prawo do niezależności w opiniowaniu. Biegły kieruje się jedynie wskazaniami wiedzy specjalnej i doświadczeniem życiowym</a:t>
            </a:r>
          </a:p>
        </p:txBody>
      </p:sp>
    </p:spTree>
    <p:extLst>
      <p:ext uri="{BB962C8B-B14F-4D97-AF65-F5344CB8AC3E}">
        <p14:creationId xmlns:p14="http://schemas.microsoft.com/office/powerpoint/2010/main" val="3700983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2FD26FB-C4D8-309F-7749-C4BE6985A751}"/>
              </a:ext>
            </a:extLst>
          </p:cNvPr>
          <p:cNvSpPr>
            <a:spLocks noGrp="1"/>
          </p:cNvSpPr>
          <p:nvPr>
            <p:ph idx="1"/>
          </p:nvPr>
        </p:nvSpPr>
        <p:spPr>
          <a:xfrm>
            <a:off x="578498" y="643812"/>
            <a:ext cx="11159412" cy="5915608"/>
          </a:xfrm>
        </p:spPr>
        <p:txBody>
          <a:bodyPr>
            <a:normAutofit fontScale="85000" lnSpcReduction="10000"/>
          </a:bodyPr>
          <a:lstStyle/>
          <a:p>
            <a:pPr marL="0" indent="0">
              <a:buNone/>
            </a:pPr>
            <a:r>
              <a:rPr lang="pl-PL" b="1" dirty="0"/>
              <a:t>II. Prawo do odmowy pełnienia funkcji biegłego </a:t>
            </a:r>
          </a:p>
          <a:p>
            <a:pPr marL="0" indent="0">
              <a:buNone/>
            </a:pPr>
            <a:r>
              <a:rPr lang="pl-PL" dirty="0"/>
              <a:t>Powody odmowy opiniowania w danej sprawie: </a:t>
            </a:r>
          </a:p>
          <a:p>
            <a:r>
              <a:rPr lang="pl-PL" i="1" dirty="0"/>
              <a:t>subiektywne</a:t>
            </a:r>
            <a:r>
              <a:rPr lang="pl-PL" dirty="0"/>
              <a:t>- brak (według oceny biegłego) wiedzy lub kwalifikacji w danej dziedzinie, nieposiadanie odpowiednich urządzeń technicznych niezbędnych do wykonania badań, powody osobiste (np. choroba), </a:t>
            </a:r>
          </a:p>
          <a:p>
            <a:r>
              <a:rPr lang="pl-PL" i="1" dirty="0"/>
              <a:t>obiektywne</a:t>
            </a:r>
            <a:r>
              <a:rPr lang="pl-PL" dirty="0"/>
              <a:t>- okoliczności będące podstawą wyłączenia biegłego- art. 196 § 1 k. p. k. </a:t>
            </a:r>
          </a:p>
          <a:p>
            <a:pPr marL="0" indent="0">
              <a:buNone/>
            </a:pPr>
            <a:r>
              <a:rPr lang="pl-PL" dirty="0"/>
              <a:t>Art. 196 § 1 k.p.k. Nie mogą być biegłymi osoby wymienione w art. 178 (bezwzględne zakazy dowodowe), art. 182 (prawo odmowy zeznań) i art. 185 (zwolnienie od złożenia zeznania lub udzielenia odpowiedzi) oraz osoby, do których odnoszą się odpowiednie przyczyny wyłączenia wymienione w art. 40 § 1 pkt 1-3 i 5 (wyłączenie sędziego z mocy prawa ), osoby powołane w sprawie w charakterze świadków, a także osoby, które były świadkiem czynu. </a:t>
            </a:r>
          </a:p>
          <a:p>
            <a:pPr marL="0" indent="0">
              <a:buNone/>
            </a:pPr>
            <a:r>
              <a:rPr lang="pl-PL" dirty="0"/>
              <a:t>Art. 178 k.p.k. Nie wolno przesłuchiwać jako świadków: 1) obrońcy albo adwokata lub radcy prawnego działającego na podstawie art. 245 § 1 (kontakt zatrzymanego z adwokatem lub radcą prawnym, zawiadomienie o zatrzymaniu), co do faktów, o których dowiedział się udzielając porady prawnej lub prowadząc sprawę; 2) duchownego co do faktów, o których dowiedział się przy spowiedzi. </a:t>
            </a:r>
          </a:p>
          <a:p>
            <a:pPr marL="0" indent="0">
              <a:buNone/>
            </a:pPr>
            <a:r>
              <a:rPr lang="pl-PL" dirty="0"/>
              <a:t>Art. 182 k.p.k. § 1. Osoba najbliższa dla oskarżonego może odmówić zeznań. § 2. Prawo odmowy zeznań trwa mimo ustania małżeństwa lub przysposobienia. § 3. Prawo odmowy zeznań przysługuje także świadkowi, który w innej toczącej się sprawie jest oskarżony o współudział w przestępstwie objętym postępowaniem. </a:t>
            </a:r>
          </a:p>
          <a:p>
            <a:pPr marL="0" indent="0">
              <a:buNone/>
            </a:pPr>
            <a:r>
              <a:rPr lang="pl-PL" dirty="0"/>
              <a:t>Art. 185k.p.k. Można zwolnić od złożenia zeznania lub odpowiedzi na pytania osobę pozostającą z oskarżonym w szczególnie bliskim stosunku osobistym, jeżeli osoba taka wnosi o zwolnienie. </a:t>
            </a:r>
          </a:p>
          <a:p>
            <a:pPr marL="0" indent="0">
              <a:buNone/>
            </a:pPr>
            <a:r>
              <a:rPr lang="pl-PL" dirty="0"/>
              <a:t>Art. 40 § 1 pkt 1-3 i 5 § 1. Sędzia jest z mocy prawa wyłączony od udziału w sprawie, jeżeli: 1) sprawa dotyczy tego sędziego bezpośrednio; 2) jest małżonkiem strony lub pokrzywdzonego albo ich obrońcy, pełnomocnika lub przedstawiciela ustawowego albo pozostaje we wspólnym pożyciu z jedną z tych osób; 3) jest krewnym lub powinowatym w linii prostej, a w linii bocznej aż do stopnia pomiędzy dziećmi rodzeństwa osób wymienionych w pkt 2 albo jest związany z jedną z tych osób węzłem przysposobienia, opieki lub kurateli; 5) brał udział w sprawie jako prokurator, obrońca, pełnomocnik, przedstawiciel ustawowy strony, albo prowadził postępowanie przygotowawcze; </a:t>
            </a:r>
          </a:p>
        </p:txBody>
      </p:sp>
    </p:spTree>
    <p:extLst>
      <p:ext uri="{BB962C8B-B14F-4D97-AF65-F5344CB8AC3E}">
        <p14:creationId xmlns:p14="http://schemas.microsoft.com/office/powerpoint/2010/main" val="3651774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DC56460-0A7D-7BD4-578A-44F02F0C0A8B}"/>
              </a:ext>
            </a:extLst>
          </p:cNvPr>
          <p:cNvSpPr>
            <a:spLocks noGrp="1"/>
          </p:cNvSpPr>
          <p:nvPr>
            <p:ph idx="1"/>
          </p:nvPr>
        </p:nvSpPr>
        <p:spPr>
          <a:xfrm>
            <a:off x="494522" y="326571"/>
            <a:ext cx="11215396" cy="6074229"/>
          </a:xfrm>
        </p:spPr>
        <p:txBody>
          <a:bodyPr>
            <a:normAutofit/>
          </a:bodyPr>
          <a:lstStyle/>
          <a:p>
            <a:pPr marL="0" indent="0">
              <a:lnSpc>
                <a:spcPct val="150000"/>
              </a:lnSpc>
              <a:buNone/>
            </a:pPr>
            <a:r>
              <a:rPr lang="pl-PL" b="1" dirty="0"/>
              <a:t>III. Prawo do zapoznania się z materiałami sprawy </a:t>
            </a:r>
            <a:r>
              <a:rPr lang="pl-PL" dirty="0"/>
              <a:t>w zakresie niezbędnym do wydania opinii. </a:t>
            </a:r>
          </a:p>
          <a:p>
            <a:pPr marL="0" indent="0">
              <a:lnSpc>
                <a:spcPct val="150000"/>
              </a:lnSpc>
              <a:buNone/>
            </a:pPr>
            <a:r>
              <a:rPr lang="pl-PL" dirty="0"/>
              <a:t>Art. 198 § 1 k. p. k. Jeżeli jest to niezbędne do wydania opinii, sąd lub prokurator udostępnia biegłemu poszczególne dokumenty z akt sprawy lub uwierzytelnione kopie tych dokumentów (…) </a:t>
            </a:r>
          </a:p>
          <a:p>
            <a:pPr marL="0" indent="0">
              <a:lnSpc>
                <a:spcPct val="150000"/>
              </a:lnSpc>
              <a:buNone/>
            </a:pPr>
            <a:r>
              <a:rPr lang="pl-PL" dirty="0"/>
              <a:t>Zapoznanie się z aktami sprawy może ułatwić biegłemu wykonanie badań, lepiej zrozumieć mechanizm powstawania materiału badawczego, wyjaśnienie wątpliwości pojawiających się podczas badań.</a:t>
            </a:r>
          </a:p>
          <a:p>
            <a:pPr marL="0" indent="0">
              <a:lnSpc>
                <a:spcPct val="150000"/>
              </a:lnSpc>
              <a:buNone/>
            </a:pPr>
            <a:r>
              <a:rPr lang="pl-PL" dirty="0"/>
              <a:t>Dokumenty mogą być również udostępnione w postaci elektronicznej. </a:t>
            </a:r>
          </a:p>
          <a:p>
            <a:pPr marL="0" indent="0">
              <a:lnSpc>
                <a:spcPct val="150000"/>
              </a:lnSpc>
              <a:buNone/>
            </a:pPr>
            <a:r>
              <a:rPr lang="pl-PL" dirty="0"/>
              <a:t>Biegłemu powołanemu z tego względu, że wydana przez innego biegłego opinia jest niepełna lub niejasna albo gdy zachodzi sprzeczność w niej samej lub między różnymi innymi opiniami w tej samej sprawie, przed wydaniem opinii nie udostępnia się tej innej opinii lub tych innych opinii. Inną opinię lub inne opinie można udostępnić biegłemu, w niezbędnym zakresie, tylko w wyjątkowym, szczególnie uzasadnionym wypadku, gdy przedmiot opinii powołanego biegłego bezpośrednio dotyczy treści tej innej opinii lub tych innych opinii.</a:t>
            </a:r>
          </a:p>
        </p:txBody>
      </p:sp>
    </p:spTree>
    <p:extLst>
      <p:ext uri="{BB962C8B-B14F-4D97-AF65-F5344CB8AC3E}">
        <p14:creationId xmlns:p14="http://schemas.microsoft.com/office/powerpoint/2010/main" val="1655142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7F863E3-3E0F-E65D-583F-4EE42881778F}"/>
              </a:ext>
            </a:extLst>
          </p:cNvPr>
          <p:cNvSpPr>
            <a:spLocks noGrp="1"/>
          </p:cNvSpPr>
          <p:nvPr>
            <p:ph idx="1"/>
          </p:nvPr>
        </p:nvSpPr>
        <p:spPr>
          <a:xfrm>
            <a:off x="401216" y="345233"/>
            <a:ext cx="11252719" cy="6046235"/>
          </a:xfrm>
        </p:spPr>
        <p:txBody>
          <a:bodyPr>
            <a:normAutofit fontScale="92500" lnSpcReduction="20000"/>
          </a:bodyPr>
          <a:lstStyle/>
          <a:p>
            <a:pPr marL="0" indent="0">
              <a:lnSpc>
                <a:spcPct val="150000"/>
              </a:lnSpc>
              <a:buNone/>
            </a:pPr>
            <a:r>
              <a:rPr lang="pl-PL" sz="2400" b="1" dirty="0"/>
              <a:t>IV. Prawo do udziału </a:t>
            </a:r>
            <a:r>
              <a:rPr lang="pl-PL" sz="2400" dirty="0"/>
              <a:t>w rozprawie i innych czynnościach procesowych oraz aktywności w toku tych czynności. </a:t>
            </a:r>
          </a:p>
          <a:p>
            <a:pPr marL="0" indent="0">
              <a:lnSpc>
                <a:spcPct val="150000"/>
              </a:lnSpc>
              <a:buNone/>
            </a:pPr>
            <a:r>
              <a:rPr lang="pl-PL" sz="2400" dirty="0"/>
              <a:t>Celem takiej aktywności może być zbieranie materiałów do opinii, obserwacja oskarżonego i dokonywanie spostrzeżeń. </a:t>
            </a:r>
          </a:p>
          <a:p>
            <a:pPr marL="0" indent="0">
              <a:lnSpc>
                <a:spcPct val="150000"/>
              </a:lnSpc>
              <a:buNone/>
            </a:pPr>
            <a:r>
              <a:rPr lang="pl-PL" sz="2400" dirty="0"/>
              <a:t>Realizacja tego prawa ułatwia prowadzenie czynności czy rozprawy organowi procesowemu.</a:t>
            </a:r>
          </a:p>
          <a:p>
            <a:pPr marL="0" indent="0">
              <a:lnSpc>
                <a:spcPct val="150000"/>
              </a:lnSpc>
              <a:buNone/>
            </a:pPr>
            <a:r>
              <a:rPr lang="pl-PL" sz="2400" dirty="0"/>
              <a:t>Biegły ma wtedy prawa </a:t>
            </a:r>
            <a:r>
              <a:rPr lang="pl-PL" sz="2400" u="sng" dirty="0"/>
              <a:t>uczestnika czynności </a:t>
            </a:r>
            <a:r>
              <a:rPr lang="pl-PL" sz="2400" dirty="0"/>
              <a:t>nie będącej stroną procesową. </a:t>
            </a:r>
          </a:p>
          <a:p>
            <a:pPr marL="0" indent="0">
              <a:lnSpc>
                <a:spcPct val="150000"/>
              </a:lnSpc>
              <a:buNone/>
            </a:pPr>
            <a:r>
              <a:rPr lang="pl-PL" sz="2400" dirty="0"/>
              <a:t>Może w ten sposób zwracać uwagę na np. potrzebę dokonania nowych badań czy czynności procesowych lub możliwość uzyskania nowego dowodu bądź materiału do ekspertyzy, pomóc w zebraniu materiału porównawczego do badań </a:t>
            </a:r>
          </a:p>
          <a:p>
            <a:pPr marL="0" indent="0">
              <a:lnSpc>
                <a:spcPct val="150000"/>
              </a:lnSpc>
              <a:buNone/>
            </a:pPr>
            <a:r>
              <a:rPr lang="pl-PL" sz="2400" dirty="0"/>
              <a:t>art. 171 § 2 k. </a:t>
            </a:r>
            <a:r>
              <a:rPr lang="pl-PL" sz="2400" dirty="0" err="1"/>
              <a:t>p.k</a:t>
            </a:r>
            <a:r>
              <a:rPr lang="pl-PL" sz="2400" dirty="0"/>
              <a:t>.- Prawo </a:t>
            </a:r>
            <a:r>
              <a:rPr lang="pl-PL" sz="2400" u="sng" dirty="0"/>
              <a:t>zadawania pytań </a:t>
            </a:r>
            <a:r>
              <a:rPr lang="pl-PL" sz="2400" dirty="0"/>
              <a:t>mają, oprócz organu przesłuchującego, strony, obrońcy, pełnomocnicy oraz biegli. Pytania zadaje się osobie przesłuchiwanej bezpośrednio, chyba że organ przesłuchujący zarządzi inaczej.</a:t>
            </a:r>
          </a:p>
        </p:txBody>
      </p:sp>
    </p:spTree>
    <p:extLst>
      <p:ext uri="{BB962C8B-B14F-4D97-AF65-F5344CB8AC3E}">
        <p14:creationId xmlns:p14="http://schemas.microsoft.com/office/powerpoint/2010/main" val="2453077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A29AABA-E3B8-366F-3E28-A65796963D9E}"/>
              </a:ext>
            </a:extLst>
          </p:cNvPr>
          <p:cNvSpPr>
            <a:spLocks noGrp="1"/>
          </p:cNvSpPr>
          <p:nvPr>
            <p:ph idx="1"/>
          </p:nvPr>
        </p:nvSpPr>
        <p:spPr>
          <a:xfrm>
            <a:off x="422988" y="513185"/>
            <a:ext cx="11346024" cy="4142792"/>
          </a:xfrm>
        </p:spPr>
        <p:txBody>
          <a:bodyPr>
            <a:normAutofit/>
          </a:bodyPr>
          <a:lstStyle/>
          <a:p>
            <a:pPr marL="0" indent="0" algn="just">
              <a:buNone/>
            </a:pPr>
            <a:r>
              <a:rPr lang="pl-PL" sz="2400" b="1" dirty="0"/>
              <a:t>V.</a:t>
            </a:r>
            <a:r>
              <a:rPr lang="pl-PL" sz="2400" dirty="0"/>
              <a:t> </a:t>
            </a:r>
            <a:r>
              <a:rPr lang="pl-PL" sz="2400" b="1" dirty="0"/>
              <a:t>Prawo do przeprowadzenia badań oraz dysponowania odpowiednim materiałem badawczym</a:t>
            </a:r>
            <a:r>
              <a:rPr lang="pl-PL" sz="2400" dirty="0"/>
              <a:t>: </a:t>
            </a:r>
          </a:p>
          <a:p>
            <a:pPr marL="0" indent="0" algn="just">
              <a:buNone/>
            </a:pPr>
            <a:r>
              <a:rPr lang="pl-PL" sz="2400" dirty="0"/>
              <a:t>- wybór metody badawczej oraz techniki badań i materiału badawczego (wiadomości specjalne), </a:t>
            </a:r>
          </a:p>
          <a:p>
            <a:pPr marL="0" indent="0" algn="just">
              <a:buNone/>
            </a:pPr>
            <a:r>
              <a:rPr lang="pl-PL" sz="2400" dirty="0"/>
              <a:t>- prawo do uzupełnienia materiału badawczego, może zwrócić się do organu procesowego o uzupełnienie materiału, może pomagać w jego uzyskaniu na polecenie lub za zgodą organu procesowego. </a:t>
            </a:r>
          </a:p>
        </p:txBody>
      </p:sp>
    </p:spTree>
    <p:extLst>
      <p:ext uri="{BB962C8B-B14F-4D97-AF65-F5344CB8AC3E}">
        <p14:creationId xmlns:p14="http://schemas.microsoft.com/office/powerpoint/2010/main" val="2867771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ED1692E-B3E3-5F09-9884-4BD76F7F3558}"/>
              </a:ext>
            </a:extLst>
          </p:cNvPr>
          <p:cNvSpPr>
            <a:spLocks noGrp="1"/>
          </p:cNvSpPr>
          <p:nvPr>
            <p:ph idx="1"/>
          </p:nvPr>
        </p:nvSpPr>
        <p:spPr>
          <a:xfrm>
            <a:off x="279918" y="223935"/>
            <a:ext cx="11644603" cy="6419461"/>
          </a:xfrm>
        </p:spPr>
        <p:txBody>
          <a:bodyPr>
            <a:normAutofit/>
          </a:bodyPr>
          <a:lstStyle/>
          <a:p>
            <a:pPr marL="0" indent="0" algn="just">
              <a:lnSpc>
                <a:spcPct val="150000"/>
              </a:lnSpc>
              <a:buNone/>
            </a:pPr>
            <a:r>
              <a:rPr lang="pl-PL" sz="2400" b="1" dirty="0"/>
              <a:t>VI. Prawo do wynagrodzenia i zwrotu kosztów </a:t>
            </a:r>
          </a:p>
          <a:p>
            <a:pPr algn="just">
              <a:lnSpc>
                <a:spcPct val="150000"/>
              </a:lnSpc>
            </a:pPr>
            <a:r>
              <a:rPr lang="pl-PL" sz="2400" dirty="0"/>
              <a:t>za wykonaną pracę, </a:t>
            </a:r>
          </a:p>
          <a:p>
            <a:pPr algn="just">
              <a:lnSpc>
                <a:spcPct val="150000"/>
              </a:lnSpc>
            </a:pPr>
            <a:r>
              <a:rPr lang="pl-PL" sz="2400" dirty="0"/>
              <a:t>za udział w rozprawie lub czynności dowodowej. </a:t>
            </a:r>
          </a:p>
          <a:p>
            <a:pPr algn="just">
              <a:lnSpc>
                <a:spcPct val="150000"/>
              </a:lnSpc>
            </a:pPr>
            <a:r>
              <a:rPr lang="pl-PL" sz="2400" dirty="0"/>
              <a:t>zwrot kosztów noclegu, dojazdu, diet. </a:t>
            </a:r>
          </a:p>
          <a:p>
            <a:pPr algn="just">
              <a:lnSpc>
                <a:spcPct val="150000"/>
              </a:lnSpc>
              <a:buFontTx/>
              <a:buChar char="-"/>
            </a:pPr>
            <a:endParaRPr lang="pl-PL" sz="2400" dirty="0"/>
          </a:p>
          <a:p>
            <a:pPr marL="0" indent="0" algn="just">
              <a:lnSpc>
                <a:spcPct val="150000"/>
              </a:lnSpc>
              <a:buNone/>
            </a:pPr>
            <a:r>
              <a:rPr lang="pl-PL" sz="2400" dirty="0"/>
              <a:t>Są to wydatki Skarbu Państwa, które stanowią składnik kosztów sądowych (art. 616 § 2 k.p.k., art. 618 § 1 pkt 3 i 9 k. p. k.). </a:t>
            </a:r>
          </a:p>
          <a:p>
            <a:pPr marL="0" indent="0" algn="just">
              <a:lnSpc>
                <a:spcPct val="150000"/>
              </a:lnSpc>
              <a:buNone/>
            </a:pPr>
            <a:r>
              <a:rPr lang="pl-PL" sz="2400" dirty="0"/>
              <a:t>Rozporządzenie Ministra Sprawiedliwości z dnia 24 kwietnia 2013r.wsprawie określenia stawek wynagrodzenia biegłych, taryf zryczałtowanych oraz sposobu dokumentowania wydatków niezbędnych dla wydania opinii w postępowaniu karnym</a:t>
            </a:r>
          </a:p>
        </p:txBody>
      </p:sp>
    </p:spTree>
    <p:extLst>
      <p:ext uri="{BB962C8B-B14F-4D97-AF65-F5344CB8AC3E}">
        <p14:creationId xmlns:p14="http://schemas.microsoft.com/office/powerpoint/2010/main" val="1345026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09B497B-3AA3-FD65-ADC3-023AF5BF7696}"/>
              </a:ext>
            </a:extLst>
          </p:cNvPr>
          <p:cNvSpPr>
            <a:spLocks noGrp="1"/>
          </p:cNvSpPr>
          <p:nvPr>
            <p:ph idx="1"/>
          </p:nvPr>
        </p:nvSpPr>
        <p:spPr>
          <a:xfrm>
            <a:off x="354563" y="279918"/>
            <a:ext cx="11467323" cy="6130213"/>
          </a:xfrm>
        </p:spPr>
        <p:txBody>
          <a:bodyPr>
            <a:normAutofit/>
          </a:bodyPr>
          <a:lstStyle/>
          <a:p>
            <a:pPr marL="0" indent="0">
              <a:buNone/>
            </a:pPr>
            <a:r>
              <a:rPr lang="pl-PL" sz="2400" b="1" dirty="0"/>
              <a:t>VII. Prawo do wzmożonej ochrony prawnej </a:t>
            </a:r>
          </a:p>
          <a:p>
            <a:r>
              <a:rPr lang="pl-PL" sz="2400" dirty="0"/>
              <a:t>Art. 197 § 2a k. p. k.: Jeżeli zachodzi uzasadniona obawa użycia przemocy lub groźby bezprawnej wobec biegłego lub osoby najbliższej w związku z jego czynnościami, może on zastrzec dane dotyczące miejsca zamieszkania do wyłącznej wiadomości prokuratora lub sądu. Pisma procesowe doręcza się wówczas do instytucji, w której biegły jest zatrudniony, lub na inny wskazany przez niego adres. </a:t>
            </a:r>
          </a:p>
          <a:p>
            <a:r>
              <a:rPr lang="pl-PL" sz="2400" dirty="0"/>
              <a:t>Art. 157 § 3 </a:t>
            </a:r>
            <a:r>
              <a:rPr lang="pl-PL" sz="2400" i="1" dirty="0"/>
              <a:t>Ustawy Prawo o ustroju sądów powszechnych </a:t>
            </a:r>
          </a:p>
          <a:p>
            <a:pPr marL="0" indent="0">
              <a:buNone/>
            </a:pPr>
            <a:r>
              <a:rPr lang="pl-PL" sz="2400" dirty="0"/>
              <a:t>W związku z wykonywaniem czynności wynikających z postanowienia o zasięgnięciu opinii biegły korzysta z ochrony prawnej przewidzianej dla funkcjonariuszy publicznych. </a:t>
            </a:r>
          </a:p>
          <a:p>
            <a:pPr marL="0" indent="0">
              <a:buNone/>
            </a:pPr>
            <a:r>
              <a:rPr lang="pl-PL" sz="2400" dirty="0"/>
              <a:t>W ustawie nie zostały ujęte szczegółowe regulacje z zakresu uprawnień biegłego sądowego, jako funkcjonariusza publicznego i zakresu przysługującej mu ochrony nadanej tym aktem prawnych. </a:t>
            </a:r>
          </a:p>
          <a:p>
            <a:r>
              <a:rPr lang="pl-PL" sz="2400" dirty="0"/>
              <a:t>Pojęcie funkcjonariusza publicznego znajduje się w Kodeksie karnym w art. 115 § 13. </a:t>
            </a:r>
          </a:p>
        </p:txBody>
      </p:sp>
    </p:spTree>
    <p:extLst>
      <p:ext uri="{BB962C8B-B14F-4D97-AF65-F5344CB8AC3E}">
        <p14:creationId xmlns:p14="http://schemas.microsoft.com/office/powerpoint/2010/main" val="11892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C8C9F1E-BCE5-2EBB-BD9B-8820E90BDE26}"/>
              </a:ext>
            </a:extLst>
          </p:cNvPr>
          <p:cNvSpPr>
            <a:spLocks noGrp="1"/>
          </p:cNvSpPr>
          <p:nvPr>
            <p:ph idx="1"/>
          </p:nvPr>
        </p:nvSpPr>
        <p:spPr>
          <a:xfrm>
            <a:off x="121299" y="121298"/>
            <a:ext cx="11933852" cy="6624735"/>
          </a:xfrm>
        </p:spPr>
        <p:txBody>
          <a:bodyPr>
            <a:normAutofit fontScale="92500" lnSpcReduction="10000"/>
          </a:bodyPr>
          <a:lstStyle/>
          <a:p>
            <a:pPr marL="0" indent="0">
              <a:buNone/>
            </a:pPr>
            <a:r>
              <a:rPr lang="pl-PL" dirty="0"/>
              <a:t>Katalog osób, uznawanych za funkcjonariusza publicznego zawiera natomiast Ustawa Kodeks Karny (Dz.U. nr 88 z poz. 553 z 1997r. )</a:t>
            </a:r>
          </a:p>
          <a:p>
            <a:pPr marL="0" indent="0">
              <a:buNone/>
            </a:pPr>
            <a:r>
              <a:rPr lang="pl-PL" dirty="0"/>
              <a:t>Według Kodeksu Karnego (115 § 13) funkcjonariuszem publicznym jest: </a:t>
            </a:r>
          </a:p>
          <a:p>
            <a:pPr marL="0" indent="0">
              <a:buNone/>
            </a:pPr>
            <a:r>
              <a:rPr lang="pl-PL" dirty="0"/>
              <a:t>1) Prezydent Rzeczypospolitej Polskiej; </a:t>
            </a:r>
          </a:p>
          <a:p>
            <a:pPr marL="0" indent="0">
              <a:buNone/>
            </a:pPr>
            <a:r>
              <a:rPr lang="pl-PL" dirty="0"/>
              <a:t>2) poseł, senator, radny; </a:t>
            </a:r>
          </a:p>
          <a:p>
            <a:pPr marL="0" indent="0">
              <a:buNone/>
            </a:pPr>
            <a:r>
              <a:rPr lang="pl-PL" dirty="0"/>
              <a:t>2a) poseł do Parlamentu Europejskiego; </a:t>
            </a:r>
          </a:p>
          <a:p>
            <a:pPr marL="0" indent="0">
              <a:buNone/>
            </a:pPr>
            <a:r>
              <a:rPr lang="pl-PL" dirty="0"/>
              <a:t>3) sędzia, ławnik, prokurator, funkcjonariusz finansowego organu postępowania przygotowawczego lub organu nadrzędnego nad finansowym organem postępowania przygotowawczego, notariusz, komornik, kurator sądowy, syndyk, nadzorca sądowy i zarządca, osoba orzekająca w organach dyscyplinarnych działających na podstawie ustawy; </a:t>
            </a:r>
          </a:p>
          <a:p>
            <a:pPr marL="0" indent="0">
              <a:buNone/>
            </a:pPr>
            <a:r>
              <a:rPr lang="pl-PL" dirty="0"/>
              <a:t>4) osoba będąca pracownikiem administracji rządowej, innego organu państwowego lub samorządu terytorialnego, chyba że pełni wyłącznie czynności usługowe, a także inna osoba w zakresie, w którym uprawniona jest do wydawania decyzji administracyjnych; </a:t>
            </a:r>
          </a:p>
          <a:p>
            <a:pPr marL="0" indent="0">
              <a:buNone/>
            </a:pPr>
            <a:r>
              <a:rPr lang="pl-PL" dirty="0"/>
              <a:t>5) osoba będąca pracownikiem organu kontroli państwowej lub organu kontroli samorządu terytorialnego chyba, że pełni wyłącznie czynności usługowe; </a:t>
            </a:r>
          </a:p>
          <a:p>
            <a:pPr marL="0" indent="0">
              <a:buNone/>
            </a:pPr>
            <a:r>
              <a:rPr lang="pl-PL" dirty="0"/>
              <a:t>6) osoba zajmująca kierownicze stanowisko w innej instytucji państwowej; </a:t>
            </a:r>
          </a:p>
          <a:p>
            <a:pPr marL="0" indent="0">
              <a:buNone/>
            </a:pPr>
            <a:r>
              <a:rPr lang="pl-PL" dirty="0"/>
              <a:t>7) funkcjonariusz organu powołanego do ochrony bezpieczeństwa publicznego albo funkcjonariusz Służby Więziennej; </a:t>
            </a:r>
          </a:p>
          <a:p>
            <a:pPr marL="0" indent="0">
              <a:buNone/>
            </a:pPr>
            <a:r>
              <a:rPr lang="pl-PL" dirty="0"/>
              <a:t>8) osoba pełniąca czynną służbę wojskową; </a:t>
            </a:r>
          </a:p>
          <a:p>
            <a:pPr marL="0" indent="0">
              <a:buNone/>
            </a:pPr>
            <a:r>
              <a:rPr lang="pl-PL" dirty="0"/>
              <a:t>9) pracownik międzynarodowego trybunału karnego chyba, że pełni wyłącznie czynności usługowe.</a:t>
            </a:r>
          </a:p>
          <a:p>
            <a:pPr marL="0" indent="0">
              <a:buNone/>
            </a:pPr>
            <a:endParaRPr lang="pl-PL" dirty="0"/>
          </a:p>
          <a:p>
            <a:pPr marL="0" indent="0" algn="just">
              <a:buNone/>
            </a:pPr>
            <a:r>
              <a:rPr lang="pl-PL" dirty="0"/>
              <a:t>SN stwierdził w postanowieniu z 8 grudnia 2004 r. (IV KK 126/04), że "</a:t>
            </a:r>
            <a:r>
              <a:rPr lang="pl-PL" i="1" dirty="0"/>
              <a:t>wykładnia kryteriów decydujących o uznaniu danej osoby za funkcjonariusza publicznego powinna być podporządkowana rygorom ścisłej wykładni</a:t>
            </a:r>
            <a:r>
              <a:rPr lang="pl-PL" dirty="0"/>
              <a:t>", co wskazywałoby na ograniczenie osób, którym przysługuje status funkcjonariusza publicznego jedynie do tych, które zostały wymienione w art. 115 § 13 kodeksu karnego.</a:t>
            </a:r>
          </a:p>
        </p:txBody>
      </p:sp>
    </p:spTree>
    <p:extLst>
      <p:ext uri="{BB962C8B-B14F-4D97-AF65-F5344CB8AC3E}">
        <p14:creationId xmlns:p14="http://schemas.microsoft.com/office/powerpoint/2010/main" val="3093068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E758FA-F1B1-E3CE-10B7-DE76F21DC61B}"/>
              </a:ext>
            </a:extLst>
          </p:cNvPr>
          <p:cNvSpPr>
            <a:spLocks noGrp="1"/>
          </p:cNvSpPr>
          <p:nvPr>
            <p:ph type="title"/>
          </p:nvPr>
        </p:nvSpPr>
        <p:spPr>
          <a:xfrm>
            <a:off x="2231136" y="190251"/>
            <a:ext cx="7729728" cy="1188720"/>
          </a:xfrm>
        </p:spPr>
        <p:txBody>
          <a:bodyPr/>
          <a:lstStyle/>
          <a:p>
            <a:r>
              <a:rPr lang="pl-PL" dirty="0"/>
              <a:t>Obowiązki biegłego</a:t>
            </a:r>
          </a:p>
        </p:txBody>
      </p:sp>
      <p:sp>
        <p:nvSpPr>
          <p:cNvPr id="3" name="Symbol zastępczy zawartości 2">
            <a:extLst>
              <a:ext uri="{FF2B5EF4-FFF2-40B4-BE49-F238E27FC236}">
                <a16:creationId xmlns:a16="http://schemas.microsoft.com/office/drawing/2014/main" id="{D24B310B-D0A3-8C7C-2759-5BF2711E62BF}"/>
              </a:ext>
            </a:extLst>
          </p:cNvPr>
          <p:cNvSpPr>
            <a:spLocks noGrp="1"/>
          </p:cNvSpPr>
          <p:nvPr>
            <p:ph idx="1"/>
          </p:nvPr>
        </p:nvSpPr>
        <p:spPr>
          <a:xfrm>
            <a:off x="485191" y="1688841"/>
            <a:ext cx="11299371" cy="4814595"/>
          </a:xfrm>
        </p:spPr>
        <p:txBody>
          <a:bodyPr>
            <a:normAutofit/>
          </a:bodyPr>
          <a:lstStyle/>
          <a:p>
            <a:pPr marL="0" indent="0" algn="just">
              <a:buNone/>
            </a:pPr>
            <a:r>
              <a:rPr lang="pl-PL" sz="2400" b="1" dirty="0"/>
              <a:t>1. Obowiązek przyjęcia i pełnienia funkcji biegłego </a:t>
            </a:r>
          </a:p>
          <a:p>
            <a:pPr marL="0" indent="0" algn="just">
              <a:buNone/>
            </a:pPr>
            <a:r>
              <a:rPr lang="pl-PL" sz="2400" dirty="0"/>
              <a:t>Biegły może być zwolniony od tego obowiązku tylko w wyjątkowych przypadkach. </a:t>
            </a:r>
          </a:p>
          <a:p>
            <a:pPr marL="0" indent="0" algn="just">
              <a:buNone/>
            </a:pPr>
            <a:r>
              <a:rPr lang="pl-PL" sz="2400" dirty="0"/>
              <a:t>Obowiązek przeprowadzenia badań (wyłączając opinię abstrakcyjną) samodzielnie. </a:t>
            </a:r>
          </a:p>
          <a:p>
            <a:pPr marL="0" indent="0" algn="just">
              <a:buNone/>
            </a:pPr>
            <a:r>
              <a:rPr lang="pl-PL" sz="2400" dirty="0"/>
              <a:t>Jeśli wykonywane są czynności techniczne przez inne osoby, wtedy ich dane muszą być uwzględnione w opinii. Obowiązek przeprowadzenia ekspertyzy zgodnie z postanowieniem o dopuszczeniu dowodu z opinii biegłego. Organ procesowy ma prawo wprowadzenia zmian co do zakresu zleconej ekspertyzy, może zastrzec swoją obecność przy jej przeprowadzania pod warunkiem, że nie będzie że nie wpłynie to ujemnie na jej wynik.</a:t>
            </a:r>
          </a:p>
        </p:txBody>
      </p:sp>
    </p:spTree>
    <p:extLst>
      <p:ext uri="{BB962C8B-B14F-4D97-AF65-F5344CB8AC3E}">
        <p14:creationId xmlns:p14="http://schemas.microsoft.com/office/powerpoint/2010/main" val="275621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50FFDB-CA2F-446C-C34C-ED31A61B87DF}"/>
              </a:ext>
            </a:extLst>
          </p:cNvPr>
          <p:cNvSpPr>
            <a:spLocks noGrp="1"/>
          </p:cNvSpPr>
          <p:nvPr>
            <p:ph type="title"/>
          </p:nvPr>
        </p:nvSpPr>
        <p:spPr>
          <a:xfrm>
            <a:off x="2174491" y="523613"/>
            <a:ext cx="7729728" cy="1188720"/>
          </a:xfrm>
        </p:spPr>
        <p:txBody>
          <a:bodyPr>
            <a:normAutofit/>
          </a:bodyPr>
          <a:lstStyle/>
          <a:p>
            <a:r>
              <a:rPr lang="pl-PL" sz="3200" dirty="0"/>
              <a:t>B i e g ł y</a:t>
            </a:r>
          </a:p>
        </p:txBody>
      </p:sp>
      <p:sp>
        <p:nvSpPr>
          <p:cNvPr id="3" name="Symbol zastępczy zawartości 2">
            <a:extLst>
              <a:ext uri="{FF2B5EF4-FFF2-40B4-BE49-F238E27FC236}">
                <a16:creationId xmlns:a16="http://schemas.microsoft.com/office/drawing/2014/main" id="{61679342-53EB-0A8C-F3BE-F7EDCD3AF466}"/>
              </a:ext>
            </a:extLst>
          </p:cNvPr>
          <p:cNvSpPr>
            <a:spLocks noGrp="1"/>
          </p:cNvSpPr>
          <p:nvPr>
            <p:ph idx="1"/>
          </p:nvPr>
        </p:nvSpPr>
        <p:spPr>
          <a:xfrm>
            <a:off x="1373730" y="2411467"/>
            <a:ext cx="9331249" cy="3101983"/>
          </a:xfrm>
        </p:spPr>
        <p:txBody>
          <a:bodyPr>
            <a:normAutofit/>
          </a:bodyPr>
          <a:lstStyle/>
          <a:p>
            <a:pPr marL="0" indent="0" algn="just">
              <a:lnSpc>
                <a:spcPct val="150000"/>
              </a:lnSpc>
              <a:buNone/>
            </a:pPr>
            <a:r>
              <a:rPr lang="pl-PL" sz="2800" dirty="0"/>
              <a:t>Współczesny proces sądowy opiera się </a:t>
            </a:r>
            <a:r>
              <a:rPr lang="pl-PL" sz="2800" b="1" dirty="0"/>
              <a:t>w znacznej mierze</a:t>
            </a:r>
            <a:r>
              <a:rPr lang="pl-PL" sz="2800" dirty="0"/>
              <a:t>, a według niektórych naukowców </a:t>
            </a:r>
            <a:r>
              <a:rPr lang="pl-PL" sz="2800" b="1" dirty="0"/>
              <a:t>głównie</a:t>
            </a:r>
            <a:r>
              <a:rPr lang="pl-PL" sz="2800" dirty="0"/>
              <a:t> na dowodach naukowych w postaci opinii biegłych z zakresu nauk sądowych.</a:t>
            </a:r>
          </a:p>
        </p:txBody>
      </p:sp>
    </p:spTree>
    <p:extLst>
      <p:ext uri="{BB962C8B-B14F-4D97-AF65-F5344CB8AC3E}">
        <p14:creationId xmlns:p14="http://schemas.microsoft.com/office/powerpoint/2010/main" val="1663528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921D0AB-CB8B-656D-0EDD-B6E9EC2C32F9}"/>
              </a:ext>
            </a:extLst>
          </p:cNvPr>
          <p:cNvSpPr>
            <a:spLocks noGrp="1"/>
          </p:cNvSpPr>
          <p:nvPr>
            <p:ph idx="1"/>
          </p:nvPr>
        </p:nvSpPr>
        <p:spPr>
          <a:xfrm>
            <a:off x="503853" y="373224"/>
            <a:ext cx="11028784" cy="5934269"/>
          </a:xfrm>
        </p:spPr>
        <p:txBody>
          <a:bodyPr/>
          <a:lstStyle/>
          <a:p>
            <a:pPr marL="0" indent="0">
              <a:buNone/>
            </a:pPr>
            <a:r>
              <a:rPr lang="pl-PL" b="1" dirty="0"/>
              <a:t>II. Obowiązek złożenia pełnej opinii (ustnej lub pisemnej)</a:t>
            </a:r>
          </a:p>
          <a:p>
            <a:pPr marL="0" indent="0">
              <a:buNone/>
            </a:pPr>
            <a:endParaRPr lang="pl-PL" b="1" dirty="0"/>
          </a:p>
          <a:p>
            <a:pPr marL="0" indent="0">
              <a:buNone/>
            </a:pPr>
            <a:r>
              <a:rPr lang="pl-PL" dirty="0"/>
              <a:t>art. 200 § 1 k.p.k.  W zależności od polecenia organu procesowego biegły składa opinię ustnie lub na piśmie. </a:t>
            </a:r>
          </a:p>
          <a:p>
            <a:pPr marL="0" indent="0">
              <a:buNone/>
            </a:pPr>
            <a:r>
              <a:rPr lang="pl-PL" dirty="0"/>
              <a:t>§ 2. Opinia powinna zawierać: </a:t>
            </a:r>
          </a:p>
          <a:p>
            <a:pPr marL="0" indent="0">
              <a:buNone/>
            </a:pPr>
            <a:r>
              <a:rPr lang="pl-PL" dirty="0"/>
              <a:t>1) imię, nazwisko, stopień i tytuł naukowy, specjalność i stanowisko zawodowe biegłego; </a:t>
            </a:r>
          </a:p>
          <a:p>
            <a:pPr marL="0" indent="0">
              <a:buNone/>
            </a:pPr>
            <a:r>
              <a:rPr lang="pl-PL" dirty="0"/>
              <a:t>2) imiona i nazwiska oraz pozostałe dane innych osób, które uczestniczyły w przeprowadzeniu ekspertyzy, ze wskazaniem czynności dokonanych przez każdą z nich; </a:t>
            </a:r>
          </a:p>
          <a:p>
            <a:pPr marL="0" indent="0">
              <a:buNone/>
            </a:pPr>
            <a:r>
              <a:rPr lang="pl-PL" dirty="0"/>
              <a:t>3) w wypadku opinii instytucji - także pełną nazwę i siedzibę instytucji; </a:t>
            </a:r>
          </a:p>
          <a:p>
            <a:pPr marL="0" indent="0">
              <a:buNone/>
            </a:pPr>
            <a:r>
              <a:rPr lang="pl-PL" dirty="0"/>
              <a:t>4) czas przeprowadzonych badań oraz datę wydania opinii; </a:t>
            </a:r>
          </a:p>
          <a:p>
            <a:pPr marL="0" indent="0">
              <a:buNone/>
            </a:pPr>
            <a:r>
              <a:rPr lang="pl-PL" dirty="0"/>
              <a:t>5) sprawozdanie z przeprowadzonych czynności i spostrzeżeń oraz oparte na nich wnioski; </a:t>
            </a:r>
          </a:p>
          <a:p>
            <a:pPr marL="0" indent="0">
              <a:buNone/>
            </a:pPr>
            <a:r>
              <a:rPr lang="pl-PL" dirty="0"/>
              <a:t>6) podpisy wszystkich biegłych, którzy uczestniczyli w wydaniu opinii. </a:t>
            </a:r>
          </a:p>
          <a:p>
            <a:pPr marL="0" indent="0">
              <a:buNone/>
            </a:pPr>
            <a:endParaRPr lang="pl-PL" dirty="0"/>
          </a:p>
          <a:p>
            <a:pPr marL="0" indent="0">
              <a:buNone/>
            </a:pPr>
            <a:r>
              <a:rPr lang="pl-PL" dirty="0"/>
              <a:t>§ 3. Osoby, które brały udział w wydaniu opinii, mogą być, w razie potrzeby, przesłuchiwane w charakterze biegłych, a osoby, które uczestniczyły tylko w badaniach - w charakterze świadków. </a:t>
            </a:r>
          </a:p>
        </p:txBody>
      </p:sp>
    </p:spTree>
    <p:extLst>
      <p:ext uri="{BB962C8B-B14F-4D97-AF65-F5344CB8AC3E}">
        <p14:creationId xmlns:p14="http://schemas.microsoft.com/office/powerpoint/2010/main" val="1606649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8E8DB29-2DA2-B020-FABD-2B421B0F053A}"/>
              </a:ext>
            </a:extLst>
          </p:cNvPr>
          <p:cNvSpPr>
            <a:spLocks noGrp="1"/>
          </p:cNvSpPr>
          <p:nvPr>
            <p:ph idx="1"/>
          </p:nvPr>
        </p:nvSpPr>
        <p:spPr>
          <a:xfrm>
            <a:off x="503853" y="401216"/>
            <a:ext cx="11159412" cy="6167535"/>
          </a:xfrm>
        </p:spPr>
        <p:txBody>
          <a:bodyPr>
            <a:normAutofit/>
          </a:bodyPr>
          <a:lstStyle/>
          <a:p>
            <a:pPr marL="0" indent="0" algn="just">
              <a:buNone/>
            </a:pPr>
            <a:r>
              <a:rPr lang="pl-PL" sz="2000" b="1" dirty="0"/>
              <a:t>III. Obowiązek bezstronności i sumienności w wykonywaniu czynności biegłego. </a:t>
            </a:r>
          </a:p>
          <a:p>
            <a:pPr marL="0" indent="0" algn="just">
              <a:buNone/>
            </a:pPr>
            <a:endParaRPr lang="pl-PL" sz="2000" b="1" dirty="0"/>
          </a:p>
          <a:p>
            <a:pPr marL="0" indent="0" algn="just">
              <a:buNone/>
            </a:pPr>
            <a:r>
              <a:rPr lang="pl-PL" sz="2000" dirty="0"/>
              <a:t>Obowiązek złożenia prawdziwej, zgodnej z wiedzą i przekonaniem biegłego opinii. </a:t>
            </a:r>
          </a:p>
          <a:p>
            <a:pPr marL="0" indent="0" algn="just">
              <a:buNone/>
            </a:pPr>
            <a:r>
              <a:rPr lang="pl-PL" sz="2000" dirty="0"/>
              <a:t>Obowiązek złożenia przyrzeczenia. </a:t>
            </a:r>
          </a:p>
          <a:p>
            <a:pPr marL="0" indent="0" algn="just">
              <a:buNone/>
            </a:pPr>
            <a:r>
              <a:rPr lang="pl-PL" sz="2000" dirty="0"/>
              <a:t>Biegli z listy sądowej składają je przy ustanawianiu ich w tym charakterze, pozostali na podstawie art. 197 § 1 k.p.k. wtedy gdy zostanie wezwany na rozprawę lub uczestniczy w czynnościach z udziałem sędziego wyznaczonego- przed przystąpieniem do złożenia opinii. Można odstąpić od przyrzeczenia , jeśli nie sprzeciwiają się temu strony.</a:t>
            </a:r>
          </a:p>
          <a:p>
            <a:pPr marL="0" indent="0" algn="just">
              <a:buNone/>
            </a:pPr>
            <a:r>
              <a:rPr lang="pl-PL" sz="2000" dirty="0"/>
              <a:t>Przed złożeniem przyrzeczenia uprzedza się biegłego o odpowiedzialności karnej. </a:t>
            </a:r>
          </a:p>
          <a:p>
            <a:pPr marL="0" indent="0" algn="just">
              <a:buNone/>
            </a:pPr>
            <a:r>
              <a:rPr lang="pl-PL" sz="2000" dirty="0"/>
              <a:t>W postępowaniu przygotowawczym biegły zostaje uprzedzony o odpowiedzialności karnej w postanowieniu o dopuszczeniu dowodu z opinii biegłego. Gdy zostanie wezwany na przesłuchanie, podpisuje oświadczenie o uprzedzeniu go o odpowiedzialności karnej za złożenie fałszywej opinii. </a:t>
            </a:r>
          </a:p>
          <a:p>
            <a:pPr marL="0" indent="0" algn="just">
              <a:buNone/>
            </a:pPr>
            <a:r>
              <a:rPr lang="pl-PL" sz="2000" dirty="0"/>
              <a:t>Biegły ad hoc, jeśli składa tylko opinię pisemną, nie ma możliwości złożenia przyrzeczenia.</a:t>
            </a:r>
          </a:p>
        </p:txBody>
      </p:sp>
    </p:spTree>
    <p:extLst>
      <p:ext uri="{BB962C8B-B14F-4D97-AF65-F5344CB8AC3E}">
        <p14:creationId xmlns:p14="http://schemas.microsoft.com/office/powerpoint/2010/main" val="1722264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89B1A16-CA56-8F2C-AC54-ED6785E23643}"/>
              </a:ext>
            </a:extLst>
          </p:cNvPr>
          <p:cNvSpPr>
            <a:spLocks noGrp="1"/>
          </p:cNvSpPr>
          <p:nvPr>
            <p:ph idx="1"/>
          </p:nvPr>
        </p:nvSpPr>
        <p:spPr>
          <a:xfrm>
            <a:off x="438539" y="363894"/>
            <a:ext cx="11150081" cy="5980921"/>
          </a:xfrm>
        </p:spPr>
        <p:txBody>
          <a:bodyPr>
            <a:normAutofit/>
          </a:bodyPr>
          <a:lstStyle/>
          <a:p>
            <a:pPr marL="0" indent="0" algn="just">
              <a:buNone/>
            </a:pPr>
            <a:r>
              <a:rPr lang="pl-PL" sz="2400" b="1" dirty="0"/>
              <a:t>IV. Obowiązek stawienia się na wezwanie organu procesowego i udziału w czynnościach</a:t>
            </a:r>
          </a:p>
          <a:p>
            <a:pPr marL="0" indent="0" algn="just">
              <a:buNone/>
            </a:pPr>
            <a:endParaRPr lang="pl-PL" sz="2400" b="1" dirty="0"/>
          </a:p>
          <a:p>
            <a:pPr marL="0" indent="0" algn="just">
              <a:buNone/>
            </a:pPr>
            <a:r>
              <a:rPr lang="pl-PL" sz="2400" b="1" dirty="0"/>
              <a:t>V. Obowiązek zachowania w tajemnicy informacji uzyskanych w toku ekspertyzy</a:t>
            </a:r>
          </a:p>
          <a:p>
            <a:pPr marL="0" indent="0" algn="just">
              <a:buNone/>
            </a:pPr>
            <a:r>
              <a:rPr lang="pl-PL" sz="2400" dirty="0"/>
              <a:t>Biegli wykonujący ekspertyzę są czasami objęci obowiązkiem zachowania tajemnicy zawodowej, wynika on z norm zwyczajowych, etycznych, a czasami wynikają z przepisów szczegółowych, np. regulujących zawód lekarza. Za przekroczenie jej grozi odpowiedzialność dyscyplinarna czy służbowa. </a:t>
            </a:r>
          </a:p>
          <a:p>
            <a:pPr marL="0" indent="0" algn="just">
              <a:buNone/>
            </a:pPr>
            <a:r>
              <a:rPr lang="pl-PL" sz="2400" dirty="0"/>
              <a:t>Zwolnienie z tajemnicy dotyczących informacji niejawnych (tajne lub ściśle tajne), służbowej i zawodowej określają przepisy art. 179 i 180 k.p.k.</a:t>
            </a:r>
          </a:p>
          <a:p>
            <a:pPr marL="0" indent="0" algn="just">
              <a:buNone/>
            </a:pPr>
            <a:r>
              <a:rPr lang="pl-PL" sz="2400" dirty="0"/>
              <a:t>Biegły jest również zobowiązany do nieudzielania informacji dotyczących toczącego się postępowania, które uzyskał w toku przeprowadzania badań i wydawania opinii</a:t>
            </a:r>
            <a:endParaRPr lang="pl-PL" sz="2400" b="1" dirty="0"/>
          </a:p>
        </p:txBody>
      </p:sp>
    </p:spTree>
    <p:extLst>
      <p:ext uri="{BB962C8B-B14F-4D97-AF65-F5344CB8AC3E}">
        <p14:creationId xmlns:p14="http://schemas.microsoft.com/office/powerpoint/2010/main" val="455620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3E72F9F-116D-E052-A04C-EC91009F7781}"/>
              </a:ext>
            </a:extLst>
          </p:cNvPr>
          <p:cNvSpPr>
            <a:spLocks noGrp="1"/>
          </p:cNvSpPr>
          <p:nvPr>
            <p:ph idx="1"/>
          </p:nvPr>
        </p:nvSpPr>
        <p:spPr>
          <a:xfrm>
            <a:off x="503853" y="503854"/>
            <a:ext cx="11168743" cy="5868954"/>
          </a:xfrm>
        </p:spPr>
        <p:txBody>
          <a:bodyPr>
            <a:normAutofit/>
          </a:bodyPr>
          <a:lstStyle/>
          <a:p>
            <a:pPr marL="0" indent="0">
              <a:buNone/>
            </a:pPr>
            <a:r>
              <a:rPr lang="pl-PL" sz="2800" b="1" dirty="0"/>
              <a:t>VI. Pozostałe obowiązki </a:t>
            </a:r>
          </a:p>
          <a:p>
            <a:pPr marL="0" indent="0">
              <a:buNone/>
            </a:pPr>
            <a:endParaRPr lang="pl-PL" sz="2800" b="1" dirty="0"/>
          </a:p>
          <a:p>
            <a:pPr algn="just"/>
            <a:r>
              <a:rPr lang="pl-PL" sz="2800" dirty="0"/>
              <a:t>obowiązek wskazywania organowi dopuszczającemu dowód z opinii na konieczność powołania dodatkowego biegłego czy biegłych, </a:t>
            </a:r>
          </a:p>
          <a:p>
            <a:pPr algn="just"/>
            <a:r>
              <a:rPr lang="pl-PL" sz="2800" dirty="0"/>
              <a:t>obowiązek ujawniania znanych mu przyczyn powodujących jego wyłączenie, </a:t>
            </a:r>
          </a:p>
          <a:p>
            <a:pPr algn="just"/>
            <a:r>
              <a:rPr lang="pl-PL" sz="2800" dirty="0"/>
              <a:t>obowiązek doniesienia o przestępstwie, gdy w trakcie ekspertyzy ujawni fakty wskazujące na nowy, nieznany organom ścigania czyn przestępny </a:t>
            </a:r>
          </a:p>
          <a:p>
            <a:pPr marL="0" indent="0" algn="just">
              <a:buNone/>
            </a:pPr>
            <a:r>
              <a:rPr lang="pl-PL" sz="2800" dirty="0"/>
              <a:t>(art. 304 § 1 k.p.k., art. 240 k.k.). </a:t>
            </a:r>
          </a:p>
        </p:txBody>
      </p:sp>
    </p:spTree>
    <p:extLst>
      <p:ext uri="{BB962C8B-B14F-4D97-AF65-F5344CB8AC3E}">
        <p14:creationId xmlns:p14="http://schemas.microsoft.com/office/powerpoint/2010/main" val="309133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5E11F0-8B7A-9DE8-AF23-DD7A20C97695}"/>
              </a:ext>
            </a:extLst>
          </p:cNvPr>
          <p:cNvSpPr>
            <a:spLocks noGrp="1"/>
          </p:cNvSpPr>
          <p:nvPr>
            <p:ph type="title"/>
          </p:nvPr>
        </p:nvSpPr>
        <p:spPr>
          <a:xfrm>
            <a:off x="2231136" y="255565"/>
            <a:ext cx="7729728" cy="1188720"/>
          </a:xfrm>
        </p:spPr>
        <p:txBody>
          <a:bodyPr/>
          <a:lstStyle/>
          <a:p>
            <a:r>
              <a:rPr lang="pl-PL" dirty="0"/>
              <a:t>Odpowiedzialność biegłego</a:t>
            </a:r>
          </a:p>
        </p:txBody>
      </p:sp>
      <p:sp>
        <p:nvSpPr>
          <p:cNvPr id="3" name="Symbol zastępczy zawartości 2">
            <a:extLst>
              <a:ext uri="{FF2B5EF4-FFF2-40B4-BE49-F238E27FC236}">
                <a16:creationId xmlns:a16="http://schemas.microsoft.com/office/drawing/2014/main" id="{F5EB148D-E181-3135-51F2-FE1F416A5FF8}"/>
              </a:ext>
            </a:extLst>
          </p:cNvPr>
          <p:cNvSpPr>
            <a:spLocks noGrp="1"/>
          </p:cNvSpPr>
          <p:nvPr>
            <p:ph idx="1"/>
          </p:nvPr>
        </p:nvSpPr>
        <p:spPr>
          <a:xfrm>
            <a:off x="606490" y="1791478"/>
            <a:ext cx="11038114" cy="4655975"/>
          </a:xfrm>
        </p:spPr>
        <p:txBody>
          <a:bodyPr>
            <a:normAutofit fontScale="85000" lnSpcReduction="10000"/>
          </a:bodyPr>
          <a:lstStyle/>
          <a:p>
            <a:pPr marL="0" indent="0" algn="just">
              <a:lnSpc>
                <a:spcPct val="150000"/>
              </a:lnSpc>
              <a:buNone/>
            </a:pPr>
            <a:r>
              <a:rPr lang="pl-PL" sz="2800" dirty="0"/>
              <a:t>Art. 285. § 1 k.p.k. </a:t>
            </a:r>
          </a:p>
          <a:p>
            <a:pPr marL="0" indent="0" algn="just">
              <a:lnSpc>
                <a:spcPct val="150000"/>
              </a:lnSpc>
              <a:buNone/>
            </a:pPr>
            <a:r>
              <a:rPr lang="pl-PL" sz="2800" dirty="0"/>
              <a:t>Na świadka, </a:t>
            </a:r>
            <a:r>
              <a:rPr lang="pl-PL" sz="2800" b="1" dirty="0"/>
              <a:t>biegłego</a:t>
            </a:r>
            <a:r>
              <a:rPr lang="pl-PL" sz="2800" dirty="0"/>
              <a:t>, tłumacza lub specjalistę, który bez należytego usprawiedliwienia nie stawił się na wezwanie organu prowadzącego postępowanie albo bez zezwolenia tego organu wydalił się z miejsca czynności przed jej zakończeniem, można nałożyć </a:t>
            </a:r>
            <a:r>
              <a:rPr lang="pl-PL" sz="2800" b="1" dirty="0"/>
              <a:t>karę pieniężną</a:t>
            </a:r>
            <a:r>
              <a:rPr lang="pl-PL" sz="2800" dirty="0"/>
              <a:t> w wysokości do 3000 złotych.</a:t>
            </a:r>
          </a:p>
          <a:p>
            <a:pPr marL="0" indent="0" algn="just">
              <a:lnSpc>
                <a:spcPct val="150000"/>
              </a:lnSpc>
              <a:buNone/>
            </a:pPr>
            <a:r>
              <a:rPr lang="pl-PL" sz="2800" dirty="0"/>
              <a:t>§ 2 k.p.k. W wypadkach określonych w § 1 można ponadto zarządzić zatrzymanie i przymusowe doprowadzenie świadka. </a:t>
            </a:r>
            <a:r>
              <a:rPr lang="pl-PL" sz="2800" b="1" dirty="0"/>
              <a:t>Zatrzymanie i przymusowe doprowadzenie biegłego,</a:t>
            </a:r>
            <a:r>
              <a:rPr lang="pl-PL" sz="2800" dirty="0"/>
              <a:t> tłumacza i specjalisty stosuje się tylko wyjątkowo (…)</a:t>
            </a:r>
          </a:p>
        </p:txBody>
      </p:sp>
    </p:spTree>
    <p:extLst>
      <p:ext uri="{BB962C8B-B14F-4D97-AF65-F5344CB8AC3E}">
        <p14:creationId xmlns:p14="http://schemas.microsoft.com/office/powerpoint/2010/main" val="1111666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DB8EEDD-53C9-0405-78AD-D141AC105C4D}"/>
              </a:ext>
            </a:extLst>
          </p:cNvPr>
          <p:cNvSpPr>
            <a:spLocks noGrp="1"/>
          </p:cNvSpPr>
          <p:nvPr>
            <p:ph idx="1"/>
          </p:nvPr>
        </p:nvSpPr>
        <p:spPr>
          <a:xfrm>
            <a:off x="245706" y="653143"/>
            <a:ext cx="11700587" cy="5719665"/>
          </a:xfrm>
        </p:spPr>
        <p:txBody>
          <a:bodyPr>
            <a:normAutofit/>
          </a:bodyPr>
          <a:lstStyle/>
          <a:p>
            <a:pPr marL="0" indent="0" algn="just">
              <a:buNone/>
            </a:pPr>
            <a:r>
              <a:rPr lang="pl-PL" sz="2400" dirty="0"/>
              <a:t>Art. 287. § 1. Przepis art. 285 § 1 stosuje się odpowiednio do osoby, która </a:t>
            </a:r>
            <a:r>
              <a:rPr lang="pl-PL" sz="2400" b="1" dirty="0"/>
              <a:t>bezpodstawnie uchyla się</a:t>
            </a:r>
            <a:r>
              <a:rPr lang="pl-PL" sz="2400" dirty="0"/>
              <a:t> </a:t>
            </a:r>
            <a:r>
              <a:rPr lang="pl-PL" sz="2400" b="1" dirty="0"/>
              <a:t>od</a:t>
            </a:r>
            <a:r>
              <a:rPr lang="pl-PL" sz="2400" dirty="0"/>
              <a:t> złożenia zeznania, </a:t>
            </a:r>
            <a:r>
              <a:rPr lang="pl-PL" sz="2400" b="1" dirty="0"/>
              <a:t>wykonania czynności biegłego</a:t>
            </a:r>
            <a:r>
              <a:rPr lang="pl-PL" sz="2400" dirty="0"/>
              <a:t>, tłumacza lub specjalisty, złożenia przyrzeczenia, wydania przedmiotu, dopełnienia obowiązków poręczyciela albo spełnienia innego ciążącego na niej obowiązku w toku postępowania, jak również do przedstawiciela lub kierownika instytucji, osoby prawnej lub jednostki organizacyjnej niemającej osobowości prawnej obowiązanej udzielić pomocy organowi prowadzącemu postępowanie karne, która bezpodstawnie nie udziela pomocy w wyznaczonym terminie. </a:t>
            </a:r>
          </a:p>
          <a:p>
            <a:pPr marL="0" indent="0" algn="just">
              <a:buNone/>
            </a:pPr>
            <a:r>
              <a:rPr lang="pl-PL" sz="2400" dirty="0"/>
              <a:t>§ 2. W razie </a:t>
            </a:r>
            <a:r>
              <a:rPr lang="pl-PL" sz="2400" b="1" dirty="0"/>
              <a:t>uporczywego uchylania się od </a:t>
            </a:r>
            <a:r>
              <a:rPr lang="pl-PL" sz="2400" dirty="0"/>
              <a:t>złożenia zeznania, </a:t>
            </a:r>
            <a:r>
              <a:rPr lang="pl-PL" sz="2400" b="1" dirty="0"/>
              <a:t>wykonania czynności biegłego</a:t>
            </a:r>
            <a:r>
              <a:rPr lang="pl-PL" sz="2400" dirty="0"/>
              <a:t>, tłumacza lub specjalisty oraz wydania przedmiotu można zastosować, niezależnie od kary pieniężnej, </a:t>
            </a:r>
            <a:r>
              <a:rPr lang="pl-PL" sz="2400" b="1" dirty="0"/>
              <a:t>aresztowanie na czas nieprzekraczający 30 dni</a:t>
            </a:r>
            <a:r>
              <a:rPr lang="pl-PL" sz="2400" dirty="0"/>
              <a:t>. </a:t>
            </a:r>
          </a:p>
          <a:p>
            <a:pPr marL="0" indent="0" algn="just">
              <a:buNone/>
            </a:pPr>
            <a:r>
              <a:rPr lang="pl-PL" sz="2400" dirty="0"/>
              <a:t>Przepis ten stosuje się odpowiednio w razie uporczywego niestawiennictwa na wezwanie organu prowadzącego postępowanie, jeżeli zarządzenie zatrzymania i przymusowego doprowadzenia, o którym mowa w art. 285 § 2, nie jest wystarczające dla zapewnienia stawiennictwa osoby wezwanej.</a:t>
            </a:r>
          </a:p>
        </p:txBody>
      </p:sp>
    </p:spTree>
    <p:extLst>
      <p:ext uri="{BB962C8B-B14F-4D97-AF65-F5344CB8AC3E}">
        <p14:creationId xmlns:p14="http://schemas.microsoft.com/office/powerpoint/2010/main" val="474896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7970F6C-9068-1A2E-D1C7-06559E7239F7}"/>
              </a:ext>
            </a:extLst>
          </p:cNvPr>
          <p:cNvSpPr>
            <a:spLocks noGrp="1"/>
          </p:cNvSpPr>
          <p:nvPr>
            <p:ph idx="1"/>
          </p:nvPr>
        </p:nvSpPr>
        <p:spPr>
          <a:xfrm>
            <a:off x="758890" y="737120"/>
            <a:ext cx="10674220" cy="4170783"/>
          </a:xfrm>
        </p:spPr>
        <p:txBody>
          <a:bodyPr>
            <a:normAutofit/>
          </a:bodyPr>
          <a:lstStyle/>
          <a:p>
            <a:pPr marL="0" indent="0" algn="just">
              <a:lnSpc>
                <a:spcPct val="150000"/>
              </a:lnSpc>
              <a:buNone/>
            </a:pPr>
            <a:r>
              <a:rPr lang="pl-PL" sz="2800" dirty="0"/>
              <a:t>Art. 289 § 1 k.p.k. Osobę, w tym obrońcę, pełnomocnika lub oskarżyciela publicznego, która przez niewykonanie obowiązków wymienionych w art. 285 § 1 i 1a lub art. 287 § 1 spowodowała dodatkowe koszty postępowania, można obciążyć tymi kosztami; dopuszczalne jest obciążenie kosztami kilku osób solidarnie.</a:t>
            </a:r>
          </a:p>
        </p:txBody>
      </p:sp>
    </p:spTree>
    <p:extLst>
      <p:ext uri="{BB962C8B-B14F-4D97-AF65-F5344CB8AC3E}">
        <p14:creationId xmlns:p14="http://schemas.microsoft.com/office/powerpoint/2010/main" val="2411884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BE06030-67EF-DEE2-CA1F-67EF2825DFDC}"/>
              </a:ext>
            </a:extLst>
          </p:cNvPr>
          <p:cNvSpPr>
            <a:spLocks noGrp="1"/>
          </p:cNvSpPr>
          <p:nvPr>
            <p:ph idx="1"/>
          </p:nvPr>
        </p:nvSpPr>
        <p:spPr>
          <a:xfrm>
            <a:off x="121298" y="177282"/>
            <a:ext cx="11877869" cy="6503436"/>
          </a:xfrm>
        </p:spPr>
        <p:txBody>
          <a:bodyPr>
            <a:normAutofit lnSpcReduction="10000"/>
          </a:bodyPr>
          <a:lstStyle/>
          <a:p>
            <a:pPr marL="0" indent="0" algn="just">
              <a:buNone/>
            </a:pPr>
            <a:r>
              <a:rPr lang="pl-PL" sz="2000" dirty="0"/>
              <a:t>Art. 618f. § 1. Biegłemu i specjaliście niebędącemu funkcjonariuszem organów procesowych powołanym przez sąd lub organ prowadzący postępowanie przygotowawcze przysługuje wynagrodzenie za wykonaną pracę oraz zwrot poniesionych przez nich wydatków niezbędnych dla wydania opinii. </a:t>
            </a:r>
          </a:p>
          <a:p>
            <a:pPr marL="0" indent="0" algn="just">
              <a:buNone/>
            </a:pPr>
            <a:r>
              <a:rPr lang="pl-PL" sz="2000" dirty="0"/>
              <a:t>§ 2. Wysokość wynagrodzenia za wykonaną pracę biegłego i specjalisty niebędącego funkcjonariuszem organów procesowych ustala się uwzględniając wymagane kwalifikacje, potrzebny do wydania opinii czas i nakład pracy, a wysokość wydatków, o których mowa w § 1 – na podstawie złożonego rachunku. </a:t>
            </a:r>
          </a:p>
          <a:p>
            <a:pPr marL="0" indent="0" algn="just">
              <a:buNone/>
            </a:pPr>
            <a:r>
              <a:rPr lang="pl-PL" sz="2000" dirty="0"/>
              <a:t>§ 3. Wynagrodzenie biegłych oblicza się według stawki wynagrodzenia za godzinę pracy albo według taryfy zryczałtowanej określonej dla poszczególnych kategorii biegłych ze względu na dziedzinę, w której są oni specjalistami. Podstawę obliczenia stawki wynagrodzenia za godzinę pracy i taryfy zryczałtowanej stanowi ułamek kwoty bazowej dla osób zajmujących kierownicze stanowiska państwowe, której wysokość określa ustawa budżetowa.</a:t>
            </a:r>
          </a:p>
          <a:p>
            <a:pPr marL="0" indent="0" algn="just">
              <a:buNone/>
            </a:pPr>
            <a:r>
              <a:rPr lang="pl-PL" sz="2000" dirty="0"/>
              <a:t>§ 4. Wynagrodzenie biegłego i specjalisty niebędącego funkcjonariuszem organów procesowych, będących podatnikami obowiązanymi do rozliczenia podatku od towarów i usług, podwyższa się o kwotę podatku od towarów i usług, określoną zgodnie ze stawką tego podatku obowiązującą w dniu orzekania o tym wynagrodzeniu. </a:t>
            </a:r>
          </a:p>
          <a:p>
            <a:pPr marL="0" indent="0" algn="just">
              <a:buNone/>
            </a:pPr>
            <a:r>
              <a:rPr lang="pl-PL" sz="2000" b="1" dirty="0"/>
              <a:t>§ 4a. Jeżeli opinia jest </a:t>
            </a:r>
            <a:r>
              <a:rPr lang="pl-PL" sz="2000" b="1" u="sng" dirty="0"/>
              <a:t>fałszywa</a:t>
            </a:r>
            <a:r>
              <a:rPr lang="pl-PL" sz="2000" b="1" dirty="0"/>
              <a:t>, wynagrodzenie oraz zwrot jakichkolwiek kosztów poniesionych przez biegłego związanych z jej sporządzeniem lub złożeniem </a:t>
            </a:r>
            <a:r>
              <a:rPr lang="pl-PL" sz="2000" b="1" u="sng" dirty="0"/>
              <a:t>nie przysługują</a:t>
            </a:r>
            <a:r>
              <a:rPr lang="pl-PL" sz="2000" b="1" dirty="0"/>
              <a:t>. </a:t>
            </a:r>
          </a:p>
          <a:p>
            <a:pPr marL="0" indent="0" algn="just">
              <a:buNone/>
            </a:pPr>
            <a:r>
              <a:rPr lang="pl-PL" sz="2000" b="1" dirty="0"/>
              <a:t>§ 4b. Jeżeli opinia jest </a:t>
            </a:r>
            <a:r>
              <a:rPr lang="pl-PL" sz="2000" b="1" u="sng" dirty="0"/>
              <a:t>nierzetelna lub została sporządzona lub złożona ze znacznym nieusprawiedliwionym opóźnieniem</a:t>
            </a:r>
            <a:r>
              <a:rPr lang="pl-PL" sz="2000" b="1" dirty="0"/>
              <a:t>, wynagrodzenie ulega odpowiedniemu </a:t>
            </a:r>
            <a:r>
              <a:rPr lang="pl-PL" sz="2000" b="1" u="sng" dirty="0"/>
              <a:t>obniżeniu</a:t>
            </a:r>
            <a:r>
              <a:rPr lang="pl-PL" sz="2000" b="1" dirty="0"/>
              <a:t>; można również </a:t>
            </a:r>
            <a:r>
              <a:rPr lang="pl-PL" sz="2000" b="1" u="sng" dirty="0"/>
              <a:t>odstąpić</a:t>
            </a:r>
            <a:r>
              <a:rPr lang="pl-PL" sz="2000" b="1" dirty="0"/>
              <a:t> od przyznania wynagrodzenia lub zwrotu jakichkolwiek kosztów poniesionych przez biegłego związanych z jej sporządzeniem lub złożeniem.</a:t>
            </a:r>
          </a:p>
        </p:txBody>
      </p:sp>
    </p:spTree>
    <p:extLst>
      <p:ext uri="{BB962C8B-B14F-4D97-AF65-F5344CB8AC3E}">
        <p14:creationId xmlns:p14="http://schemas.microsoft.com/office/powerpoint/2010/main" val="703152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DB8983-84B1-BB69-7164-24F9F87EC81C}"/>
              </a:ext>
            </a:extLst>
          </p:cNvPr>
          <p:cNvSpPr>
            <a:spLocks noGrp="1"/>
          </p:cNvSpPr>
          <p:nvPr>
            <p:ph type="title"/>
          </p:nvPr>
        </p:nvSpPr>
        <p:spPr>
          <a:xfrm>
            <a:off x="2231136" y="171590"/>
            <a:ext cx="7729728" cy="1188720"/>
          </a:xfrm>
        </p:spPr>
        <p:txBody>
          <a:bodyPr/>
          <a:lstStyle/>
          <a:p>
            <a:r>
              <a:rPr lang="pl-PL" dirty="0"/>
              <a:t>Odpowiedzialność karna</a:t>
            </a:r>
          </a:p>
        </p:txBody>
      </p:sp>
      <p:sp>
        <p:nvSpPr>
          <p:cNvPr id="3" name="Symbol zastępczy zawartości 2">
            <a:extLst>
              <a:ext uri="{FF2B5EF4-FFF2-40B4-BE49-F238E27FC236}">
                <a16:creationId xmlns:a16="http://schemas.microsoft.com/office/drawing/2014/main" id="{5A5EF4CF-897C-B806-B323-9960CCF37EC0}"/>
              </a:ext>
            </a:extLst>
          </p:cNvPr>
          <p:cNvSpPr>
            <a:spLocks noGrp="1"/>
          </p:cNvSpPr>
          <p:nvPr>
            <p:ph idx="1"/>
          </p:nvPr>
        </p:nvSpPr>
        <p:spPr>
          <a:xfrm>
            <a:off x="466531" y="1474238"/>
            <a:ext cx="11206065" cy="5212172"/>
          </a:xfrm>
        </p:spPr>
        <p:txBody>
          <a:bodyPr>
            <a:normAutofit fontScale="92500"/>
          </a:bodyPr>
          <a:lstStyle/>
          <a:p>
            <a:pPr marL="0" indent="0" algn="just">
              <a:buNone/>
            </a:pPr>
            <a:r>
              <a:rPr lang="pl-PL" sz="2000" b="1" dirty="0"/>
              <a:t>Art. 233 § 4 k.k. </a:t>
            </a:r>
          </a:p>
          <a:p>
            <a:pPr marL="0" indent="0" algn="just">
              <a:buNone/>
            </a:pPr>
            <a:r>
              <a:rPr lang="pl-PL" sz="2000" dirty="0"/>
              <a:t>Kto, jako biegły, rzeczoznawca lub tłumacz, przedstawia fałszywą opinię lub tłumaczenie mające służyć za dowód (w postępowaniu sądowym lub innym postępowaniu prowadzonym na podstawie ustawy), podlega karze pozbawienia wolności od roku do lat 10. </a:t>
            </a:r>
          </a:p>
          <a:p>
            <a:pPr marL="0" indent="0" algn="just">
              <a:buNone/>
            </a:pPr>
            <a:r>
              <a:rPr lang="pl-PL" sz="2000" dirty="0"/>
              <a:t>Dobrem chronionym jest prawidłowe funkcjonowanie wymiaru sprawiedliwości. </a:t>
            </a:r>
          </a:p>
          <a:p>
            <a:pPr marL="0" indent="0" algn="just">
              <a:buNone/>
            </a:pPr>
            <a:r>
              <a:rPr lang="pl-PL" sz="2000" dirty="0"/>
              <a:t>Warunkiem odpowiedzialności biegłego jest przedstawienie fałszywej opinii co do przedstawionych faktów, jak i ocen. Ocenę można uznać za fałszywą, gdy jest: </a:t>
            </a:r>
          </a:p>
          <a:p>
            <a:pPr marL="0" indent="0" algn="just">
              <a:buNone/>
            </a:pPr>
            <a:r>
              <a:rPr lang="pl-PL" sz="2000" dirty="0"/>
              <a:t>- sprzeczna z aktualnym stanem wiedzy, </a:t>
            </a:r>
          </a:p>
          <a:p>
            <a:pPr marL="0" indent="0" algn="just">
              <a:buNone/>
            </a:pPr>
            <a:r>
              <a:rPr lang="pl-PL" sz="2000" dirty="0"/>
              <a:t>- sprzeczna z rzeczywistym stanem faktycznym, </a:t>
            </a:r>
          </a:p>
          <a:p>
            <a:pPr marL="0" indent="0" algn="just">
              <a:buNone/>
            </a:pPr>
            <a:r>
              <a:rPr lang="pl-PL" sz="2000" dirty="0"/>
              <a:t>- wynikająca z błędnej metodologii przyjętej przez jej autora (fałszywa obiektywnie). </a:t>
            </a:r>
          </a:p>
          <a:p>
            <a:pPr marL="0" indent="0" algn="just">
              <a:buNone/>
            </a:pPr>
            <a:r>
              <a:rPr lang="pl-PL" sz="2000" dirty="0"/>
              <a:t>Oprócz nieprawdziwości opinii w sensie obiektywnym, musi występować nieprawdziwość w sensie subiektywnym, tzn. autor opinii musi być świadomy co do jej obiektywnej niezgodności ze stanem rzeczywistym.</a:t>
            </a:r>
          </a:p>
          <a:p>
            <a:pPr marL="0" indent="0" algn="just">
              <a:buNone/>
            </a:pPr>
            <a:r>
              <a:rPr lang="pl-PL" sz="2000" dirty="0"/>
              <a:t>Warunkiem odpowiedzialności jest, aby opinia miała służyć jako dowód w postępowaniu sądowym lub innym postępowaniu prowadzonym na podstawie ustawy.</a:t>
            </a:r>
          </a:p>
        </p:txBody>
      </p:sp>
    </p:spTree>
    <p:extLst>
      <p:ext uri="{BB962C8B-B14F-4D97-AF65-F5344CB8AC3E}">
        <p14:creationId xmlns:p14="http://schemas.microsoft.com/office/powerpoint/2010/main" val="537824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392AC96-F0D8-07D4-80E3-814C179F6C5F}"/>
              </a:ext>
            </a:extLst>
          </p:cNvPr>
          <p:cNvSpPr>
            <a:spLocks noGrp="1"/>
          </p:cNvSpPr>
          <p:nvPr>
            <p:ph idx="1"/>
          </p:nvPr>
        </p:nvSpPr>
        <p:spPr>
          <a:xfrm>
            <a:off x="867747" y="513184"/>
            <a:ext cx="10319657" cy="5803640"/>
          </a:xfrm>
        </p:spPr>
        <p:txBody>
          <a:bodyPr/>
          <a:lstStyle/>
          <a:p>
            <a:pPr marL="0" indent="0">
              <a:buNone/>
            </a:pPr>
            <a:r>
              <a:rPr lang="pl-PL" b="1" dirty="0"/>
              <a:t>Forma czynu </a:t>
            </a:r>
          </a:p>
          <a:p>
            <a:pPr marL="0" indent="0">
              <a:buNone/>
            </a:pPr>
            <a:r>
              <a:rPr lang="pl-PL" dirty="0"/>
              <a:t>Zachowanie się sprawcy może polegać na </a:t>
            </a:r>
            <a:r>
              <a:rPr lang="pl-PL" u="sng" dirty="0"/>
              <a:t>działaniu</a:t>
            </a:r>
            <a:r>
              <a:rPr lang="pl-PL" dirty="0"/>
              <a:t> lub </a:t>
            </a:r>
            <a:r>
              <a:rPr lang="pl-PL" u="sng" dirty="0"/>
              <a:t>zaniechaniu</a:t>
            </a:r>
            <a:r>
              <a:rPr lang="pl-PL" dirty="0"/>
              <a:t>. Przedstawienie fałszywej opinii może polegać nie tylko na podaniu w niej nieprawdziwych faktów, ale także na zatajeniu prawdziwych. </a:t>
            </a:r>
          </a:p>
          <a:p>
            <a:pPr marL="0" indent="0">
              <a:buNone/>
            </a:pPr>
            <a:r>
              <a:rPr lang="pl-PL" b="1" dirty="0"/>
              <a:t>Znamiona skutku </a:t>
            </a:r>
          </a:p>
          <a:p>
            <a:pPr marL="0" indent="0">
              <a:buNone/>
            </a:pPr>
            <a:r>
              <a:rPr lang="pl-PL" dirty="0"/>
              <a:t>Przestępstwo ma charakter </a:t>
            </a:r>
            <a:r>
              <a:rPr lang="pl-PL" u="sng" dirty="0"/>
              <a:t>formalny,</a:t>
            </a:r>
            <a:r>
              <a:rPr lang="pl-PL" dirty="0"/>
              <a:t> tzn. do jego istoty nie należy spowodowanie jakiegokolwiek skutku, jest ono dokonane z chwilą przedstawienia opinii.</a:t>
            </a:r>
          </a:p>
          <a:p>
            <a:pPr marL="0" indent="0">
              <a:buNone/>
            </a:pPr>
            <a:r>
              <a:rPr lang="pl-PL" b="1" dirty="0"/>
              <a:t>Podmiot </a:t>
            </a:r>
          </a:p>
          <a:p>
            <a:pPr marL="0" indent="0">
              <a:buNone/>
            </a:pPr>
            <a:r>
              <a:rPr lang="pl-PL" dirty="0"/>
              <a:t>Przestępstwo indywidualne- sprawcą może być biegły, rzeczoznawca, tłumacz. </a:t>
            </a:r>
          </a:p>
          <a:p>
            <a:pPr marL="0" indent="0">
              <a:buNone/>
            </a:pPr>
            <a:r>
              <a:rPr lang="pl-PL" b="1" dirty="0"/>
              <a:t>Strona podmiotowa </a:t>
            </a:r>
          </a:p>
          <a:p>
            <a:pPr marL="0" indent="0">
              <a:buNone/>
            </a:pPr>
            <a:r>
              <a:rPr lang="pl-PL" dirty="0"/>
              <a:t>Czyn może być popełniony w zamiarze bezpośrednim, jak i ewentualnym. Zgodnie z innymi poglądami, tylko w zamiarze bezpośrednim. Działanie intencjonalnie skierowane na wprowadzenie w błąd.</a:t>
            </a:r>
          </a:p>
        </p:txBody>
      </p:sp>
    </p:spTree>
    <p:extLst>
      <p:ext uri="{BB962C8B-B14F-4D97-AF65-F5344CB8AC3E}">
        <p14:creationId xmlns:p14="http://schemas.microsoft.com/office/powerpoint/2010/main" val="131649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6EA2CE-A8DF-13E0-2064-1AFB52CEDA7B}"/>
              </a:ext>
            </a:extLst>
          </p:cNvPr>
          <p:cNvSpPr>
            <a:spLocks noGrp="1"/>
          </p:cNvSpPr>
          <p:nvPr>
            <p:ph type="title"/>
          </p:nvPr>
        </p:nvSpPr>
        <p:spPr>
          <a:xfrm>
            <a:off x="2231136" y="301144"/>
            <a:ext cx="7729728" cy="1188720"/>
          </a:xfrm>
        </p:spPr>
        <p:txBody>
          <a:bodyPr>
            <a:normAutofit/>
          </a:bodyPr>
          <a:lstStyle/>
          <a:p>
            <a:r>
              <a:rPr lang="pl-PL" sz="3200" dirty="0"/>
              <a:t>B I E G Ł Y </a:t>
            </a:r>
          </a:p>
        </p:txBody>
      </p:sp>
      <p:sp>
        <p:nvSpPr>
          <p:cNvPr id="3" name="Symbol zastępczy zawartości 2">
            <a:extLst>
              <a:ext uri="{FF2B5EF4-FFF2-40B4-BE49-F238E27FC236}">
                <a16:creationId xmlns:a16="http://schemas.microsoft.com/office/drawing/2014/main" id="{7DDE684F-1813-BB0B-A8B5-ED968DB7B8D4}"/>
              </a:ext>
            </a:extLst>
          </p:cNvPr>
          <p:cNvSpPr>
            <a:spLocks noGrp="1"/>
          </p:cNvSpPr>
          <p:nvPr>
            <p:ph idx="1"/>
          </p:nvPr>
        </p:nvSpPr>
        <p:spPr>
          <a:xfrm>
            <a:off x="1495678" y="1812617"/>
            <a:ext cx="9200644" cy="4232134"/>
          </a:xfrm>
        </p:spPr>
        <p:txBody>
          <a:bodyPr>
            <a:normAutofit fontScale="92500"/>
          </a:bodyPr>
          <a:lstStyle/>
          <a:p>
            <a:pPr marL="0" indent="0" algn="just">
              <a:buNone/>
            </a:pPr>
            <a:r>
              <a:rPr lang="pl-PL" sz="2400" dirty="0"/>
              <a:t>DEFINICJA</a:t>
            </a:r>
          </a:p>
          <a:p>
            <a:pPr algn="just"/>
            <a:r>
              <a:rPr lang="pl-PL" sz="2400" dirty="0"/>
              <a:t>specjalista w danej dziedzinie;</a:t>
            </a:r>
          </a:p>
          <a:p>
            <a:pPr algn="just"/>
            <a:r>
              <a:rPr lang="pl-PL" sz="2400" dirty="0"/>
              <a:t>Biegły to osoba posiadająca wiadomości specjalne, wezwana postanowieniem o powołaniu biegłego przez organ procesowy do zbadania i wyjaśnienia istotnych dla rozstrzygnięcia sprawy okoliczności. (ujęcie prawno-kryminalistyczne)</a:t>
            </a:r>
          </a:p>
          <a:p>
            <a:pPr algn="just"/>
            <a:r>
              <a:rPr lang="pl-PL" sz="2400" dirty="0"/>
              <a:t>Biegły sądowy to ekspert w danej dziedzinie, posiadający specjalną wiedzę teoretyczną i bogate doświadczenie zawodowe, powoływany w postępowaniu sądowym w celu przedstawienia fachowej opinii o okolicznościach mających znaczenie dla wyniku sprawy sądowej, a których wyjaśnienie wymaga specjalistycznej wiedzy (Sąd Okręgowy w Gliwicach)</a:t>
            </a:r>
          </a:p>
          <a:p>
            <a:endParaRPr lang="pl-PL" dirty="0"/>
          </a:p>
        </p:txBody>
      </p:sp>
    </p:spTree>
    <p:extLst>
      <p:ext uri="{BB962C8B-B14F-4D97-AF65-F5344CB8AC3E}">
        <p14:creationId xmlns:p14="http://schemas.microsoft.com/office/powerpoint/2010/main" val="2609337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2BD34A4-9B59-C0C2-16BF-EEB3673A6A03}"/>
              </a:ext>
            </a:extLst>
          </p:cNvPr>
          <p:cNvSpPr>
            <a:spLocks noGrp="1"/>
          </p:cNvSpPr>
          <p:nvPr>
            <p:ph idx="1"/>
          </p:nvPr>
        </p:nvSpPr>
        <p:spPr>
          <a:xfrm>
            <a:off x="531845" y="559837"/>
            <a:ext cx="11224726" cy="5887616"/>
          </a:xfrm>
        </p:spPr>
        <p:txBody>
          <a:bodyPr>
            <a:normAutofit/>
          </a:bodyPr>
          <a:lstStyle/>
          <a:p>
            <a:pPr marL="0" indent="0" algn="ctr">
              <a:buNone/>
            </a:pPr>
            <a:r>
              <a:rPr lang="pl-PL" sz="2000" b="1" dirty="0"/>
              <a:t>Art. 233 § 4a k. p. k (nowelizacja Kodeksu postępowania karnego z 2016 r.) </a:t>
            </a:r>
          </a:p>
          <a:p>
            <a:pPr marL="0" indent="0" algn="just">
              <a:buNone/>
            </a:pPr>
            <a:r>
              <a:rPr lang="pl-PL" sz="2000" dirty="0"/>
              <a:t>Jeżeli sprawca czynu określonego w § 4 działa nieumyślnie, narażając na istotną szkodę interes publiczny, podlega karze pozbawienia wolności do lat 3.</a:t>
            </a:r>
          </a:p>
          <a:p>
            <a:pPr marL="0" indent="0" algn="just">
              <a:buNone/>
            </a:pPr>
            <a:r>
              <a:rPr lang="pl-PL" sz="2000" b="1" dirty="0"/>
              <a:t>Przestępstwo materialne</a:t>
            </a:r>
          </a:p>
          <a:p>
            <a:pPr marL="0" indent="0" algn="just">
              <a:buNone/>
            </a:pPr>
            <a:r>
              <a:rPr lang="pl-PL" sz="2000" dirty="0"/>
              <a:t>dokonane z chwilą narażenia na istotną szkodę interes publiczny. </a:t>
            </a:r>
          </a:p>
          <a:p>
            <a:pPr marL="0" indent="0" algn="just">
              <a:buNone/>
            </a:pPr>
            <a:r>
              <a:rPr lang="pl-PL" sz="2000" b="1" dirty="0"/>
              <a:t>Przestępstwo nieumyślne</a:t>
            </a:r>
          </a:p>
          <a:p>
            <a:pPr marL="0" indent="0" algn="just">
              <a:buNone/>
            </a:pPr>
            <a:r>
              <a:rPr lang="pl-PL" sz="2000" dirty="0"/>
              <a:t>Biegłemu należy wykazać niedbalstwo lub nieostrożność.</a:t>
            </a:r>
          </a:p>
          <a:p>
            <a:pPr marL="0" indent="0" algn="just">
              <a:buNone/>
            </a:pPr>
            <a:r>
              <a:rPr lang="pl-PL" sz="2000" dirty="0"/>
              <a:t>Zachowanie biegłego definiowane jest przez nieostrożność, nierzetelność (niezachowanie reguł postępowania). Wykazanie nierzetelności czy nieostrożności może wymagać wydania opinii w tej sprawie.</a:t>
            </a:r>
          </a:p>
          <a:p>
            <a:pPr marL="0" indent="0" algn="just">
              <a:buNone/>
            </a:pPr>
            <a:r>
              <a:rPr lang="pl-PL" sz="2000" dirty="0"/>
              <a:t>Krytykowane jest pojęcie nieumyślne przedstawienie fałszywej opinii ze względu na sprzeczność między pojęciem fałszywości a brakiem umyślności działania. </a:t>
            </a:r>
          </a:p>
          <a:p>
            <a:pPr marL="0" indent="0" algn="just">
              <a:buNone/>
            </a:pPr>
            <a:r>
              <a:rPr lang="pl-PL" sz="2000" dirty="0"/>
              <a:t>Rozróżnienie między opinią błędną, niejasną bądź niepełną a nieumyślnie fałszywą może być trudne. </a:t>
            </a:r>
          </a:p>
          <a:p>
            <a:pPr marL="0" indent="0" algn="just">
              <a:buNone/>
            </a:pPr>
            <a:r>
              <a:rPr lang="pl-PL" sz="2000" dirty="0"/>
              <a:t>Rodzić może sytuacje ścigania biegłych, których opinie nie odpowiadają oczekiwaniom organów prowadzących postępowanie. </a:t>
            </a:r>
          </a:p>
        </p:txBody>
      </p:sp>
    </p:spTree>
    <p:extLst>
      <p:ext uri="{BB962C8B-B14F-4D97-AF65-F5344CB8AC3E}">
        <p14:creationId xmlns:p14="http://schemas.microsoft.com/office/powerpoint/2010/main" val="3866323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103AFC3-3935-D4E0-3F67-440C0E1EA894}"/>
              </a:ext>
            </a:extLst>
          </p:cNvPr>
          <p:cNvSpPr>
            <a:spLocks noGrp="1"/>
          </p:cNvSpPr>
          <p:nvPr>
            <p:ph idx="1"/>
          </p:nvPr>
        </p:nvSpPr>
        <p:spPr>
          <a:xfrm>
            <a:off x="541176" y="513184"/>
            <a:ext cx="10972800" cy="5840963"/>
          </a:xfrm>
        </p:spPr>
        <p:txBody>
          <a:bodyPr>
            <a:normAutofit/>
          </a:bodyPr>
          <a:lstStyle/>
          <a:p>
            <a:pPr marL="0" indent="0" algn="just">
              <a:buNone/>
            </a:pPr>
            <a:r>
              <a:rPr lang="pl-PL" sz="2800" dirty="0"/>
              <a:t>Ustawodawca decydując się na penalizację nieumyślnego „fałszowania” opinii, jednocześnie utrzymuje i wzmacnia odpowiedzialność porządkową biegłych (zjawisko multiplikacji odpowiedzialności- zastosowanie równocześnie sankcji: porządkowych i karnych). </a:t>
            </a:r>
          </a:p>
          <a:p>
            <a:pPr marL="0" indent="0" algn="just">
              <a:buNone/>
            </a:pPr>
            <a:r>
              <a:rPr lang="pl-PL" sz="2800" dirty="0"/>
              <a:t>Może dojść do sytuacji, gdy biegły kolejny raz podtrzymując swoją opinię, która zdaniem sądu jest niepełna (np. biegły nie uwzględnia materiału, który według niego nie ma wartości poznawczej), może być ukarany karą finansową, następnie aresztowany, jego wynagrodzenie może być pomniejszone, a następnie pociągnięty do odpowiedzialności karnej.</a:t>
            </a:r>
          </a:p>
        </p:txBody>
      </p:sp>
    </p:spTree>
    <p:extLst>
      <p:ext uri="{BB962C8B-B14F-4D97-AF65-F5344CB8AC3E}">
        <p14:creationId xmlns:p14="http://schemas.microsoft.com/office/powerpoint/2010/main" val="1852863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B047B58-C49B-25D6-A710-15DE06A89598}"/>
              </a:ext>
            </a:extLst>
          </p:cNvPr>
          <p:cNvSpPr>
            <a:spLocks noGrp="1"/>
          </p:cNvSpPr>
          <p:nvPr>
            <p:ph idx="1"/>
          </p:nvPr>
        </p:nvSpPr>
        <p:spPr>
          <a:xfrm>
            <a:off x="522513" y="457200"/>
            <a:ext cx="11075437" cy="5896947"/>
          </a:xfrm>
        </p:spPr>
        <p:txBody>
          <a:bodyPr>
            <a:normAutofit/>
          </a:bodyPr>
          <a:lstStyle/>
          <a:p>
            <a:pPr marL="0" indent="0" algn="just">
              <a:buNone/>
            </a:pPr>
            <a:r>
              <a:rPr lang="pl-PL" sz="2400" dirty="0">
                <a:solidFill>
                  <a:schemeClr val="tx1"/>
                </a:solidFill>
              </a:rPr>
              <a:t>§ 5. Sąd może zastosować nadzwyczajne złagodzenie kary, a nawet odstąpić od jej wymierzenia, jeżeli: </a:t>
            </a:r>
          </a:p>
          <a:p>
            <a:pPr marL="342900" indent="-342900" algn="just">
              <a:buAutoNum type="arabicParenR"/>
            </a:pPr>
            <a:r>
              <a:rPr lang="pl-PL" sz="2400" dirty="0">
                <a:solidFill>
                  <a:schemeClr val="tx1"/>
                </a:solidFill>
              </a:rPr>
              <a:t>fałszywe zeznanie, opinia, ekspertyza lub tłumaczenie dotyczy okoliczności niemogących mieć wpływu na rozstrzygnięcie sprawy, </a:t>
            </a:r>
          </a:p>
          <a:p>
            <a:pPr marL="342900" indent="-342900" algn="just">
              <a:buAutoNum type="arabicParenR"/>
            </a:pPr>
            <a:r>
              <a:rPr lang="pl-PL" sz="2400" dirty="0">
                <a:solidFill>
                  <a:schemeClr val="tx1"/>
                </a:solidFill>
              </a:rPr>
              <a:t>sprawca dobrowolnie sprostuje fałszywe zeznanie, opinię, ekspertyzę lub tłumaczenie, zanim nastąpi, chociażby nieprawomocne, rozstrzygnięcie sprawy.</a:t>
            </a:r>
          </a:p>
          <a:p>
            <a:pPr marL="342900" indent="-342900" algn="just">
              <a:buAutoNum type="arabicParenR"/>
            </a:pPr>
            <a:endParaRPr lang="pl-PL" sz="2400" dirty="0">
              <a:solidFill>
                <a:schemeClr val="tx1"/>
              </a:solidFill>
            </a:endParaRPr>
          </a:p>
          <a:p>
            <a:pPr marL="342900" indent="-342900" algn="just">
              <a:buAutoNum type="arabicParenR"/>
            </a:pPr>
            <a:endParaRPr lang="pl-PL" sz="2400" dirty="0">
              <a:solidFill>
                <a:schemeClr val="tx1"/>
              </a:solidFill>
            </a:endParaRPr>
          </a:p>
          <a:p>
            <a:pPr marL="0" indent="0" algn="just">
              <a:buNone/>
            </a:pPr>
            <a:r>
              <a:rPr lang="pl-PL" sz="2400" dirty="0"/>
              <a:t>Ze statystyk prof. Gruzy wynika, że w ostatnich 10 latach spraw prowadzonych na podstawie art. 233 § 4 i 4a k.k. było około 10.</a:t>
            </a:r>
            <a:endParaRPr lang="pl-PL" sz="2400" dirty="0">
              <a:solidFill>
                <a:schemeClr val="tx1"/>
              </a:solidFill>
            </a:endParaRPr>
          </a:p>
        </p:txBody>
      </p:sp>
    </p:spTree>
    <p:extLst>
      <p:ext uri="{BB962C8B-B14F-4D97-AF65-F5344CB8AC3E}">
        <p14:creationId xmlns:p14="http://schemas.microsoft.com/office/powerpoint/2010/main" val="3869068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80EF13-F61C-4E02-AF55-E63C77B6B72D}"/>
              </a:ext>
            </a:extLst>
          </p:cNvPr>
          <p:cNvSpPr>
            <a:spLocks noGrp="1"/>
          </p:cNvSpPr>
          <p:nvPr>
            <p:ph type="title"/>
          </p:nvPr>
        </p:nvSpPr>
        <p:spPr>
          <a:xfrm>
            <a:off x="1052051" y="172066"/>
            <a:ext cx="10087897" cy="1188720"/>
          </a:xfrm>
        </p:spPr>
        <p:txBody>
          <a:bodyPr/>
          <a:lstStyle/>
          <a:p>
            <a:r>
              <a:rPr lang="pl-PL" dirty="0"/>
              <a:t>Odpowiedzialność odszkodowawcza</a:t>
            </a:r>
          </a:p>
        </p:txBody>
      </p:sp>
      <p:sp>
        <p:nvSpPr>
          <p:cNvPr id="3" name="Symbol zastępczy zawartości 2">
            <a:extLst>
              <a:ext uri="{FF2B5EF4-FFF2-40B4-BE49-F238E27FC236}">
                <a16:creationId xmlns:a16="http://schemas.microsoft.com/office/drawing/2014/main" id="{BDCB8C52-1CBC-78CC-2F46-59E3DC5149CF}"/>
              </a:ext>
            </a:extLst>
          </p:cNvPr>
          <p:cNvSpPr>
            <a:spLocks noGrp="1"/>
          </p:cNvSpPr>
          <p:nvPr>
            <p:ph idx="1"/>
          </p:nvPr>
        </p:nvSpPr>
        <p:spPr>
          <a:xfrm>
            <a:off x="226142" y="1524000"/>
            <a:ext cx="11965858" cy="5333999"/>
          </a:xfrm>
        </p:spPr>
        <p:txBody>
          <a:bodyPr>
            <a:normAutofit fontScale="70000" lnSpcReduction="20000"/>
          </a:bodyPr>
          <a:lstStyle/>
          <a:p>
            <a:pPr marL="0" indent="0" algn="ctr">
              <a:buNone/>
            </a:pPr>
            <a:r>
              <a:rPr lang="pl-PL" b="1" dirty="0"/>
              <a:t>Wyrok Sądu Apelacyjnego w Katowicach z 29 listopada 2019 r. (sygn. akt V </a:t>
            </a:r>
            <a:r>
              <a:rPr lang="pl-PL" b="1" dirty="0" err="1"/>
              <a:t>Aca</a:t>
            </a:r>
            <a:r>
              <a:rPr lang="pl-PL" b="1" dirty="0"/>
              <a:t> 266/18)</a:t>
            </a:r>
          </a:p>
          <a:p>
            <a:r>
              <a:rPr lang="pl-PL" sz="1900" dirty="0"/>
              <a:t>Biegły sądowy ponosi odpowiedzialność odszkodowawczą za wyrok oparty na jego wadliwej opinii</a:t>
            </a:r>
          </a:p>
          <a:p>
            <a:r>
              <a:rPr lang="pl-PL" sz="1900" dirty="0"/>
              <a:t>do przypisania winy nie potrzebny jest wyrok w sprawie karnej</a:t>
            </a:r>
            <a:br>
              <a:rPr lang="pl-PL" sz="1900" dirty="0"/>
            </a:br>
            <a:endParaRPr lang="pl-PL" sz="1900" dirty="0"/>
          </a:p>
          <a:p>
            <a:pPr marL="0" indent="0">
              <a:buNone/>
            </a:pPr>
            <a:r>
              <a:rPr lang="pl-PL" sz="1900" dirty="0"/>
              <a:t>Sąd na podstawie art. 415 k.c. zasądził na rzecz powoda 80.000zł tytułem częściowego odszkodowania za szkodę, jaką wyrządziła biegła sporządzając fałszywą opinię dla potrzeb postępowania sądowego. Poszkodowany był stroną umowy, na podstawie której spółka (...) S.A. wykonywała prace budowlane w należącej do niego nieruchomości budynkowej, gdzie zamierzał prowadzić działalność gospodarczą. Ponieważ prace zostały wykonane niezgodnie ze sztuką budowlaną, powód odmówił odbioru obiektu i zapłaty wynagrodzenia, w następstwie czego spółka (...) wystąpiła na drogę sądową i zażądała zasądzenia kwoty 388.532,70zł wraz z odsetkami i kosztami procesu. </a:t>
            </a:r>
          </a:p>
          <a:p>
            <a:pPr marL="0" indent="0">
              <a:buNone/>
            </a:pPr>
            <a:r>
              <a:rPr lang="pl-PL" sz="1900" dirty="0"/>
              <a:t>Orzekający w tej sprawie Sąd Okręgowy w Gliwicach oparł się na opinii pozwanej, która jako biegła </a:t>
            </a:r>
            <a:r>
              <a:rPr lang="pl-PL" sz="1900" b="1" dirty="0"/>
              <a:t>wbrew faktom potwierdziła zgodność wygnanych prac ze sztuką budowlaną oraz projektem</a:t>
            </a:r>
            <a:r>
              <a:rPr lang="pl-PL" sz="1900" dirty="0"/>
              <a:t>. W konsekwencji powództwo spółki (...) zostało uwzględnione w całości, oddalono natomiast powództwo wzajemne powoda, także jego apelacja została oddalona. </a:t>
            </a:r>
          </a:p>
          <a:p>
            <a:pPr marL="0" indent="0">
              <a:buNone/>
            </a:pPr>
            <a:r>
              <a:rPr lang="pl-PL" sz="1900" dirty="0"/>
              <a:t>W toku eksploatacji nieruchomości zaczęły się jednak ujawniać poważne wady wykonanych prac budowlanych, skutkujące między innymi uchyleniem udzielonego pozwolenia na budowę i pozwolenia na kontynuowane robót oraz zgody na zmianę sposobu użytkowania nieruchomości, w sprawie nieruchomości interweniowały także organy nadzoru budowlanego. </a:t>
            </a:r>
          </a:p>
          <a:p>
            <a:pPr marL="0" indent="0">
              <a:buNone/>
            </a:pPr>
            <a:r>
              <a:rPr lang="pl-PL" sz="1900" dirty="0"/>
              <a:t>Ostatecznie nieruchomość została zbyta w ramach postępowania egzekucyjnego, w którym spółka (...) na podstawie uzyskanych wyroków otrzymała kwotę 989.983,52zł. Powód twierdził, że jest to kwota nienależna ponieważ </a:t>
            </a:r>
            <a:r>
              <a:rPr lang="pl-PL" sz="1900" b="1" dirty="0"/>
              <a:t>gdyby nie wadliwa opinia pozwanej, jej zasądzenie i wyegzekwowanie nie miałoby miejsca</a:t>
            </a:r>
            <a:r>
              <a:rPr lang="pl-PL" sz="1900" dirty="0"/>
              <a:t>, przy czym wywodził, że do powstania szkody doszło w dniu 9 marca 2008 r., kiedy to przysądzono własność nieruchomości na rzecz nabywcy licytacyjnego.</a:t>
            </a:r>
            <a:br>
              <a:rPr lang="pl-PL" sz="1900" dirty="0"/>
            </a:br>
            <a:endParaRPr lang="pl-PL" sz="1900" dirty="0"/>
          </a:p>
          <a:p>
            <a:pPr marL="0" indent="0">
              <a:buNone/>
            </a:pPr>
            <a:r>
              <a:rPr lang="pl-PL" sz="1900" b="1" i="0" dirty="0">
                <a:solidFill>
                  <a:srgbClr val="484848"/>
                </a:solidFill>
                <a:effectLst/>
              </a:rPr>
              <a:t>Ustalenie, że działanie pozwanej spełniało znamiona występku z </a:t>
            </a:r>
            <a:r>
              <a:rPr lang="pl-PL" sz="1900" b="1" i="0" u="none" strike="noStrike" dirty="0">
                <a:solidFill>
                  <a:srgbClr val="484848"/>
                </a:solidFill>
                <a:effectLst/>
                <a:hlinkClick r:id="rId2" tooltip="Ustawa z dnia 6 czerwca 1997 r. - Kodeks karny - Dz. U. z 1997 r. Nr 88, poz. 553 (art. 233;art. 233 § 4)"/>
              </a:rPr>
              <a:t>art.233 § 4 k.k.</a:t>
            </a:r>
            <a:r>
              <a:rPr lang="pl-PL" sz="1900" b="1" i="0" dirty="0">
                <a:solidFill>
                  <a:srgbClr val="484848"/>
                </a:solidFill>
                <a:effectLst/>
              </a:rPr>
              <a:t> było wystarczające </a:t>
            </a:r>
            <a:r>
              <a:rPr lang="pl-PL" sz="1900" i="0" dirty="0">
                <a:solidFill>
                  <a:srgbClr val="484848"/>
                </a:solidFill>
                <a:effectLst/>
              </a:rPr>
              <a:t>dla zastosowania terminu przedawnienia, o jakim mowa w </a:t>
            </a:r>
            <a:r>
              <a:rPr lang="pl-PL" sz="1900" i="0" u="none" strike="noStrike" dirty="0">
                <a:solidFill>
                  <a:srgbClr val="484848"/>
                </a:solidFill>
                <a:effectLst/>
                <a:hlinkClick r:id="rId3" tooltip="Ustawa z dnia 23 kwietnia 1964 r. - Kodeks cywilny - Dz. U. z 1964 r. Nr 16, poz. 93 (art. 442(1);art. 442(1) § 2)"/>
              </a:rPr>
              <a:t>art.442</a:t>
            </a:r>
            <a:r>
              <a:rPr lang="pl-PL" sz="1900" i="0" u="none" strike="noStrike" baseline="30000" dirty="0">
                <a:solidFill>
                  <a:srgbClr val="484848"/>
                </a:solidFill>
                <a:effectLst/>
                <a:hlinkClick r:id="rId3" tooltip="Ustawa z dnia 23 kwietnia 1964 r. - Kodeks cywilny - Dz. U. z 1964 r. Nr 16, poz. 93 (art. 442(1);art. 442(1) § 2)"/>
              </a:rPr>
              <a:t> 1 </a:t>
            </a:r>
            <a:r>
              <a:rPr lang="pl-PL" sz="1900" i="0" u="none" strike="noStrike" dirty="0">
                <a:solidFill>
                  <a:srgbClr val="484848"/>
                </a:solidFill>
                <a:effectLst/>
                <a:hlinkClick r:id="rId3" tooltip="Ustawa z dnia 23 kwietnia 1964 r. - Kodeks cywilny - Dz. U. z 1964 r. Nr 16, poz. 93 (art. 442(1);art. 442(1) § 2)"/>
              </a:rPr>
              <a:t>§ 2 k.c.</a:t>
            </a:r>
            <a:r>
              <a:rPr lang="pl-PL" sz="1900" i="0" u="none" strike="noStrike" dirty="0">
                <a:solidFill>
                  <a:srgbClr val="484848"/>
                </a:solidFill>
                <a:effectLst/>
              </a:rPr>
              <a:t>* </a:t>
            </a:r>
            <a:r>
              <a:rPr lang="pl-PL" sz="1900" i="0" dirty="0">
                <a:solidFill>
                  <a:srgbClr val="484848"/>
                </a:solidFill>
                <a:effectLst/>
              </a:rPr>
              <a:t> Termin przedawnienia, wynoszący 20 lat, bez wątpienia nie upłynął od daty popełnienia przestępstwa (tj. sporządzenia opinii) do chwili wystąpienia z pozwem (styczeń 2012r.).</a:t>
            </a:r>
            <a:br>
              <a:rPr lang="pl-PL" sz="1900" dirty="0"/>
            </a:br>
            <a:endParaRPr lang="pl-PL" sz="1900" dirty="0"/>
          </a:p>
          <a:p>
            <a:pPr marL="0" indent="0">
              <a:buNone/>
            </a:pPr>
            <a:r>
              <a:rPr lang="pl-PL" sz="1900" dirty="0"/>
              <a:t>*</a:t>
            </a:r>
            <a:r>
              <a:rPr lang="pl-PL" sz="1900" i="1" dirty="0"/>
              <a:t>Jeżeli szkoda wynikła ze zbrodni lub występku, roszczenie o naprawienie szkody ulega przedawnieniu z upływem lat dwudziestu od dnia popełnienia przestępstwa bez względu na to, kiedy poszkodowany dowiedział się o szkodzie i o osobie obowiązanej do jej naprawienia.</a:t>
            </a:r>
          </a:p>
        </p:txBody>
      </p:sp>
    </p:spTree>
    <p:extLst>
      <p:ext uri="{BB962C8B-B14F-4D97-AF65-F5344CB8AC3E}">
        <p14:creationId xmlns:p14="http://schemas.microsoft.com/office/powerpoint/2010/main" val="1920493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7D76EA-485D-2ED7-F912-B65492738EA7}"/>
              </a:ext>
            </a:extLst>
          </p:cNvPr>
          <p:cNvSpPr>
            <a:spLocks noGrp="1"/>
          </p:cNvSpPr>
          <p:nvPr>
            <p:ph type="title"/>
          </p:nvPr>
        </p:nvSpPr>
        <p:spPr>
          <a:xfrm>
            <a:off x="1012723" y="180920"/>
            <a:ext cx="10176387" cy="1188720"/>
          </a:xfrm>
        </p:spPr>
        <p:txBody>
          <a:bodyPr>
            <a:normAutofit fontScale="90000"/>
          </a:bodyPr>
          <a:lstStyle/>
          <a:p>
            <a:r>
              <a:rPr lang="pl-PL" dirty="0"/>
              <a:t>Ocena funkcjonowania modelu biegłego w Polsce</a:t>
            </a:r>
            <a:br>
              <a:rPr lang="pl-PL" dirty="0"/>
            </a:br>
            <a:r>
              <a:rPr lang="pl-PL" dirty="0"/>
              <a:t>K</a:t>
            </a:r>
            <a:r>
              <a:rPr lang="nn-NO" dirty="0"/>
              <a:t>PB-4114-001-00/2014 </a:t>
            </a:r>
            <a:br>
              <a:rPr lang="pl-PL" dirty="0"/>
            </a:br>
            <a:r>
              <a:rPr lang="nn-NO" dirty="0"/>
              <a:t>Nr ewid. 165/2015/I/14/006/K</a:t>
            </a:r>
            <a:r>
              <a:rPr lang="pl-PL" dirty="0"/>
              <a:t>PB </a:t>
            </a:r>
          </a:p>
        </p:txBody>
      </p:sp>
      <p:sp>
        <p:nvSpPr>
          <p:cNvPr id="3" name="Symbol zastępczy zawartości 2">
            <a:extLst>
              <a:ext uri="{FF2B5EF4-FFF2-40B4-BE49-F238E27FC236}">
                <a16:creationId xmlns:a16="http://schemas.microsoft.com/office/drawing/2014/main" id="{0E4A8A91-F492-46B8-02EA-3C003CE32861}"/>
              </a:ext>
            </a:extLst>
          </p:cNvPr>
          <p:cNvSpPr>
            <a:spLocks noGrp="1"/>
          </p:cNvSpPr>
          <p:nvPr>
            <p:ph idx="1"/>
          </p:nvPr>
        </p:nvSpPr>
        <p:spPr>
          <a:xfrm>
            <a:off x="279918" y="1614196"/>
            <a:ext cx="11569960" cy="4935894"/>
          </a:xfrm>
        </p:spPr>
        <p:txBody>
          <a:bodyPr>
            <a:normAutofit/>
          </a:bodyPr>
          <a:lstStyle/>
          <a:p>
            <a:pPr marL="0" indent="0" algn="ctr">
              <a:buNone/>
            </a:pPr>
            <a:r>
              <a:rPr lang="pl-PL" sz="2400" b="1" dirty="0"/>
              <a:t>Raport NIK Funkcjonowanie biegłych w wymiarze sprawiedliwości</a:t>
            </a:r>
          </a:p>
          <a:p>
            <a:pPr algn="just">
              <a:buFontTx/>
              <a:buChar char="-"/>
            </a:pPr>
            <a:r>
              <a:rPr lang="pl-PL" sz="2400" dirty="0"/>
              <a:t>Obecny model funkcjonowania instytucji biegłego </a:t>
            </a:r>
            <a:r>
              <a:rPr lang="pl-PL" sz="2400" b="1" dirty="0"/>
              <a:t>nie gwarantuje </a:t>
            </a:r>
            <a:r>
              <a:rPr lang="pl-PL" sz="2400" dirty="0"/>
              <a:t>powoływania na potrzeby postępowań prawnych osób, zapewniających najwyższą jakość wydawanych opinii oraz terminowość ich sporządzania. </a:t>
            </a:r>
          </a:p>
          <a:p>
            <a:pPr algn="just">
              <a:buFontTx/>
              <a:buChar char="-"/>
            </a:pPr>
            <a:r>
              <a:rPr lang="pl-PL" sz="2400" b="1" dirty="0"/>
              <a:t>Nie daje </a:t>
            </a:r>
            <a:r>
              <a:rPr lang="pl-PL" sz="2400" dirty="0"/>
              <a:t>podstaw do odpowiedniego sprawdzenia kompetencji kandydata na biegłego w ramach procedury wpisu na listę biegłych sądowych, a w konsekwencji w sytuacji powoływania biegłego w konkretnej sprawie. </a:t>
            </a:r>
          </a:p>
          <a:p>
            <a:pPr algn="just">
              <a:buFontTx/>
              <a:buChar char="-"/>
            </a:pPr>
            <a:r>
              <a:rPr lang="pl-PL" sz="2400" dirty="0"/>
              <a:t>Zaproponowane w projekcie ustawy o biegłych sądowych z 2014 r. zmiany nie są wystarczające i nie zapewniają efektywnego funkcjonowania modelu biegłego w wymiarze sprawiedliwości. </a:t>
            </a:r>
            <a:endParaRPr lang="pl-PL" sz="2400" b="1" dirty="0"/>
          </a:p>
        </p:txBody>
      </p:sp>
    </p:spTree>
    <p:extLst>
      <p:ext uri="{BB962C8B-B14F-4D97-AF65-F5344CB8AC3E}">
        <p14:creationId xmlns:p14="http://schemas.microsoft.com/office/powerpoint/2010/main" val="3478016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27AE68-0C9C-4784-0891-78865EE2EA72}"/>
              </a:ext>
            </a:extLst>
          </p:cNvPr>
          <p:cNvSpPr>
            <a:spLocks noGrp="1"/>
          </p:cNvSpPr>
          <p:nvPr>
            <p:ph type="title"/>
          </p:nvPr>
        </p:nvSpPr>
        <p:spPr>
          <a:xfrm>
            <a:off x="2231136" y="109284"/>
            <a:ext cx="7729728" cy="1001761"/>
          </a:xfrm>
        </p:spPr>
        <p:txBody>
          <a:bodyPr>
            <a:normAutofit fontScale="90000"/>
          </a:bodyPr>
          <a:lstStyle/>
          <a:p>
            <a:r>
              <a:rPr lang="pl-PL" dirty="0"/>
              <a:t>„Biegli sądowi w Polsce”</a:t>
            </a:r>
            <a:br>
              <a:rPr lang="pl-PL" dirty="0"/>
            </a:br>
            <a:r>
              <a:rPr lang="pl-PL" dirty="0"/>
              <a:t>raport Helsińskiej Fundacji Praw Człowieka</a:t>
            </a:r>
          </a:p>
        </p:txBody>
      </p:sp>
      <p:sp>
        <p:nvSpPr>
          <p:cNvPr id="3" name="Symbol zastępczy zawartości 2">
            <a:extLst>
              <a:ext uri="{FF2B5EF4-FFF2-40B4-BE49-F238E27FC236}">
                <a16:creationId xmlns:a16="http://schemas.microsoft.com/office/drawing/2014/main" id="{7A805705-E375-6405-0506-BE8AC2B7958E}"/>
              </a:ext>
            </a:extLst>
          </p:cNvPr>
          <p:cNvSpPr>
            <a:spLocks noGrp="1"/>
          </p:cNvSpPr>
          <p:nvPr>
            <p:ph idx="1"/>
          </p:nvPr>
        </p:nvSpPr>
        <p:spPr>
          <a:xfrm>
            <a:off x="314631" y="1553497"/>
            <a:ext cx="11552903" cy="5063613"/>
          </a:xfrm>
        </p:spPr>
        <p:txBody>
          <a:bodyPr>
            <a:normAutofit/>
          </a:bodyPr>
          <a:lstStyle/>
          <a:p>
            <a:r>
              <a:rPr lang="pl-PL" dirty="0"/>
              <a:t>Obecne regulacje prawne odnoszące się do biegłych sądowych są </a:t>
            </a:r>
            <a:r>
              <a:rPr lang="pl-PL" b="1" dirty="0"/>
              <a:t>niepełne i rozproszone;</a:t>
            </a:r>
          </a:p>
          <a:p>
            <a:r>
              <a:rPr lang="pl-PL" dirty="0"/>
              <a:t>Projekt założeń ustawy o biegłych sądowych przyjęty w marcu 2014 r. przez Radę Ministrów stanowi częściową propozycję rozwiązania tej sytuacji. Niestety projekt ten pomija kwestię systemu wynagrodzeń dla biegłych sądowych, które obecnie są uregulowane w rozporządzeniu Ministra Sprawiedliwości;</a:t>
            </a:r>
          </a:p>
          <a:p>
            <a:r>
              <a:rPr lang="pl-PL" dirty="0"/>
              <a:t>Konieczne jest określenie ram finansowych, które pozwolą ukształtować wynagrodzenia biegłych i instytutów specjalistycznych na poziomie, który zachęci najlepszych specjalistów do występowania w charakterze biegłych;</a:t>
            </a:r>
          </a:p>
          <a:p>
            <a:r>
              <a:rPr lang="pl-PL" dirty="0"/>
              <a:t>kluczową rolę w zapewnieniu biegłych o najwyższym poziomie wiedzy pełnią </a:t>
            </a:r>
            <a:r>
              <a:rPr lang="pl-PL" b="1" dirty="0"/>
              <a:t>skuteczne mechanizmy nadzoru nad biegłymi,</a:t>
            </a:r>
            <a:r>
              <a:rPr lang="pl-PL" dirty="0"/>
              <a:t> w szczególności ze strony prezesa sądu okręgowego. Obecnie jest to najważniejszy problem związany z funkcjonowaniem biegłych sądowych, ponieważ prezes sądu okręgowego nie dysponuje środkami, które pozwoliłyby mu zweryfikować poziom wiedzy potencjalnego biegłego;</a:t>
            </a:r>
          </a:p>
          <a:p>
            <a:r>
              <a:rPr lang="pl-PL" dirty="0"/>
              <a:t>praktyka powoływania biegłych przez sądy lub prokuratury staje się powodem dalszych problemów. Zdarza się, że po opinię biegłych sięga się </a:t>
            </a:r>
            <a:r>
              <a:rPr lang="pl-PL" b="1" dirty="0"/>
              <a:t>zbyt często</a:t>
            </a:r>
            <a:r>
              <a:rPr lang="pl-PL" dirty="0"/>
              <a:t>, np. w sprawie </a:t>
            </a:r>
            <a:r>
              <a:rPr lang="pl-PL" dirty="0" err="1"/>
              <a:t>Worwa</a:t>
            </a:r>
            <a:r>
              <a:rPr lang="pl-PL" dirty="0"/>
              <a:t> przeciwko Polsce skarżąca została pięciokrotnie poddana badaniom psychiatrycznym w celu ustalenia jej poczytalności;</a:t>
            </a:r>
          </a:p>
          <a:p>
            <a:r>
              <a:rPr lang="pl-PL" dirty="0"/>
              <a:t>inna zła praktyka wiąże się z tym, że organy procesowe nie konsultują z biegłymi pytań, które są do nich kierowane, przez często konieczne jest zasięganie kolejnych opinii uzupełniających;</a:t>
            </a:r>
          </a:p>
        </p:txBody>
      </p:sp>
    </p:spTree>
    <p:extLst>
      <p:ext uri="{BB962C8B-B14F-4D97-AF65-F5344CB8AC3E}">
        <p14:creationId xmlns:p14="http://schemas.microsoft.com/office/powerpoint/2010/main" val="4074483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AD038B-E130-4D28-8112-459FAC1B0C5E}"/>
              </a:ext>
            </a:extLst>
          </p:cNvPr>
          <p:cNvSpPr>
            <a:spLocks noGrp="1"/>
          </p:cNvSpPr>
          <p:nvPr>
            <p:ph type="title"/>
          </p:nvPr>
        </p:nvSpPr>
        <p:spPr>
          <a:xfrm>
            <a:off x="2231136" y="115607"/>
            <a:ext cx="7729728" cy="1188720"/>
          </a:xfrm>
        </p:spPr>
        <p:txBody>
          <a:bodyPr>
            <a:noAutofit/>
          </a:bodyPr>
          <a:lstStyle/>
          <a:p>
            <a:r>
              <a:rPr lang="pl-PL" sz="2000" dirty="0"/>
              <a:t>Założenia projektu ustawy o biegłych sądowych przekazanego do analizy i oceny przez środowiska akademickie w 2019 r.</a:t>
            </a:r>
          </a:p>
        </p:txBody>
      </p:sp>
      <p:sp>
        <p:nvSpPr>
          <p:cNvPr id="3" name="Symbol zastępczy zawartości 2">
            <a:extLst>
              <a:ext uri="{FF2B5EF4-FFF2-40B4-BE49-F238E27FC236}">
                <a16:creationId xmlns:a16="http://schemas.microsoft.com/office/drawing/2014/main" id="{326E40EE-5DEE-AE00-12D6-E4E348A1E63F}"/>
              </a:ext>
            </a:extLst>
          </p:cNvPr>
          <p:cNvSpPr>
            <a:spLocks noGrp="1"/>
          </p:cNvSpPr>
          <p:nvPr>
            <p:ph idx="1"/>
          </p:nvPr>
        </p:nvSpPr>
        <p:spPr>
          <a:xfrm>
            <a:off x="447869" y="1399592"/>
            <a:ext cx="11551298" cy="5342801"/>
          </a:xfrm>
        </p:spPr>
        <p:txBody>
          <a:bodyPr>
            <a:normAutofit/>
          </a:bodyPr>
          <a:lstStyle/>
          <a:p>
            <a:r>
              <a:rPr lang="pl-PL" sz="2000" dirty="0"/>
              <a:t>Korzystanie przez biegłego z ochrony przysługującej funkcjonariuszowi publicznemu. </a:t>
            </a:r>
          </a:p>
          <a:p>
            <a:r>
              <a:rPr lang="pl-PL" sz="2000" dirty="0"/>
              <a:t>Prowadzenie jednej listy biegłych i wykazu instytucji naukowych lub specjalistycznych przez Ministra Sprawiedliwości. </a:t>
            </a:r>
          </a:p>
          <a:p>
            <a:r>
              <a:rPr lang="pl-PL" sz="2000" dirty="0"/>
              <a:t>Podstawą wpisu na listę lub wykaz byłoby uzyskanie certyfikatu wydawanego przez dyrektora Instytutu Ekspertyz Sądowych, po uzyskaniu opinii właściwego miejscowo Komendanta Wojewódzkiego Policji lub Komendanta Stołecznego Policji i po ewentualnym zasięgnięciu opinii Komisji Standardów Opiniowania . Możliwość odwołania od decyzji IES. </a:t>
            </a:r>
          </a:p>
          <a:p>
            <a:r>
              <a:rPr lang="pl-PL" sz="2000" dirty="0"/>
              <a:t>Ograniczenia wiekowe biegłych sądowych. Funkcję biegłego mogłaby pełnić osoba do 70 roku życia. </a:t>
            </a:r>
          </a:p>
          <a:p>
            <a:r>
              <a:rPr lang="pl-PL" sz="2000" dirty="0"/>
              <a:t>Funkcję biegłego mogłaby pełnić osoba, która posiada teoretyczne wiadomości specjalne oraz co najmniej pięcioletnie doświadczenie w dziedzinie, w której zamierza wykonywać czynności biegłego. </a:t>
            </a:r>
          </a:p>
          <a:p>
            <a:r>
              <a:rPr lang="pl-PL" sz="2000" dirty="0"/>
              <a:t>Etapowa wypłata wynagrodzenia i poniesionych nakładów za sporządzenie opinii (każdy rodzaj podmiotów opiniujących). Jego 50 % byłoby wypłacone niezwłocznie po sprawdzeniu przez organ prowadzący postępowanie wyliczenia należności. Kolejna część po zgłoszeniu uwag stron postępowania i po podjęciu przez organ procesowy decyzji, czy będzie ona stanowiła podstawę orzekania (jednak do 6 miesięcy od jej przedłożenia). </a:t>
            </a:r>
          </a:p>
        </p:txBody>
      </p:sp>
    </p:spTree>
    <p:extLst>
      <p:ext uri="{BB962C8B-B14F-4D97-AF65-F5344CB8AC3E}">
        <p14:creationId xmlns:p14="http://schemas.microsoft.com/office/powerpoint/2010/main" val="1043391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307464-9401-0598-CD6F-08D2C664F603}"/>
              </a:ext>
            </a:extLst>
          </p:cNvPr>
          <p:cNvSpPr>
            <a:spLocks noGrp="1"/>
          </p:cNvSpPr>
          <p:nvPr>
            <p:ph type="title"/>
          </p:nvPr>
        </p:nvSpPr>
        <p:spPr>
          <a:xfrm>
            <a:off x="2231136" y="171591"/>
            <a:ext cx="7729728" cy="1188720"/>
          </a:xfrm>
        </p:spPr>
        <p:txBody>
          <a:bodyPr/>
          <a:lstStyle/>
          <a:p>
            <a:r>
              <a:rPr lang="pl-PL" dirty="0"/>
              <a:t>Najważniejsze sformułowane rekomendacje</a:t>
            </a:r>
          </a:p>
        </p:txBody>
      </p:sp>
      <p:sp>
        <p:nvSpPr>
          <p:cNvPr id="3" name="Symbol zastępczy zawartości 2">
            <a:extLst>
              <a:ext uri="{FF2B5EF4-FFF2-40B4-BE49-F238E27FC236}">
                <a16:creationId xmlns:a16="http://schemas.microsoft.com/office/drawing/2014/main" id="{BB63DA8C-C68A-4584-3159-121D183642CF}"/>
              </a:ext>
            </a:extLst>
          </p:cNvPr>
          <p:cNvSpPr>
            <a:spLocks noGrp="1"/>
          </p:cNvSpPr>
          <p:nvPr>
            <p:ph idx="1"/>
          </p:nvPr>
        </p:nvSpPr>
        <p:spPr>
          <a:xfrm>
            <a:off x="298580" y="1688841"/>
            <a:ext cx="11681926" cy="4997567"/>
          </a:xfrm>
        </p:spPr>
        <p:txBody>
          <a:bodyPr>
            <a:normAutofit lnSpcReduction="10000"/>
          </a:bodyPr>
          <a:lstStyle/>
          <a:p>
            <a:pPr marL="342900" indent="-342900">
              <a:buAutoNum type="arabicPeriod"/>
            </a:pPr>
            <a:r>
              <a:rPr lang="pl-PL" dirty="0"/>
              <a:t>Ustawowe uregulowanie instytucji biegłych sądowych i instytutów specjalistycznych. </a:t>
            </a:r>
          </a:p>
          <a:p>
            <a:pPr marL="342900" indent="-342900">
              <a:buAutoNum type="arabicPeriod"/>
            </a:pPr>
            <a:r>
              <a:rPr lang="pl-PL" dirty="0"/>
              <a:t>Stworzenie list biegłych sądowych o jednakowej budowie w całym kraju i połączenie ich w ogólny wykaz w Ministerstwie Sprawiedliwości lub wprowadzenie jednej tylko, centralnej listy biegłych sądowych i instytutów specjalistycznych w ramach Ministerstwa Sprawiedliwości. </a:t>
            </a:r>
          </a:p>
          <a:p>
            <a:pPr marL="342900" indent="-342900">
              <a:buAutoNum type="arabicPeriod"/>
            </a:pPr>
            <a:r>
              <a:rPr lang="pl-PL" dirty="0"/>
              <a:t>Stworzenie list instytucji specjalistycznych i naukowych.</a:t>
            </a:r>
          </a:p>
          <a:p>
            <a:pPr marL="342900" indent="-342900">
              <a:buAutoNum type="arabicPeriod"/>
            </a:pPr>
            <a:r>
              <a:rPr lang="pl-PL" dirty="0"/>
              <a:t>Ustalenie jednolitej systematyki dyscyplin i specjalności biegłych. </a:t>
            </a:r>
          </a:p>
          <a:p>
            <a:pPr marL="342900" indent="-342900">
              <a:buAutoNum type="arabicPeriod"/>
            </a:pPr>
            <a:r>
              <a:rPr lang="pl-PL" dirty="0"/>
              <a:t>Zmiana systemu wpisywania na listę podmiotów opiniujących. Wpisu dokonywałby prezes sądu okręgowego, ale miałby możliwość konsultowania swojej decyzji z ekspertami w danej dziedzinie w celu zweryfikowania poziomu kwalifikacji kandydata.</a:t>
            </a:r>
          </a:p>
          <a:p>
            <a:pPr marL="342900" indent="-342900">
              <a:buAutoNum type="arabicPeriod"/>
            </a:pPr>
            <a:r>
              <a:rPr lang="pl-PL" dirty="0"/>
              <a:t>Gromadzenie i udostępnianie informacji dotyczących oceny pracy biegłych przez podmioty zlecające ekspertyzę i strony procesowe.</a:t>
            </a:r>
          </a:p>
          <a:p>
            <a:pPr marL="342900" indent="-342900">
              <a:buAutoNum type="arabicPeriod"/>
            </a:pPr>
            <a:r>
              <a:rPr lang="pl-PL" dirty="0"/>
              <a:t>Obowiązek dokształcania się przez biegłych w zakresie regulacji prawnych dotyczących opiniowania a także w zakresie wiadomości specjalnych jakimi dysponuje.</a:t>
            </a:r>
          </a:p>
          <a:p>
            <a:pPr marL="342900" indent="-342900">
              <a:buAutoNum type="arabicPeriod"/>
            </a:pPr>
            <a:r>
              <a:rPr lang="pl-PL" dirty="0"/>
              <a:t>Wynagrodzenie biegłego dostosowane do wymagań rynkowych.</a:t>
            </a:r>
          </a:p>
          <a:p>
            <a:pPr marL="342900" indent="-342900">
              <a:buAutoNum type="arabicPeriod"/>
            </a:pPr>
            <a:r>
              <a:rPr lang="pl-PL"/>
              <a:t>Prowadzenie przy prezesach sądów rejestrów opinii wydawanych przez biegłych.</a:t>
            </a:r>
            <a:endParaRPr lang="pl-PL" dirty="0"/>
          </a:p>
        </p:txBody>
      </p:sp>
    </p:spTree>
    <p:extLst>
      <p:ext uri="{BB962C8B-B14F-4D97-AF65-F5344CB8AC3E}">
        <p14:creationId xmlns:p14="http://schemas.microsoft.com/office/powerpoint/2010/main" val="2983719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B3D327-32AF-2F66-A2BC-8AD3A1B307E6}"/>
              </a:ext>
            </a:extLst>
          </p:cNvPr>
          <p:cNvSpPr>
            <a:spLocks noGrp="1"/>
          </p:cNvSpPr>
          <p:nvPr>
            <p:ph type="title"/>
          </p:nvPr>
        </p:nvSpPr>
        <p:spPr>
          <a:xfrm>
            <a:off x="2231136" y="68953"/>
            <a:ext cx="7729728" cy="1188720"/>
          </a:xfrm>
        </p:spPr>
        <p:txBody>
          <a:bodyPr/>
          <a:lstStyle/>
          <a:p>
            <a:r>
              <a:rPr lang="pl-PL" dirty="0"/>
              <a:t>OPINIA PRYWATNA</a:t>
            </a:r>
          </a:p>
        </p:txBody>
      </p:sp>
      <p:sp>
        <p:nvSpPr>
          <p:cNvPr id="3" name="Symbol zastępczy zawartości 2">
            <a:extLst>
              <a:ext uri="{FF2B5EF4-FFF2-40B4-BE49-F238E27FC236}">
                <a16:creationId xmlns:a16="http://schemas.microsoft.com/office/drawing/2014/main" id="{631D1D9F-3824-CE08-E3CA-1754C53E35FA}"/>
              </a:ext>
            </a:extLst>
          </p:cNvPr>
          <p:cNvSpPr>
            <a:spLocks noGrp="1"/>
          </p:cNvSpPr>
          <p:nvPr>
            <p:ph idx="1"/>
          </p:nvPr>
        </p:nvSpPr>
        <p:spPr>
          <a:xfrm>
            <a:off x="429208" y="1483568"/>
            <a:ext cx="11224727" cy="5146860"/>
          </a:xfrm>
        </p:spPr>
        <p:txBody>
          <a:bodyPr>
            <a:normAutofit/>
          </a:bodyPr>
          <a:lstStyle/>
          <a:p>
            <a:r>
              <a:rPr lang="pl-PL" dirty="0">
                <a:latin typeface="+mj-lt"/>
              </a:rPr>
              <a:t>Opinia prywatna (pozasądowa) – w postępowaniu ma charakter dokumentu sporządzany na zlecenie uczestników procesu karnego (najczęściej przez oskarżonego) przez osoby posiadające wiadomości specjalne w danej dziedzinie.</a:t>
            </a:r>
          </a:p>
          <a:p>
            <a:r>
              <a:rPr lang="pl-PL" dirty="0">
                <a:latin typeface="+mj-lt"/>
              </a:rPr>
              <a:t>Inny status dowodowy niż opinia biegłego sądowego.</a:t>
            </a:r>
          </a:p>
          <a:p>
            <a:r>
              <a:rPr lang="pl-PL" dirty="0">
                <a:latin typeface="+mj-lt"/>
              </a:rPr>
              <a:t>Biegły prywatny nie ma statusu ani uprawnień biegłego sądowego.</a:t>
            </a:r>
          </a:p>
          <a:p>
            <a:r>
              <a:rPr lang="pl-PL" dirty="0">
                <a:latin typeface="+mj-lt"/>
              </a:rPr>
              <a:t>Biegłego prywatnego nie przesłuchuje się w przeciwieństwie do biegłego sądowego. Biegłego prywatnego nie można także konfrontować z biegłym sądowym.</a:t>
            </a:r>
          </a:p>
          <a:p>
            <a:r>
              <a:rPr lang="pl-PL" dirty="0">
                <a:latin typeface="+mj-lt"/>
              </a:rPr>
              <a:t>Włączana do materiału dowodowego w drodze wniosku dowodowego.</a:t>
            </a:r>
          </a:p>
          <a:p>
            <a:r>
              <a:rPr lang="pl-PL" dirty="0">
                <a:latin typeface="+mj-lt"/>
              </a:rPr>
              <a:t>Opinia prywatna nie jest opinią w rozumieniu art.193 § 1 k.p.k. </a:t>
            </a:r>
          </a:p>
          <a:p>
            <a:r>
              <a:rPr lang="pl-PL" dirty="0">
                <a:latin typeface="+mj-lt"/>
              </a:rPr>
              <a:t>Opinia prywatna może być jednak cennym źródłem informacji, wpływającym na czynności organu procesowego, a także na linię obrony. </a:t>
            </a:r>
          </a:p>
          <a:p>
            <a:r>
              <a:rPr lang="pl-PL" dirty="0">
                <a:latin typeface="+mj-lt"/>
              </a:rPr>
              <a:t>Może być podstawą do składania dalszych wniosków dowodowych.</a:t>
            </a:r>
          </a:p>
          <a:p>
            <a:r>
              <a:rPr lang="pl-PL" dirty="0">
                <a:latin typeface="+mj-lt"/>
              </a:rPr>
              <a:t>Może stać się podstawą dopuszczenia dowodu z opinii uzupełniającej biegłego, który był powołany w sprawie, czy wyznaczenia innego biegłego. </a:t>
            </a:r>
          </a:p>
          <a:p>
            <a:pPr marL="0" indent="0">
              <a:buNone/>
            </a:pPr>
            <a:endParaRPr lang="pl-PL" dirty="0"/>
          </a:p>
        </p:txBody>
      </p:sp>
    </p:spTree>
    <p:extLst>
      <p:ext uri="{BB962C8B-B14F-4D97-AF65-F5344CB8AC3E}">
        <p14:creationId xmlns:p14="http://schemas.microsoft.com/office/powerpoint/2010/main" val="2199123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740F2C-F168-994B-F387-5C7B671ACE23}"/>
              </a:ext>
            </a:extLst>
          </p:cNvPr>
          <p:cNvSpPr>
            <a:spLocks noGrp="1"/>
          </p:cNvSpPr>
          <p:nvPr>
            <p:ph type="title"/>
          </p:nvPr>
        </p:nvSpPr>
        <p:spPr>
          <a:xfrm>
            <a:off x="2231136" y="1182142"/>
            <a:ext cx="7729728" cy="4493716"/>
          </a:xfrm>
        </p:spPr>
        <p:txBody>
          <a:bodyPr/>
          <a:lstStyle/>
          <a:p>
            <a:r>
              <a:rPr lang="pl-PL" dirty="0"/>
              <a:t>SPECJALISTA</a:t>
            </a:r>
          </a:p>
        </p:txBody>
      </p:sp>
    </p:spTree>
    <p:extLst>
      <p:ext uri="{BB962C8B-B14F-4D97-AF65-F5344CB8AC3E}">
        <p14:creationId xmlns:p14="http://schemas.microsoft.com/office/powerpoint/2010/main" val="224044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3B4015-90CE-1804-E9F7-709E56733659}"/>
              </a:ext>
            </a:extLst>
          </p:cNvPr>
          <p:cNvSpPr>
            <a:spLocks noGrp="1"/>
          </p:cNvSpPr>
          <p:nvPr>
            <p:ph type="title"/>
          </p:nvPr>
        </p:nvSpPr>
        <p:spPr>
          <a:xfrm>
            <a:off x="2231136" y="175720"/>
            <a:ext cx="7729728" cy="1188720"/>
          </a:xfrm>
        </p:spPr>
        <p:txBody>
          <a:bodyPr/>
          <a:lstStyle/>
          <a:p>
            <a:r>
              <a:rPr lang="pl-PL" dirty="0"/>
              <a:t>Podstawy prawne</a:t>
            </a:r>
          </a:p>
        </p:txBody>
      </p:sp>
      <p:sp>
        <p:nvSpPr>
          <p:cNvPr id="3" name="Symbol zastępczy zawartości 2">
            <a:extLst>
              <a:ext uri="{FF2B5EF4-FFF2-40B4-BE49-F238E27FC236}">
                <a16:creationId xmlns:a16="http://schemas.microsoft.com/office/drawing/2014/main" id="{9C64D4B1-446A-E8BA-CF93-D9A008E26F54}"/>
              </a:ext>
            </a:extLst>
          </p:cNvPr>
          <p:cNvSpPr>
            <a:spLocks noGrp="1"/>
          </p:cNvSpPr>
          <p:nvPr>
            <p:ph idx="1"/>
          </p:nvPr>
        </p:nvSpPr>
        <p:spPr>
          <a:xfrm>
            <a:off x="590719" y="1618407"/>
            <a:ext cx="10924247" cy="5041337"/>
          </a:xfrm>
        </p:spPr>
        <p:txBody>
          <a:bodyPr>
            <a:normAutofit fontScale="55000" lnSpcReduction="20000"/>
          </a:bodyPr>
          <a:lstStyle/>
          <a:p>
            <a:pPr marL="0" indent="0" algn="l">
              <a:buNone/>
            </a:pPr>
            <a:r>
              <a:rPr lang="pl-PL" sz="2900" b="0" i="0" dirty="0">
                <a:solidFill>
                  <a:schemeClr val="tx1"/>
                </a:solidFill>
                <a:effectLst/>
                <a:latin typeface="robotoRegular"/>
              </a:rPr>
              <a:t>Przepisy regulujące status i czynności biegłego sądowego:</a:t>
            </a:r>
          </a:p>
          <a:p>
            <a:pPr algn="l">
              <a:buFont typeface="Arial" panose="020B0604020202020204" pitchFamily="34" charset="0"/>
              <a:buChar char="•"/>
            </a:pPr>
            <a:r>
              <a:rPr lang="pl-PL" sz="2900" dirty="0">
                <a:solidFill>
                  <a:srgbClr val="4F4F4F"/>
                </a:solidFill>
                <a:latin typeface="robotoRegular"/>
              </a:rPr>
              <a:t>U</a:t>
            </a:r>
            <a:r>
              <a:rPr lang="pl-PL" sz="2900" b="0" i="0" dirty="0">
                <a:solidFill>
                  <a:srgbClr val="4F4F4F"/>
                </a:solidFill>
                <a:effectLst/>
                <a:latin typeface="robotoRegular"/>
              </a:rPr>
              <a:t>stawa z dnia 27 lipca 2001 r. Prawo o ustroju sądów powszechnych (Rozdział 6);</a:t>
            </a:r>
          </a:p>
          <a:p>
            <a:pPr algn="l">
              <a:buFont typeface="Arial" panose="020B0604020202020204" pitchFamily="34" charset="0"/>
              <a:buChar char="•"/>
            </a:pPr>
            <a:r>
              <a:rPr lang="pl-PL" sz="2900" dirty="0">
                <a:solidFill>
                  <a:srgbClr val="4F4F4F"/>
                </a:solidFill>
                <a:latin typeface="robotoRegular"/>
              </a:rPr>
              <a:t>R</a:t>
            </a:r>
            <a:r>
              <a:rPr lang="pl-PL" sz="2900" b="0" i="0" dirty="0">
                <a:solidFill>
                  <a:srgbClr val="4F4F4F"/>
                </a:solidFill>
                <a:effectLst/>
                <a:latin typeface="robotoRegular"/>
              </a:rPr>
              <a:t>ozporządzenie Ministra Sprawiedliwości z dnia 24 stycznia 2005 r. w sprawie biegłych sądowych;</a:t>
            </a:r>
          </a:p>
          <a:p>
            <a:pPr algn="l">
              <a:buFont typeface="Arial" panose="020B0604020202020204" pitchFamily="34" charset="0"/>
              <a:buChar char="•"/>
            </a:pPr>
            <a:r>
              <a:rPr lang="pl-PL" sz="2900" b="0" i="0" dirty="0">
                <a:solidFill>
                  <a:srgbClr val="4F4F4F"/>
                </a:solidFill>
                <a:effectLst/>
                <a:latin typeface="robotoRegular"/>
              </a:rPr>
              <a:t>Rozporządzenie Ministra Zdrowia z dnia 27 grudnia 2007 r. w sprawie biegłych sądowych w przedmiocie uzależnienia od alkoholu.</a:t>
            </a:r>
          </a:p>
          <a:p>
            <a:pPr marL="0" indent="0" algn="l">
              <a:buNone/>
            </a:pPr>
            <a:r>
              <a:rPr lang="pl-PL" sz="2900" b="0" i="0" dirty="0">
                <a:solidFill>
                  <a:schemeClr val="tx1"/>
                </a:solidFill>
                <a:effectLst/>
                <a:latin typeface="robotoRegular"/>
              </a:rPr>
              <a:t>Przepisy dotyczące prawa procesowego:</a:t>
            </a:r>
          </a:p>
          <a:p>
            <a:pPr algn="l">
              <a:buFont typeface="Arial" panose="020B0604020202020204" pitchFamily="34" charset="0"/>
              <a:buChar char="•"/>
            </a:pPr>
            <a:r>
              <a:rPr lang="pl-PL" sz="2900" dirty="0">
                <a:solidFill>
                  <a:srgbClr val="4F4F4F"/>
                </a:solidFill>
                <a:latin typeface="robotoRegular"/>
              </a:rPr>
              <a:t>U</a:t>
            </a:r>
            <a:r>
              <a:rPr lang="pl-PL" sz="2900" b="0" i="0" dirty="0">
                <a:solidFill>
                  <a:srgbClr val="4F4F4F"/>
                </a:solidFill>
                <a:effectLst/>
                <a:latin typeface="robotoRegular"/>
              </a:rPr>
              <a:t>stawa z dnia 17 listopada 1964 r. Kodeks postępowania cywilnego (§ 278-291);</a:t>
            </a:r>
          </a:p>
          <a:p>
            <a:pPr algn="l">
              <a:buFont typeface="Arial" panose="020B0604020202020204" pitchFamily="34" charset="0"/>
              <a:buChar char="•"/>
            </a:pPr>
            <a:r>
              <a:rPr lang="pl-PL" sz="2900" dirty="0">
                <a:solidFill>
                  <a:srgbClr val="4F4F4F"/>
                </a:solidFill>
                <a:latin typeface="robotoRegular"/>
              </a:rPr>
              <a:t>U</a:t>
            </a:r>
            <a:r>
              <a:rPr lang="pl-PL" sz="2900" b="0" i="0" dirty="0">
                <a:solidFill>
                  <a:srgbClr val="4F4F4F"/>
                </a:solidFill>
                <a:effectLst/>
                <a:latin typeface="robotoRegular"/>
              </a:rPr>
              <a:t>stawa z dnia 6 czerwca 1997 r. Kodeks postępowania karnego (§ 193-203, § 318);</a:t>
            </a:r>
          </a:p>
          <a:p>
            <a:pPr algn="l">
              <a:buFont typeface="Arial" panose="020B0604020202020204" pitchFamily="34" charset="0"/>
              <a:buChar char="•"/>
            </a:pPr>
            <a:r>
              <a:rPr lang="pl-PL" sz="2900" dirty="0">
                <a:solidFill>
                  <a:srgbClr val="4F4F4F"/>
                </a:solidFill>
                <a:latin typeface="robotoRegular"/>
              </a:rPr>
              <a:t>R</a:t>
            </a:r>
            <a:r>
              <a:rPr lang="pl-PL" sz="2900" b="0" i="0" dirty="0">
                <a:solidFill>
                  <a:srgbClr val="4F4F4F"/>
                </a:solidFill>
                <a:effectLst/>
                <a:latin typeface="robotoRegular"/>
              </a:rPr>
              <a:t>ozporządzenie Ministra Sprawiedliwości z dnia 18 czerwca 2019 r. Regulamin urzędowania sądów powszechnych.</a:t>
            </a:r>
          </a:p>
          <a:p>
            <a:pPr marL="0" indent="0" algn="l">
              <a:buNone/>
            </a:pPr>
            <a:r>
              <a:rPr lang="pl-PL" sz="2900" b="0" i="0" dirty="0">
                <a:solidFill>
                  <a:schemeClr val="tx1"/>
                </a:solidFill>
                <a:effectLst/>
                <a:latin typeface="robotoRegular"/>
              </a:rPr>
              <a:t>Przepisy dotyczące wynagrodzeń biegłych sądowych:</a:t>
            </a:r>
          </a:p>
          <a:p>
            <a:pPr algn="l">
              <a:buFont typeface="Arial" panose="020B0604020202020204" pitchFamily="34" charset="0"/>
              <a:buChar char="•"/>
            </a:pPr>
            <a:r>
              <a:rPr lang="pl-PL" sz="2900" dirty="0">
                <a:solidFill>
                  <a:srgbClr val="4F4F4F"/>
                </a:solidFill>
                <a:latin typeface="robotoRegular"/>
              </a:rPr>
              <a:t>R</a:t>
            </a:r>
            <a:r>
              <a:rPr lang="pl-PL" sz="2900" b="0" i="0" dirty="0">
                <a:solidFill>
                  <a:srgbClr val="4F4F4F"/>
                </a:solidFill>
                <a:effectLst/>
                <a:latin typeface="robotoRegular"/>
              </a:rPr>
              <a:t>ozporządzenie Ministra Sprawiedliwości z dnia 24 kwietnia 2013 r. w sprawie określenia stawek wynagrodzenia biegłych, taryf zryczałtowanych oraz sposobu dokumentowania wydatków niezbędnych dla wydania opinii w postępowaniu karnym;</a:t>
            </a:r>
          </a:p>
          <a:p>
            <a:pPr algn="l">
              <a:buFont typeface="Arial" panose="020B0604020202020204" pitchFamily="34" charset="0"/>
              <a:buChar char="•"/>
            </a:pPr>
            <a:r>
              <a:rPr lang="pl-PL" sz="2900" dirty="0">
                <a:solidFill>
                  <a:srgbClr val="4F4F4F"/>
                </a:solidFill>
                <a:latin typeface="robotoRegular"/>
              </a:rPr>
              <a:t>R</a:t>
            </a:r>
            <a:r>
              <a:rPr lang="pl-PL" sz="2900" b="0" i="0" dirty="0">
                <a:solidFill>
                  <a:srgbClr val="4F4F4F"/>
                </a:solidFill>
                <a:effectLst/>
                <a:latin typeface="robotoRegular"/>
              </a:rPr>
              <a:t>ozporządzenie Ministra Sprawiedliwości z dnia 24 kwietnia 2013 r. w sprawie określenia stawek wynagrodzenia biegłych, taryf zryczałtowanych oraz sposobu dokumentowania wydatków niezbędnych dla wydania opinii w postępowaniu cywilnym.</a:t>
            </a:r>
          </a:p>
          <a:p>
            <a:pPr marL="0" indent="0">
              <a:buNone/>
            </a:pPr>
            <a:endParaRPr lang="pl-PL" dirty="0"/>
          </a:p>
        </p:txBody>
      </p:sp>
    </p:spTree>
    <p:extLst>
      <p:ext uri="{BB962C8B-B14F-4D97-AF65-F5344CB8AC3E}">
        <p14:creationId xmlns:p14="http://schemas.microsoft.com/office/powerpoint/2010/main" val="1532801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C4ABE0-16AC-190E-07D1-06FAABA75D55}"/>
              </a:ext>
            </a:extLst>
          </p:cNvPr>
          <p:cNvSpPr>
            <a:spLocks noGrp="1"/>
          </p:cNvSpPr>
          <p:nvPr>
            <p:ph type="title"/>
          </p:nvPr>
        </p:nvSpPr>
        <p:spPr>
          <a:xfrm>
            <a:off x="2231136" y="339541"/>
            <a:ext cx="7729728" cy="1188720"/>
          </a:xfrm>
        </p:spPr>
        <p:txBody>
          <a:bodyPr/>
          <a:lstStyle/>
          <a:p>
            <a:r>
              <a:rPr lang="pl-PL" dirty="0"/>
              <a:t>SPECJALISTA</a:t>
            </a:r>
          </a:p>
        </p:txBody>
      </p:sp>
      <p:sp>
        <p:nvSpPr>
          <p:cNvPr id="3" name="Symbol zastępczy zawartości 2">
            <a:extLst>
              <a:ext uri="{FF2B5EF4-FFF2-40B4-BE49-F238E27FC236}">
                <a16:creationId xmlns:a16="http://schemas.microsoft.com/office/drawing/2014/main" id="{739F15FF-610E-707E-2B09-979F24CAA406}"/>
              </a:ext>
            </a:extLst>
          </p:cNvPr>
          <p:cNvSpPr>
            <a:spLocks noGrp="1"/>
          </p:cNvSpPr>
          <p:nvPr>
            <p:ph idx="1"/>
          </p:nvPr>
        </p:nvSpPr>
        <p:spPr>
          <a:xfrm>
            <a:off x="828869" y="1651518"/>
            <a:ext cx="10534261" cy="4866941"/>
          </a:xfrm>
        </p:spPr>
        <p:txBody>
          <a:bodyPr>
            <a:normAutofit/>
          </a:bodyPr>
          <a:lstStyle/>
          <a:p>
            <a:pPr marL="0" indent="0">
              <a:buNone/>
            </a:pPr>
            <a:r>
              <a:rPr lang="pl-PL" dirty="0"/>
              <a:t>Art. 205 k.p.k. </a:t>
            </a:r>
          </a:p>
          <a:p>
            <a:pPr algn="just"/>
            <a:r>
              <a:rPr lang="pl-PL" b="1" i="0" dirty="0">
                <a:solidFill>
                  <a:srgbClr val="000000"/>
                </a:solidFill>
                <a:effectLst/>
              </a:rPr>
              <a:t>Art. 205. § 1.</a:t>
            </a:r>
            <a:r>
              <a:rPr lang="pl-PL" b="0" i="0" dirty="0">
                <a:solidFill>
                  <a:srgbClr val="000000"/>
                </a:solidFill>
                <a:effectLst/>
              </a:rPr>
              <a:t>  Jeżeli dokonanie oględzin, przesłuchania przy użyciu urządzeń technicznych umożliwiających przeprowadzenie tej czynności na odległość, eksperymentu, ekspertyzy, zatrzymania rzeczy lub przeszukania wymaga czynności technicznych, w szczególności takich jak wykonanie pomiarów, obliczeń, zdjęć, utrwalenie śladów, można do udziału w nich wezwać </a:t>
            </a:r>
            <a:r>
              <a:rPr lang="pl-PL" b="1" i="0" dirty="0">
                <a:solidFill>
                  <a:srgbClr val="000000"/>
                </a:solidFill>
                <a:effectLst/>
              </a:rPr>
              <a:t>specjalistów</a:t>
            </a:r>
            <a:r>
              <a:rPr lang="pl-PL" b="0" i="0" dirty="0">
                <a:solidFill>
                  <a:srgbClr val="000000"/>
                </a:solidFill>
                <a:effectLst/>
              </a:rPr>
              <a:t>.</a:t>
            </a:r>
          </a:p>
          <a:p>
            <a:pPr algn="just"/>
            <a:r>
              <a:rPr lang="pl-PL" b="1" i="0" dirty="0">
                <a:solidFill>
                  <a:srgbClr val="000000"/>
                </a:solidFill>
                <a:effectLst/>
              </a:rPr>
              <a:t>§ 2.</a:t>
            </a:r>
            <a:r>
              <a:rPr lang="pl-PL" b="0" i="0" dirty="0">
                <a:solidFill>
                  <a:srgbClr val="000000"/>
                </a:solidFill>
                <a:effectLst/>
              </a:rPr>
              <a:t> Specjalistę nie będącego funkcjonariuszem organów procesowych można wezwać, przed przystąpieniem do czynności, do złożenia następującego przyrzeczenia: </a:t>
            </a:r>
            <a:r>
              <a:rPr lang="pl-PL" b="0" i="1" dirty="0">
                <a:solidFill>
                  <a:srgbClr val="4C4C4C"/>
                </a:solidFill>
                <a:effectLst/>
              </a:rPr>
              <a:t>,,Świadomy znaczenia powierzonej mi czynności i odpowiedzialności przed prawem przyrzekam uroczyście, że powierzone mi obowiązki wykonam z całą sumiennością i bezstronnością"</a:t>
            </a:r>
            <a:r>
              <a:rPr lang="pl-PL" b="0" i="0" dirty="0">
                <a:solidFill>
                  <a:srgbClr val="000000"/>
                </a:solidFill>
                <a:effectLst/>
              </a:rPr>
              <a:t>.</a:t>
            </a:r>
          </a:p>
          <a:p>
            <a:pPr algn="just"/>
            <a:r>
              <a:rPr lang="pl-PL" b="1" i="0" dirty="0">
                <a:solidFill>
                  <a:srgbClr val="000000"/>
                </a:solidFill>
                <a:effectLst/>
              </a:rPr>
              <a:t>§ 3.</a:t>
            </a:r>
            <a:r>
              <a:rPr lang="pl-PL" b="0" i="0" dirty="0">
                <a:solidFill>
                  <a:srgbClr val="000000"/>
                </a:solidFill>
                <a:effectLst/>
              </a:rPr>
              <a:t> W protokole czynności przeprowadzonej z udziałem specjalistów należy wskazać ich imiona i nazwiska, specjalność, miejsce zamieszkania, miejsce pracy i stanowisko oraz podać rodzaj i zakres czynności wykonanych przez każdego z nich.</a:t>
            </a:r>
          </a:p>
          <a:p>
            <a:pPr marL="0" indent="0">
              <a:buNone/>
            </a:pPr>
            <a:endParaRPr lang="pl-PL" dirty="0"/>
          </a:p>
        </p:txBody>
      </p:sp>
    </p:spTree>
    <p:extLst>
      <p:ext uri="{BB962C8B-B14F-4D97-AF65-F5344CB8AC3E}">
        <p14:creationId xmlns:p14="http://schemas.microsoft.com/office/powerpoint/2010/main" val="3779893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14EF24-9BF4-3F73-A841-332FFAE54E6F}"/>
              </a:ext>
            </a:extLst>
          </p:cNvPr>
          <p:cNvSpPr>
            <a:spLocks noGrp="1"/>
          </p:cNvSpPr>
          <p:nvPr>
            <p:ph type="title"/>
          </p:nvPr>
        </p:nvSpPr>
        <p:spPr>
          <a:xfrm>
            <a:off x="2231136" y="180922"/>
            <a:ext cx="7729728" cy="1188720"/>
          </a:xfrm>
        </p:spPr>
        <p:txBody>
          <a:bodyPr/>
          <a:lstStyle/>
          <a:p>
            <a:r>
              <a:rPr lang="pl-PL" dirty="0"/>
              <a:t>specjalista</a:t>
            </a:r>
          </a:p>
        </p:txBody>
      </p:sp>
      <p:sp>
        <p:nvSpPr>
          <p:cNvPr id="3" name="Symbol zastępczy zawartości 2">
            <a:extLst>
              <a:ext uri="{FF2B5EF4-FFF2-40B4-BE49-F238E27FC236}">
                <a16:creationId xmlns:a16="http://schemas.microsoft.com/office/drawing/2014/main" id="{D0848F81-7BF1-F975-01CA-C401E875C0A2}"/>
              </a:ext>
            </a:extLst>
          </p:cNvPr>
          <p:cNvSpPr>
            <a:spLocks noGrp="1"/>
          </p:cNvSpPr>
          <p:nvPr>
            <p:ph idx="1"/>
          </p:nvPr>
        </p:nvSpPr>
        <p:spPr>
          <a:xfrm>
            <a:off x="1066800" y="1716833"/>
            <a:ext cx="10058400" cy="4627983"/>
          </a:xfrm>
        </p:spPr>
        <p:txBody>
          <a:bodyPr>
            <a:normAutofit/>
          </a:bodyPr>
          <a:lstStyle/>
          <a:p>
            <a:pPr marL="0" indent="0" algn="just">
              <a:buNone/>
            </a:pPr>
            <a:r>
              <a:rPr lang="pl-PL" sz="2400" dirty="0"/>
              <a:t>Specjaliści to uczestnicy różnych czynności (zwłaszcza oględzin czy eksperymentów), których udział ogranicza się do obsługi techniczno-dokumentacyjnej.</a:t>
            </a:r>
          </a:p>
          <a:p>
            <a:pPr marL="0" indent="0" algn="just">
              <a:buNone/>
            </a:pPr>
            <a:r>
              <a:rPr lang="pl-PL" sz="2400" dirty="0"/>
              <a:t>Rola tych osób polega na fotografowaniu, filmowaniu, wykonywaniu szkiców, nagrywaniu głosu, wykonywaniu pomiarów, technicznym zabezpieczaniu śladów. </a:t>
            </a:r>
          </a:p>
          <a:p>
            <a:pPr marL="0" indent="0" algn="just">
              <a:buNone/>
            </a:pPr>
            <a:r>
              <a:rPr lang="pl-PL" sz="2400" dirty="0"/>
              <a:t>Nie jest to rola samodzielna. Osoby te pracują pod kierunkiem organu procesowego lub biegłego. </a:t>
            </a:r>
          </a:p>
          <a:p>
            <a:pPr marL="0" indent="0" algn="just">
              <a:buNone/>
            </a:pPr>
            <a:r>
              <a:rPr lang="pl-PL" sz="2400" dirty="0"/>
              <a:t>Specjaliści nie wydają opinii ani nie udzielają merytorycznych konsultacji organowi procesowemu.</a:t>
            </a:r>
          </a:p>
          <a:p>
            <a:pPr marL="0" indent="0" algn="just">
              <a:buNone/>
            </a:pPr>
            <a:r>
              <a:rPr lang="pl-PL" sz="2400" dirty="0"/>
              <a:t>Są to najczęściej technicy kryminalistyki lub laboranci.</a:t>
            </a:r>
          </a:p>
        </p:txBody>
      </p:sp>
    </p:spTree>
    <p:extLst>
      <p:ext uri="{BB962C8B-B14F-4D97-AF65-F5344CB8AC3E}">
        <p14:creationId xmlns:p14="http://schemas.microsoft.com/office/powerpoint/2010/main" val="239324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B52153-3819-77BA-E465-E756988DF2F0}"/>
              </a:ext>
            </a:extLst>
          </p:cNvPr>
          <p:cNvSpPr>
            <a:spLocks noGrp="1"/>
          </p:cNvSpPr>
          <p:nvPr>
            <p:ph type="title"/>
          </p:nvPr>
        </p:nvSpPr>
        <p:spPr>
          <a:xfrm>
            <a:off x="2231136" y="232363"/>
            <a:ext cx="7729728" cy="1188720"/>
          </a:xfrm>
        </p:spPr>
        <p:txBody>
          <a:bodyPr/>
          <a:lstStyle/>
          <a:p>
            <a:r>
              <a:rPr lang="pl-PL" dirty="0"/>
              <a:t>Podstawy prawne</a:t>
            </a:r>
          </a:p>
        </p:txBody>
      </p:sp>
      <p:sp>
        <p:nvSpPr>
          <p:cNvPr id="3" name="Symbol zastępczy zawartości 2">
            <a:extLst>
              <a:ext uri="{FF2B5EF4-FFF2-40B4-BE49-F238E27FC236}">
                <a16:creationId xmlns:a16="http://schemas.microsoft.com/office/drawing/2014/main" id="{A8C340BD-FB28-0C23-88F6-9D8CE9979E14}"/>
              </a:ext>
            </a:extLst>
          </p:cNvPr>
          <p:cNvSpPr>
            <a:spLocks noGrp="1"/>
          </p:cNvSpPr>
          <p:nvPr>
            <p:ph idx="1"/>
          </p:nvPr>
        </p:nvSpPr>
        <p:spPr>
          <a:xfrm>
            <a:off x="971043" y="1675052"/>
            <a:ext cx="10244517" cy="4984694"/>
          </a:xfrm>
        </p:spPr>
        <p:txBody>
          <a:bodyPr>
            <a:normAutofit/>
          </a:bodyPr>
          <a:lstStyle/>
          <a:p>
            <a:pPr marL="0" indent="0" algn="ctr">
              <a:buNone/>
            </a:pPr>
            <a:r>
              <a:rPr lang="pl-PL" i="1" dirty="0"/>
              <a:t>Ustawa z dnia 27 lipca 2001 r. Prawo o ustroju sądów powszechnych (Rozdział 6);</a:t>
            </a:r>
          </a:p>
          <a:p>
            <a:pPr marL="0" indent="0" algn="ctr">
              <a:buNone/>
            </a:pPr>
            <a:r>
              <a:rPr lang="pl-PL" sz="2400" dirty="0"/>
              <a:t>Biegli</a:t>
            </a:r>
          </a:p>
          <a:p>
            <a:pPr marL="0" indent="0" algn="just">
              <a:buNone/>
            </a:pPr>
            <a:r>
              <a:rPr lang="pl-PL" sz="2400" dirty="0"/>
              <a:t>Art. 157. § 1. Prezes sądu okręgowego ustanawia biegłych sądowych i prowadzi ich listę.</a:t>
            </a:r>
          </a:p>
          <a:p>
            <a:pPr marL="0" indent="0" algn="just">
              <a:buNone/>
            </a:pPr>
            <a:r>
              <a:rPr lang="pl-PL" sz="2400" dirty="0"/>
              <a:t>§ 2. Minister Sprawiedliwości określi, w drodze rozporządzenia, tryb ustanawiania biegłych sądowych, pełnienia przez nich czynności oraz zwalniania ich z funkcji. </a:t>
            </a:r>
          </a:p>
          <a:p>
            <a:pPr marL="0" indent="0" algn="just">
              <a:buNone/>
            </a:pPr>
            <a:r>
              <a:rPr lang="pl-PL" sz="2400" dirty="0"/>
              <a:t>W tym samym trybie Minister Sprawiedliwości może również określić szczegółowe zasady powoływania i działania zespołów biegłych sądowych.</a:t>
            </a:r>
          </a:p>
          <a:p>
            <a:pPr marL="0" indent="0" algn="just">
              <a:buNone/>
            </a:pPr>
            <a:r>
              <a:rPr lang="pl-PL" sz="2400" dirty="0"/>
              <a:t>§ 3. W związku z wykonywaniem czynności wynikających z postanowienia o zasięgnięciu opinii biegły korzysta z ochrony prawnej przewidzianej dla funkcjonariuszy publicznych.</a:t>
            </a:r>
          </a:p>
        </p:txBody>
      </p:sp>
    </p:spTree>
    <p:extLst>
      <p:ext uri="{BB962C8B-B14F-4D97-AF65-F5344CB8AC3E}">
        <p14:creationId xmlns:p14="http://schemas.microsoft.com/office/powerpoint/2010/main" val="427551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37BAE7-15EE-7FCE-B34A-127CBB5B78D4}"/>
              </a:ext>
            </a:extLst>
          </p:cNvPr>
          <p:cNvSpPr>
            <a:spLocks noGrp="1"/>
          </p:cNvSpPr>
          <p:nvPr>
            <p:ph type="title"/>
          </p:nvPr>
        </p:nvSpPr>
        <p:spPr>
          <a:xfrm>
            <a:off x="2320148" y="139305"/>
            <a:ext cx="7729728" cy="799371"/>
          </a:xfrm>
        </p:spPr>
        <p:txBody>
          <a:bodyPr/>
          <a:lstStyle/>
          <a:p>
            <a:r>
              <a:rPr lang="pl-PL" dirty="0"/>
              <a:t>Podstawy prawne</a:t>
            </a:r>
          </a:p>
        </p:txBody>
      </p:sp>
      <p:sp>
        <p:nvSpPr>
          <p:cNvPr id="3" name="Symbol zastępczy zawartości 2">
            <a:extLst>
              <a:ext uri="{FF2B5EF4-FFF2-40B4-BE49-F238E27FC236}">
                <a16:creationId xmlns:a16="http://schemas.microsoft.com/office/drawing/2014/main" id="{3F3FD655-97C9-88D5-0962-76197D69F541}"/>
              </a:ext>
            </a:extLst>
          </p:cNvPr>
          <p:cNvSpPr>
            <a:spLocks noGrp="1"/>
          </p:cNvSpPr>
          <p:nvPr>
            <p:ph idx="1"/>
          </p:nvPr>
        </p:nvSpPr>
        <p:spPr>
          <a:xfrm>
            <a:off x="663547" y="1005719"/>
            <a:ext cx="11094180" cy="5712976"/>
          </a:xfrm>
        </p:spPr>
        <p:txBody>
          <a:bodyPr>
            <a:noAutofit/>
          </a:bodyPr>
          <a:lstStyle/>
          <a:p>
            <a:pPr marL="0" marR="0" lvl="0" indent="0" algn="ctr" defTabSz="914400" rtl="0" eaLnBrk="1" fontAlgn="auto" latinLnBrk="0" hangingPunct="1">
              <a:lnSpc>
                <a:spcPct val="100000"/>
              </a:lnSpc>
              <a:spcBef>
                <a:spcPts val="1000"/>
              </a:spcBef>
              <a:spcAft>
                <a:spcPts val="0"/>
              </a:spcAft>
              <a:buClr>
                <a:srgbClr val="9BAFB5"/>
              </a:buClr>
              <a:buSzTx/>
              <a:buNone/>
              <a:tabLst/>
              <a:defRPr/>
            </a:pPr>
            <a:r>
              <a:rPr kumimoji="0" lang="pl-PL" sz="1600" b="0" i="1" u="none" strike="noStrike" kern="1200" cap="none" spc="0" normalizeH="0" baseline="0" noProof="0" dirty="0">
                <a:ln>
                  <a:noFill/>
                </a:ln>
                <a:solidFill>
                  <a:srgbClr val="4F4F4F"/>
                </a:solidFill>
                <a:effectLst/>
                <a:uLnTx/>
                <a:uFillTx/>
                <a:latin typeface="robotoRegular"/>
                <a:ea typeface="+mn-ea"/>
                <a:cs typeface="+mn-cs"/>
              </a:rPr>
              <a:t>Rozporządzenie Ministra Sprawiedliwości z dnia 24 stycznia 2005 r. w sprawie biegłych sądowych</a:t>
            </a:r>
          </a:p>
          <a:p>
            <a:pPr marL="0" indent="0">
              <a:buNone/>
            </a:pPr>
            <a:r>
              <a:rPr lang="pl-PL" sz="1600" b="1" i="1" u="none" strike="noStrike" dirty="0">
                <a:solidFill>
                  <a:srgbClr val="428E46"/>
                </a:solidFill>
                <a:effectLst/>
                <a:hlinkClick r:id="rId2" tooltip="Pięcioletni okres ustanowienia biegłego przy sądzie okręgowym"/>
              </a:rPr>
              <a:t>§ 1. Pięcioletni okres ustanowienia biegłego przy sądzie okręgowym</a:t>
            </a:r>
            <a:r>
              <a:rPr lang="pl-PL" sz="1600" b="1" i="1" dirty="0">
                <a:effectLst/>
              </a:rPr>
              <a:t> </a:t>
            </a:r>
          </a:p>
          <a:p>
            <a:pPr marL="0" indent="0">
              <a:buNone/>
            </a:pPr>
            <a:r>
              <a:rPr lang="pl-PL" sz="1600" dirty="0">
                <a:effectLst/>
              </a:rPr>
              <a:t>1. Biegłych sądowych, zwanych dalej "biegłymi", ustanawia przy sądzie okręgowym prezes tego sądu, zwany dalej "prezesem".</a:t>
            </a:r>
            <a:br>
              <a:rPr lang="pl-PL" sz="1600" dirty="0">
                <a:effectLst/>
              </a:rPr>
            </a:br>
            <a:r>
              <a:rPr lang="pl-PL" sz="1600" dirty="0">
                <a:effectLst/>
              </a:rPr>
              <a:t>2. Biegłych ustanawia się na okres 5 lat; okres ustanowienia upływa z końcem roku kalendarzowego.</a:t>
            </a:r>
          </a:p>
          <a:p>
            <a:pPr marL="0" indent="0">
              <a:buNone/>
            </a:pPr>
            <a:r>
              <a:rPr lang="pl-PL" sz="1600" b="1" i="1" u="none" strike="noStrike" dirty="0">
                <a:solidFill>
                  <a:srgbClr val="428E46"/>
                </a:solidFill>
                <a:effectLst/>
                <a:hlinkClick r:id="rId2" tooltip="Ustanowienie biegłych dla poszczególnych dziedzin i umiejętności"/>
              </a:rPr>
              <a:t>§ 2. Ustanowienie biegłych dla poszczególnych dziedzin i umiejętności</a:t>
            </a:r>
            <a:r>
              <a:rPr lang="pl-PL" sz="1600" b="1" i="1" dirty="0">
                <a:effectLst/>
              </a:rPr>
              <a:t> </a:t>
            </a:r>
          </a:p>
          <a:p>
            <a:pPr marL="0" indent="0">
              <a:buNone/>
            </a:pPr>
            <a:r>
              <a:rPr lang="pl-PL" sz="1600" dirty="0"/>
              <a:t>Biegłych ustanawia się dla poszczególnych gałęzi nauki, techniki, sztuki, rzemiosła, a także innych umiejętności.</a:t>
            </a:r>
            <a:endParaRPr lang="pl-PL" sz="1600" dirty="0">
              <a:effectLst/>
            </a:endParaRPr>
          </a:p>
          <a:p>
            <a:pPr marL="0" indent="0">
              <a:buNone/>
            </a:pPr>
            <a:r>
              <a:rPr lang="pl-PL" sz="1600" b="1" i="1" u="none" strike="noStrike" dirty="0">
                <a:solidFill>
                  <a:srgbClr val="428E46"/>
                </a:solidFill>
                <a:effectLst/>
                <a:hlinkClick r:id="rId2" tooltip="Zasady ustanowienia biegłego zatrudnionego lub wykonującego wolny zawód"/>
              </a:rPr>
              <a:t>§ 3. Zasady ustanowienia biegłego zatrudnionego lub wykonującego wolny zawód</a:t>
            </a:r>
            <a:r>
              <a:rPr lang="pl-PL" sz="1600" b="1" i="1" dirty="0">
                <a:effectLst/>
              </a:rPr>
              <a:t> </a:t>
            </a:r>
          </a:p>
          <a:p>
            <a:pPr marL="0" indent="0">
              <a:buNone/>
            </a:pPr>
            <a:r>
              <a:rPr lang="pl-PL" sz="1600" dirty="0">
                <a:effectLst/>
              </a:rPr>
              <a:t>1. Ustanowienie biegłym osoby zatrudnionej wymaga zasięgnięcia opinii zakładu pracy zatrudniającego tę osobę.</a:t>
            </a:r>
            <a:br>
              <a:rPr lang="pl-PL" sz="1600" dirty="0">
                <a:effectLst/>
              </a:rPr>
            </a:br>
            <a:r>
              <a:rPr lang="pl-PL" sz="1600" dirty="0">
                <a:effectLst/>
              </a:rPr>
              <a:t>2. Ustanowienie biegłym osoby wykonującej wolny zawód wymaga zasięgnięcia opinii organizacji zawodowej, do której osoba ta należy.</a:t>
            </a:r>
          </a:p>
          <a:p>
            <a:pPr marL="0" indent="0">
              <a:buNone/>
            </a:pPr>
            <a:r>
              <a:rPr lang="pl-PL" sz="1600" b="1" i="1" u="none" strike="noStrike" dirty="0">
                <a:solidFill>
                  <a:srgbClr val="428E46"/>
                </a:solidFill>
                <a:effectLst/>
                <a:hlinkClick r:id="rId2" tooltip="Treść przyrzeczenia biegłego"/>
              </a:rPr>
              <a:t>§ 4. Treść przyrzeczenia biegłego</a:t>
            </a:r>
            <a:r>
              <a:rPr lang="pl-PL" sz="1600" b="1" i="1" dirty="0">
                <a:effectLst/>
              </a:rPr>
              <a:t> </a:t>
            </a:r>
          </a:p>
          <a:p>
            <a:pPr marL="0" indent="0">
              <a:buNone/>
            </a:pPr>
            <a:r>
              <a:rPr lang="pl-PL" sz="1600" dirty="0"/>
              <a:t>Biegły przed objęciem funkcji składa wobec prezesa przyrzeczenie według następującej roty: "Świadomy znaczenia mych słów i odpowiedzialności przed prawem przyrzekam uroczyście, że powierzone mi obowiązki biegłego sądowego wykonywać będę z całą sumiennością i bezstronnością".</a:t>
            </a:r>
            <a:endParaRPr lang="pl-PL" sz="1600" dirty="0">
              <a:effectLst/>
            </a:endParaRPr>
          </a:p>
          <a:p>
            <a:pPr marL="0" indent="0" algn="l">
              <a:buNone/>
            </a:pPr>
            <a:r>
              <a:rPr lang="pl-PL" sz="1600" b="1" i="1" u="none" strike="noStrike" dirty="0">
                <a:solidFill>
                  <a:srgbClr val="428E46"/>
                </a:solidFill>
                <a:effectLst/>
                <a:latin typeface="Verdana" panose="020B0604030504040204" pitchFamily="34" charset="0"/>
                <a:hlinkClick r:id="rId2" tooltip="Zakaz odmowy wykonania obowiązku"/>
              </a:rPr>
              <a:t>§ 5. Zakaz odmowy wykonania obowiązku</a:t>
            </a:r>
            <a:r>
              <a:rPr lang="pl-PL" sz="1600" b="1" i="1" dirty="0">
                <a:solidFill>
                  <a:srgbClr val="575757"/>
                </a:solidFill>
                <a:effectLst/>
                <a:latin typeface="Verdana" panose="020B0604030504040204" pitchFamily="34" charset="0"/>
              </a:rPr>
              <a:t> </a:t>
            </a:r>
          </a:p>
          <a:p>
            <a:pPr marL="0" indent="0">
              <a:buNone/>
            </a:pPr>
            <a:r>
              <a:rPr lang="pl-PL" sz="1600" dirty="0"/>
              <a:t>Biegły nie może odmówić wykonania należących do jego obowiązków czynności w okręgu sądu okręgowego, przy którym został ustanowiony, zleconych przez sąd lub organ prowadzący postępowanie przygotowawcze w sprawach karnych, z wyjątkiem wypadków określonych w przepisach regulujących postępowanie przed tymi organami.</a:t>
            </a:r>
            <a:br>
              <a:rPr lang="pl-PL" sz="1600" dirty="0"/>
            </a:br>
            <a:endParaRPr lang="pl-PL" sz="1600" dirty="0"/>
          </a:p>
        </p:txBody>
      </p:sp>
    </p:spTree>
    <p:extLst>
      <p:ext uri="{BB962C8B-B14F-4D97-AF65-F5344CB8AC3E}">
        <p14:creationId xmlns:p14="http://schemas.microsoft.com/office/powerpoint/2010/main" val="4960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7A46B59-70D2-62CD-2D92-D036A0D282AC}"/>
              </a:ext>
            </a:extLst>
          </p:cNvPr>
          <p:cNvSpPr>
            <a:spLocks noGrp="1"/>
          </p:cNvSpPr>
          <p:nvPr>
            <p:ph idx="1"/>
          </p:nvPr>
        </p:nvSpPr>
        <p:spPr>
          <a:xfrm>
            <a:off x="315589" y="97104"/>
            <a:ext cx="11434045" cy="6700206"/>
          </a:xfrm>
        </p:spPr>
        <p:txBody>
          <a:bodyPr>
            <a:normAutofit fontScale="92500" lnSpcReduction="10000"/>
          </a:bodyPr>
          <a:lstStyle/>
          <a:p>
            <a:pPr marL="0" indent="0">
              <a:buNone/>
            </a:pPr>
            <a:r>
              <a:rPr lang="pl-PL" sz="1400" b="1" i="1" u="none" strike="noStrike" dirty="0">
                <a:solidFill>
                  <a:srgbClr val="428E46"/>
                </a:solidFill>
                <a:effectLst/>
                <a:hlinkClick r:id="rId2" tooltip="Przesłanki zwolnienia z funkcji biegłego"/>
              </a:rPr>
              <a:t>§ 6. Przesłanki zwolnienia z funkcji biegłego</a:t>
            </a:r>
            <a:r>
              <a:rPr lang="pl-PL" sz="1400" b="1" i="1" dirty="0">
                <a:effectLst/>
              </a:rPr>
              <a:t> </a:t>
            </a:r>
          </a:p>
          <a:p>
            <a:pPr marL="0" indent="0">
              <a:buNone/>
            </a:pPr>
            <a:r>
              <a:rPr lang="pl-PL" sz="1400" dirty="0">
                <a:effectLst/>
              </a:rPr>
              <a:t>1. Prezes zwalnia z funkcji biegłego:</a:t>
            </a:r>
            <a:br>
              <a:rPr lang="pl-PL" sz="1400" dirty="0">
                <a:effectLst/>
              </a:rPr>
            </a:br>
            <a:r>
              <a:rPr lang="pl-PL" sz="1400" dirty="0">
                <a:effectLst/>
              </a:rPr>
              <a:t>1) na jego prośbę;</a:t>
            </a:r>
          </a:p>
          <a:p>
            <a:pPr marL="0" indent="0">
              <a:buNone/>
            </a:pPr>
            <a:r>
              <a:rPr lang="pl-PL" sz="1400" dirty="0">
                <a:effectLst/>
              </a:rPr>
              <a:t>2) jeżeli biegły utracił warunki do pełnienia tej funkcji albo gdy zostanie stwierdzone, że w chwili ustanowienia warunkom tym nie odpowiadał i nadal im nie odpowiada.</a:t>
            </a:r>
            <a:br>
              <a:rPr lang="pl-PL" sz="1400" dirty="0">
                <a:effectLst/>
              </a:rPr>
            </a:br>
            <a:endParaRPr lang="pl-PL" sz="1400" dirty="0">
              <a:effectLst/>
            </a:endParaRPr>
          </a:p>
          <a:p>
            <a:pPr marL="0" indent="0">
              <a:buNone/>
            </a:pPr>
            <a:r>
              <a:rPr lang="pl-PL" sz="1400" dirty="0">
                <a:effectLst/>
              </a:rPr>
              <a:t>2. Prezes może zwolnić z funkcji biegłego z ważnych powodów, w szczególności jeżeli nienależycie wykonuje on swoje czynności.</a:t>
            </a:r>
            <a:br>
              <a:rPr lang="pl-PL" sz="1400" dirty="0">
                <a:effectLst/>
              </a:rPr>
            </a:br>
            <a:endParaRPr lang="pl-PL" sz="1400" dirty="0">
              <a:effectLst/>
            </a:endParaRPr>
          </a:p>
          <a:p>
            <a:pPr marL="0" indent="0">
              <a:buNone/>
            </a:pPr>
            <a:r>
              <a:rPr lang="pl-PL" sz="1400" dirty="0">
                <a:effectLst/>
              </a:rPr>
              <a:t>3. W wypadkach, o których mowa w ust. 1 pkt 2 lub w ust. 2, prezes jest obowiązany wysłuchać biegłego, chyba że jest to niemożliwe.</a:t>
            </a:r>
          </a:p>
          <a:p>
            <a:pPr marL="0" indent="0">
              <a:buNone/>
            </a:pPr>
            <a:r>
              <a:rPr lang="pl-PL" sz="1400" b="1" i="1" u="none" strike="noStrike" dirty="0">
                <a:solidFill>
                  <a:srgbClr val="428E46"/>
                </a:solidFill>
                <a:effectLst/>
                <a:hlinkClick r:id="rId2" tooltip="Zawiadomienie zakładu pracy, organizacji o ustanowieniu biegłym"/>
              </a:rPr>
              <a:t>§ 7. Zawiadomienie zakładu pracy, organizacji o ustanowieniu biegłym</a:t>
            </a:r>
            <a:r>
              <a:rPr lang="pl-PL" sz="1400" b="1" i="1" dirty="0">
                <a:effectLst/>
              </a:rPr>
              <a:t> </a:t>
            </a:r>
          </a:p>
          <a:p>
            <a:pPr marL="0" indent="0">
              <a:buNone/>
            </a:pPr>
            <a:r>
              <a:rPr lang="pl-PL" sz="1400" dirty="0"/>
              <a:t>O ustanowieniu biegłym osoby zatrudnionej lub wykonującej wolny zawód oraz zwolnieniu z tej funkcji prezes zawiadamia odpowiednio zakład pracy lub organizację zawodową, o której mowa w § 3, ust. 2.</a:t>
            </a:r>
            <a:endParaRPr lang="pl-PL" sz="1400" dirty="0">
              <a:effectLst/>
            </a:endParaRPr>
          </a:p>
          <a:p>
            <a:pPr marL="0" indent="0">
              <a:buNone/>
            </a:pPr>
            <a:r>
              <a:rPr lang="pl-PL" sz="1400" b="1" i="1" u="none" strike="noStrike" dirty="0">
                <a:solidFill>
                  <a:srgbClr val="428E46"/>
                </a:solidFill>
                <a:effectLst/>
                <a:hlinkClick r:id="rId2" tooltip="Lista biegłych sądowych"/>
              </a:rPr>
              <a:t>§ 8. Lista biegłych sądowych</a:t>
            </a:r>
            <a:r>
              <a:rPr lang="pl-PL" sz="1400" b="1" i="1" dirty="0">
                <a:effectLst/>
              </a:rPr>
              <a:t> </a:t>
            </a:r>
          </a:p>
          <a:p>
            <a:pPr marL="0" indent="0">
              <a:buNone/>
            </a:pPr>
            <a:r>
              <a:rPr lang="pl-PL" sz="1400" dirty="0">
                <a:effectLst/>
              </a:rPr>
              <a:t>1. Prezes prowadzi listy biegłych sądowych - według poszczególnych gałęzi nauki, techniki, sztuki, rzemiosła, a także innych umiejętności. Prezes prowadzi również wykazy biegłych sądowych na kartach założonych dla każdego biegłego; w listach i wykazach podaje się adres biegłego i termin, do którego został ustanowiony, a także inne dane dotyczące specjalizacji.</a:t>
            </a:r>
          </a:p>
          <a:p>
            <a:pPr marL="0" indent="0">
              <a:buNone/>
            </a:pPr>
            <a:r>
              <a:rPr lang="pl-PL" sz="1400" dirty="0">
                <a:effectLst/>
              </a:rPr>
              <a:t>2. Prezes skreśla z listy biegłego oraz usuwa jego kartę z wykazu:</a:t>
            </a:r>
            <a:br>
              <a:rPr lang="pl-PL" sz="1400" dirty="0">
                <a:effectLst/>
              </a:rPr>
            </a:br>
            <a:r>
              <a:rPr lang="pl-PL" sz="1400" dirty="0">
                <a:effectLst/>
              </a:rPr>
              <a:t>1) z chwilą zwolnienia z funkcji;</a:t>
            </a:r>
            <a:br>
              <a:rPr lang="pl-PL" sz="1400" dirty="0">
                <a:effectLst/>
              </a:rPr>
            </a:br>
            <a:r>
              <a:rPr lang="pl-PL" sz="1400" dirty="0">
                <a:effectLst/>
              </a:rPr>
              <a:t>2) w razie śmierci;</a:t>
            </a:r>
            <a:br>
              <a:rPr lang="pl-PL" sz="1400" dirty="0">
                <a:effectLst/>
              </a:rPr>
            </a:br>
            <a:r>
              <a:rPr lang="pl-PL" sz="1400" dirty="0">
                <a:effectLst/>
              </a:rPr>
              <a:t>3) z upływem okresu ustanowienia biegłego, chyba że nastąpiło ponowne ustanowienie.</a:t>
            </a:r>
            <a:br>
              <a:rPr lang="pl-PL" sz="1400" dirty="0">
                <a:effectLst/>
              </a:rPr>
            </a:br>
            <a:endParaRPr lang="pl-PL" sz="1400" dirty="0">
              <a:effectLst/>
            </a:endParaRPr>
          </a:p>
          <a:p>
            <a:pPr marL="0" indent="0">
              <a:buNone/>
            </a:pPr>
            <a:r>
              <a:rPr lang="pl-PL" sz="1400" dirty="0">
                <a:effectLst/>
              </a:rPr>
              <a:t>3. Listy biegłych sądowych są dostępne dla zainteresowanych w sekretariatach sądowych. W szczególności listy te udostępnia się stronom, uczestnikom postępowania oraz organom prowadzącym postępowanie przygotowawcze w sprawach karnych i sądom wojskowym.</a:t>
            </a:r>
          </a:p>
          <a:p>
            <a:pPr marL="0" indent="0">
              <a:buNone/>
            </a:pPr>
            <a:r>
              <a:rPr lang="pl-PL" sz="1400" b="1" i="1" u="none" strike="noStrike" dirty="0">
                <a:solidFill>
                  <a:srgbClr val="428E46"/>
                </a:solidFill>
                <a:effectLst/>
                <a:hlinkClick r:id="rId2" tooltip="Podanie listy biegłych do wiadomości sądom rejonowym"/>
              </a:rPr>
              <a:t>§ 9. Podanie listy biegłych do wiadomości sądom rejonowym</a:t>
            </a:r>
            <a:r>
              <a:rPr lang="pl-PL" sz="1400" b="1" i="1" dirty="0">
                <a:effectLst/>
              </a:rPr>
              <a:t> </a:t>
            </a:r>
          </a:p>
          <a:p>
            <a:pPr marL="0" indent="0">
              <a:buNone/>
            </a:pPr>
            <a:r>
              <a:rPr lang="pl-PL" sz="1400" dirty="0"/>
              <a:t>W styczniu każdego roku prezes podaje do wiadomości sądom rejonowym w okręgu sądu okręgowego oraz Ministerstwu Sprawiedliwości listy biegłych sądowych, a także zawiadamia niezwłocznie o każdej zmianie listy oraz o wszczęciu wobec tych osób postępowania karnego albo o ubezwłasnowolnienie.</a:t>
            </a:r>
            <a:endParaRPr lang="pl-PL" sz="1400" dirty="0">
              <a:effectLst/>
            </a:endParaRPr>
          </a:p>
          <a:p>
            <a:pPr marL="0" indent="0">
              <a:buNone/>
            </a:pPr>
            <a:r>
              <a:rPr lang="pl-PL" sz="1400" b="1" i="1" u="none" strike="noStrike" dirty="0">
                <a:solidFill>
                  <a:srgbClr val="428E46"/>
                </a:solidFill>
                <a:effectLst/>
                <a:hlinkClick r:id="rId2" tooltip="Wykaz biegłych według wzoru"/>
              </a:rPr>
              <a:t>§ 10. Wykaz biegłych według wzoru</a:t>
            </a:r>
            <a:r>
              <a:rPr lang="pl-PL" sz="1400" b="1" i="1" dirty="0">
                <a:effectLst/>
              </a:rPr>
              <a:t> </a:t>
            </a:r>
          </a:p>
          <a:p>
            <a:pPr marL="0" indent="0">
              <a:buNone/>
            </a:pPr>
            <a:r>
              <a:rPr lang="pl-PL" sz="1400" dirty="0"/>
              <a:t>Wykazy biegłych sądowych prowadzi się według ustalonych wzorów.</a:t>
            </a:r>
          </a:p>
        </p:txBody>
      </p:sp>
    </p:spTree>
    <p:extLst>
      <p:ext uri="{BB962C8B-B14F-4D97-AF65-F5344CB8AC3E}">
        <p14:creationId xmlns:p14="http://schemas.microsoft.com/office/powerpoint/2010/main" val="4057469121"/>
      </p:ext>
    </p:extLst>
  </p:cSld>
  <p:clrMapOvr>
    <a:masterClrMapping/>
  </p:clrMapOvr>
</p:sld>
</file>

<file path=ppt/theme/theme1.xml><?xml version="1.0" encoding="utf-8"?>
<a:theme xmlns:a="http://schemas.openxmlformats.org/drawingml/2006/main" name="Paczka">
  <a:themeElements>
    <a:clrScheme name="Paczka">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z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z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5818</TotalTime>
  <Words>7600</Words>
  <Application>Microsoft Office PowerPoint</Application>
  <PresentationFormat>Panoramiczny</PresentationFormat>
  <Paragraphs>375</Paragraphs>
  <Slides>61</Slides>
  <Notes>0</Notes>
  <HiddenSlides>0</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2</vt:i4>
      </vt:variant>
      <vt:variant>
        <vt:lpstr>Tytuły slajdów</vt:lpstr>
      </vt:variant>
      <vt:variant>
        <vt:i4>61</vt:i4>
      </vt:variant>
    </vt:vector>
  </HeadingPairs>
  <TitlesOfParts>
    <vt:vector size="68" baseType="lpstr">
      <vt:lpstr>Arial</vt:lpstr>
      <vt:lpstr>Gill Sans MT</vt:lpstr>
      <vt:lpstr>robotoRegular</vt:lpstr>
      <vt:lpstr>Verdana</vt:lpstr>
      <vt:lpstr>Paczka</vt:lpstr>
      <vt:lpstr>Bitmap Image</vt:lpstr>
      <vt:lpstr>Obraz - mapa bitowa</vt:lpstr>
      <vt:lpstr>BIEGLI I SPECJALIŚCI wykład</vt:lpstr>
      <vt:lpstr>BIEGŁY</vt:lpstr>
      <vt:lpstr>B I E G Ł Y</vt:lpstr>
      <vt:lpstr>B i e g ł y</vt:lpstr>
      <vt:lpstr>B I E G Ł Y </vt:lpstr>
      <vt:lpstr>Podstawy prawne</vt:lpstr>
      <vt:lpstr>Podstawy prawne</vt:lpstr>
      <vt:lpstr>Podstawy prawne</vt:lpstr>
      <vt:lpstr>Prezentacja programu PowerPoint</vt:lpstr>
      <vt:lpstr>Prezentacja programu PowerPoint</vt:lpstr>
      <vt:lpstr>Prezentacja programu PowerPoint</vt:lpstr>
      <vt:lpstr>Prezentacja programu PowerPoint</vt:lpstr>
      <vt:lpstr>Załącznik nr 1 do rozporządzenia</vt:lpstr>
      <vt:lpstr>Wynagrodzenie BIEGŁYCH Z DZIEDZINY MEDYCYNY</vt:lpstr>
      <vt:lpstr>Prezentacja programu PowerPoint</vt:lpstr>
      <vt:lpstr>Prezentacja programu PowerPoint</vt:lpstr>
      <vt:lpstr>Prezentacja programu PowerPoint</vt:lpstr>
      <vt:lpstr>Prezentacja programu PowerPoint</vt:lpstr>
      <vt:lpstr>Kto może zostać biegłym? </vt:lpstr>
      <vt:lpstr>Kto nie może być biegłym?</vt:lpstr>
      <vt:lpstr>Rodzaje biegłych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Warunki powołania biegłego</vt:lpstr>
      <vt:lpstr>Prezentacja programu PowerPoint</vt:lpstr>
      <vt:lpstr>biegły, ekspertyza, opinia biegłego</vt:lpstr>
      <vt:lpstr>Prawa biegłego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Obowiązki biegłego</vt:lpstr>
      <vt:lpstr>Prezentacja programu PowerPoint</vt:lpstr>
      <vt:lpstr>Prezentacja programu PowerPoint</vt:lpstr>
      <vt:lpstr>Prezentacja programu PowerPoint</vt:lpstr>
      <vt:lpstr>Prezentacja programu PowerPoint</vt:lpstr>
      <vt:lpstr>Odpowiedzialność biegłego</vt:lpstr>
      <vt:lpstr>Prezentacja programu PowerPoint</vt:lpstr>
      <vt:lpstr>Prezentacja programu PowerPoint</vt:lpstr>
      <vt:lpstr>Prezentacja programu PowerPoint</vt:lpstr>
      <vt:lpstr>Odpowiedzialność karna</vt:lpstr>
      <vt:lpstr>Prezentacja programu PowerPoint</vt:lpstr>
      <vt:lpstr>Prezentacja programu PowerPoint</vt:lpstr>
      <vt:lpstr>Prezentacja programu PowerPoint</vt:lpstr>
      <vt:lpstr>Prezentacja programu PowerPoint</vt:lpstr>
      <vt:lpstr>Odpowiedzialność odszkodowawcza</vt:lpstr>
      <vt:lpstr>Ocena funkcjonowania modelu biegłego w Polsce KPB-4114-001-00/2014  Nr ewid. 165/2015/I/14/006/KPB </vt:lpstr>
      <vt:lpstr>„Biegli sądowi w Polsce” raport Helsińskiej Fundacji Praw Człowieka</vt:lpstr>
      <vt:lpstr>Założenia projektu ustawy o biegłych sądowych przekazanego do analizy i oceny przez środowiska akademickie w 2019 r.</vt:lpstr>
      <vt:lpstr>Najważniejsze sformułowane rekomendacje</vt:lpstr>
      <vt:lpstr>OPINIA PRYWATNA</vt:lpstr>
      <vt:lpstr>SPECJALISTA</vt:lpstr>
      <vt:lpstr>SPECJALISTA</vt:lpstr>
      <vt:lpstr>specjalista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BIEGLI I SPECJALIŚCI wykład</dc:title>
  <dc:creator>Patrycja Mencel</dc:creator>
  <cp:lastModifiedBy>Patrycja Mencel</cp:lastModifiedBy>
  <cp:revision>11</cp:revision>
  <dcterms:created xsi:type="dcterms:W3CDTF">2022-10-03T18:00:44Z</dcterms:created>
  <dcterms:modified xsi:type="dcterms:W3CDTF">2023-04-23T08:10:07Z</dcterms:modified>
</cp:coreProperties>
</file>