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handoutMasterIdLst>
    <p:handoutMasterId r:id="rId48"/>
  </p:handoutMasterIdLst>
  <p:sldIdLst>
    <p:sldId id="257" r:id="rId2"/>
    <p:sldId id="333" r:id="rId3"/>
    <p:sldId id="334" r:id="rId4"/>
    <p:sldId id="361" r:id="rId5"/>
    <p:sldId id="362" r:id="rId6"/>
    <p:sldId id="335" r:id="rId7"/>
    <p:sldId id="336" r:id="rId8"/>
    <p:sldId id="337" r:id="rId9"/>
    <p:sldId id="319" r:id="rId10"/>
    <p:sldId id="309" r:id="rId11"/>
    <p:sldId id="313" r:id="rId12"/>
    <p:sldId id="327" r:id="rId13"/>
    <p:sldId id="310" r:id="rId14"/>
    <p:sldId id="311" r:id="rId15"/>
    <p:sldId id="259" r:id="rId16"/>
    <p:sldId id="322" r:id="rId17"/>
    <p:sldId id="312" r:id="rId18"/>
    <p:sldId id="323" r:id="rId19"/>
    <p:sldId id="261" r:id="rId20"/>
    <p:sldId id="301" r:id="rId21"/>
    <p:sldId id="263" r:id="rId22"/>
    <p:sldId id="368" r:id="rId23"/>
    <p:sldId id="338" r:id="rId24"/>
    <p:sldId id="355" r:id="rId25"/>
    <p:sldId id="356" r:id="rId26"/>
    <p:sldId id="369" r:id="rId27"/>
    <p:sldId id="339" r:id="rId28"/>
    <p:sldId id="265" r:id="rId29"/>
    <p:sldId id="298" r:id="rId30"/>
    <p:sldId id="315" r:id="rId31"/>
    <p:sldId id="266" r:id="rId32"/>
    <p:sldId id="267" r:id="rId33"/>
    <p:sldId id="364" r:id="rId34"/>
    <p:sldId id="365" r:id="rId35"/>
    <p:sldId id="367" r:id="rId36"/>
    <p:sldId id="366" r:id="rId37"/>
    <p:sldId id="342" r:id="rId38"/>
    <p:sldId id="347" r:id="rId39"/>
    <p:sldId id="353" r:id="rId40"/>
    <p:sldId id="354" r:id="rId41"/>
    <p:sldId id="350" r:id="rId42"/>
    <p:sldId id="325" r:id="rId43"/>
    <p:sldId id="329" r:id="rId44"/>
    <p:sldId id="359" r:id="rId45"/>
    <p:sldId id="318" r:id="rId46"/>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94660"/>
  </p:normalViewPr>
  <p:slideViewPr>
    <p:cSldViewPr>
      <p:cViewPr varScale="1">
        <p:scale>
          <a:sx n="70" d="100"/>
          <a:sy n="70" d="100"/>
        </p:scale>
        <p:origin x="141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657F3B0-EB89-4A71-BE49-0F23B9026ECB}" type="datetimeFigureOut">
              <a:rPr lang="pl-PL" smtClean="0"/>
              <a:pPr/>
              <a:t>2023-01-11</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A9EA962-F504-4CD7-B0F0-4973D311FD42}" type="slidenum">
              <a:rPr lang="pl-PL" smtClean="0"/>
              <a:pPr/>
              <a:t>‹#›</a:t>
            </a:fld>
            <a:endParaRPr lang="pl-PL"/>
          </a:p>
        </p:txBody>
      </p:sp>
    </p:spTree>
    <p:extLst>
      <p:ext uri="{BB962C8B-B14F-4D97-AF65-F5344CB8AC3E}">
        <p14:creationId xmlns:p14="http://schemas.microsoft.com/office/powerpoint/2010/main" val="2869036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2023-01-11</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15</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72D85D8-BD79-4B6A-AF38-51CD001DEDC7}" type="datetime1">
              <a:rPr lang="pl-PL" smtClean="0"/>
              <a:pPr/>
              <a:t>2023-01-11</a:t>
            </a:fld>
            <a:endParaRPr lang="pl-PL"/>
          </a:p>
        </p:txBody>
      </p:sp>
      <p:sp>
        <p:nvSpPr>
          <p:cNvPr id="17" name="Footer Placeholder 16"/>
          <p:cNvSpPr>
            <a:spLocks noGrp="1"/>
          </p:cNvSpPr>
          <p:nvPr>
            <p:ph type="ftr" sz="quarter" idx="11"/>
          </p:nvPr>
        </p:nvSpPr>
        <p:spPr/>
        <p:txBody>
          <a:bodyPr/>
          <a:lstStyle/>
          <a:p>
            <a:r>
              <a:rPr lang="pl-PL" smtClean="0"/>
              <a:t>SPODO</a:t>
            </a:r>
            <a:endParaRPr lang="pl-PL"/>
          </a:p>
        </p:txBody>
      </p:sp>
      <p:sp>
        <p:nvSpPr>
          <p:cNvPr id="29" name="Slide Number Placeholder 28"/>
          <p:cNvSpPr>
            <a:spLocks noGrp="1"/>
          </p:cNvSpPr>
          <p:nvPr>
            <p:ph type="sldNum" sz="quarter" idx="12"/>
          </p:nvPr>
        </p:nvSpPr>
        <p:spPr/>
        <p:txBody>
          <a:bodyPr/>
          <a:lstStyle/>
          <a:p>
            <a:fld id="{7D993C6C-2A8B-4279-B5C7-48DE9729C286}"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2023-01-11</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2023-01-11</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2023-01-11</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2023-01-11</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a:xfrm>
            <a:off x="7924800" y="6416675"/>
            <a:ext cx="762000" cy="365125"/>
          </a:xfrm>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2023-01-11</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2023-01-11</a:t>
            </a:fld>
            <a:endParaRPr lang="pl-PL"/>
          </a:p>
        </p:txBody>
      </p:sp>
      <p:sp>
        <p:nvSpPr>
          <p:cNvPr id="8" name="Footer Placeholder 7"/>
          <p:cNvSpPr>
            <a:spLocks noGrp="1"/>
          </p:cNvSpPr>
          <p:nvPr>
            <p:ph type="ftr" sz="quarter" idx="11"/>
          </p:nvPr>
        </p:nvSpPr>
        <p:spPr/>
        <p:txBody>
          <a:bodyPr/>
          <a:lstStyle/>
          <a:p>
            <a:r>
              <a:rPr lang="pl-PL" smtClean="0"/>
              <a:t>SPODO</a:t>
            </a:r>
            <a:endParaRPr lang="pl-PL"/>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2D85D8-BD79-4B6A-AF38-51CD001DEDC7}" type="datetime1">
              <a:rPr lang="pl-PL" smtClean="0"/>
              <a:pPr/>
              <a:t>2023-01-11</a:t>
            </a:fld>
            <a:endParaRPr lang="pl-PL"/>
          </a:p>
        </p:txBody>
      </p:sp>
      <p:sp>
        <p:nvSpPr>
          <p:cNvPr id="4" name="Footer Placeholder 3"/>
          <p:cNvSpPr>
            <a:spLocks noGrp="1"/>
          </p:cNvSpPr>
          <p:nvPr>
            <p:ph type="ftr" sz="quarter" idx="11"/>
          </p:nvPr>
        </p:nvSpPr>
        <p:spPr/>
        <p:txBody>
          <a:bodyPr/>
          <a:lstStyle/>
          <a:p>
            <a:r>
              <a:rPr lang="pl-PL" smtClean="0"/>
              <a:t>SPODO</a:t>
            </a:r>
            <a:endParaRPr lang="pl-PL"/>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2023-01-11</a:t>
            </a:fld>
            <a:endParaRPr lang="pl-PL"/>
          </a:p>
        </p:txBody>
      </p:sp>
      <p:sp>
        <p:nvSpPr>
          <p:cNvPr id="3" name="Footer Placeholder 2"/>
          <p:cNvSpPr>
            <a:spLocks noGrp="1"/>
          </p:cNvSpPr>
          <p:nvPr>
            <p:ph type="ftr" sz="quarter" idx="11"/>
          </p:nvPr>
        </p:nvSpPr>
        <p:spPr/>
        <p:txBody>
          <a:bodyPr/>
          <a:lstStyle/>
          <a:p>
            <a:r>
              <a:rPr lang="pl-PL" smtClean="0"/>
              <a:t>SPODO</a:t>
            </a:r>
            <a:endParaRPr lang="pl-PL"/>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2023-01-11</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2023-01-11</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D85D8-BD79-4B6A-AF38-51CD001DEDC7}" type="datetime1">
              <a:rPr lang="pl-PL" smtClean="0"/>
              <a:pPr/>
              <a:t>2023-01-11</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pl-PL" smtClean="0"/>
              <a:t>SPODO</a:t>
            </a:r>
            <a:endParaRPr lang="pl-PL"/>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a:bodyPr>
          <a:lstStyle/>
          <a:p>
            <a:r>
              <a:rPr lang="pl-PL" sz="6700" b="1" dirty="0" smtClean="0"/>
              <a:t>Biuletyn Informacji Publicznej </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pPr algn="just"/>
            <a:r>
              <a:rPr lang="pl-PL" dirty="0" smtClean="0"/>
              <a:t>Podstawa prawna art. 8 i n. </a:t>
            </a:r>
            <a:r>
              <a:rPr lang="pl-PL" dirty="0" err="1" smtClean="0"/>
              <a:t>udip</a:t>
            </a:r>
            <a:r>
              <a:rPr lang="pl-PL" dirty="0" smtClean="0"/>
              <a:t>, Rozporządzenie z dnia 18.01.2007 r w sprawie Biuletynu Informacji Publicznej dalej zw. </a:t>
            </a:r>
            <a:r>
              <a:rPr lang="pl-PL" dirty="0" err="1" smtClean="0"/>
              <a:t>r.b.i.p</a:t>
            </a:r>
            <a:r>
              <a:rPr lang="pl-PL" dirty="0" smtClean="0"/>
              <a:t>. (Dz. U. z 2007 r., nr 10, poz.68) </a:t>
            </a:r>
            <a:endParaRPr lang="pl-PL"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BIP</a:t>
            </a:r>
            <a:endParaRPr lang="pl-PL" b="1" dirty="0"/>
          </a:p>
        </p:txBody>
      </p:sp>
      <p:sp>
        <p:nvSpPr>
          <p:cNvPr id="3" name="Symbol zastępczy zawartości 2"/>
          <p:cNvSpPr>
            <a:spLocks noGrp="1"/>
          </p:cNvSpPr>
          <p:nvPr>
            <p:ph idx="1"/>
          </p:nvPr>
        </p:nvSpPr>
        <p:spPr>
          <a:xfrm>
            <a:off x="457200" y="1556792"/>
            <a:ext cx="8229600" cy="4525963"/>
          </a:xfrm>
        </p:spPr>
        <p:txBody>
          <a:bodyPr>
            <a:normAutofit lnSpcReduction="10000"/>
          </a:bodyPr>
          <a:lstStyle/>
          <a:p>
            <a:pPr marL="0" indent="0" algn="just">
              <a:buNone/>
            </a:pPr>
            <a:r>
              <a:rPr lang="pl-PL" b="1" dirty="0" smtClean="0"/>
              <a:t>Gwarantuje:</a:t>
            </a:r>
          </a:p>
          <a:p>
            <a:pPr marL="0" indent="0" algn="just">
              <a:buNone/>
            </a:pPr>
            <a:r>
              <a:rPr lang="pl-PL" b="1" dirty="0" smtClean="0"/>
              <a:t>Korzyści dla zainteresowanego:</a:t>
            </a:r>
          </a:p>
          <a:p>
            <a:pPr marL="0" indent="0" algn="just">
              <a:buNone/>
            </a:pPr>
            <a:r>
              <a:rPr lang="pl-PL" dirty="0" smtClean="0"/>
              <a:t>Powszechny, łatwy, szybki, bezpłatny dostęp do informacji publicznych, przeznaczony dla nieograniczonej liczby osób;</a:t>
            </a:r>
          </a:p>
          <a:p>
            <a:pPr marL="0" indent="0" algn="just">
              <a:buNone/>
            </a:pPr>
            <a:r>
              <a:rPr lang="pl-PL" b="1" dirty="0" smtClean="0"/>
              <a:t>Korzyści dla zobowiązanego:</a:t>
            </a:r>
          </a:p>
          <a:p>
            <a:pPr marL="0" indent="0" algn="just">
              <a:buNone/>
            </a:pPr>
            <a:r>
              <a:rPr lang="pl-PL" dirty="0" smtClean="0"/>
              <a:t>Zmniejszenie nakładów związanych z udostępnianiem informacji publicznych w trybie wnioskowym (nakładów rzeczowych, czasowych i osobowych).</a:t>
            </a:r>
          </a:p>
          <a:p>
            <a:pPr marL="0" indent="0" algn="just">
              <a:buNone/>
            </a:pPr>
            <a:endParaRPr lang="pl-PL" dirty="0" smtClean="0"/>
          </a:p>
        </p:txBody>
      </p:sp>
    </p:spTree>
    <p:extLst>
      <p:ext uri="{BB962C8B-B14F-4D97-AF65-F5344CB8AC3E}">
        <p14:creationId xmlns:p14="http://schemas.microsoft.com/office/powerpoint/2010/main" val="4082239430"/>
      </p:ext>
    </p:extLst>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BIP</a:t>
            </a:r>
            <a:endParaRPr lang="pl-PL" b="1" dirty="0"/>
          </a:p>
        </p:txBody>
      </p:sp>
      <p:sp>
        <p:nvSpPr>
          <p:cNvPr id="3" name="Symbol zastępczy zawartości 2"/>
          <p:cNvSpPr>
            <a:spLocks noGrp="1"/>
          </p:cNvSpPr>
          <p:nvPr>
            <p:ph idx="1"/>
          </p:nvPr>
        </p:nvSpPr>
        <p:spPr/>
        <p:txBody>
          <a:bodyPr>
            <a:normAutofit fontScale="62500" lnSpcReduction="20000"/>
          </a:bodyPr>
          <a:lstStyle/>
          <a:p>
            <a:pPr algn="just"/>
            <a:r>
              <a:rPr lang="pl-PL" dirty="0" smtClean="0"/>
              <a:t>Odsyłanie zainteresowanego do innych stron internetowych (niebędących stronami BIP) nie jest dopuszczalne – nie zwalnia z zobowiązania informacyjnego;</a:t>
            </a:r>
          </a:p>
          <a:p>
            <a:pPr algn="just"/>
            <a:r>
              <a:rPr lang="pl-PL" dirty="0"/>
              <a:t>N</a:t>
            </a:r>
            <a:r>
              <a:rPr lang="pl-PL" dirty="0" smtClean="0"/>
              <a:t>ie zwalnia z zobowiązania informacyjnego odesłanie do strony BIP nieutworzonej i nieprowadzonej przez podmiot do którego wpłynął wniosek</a:t>
            </a:r>
            <a:r>
              <a:rPr lang="pl-PL" dirty="0"/>
              <a:t>; </a:t>
            </a:r>
            <a:endParaRPr lang="pl-PL" dirty="0" smtClean="0"/>
          </a:p>
          <a:p>
            <a:pPr algn="just"/>
            <a:r>
              <a:rPr lang="pl-PL" u="sng" dirty="0" smtClean="0"/>
              <a:t>Nieprawidłowym </a:t>
            </a:r>
            <a:r>
              <a:rPr lang="pl-PL" u="sng" dirty="0"/>
              <a:t>zachowaniem jest odesłanie do stron BIP, gdy do znalezienia informacji oczekiwanej koniecznym jest zapoznanie się z licznymi udostępnionymi na stronie BIP dokumentami źródłowymi a następnie dokonanie ich selekcji, jak również wtedy gdy do uzyskania informacji konieczne jest  intepretowanie obszernych danych dostępnych na stronie BIP.</a:t>
            </a:r>
            <a:endParaRPr lang="pl-PL" u="sng" dirty="0" smtClean="0"/>
          </a:p>
          <a:p>
            <a:pPr algn="just"/>
            <a:r>
              <a:rPr lang="pl-PL" b="1" dirty="0" smtClean="0"/>
              <a:t>Wskazanie zainteresowanemu strony BIP jako źródła informacji publicznej stanowi prawidłowe załatwienie wniosku tylko i wyłącznie wówczas gdy informacje tam znajdujące się </a:t>
            </a:r>
            <a:r>
              <a:rPr lang="pl-PL" b="1" u="sng" dirty="0" smtClean="0"/>
              <a:t>odnoszą się bezpośrednio i konkretnie do </a:t>
            </a:r>
            <a:r>
              <a:rPr lang="pl-PL" b="1" i="1" u="sng" dirty="0" smtClean="0"/>
              <a:t>meritum</a:t>
            </a:r>
            <a:r>
              <a:rPr lang="pl-PL" b="1" u="sng" dirty="0" smtClean="0"/>
              <a:t> żądania, bezpośrednio zawierają dane istotne z punktu widzenia pytającego,  a ich uzyskanie nie wymaga przedsięwzięcia dodatkowych czynnośc</a:t>
            </a:r>
            <a:r>
              <a:rPr lang="pl-PL" u="sng" dirty="0" smtClean="0"/>
              <a:t>i</a:t>
            </a:r>
            <a:r>
              <a:rPr lang="pl-PL" dirty="0" smtClean="0"/>
              <a:t>.</a:t>
            </a:r>
          </a:p>
        </p:txBody>
      </p:sp>
    </p:spTree>
    <p:extLst>
      <p:ext uri="{BB962C8B-B14F-4D97-AF65-F5344CB8AC3E}">
        <p14:creationId xmlns:p14="http://schemas.microsoft.com/office/powerpoint/2010/main" val="70415623"/>
      </p:ext>
    </p:extLst>
  </p:cSld>
  <p:clrMapOvr>
    <a:masterClrMapping/>
  </p:clrMapOvr>
  <p:transition>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BIP</a:t>
            </a:r>
            <a:endParaRPr lang="pl-PL" b="1" dirty="0"/>
          </a:p>
        </p:txBody>
      </p:sp>
      <p:sp>
        <p:nvSpPr>
          <p:cNvPr id="3" name="Symbol zastępczy zawartości 2"/>
          <p:cNvSpPr>
            <a:spLocks noGrp="1"/>
          </p:cNvSpPr>
          <p:nvPr>
            <p:ph idx="1"/>
          </p:nvPr>
        </p:nvSpPr>
        <p:spPr/>
        <p:txBody>
          <a:bodyPr/>
          <a:lstStyle/>
          <a:p>
            <a:pPr marL="0" indent="0" algn="just">
              <a:buNone/>
            </a:pPr>
            <a:r>
              <a:rPr lang="pl-PL" dirty="0"/>
              <a:t>Udostępnienie informacji publicznej w BIP zwalnia podmiot zobowiązany z obowiązku </a:t>
            </a:r>
            <a:r>
              <a:rPr lang="pl-PL" u="sng" dirty="0"/>
              <a:t>potwierdzania na piśmie jej </a:t>
            </a:r>
            <a:r>
              <a:rPr lang="pl-PL" u="sng" dirty="0" smtClean="0"/>
              <a:t>istnienia (potwierdzenia faktu udostępnienia jej w BIP)</a:t>
            </a:r>
            <a:r>
              <a:rPr lang="pl-PL" dirty="0" smtClean="0"/>
              <a:t>, </a:t>
            </a:r>
            <a:r>
              <a:rPr lang="pl-PL" u="sng" dirty="0" err="1" smtClean="0"/>
              <a:t>udip</a:t>
            </a:r>
            <a:r>
              <a:rPr lang="pl-PL" u="sng" dirty="0" smtClean="0"/>
              <a:t> nie </a:t>
            </a:r>
            <a:r>
              <a:rPr lang="pl-PL" u="sng" dirty="0"/>
              <a:t>przewiduje żadnych form uwierzytelniania za zgodność z oryginałem </a:t>
            </a:r>
            <a:r>
              <a:rPr lang="pl-PL" dirty="0"/>
              <a:t>informacji zamieszczanych w  </a:t>
            </a:r>
            <a:r>
              <a:rPr lang="pl-PL" dirty="0" smtClean="0"/>
              <a:t>BIP, potwierdzania aktualności i zgodności z prawdą informacji udostępnianych w BIP.</a:t>
            </a:r>
            <a:endParaRPr lang="pl-PL" dirty="0"/>
          </a:p>
          <a:p>
            <a:pPr algn="just"/>
            <a:endParaRPr lang="pl-PL" dirty="0"/>
          </a:p>
        </p:txBody>
      </p:sp>
    </p:spTree>
    <p:extLst>
      <p:ext uri="{BB962C8B-B14F-4D97-AF65-F5344CB8AC3E}">
        <p14:creationId xmlns:p14="http://schemas.microsoft.com/office/powerpoint/2010/main" val="2129729316"/>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Podmioty zobowiązane informacyjnie w przedmiocie utworzenia i  prowadzenia BIP</a:t>
            </a:r>
            <a:endParaRPr lang="pl-PL" b="1" dirty="0"/>
          </a:p>
        </p:txBody>
      </p:sp>
      <p:sp>
        <p:nvSpPr>
          <p:cNvPr id="3" name="Symbol zastępczy zawartości 2"/>
          <p:cNvSpPr>
            <a:spLocks noGrp="1"/>
          </p:cNvSpPr>
          <p:nvPr>
            <p:ph idx="1"/>
          </p:nvPr>
        </p:nvSpPr>
        <p:spPr>
          <a:xfrm>
            <a:off x="457200" y="2276872"/>
            <a:ext cx="8229600" cy="3849291"/>
          </a:xfrm>
        </p:spPr>
        <p:txBody>
          <a:bodyPr>
            <a:noAutofit/>
          </a:bodyPr>
          <a:lstStyle/>
          <a:p>
            <a:pPr algn="just"/>
            <a:r>
              <a:rPr lang="pl-PL" sz="1600" b="1" dirty="0" smtClean="0"/>
              <a:t>Art. 61 ust. 1 Konstytucji RP, Art. 4 ust. 1 i ust. 2 </a:t>
            </a:r>
            <a:r>
              <a:rPr lang="pl-PL" sz="1600" b="1" dirty="0" err="1" smtClean="0"/>
              <a:t>u.d.i.p</a:t>
            </a:r>
            <a:r>
              <a:rPr lang="pl-PL" sz="1600" b="1" dirty="0" smtClean="0"/>
              <a:t>.</a:t>
            </a:r>
          </a:p>
          <a:p>
            <a:pPr marL="0" indent="0" algn="just">
              <a:buNone/>
            </a:pPr>
            <a:r>
              <a:rPr lang="pl-PL" sz="1600" dirty="0"/>
              <a:t>Obowiązane  do  udostępniania  informacji  publicznej  są  </a:t>
            </a:r>
            <a:r>
              <a:rPr lang="pl-PL" sz="1600" dirty="0" smtClean="0"/>
              <a:t>władze publiczne </a:t>
            </a:r>
            <a:r>
              <a:rPr lang="pl-PL" sz="1600" dirty="0"/>
              <a:t>oraz inne podmioty wykonujące zadania publiczne,  </a:t>
            </a:r>
            <a:r>
              <a:rPr lang="pl-PL" sz="1600" dirty="0" smtClean="0"/>
              <a:t>w szczególności</a:t>
            </a:r>
            <a:r>
              <a:rPr lang="pl-PL" sz="1600" dirty="0"/>
              <a:t>:</a:t>
            </a:r>
          </a:p>
          <a:p>
            <a:pPr algn="just"/>
            <a:r>
              <a:rPr lang="pl-PL" sz="1600" dirty="0" smtClean="0"/>
              <a:t>organy </a:t>
            </a:r>
            <a:r>
              <a:rPr lang="pl-PL" sz="1600" dirty="0"/>
              <a:t>władzy </a:t>
            </a:r>
            <a:r>
              <a:rPr lang="pl-PL" sz="1600" dirty="0" smtClean="0"/>
              <a:t>publicznej; organy </a:t>
            </a:r>
            <a:r>
              <a:rPr lang="pl-PL" sz="1600" dirty="0"/>
              <a:t>samorządów </a:t>
            </a:r>
            <a:r>
              <a:rPr lang="pl-PL" sz="1600" dirty="0" smtClean="0"/>
              <a:t>gospodarczych I zawodowych, podmioty reprezentujące </a:t>
            </a:r>
            <a:r>
              <a:rPr lang="pl-PL" sz="1600" dirty="0"/>
              <a:t>zgodnie </a:t>
            </a:r>
            <a:r>
              <a:rPr lang="pl-PL" sz="1600" dirty="0" smtClean="0"/>
              <a:t>z odrębnymi </a:t>
            </a:r>
            <a:r>
              <a:rPr lang="pl-PL" sz="1600" dirty="0"/>
              <a:t>przepisami Skarb </a:t>
            </a:r>
            <a:r>
              <a:rPr lang="pl-PL" sz="1600" dirty="0" smtClean="0"/>
              <a:t>Państwa, podmioty  </a:t>
            </a:r>
            <a:r>
              <a:rPr lang="pl-PL" sz="1600" dirty="0"/>
              <a:t>reprezentujące  państwowe  osoby  prawne  albo  osoby  prawne </a:t>
            </a:r>
            <a:r>
              <a:rPr lang="pl-PL" sz="1600" dirty="0" smtClean="0"/>
              <a:t>samorządu  </a:t>
            </a:r>
            <a:r>
              <a:rPr lang="pl-PL" sz="1600" dirty="0"/>
              <a:t>terytorialnego  oraz  podmioty  </a:t>
            </a:r>
            <a:r>
              <a:rPr lang="pl-PL" sz="1600" dirty="0" smtClean="0"/>
              <a:t>reprezentujące  </a:t>
            </a:r>
            <a:r>
              <a:rPr lang="pl-PL" sz="1600" dirty="0"/>
              <a:t>inne  </a:t>
            </a:r>
            <a:r>
              <a:rPr lang="pl-PL" sz="1600" dirty="0" smtClean="0"/>
              <a:t>państwowe jednostki </a:t>
            </a:r>
            <a:r>
              <a:rPr lang="pl-PL" sz="1600" dirty="0"/>
              <a:t>organizacyjne albo jednostki organizacyjne samorządu </a:t>
            </a:r>
            <a:r>
              <a:rPr lang="pl-PL" sz="1600" dirty="0" smtClean="0"/>
              <a:t>terytorialnego podmioty </a:t>
            </a:r>
            <a:r>
              <a:rPr lang="pl-PL" sz="1600" dirty="0"/>
              <a:t>reprezentujące inne osoby lub jednostki organizacyjne, które </a:t>
            </a:r>
            <a:r>
              <a:rPr lang="pl-PL" sz="1600" dirty="0" smtClean="0"/>
              <a:t>wykonują zadania </a:t>
            </a:r>
            <a:r>
              <a:rPr lang="pl-PL" sz="1600" dirty="0"/>
              <a:t>publiczne lub dysponują </a:t>
            </a:r>
            <a:r>
              <a:rPr lang="pl-PL" sz="1600" dirty="0" smtClean="0"/>
              <a:t> majątkiem </a:t>
            </a:r>
            <a:r>
              <a:rPr lang="pl-PL" sz="1600" dirty="0"/>
              <a:t>publicznym, oraz osoby </a:t>
            </a:r>
            <a:r>
              <a:rPr lang="pl-PL" sz="1600" dirty="0" smtClean="0"/>
              <a:t>prawne, </a:t>
            </a:r>
            <a:r>
              <a:rPr lang="pl-PL" sz="1600" dirty="0"/>
              <a:t> </a:t>
            </a:r>
            <a:r>
              <a:rPr lang="pl-PL" sz="1600" dirty="0" smtClean="0"/>
              <a:t>których </a:t>
            </a:r>
            <a:r>
              <a:rPr lang="pl-PL" sz="1600" dirty="0"/>
              <a:t>Skarb Państwa, jednostki samorządu terytorialnego lub </a:t>
            </a:r>
            <a:r>
              <a:rPr lang="pl-PL" sz="1600" dirty="0" smtClean="0"/>
              <a:t>samorządu gospodarczego  </a:t>
            </a:r>
            <a:r>
              <a:rPr lang="pl-PL" sz="1600" dirty="0"/>
              <a:t>albo  zawodowego  mają  pozycję  dominującą  </a:t>
            </a:r>
            <a:r>
              <a:rPr lang="pl-PL" sz="1600" dirty="0" smtClean="0"/>
              <a:t>w rozumieniu przepisów o ochronie konkurencji i konsumentów</a:t>
            </a:r>
            <a:r>
              <a:rPr lang="pl-PL" sz="1600" dirty="0"/>
              <a:t>.</a:t>
            </a:r>
          </a:p>
          <a:p>
            <a:pPr algn="just"/>
            <a:r>
              <a:rPr lang="pl-PL" sz="1600" dirty="0" smtClean="0"/>
              <a:t>Obowiązane  </a:t>
            </a:r>
            <a:r>
              <a:rPr lang="pl-PL" sz="1600" dirty="0"/>
              <a:t>do  udostępnienia  informacji  publicznej  są  </a:t>
            </a:r>
            <a:r>
              <a:rPr lang="pl-PL" sz="1600" dirty="0" smtClean="0"/>
              <a:t>organizacje związkowe   i pracodawców</a:t>
            </a:r>
            <a:r>
              <a:rPr lang="pl-PL" sz="1600" dirty="0"/>
              <a:t>,  </a:t>
            </a:r>
            <a:r>
              <a:rPr lang="pl-PL" sz="1600" dirty="0" smtClean="0"/>
              <a:t>reprezentatywne w rozumieniu  </a:t>
            </a:r>
            <a:r>
              <a:rPr lang="pl-PL" sz="1600" dirty="0"/>
              <a:t>ustawy  </a:t>
            </a:r>
            <a:r>
              <a:rPr lang="pl-PL" sz="1600" dirty="0" smtClean="0"/>
              <a:t>z dnia  24 lipca 2015  r.  Radzie  </a:t>
            </a:r>
            <a:r>
              <a:rPr lang="pl-PL" sz="1600" dirty="0"/>
              <a:t>Dialogu  Społecznego  </a:t>
            </a:r>
            <a:r>
              <a:rPr lang="pl-PL" sz="1600" dirty="0" smtClean="0"/>
              <a:t>innych  </a:t>
            </a:r>
            <a:r>
              <a:rPr lang="pl-PL" sz="1600" dirty="0"/>
              <a:t>instytucjach  dialogu  </a:t>
            </a:r>
            <a:r>
              <a:rPr lang="pl-PL" sz="1600" dirty="0" smtClean="0"/>
              <a:t>społecznego oraz </a:t>
            </a:r>
            <a:r>
              <a:rPr lang="pl-PL" sz="1600" dirty="0"/>
              <a:t>partie </a:t>
            </a:r>
            <a:r>
              <a:rPr lang="pl-PL" sz="1600" dirty="0" smtClean="0"/>
              <a:t>polityczne……</a:t>
            </a:r>
            <a:endParaRPr lang="pl-PL" sz="1600" dirty="0"/>
          </a:p>
        </p:txBody>
      </p:sp>
    </p:spTree>
    <p:extLst>
      <p:ext uri="{BB962C8B-B14F-4D97-AF65-F5344CB8AC3E}">
        <p14:creationId xmlns:p14="http://schemas.microsoft.com/office/powerpoint/2010/main" val="2515714183"/>
      </p:ext>
    </p:extLst>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Aspekt przedmiotowy udostępnienia w BIP</a:t>
            </a:r>
            <a:endParaRPr lang="pl-PL" b="1" dirty="0"/>
          </a:p>
        </p:txBody>
      </p:sp>
      <p:sp>
        <p:nvSpPr>
          <p:cNvPr id="3" name="Symbol zastępczy zawartości 2"/>
          <p:cNvSpPr>
            <a:spLocks noGrp="1"/>
          </p:cNvSpPr>
          <p:nvPr>
            <p:ph idx="1"/>
          </p:nvPr>
        </p:nvSpPr>
        <p:spPr/>
        <p:txBody>
          <a:bodyPr>
            <a:normAutofit fontScale="62500" lnSpcReduction="20000"/>
          </a:bodyPr>
          <a:lstStyle/>
          <a:p>
            <a:pPr algn="just"/>
            <a:r>
              <a:rPr lang="pl-PL" b="1" dirty="0" smtClean="0"/>
              <a:t>Obligatoryjne udostępnianie </a:t>
            </a:r>
            <a:r>
              <a:rPr lang="pl-PL" dirty="0" smtClean="0"/>
              <a:t>– obejmuje informacje określone w art. 6 </a:t>
            </a:r>
            <a:r>
              <a:rPr lang="pl-PL" dirty="0" err="1" smtClean="0"/>
              <a:t>u.d.i.p</a:t>
            </a:r>
            <a:r>
              <a:rPr lang="pl-PL" dirty="0" smtClean="0"/>
              <a:t> </a:t>
            </a:r>
            <a:r>
              <a:rPr lang="pl-PL" b="1" dirty="0" smtClean="0"/>
              <a:t>z wyjątkiem</a:t>
            </a:r>
            <a:r>
              <a:rPr lang="pl-PL" b="1" dirty="0"/>
              <a:t>:  </a:t>
            </a:r>
            <a:r>
              <a:rPr lang="pl-PL" b="1" dirty="0" smtClean="0"/>
              <a:t>treści </a:t>
            </a:r>
            <a:r>
              <a:rPr lang="pl-PL" b="1" dirty="0"/>
              <a:t>aktów administracyjnych </a:t>
            </a:r>
            <a:r>
              <a:rPr lang="pl-PL" b="1" dirty="0" smtClean="0"/>
              <a:t>i innych </a:t>
            </a:r>
            <a:r>
              <a:rPr lang="pl-PL" b="1" dirty="0"/>
              <a:t>rozstrzygnięć, </a:t>
            </a:r>
            <a:r>
              <a:rPr lang="pl-PL" b="1" dirty="0" smtClean="0"/>
              <a:t>treści  </a:t>
            </a:r>
            <a:r>
              <a:rPr lang="pl-PL" b="1" dirty="0"/>
              <a:t>orzeczeń  sądów  powszechnych,  Sądu  Najwyższego,  sądów </a:t>
            </a:r>
            <a:r>
              <a:rPr lang="pl-PL" b="1" dirty="0" smtClean="0"/>
              <a:t>administracyjnych</a:t>
            </a:r>
            <a:r>
              <a:rPr lang="pl-PL" b="1" dirty="0"/>
              <a:t>,  sądów  wojskowych,  Trybunału  </a:t>
            </a:r>
            <a:r>
              <a:rPr lang="pl-PL" b="1" dirty="0" smtClean="0"/>
              <a:t>Konstytucyjnego i </a:t>
            </a:r>
            <a:r>
              <a:rPr lang="pl-PL" b="1" dirty="0"/>
              <a:t>Trybunału </a:t>
            </a:r>
            <a:r>
              <a:rPr lang="pl-PL" b="1" dirty="0" smtClean="0"/>
              <a:t>Stanu, </a:t>
            </a:r>
            <a:r>
              <a:rPr lang="pl-PL" b="1" dirty="0"/>
              <a:t>stanowiska </a:t>
            </a:r>
            <a:r>
              <a:rPr lang="pl-PL" b="1" dirty="0" smtClean="0"/>
              <a:t>w sprawach </a:t>
            </a:r>
            <a:r>
              <a:rPr lang="pl-PL" b="1" dirty="0"/>
              <a:t>publicznych zajęte przez organy władzy </a:t>
            </a:r>
            <a:r>
              <a:rPr lang="pl-PL" b="1" dirty="0" smtClean="0"/>
              <a:t>publicznej i przez  </a:t>
            </a:r>
            <a:r>
              <a:rPr lang="pl-PL" b="1" dirty="0"/>
              <a:t>funkcjonariuszy  publicznych  </a:t>
            </a:r>
            <a:r>
              <a:rPr lang="pl-PL" b="1" dirty="0" smtClean="0"/>
              <a:t>w rozumieniu  </a:t>
            </a:r>
            <a:r>
              <a:rPr lang="pl-PL" b="1" dirty="0"/>
              <a:t>przepisów  </a:t>
            </a:r>
            <a:r>
              <a:rPr lang="pl-PL" b="1" dirty="0" smtClean="0"/>
              <a:t>KK</a:t>
            </a:r>
            <a:r>
              <a:rPr lang="pl-PL" dirty="0" smtClean="0"/>
              <a:t>, dane publiczne gdy przepis szczególny tak stanowi, informacje o innych sposobach udostępnienia, gdy informacje znajdują się w  posiadaniu a nie są udostępnione w BIP,  oświadczenia majątkowe złożone rzez funkcjonariuszy samorządowych na podstawie przepisów samorządowych.</a:t>
            </a:r>
            <a:endParaRPr lang="pl-PL" dirty="0"/>
          </a:p>
          <a:p>
            <a:pPr algn="just"/>
            <a:r>
              <a:rPr lang="pl-PL" b="1" dirty="0" smtClean="0"/>
              <a:t>Fakultatywne udostępnianie </a:t>
            </a:r>
            <a:r>
              <a:rPr lang="pl-PL" dirty="0" smtClean="0"/>
              <a:t>- inne informacje wyczerpujące znamiona publicznych. Ponadto żaden przepis prawa nie zabrania podmiotowi zobowiązanemu umieszczania w BIP informacji innych niż informacje publiczne. Natomiast sam fakt umieszczenia informacji w BIP nie sprawia, że zyskuje ona walor informacji publicznej.  </a:t>
            </a:r>
          </a:p>
          <a:p>
            <a:pPr algn="just"/>
            <a:r>
              <a:rPr lang="pl-PL" b="1" dirty="0" smtClean="0"/>
              <a:t>Pytanie o adres BIP i o sposób zapoznania się z rejestrem jego zmian mieści się w  pojęciu informacji publicznej. Odpowiedź powinna być zrealizowana w trybie wnioskowym.</a:t>
            </a:r>
          </a:p>
          <a:p>
            <a:endParaRPr lang="pl-PL" dirty="0" smtClean="0"/>
          </a:p>
        </p:txBody>
      </p:sp>
    </p:spTree>
    <p:extLst>
      <p:ext uri="{BB962C8B-B14F-4D97-AF65-F5344CB8AC3E}">
        <p14:creationId xmlns:p14="http://schemas.microsoft.com/office/powerpoint/2010/main" val="1915902454"/>
      </p:ext>
    </p:extLst>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r>
            <a:br>
              <a:rPr lang="pl-PL" b="1" dirty="0" smtClean="0"/>
            </a:br>
            <a:r>
              <a:rPr lang="pl-PL" b="1" dirty="0"/>
              <a:t/>
            </a:r>
            <a:br>
              <a:rPr lang="pl-PL" b="1" dirty="0"/>
            </a:br>
            <a:r>
              <a:rPr lang="pl-PL" sz="3600" b="1" dirty="0" smtClean="0"/>
              <a:t>Obowiązek oznaczenia udostępnianej informacji (zarówno przy obligatoryjnym jak i fakultatywnym udostępnianiu) </a:t>
            </a:r>
            <a:r>
              <a:rPr lang="pl-PL" sz="3600" b="1" dirty="0"/>
              <a:t/>
            </a:r>
            <a:br>
              <a:rPr lang="pl-PL" sz="3600" b="1" dirty="0"/>
            </a:br>
            <a:endParaRPr lang="pl-PL" sz="3600" b="1" dirty="0"/>
          </a:p>
        </p:txBody>
      </p:sp>
      <p:sp>
        <p:nvSpPr>
          <p:cNvPr id="3" name="Symbol zastępczy zawartości 2"/>
          <p:cNvSpPr>
            <a:spLocks noGrp="1"/>
          </p:cNvSpPr>
          <p:nvPr>
            <p:ph idx="1"/>
          </p:nvPr>
        </p:nvSpPr>
        <p:spPr>
          <a:xfrm>
            <a:off x="251520" y="2924944"/>
            <a:ext cx="8805664" cy="3445843"/>
          </a:xfrm>
        </p:spPr>
        <p:txBody>
          <a:bodyPr>
            <a:normAutofit fontScale="70000" lnSpcReduction="20000"/>
          </a:bodyPr>
          <a:lstStyle/>
          <a:p>
            <a:pPr marL="0" indent="0" algn="just">
              <a:buNone/>
            </a:pPr>
            <a:r>
              <a:rPr lang="pl-PL" sz="2000" dirty="0"/>
              <a:t>Podmioty  udostępniające  informacje  </a:t>
            </a:r>
            <a:r>
              <a:rPr lang="pl-PL" sz="2000" dirty="0" smtClean="0"/>
              <a:t>publiczne w Biuletynie  Informacji Publicznej są obowiązane do oznaczenia  </a:t>
            </a:r>
            <a:r>
              <a:rPr lang="pl-PL" sz="2000" dirty="0"/>
              <a:t>informacji : </a:t>
            </a:r>
            <a:endParaRPr lang="pl-PL" sz="2000" dirty="0" smtClean="0"/>
          </a:p>
          <a:p>
            <a:pPr algn="just"/>
            <a:r>
              <a:rPr lang="pl-PL" sz="2000" dirty="0" smtClean="0"/>
              <a:t>danymi  </a:t>
            </a:r>
            <a:r>
              <a:rPr lang="pl-PL" sz="2000" dirty="0"/>
              <a:t>określającymi  podmiot  udostępniający </a:t>
            </a:r>
            <a:r>
              <a:rPr lang="pl-PL" sz="2000" dirty="0" smtClean="0"/>
              <a:t>informację</a:t>
            </a:r>
            <a:r>
              <a:rPr lang="pl-PL" sz="2000" dirty="0"/>
              <a:t>;</a:t>
            </a:r>
          </a:p>
          <a:p>
            <a:pPr algn="just"/>
            <a:r>
              <a:rPr lang="pl-PL" sz="2000" dirty="0" smtClean="0"/>
              <a:t>podania w informacji </a:t>
            </a:r>
            <a:r>
              <a:rPr lang="pl-PL" sz="2000" dirty="0"/>
              <a:t>danych określających tożsamość osoby, która </a:t>
            </a:r>
            <a:r>
              <a:rPr lang="pl-PL" sz="2000" dirty="0" smtClean="0"/>
              <a:t>wytworzyła informację </a:t>
            </a:r>
            <a:r>
              <a:rPr lang="pl-PL" sz="2000" dirty="0"/>
              <a:t>lub odpowiada za treść </a:t>
            </a:r>
            <a:r>
              <a:rPr lang="pl-PL" sz="2000" dirty="0" smtClean="0"/>
              <a:t>informacji</a:t>
            </a:r>
            <a:endParaRPr lang="pl-PL" sz="2000" dirty="0"/>
          </a:p>
          <a:p>
            <a:pPr algn="just"/>
            <a:r>
              <a:rPr lang="pl-PL" sz="2000" dirty="0"/>
              <a:t>dołączenia  do  informacji  danych  określających  tożsamość  osoby,  która </a:t>
            </a:r>
            <a:r>
              <a:rPr lang="pl-PL" sz="2000" dirty="0" smtClean="0"/>
              <a:t> wprowadziła </a:t>
            </a:r>
            <a:r>
              <a:rPr lang="pl-PL" sz="2000" dirty="0"/>
              <a:t>informację do Biuletynu </a:t>
            </a:r>
            <a:r>
              <a:rPr lang="pl-PL" sz="2000" dirty="0" smtClean="0"/>
              <a:t>Informacji </a:t>
            </a:r>
            <a:r>
              <a:rPr lang="pl-PL" sz="2000" dirty="0"/>
              <a:t>Publicznej;</a:t>
            </a:r>
          </a:p>
          <a:p>
            <a:pPr algn="just"/>
            <a:r>
              <a:rPr lang="pl-PL" sz="2000" dirty="0" smtClean="0"/>
              <a:t>oznaczenia </a:t>
            </a:r>
            <a:r>
              <a:rPr lang="pl-PL" sz="2000" dirty="0"/>
              <a:t>czasu wytworzenia informacji </a:t>
            </a:r>
            <a:r>
              <a:rPr lang="pl-PL" sz="2000" dirty="0" smtClean="0"/>
              <a:t>i czasu </a:t>
            </a:r>
            <a:r>
              <a:rPr lang="pl-PL" sz="2000" dirty="0"/>
              <a:t>jej udostępnienia;</a:t>
            </a:r>
          </a:p>
          <a:p>
            <a:pPr algn="just"/>
            <a:r>
              <a:rPr lang="pl-PL" sz="2000" dirty="0" smtClean="0"/>
              <a:t>zabezpieczenia możliwości  </a:t>
            </a:r>
            <a:r>
              <a:rPr lang="pl-PL" sz="2000" dirty="0"/>
              <a:t>identyfikacji  czasu  </a:t>
            </a:r>
            <a:r>
              <a:rPr lang="pl-PL" sz="2000" dirty="0" smtClean="0"/>
              <a:t>rzeczywistego  </a:t>
            </a:r>
            <a:r>
              <a:rPr lang="pl-PL" sz="2000" dirty="0"/>
              <a:t>udostępnienia </a:t>
            </a:r>
            <a:r>
              <a:rPr lang="pl-PL" sz="2000" dirty="0" smtClean="0"/>
              <a:t>informacji;</a:t>
            </a:r>
          </a:p>
          <a:p>
            <a:pPr algn="just"/>
            <a:r>
              <a:rPr lang="pl-PL" sz="2000" dirty="0" smtClean="0"/>
              <a:t>gdy zachodzi konieczność ograniczenia dostępności ze względu na dobra określone w art. 5 </a:t>
            </a:r>
            <a:r>
              <a:rPr lang="pl-PL" sz="2000" dirty="0" err="1" smtClean="0"/>
              <a:t>udip</a:t>
            </a:r>
            <a:r>
              <a:rPr lang="pl-PL" sz="2000" dirty="0" smtClean="0"/>
              <a:t> - </a:t>
            </a:r>
            <a:r>
              <a:rPr lang="pl-PL" sz="2000" dirty="0"/>
              <a:t>podaje się zakres wyłączenia, podstawę prawną </a:t>
            </a:r>
            <a:r>
              <a:rPr lang="pl-PL" sz="2000" dirty="0" smtClean="0"/>
              <a:t>wyłączenia jawności </a:t>
            </a:r>
            <a:r>
              <a:rPr lang="pl-PL" sz="2000" dirty="0"/>
              <a:t>oraz wskazuje się organ lub osobę, które dokonały wyłączenia, a </a:t>
            </a:r>
            <a:r>
              <a:rPr lang="pl-PL" sz="2000" dirty="0" smtClean="0"/>
              <a:t>w przypadku</a:t>
            </a:r>
            <a:r>
              <a:rPr lang="pl-PL" sz="2000" dirty="0"/>
              <a:t>, o którym mowa w art. 5 ust. 2, podmiot, w interesie którego </a:t>
            </a:r>
            <a:r>
              <a:rPr lang="pl-PL" sz="2000" dirty="0" smtClean="0"/>
              <a:t>dokonano wyłączenia jawności. </a:t>
            </a:r>
          </a:p>
          <a:p>
            <a:pPr marL="0" indent="0" algn="just">
              <a:buNone/>
            </a:pPr>
            <a:r>
              <a:rPr lang="pl-PL" sz="2000" dirty="0" smtClean="0"/>
              <a:t>Tego rodzaju zabiegi mają służyć zapewnieniu: </a:t>
            </a:r>
            <a:r>
              <a:rPr lang="pl-PL" sz="2000" b="1" dirty="0" smtClean="0"/>
              <a:t>poprawności, rzetelności i adekwatności </a:t>
            </a:r>
            <a:r>
              <a:rPr lang="pl-PL" sz="2000" dirty="0" smtClean="0"/>
              <a:t>publikowanych informacji oraz </a:t>
            </a:r>
            <a:r>
              <a:rPr lang="pl-PL" sz="2000" b="1" dirty="0" smtClean="0"/>
              <a:t>mają umożliwiać przeprowadzenie w odniesieniu do nich ewentualnych czynności kontrolnych.</a:t>
            </a:r>
            <a:endParaRPr lang="pl-PL" sz="2000" b="1" dirty="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Obowiązek oznaczania informacji publikowanej w  BIP</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Dokonując oznaczenia podmiotu w interesie którym dokonano wyłączenia jawności (ze w względu na art. 5 </a:t>
            </a:r>
            <a:r>
              <a:rPr lang="pl-PL" dirty="0" err="1" smtClean="0"/>
              <a:t>udip</a:t>
            </a:r>
            <a:r>
              <a:rPr lang="pl-PL" dirty="0" smtClean="0"/>
              <a:t>) należy zwrócić uwagę by samo określenie tego podmiotu nie ujawniało informacji chronionych o tym podmiocie.</a:t>
            </a:r>
            <a:endParaRPr lang="pl-PL" dirty="0"/>
          </a:p>
        </p:txBody>
      </p:sp>
    </p:spTree>
    <p:extLst>
      <p:ext uri="{BB962C8B-B14F-4D97-AF65-F5344CB8AC3E}">
        <p14:creationId xmlns:p14="http://schemas.microsoft.com/office/powerpoint/2010/main" val="2157894854"/>
      </p:ext>
    </p:extLst>
  </p:cSld>
  <p:clrMapOvr>
    <a:masterClrMapping/>
  </p:clrMapOvr>
  <p:transition>
    <p:wipe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Obowiązki ministra ds. informatyzacji w zakresie BIP</a:t>
            </a:r>
            <a:endParaRPr lang="pl-PL" b="1" dirty="0"/>
          </a:p>
        </p:txBody>
      </p:sp>
      <p:sp>
        <p:nvSpPr>
          <p:cNvPr id="3" name="Symbol zastępczy zawartości 2"/>
          <p:cNvSpPr>
            <a:spLocks noGrp="1"/>
          </p:cNvSpPr>
          <p:nvPr>
            <p:ph idx="1"/>
          </p:nvPr>
        </p:nvSpPr>
        <p:spPr>
          <a:xfrm>
            <a:off x="323528" y="1556792"/>
            <a:ext cx="8229600" cy="4525963"/>
          </a:xfrm>
        </p:spPr>
        <p:txBody>
          <a:bodyPr>
            <a:noAutofit/>
          </a:bodyPr>
          <a:lstStyle/>
          <a:p>
            <a:pPr algn="just"/>
            <a:r>
              <a:rPr lang="pl-PL" sz="1800" dirty="0" smtClean="0"/>
              <a:t>Art. 8 ust. 1 </a:t>
            </a:r>
            <a:r>
              <a:rPr lang="pl-PL" sz="1800" dirty="0" err="1" smtClean="0"/>
              <a:t>udip</a:t>
            </a:r>
            <a:r>
              <a:rPr lang="pl-PL" sz="1800" dirty="0" smtClean="0"/>
              <a:t>: Tworzy </a:t>
            </a:r>
            <a:r>
              <a:rPr lang="pl-PL" sz="1800" dirty="0"/>
              <a:t>się urzędowy publikator teleinformatyczny – </a:t>
            </a:r>
            <a:r>
              <a:rPr lang="pl-PL" sz="1800" dirty="0" smtClean="0"/>
              <a:t>Biuletyn Informacji </a:t>
            </a:r>
            <a:r>
              <a:rPr lang="pl-PL" sz="1800" dirty="0"/>
              <a:t>Publicznej – w celu powszechnego udostępniania informacji </a:t>
            </a:r>
            <a:r>
              <a:rPr lang="pl-PL" sz="1800" dirty="0" smtClean="0"/>
              <a:t>publicznej w </a:t>
            </a:r>
            <a:r>
              <a:rPr lang="pl-PL" sz="1800" dirty="0"/>
              <a:t>postaci ujednoliconego systemu stron w sieci </a:t>
            </a:r>
            <a:r>
              <a:rPr lang="pl-PL" sz="1800" dirty="0" smtClean="0"/>
              <a:t>teleinformatycznej.</a:t>
            </a:r>
          </a:p>
          <a:p>
            <a:pPr algn="just"/>
            <a:r>
              <a:rPr lang="pl-PL" sz="1800" b="1" dirty="0" smtClean="0"/>
              <a:t>Minister  </a:t>
            </a:r>
            <a:r>
              <a:rPr lang="pl-PL" sz="1800" b="1" dirty="0"/>
              <a:t>właściwy  do  spraw  informatyzacji  </a:t>
            </a:r>
            <a:r>
              <a:rPr lang="pl-PL" sz="1800" dirty="0"/>
              <a:t>tworzy  stronę  główną </a:t>
            </a:r>
            <a:r>
              <a:rPr lang="pl-PL" sz="1800" dirty="0" smtClean="0"/>
              <a:t>Biuletynu </a:t>
            </a:r>
            <a:r>
              <a:rPr lang="pl-PL" sz="1800" dirty="0"/>
              <a:t>Informacji </a:t>
            </a:r>
            <a:r>
              <a:rPr lang="pl-PL" sz="1800" dirty="0" smtClean="0"/>
              <a:t>Publicznej: zawierającą  </a:t>
            </a:r>
            <a:r>
              <a:rPr lang="pl-PL" sz="1800" dirty="0"/>
              <a:t>wykaz  </a:t>
            </a:r>
            <a:r>
              <a:rPr lang="pl-PL" sz="1800" dirty="0" smtClean="0"/>
              <a:t>podmiotów zobowiązanych informacyjnie wraz z odnośnikami </a:t>
            </a:r>
            <a:r>
              <a:rPr lang="pl-PL" sz="1800" dirty="0"/>
              <a:t>umożliwiającymi </a:t>
            </a:r>
            <a:r>
              <a:rPr lang="pl-PL" sz="1800" dirty="0" smtClean="0"/>
              <a:t>połączenie z ich stronami; zapewniającą </a:t>
            </a:r>
            <a:r>
              <a:rPr lang="pl-PL" sz="1800" dirty="0"/>
              <a:t>dostęp do informacji publicznej oraz możliwość jej </a:t>
            </a:r>
            <a:r>
              <a:rPr lang="pl-PL" sz="1800" dirty="0" smtClean="0"/>
              <a:t>przeszukiwania za pomocą scentralizowanego systemu dostępu do informacji publicznej, zapewniającą dostęp do portalu danych;</a:t>
            </a:r>
          </a:p>
          <a:p>
            <a:pPr algn="just"/>
            <a:r>
              <a:rPr lang="pl-PL" sz="1800" b="1" dirty="0"/>
              <a:t>Minister właściwy do spraw informatyzacji</a:t>
            </a:r>
            <a:r>
              <a:rPr lang="pl-PL" sz="1800" dirty="0"/>
              <a:t>:</a:t>
            </a:r>
          </a:p>
          <a:p>
            <a:pPr marL="0" indent="0" algn="just">
              <a:buNone/>
            </a:pPr>
            <a:r>
              <a:rPr lang="pl-PL" sz="1800" dirty="0"/>
              <a:t>1) gromadzi i udostępnia adresy wskazujące strony Biuletynu </a:t>
            </a:r>
            <a:r>
              <a:rPr lang="pl-PL" sz="1800" dirty="0" smtClean="0"/>
              <a:t>Informacji Publicznej </a:t>
            </a:r>
            <a:r>
              <a:rPr lang="pl-PL" sz="1800" dirty="0"/>
              <a:t>tworzone przez </a:t>
            </a:r>
            <a:r>
              <a:rPr lang="pl-PL" sz="1800" dirty="0" smtClean="0"/>
              <a:t>podmioty zobowiązane informacyjnie;</a:t>
            </a:r>
            <a:endParaRPr lang="pl-PL" sz="1800" dirty="0"/>
          </a:p>
          <a:p>
            <a:pPr marL="0" indent="0" algn="just">
              <a:buNone/>
            </a:pPr>
            <a:r>
              <a:rPr lang="pl-PL" sz="1800" dirty="0"/>
              <a:t>2) gromadzi i udostępnia dane o liczbie pobrań </a:t>
            </a:r>
            <a:r>
              <a:rPr lang="pl-PL" sz="1800" dirty="0" smtClean="0"/>
              <a:t>stron podmiotów zobowiązanych informacyjnie;</a:t>
            </a:r>
            <a:endParaRPr lang="pl-PL" sz="1800" dirty="0"/>
          </a:p>
          <a:p>
            <a:pPr marL="0" indent="0" algn="just">
              <a:buNone/>
            </a:pPr>
            <a:r>
              <a:rPr lang="pl-PL" sz="1800" dirty="0"/>
              <a:t>3) nieodpłatnie </a:t>
            </a:r>
            <a:r>
              <a:rPr lang="pl-PL" sz="1800" dirty="0" smtClean="0"/>
              <a:t>udostępnia scentralizowany system dostępu do informacji publicznej.</a:t>
            </a:r>
          </a:p>
          <a:p>
            <a:endParaRPr lang="pl-PL" sz="2000" dirty="0"/>
          </a:p>
        </p:txBody>
      </p:sp>
    </p:spTree>
    <p:extLst>
      <p:ext uri="{BB962C8B-B14F-4D97-AF65-F5344CB8AC3E}">
        <p14:creationId xmlns:p14="http://schemas.microsoft.com/office/powerpoint/2010/main" val="3814341186"/>
      </p:ext>
    </p:extLst>
  </p:cSld>
  <p:clrMapOvr>
    <a:masterClrMapping/>
  </p:clrMapOvr>
  <p:transition>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a:t>
            </a:r>
            <a:r>
              <a:rPr lang="pl-PL" b="1" dirty="0" smtClean="0"/>
              <a:t>Rozporządzenie </a:t>
            </a:r>
            <a:r>
              <a:rPr lang="pl-PL" b="1" dirty="0" err="1" smtClean="0"/>
              <a:t>ws</a:t>
            </a:r>
            <a:r>
              <a:rPr lang="pl-PL" b="1" dirty="0" smtClean="0"/>
              <a:t>. BIP</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Określa:</a:t>
            </a:r>
          </a:p>
          <a:p>
            <a:pPr marL="0" indent="0" algn="just">
              <a:buNone/>
            </a:pPr>
            <a:r>
              <a:rPr lang="pl-PL" dirty="0" smtClean="0"/>
              <a:t>1. szczegółowe wymagania dotyczące układu ujednoliconego systemu stron BIP, tj. w szczególności strukturę strony głównej BIP, standardy struktury stron podmiotowych BIP;</a:t>
            </a:r>
          </a:p>
          <a:p>
            <a:pPr marL="0" indent="0" algn="just">
              <a:buNone/>
            </a:pPr>
            <a:r>
              <a:rPr lang="pl-PL" dirty="0" smtClean="0"/>
              <a:t>2. zakres i tryb przekazywania ministrowi ds. informatyzacji informacji do zamieszczania na stronie głównej BIP;</a:t>
            </a:r>
          </a:p>
          <a:p>
            <a:pPr marL="0" indent="0" algn="just">
              <a:buNone/>
            </a:pPr>
            <a:r>
              <a:rPr lang="pl-PL" dirty="0" smtClean="0"/>
              <a:t>3. wymagania dotyczące zabezpieczenia treści informacji publicznych udostępnianych w BIP.</a:t>
            </a:r>
            <a:endParaRPr lang="pl-PL" dirty="0"/>
          </a:p>
        </p:txBody>
      </p:sp>
    </p:spTree>
    <p:extLst>
      <p:ext uri="{BB962C8B-B14F-4D97-AF65-F5344CB8AC3E}">
        <p14:creationId xmlns:p14="http://schemas.microsoft.com/office/powerpoint/2010/main" val="3473894528"/>
      </p:ext>
    </p:extLst>
  </p:cSld>
  <p:clrMapOvr>
    <a:masterClrMapping/>
  </p:clrMapOvr>
  <p:transition>
    <p:pull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Scentralizowany System Dostępu do Informacji Publicznej </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b="1" dirty="0" smtClean="0"/>
              <a:t>System informatyczny </a:t>
            </a:r>
            <a:r>
              <a:rPr lang="pl-PL" dirty="0" smtClean="0"/>
              <a:t>- który </a:t>
            </a:r>
            <a:r>
              <a:rPr lang="pl-PL" dirty="0"/>
              <a:t>umożliwia tworzenie stron Biuletynu Informacji </a:t>
            </a:r>
            <a:r>
              <a:rPr lang="pl-PL" dirty="0" smtClean="0"/>
              <a:t>Publicznej oraz </a:t>
            </a:r>
            <a:r>
              <a:rPr lang="pl-PL" dirty="0"/>
              <a:t>przetwarzanie informacji publicznych, </a:t>
            </a:r>
            <a:r>
              <a:rPr lang="pl-PL" dirty="0" smtClean="0"/>
              <a:t>w tym </a:t>
            </a:r>
            <a:r>
              <a:rPr lang="pl-PL" dirty="0"/>
              <a:t>ich </a:t>
            </a:r>
            <a:r>
              <a:rPr lang="pl-PL" dirty="0" smtClean="0"/>
              <a:t>przeszukiwanie </a:t>
            </a:r>
            <a:r>
              <a:rPr lang="pl-PL" dirty="0"/>
              <a:t>według kryteriów przedmiotowych </a:t>
            </a:r>
            <a:r>
              <a:rPr lang="pl-PL" dirty="0" smtClean="0"/>
              <a:t>i podmiotowych</a:t>
            </a:r>
            <a:r>
              <a:rPr lang="pl-PL" dirty="0"/>
              <a:t>.</a:t>
            </a:r>
          </a:p>
          <a:p>
            <a:pPr marL="0" indent="0" algn="just">
              <a:buNone/>
            </a:pPr>
            <a:r>
              <a:rPr lang="pl-PL" dirty="0" smtClean="0"/>
              <a:t>  </a:t>
            </a:r>
            <a:endParaRPr lang="pl-PL" dirty="0"/>
          </a:p>
          <a:p>
            <a:pPr marL="0" indent="0" algn="just">
              <a:buNone/>
            </a:pPr>
            <a:endParaRPr lang="pl-PL" dirty="0" smtClean="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Wprowadzenie</a:t>
            </a:r>
            <a:endParaRPr lang="pl-PL" b="1" dirty="0"/>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Istnienie i funkcjonowanie elektronicznego biuletynu (Biuletynu Informacji Publicznej) nakierowanego na powszechne (generalne) dostarczanie zainteresowanym wiedzy o sprawach publicznych, </a:t>
            </a:r>
            <a:r>
              <a:rPr lang="pl-PL" b="1" dirty="0"/>
              <a:t>pozostaje w ścisłym związku z zagadnieniem informatyzacji działania administracji publicznej oraz występowaniem społeczeństwa informacyjnego</a:t>
            </a:r>
            <a:r>
              <a:rPr lang="pl-PL" dirty="0"/>
              <a:t>. Społeczna kontrola realizowana w trybie bezwnioskowym, za pośrednictwem udostępniania danych w BIP </a:t>
            </a:r>
            <a:r>
              <a:rPr lang="pl-PL" b="1" dirty="0"/>
              <a:t>posiada szersze ramy znaczeniowe i jest bardziej obiektywna</a:t>
            </a:r>
            <a:r>
              <a:rPr lang="pl-PL" dirty="0"/>
              <a:t>, aniżeli aktywność informacyjna, która może wynikać z dostarczania informacji za pośrednictwem tradycyjnych środków społecznego komunikowania (w szczególności zaś trybu wnioskowego</a:t>
            </a:r>
            <a:r>
              <a:rPr lang="pl-PL" dirty="0" smtClean="0"/>
              <a:t>).</a:t>
            </a:r>
            <a:endParaRPr lang="pl-PL" dirty="0"/>
          </a:p>
        </p:txBody>
      </p:sp>
    </p:spTree>
    <p:extLst>
      <p:ext uri="{BB962C8B-B14F-4D97-AF65-F5344CB8AC3E}">
        <p14:creationId xmlns:p14="http://schemas.microsoft.com/office/powerpoint/2010/main" val="3419697378"/>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Obowiązki po stronie podmiotów zobowiązanych informacyjnie </a:t>
            </a:r>
            <a:endParaRPr lang="pl-PL" b="1" dirty="0"/>
          </a:p>
        </p:txBody>
      </p:sp>
      <p:sp>
        <p:nvSpPr>
          <p:cNvPr id="3" name="Symbol zastępczy zawartości 2"/>
          <p:cNvSpPr>
            <a:spLocks noGrp="1"/>
          </p:cNvSpPr>
          <p:nvPr>
            <p:ph idx="1"/>
          </p:nvPr>
        </p:nvSpPr>
        <p:spPr>
          <a:xfrm>
            <a:off x="683568" y="1700808"/>
            <a:ext cx="8229600" cy="4525963"/>
          </a:xfrm>
        </p:spPr>
        <p:txBody>
          <a:bodyPr>
            <a:noAutofit/>
          </a:bodyPr>
          <a:lstStyle/>
          <a:p>
            <a:pPr marL="0" indent="0" algn="just">
              <a:buNone/>
            </a:pPr>
            <a:r>
              <a:rPr lang="pl-PL" sz="2000" dirty="0" smtClean="0"/>
              <a:t>1. Podmioty zobowiązane informacyjnie </a:t>
            </a:r>
            <a:r>
              <a:rPr lang="pl-PL" sz="2000" dirty="0"/>
              <a:t>przez zastosowanie </a:t>
            </a:r>
            <a:r>
              <a:rPr lang="pl-PL" sz="2000" dirty="0" smtClean="0"/>
              <a:t>scentralizowanego systemu dostępu do informacji publicznej, </a:t>
            </a:r>
            <a:r>
              <a:rPr lang="pl-PL" sz="2000" dirty="0"/>
              <a:t>albo innego systemu teleinformatycznego, </a:t>
            </a:r>
            <a:r>
              <a:rPr lang="pl-PL" sz="2000" dirty="0" smtClean="0"/>
              <a:t>tworzą własne </a:t>
            </a:r>
            <a:r>
              <a:rPr lang="pl-PL" sz="2000" dirty="0"/>
              <a:t>strony Biuletynu Informacji Publicznej, na których udostępniają </a:t>
            </a:r>
            <a:r>
              <a:rPr lang="pl-PL" sz="2000" dirty="0" smtClean="0"/>
              <a:t>informacje podlegające </a:t>
            </a:r>
            <a:r>
              <a:rPr lang="pl-PL" sz="2000" dirty="0"/>
              <a:t>udostępnieniu w tej </a:t>
            </a:r>
            <a:r>
              <a:rPr lang="pl-PL" sz="2000" dirty="0" smtClean="0"/>
              <a:t>drodze;</a:t>
            </a:r>
            <a:endParaRPr lang="pl-PL" sz="2000" dirty="0"/>
          </a:p>
          <a:p>
            <a:pPr marL="0" indent="0" algn="just">
              <a:buNone/>
            </a:pPr>
            <a:r>
              <a:rPr lang="pl-PL" sz="2000" dirty="0" smtClean="0"/>
              <a:t>2. Podmioty zobowiązane informacyjnie są zobowiązane  do przekazania </a:t>
            </a:r>
            <a:r>
              <a:rPr lang="pl-PL" sz="2000" dirty="0"/>
              <a:t>(za pomocą modułu administracyjnego) </a:t>
            </a:r>
            <a:r>
              <a:rPr lang="pl-PL" sz="2000" dirty="0" smtClean="0"/>
              <a:t>ministrowi  </a:t>
            </a:r>
            <a:r>
              <a:rPr lang="pl-PL" sz="2000" dirty="0"/>
              <a:t>właściwemu  do  spraw  informatyzacji  </a:t>
            </a:r>
            <a:r>
              <a:rPr lang="pl-PL" sz="2000" dirty="0" smtClean="0"/>
              <a:t>informacji  niezbędnych  </a:t>
            </a:r>
            <a:r>
              <a:rPr lang="pl-PL" sz="2000" dirty="0"/>
              <a:t>do </a:t>
            </a:r>
            <a:r>
              <a:rPr lang="pl-PL" sz="2000" dirty="0" smtClean="0"/>
              <a:t>zamieszczenia </a:t>
            </a:r>
            <a:r>
              <a:rPr lang="pl-PL" sz="2000" dirty="0"/>
              <a:t>na </a:t>
            </a:r>
            <a:r>
              <a:rPr lang="pl-PL" sz="2000" dirty="0" smtClean="0"/>
              <a:t>stronie  głównej  BIP oraz do niezwłocznego informowania o zmianach w treści informacji, które zostały uprzednio przekazane (§ 12 pkt. 2 rozporządzenia BIP);</a:t>
            </a:r>
          </a:p>
          <a:p>
            <a:pPr marL="0" indent="0" algn="just">
              <a:buNone/>
            </a:pPr>
            <a:r>
              <a:rPr lang="pl-PL" sz="2000" b="1" dirty="0" smtClean="0"/>
              <a:t>Obowiązek ten jest niezależny od samego faktu prowadzenia własnych stron podmiotowych.</a:t>
            </a:r>
            <a:endParaRPr lang="pl-PL" sz="2000" b="1" dirty="0"/>
          </a:p>
        </p:txBody>
      </p:sp>
    </p:spTree>
    <p:extLst>
      <p:ext uri="{BB962C8B-B14F-4D97-AF65-F5344CB8AC3E}">
        <p14:creationId xmlns:p14="http://schemas.microsoft.com/office/powerpoint/2010/main" val="2832422650"/>
      </p:ext>
    </p:extLst>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Udostępnianie w BIP</a:t>
            </a:r>
            <a:endParaRPr lang="pl-PL" b="1" dirty="0"/>
          </a:p>
        </p:txBody>
      </p:sp>
      <p:sp>
        <p:nvSpPr>
          <p:cNvPr id="3" name="Symbol zastępczy zawartości 2"/>
          <p:cNvSpPr>
            <a:spLocks noGrp="1"/>
          </p:cNvSpPr>
          <p:nvPr>
            <p:ph idx="1"/>
          </p:nvPr>
        </p:nvSpPr>
        <p:spPr>
          <a:xfrm>
            <a:off x="323528" y="1412776"/>
            <a:ext cx="8496944" cy="5112568"/>
          </a:xfrm>
        </p:spPr>
        <p:txBody>
          <a:bodyPr>
            <a:noAutofit/>
          </a:bodyPr>
          <a:lstStyle/>
          <a:p>
            <a:pPr marL="0" indent="0" algn="just">
              <a:buNone/>
            </a:pPr>
            <a:r>
              <a:rPr lang="pl-PL" dirty="0" smtClean="0">
                <a:latin typeface="+mj-lt"/>
                <a:cs typeface="Times New Roman" panose="02020603050405020304" pitchFamily="18" charset="0"/>
              </a:rPr>
              <a:t>Dostęp do informacji zawartych i udostępnianych w BIP jest możliwy poprzez:</a:t>
            </a:r>
          </a:p>
          <a:p>
            <a:pPr algn="just"/>
            <a:r>
              <a:rPr lang="pl-PL" dirty="0" smtClean="0">
                <a:latin typeface="+mj-lt"/>
                <a:cs typeface="Times New Roman" panose="02020603050405020304" pitchFamily="18" charset="0"/>
              </a:rPr>
              <a:t>Stronę główną BIP;</a:t>
            </a:r>
          </a:p>
          <a:p>
            <a:pPr algn="just"/>
            <a:r>
              <a:rPr lang="pl-PL" dirty="0" smtClean="0">
                <a:latin typeface="+mj-lt"/>
                <a:cs typeface="Times New Roman" panose="02020603050405020304" pitchFamily="18" charset="0"/>
              </a:rPr>
              <a:t>Spis podmiotów zobowiązanych informacyjnie tam znajdujących się;</a:t>
            </a:r>
          </a:p>
          <a:p>
            <a:pPr algn="just"/>
            <a:r>
              <a:rPr lang="pl-PL" dirty="0" smtClean="0">
                <a:latin typeface="+mj-lt"/>
                <a:cs typeface="Times New Roman" panose="02020603050405020304" pitchFamily="18" charset="0"/>
              </a:rPr>
              <a:t>Menu przedmiotowe;</a:t>
            </a:r>
          </a:p>
          <a:p>
            <a:pPr algn="just"/>
            <a:r>
              <a:rPr lang="pl-PL" dirty="0" smtClean="0">
                <a:latin typeface="+mj-lt"/>
                <a:cs typeface="Times New Roman" panose="02020603050405020304" pitchFamily="18" charset="0"/>
              </a:rPr>
              <a:t>Stron podmiotowych BIP podmiotów zobowiązanych informacyjnie.</a:t>
            </a:r>
            <a:endParaRPr lang="pl-PL" dirty="0">
              <a:latin typeface="+mj-lt"/>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Zasada elektronicznego charakteru BIP</a:t>
            </a:r>
            <a:endParaRPr lang="pl-PL" dirty="0"/>
          </a:p>
        </p:txBody>
      </p:sp>
      <p:sp>
        <p:nvSpPr>
          <p:cNvPr id="3" name="Symbol zastępczy zawartości 2"/>
          <p:cNvSpPr>
            <a:spLocks noGrp="1"/>
          </p:cNvSpPr>
          <p:nvPr>
            <p:ph idx="1"/>
          </p:nvPr>
        </p:nvSpPr>
        <p:spPr/>
        <p:txBody>
          <a:bodyPr/>
          <a:lstStyle/>
          <a:p>
            <a:pPr algn="just"/>
            <a:r>
              <a:rPr lang="pl-PL" dirty="0" smtClean="0"/>
              <a:t>Informacje są upubliczniane w sposób powszechny i generalny i co więcej tylko  elektronicznie;</a:t>
            </a:r>
          </a:p>
          <a:p>
            <a:pPr algn="just"/>
            <a:r>
              <a:rPr lang="pl-PL" dirty="0" smtClean="0"/>
              <a:t>Pozostaje ona w </a:t>
            </a:r>
            <a:r>
              <a:rPr lang="pl-PL" dirty="0"/>
              <a:t>ścisłym związku z brakiem obowiązku po stronie udostępniającego, który miałby się sprowadzać do dokonywania wydruków z jego zawartości (z zawartości BIP) i przekazywania ich podmiotowi zainteresowanemu </a:t>
            </a:r>
            <a:r>
              <a:rPr lang="pl-PL" dirty="0" smtClean="0"/>
              <a:t>informacyjnie.</a:t>
            </a:r>
            <a:endParaRPr lang="pl-PL" dirty="0"/>
          </a:p>
        </p:txBody>
      </p:sp>
    </p:spTree>
    <p:extLst>
      <p:ext uri="{BB962C8B-B14F-4D97-AF65-F5344CB8AC3E}">
        <p14:creationId xmlns:p14="http://schemas.microsoft.com/office/powerpoint/2010/main" val="38974180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urzędowego charakteru BIP</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BIP jest specjalnym urzędowym i co więcej elektronicznym </a:t>
            </a:r>
            <a:r>
              <a:rPr lang="pl-PL" dirty="0" smtClean="0"/>
              <a:t>publikatorem.  </a:t>
            </a:r>
          </a:p>
          <a:p>
            <a:pPr marL="0" indent="0" algn="just">
              <a:buNone/>
            </a:pPr>
            <a:r>
              <a:rPr lang="pl-PL" dirty="0" smtClean="0"/>
              <a:t>To </a:t>
            </a:r>
            <a:r>
              <a:rPr lang="pl-PL" dirty="0"/>
              <a:t>oficjalna, odnajdująca prawne podstawy instytucja, której istnienie i funkcjonalność jest przejawem wykorzystywania nowatorskich rozwiązań technologicznych w ramach, których dostępność do Internetu ma dominujące </a:t>
            </a:r>
            <a:r>
              <a:rPr lang="pl-PL" dirty="0" smtClean="0"/>
              <a:t>znaczenie. </a:t>
            </a:r>
            <a:endParaRPr lang="pl-PL" dirty="0"/>
          </a:p>
        </p:txBody>
      </p:sp>
    </p:spTree>
    <p:extLst>
      <p:ext uri="{BB962C8B-B14F-4D97-AF65-F5344CB8AC3E}">
        <p14:creationId xmlns:p14="http://schemas.microsoft.com/office/powerpoint/2010/main" val="3037930018"/>
      </p:ext>
    </p:extLst>
  </p:cSld>
  <p:clrMapOvr>
    <a:masterClrMapping/>
  </p:clrMapOvr>
  <p:transition>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urzędowego charakteru BIP</a:t>
            </a:r>
            <a:endParaRPr lang="pl-PL" b="1" dirty="0"/>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a:t>Za jego urzędowym charakterem przemawia m.in. szczególne autorstwo, zawartość oraz rezultat i moc publikacji, a głębsza analiza tego rodzaju elementów uwidacznia ich wzajemne przeplatanie się:</a:t>
            </a:r>
          </a:p>
          <a:p>
            <a:pPr algn="just"/>
            <a:r>
              <a:rPr lang="pl-PL" dirty="0"/>
              <a:t>a.	</a:t>
            </a:r>
            <a:r>
              <a:rPr lang="pl-PL" b="1" dirty="0"/>
              <a:t>autorstwo strony głównej</a:t>
            </a:r>
            <a:r>
              <a:rPr lang="pl-PL" dirty="0"/>
              <a:t>: „Minister Właściwy Do Spraw Informatyzacji tworzy stronę główną Biuletynu Informacji Publicznej…”. Określa ona zakres podmiotów zobowiązanych informacyjnie – zobowiązanych do prowadzenia stron BIP, gwarantując jednocześnie możliwość przeniesienia się – połączenia się z ich „witrynami”; Umożliwia przeszukanie informacji w systemie i pozyskanie oczekiwanych danych upublicznionych. Zapewnia dostęp do </a:t>
            </a:r>
            <a:r>
              <a:rPr lang="pl-PL" dirty="0" smtClean="0"/>
              <a:t>portalu danych(art</a:t>
            </a:r>
            <a:r>
              <a:rPr lang="pl-PL" dirty="0"/>
              <a:t>. 9 ust. 1 </a:t>
            </a:r>
            <a:r>
              <a:rPr lang="pl-PL" dirty="0" smtClean="0"/>
              <a:t>pkt. 3  </a:t>
            </a:r>
            <a:r>
              <a:rPr lang="pl-PL" dirty="0" err="1" smtClean="0"/>
              <a:t>u.d.i.p</a:t>
            </a:r>
            <a:r>
              <a:rPr lang="pl-PL" dirty="0" smtClean="0"/>
              <a:t>);</a:t>
            </a:r>
            <a:endParaRPr lang="pl-PL" dirty="0"/>
          </a:p>
          <a:p>
            <a:pPr algn="just"/>
            <a:r>
              <a:rPr lang="pl-PL" dirty="0"/>
              <a:t>b.	</a:t>
            </a:r>
            <a:r>
              <a:rPr lang="pl-PL" b="1" dirty="0" smtClean="0"/>
              <a:t>jego zawartość: </a:t>
            </a:r>
            <a:r>
              <a:rPr lang="pl-PL" dirty="0" smtClean="0"/>
              <a:t>w myśl § 8 rozporządzenia BIP strona główna BIP zawiera w szczególności: logo - znak graficzny BIP (umieszczone w górnej części strony), adres redakcji strony głównej, dane osoby odpowiadającej za jej redakcję, instrukcję korzystania z BIP, spis podmiotów, menu przedmiotowe, informacje o podmiotach prowadzących strony podmiotowe, moduł wyszukujący; </a:t>
            </a:r>
          </a:p>
          <a:p>
            <a:pPr algn="just"/>
            <a:r>
              <a:rPr lang="pl-PL" dirty="0" smtClean="0"/>
              <a:t>c.	</a:t>
            </a:r>
            <a:r>
              <a:rPr lang="pl-PL" b="1" dirty="0" smtClean="0"/>
              <a:t>rezultat</a:t>
            </a:r>
            <a:r>
              <a:rPr lang="pl-PL" dirty="0" smtClean="0"/>
              <a:t>:  warto nawiązać do urzędowego charakteru dzienników urzędowych przeznaczonych do publikowania obowiązującego prawa. Pomimo braku jednoznacznego określenia niniejszej materii na gruncie </a:t>
            </a:r>
            <a:r>
              <a:rPr lang="pl-PL" dirty="0" err="1" smtClean="0"/>
              <a:t>u.d.i.p</a:t>
            </a:r>
            <a:r>
              <a:rPr lang="pl-PL" dirty="0" smtClean="0"/>
              <a:t>., podobnym stanowiskiem należy się posłużyć w kontekście publikowania informacji w BIP. Argumentem przemawiającym za powyższym twierdzeniem jest właśnie szczególne autorstwo elektronicznego biuletynu. </a:t>
            </a:r>
            <a:r>
              <a:rPr lang="pl-PL" b="1" dirty="0"/>
              <a:t>P</a:t>
            </a:r>
            <a:r>
              <a:rPr lang="pl-PL" b="1" dirty="0" smtClean="0"/>
              <a:t>odobnie jak sięganie do zawartości dzienników urzędowych, posiłkowanie się zawartością BIP gwarantuje zgodność z prawdą (rzetelność, prawdziwość, aktualność) informacji w nim udostępnianych.</a:t>
            </a:r>
            <a:r>
              <a:rPr lang="pl-PL" dirty="0" smtClean="0"/>
              <a:t> W tym wypadku uwidacznia się również nawiązywanie do charakteru dokumentów urzędowych, o których mowa m.in. w art. 6 ust. 2 </a:t>
            </a:r>
            <a:r>
              <a:rPr lang="pl-PL" dirty="0" err="1" smtClean="0"/>
              <a:t>u.d.i.p</a:t>
            </a:r>
            <a:r>
              <a:rPr lang="pl-PL" dirty="0" smtClean="0"/>
              <a:t>.</a:t>
            </a:r>
            <a:endParaRPr lang="pl-PL" dirty="0"/>
          </a:p>
        </p:txBody>
      </p:sp>
    </p:spTree>
    <p:extLst>
      <p:ext uri="{BB962C8B-B14F-4D97-AF65-F5344CB8AC3E}">
        <p14:creationId xmlns:p14="http://schemas.microsoft.com/office/powerpoint/2010/main" val="2706875391"/>
      </p:ext>
    </p:extLst>
  </p:cSld>
  <p:clrMapOvr>
    <a:masterClrMapping/>
  </p:clrMapOvr>
  <p:transition>
    <p:pull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urzędowego charakteru BIP</a:t>
            </a:r>
            <a:endParaRPr lang="pl-PL" b="1" dirty="0"/>
          </a:p>
        </p:txBody>
      </p:sp>
      <p:sp>
        <p:nvSpPr>
          <p:cNvPr id="3" name="Symbol zastępczy zawartości 2"/>
          <p:cNvSpPr>
            <a:spLocks noGrp="1"/>
          </p:cNvSpPr>
          <p:nvPr>
            <p:ph idx="1"/>
          </p:nvPr>
        </p:nvSpPr>
        <p:spPr/>
        <p:txBody>
          <a:bodyPr/>
          <a:lstStyle/>
          <a:p>
            <a:pPr marL="0" indent="0" algn="just">
              <a:buNone/>
            </a:pPr>
            <a:r>
              <a:rPr lang="pl-PL" dirty="0"/>
              <a:t>Dokument urzędowy stanowi bowiem dowód tego, co zostało w nim „oficjalnie” (formalnie) stwierdzone. </a:t>
            </a:r>
            <a:r>
              <a:rPr lang="pl-PL" u="sng" dirty="0"/>
              <a:t>Urzędowy charakter BIP ma stanowić potwierdzenie dla wiarygodności i aktualności informacji upublicznianych przy jego </a:t>
            </a:r>
            <a:r>
              <a:rPr lang="pl-PL" u="sng" dirty="0" smtClean="0"/>
              <a:t>pomocy.</a:t>
            </a:r>
            <a:endParaRPr lang="pl-PL" u="sng" dirty="0"/>
          </a:p>
        </p:txBody>
      </p:sp>
    </p:spTree>
    <p:extLst>
      <p:ext uri="{BB962C8B-B14F-4D97-AF65-F5344CB8AC3E}">
        <p14:creationId xmlns:p14="http://schemas.microsoft.com/office/powerpoint/2010/main" val="2959021982"/>
      </p:ext>
    </p:extLst>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Zasada bezpośredniości (tożsamości podmiotowej)</a:t>
            </a:r>
            <a:endParaRPr lang="pl-PL" dirty="0"/>
          </a:p>
        </p:txBody>
      </p:sp>
      <p:sp>
        <p:nvSpPr>
          <p:cNvPr id="3" name="Symbol zastępczy zawartości 2"/>
          <p:cNvSpPr>
            <a:spLocks noGrp="1"/>
          </p:cNvSpPr>
          <p:nvPr>
            <p:ph idx="1"/>
          </p:nvPr>
        </p:nvSpPr>
        <p:spPr/>
        <p:txBody>
          <a:bodyPr/>
          <a:lstStyle/>
          <a:p>
            <a:pPr algn="just"/>
            <a:r>
              <a:rPr lang="pl-PL" dirty="0" smtClean="0"/>
              <a:t>Zasada wiąże się z niedopuszczalnością odsyłania </a:t>
            </a:r>
            <a:r>
              <a:rPr lang="pl-PL" dirty="0"/>
              <a:t>do elektronicznego publikatora prowadzonego przez inną jednostkę organizacyjną, przez inny podmiot władzy </a:t>
            </a:r>
            <a:r>
              <a:rPr lang="pl-PL" dirty="0" smtClean="0"/>
              <a:t>publicznej, nawet jeśli jest podporządkowany, podległy podmiotowi zobowiązanemu informacyjnie.</a:t>
            </a:r>
            <a:endParaRPr lang="pl-PL" dirty="0"/>
          </a:p>
          <a:p>
            <a:endParaRPr lang="pl-PL" dirty="0"/>
          </a:p>
        </p:txBody>
      </p:sp>
    </p:spTree>
    <p:extLst>
      <p:ext uri="{BB962C8B-B14F-4D97-AF65-F5344CB8AC3E}">
        <p14:creationId xmlns:p14="http://schemas.microsoft.com/office/powerpoint/2010/main" val="701931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jednolitości prowadzenia BIP </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Chodzi o obligatoryjność </a:t>
            </a:r>
            <a:r>
              <a:rPr lang="pl-PL" dirty="0"/>
              <a:t>zachowania tożsamości elementów struktury wszystkich stron wchodzących w zakres tzw. elektronicznego biuletynu. </a:t>
            </a:r>
            <a:r>
              <a:rPr lang="pl-PL" dirty="0" smtClean="0"/>
              <a:t>Chodzi o tożsamość wyglądu strony i tożsamość zakresu zawartości treściowej informacji publikowanych. Nie chodzi o tożsamość treści merytorycznych informacji, albowiem nie każdy podmiot dysponuje tymi samami informacjami publicznymi;</a:t>
            </a:r>
          </a:p>
          <a:p>
            <a:pPr marL="0" indent="0" algn="just">
              <a:buNone/>
            </a:pPr>
            <a:r>
              <a:rPr lang="pl-PL" dirty="0" smtClean="0"/>
              <a:t>Zasada ta jest pewnego rodzaju postulatem, nie </a:t>
            </a:r>
            <a:r>
              <a:rPr lang="pl-PL" dirty="0"/>
              <a:t>posiada ona faktycznego </a:t>
            </a:r>
            <a:r>
              <a:rPr lang="pl-PL" dirty="0" smtClean="0"/>
              <a:t>uzasadnienia. Na </a:t>
            </a:r>
            <a:r>
              <a:rPr lang="pl-PL" dirty="0"/>
              <a:t>poszczególnych, </a:t>
            </a:r>
            <a:r>
              <a:rPr lang="pl-PL" dirty="0" smtClean="0"/>
              <a:t>stronach </a:t>
            </a:r>
            <a:r>
              <a:rPr lang="pl-PL" dirty="0"/>
              <a:t>internetowych </a:t>
            </a:r>
            <a:r>
              <a:rPr lang="pl-PL" dirty="0" smtClean="0"/>
              <a:t>dochodzi </a:t>
            </a:r>
            <a:r>
              <a:rPr lang="pl-PL" dirty="0"/>
              <a:t>do zróżnicowanego systematyzowania, grupowania i prezentowania danych </a:t>
            </a:r>
            <a:r>
              <a:rPr lang="pl-PL" dirty="0" smtClean="0"/>
              <a:t>publicznych</a:t>
            </a:r>
            <a:r>
              <a:rPr lang="pl-PL" dirty="0"/>
              <a:t>. </a:t>
            </a:r>
            <a:endParaRPr lang="pl-PL" dirty="0" smtClean="0"/>
          </a:p>
          <a:p>
            <a:pPr marL="0" indent="0" algn="just">
              <a:buNone/>
            </a:pPr>
            <a:r>
              <a:rPr lang="pl-PL" dirty="0" smtClean="0"/>
              <a:t>Strony BIP wykazują </a:t>
            </a:r>
            <a:r>
              <a:rPr lang="pl-PL" dirty="0"/>
              <a:t>rozbieżności </a:t>
            </a:r>
            <a:r>
              <a:rPr lang="pl-PL" dirty="0" smtClean="0"/>
              <a:t>z </a:t>
            </a:r>
            <a:r>
              <a:rPr lang="pl-PL" dirty="0"/>
              <a:t>uwagi na </a:t>
            </a:r>
            <a:r>
              <a:rPr lang="pl-PL" dirty="0" smtClean="0"/>
              <a:t>stosowanie </a:t>
            </a:r>
            <a:r>
              <a:rPr lang="pl-PL" dirty="0"/>
              <a:t>odmiennego interfejsu i posiadania </a:t>
            </a:r>
            <a:r>
              <a:rPr lang="pl-PL" dirty="0" smtClean="0"/>
              <a:t>odmiennego zakresu zawartości </a:t>
            </a:r>
            <a:r>
              <a:rPr lang="pl-PL" dirty="0"/>
              <a:t>treściowej, co w efekcie końcowym może skutkować i skutkuje znacznym obniżeniem skuteczności BIP jako elektronicznego narzędzia upubliczniania „danych” o sprawach </a:t>
            </a:r>
            <a:r>
              <a:rPr lang="pl-PL" dirty="0" smtClean="0"/>
              <a:t>publicznych</a:t>
            </a:r>
            <a:endParaRPr lang="pl-PL" dirty="0"/>
          </a:p>
        </p:txBody>
      </p:sp>
    </p:spTree>
    <p:extLst>
      <p:ext uri="{BB962C8B-B14F-4D97-AF65-F5344CB8AC3E}">
        <p14:creationId xmlns:p14="http://schemas.microsoft.com/office/powerpoint/2010/main" val="196559580"/>
      </p:ext>
    </p:extLst>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ciągłości</a:t>
            </a:r>
            <a:endParaRPr lang="pl-PL" b="1" dirty="0"/>
          </a:p>
        </p:txBody>
      </p:sp>
      <p:sp>
        <p:nvSpPr>
          <p:cNvPr id="3" name="Symbol zastępczy zawartości 2"/>
          <p:cNvSpPr>
            <a:spLocks noGrp="1"/>
          </p:cNvSpPr>
          <p:nvPr>
            <p:ph idx="1"/>
          </p:nvPr>
        </p:nvSpPr>
        <p:spPr>
          <a:xfrm>
            <a:off x="457200" y="1600200"/>
            <a:ext cx="8229600" cy="4781128"/>
          </a:xfrm>
        </p:spPr>
        <p:txBody>
          <a:bodyPr>
            <a:normAutofit fontScale="70000" lnSpcReduction="20000"/>
          </a:bodyPr>
          <a:lstStyle/>
          <a:p>
            <a:pPr marL="0" indent="0" algn="just">
              <a:buNone/>
            </a:pPr>
            <a:r>
              <a:rPr lang="pl-PL" dirty="0" smtClean="0"/>
              <a:t>Gwarantuje</a:t>
            </a:r>
            <a:r>
              <a:rPr lang="pl-PL" dirty="0"/>
              <a:t>, że informacja raz wprowadzona do pamięci komputera (tym bardziej do przestrzeni komunikacji elektronicznej, </a:t>
            </a:r>
            <a:r>
              <a:rPr lang="pl-PL" dirty="0" smtClean="0"/>
              <a:t>nie </a:t>
            </a:r>
            <a:r>
              <a:rPr lang="pl-PL" dirty="0"/>
              <a:t>pociąga za sobą konieczności nieustannego angażowania, nie wymaga ciągłej aktywności ze strony pracowników urzędów obsługujących podmioty zobowiązane informacyjnie. </a:t>
            </a:r>
            <a:endParaRPr lang="pl-PL" dirty="0" smtClean="0"/>
          </a:p>
          <a:p>
            <a:pPr marL="0" indent="0" algn="just">
              <a:buNone/>
            </a:pPr>
            <a:r>
              <a:rPr lang="pl-PL" dirty="0" smtClean="0"/>
              <a:t>Stosownie </a:t>
            </a:r>
            <a:r>
              <a:rPr lang="pl-PL" dirty="0"/>
              <a:t>do zawartości § 20 rozporządzenia BIP minister właściwy do spraw informatyzacji jest odpowiedziany za zapewnienie ciągłości upubliczniania informacji umiejscowionych (zgromadzonych) na stronie głównej BIP. Podmioty określane mianem zobowiązanych </a:t>
            </a:r>
            <a:r>
              <a:rPr lang="pl-PL" dirty="0" smtClean="0"/>
              <a:t>informacyjnie ponoszą </a:t>
            </a:r>
            <a:r>
              <a:rPr lang="pl-PL" dirty="0"/>
              <a:t>odpowiedzialność za zapewnienie nieprzerwalnego dostępu do informacji umieszczonych na ich (skorelowanych ze stroną główną BIP) stronach internetowych. </a:t>
            </a:r>
          </a:p>
          <a:p>
            <a:pPr marL="0" indent="0" algn="just">
              <a:buNone/>
            </a:pPr>
            <a:r>
              <a:rPr lang="pl-PL" b="1" dirty="0" smtClean="0"/>
              <a:t>Co do zasady udostępnienie informacji w  BIP następuje przez całą dobę bez przerwy. </a:t>
            </a:r>
          </a:p>
          <a:p>
            <a:pPr marL="0" indent="0" algn="just">
              <a:buNone/>
            </a:pPr>
            <a:r>
              <a:rPr lang="pl-PL" b="1" dirty="0" smtClean="0"/>
              <a:t>Dopuszczalność odstępstwa od zasady - przerwa techniczna (awaria) nie dłużej niż 8 godzin gdy chodzi o stronę główną i 24 godziny gdy chodzi o strony podmiotowe.</a:t>
            </a:r>
            <a:endParaRPr lang="pl-PL" b="1" dirty="0"/>
          </a:p>
        </p:txBody>
      </p:sp>
    </p:spTree>
  </p:cSld>
  <p:clrMapOvr>
    <a:masterClrMapping/>
  </p:clrMapOvr>
  <p:transition>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zakazu skrótowości i zasada zakazu zamieszczania reklam</a:t>
            </a:r>
            <a:endParaRPr lang="pl-PL" b="1" dirty="0"/>
          </a:p>
        </p:txBody>
      </p:sp>
      <p:sp>
        <p:nvSpPr>
          <p:cNvPr id="3" name="Symbol zastępczy zawartości 2"/>
          <p:cNvSpPr>
            <a:spLocks noGrp="1"/>
          </p:cNvSpPr>
          <p:nvPr>
            <p:ph idx="1"/>
          </p:nvPr>
        </p:nvSpPr>
        <p:spPr/>
        <p:txBody>
          <a:bodyPr>
            <a:normAutofit/>
          </a:bodyPr>
          <a:lstStyle/>
          <a:p>
            <a:pPr algn="just">
              <a:buNone/>
            </a:pPr>
            <a:r>
              <a:rPr lang="pl-PL" b="1" dirty="0" smtClean="0"/>
              <a:t> </a:t>
            </a:r>
            <a:r>
              <a:rPr lang="pl-PL" dirty="0" smtClean="0"/>
              <a:t>Strony BIP nie mogą zawierać niewyjaśnionych skrótów, wyjątek dopuszcza stosowanie skrótów powszechnie znanych i zrozumiałych (§ 6).</a:t>
            </a:r>
          </a:p>
          <a:p>
            <a:pPr algn="just">
              <a:buNone/>
            </a:pPr>
            <a:r>
              <a:rPr lang="pl-PL" dirty="0" smtClean="0"/>
              <a:t>Strony BIP nie są przeznaczone do reklamowania produktów i </a:t>
            </a:r>
            <a:r>
              <a:rPr lang="pl-PL" dirty="0"/>
              <a:t>usług </a:t>
            </a:r>
            <a:r>
              <a:rPr lang="pl-PL" dirty="0" smtClean="0"/>
              <a:t>(§ 11 ust. 2). </a:t>
            </a:r>
            <a:endParaRPr lang="pl-PL"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Funkcje BIP</a:t>
            </a:r>
            <a:endParaRPr lang="pl-PL" b="1" dirty="0"/>
          </a:p>
        </p:txBody>
      </p:sp>
      <p:sp>
        <p:nvSpPr>
          <p:cNvPr id="3" name="Symbol zastępczy zawartości 2"/>
          <p:cNvSpPr>
            <a:spLocks noGrp="1"/>
          </p:cNvSpPr>
          <p:nvPr>
            <p:ph idx="1"/>
          </p:nvPr>
        </p:nvSpPr>
        <p:spPr/>
        <p:txBody>
          <a:bodyPr>
            <a:normAutofit fontScale="47500" lnSpcReduction="20000"/>
          </a:bodyPr>
          <a:lstStyle/>
          <a:p>
            <a:pPr marL="0" indent="0" algn="just">
              <a:buNone/>
            </a:pPr>
            <a:r>
              <a:rPr lang="pl-PL" b="1" dirty="0"/>
              <a:t>BIP stanowi bowiem kompendium wiedzy o sprawach publicznych</a:t>
            </a:r>
            <a:r>
              <a:rPr lang="pl-PL" dirty="0"/>
              <a:t>, któremu przypisuje się następujące funkcje:</a:t>
            </a:r>
          </a:p>
          <a:p>
            <a:pPr algn="just"/>
            <a:r>
              <a:rPr lang="pl-PL" dirty="0"/>
              <a:t>1.	</a:t>
            </a:r>
            <a:r>
              <a:rPr lang="pl-PL" b="1" u="sng" dirty="0"/>
              <a:t>Informacyjną</a:t>
            </a:r>
            <a:r>
              <a:rPr lang="pl-PL" dirty="0"/>
              <a:t> – pozostającą w ścisłym związku z zagwarantowaniem zainteresowanemu możliwości zapoznawania się z informacjami powszechnie udostępnionymi a odnoszącymi się do funkcjonowania podmiotów realizujących zadania publiczne. Co więcej funkcją od strony praktycznej nawiązującą do wykorzystywania rozwiązań technicznych, które umożliwiają elektroniczne upowszechnianie wiedzy o sprawach publicznych poprzez zamieszczania stosownych danych na odpowiednich stronach internetowych;</a:t>
            </a:r>
          </a:p>
          <a:p>
            <a:pPr algn="just"/>
            <a:r>
              <a:rPr lang="pl-PL" dirty="0"/>
              <a:t>2.	</a:t>
            </a:r>
            <a:r>
              <a:rPr lang="pl-PL" b="1" u="sng" dirty="0"/>
              <a:t>Interakcyjną</a:t>
            </a:r>
            <a:r>
              <a:rPr lang="pl-PL" dirty="0"/>
              <a:t> – sprowadzającą się do zapewniania zainteresowanemu możliwości komunikowania się z określonego rodzaju podmiotem realizującym zadania publiczne, lub dysponującym środkami publicznymi. Chodzi zatem nie tylko o dotarcie przez jednostkę do odpowiedniego (elektronicznego) zasobu danych publicznych, które zostały powszechnie udostępnione, ale również o możliwość zgromadzenia dodatkowej informacji. Staje się to bowiem możliwe wskutek dopuszczalnej (interakcji), wymiany wzajemnych komunikatów z podmiotem usytuowanym po tzw. drugiej stronie - z podmiotem zobowiązanym informacyjnie;</a:t>
            </a:r>
          </a:p>
          <a:p>
            <a:pPr algn="just"/>
            <a:r>
              <a:rPr lang="pl-PL" dirty="0"/>
              <a:t>3.	</a:t>
            </a:r>
            <a:r>
              <a:rPr lang="pl-PL" b="1" u="sng" dirty="0"/>
              <a:t>Kontrolując</a:t>
            </a:r>
            <a:r>
              <a:rPr lang="pl-PL" u="sng" dirty="0"/>
              <a:t>ą </a:t>
            </a:r>
            <a:r>
              <a:rPr lang="pl-PL" dirty="0"/>
              <a:t>– pozostającą w ścisłym związku z funkcją komunikacyjną, a zmierzającą do ukształtowania tego rodzaju instrumentów, które zagwarantują zainteresowanemu możliwość przeprowadzenia badania, oceny i weryfikowania całokształtu elektronicznie dostępnej wiedzy odnoszącej się do podmiotów realizujących zadania publiczne (ujęcie szerokie). To również zapewnienie zainteresowanemu dopuszczalności przeprowadzania nieustannego monitoringu w zakresie prawidłowości przyjętych sposobów i rzetelności załatwiania spraw (publicznych) toczących się przed konkretnych organem administracji publicznej, bądź też przed określonego rodzaju instytucją publiczną.</a:t>
            </a:r>
          </a:p>
          <a:p>
            <a:endParaRPr lang="pl-PL" dirty="0"/>
          </a:p>
        </p:txBody>
      </p:sp>
    </p:spTree>
    <p:extLst>
      <p:ext uri="{BB962C8B-B14F-4D97-AF65-F5344CB8AC3E}">
        <p14:creationId xmlns:p14="http://schemas.microsoft.com/office/powerpoint/2010/main" val="1032504971"/>
      </p:ext>
    </p:extLst>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odpowiedniej jakości danych upublicznianych </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sz="3600" dirty="0" smtClean="0"/>
              <a:t>Informacje są udostępniane w BIP w jakości niepozostawiającej wątpliwości co do ich zawartości;</a:t>
            </a:r>
          </a:p>
          <a:p>
            <a:pPr marL="0" indent="0" algn="just">
              <a:buNone/>
            </a:pPr>
            <a:r>
              <a:rPr lang="pl-PL" sz="3600" dirty="0" smtClean="0"/>
              <a:t>Informacje mają być jasne, przejrzyste i jednoznaczne. </a:t>
            </a:r>
            <a:endParaRPr lang="pl-PL" sz="3600" dirty="0"/>
          </a:p>
        </p:txBody>
      </p:sp>
    </p:spTree>
    <p:extLst>
      <p:ext uri="{BB962C8B-B14F-4D97-AF65-F5344CB8AC3E}">
        <p14:creationId xmlns:p14="http://schemas.microsoft.com/office/powerpoint/2010/main" val="3779680440"/>
      </p:ext>
    </p:extLst>
  </p:cSld>
  <p:clrMapOvr>
    <a:masterClrMapping/>
  </p:clrMapOvr>
  <p:transition>
    <p:wipe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zakazu ograniczeń przed kopiowaniem i drukowaniem</a:t>
            </a:r>
            <a:endParaRPr lang="pl-PL" b="1" dirty="0"/>
          </a:p>
        </p:txBody>
      </p:sp>
      <p:sp>
        <p:nvSpPr>
          <p:cNvPr id="3" name="Symbol zastępczy zawartości 2"/>
          <p:cNvSpPr>
            <a:spLocks noGrp="1"/>
          </p:cNvSpPr>
          <p:nvPr>
            <p:ph idx="1"/>
          </p:nvPr>
        </p:nvSpPr>
        <p:spPr>
          <a:xfrm>
            <a:off x="457200" y="1628800"/>
            <a:ext cx="8229600" cy="4853136"/>
          </a:xfrm>
        </p:spPr>
        <p:txBody>
          <a:bodyPr>
            <a:normAutofit/>
          </a:bodyPr>
          <a:lstStyle/>
          <a:p>
            <a:pPr marL="0" indent="0" algn="just">
              <a:buNone/>
            </a:pPr>
            <a:r>
              <a:rPr lang="pl-PL" sz="3600" dirty="0" smtClean="0"/>
              <a:t>Strony BIP nie są zabezpieczone przed kopiowaniem i dokonywaniem </a:t>
            </a:r>
            <a:r>
              <a:rPr lang="pl-PL" sz="3600" dirty="0"/>
              <a:t>wydruków; To </a:t>
            </a:r>
            <a:r>
              <a:rPr lang="pl-PL" sz="3600" dirty="0" smtClean="0"/>
              <a:t>umożliwia następcze zapoznawanie się z treścią </a:t>
            </a:r>
            <a:r>
              <a:rPr lang="pl-PL" sz="3600" dirty="0"/>
              <a:t>informacji publicznych i </a:t>
            </a:r>
            <a:r>
              <a:rPr lang="pl-PL" sz="3600" dirty="0" smtClean="0"/>
              <a:t>ich  </a:t>
            </a:r>
            <a:r>
              <a:rPr lang="pl-PL" sz="3600" dirty="0"/>
              <a:t>aktywne </a:t>
            </a:r>
            <a:r>
              <a:rPr lang="pl-PL" sz="3600" dirty="0" smtClean="0"/>
              <a:t>wykorzystywanie.</a:t>
            </a:r>
          </a:p>
        </p:txBody>
      </p:sp>
    </p:spTree>
  </p:cSld>
  <p:clrMapOvr>
    <a:masterClrMapping/>
  </p:clrMapOvr>
  <p:transition>
    <p:wedg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zabezpieczania </a:t>
            </a:r>
            <a:r>
              <a:rPr lang="pl-PL" b="1" smtClean="0"/>
              <a:t>danych udostępnionych w BIP </a:t>
            </a:r>
            <a:endParaRPr lang="pl-PL" b="1" dirty="0"/>
          </a:p>
        </p:txBody>
      </p:sp>
      <p:sp>
        <p:nvSpPr>
          <p:cNvPr id="3" name="Symbol zastępczy zawartości 2"/>
          <p:cNvSpPr>
            <a:spLocks noGrp="1"/>
          </p:cNvSpPr>
          <p:nvPr>
            <p:ph idx="1"/>
          </p:nvPr>
        </p:nvSpPr>
        <p:spPr>
          <a:xfrm>
            <a:off x="214282" y="1412776"/>
            <a:ext cx="8643998" cy="5112568"/>
          </a:xfrm>
        </p:spPr>
        <p:txBody>
          <a:bodyPr>
            <a:noAutofit/>
          </a:bodyPr>
          <a:lstStyle/>
          <a:p>
            <a:pPr marL="0" indent="0" algn="just">
              <a:buNone/>
            </a:pPr>
            <a:r>
              <a:rPr lang="pl-PL" sz="2000" b="1" dirty="0" smtClean="0"/>
              <a:t>Wiąże się  m.in. z występowaniem mechanizmu dziennika.</a:t>
            </a:r>
          </a:p>
          <a:p>
            <a:pPr marL="0" indent="0" algn="just">
              <a:buNone/>
            </a:pPr>
            <a:r>
              <a:rPr lang="pl-PL" sz="2000" b="1" dirty="0" smtClean="0"/>
              <a:t>Mechanizm dziennika służy :</a:t>
            </a:r>
          </a:p>
          <a:p>
            <a:pPr marL="0" indent="0" algn="just">
              <a:buNone/>
            </a:pPr>
            <a:r>
              <a:rPr lang="pl-PL" sz="2000" dirty="0" smtClean="0"/>
              <a:t>1. Do odnotowania przeprowadzonych zmian w treści informacji publicznych;</a:t>
            </a:r>
          </a:p>
          <a:p>
            <a:pPr marL="0" indent="0" algn="just">
              <a:buNone/>
            </a:pPr>
            <a:r>
              <a:rPr lang="pl-PL" sz="2000" dirty="0" smtClean="0"/>
              <a:t>2. Do ujawniania wszelkich prób nieuprawnionego dokonywania zmian (przez osoby nieposiadające stosownej legitymacji); </a:t>
            </a:r>
          </a:p>
          <a:p>
            <a:pPr marL="0" indent="0" algn="just">
              <a:buNone/>
            </a:pPr>
            <a:r>
              <a:rPr lang="pl-PL" sz="2000" b="1" dirty="0" smtClean="0"/>
              <a:t>Dzienniki są prowadzone w sposób automatyczny. </a:t>
            </a:r>
          </a:p>
          <a:p>
            <a:pPr marL="0" indent="0" algn="just">
              <a:buNone/>
            </a:pPr>
            <a:r>
              <a:rPr lang="pl-PL" sz="2000" b="1" dirty="0" smtClean="0"/>
              <a:t>Dodatkowo</a:t>
            </a:r>
            <a:r>
              <a:rPr lang="pl-PL" sz="2000" dirty="0" smtClean="0"/>
              <a:t> dla zabezpieczenia  informacji przed zniszczeniem </a:t>
            </a:r>
            <a:r>
              <a:rPr lang="pl-PL" sz="2000" dirty="0"/>
              <a:t>i </a:t>
            </a:r>
            <a:r>
              <a:rPr lang="pl-PL" sz="2000" dirty="0" err="1" smtClean="0"/>
              <a:t>modyfkacją</a:t>
            </a:r>
            <a:r>
              <a:rPr lang="pl-PL" sz="2000" dirty="0" smtClean="0"/>
              <a:t> strony </a:t>
            </a:r>
            <a:r>
              <a:rPr lang="pl-PL" sz="2000" dirty="0"/>
              <a:t>BIP </a:t>
            </a:r>
            <a:r>
              <a:rPr lang="pl-PL" sz="2000" dirty="0" smtClean="0"/>
              <a:t>są chronione za pomocą </a:t>
            </a:r>
            <a:r>
              <a:rPr lang="pl-PL" sz="2000" b="1" dirty="0" smtClean="0"/>
              <a:t>modułu bezpieczeństwa </a:t>
            </a:r>
            <a:r>
              <a:rPr lang="pl-PL" sz="2000" dirty="0" smtClean="0"/>
              <a:t>– rozwiązania programowego </a:t>
            </a:r>
            <a:r>
              <a:rPr lang="pl-PL" sz="2000" dirty="0"/>
              <a:t>lub sprzętowo – </a:t>
            </a:r>
            <a:r>
              <a:rPr lang="pl-PL" sz="2000" dirty="0" smtClean="0"/>
              <a:t>programowego;</a:t>
            </a:r>
          </a:p>
          <a:p>
            <a:pPr marL="0" indent="0" algn="just">
              <a:buNone/>
            </a:pPr>
            <a:r>
              <a:rPr lang="pl-PL" sz="2000" dirty="0" smtClean="0"/>
              <a:t>Ponadto rozwiązania mające na celu  ochronę stron przed celowym spowolnieniem  lub uniemożliwieniem  dostępu do zasobów informacyjnych zawartych na stronach BIP.</a:t>
            </a:r>
            <a:endParaRPr lang="pl-PL" sz="2000" dirty="0"/>
          </a:p>
        </p:txBody>
      </p:sp>
    </p:spTree>
  </p:cSld>
  <p:clrMapOvr>
    <a:masterClrMapping/>
  </p:clrMapOvr>
  <p:transition>
    <p:pull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210146"/>
          </a:xfrm>
        </p:spPr>
        <p:txBody>
          <a:bodyPr>
            <a:normAutofit fontScale="90000"/>
          </a:bodyPr>
          <a:lstStyle/>
          <a:p>
            <a:r>
              <a:rPr lang="pl-PL" b="1" dirty="0" smtClean="0"/>
              <a:t>Wymagania dla stron BIP  (głównej i podmiotowych)- wymagania minimalne</a:t>
            </a:r>
            <a:endParaRPr lang="pl-PL" b="1" dirty="0"/>
          </a:p>
        </p:txBody>
      </p:sp>
      <p:sp>
        <p:nvSpPr>
          <p:cNvPr id="3" name="Symbol zastępczy zawartości 2"/>
          <p:cNvSpPr>
            <a:spLocks noGrp="1"/>
          </p:cNvSpPr>
          <p:nvPr>
            <p:ph idx="1"/>
          </p:nvPr>
        </p:nvSpPr>
        <p:spPr>
          <a:xfrm>
            <a:off x="457200" y="2060848"/>
            <a:ext cx="8229600" cy="4065315"/>
          </a:xfrm>
        </p:spPr>
        <p:txBody>
          <a:bodyPr>
            <a:normAutofit fontScale="77500" lnSpcReduction="20000"/>
          </a:bodyPr>
          <a:lstStyle/>
          <a:p>
            <a:pPr marL="0" indent="0">
              <a:buNone/>
            </a:pPr>
            <a:r>
              <a:rPr lang="pl-PL" b="1" dirty="0" smtClean="0"/>
              <a:t>Strona gówna BIP:</a:t>
            </a:r>
          </a:p>
          <a:p>
            <a:pPr marL="0" indent="0">
              <a:buNone/>
            </a:pPr>
            <a:r>
              <a:rPr lang="pl-PL" dirty="0" smtClean="0"/>
              <a:t>logo </a:t>
            </a:r>
            <a:r>
              <a:rPr lang="pl-PL" dirty="0"/>
              <a:t>(znak graficzny) </a:t>
            </a:r>
            <a:r>
              <a:rPr lang="pl-PL" dirty="0" smtClean="0"/>
              <a:t>umieszczone </a:t>
            </a:r>
            <a:r>
              <a:rPr lang="pl-PL" dirty="0"/>
              <a:t>w </a:t>
            </a:r>
            <a:r>
              <a:rPr lang="pl-PL" dirty="0" smtClean="0"/>
              <a:t>górnej części </a:t>
            </a:r>
            <a:r>
              <a:rPr lang="pl-PL" dirty="0"/>
              <a:t>strony;</a:t>
            </a:r>
          </a:p>
          <a:p>
            <a:pPr marL="0" indent="0">
              <a:buNone/>
            </a:pPr>
            <a:r>
              <a:rPr lang="pl-PL" dirty="0" smtClean="0"/>
              <a:t>adres </a:t>
            </a:r>
            <a:r>
              <a:rPr lang="pl-PL" dirty="0"/>
              <a:t>redakcji strony </a:t>
            </a:r>
            <a:r>
              <a:rPr lang="pl-PL" dirty="0" smtClean="0"/>
              <a:t>głównej </a:t>
            </a:r>
            <a:r>
              <a:rPr lang="pl-PL" dirty="0"/>
              <a:t>BIP;</a:t>
            </a:r>
          </a:p>
          <a:p>
            <a:pPr marL="0" indent="0">
              <a:buNone/>
            </a:pPr>
            <a:r>
              <a:rPr lang="pl-PL" dirty="0" smtClean="0"/>
              <a:t>imię </a:t>
            </a:r>
            <a:r>
              <a:rPr lang="pl-PL" dirty="0"/>
              <a:t>i nazwisko, numer telefonu, numer </a:t>
            </a:r>
            <a:r>
              <a:rPr lang="pl-PL" dirty="0" smtClean="0"/>
              <a:t>telefaksu i </a:t>
            </a:r>
            <a:r>
              <a:rPr lang="pl-PL" dirty="0"/>
              <a:t>adres poczty elektronicznej co najmniej </a:t>
            </a:r>
            <a:r>
              <a:rPr lang="pl-PL" dirty="0" smtClean="0"/>
              <a:t>jednej z </a:t>
            </a:r>
            <a:r>
              <a:rPr lang="pl-PL" dirty="0"/>
              <a:t>osób </a:t>
            </a:r>
            <a:r>
              <a:rPr lang="pl-PL" dirty="0" smtClean="0"/>
              <a:t>redagujących </a:t>
            </a:r>
            <a:r>
              <a:rPr lang="pl-PL" dirty="0"/>
              <a:t>stron´ </a:t>
            </a:r>
            <a:r>
              <a:rPr lang="pl-PL" dirty="0" smtClean="0"/>
              <a:t>główną </a:t>
            </a:r>
            <a:r>
              <a:rPr lang="pl-PL" dirty="0"/>
              <a:t>BIP;</a:t>
            </a:r>
          </a:p>
          <a:p>
            <a:pPr marL="0" indent="0">
              <a:buNone/>
            </a:pPr>
            <a:r>
              <a:rPr lang="pl-PL" dirty="0" smtClean="0"/>
              <a:t>instrukcję </a:t>
            </a:r>
            <a:r>
              <a:rPr lang="pl-PL" dirty="0"/>
              <a:t>korzystania z BIP;</a:t>
            </a:r>
          </a:p>
          <a:p>
            <a:pPr marL="0" indent="0">
              <a:buNone/>
            </a:pPr>
            <a:r>
              <a:rPr lang="pl-PL" dirty="0" smtClean="0"/>
              <a:t>spis </a:t>
            </a:r>
            <a:r>
              <a:rPr lang="pl-PL" dirty="0"/>
              <a:t>podmiotów;</a:t>
            </a:r>
          </a:p>
          <a:p>
            <a:pPr marL="0" indent="0">
              <a:buNone/>
            </a:pPr>
            <a:r>
              <a:rPr lang="pl-PL" dirty="0" smtClean="0"/>
              <a:t>menu </a:t>
            </a:r>
            <a:r>
              <a:rPr lang="pl-PL" dirty="0"/>
              <a:t>przedmiotowe;</a:t>
            </a:r>
          </a:p>
          <a:p>
            <a:pPr marL="0" indent="0">
              <a:buNone/>
            </a:pPr>
            <a:r>
              <a:rPr lang="pl-PL" dirty="0" smtClean="0"/>
              <a:t>informacje </a:t>
            </a:r>
            <a:r>
              <a:rPr lang="pl-PL" dirty="0"/>
              <a:t>o podmiotach (w </a:t>
            </a:r>
            <a:r>
              <a:rPr lang="pl-PL" dirty="0" smtClean="0"/>
              <a:t>szczególności URL strony </a:t>
            </a:r>
            <a:r>
              <a:rPr lang="pl-PL" dirty="0"/>
              <a:t>podmiotowej BIP) </a:t>
            </a:r>
            <a:r>
              <a:rPr lang="pl-PL" dirty="0" smtClean="0"/>
              <a:t>prowadzących strony podmiotowe </a:t>
            </a:r>
            <a:r>
              <a:rPr lang="pl-PL" dirty="0"/>
              <a:t>BIP;</a:t>
            </a:r>
          </a:p>
          <a:p>
            <a:pPr marL="0" indent="0">
              <a:buNone/>
            </a:pPr>
            <a:r>
              <a:rPr lang="pl-PL" dirty="0" smtClean="0"/>
              <a:t>moduł wyszukujący.</a:t>
            </a:r>
          </a:p>
        </p:txBody>
      </p:sp>
    </p:spTree>
    <p:extLst>
      <p:ext uri="{BB962C8B-B14F-4D97-AF65-F5344CB8AC3E}">
        <p14:creationId xmlns:p14="http://schemas.microsoft.com/office/powerpoint/2010/main" val="3485610508"/>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Wymagania dla stron BIP  (głównej i podmiotowych)- wymagania minimalne</a:t>
            </a:r>
          </a:p>
        </p:txBody>
      </p:sp>
      <p:sp>
        <p:nvSpPr>
          <p:cNvPr id="3" name="Symbol zastępczy zawartości 2"/>
          <p:cNvSpPr>
            <a:spLocks noGrp="1"/>
          </p:cNvSpPr>
          <p:nvPr>
            <p:ph idx="1"/>
          </p:nvPr>
        </p:nvSpPr>
        <p:spPr/>
        <p:txBody>
          <a:bodyPr>
            <a:normAutofit lnSpcReduction="10000"/>
          </a:bodyPr>
          <a:lstStyle/>
          <a:p>
            <a:pPr marL="0" indent="0" algn="just">
              <a:buNone/>
            </a:pPr>
            <a:r>
              <a:rPr lang="pl-PL" b="1" dirty="0" smtClean="0"/>
              <a:t>Strony podmiotowe:</a:t>
            </a:r>
          </a:p>
          <a:p>
            <a:pPr marL="0" indent="0" algn="just">
              <a:buNone/>
            </a:pPr>
            <a:r>
              <a:rPr lang="pl-PL" dirty="0"/>
              <a:t>logo (znak graficzny) BIP, umieszczone w </a:t>
            </a:r>
            <a:r>
              <a:rPr lang="pl-PL" dirty="0" smtClean="0"/>
              <a:t>górnej części </a:t>
            </a:r>
            <a:r>
              <a:rPr lang="pl-PL" dirty="0"/>
              <a:t>strony;</a:t>
            </a:r>
          </a:p>
          <a:p>
            <a:pPr marL="0" indent="0" algn="just">
              <a:buNone/>
            </a:pPr>
            <a:r>
              <a:rPr lang="pl-PL" dirty="0" smtClean="0"/>
              <a:t>adres </a:t>
            </a:r>
            <a:r>
              <a:rPr lang="pl-PL" dirty="0"/>
              <a:t>redakcji strony podmiotowej BIP;</a:t>
            </a:r>
          </a:p>
          <a:p>
            <a:pPr marL="0" indent="0" algn="just">
              <a:buNone/>
            </a:pPr>
            <a:r>
              <a:rPr lang="pl-PL" dirty="0" smtClean="0"/>
              <a:t>imię </a:t>
            </a:r>
            <a:r>
              <a:rPr lang="pl-PL" dirty="0"/>
              <a:t>i nazwisko, numer telefonu, numer </a:t>
            </a:r>
            <a:r>
              <a:rPr lang="pl-PL" dirty="0" smtClean="0"/>
              <a:t>telefaksu i </a:t>
            </a:r>
            <a:r>
              <a:rPr lang="pl-PL" dirty="0"/>
              <a:t>adres poczty elektronicznej co najmniej </a:t>
            </a:r>
            <a:r>
              <a:rPr lang="pl-PL" dirty="0" smtClean="0"/>
              <a:t>jednej z </a:t>
            </a:r>
            <a:r>
              <a:rPr lang="pl-PL" dirty="0"/>
              <a:t>osób </a:t>
            </a:r>
            <a:r>
              <a:rPr lang="pl-PL" dirty="0" smtClean="0"/>
              <a:t>redagujących stronę podmiotową </a:t>
            </a:r>
            <a:r>
              <a:rPr lang="pl-PL" dirty="0"/>
              <a:t>BIP;</a:t>
            </a:r>
          </a:p>
          <a:p>
            <a:pPr marL="0" indent="0" algn="just">
              <a:buNone/>
            </a:pPr>
            <a:r>
              <a:rPr lang="pl-PL" dirty="0" smtClean="0"/>
              <a:t>instrukcję </a:t>
            </a:r>
            <a:r>
              <a:rPr lang="pl-PL" dirty="0"/>
              <a:t>korzystania ze strony podmiotowej BIP;</a:t>
            </a:r>
          </a:p>
          <a:p>
            <a:pPr marL="0" indent="0" algn="just">
              <a:buNone/>
            </a:pPr>
            <a:r>
              <a:rPr lang="pl-PL" dirty="0" smtClean="0"/>
              <a:t>menu </a:t>
            </a:r>
            <a:r>
              <a:rPr lang="pl-PL" dirty="0"/>
              <a:t>przedmiotowe </a:t>
            </a:r>
            <a:r>
              <a:rPr lang="pl-PL" dirty="0" smtClean="0"/>
              <a:t>umożliwiające </a:t>
            </a:r>
            <a:r>
              <a:rPr lang="pl-PL" dirty="0"/>
              <a:t>odnalezienie:</a:t>
            </a:r>
          </a:p>
          <a:p>
            <a:pPr marL="0" indent="0" algn="just">
              <a:buNone/>
            </a:pPr>
            <a:r>
              <a:rPr lang="pl-PL" dirty="0" smtClean="0"/>
              <a:t>informacji publicznych.</a:t>
            </a:r>
            <a:endParaRPr lang="pl-PL" dirty="0"/>
          </a:p>
        </p:txBody>
      </p:sp>
    </p:spTree>
    <p:extLst>
      <p:ext uri="{BB962C8B-B14F-4D97-AF65-F5344CB8AC3E}">
        <p14:creationId xmlns:p14="http://schemas.microsoft.com/office/powerpoint/2010/main" val="548508725"/>
      </p:ext>
    </p:extLst>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KONTROLA BIP</a:t>
            </a:r>
            <a:endParaRPr lang="pl-PL" b="1" dirty="0"/>
          </a:p>
        </p:txBody>
      </p:sp>
      <p:sp>
        <p:nvSpPr>
          <p:cNvPr id="3" name="Symbol zastępczy zawartości 2"/>
          <p:cNvSpPr>
            <a:spLocks noGrp="1"/>
          </p:cNvSpPr>
          <p:nvPr>
            <p:ph idx="1"/>
          </p:nvPr>
        </p:nvSpPr>
        <p:spPr/>
        <p:txBody>
          <a:bodyPr>
            <a:normAutofit fontScale="92500" lnSpcReduction="20000"/>
          </a:bodyPr>
          <a:lstStyle/>
          <a:p>
            <a:pPr algn="just"/>
            <a:r>
              <a:rPr lang="pl-PL" b="1" dirty="0" smtClean="0"/>
              <a:t>Podmiot przeprowadzający</a:t>
            </a:r>
            <a:r>
              <a:rPr lang="pl-PL" dirty="0" smtClean="0"/>
              <a:t>: </a:t>
            </a:r>
            <a:r>
              <a:rPr lang="pl-PL" dirty="0"/>
              <a:t>a</a:t>
            </a:r>
            <a:r>
              <a:rPr lang="pl-PL" dirty="0" smtClean="0"/>
              <a:t>dministratorzy </a:t>
            </a:r>
            <a:r>
              <a:rPr lang="pl-PL" dirty="0"/>
              <a:t>stron BIP </a:t>
            </a:r>
            <a:r>
              <a:rPr lang="pl-PL" dirty="0" smtClean="0"/>
              <a:t>dokonują kontroli dzienników prowadzonych automatycznie; </a:t>
            </a:r>
          </a:p>
          <a:p>
            <a:pPr algn="just"/>
            <a:r>
              <a:rPr lang="pl-PL" b="1" dirty="0" smtClean="0"/>
              <a:t>Kontrola bieżąca </a:t>
            </a:r>
            <a:r>
              <a:rPr lang="pl-PL" dirty="0" smtClean="0"/>
              <a:t>przeprowadzana w każdy dzień powszedni.</a:t>
            </a:r>
          </a:p>
          <a:p>
            <a:pPr marL="0" indent="0" algn="just">
              <a:buNone/>
            </a:pPr>
            <a:r>
              <a:rPr lang="pl-PL" dirty="0" smtClean="0"/>
              <a:t>Nie istnieje scentralizowany i odrębny organ odpowiedzialny za kontrolowanie faktu prowadzenia, prawidłowości prowadzenia BIP i zamieszczania tam informacji publicznej.</a:t>
            </a:r>
          </a:p>
          <a:p>
            <a:pPr marL="0" indent="0" algn="just">
              <a:buNone/>
            </a:pPr>
            <a:r>
              <a:rPr lang="pl-PL" dirty="0"/>
              <a:t>Nie można </a:t>
            </a:r>
            <a:r>
              <a:rPr lang="pl-PL" dirty="0" smtClean="0"/>
              <a:t>w ramach kontrolowania społecznego skutecznie </a:t>
            </a:r>
            <a:r>
              <a:rPr lang="pl-PL" dirty="0"/>
              <a:t>żądać od podmiotu władzy publicznej zamieszczania, bądź usunięcia informacji publicznej z BIP, ani dochodzić tych działań przed sądem.</a:t>
            </a:r>
          </a:p>
          <a:p>
            <a:pPr marL="0" indent="0" algn="just">
              <a:buNone/>
            </a:pPr>
            <a:endParaRPr lang="pl-PL" dirty="0"/>
          </a:p>
        </p:txBody>
      </p:sp>
    </p:spTree>
    <p:extLst>
      <p:ext uri="{BB962C8B-B14F-4D97-AF65-F5344CB8AC3E}">
        <p14:creationId xmlns:p14="http://schemas.microsoft.com/office/powerpoint/2010/main" val="525065654"/>
      </p:ext>
    </p:extLst>
  </p:cSld>
  <p:clrMapOvr>
    <a:masterClrMapping/>
  </p:clrMapOvr>
  <p:transition>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Inne zasady ogólne procesu udostępniania informacji publicznej</a:t>
            </a:r>
            <a:endParaRPr lang="pl-PL" b="1" dirty="0"/>
          </a:p>
        </p:txBody>
      </p:sp>
      <p:sp>
        <p:nvSpPr>
          <p:cNvPr id="3" name="Symbol zastępczy zawartości 2"/>
          <p:cNvSpPr>
            <a:spLocks noGrp="1"/>
          </p:cNvSpPr>
          <p:nvPr>
            <p:ph idx="1"/>
          </p:nvPr>
        </p:nvSpPr>
        <p:spPr/>
        <p:txBody>
          <a:bodyPr/>
          <a:lstStyle/>
          <a:p>
            <a:r>
              <a:rPr lang="pl-PL" dirty="0" smtClean="0"/>
              <a:t>Zasada ustawowego ograniczenia dostępu do informacji publicznej;</a:t>
            </a:r>
          </a:p>
          <a:p>
            <a:r>
              <a:rPr lang="pl-PL" dirty="0" smtClean="0"/>
              <a:t>Zasada domniemania pierwszeństwa procedury określonej treścią </a:t>
            </a:r>
            <a:r>
              <a:rPr lang="pl-PL" dirty="0" err="1" smtClean="0"/>
              <a:t>udip</a:t>
            </a:r>
            <a:r>
              <a:rPr lang="pl-PL" dirty="0" smtClean="0"/>
              <a:t>;</a:t>
            </a:r>
          </a:p>
          <a:p>
            <a:r>
              <a:rPr lang="pl-PL" dirty="0" smtClean="0"/>
              <a:t>Zasada pomocniczości.</a:t>
            </a:r>
          </a:p>
          <a:p>
            <a:endParaRPr lang="pl-PL" dirty="0"/>
          </a:p>
        </p:txBody>
      </p:sp>
    </p:spTree>
    <p:extLst>
      <p:ext uri="{BB962C8B-B14F-4D97-AF65-F5344CB8AC3E}">
        <p14:creationId xmlns:p14="http://schemas.microsoft.com/office/powerpoint/2010/main" val="1553762910"/>
      </p:ext>
    </p:extLst>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ustawowego ograniczania procesu udostępniania informacji</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Stosownie </a:t>
            </a:r>
            <a:r>
              <a:rPr lang="pl-PL" dirty="0"/>
              <a:t>do zawartości art. 5 ust. 1 </a:t>
            </a:r>
            <a:r>
              <a:rPr lang="pl-PL" dirty="0" err="1"/>
              <a:t>zd</a:t>
            </a:r>
            <a:r>
              <a:rPr lang="pl-PL" dirty="0"/>
              <a:t>. 1 </a:t>
            </a:r>
            <a:r>
              <a:rPr lang="pl-PL" dirty="0" err="1"/>
              <a:t>u.d.i.p</a:t>
            </a:r>
            <a:r>
              <a:rPr lang="pl-PL" dirty="0"/>
              <a:t>. prawo do informacji publicznej podlega ograniczeniu w zakresie i na zasadach określonych wyłącznie w przepisach rangi </a:t>
            </a:r>
            <a:r>
              <a:rPr lang="pl-PL" dirty="0" smtClean="0"/>
              <a:t>ustawy.</a:t>
            </a:r>
            <a:endParaRPr lang="pl-PL" dirty="0"/>
          </a:p>
        </p:txBody>
      </p:sp>
    </p:spTree>
    <p:extLst>
      <p:ext uri="{BB962C8B-B14F-4D97-AF65-F5344CB8AC3E}">
        <p14:creationId xmlns:p14="http://schemas.microsoft.com/office/powerpoint/2010/main" val="3948826260"/>
      </p:ext>
    </p:extLst>
  </p:cSld>
  <p:clrMapOvr>
    <a:masterClrMapping/>
  </p:clrMapOvr>
  <p:transition>
    <p:wipe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29600" cy="1143000"/>
          </a:xfrm>
        </p:spPr>
        <p:txBody>
          <a:bodyPr>
            <a:normAutofit fontScale="90000"/>
          </a:bodyPr>
          <a:lstStyle/>
          <a:p>
            <a:r>
              <a:rPr lang="pl-PL" dirty="0"/>
              <a:t>	</a:t>
            </a:r>
            <a:r>
              <a:rPr lang="pl-PL" sz="3600" b="1" dirty="0"/>
              <a:t>Zasada domniemania pierwszeństwa procedury określonej treścią </a:t>
            </a:r>
            <a:r>
              <a:rPr lang="pl-PL" sz="3600" b="1" dirty="0" err="1"/>
              <a:t>u.d.i.p</a:t>
            </a:r>
            <a:endParaRPr lang="pl-PL" sz="3600"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Tam, bowiem gdzie nie istnieje (gdzie ustawodawca nie przewiduje) istnienia odrębnej procedury gwarantującej dostęp do danych o sprawach publicznych, należy stosować uregulowania </a:t>
            </a:r>
            <a:r>
              <a:rPr lang="pl-PL" dirty="0" err="1"/>
              <a:t>u.d.i.p</a:t>
            </a:r>
            <a:r>
              <a:rPr lang="pl-PL" dirty="0"/>
              <a:t>. Przepisy </a:t>
            </a:r>
            <a:r>
              <a:rPr lang="pl-PL" dirty="0" err="1"/>
              <a:t>u.d.i.p</a:t>
            </a:r>
            <a:r>
              <a:rPr lang="pl-PL" dirty="0"/>
              <a:t>. nie naruszają przepisów innych ustaw określających odmienne zasady i tryb dostępu do informacji będących informacjami publicznymi (art. 1 ust. 2 </a:t>
            </a:r>
            <a:r>
              <a:rPr lang="pl-PL" dirty="0" err="1"/>
              <a:t>u.d.i.p</a:t>
            </a:r>
            <a:r>
              <a:rPr lang="pl-PL" dirty="0" smtClean="0"/>
              <a:t>.). </a:t>
            </a:r>
            <a:r>
              <a:rPr lang="pl-PL" dirty="0"/>
              <a:t>Tak jak wskazuje J. </a:t>
            </a:r>
            <a:r>
              <a:rPr lang="pl-PL" dirty="0" err="1"/>
              <a:t>Drachal</a:t>
            </a:r>
            <a:r>
              <a:rPr lang="pl-PL" dirty="0"/>
              <a:t>: </a:t>
            </a:r>
            <a:r>
              <a:rPr lang="pl-PL" dirty="0" err="1"/>
              <a:t>u.d.i.p</a:t>
            </a:r>
            <a:r>
              <a:rPr lang="pl-PL" dirty="0"/>
              <a:t>. nie jest jedynym aktem normatywnym, który zapewnia jednostkom realizację powszechnego prawa do informacji. </a:t>
            </a:r>
            <a:endParaRPr lang="pl-PL" dirty="0" smtClean="0"/>
          </a:p>
          <a:p>
            <a:pPr marL="0" indent="0" algn="just">
              <a:buNone/>
            </a:pPr>
            <a:r>
              <a:rPr lang="pl-PL" dirty="0" smtClean="0"/>
              <a:t>W </a:t>
            </a:r>
            <a:r>
              <a:rPr lang="pl-PL" dirty="0"/>
              <a:t>żadnym razie nie można uznać, że </a:t>
            </a:r>
            <a:r>
              <a:rPr lang="pl-PL" dirty="0" err="1"/>
              <a:t>u.d.i.p</a:t>
            </a:r>
            <a:r>
              <a:rPr lang="pl-PL" dirty="0"/>
              <a:t>. jest pewnego rodzaju superregulacją, regulacją o charakterze nadrzędnym, która swym znaczeniem przewyższa inne również odnoszące się do procesu upubliczniania danych o sprawach publicznych. To jednak nie zmienia faktu, że uregulowania </a:t>
            </a:r>
            <a:r>
              <a:rPr lang="pl-PL" dirty="0" err="1"/>
              <a:t>u.d.i.p</a:t>
            </a:r>
            <a:r>
              <a:rPr lang="pl-PL" dirty="0"/>
              <a:t>. stanowią „punkt wyjścia” (ustawodawstwo ogólne) obowiązujące w przedmiocie dostępu do informacji publicznej. Z kolei uregulowania odrębne (przewidujące odmienne zasady udostępniania danych publicznych) można identyfikować, jako quasi-ograniczenia dostępu, ale tylko i wyłącznie w takim rozumieniu, w którym wskazuje się na fakt odbiegania od </a:t>
            </a:r>
            <a:r>
              <a:rPr lang="pl-PL" dirty="0" smtClean="0"/>
              <a:t>zasad </a:t>
            </a:r>
            <a:r>
              <a:rPr lang="pl-PL" dirty="0"/>
              <a:t>przyjętych w </a:t>
            </a:r>
            <a:r>
              <a:rPr lang="pl-PL" dirty="0" err="1"/>
              <a:t>u.d.i.p</a:t>
            </a:r>
            <a:r>
              <a:rPr lang="pl-PL" dirty="0"/>
              <a:t>. i od przyjętego kształtu procedury zdefiniowanej treścią </a:t>
            </a:r>
            <a:r>
              <a:rPr lang="pl-PL" dirty="0" err="1" smtClean="0"/>
              <a:t>u.d.i.p</a:t>
            </a:r>
            <a:r>
              <a:rPr lang="pl-PL" dirty="0" smtClean="0"/>
              <a:t>.</a:t>
            </a:r>
            <a:endParaRPr lang="pl-PL" dirty="0"/>
          </a:p>
        </p:txBody>
      </p:sp>
    </p:spTree>
    <p:extLst>
      <p:ext uri="{BB962C8B-B14F-4D97-AF65-F5344CB8AC3E}">
        <p14:creationId xmlns:p14="http://schemas.microsoft.com/office/powerpoint/2010/main" val="113282111"/>
      </p:ext>
    </p:extLst>
  </p:cSld>
  <p:clrMapOvr>
    <a:masterClrMapping/>
  </p:clrMapOvr>
  <p:transition>
    <p:wedg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domniemania pierwszeństwa</a:t>
            </a:r>
            <a:r>
              <a:rPr lang="pl-PL" dirty="0" smtClean="0"/>
              <a:t>…</a:t>
            </a:r>
            <a:endParaRPr lang="pl-PL"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Uregulowania </a:t>
            </a:r>
            <a:r>
              <a:rPr lang="pl-PL" dirty="0" err="1"/>
              <a:t>u.d.i.p</a:t>
            </a:r>
            <a:r>
              <a:rPr lang="pl-PL" dirty="0"/>
              <a:t>. nie naruszają przepisów innych ustaw określających odmienne zasady i tryb dostępu do danych będących informacjami publicznymi. To prowadzi do konstatacji w świetle, której uregulowania </a:t>
            </a:r>
            <a:r>
              <a:rPr lang="pl-PL" dirty="0" err="1"/>
              <a:t>u.d.i.p</a:t>
            </a:r>
            <a:r>
              <a:rPr lang="pl-PL" dirty="0"/>
              <a:t>. oraz rozporządzenia BIP nie stanowią wyłącznej płaszczyzny regulacyjnej w obszarze procedury udostępniania informacji o sprawach publicznych. Uwidacznia się to w szczególności na gruncie materialnego prawa administracyjnego i administracyjnego prawa gospodarczego. W rezultacie można stanąć na stanowisku, że w zakresie konstrukcji udostępniania wiedzy publicznej, uregulowania </a:t>
            </a:r>
            <a:r>
              <a:rPr lang="pl-PL" dirty="0" err="1"/>
              <a:t>u.d.i.p</a:t>
            </a:r>
            <a:r>
              <a:rPr lang="pl-PL" dirty="0"/>
              <a:t>. oraz zawartość rozporządzenia BIP są uzupełniane szeregiem ustaw szczególnych (odrębnych) i aktów wykonawczych, które nierzadko zawierają w swej treści odesłania do tzw. uregulowań ogólnych. Zasadniczo tego rodzaju „proces” – proces odesłania sprowadza się do ogólnego wprowadzania zasady jawności, czy też ukształtowania w swych ramach pewnych konstrukcji, które przewidują realizację dostępu do wiedzy publicznej. Niemniej jednak w kontekście przywołania zasad i dopuszczalnych form procesu udostępniania następuje odwołanie się do zawartości uregulowań </a:t>
            </a:r>
            <a:r>
              <a:rPr lang="pl-PL" dirty="0" err="1"/>
              <a:t>u.d.i.p</a:t>
            </a:r>
            <a:r>
              <a:rPr lang="pl-PL" dirty="0"/>
              <a:t>., bądź rozporządzenia BIP.  </a:t>
            </a:r>
          </a:p>
        </p:txBody>
      </p:sp>
    </p:spTree>
    <p:extLst>
      <p:ext uri="{BB962C8B-B14F-4D97-AF65-F5344CB8AC3E}">
        <p14:creationId xmlns:p14="http://schemas.microsoft.com/office/powerpoint/2010/main" val="211650470"/>
      </p:ext>
    </p:extLst>
  </p:cSld>
  <p:clrMapOvr>
    <a:masterClrMapping/>
  </p:clrMapOvr>
  <p:transition>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BIP a ogólne zasady dostępu do informacji publicznej</a:t>
            </a:r>
            <a:endParaRPr lang="pl-PL" b="1" dirty="0"/>
          </a:p>
        </p:txBody>
      </p:sp>
      <p:sp>
        <p:nvSpPr>
          <p:cNvPr id="3" name="Symbol zastępczy zawartości 2"/>
          <p:cNvSpPr>
            <a:spLocks noGrp="1"/>
          </p:cNvSpPr>
          <p:nvPr>
            <p:ph idx="1"/>
          </p:nvPr>
        </p:nvSpPr>
        <p:spPr/>
        <p:txBody>
          <a:bodyPr>
            <a:normAutofit/>
          </a:bodyPr>
          <a:lstStyle/>
          <a:p>
            <a:pPr marL="137160" indent="0" algn="just">
              <a:buNone/>
            </a:pPr>
            <a:r>
              <a:rPr lang="pl-PL" sz="3200" dirty="0" smtClean="0"/>
              <a:t>Do tego udostępniania zastosowanie mają </a:t>
            </a:r>
            <a:r>
              <a:rPr lang="pl-PL" sz="3200" b="1" dirty="0" smtClean="0"/>
              <a:t>wszystkie zasady ogólne procesu udostępnienia z pewnymi odmiennościami, które wynikają z charakteru udostępnienia informacji przy pomocy BIP. </a:t>
            </a:r>
            <a:endParaRPr lang="pl-PL" sz="3200" b="1" dirty="0"/>
          </a:p>
        </p:txBody>
      </p:sp>
    </p:spTree>
    <p:extLst>
      <p:ext uri="{BB962C8B-B14F-4D97-AF65-F5344CB8AC3E}">
        <p14:creationId xmlns:p14="http://schemas.microsoft.com/office/powerpoint/2010/main" val="339933517"/>
      </p:ext>
    </p:extLst>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pierwszeństwa…</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W tym miejscu możliwym staje się zwrócenie uwagi na odesłania dwojakiej kategorii, a mianowicie na: </a:t>
            </a:r>
          </a:p>
          <a:p>
            <a:pPr algn="just"/>
            <a:r>
              <a:rPr lang="pl-PL" dirty="0"/>
              <a:t>1.	Odesłanie generalne do </a:t>
            </a:r>
            <a:r>
              <a:rPr lang="pl-PL" dirty="0" err="1"/>
              <a:t>u.d.i.p</a:t>
            </a:r>
            <a:r>
              <a:rPr lang="pl-PL" dirty="0"/>
              <a:t>. polegające na bezpośrednim użyciu sformułowania przekierowującego określonego adresata: „do ustawy o dostępie do informacji publicznej”, bądź też sformułowania: „ do przepisów o dostępie do informacji publicznej”;</a:t>
            </a:r>
          </a:p>
          <a:p>
            <a:pPr algn="just"/>
            <a:r>
              <a:rPr lang="pl-PL" dirty="0"/>
              <a:t>2.	Odesłanie konkretne (szczegółowe – bo odwołujące się do konkretnej instytucji prawnej - do BIP) opierające się na zobowiązaniu określonych podmiotów władzy publicznej do upubliczniania za jego pomocą informacji, do powszechnego (generalnego) udostępniania określonych danych (informacji i dokumentów wykazujących znamiona wiedzy </a:t>
            </a:r>
            <a:r>
              <a:rPr lang="pl-PL" dirty="0" smtClean="0"/>
              <a:t>publicznej).</a:t>
            </a:r>
            <a:endParaRPr lang="pl-PL" dirty="0"/>
          </a:p>
        </p:txBody>
      </p:sp>
    </p:spTree>
    <p:extLst>
      <p:ext uri="{BB962C8B-B14F-4D97-AF65-F5344CB8AC3E}">
        <p14:creationId xmlns:p14="http://schemas.microsoft.com/office/powerpoint/2010/main" val="1799807598"/>
      </p:ext>
    </p:extLst>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a:t>
            </a:r>
            <a:r>
              <a:rPr lang="pl-PL" b="1" dirty="0"/>
              <a:t>pomocniczości</a:t>
            </a:r>
          </a:p>
        </p:txBody>
      </p:sp>
      <p:sp>
        <p:nvSpPr>
          <p:cNvPr id="3" name="Symbol zastępczy zawartości 2"/>
          <p:cNvSpPr>
            <a:spLocks noGrp="1"/>
          </p:cNvSpPr>
          <p:nvPr>
            <p:ph idx="1"/>
          </p:nvPr>
        </p:nvSpPr>
        <p:spPr/>
        <p:txBody>
          <a:bodyPr/>
          <a:lstStyle/>
          <a:p>
            <a:pPr marL="0" indent="0" algn="just">
              <a:buNone/>
            </a:pPr>
            <a:r>
              <a:rPr lang="pl-PL" dirty="0" smtClean="0"/>
              <a:t>Wiąże się z koniecznością </a:t>
            </a:r>
            <a:r>
              <a:rPr lang="pl-PL" dirty="0"/>
              <a:t>podejmowania przez podmioty zobowiązane </a:t>
            </a:r>
            <a:r>
              <a:rPr lang="pl-PL" dirty="0" smtClean="0"/>
              <a:t>tego rodzaju działań</a:t>
            </a:r>
            <a:r>
              <a:rPr lang="pl-PL" dirty="0"/>
              <a:t>, które </a:t>
            </a:r>
            <a:r>
              <a:rPr lang="pl-PL" dirty="0" smtClean="0"/>
              <a:t>doprowadzą do ukształtowania takich </a:t>
            </a:r>
            <a:r>
              <a:rPr lang="pl-PL" dirty="0"/>
              <a:t>warunków przedmiotowej procedury, aby możliwym było przygotowanie a następnie udostępnienie informacji oczekiwanej przez zainteresowaną </a:t>
            </a:r>
            <a:r>
              <a:rPr lang="pl-PL" dirty="0" smtClean="0"/>
              <a:t>jednostkę.</a:t>
            </a:r>
            <a:endParaRPr lang="pl-PL" dirty="0"/>
          </a:p>
        </p:txBody>
      </p:sp>
    </p:spTree>
    <p:extLst>
      <p:ext uri="{BB962C8B-B14F-4D97-AF65-F5344CB8AC3E}">
        <p14:creationId xmlns:p14="http://schemas.microsoft.com/office/powerpoint/2010/main" val="771305414"/>
      </p:ext>
    </p:extLst>
  </p:cSld>
  <p:clrMapOvr>
    <a:masterClrMapping/>
  </p:clrMapOvr>
  <p:transition>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Pytanie 1</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Osoba przebywająca w zakładzie karnym  nie może uzyskać informacji publicznej umieszczonej w BIP poprzez brak bezpośredniego dostępu do Internetu. Czy może ona skutecznie domagać się udzielenia informacji na wniosek, pomimo że znajduje się ona w BIP? Czy może skutecznie domagać się dokonania wydruku ze strony BIP i przesłania na adres wskazany we wniosku o udostępnienie informacji publicznej? </a:t>
            </a:r>
            <a:endParaRPr lang="pl-PL" dirty="0"/>
          </a:p>
        </p:txBody>
      </p:sp>
    </p:spTree>
    <p:extLst>
      <p:ext uri="{BB962C8B-B14F-4D97-AF65-F5344CB8AC3E}">
        <p14:creationId xmlns:p14="http://schemas.microsoft.com/office/powerpoint/2010/main" val="2451473826"/>
      </p:ext>
    </p:extLst>
  </p:cSld>
  <p:clrMapOvr>
    <a:masterClrMapping/>
  </p:clrMapOvr>
  <p:transition>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Pytanie 2</a:t>
            </a:r>
            <a:endParaRPr lang="pl-PL" b="1" dirty="0"/>
          </a:p>
        </p:txBody>
      </p:sp>
      <p:sp>
        <p:nvSpPr>
          <p:cNvPr id="3" name="Symbol zastępczy zawartości 2"/>
          <p:cNvSpPr>
            <a:spLocks noGrp="1"/>
          </p:cNvSpPr>
          <p:nvPr>
            <p:ph idx="1"/>
          </p:nvPr>
        </p:nvSpPr>
        <p:spPr>
          <a:xfrm>
            <a:off x="457200" y="1628800"/>
            <a:ext cx="8229600" cy="4709160"/>
          </a:xfrm>
        </p:spPr>
        <p:txBody>
          <a:bodyPr>
            <a:normAutofit fontScale="85000" lnSpcReduction="20000"/>
          </a:bodyPr>
          <a:lstStyle/>
          <a:p>
            <a:pPr marL="0" indent="0" algn="just">
              <a:buNone/>
            </a:pPr>
            <a:r>
              <a:rPr lang="pl-PL" dirty="0" smtClean="0"/>
              <a:t>Czy można żądać udostępnienia informacji poprzez zamieszczenie odpowiedzi na zadane pytanie na stronie BIP w myśl art. 14 ust. 1 </a:t>
            </a:r>
            <a:r>
              <a:rPr lang="pl-PL" dirty="0" err="1" smtClean="0"/>
              <a:t>udip</a:t>
            </a:r>
            <a:r>
              <a:rPr lang="pl-PL" dirty="0" smtClean="0"/>
              <a:t> zakładającego udostępnienie informacji w formie i w sposób określony przez wnioskodawcę?</a:t>
            </a:r>
          </a:p>
          <a:p>
            <a:pPr marL="0" indent="0" algn="just">
              <a:buNone/>
            </a:pPr>
            <a:r>
              <a:rPr lang="pl-PL" dirty="0" smtClean="0"/>
              <a:t>Jak będzie wyglądało postępowanie podmiotu zobowiązanego jeśli prowadzi on na swojej stronie BIP rejestr wniosków wraz z odpowiedziami na pytania o informację publiczna i rzeczywiście tego rodzaju pytanie i odpowiedź znajduje się w tym rejestrze?</a:t>
            </a:r>
          </a:p>
          <a:p>
            <a:pPr marL="0" indent="0" algn="just">
              <a:buNone/>
            </a:pPr>
            <a:r>
              <a:rPr lang="pl-PL" dirty="0" smtClean="0"/>
              <a:t>Jak powinno wyglądać postępowanie podmiotu zobowiązanego jeśli pytanie o informację zawarte we wniosku dotyczy informacji podlegającej obligatoryjnemu udostępnieniu w BIP, której to informacji w BIP danego podmiotu nie ma?</a:t>
            </a:r>
            <a:endParaRPr lang="pl-PL" dirty="0"/>
          </a:p>
        </p:txBody>
      </p:sp>
    </p:spTree>
    <p:extLst>
      <p:ext uri="{BB962C8B-B14F-4D97-AF65-F5344CB8AC3E}">
        <p14:creationId xmlns:p14="http://schemas.microsoft.com/office/powerpoint/2010/main" val="1249541228"/>
      </p:ext>
    </p:extLst>
  </p:cSld>
  <p:clrMapOvr>
    <a:masterClrMapping/>
  </p:clrMapOvr>
  <p:transition>
    <p:wipe di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smtClean="0"/>
              <a:t>Pytanie 3</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Wnioskodawca zwraca się z wnioskiem  do podmiotu o określone informacje publiczne, których ten podmiot nie posiada, jednak wie że są one w posiadaniu jednostki mu podległej, znajdują się na jej stronie BIP.  Czy podmiot zobowiązany powinien odesłać wnioskodawcę do tej strony, za której zawartość nie odpowiada?, Czy powinien przesłać wniosek wg. właściwości do tej jednostki, która jest mu podległa, która znajduje się w  posiadaniu tych informacji?, Czy powinien skopiować dane z tej strony i je przesłać wnioskodawcy? Jak powinien zachować się podmiot zobowiązany?</a:t>
            </a:r>
            <a:endParaRPr lang="pl-PL" dirty="0"/>
          </a:p>
        </p:txBody>
      </p:sp>
    </p:spTree>
    <p:extLst>
      <p:ext uri="{BB962C8B-B14F-4D97-AF65-F5344CB8AC3E}">
        <p14:creationId xmlns:p14="http://schemas.microsoft.com/office/powerpoint/2010/main" val="1100891539"/>
      </p:ext>
    </p:extLst>
  </p:cSld>
  <p:clrMapOvr>
    <a:masterClrMapping/>
  </p:clrMapOvr>
  <p:transition>
    <p:wipe dir="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Literatura</a:t>
            </a:r>
            <a:endParaRPr lang="pl-PL"/>
          </a:p>
        </p:txBody>
      </p:sp>
      <p:sp>
        <p:nvSpPr>
          <p:cNvPr id="3" name="Symbol zastępczy zawartości 2"/>
          <p:cNvSpPr>
            <a:spLocks noGrp="1"/>
          </p:cNvSpPr>
          <p:nvPr>
            <p:ph idx="1"/>
          </p:nvPr>
        </p:nvSpPr>
        <p:spPr/>
        <p:txBody>
          <a:bodyPr>
            <a:normAutofit fontScale="475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a:p>
            <a:endParaRPr lang="pl-PL" dirty="0"/>
          </a:p>
        </p:txBody>
      </p:sp>
    </p:spTree>
    <p:extLst>
      <p:ext uri="{BB962C8B-B14F-4D97-AF65-F5344CB8AC3E}">
        <p14:creationId xmlns:p14="http://schemas.microsoft.com/office/powerpoint/2010/main" val="993057454"/>
      </p:ext>
    </p:extLst>
  </p:cSld>
  <p:clrMapOvr>
    <a:masterClrMapping/>
  </p:clrMapOvr>
  <p:transition>
    <p:wipe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Odmienności</a:t>
            </a:r>
            <a:endParaRPr lang="pl-PL" b="1" dirty="0"/>
          </a:p>
        </p:txBody>
      </p:sp>
      <p:sp>
        <p:nvSpPr>
          <p:cNvPr id="3" name="Symbol zastępczy zawartości 2"/>
          <p:cNvSpPr>
            <a:spLocks noGrp="1"/>
          </p:cNvSpPr>
          <p:nvPr>
            <p:ph idx="1"/>
          </p:nvPr>
        </p:nvSpPr>
        <p:spPr/>
        <p:txBody>
          <a:bodyPr>
            <a:normAutofit fontScale="47500" lnSpcReduction="20000"/>
          </a:bodyPr>
          <a:lstStyle/>
          <a:p>
            <a:pPr algn="just"/>
            <a:r>
              <a:rPr lang="pl-PL" b="1" dirty="0" smtClean="0"/>
              <a:t>Zasada sądowej kontroli udostępniania informacji publicznej: </a:t>
            </a:r>
            <a:r>
              <a:rPr lang="pl-PL" dirty="0" smtClean="0"/>
              <a:t>W </a:t>
            </a:r>
            <a:r>
              <a:rPr lang="pl-PL" dirty="0"/>
              <a:t>doktrynie dochodzi </a:t>
            </a:r>
            <a:r>
              <a:rPr lang="pl-PL" dirty="0" smtClean="0"/>
              <a:t>do </a:t>
            </a:r>
            <a:r>
              <a:rPr lang="pl-PL" dirty="0"/>
              <a:t>podkreślenia, iż w kontekście upubliczniania w BIP niedopuszczalnym jest posługiwanie się konstrukcją sądowej kontroli prawidłowości realizacji procesu udostępniania. Brak jest bowiem dopuszczalności przedłożenia skargi na fakt zaniechania upublicznienia określonych danych publicznych w BIP, jak również na fakt istniejącej nieprawidłowości prowadzenia stron internetowych </a:t>
            </a:r>
            <a:r>
              <a:rPr lang="pl-PL" dirty="0" smtClean="0"/>
              <a:t>biuletynu, czy też na fakt jej nieprowadzenia</a:t>
            </a:r>
            <a:r>
              <a:rPr lang="pl-PL" dirty="0"/>
              <a:t>. </a:t>
            </a:r>
            <a:r>
              <a:rPr lang="pl-PL" dirty="0" smtClean="0"/>
              <a:t>W tym wypadku skarga </a:t>
            </a:r>
            <a:r>
              <a:rPr lang="pl-PL" dirty="0"/>
              <a:t>na tzw. inne akty </a:t>
            </a:r>
            <a:r>
              <a:rPr lang="pl-PL" dirty="0" smtClean="0"/>
              <a:t>lub </a:t>
            </a:r>
            <a:r>
              <a:rPr lang="pl-PL" dirty="0"/>
              <a:t>czynności z zakresu administracji publicznej, jak i skarga na bezczynność nie przysługuje. Sądy takie skargi odrzucają uznając je za </a:t>
            </a:r>
            <a:r>
              <a:rPr lang="pl-PL" dirty="0" smtClean="0"/>
              <a:t>niedopuszczalne. Nie </a:t>
            </a:r>
            <a:r>
              <a:rPr lang="pl-PL" dirty="0"/>
              <a:t>jest to jednak równoznaczne z całkowitym pozbawieniem jednostki możliwości dochodzenia swoich roszczeń informacyjnych na drodze sądowej. Brak upublicznienia danych w BIP a następnie niezgodne z oczekiwaniem zrealizowanie wniosku </a:t>
            </a:r>
            <a:r>
              <a:rPr lang="pl-PL" dirty="0" smtClean="0"/>
              <a:t>zainteresowanego </a:t>
            </a:r>
            <a:r>
              <a:rPr lang="pl-PL" dirty="0"/>
              <a:t>może skutkować wniesieniem skargi do sądu na jego działanie lub zaniechanie (na bezczynność</a:t>
            </a:r>
            <a:r>
              <a:rPr lang="pl-PL" dirty="0" smtClean="0"/>
              <a:t>).</a:t>
            </a:r>
          </a:p>
          <a:p>
            <a:pPr algn="just"/>
            <a:r>
              <a:rPr lang="pl-PL" b="1" dirty="0" smtClean="0"/>
              <a:t>Zasada odpowiedzialności osobistej</a:t>
            </a:r>
            <a:r>
              <a:rPr lang="pl-PL" b="1" dirty="0"/>
              <a:t>: </a:t>
            </a:r>
            <a:r>
              <a:rPr lang="pl-PL" dirty="0"/>
              <a:t>„Kto, wbrew ciążącemu na nim obowiązkowi, nie udostępnia informacji publicznej, podlega karze grzywny, karze ograniczenia wolności albo pozbawienia wolności do roku” (art. 23 </a:t>
            </a:r>
            <a:r>
              <a:rPr lang="pl-PL" dirty="0" err="1"/>
              <a:t>u.d.i.p</a:t>
            </a:r>
            <a:r>
              <a:rPr lang="pl-PL" dirty="0"/>
              <a:t>.). W </a:t>
            </a:r>
            <a:r>
              <a:rPr lang="pl-PL" dirty="0" smtClean="0"/>
              <a:t>zakresie udostępniania informacji w  BIP może dochodzić do występku umyślnego, formalnego, </a:t>
            </a:r>
            <a:r>
              <a:rPr lang="pl-PL" dirty="0"/>
              <a:t>w formie zaniechania, </a:t>
            </a:r>
            <a:r>
              <a:rPr lang="pl-PL" dirty="0" smtClean="0"/>
              <a:t>ściganego </a:t>
            </a:r>
            <a:r>
              <a:rPr lang="pl-PL" dirty="0"/>
              <a:t>z oskarżenia publicznego </a:t>
            </a:r>
            <a:r>
              <a:rPr lang="pl-PL" dirty="0" smtClean="0"/>
              <a:t>sprowadzającego się do sytuacji w której dochodzi do poinformowania </a:t>
            </a:r>
            <a:r>
              <a:rPr lang="pl-PL" dirty="0"/>
              <a:t>zainteresowanego, że informacja została umieszczona w BIP, gdy w rzeczywistości nie znajduje się ona na stronie BIP, czy też </a:t>
            </a:r>
            <a:r>
              <a:rPr lang="pl-PL" dirty="0" smtClean="0"/>
              <a:t>do odesłania </a:t>
            </a:r>
            <a:r>
              <a:rPr lang="pl-PL" dirty="0"/>
              <a:t>zainteresowanego do innych stron internetowych niebędących stronami BIP</a:t>
            </a:r>
            <a:r>
              <a:rPr lang="pl-PL" dirty="0" smtClean="0"/>
              <a:t>. Nie należy przy tym zapominać, że w doktrynie występuje rozbieżność stanowisk co do tego czy odpowiedzialność z art. 23 </a:t>
            </a:r>
            <a:r>
              <a:rPr lang="pl-PL" dirty="0" err="1" smtClean="0"/>
              <a:t>udip</a:t>
            </a:r>
            <a:r>
              <a:rPr lang="pl-PL" dirty="0" smtClean="0"/>
              <a:t> ma zastosowanie wyłącznie do trybu wnioskowego, czy też do innych sposobów udostępniania wiedzy publicznej  w tym do BIP.</a:t>
            </a:r>
          </a:p>
          <a:p>
            <a:pPr algn="just"/>
            <a:r>
              <a:rPr lang="pl-PL" b="1" dirty="0" smtClean="0"/>
              <a:t>Zasada terminowości </a:t>
            </a:r>
            <a:r>
              <a:rPr lang="pl-PL" b="1" dirty="0"/>
              <a:t>udostępnienia </a:t>
            </a:r>
            <a:r>
              <a:rPr lang="pl-PL" b="1" dirty="0" smtClean="0"/>
              <a:t>– </a:t>
            </a:r>
            <a:r>
              <a:rPr lang="pl-PL" dirty="0" smtClean="0"/>
              <a:t>w zakresie upubliczniania </a:t>
            </a:r>
            <a:r>
              <a:rPr lang="pl-PL" dirty="0"/>
              <a:t>informacji </a:t>
            </a:r>
            <a:r>
              <a:rPr lang="pl-PL" dirty="0" smtClean="0"/>
              <a:t>przy </a:t>
            </a:r>
            <a:r>
              <a:rPr lang="pl-PL" dirty="0"/>
              <a:t>pomocy </a:t>
            </a:r>
            <a:r>
              <a:rPr lang="pl-PL" dirty="0" smtClean="0"/>
              <a:t>BIP, </a:t>
            </a:r>
            <a:r>
              <a:rPr lang="pl-PL" dirty="0"/>
              <a:t>ustawodawca nie zajmuje jednoznacznego (wyraźnego) stanowiska odnoszącego się do terminowości realizacji zobowiązań </a:t>
            </a:r>
            <a:r>
              <a:rPr lang="pl-PL" dirty="0" smtClean="0"/>
              <a:t>informacyjnych. Nie określa w jakim terminie informacja powinna zostać udostępniona w BIP.</a:t>
            </a:r>
            <a:endParaRPr lang="pl-PL" dirty="0"/>
          </a:p>
          <a:p>
            <a:pPr algn="just"/>
            <a:endParaRPr lang="pl-PL" b="1" dirty="0"/>
          </a:p>
          <a:p>
            <a:pPr algn="just"/>
            <a:endParaRPr lang="pl-PL" b="1" dirty="0"/>
          </a:p>
          <a:p>
            <a:endParaRPr lang="pl-PL" b="1" dirty="0"/>
          </a:p>
        </p:txBody>
      </p:sp>
    </p:spTree>
    <p:extLst>
      <p:ext uri="{BB962C8B-B14F-4D97-AF65-F5344CB8AC3E}">
        <p14:creationId xmlns:p14="http://schemas.microsoft.com/office/powerpoint/2010/main" val="671183136"/>
      </p:ext>
    </p:extLst>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powszechności w kontekście funkcjonowania BIP</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BIP stanowi wyraz „maksymalizacji” (w stopniu największym z dopuszczalnych) kręgu podmiotów, które są uprawnione do tego, aby sięgnąć po informację i zapoznać się z treścią informacji publicznej. Celem funkcjonowania BIP jest zapewnienie powszechnego (generalnego) procesu udostępniania informacji </a:t>
            </a:r>
            <a:r>
              <a:rPr lang="pl-PL" dirty="0" smtClean="0"/>
              <a:t>publicznej każdemu podmiotowi , każdemu kto wykaże zainteresowanie informacyjnie.  </a:t>
            </a:r>
          </a:p>
          <a:p>
            <a:pPr marL="0" indent="0" algn="just">
              <a:buNone/>
            </a:pPr>
            <a:r>
              <a:rPr lang="pl-PL" dirty="0" smtClean="0"/>
              <a:t>W </a:t>
            </a:r>
            <a:r>
              <a:rPr lang="pl-PL" dirty="0"/>
              <a:t>kontekście udostępniania za pośrednictwem BIP zagadnienie powszechności należy interpretować również, jako możliwość nieograniczonego (bo dokonywanego przez Internet) upowszechniania informacji o organizacji, o strukturze, o funkcjonowaniu podmiotów realizujących zadania publiczne, o gospodarowaniu sprawami publicznymi i dysponowaniu majątkiem publicznym</a:t>
            </a:r>
            <a:r>
              <a:rPr lang="pl-PL" dirty="0" smtClean="0"/>
              <a:t>.</a:t>
            </a:r>
          </a:p>
          <a:p>
            <a:pPr marL="0" indent="0" algn="just">
              <a:buNone/>
            </a:pPr>
            <a:r>
              <a:rPr lang="pl-PL" dirty="0" smtClean="0"/>
              <a:t>Udostępnianie informacji w BIP najpełniej potwierdza istnienie zasady powszechności podmiotowej od strony uprawnionego i powszechności przedmiotowej. W tym drugim przypadku chodzi o obligatoryjne i fakultatywne udostępnianie, jak również o fakt iż nie ma takiego przepisu, który zakazywałaby publikowanie w BIP innych informacji niż publiczne.</a:t>
            </a:r>
            <a:endParaRPr lang="pl-PL" dirty="0"/>
          </a:p>
        </p:txBody>
      </p:sp>
    </p:spTree>
    <p:extLst>
      <p:ext uri="{BB962C8B-B14F-4D97-AF65-F5344CB8AC3E}">
        <p14:creationId xmlns:p14="http://schemas.microsoft.com/office/powerpoint/2010/main" val="3351102887"/>
      </p:ext>
    </p:extLst>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powszechności w kontekście funkcjonowania BIP</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Niedopuszczalnym jest stosowanie praktyk polegających na limitowaniu dostępności do jego zawartości i jej zagwarantowania wyłącznie jednostkom wybranym – jedynie określonym użytkownikom Internetu. </a:t>
            </a:r>
            <a:endParaRPr lang="pl-PL" dirty="0" smtClean="0"/>
          </a:p>
          <a:p>
            <a:pPr marL="0" indent="0" algn="just">
              <a:buNone/>
            </a:pPr>
            <a:r>
              <a:rPr lang="pl-PL" dirty="0" smtClean="0"/>
              <a:t>Za </a:t>
            </a:r>
            <a:r>
              <a:rPr lang="pl-PL" dirty="0"/>
              <a:t>wyraźny i niekwestionowany przejaw łamania zasady powszechności w kontekście tzw. bezwnioskowego udostępniania informacji o sprawach publicznych (w BIP) należałoby uznać ustanawianie niedopuszczalnej </a:t>
            </a:r>
            <a:r>
              <a:rPr lang="pl-PL" b="1" dirty="0"/>
              <a:t>opcji tzw. zakładania konta, czyli uprzedniego rejestrowania się i w jego następstwie logowania użytkowników. </a:t>
            </a:r>
            <a:r>
              <a:rPr lang="pl-PL" dirty="0"/>
              <a:t> Podobne stanowisko należałoby zająć w odniesieniu do funkcjonowania w ramach BIP zamkniętego </a:t>
            </a:r>
            <a:r>
              <a:rPr lang="pl-PL" b="1" dirty="0"/>
              <a:t>forum przeznaczonego wyłącznie dla ograniczonego kręgu zainteresowanych, o dopuszczeniu to których decyduje sam podmiot zarządzający określoną stroną </a:t>
            </a:r>
            <a:r>
              <a:rPr lang="pl-PL" b="1" dirty="0" smtClean="0"/>
              <a:t>internetową.</a:t>
            </a:r>
            <a:endParaRPr lang="pl-PL" b="1" dirty="0"/>
          </a:p>
        </p:txBody>
      </p:sp>
    </p:spTree>
    <p:extLst>
      <p:ext uri="{BB962C8B-B14F-4D97-AF65-F5344CB8AC3E}">
        <p14:creationId xmlns:p14="http://schemas.microsoft.com/office/powerpoint/2010/main" val="696101103"/>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Zasady dotyczące funkcjonowania BIP</a:t>
            </a:r>
            <a:endParaRPr lang="pl-PL" b="1" dirty="0"/>
          </a:p>
        </p:txBody>
      </p:sp>
      <p:sp>
        <p:nvSpPr>
          <p:cNvPr id="3" name="Symbol zastępczy zawartości 2"/>
          <p:cNvSpPr>
            <a:spLocks noGrp="1"/>
          </p:cNvSpPr>
          <p:nvPr>
            <p:ph idx="1"/>
          </p:nvPr>
        </p:nvSpPr>
        <p:spPr/>
        <p:txBody>
          <a:bodyPr>
            <a:normAutofit fontScale="62500" lnSpcReduction="20000"/>
          </a:bodyPr>
          <a:lstStyle/>
          <a:p>
            <a:pPr algn="just"/>
            <a:r>
              <a:rPr lang="pl-PL" dirty="0"/>
              <a:t>1.	</a:t>
            </a:r>
            <a:r>
              <a:rPr lang="pl-PL" b="1" dirty="0" smtClean="0"/>
              <a:t>Zasada urzędowego </a:t>
            </a:r>
            <a:r>
              <a:rPr lang="pl-PL" b="1" dirty="0"/>
              <a:t>charakteru BIP</a:t>
            </a:r>
            <a:r>
              <a:rPr lang="pl-PL" dirty="0"/>
              <a:t>;</a:t>
            </a:r>
          </a:p>
          <a:p>
            <a:pPr algn="just"/>
            <a:r>
              <a:rPr lang="pl-PL" dirty="0"/>
              <a:t>2.	</a:t>
            </a:r>
            <a:r>
              <a:rPr lang="pl-PL" b="1" dirty="0" smtClean="0"/>
              <a:t>Zasada elektronicznego </a:t>
            </a:r>
            <a:r>
              <a:rPr lang="pl-PL" b="1" dirty="0"/>
              <a:t>charakteru </a:t>
            </a:r>
            <a:r>
              <a:rPr lang="pl-PL" b="1" dirty="0" smtClean="0"/>
              <a:t>BIP</a:t>
            </a:r>
            <a:r>
              <a:rPr lang="pl-PL" dirty="0" smtClean="0"/>
              <a:t>; </a:t>
            </a:r>
          </a:p>
          <a:p>
            <a:pPr algn="just"/>
            <a:r>
              <a:rPr lang="pl-PL" dirty="0" smtClean="0"/>
              <a:t>3</a:t>
            </a:r>
            <a:r>
              <a:rPr lang="pl-PL" dirty="0"/>
              <a:t>.	</a:t>
            </a:r>
            <a:r>
              <a:rPr lang="pl-PL" b="1" dirty="0" smtClean="0"/>
              <a:t>Zasada jednolitego </a:t>
            </a:r>
            <a:r>
              <a:rPr lang="pl-PL" b="1" dirty="0"/>
              <a:t>sposobu prowadzenia poszczególnych stron w Biuletynie Informacji Publicznej</a:t>
            </a:r>
            <a:r>
              <a:rPr lang="pl-PL" dirty="0"/>
              <a:t> (zasada jednolitości BIP);</a:t>
            </a:r>
          </a:p>
          <a:p>
            <a:pPr algn="just"/>
            <a:r>
              <a:rPr lang="pl-PL" dirty="0"/>
              <a:t>4.	</a:t>
            </a:r>
            <a:r>
              <a:rPr lang="pl-PL" b="1" dirty="0" smtClean="0"/>
              <a:t>Zasada bezpośredniości </a:t>
            </a:r>
            <a:r>
              <a:rPr lang="pl-PL" b="1" dirty="0"/>
              <a:t>(tożsamości podmiotowej</a:t>
            </a:r>
            <a:r>
              <a:rPr lang="pl-PL" b="1" dirty="0" smtClean="0"/>
              <a:t>) upubliczniania w BIP; </a:t>
            </a:r>
          </a:p>
          <a:p>
            <a:pPr algn="just"/>
            <a:r>
              <a:rPr lang="pl-PL" b="1" dirty="0" smtClean="0"/>
              <a:t>5. Zasada oznaczania </a:t>
            </a:r>
            <a:r>
              <a:rPr lang="pl-PL" b="1" dirty="0"/>
              <a:t>informacji podlegających udostępnieniu</a:t>
            </a:r>
            <a:r>
              <a:rPr lang="pl-PL" dirty="0"/>
              <a:t>; </a:t>
            </a:r>
          </a:p>
          <a:p>
            <a:pPr algn="just"/>
            <a:r>
              <a:rPr lang="pl-PL" dirty="0" smtClean="0"/>
              <a:t>6.</a:t>
            </a:r>
            <a:r>
              <a:rPr lang="pl-PL" dirty="0"/>
              <a:t>	</a:t>
            </a:r>
            <a:r>
              <a:rPr lang="pl-PL" b="1" dirty="0" smtClean="0"/>
              <a:t>Zasada nieprzerwalnego </a:t>
            </a:r>
            <a:r>
              <a:rPr lang="pl-PL" b="1" dirty="0"/>
              <a:t>(permanentnego) dostępu do informacji publicznej za pośrednictwem BIP (zasada ciągłości procesu udostępnienia</a:t>
            </a:r>
            <a:r>
              <a:rPr lang="pl-PL" b="1" dirty="0" smtClean="0"/>
              <a:t>)</a:t>
            </a:r>
            <a:r>
              <a:rPr lang="pl-PL" dirty="0" smtClean="0"/>
              <a:t>;</a:t>
            </a:r>
            <a:endParaRPr lang="pl-PL" dirty="0"/>
          </a:p>
          <a:p>
            <a:pPr algn="just"/>
            <a:r>
              <a:rPr lang="pl-PL" dirty="0" smtClean="0"/>
              <a:t>7.</a:t>
            </a:r>
            <a:r>
              <a:rPr lang="pl-PL" dirty="0"/>
              <a:t>	</a:t>
            </a:r>
            <a:r>
              <a:rPr lang="pl-PL" b="1" dirty="0" smtClean="0"/>
              <a:t>Zasada zakazu </a:t>
            </a:r>
            <a:r>
              <a:rPr lang="pl-PL" b="1" dirty="0"/>
              <a:t>stosowania skrótowości w informacjach udostępnianych za pośrednictwem </a:t>
            </a:r>
            <a:r>
              <a:rPr lang="pl-PL" b="1" dirty="0" smtClean="0"/>
              <a:t>BIP oraz zakazu </a:t>
            </a:r>
            <a:r>
              <a:rPr lang="pl-PL" b="1" dirty="0" smtClean="0"/>
              <a:t>zamieszczania </a:t>
            </a:r>
            <a:r>
              <a:rPr lang="pl-PL" b="1" dirty="0" smtClean="0"/>
              <a:t>reklam;</a:t>
            </a:r>
          </a:p>
          <a:p>
            <a:pPr algn="just"/>
            <a:r>
              <a:rPr lang="pl-PL" b="1" dirty="0" smtClean="0"/>
              <a:t>8. Zasada odpowiedniej jakości danych upublicznianych w BIP;</a:t>
            </a:r>
          </a:p>
          <a:p>
            <a:pPr algn="just"/>
            <a:r>
              <a:rPr lang="pl-PL" b="1" dirty="0" smtClean="0"/>
              <a:t>9. Zasada zabezpieczania danych udostępnianych w BIP;</a:t>
            </a:r>
          </a:p>
          <a:p>
            <a:pPr algn="just"/>
            <a:r>
              <a:rPr lang="pl-PL" b="1" dirty="0" smtClean="0"/>
              <a:t>10. </a:t>
            </a:r>
            <a:r>
              <a:rPr lang="pl-PL" b="1" dirty="0"/>
              <a:t>Zasada zakazu ograniczeń przed kopiowaniem i </a:t>
            </a:r>
            <a:r>
              <a:rPr lang="pl-PL" b="1" dirty="0" smtClean="0"/>
              <a:t>drukowaniem informacji upublicznionych w BIP.</a:t>
            </a:r>
            <a:endParaRPr lang="pl-PL" b="1" dirty="0"/>
          </a:p>
        </p:txBody>
      </p:sp>
    </p:spTree>
    <p:extLst>
      <p:ext uri="{BB962C8B-B14F-4D97-AF65-F5344CB8AC3E}">
        <p14:creationId xmlns:p14="http://schemas.microsoft.com/office/powerpoint/2010/main" val="3813614758"/>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pierwszeństwa trybu bezwnioskowego</a:t>
            </a:r>
            <a:endParaRPr lang="pl-PL" b="1" dirty="0"/>
          </a:p>
        </p:txBody>
      </p:sp>
      <p:sp>
        <p:nvSpPr>
          <p:cNvPr id="3" name="Symbol zastępczy zawartości 2"/>
          <p:cNvSpPr>
            <a:spLocks noGrp="1"/>
          </p:cNvSpPr>
          <p:nvPr>
            <p:ph idx="1"/>
          </p:nvPr>
        </p:nvSpPr>
        <p:spPr/>
        <p:txBody>
          <a:bodyPr>
            <a:normAutofit fontScale="92500" lnSpcReduction="10000"/>
          </a:bodyPr>
          <a:lstStyle/>
          <a:p>
            <a:pPr algn="just"/>
            <a:r>
              <a:rPr lang="pl-PL" dirty="0" smtClean="0"/>
              <a:t>Art. </a:t>
            </a:r>
            <a:r>
              <a:rPr lang="pl-PL" dirty="0"/>
              <a:t>10 </a:t>
            </a:r>
            <a:r>
              <a:rPr lang="pl-PL" dirty="0" smtClean="0"/>
              <a:t>ust. 1 </a:t>
            </a:r>
            <a:r>
              <a:rPr lang="pl-PL" dirty="0" err="1" smtClean="0"/>
              <a:t>udip</a:t>
            </a:r>
            <a:endParaRPr lang="pl-PL" dirty="0" smtClean="0"/>
          </a:p>
          <a:p>
            <a:pPr marL="0" indent="0" algn="just">
              <a:buNone/>
            </a:pPr>
            <a:r>
              <a:rPr lang="pl-PL" dirty="0" smtClean="0"/>
              <a:t>Informacja </a:t>
            </a:r>
            <a:r>
              <a:rPr lang="pl-PL" dirty="0"/>
              <a:t>publiczna, która nie została udostępniona </a:t>
            </a:r>
            <a:r>
              <a:rPr lang="pl-PL" dirty="0" smtClean="0"/>
              <a:t>w Biuletynie </a:t>
            </a:r>
            <a:r>
              <a:rPr lang="pl-PL" dirty="0"/>
              <a:t>Informacji Publicznej lub </a:t>
            </a:r>
            <a:r>
              <a:rPr lang="pl-PL" dirty="0" smtClean="0"/>
              <a:t>portalu danych jest </a:t>
            </a:r>
            <a:r>
              <a:rPr lang="pl-PL" dirty="0"/>
              <a:t>udostępniana na </a:t>
            </a:r>
            <a:r>
              <a:rPr lang="pl-PL" dirty="0" smtClean="0"/>
              <a:t>wniosek.</a:t>
            </a:r>
          </a:p>
          <a:p>
            <a:pPr marL="0" indent="0" algn="just">
              <a:buNone/>
            </a:pPr>
            <a:r>
              <a:rPr lang="pl-PL" dirty="0" smtClean="0"/>
              <a:t>A zatem zainteresowany w  pierwszej kolejności powinien sprawdzić , czy oczekiwana przez niego informacja publiczna nie jest udostępniona w BIP lub portalu a dopiero wówczas przystępować do realizacji trybu wnioskowego. Dopóki dana informacja nie znajduje się  m.in. w BIP nie dochodzi do wyłączenia obowiązku udostępnienia informacji publicznej na wniosek zainteresowanego.</a:t>
            </a:r>
            <a:endParaRPr lang="pl-PL" dirty="0"/>
          </a:p>
        </p:txBody>
      </p:sp>
    </p:spTree>
    <p:extLst>
      <p:ext uri="{BB962C8B-B14F-4D97-AF65-F5344CB8AC3E}">
        <p14:creationId xmlns:p14="http://schemas.microsoft.com/office/powerpoint/2010/main" val="1215269619"/>
      </p:ext>
    </p:extLst>
  </p:cSld>
  <p:clrMapOvr>
    <a:masterClrMapping/>
  </p:clrMapOvr>
  <p:transition>
    <p:wipe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3216</TotalTime>
  <Words>3644</Words>
  <Application>Microsoft Office PowerPoint</Application>
  <PresentationFormat>Pokaz na ekranie (4:3)</PresentationFormat>
  <Paragraphs>199</Paragraphs>
  <Slides>45</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45</vt:i4>
      </vt:variant>
    </vt:vector>
  </HeadingPairs>
  <TitlesOfParts>
    <vt:vector size="53" baseType="lpstr">
      <vt:lpstr>Book Antiqua</vt:lpstr>
      <vt:lpstr>Calibri</vt:lpstr>
      <vt:lpstr>Lucida Sans</vt:lpstr>
      <vt:lpstr>Times New Roman</vt:lpstr>
      <vt:lpstr>Wingdings</vt:lpstr>
      <vt:lpstr>Wingdings 2</vt:lpstr>
      <vt:lpstr>Wingdings 3</vt:lpstr>
      <vt:lpstr>Apex</vt:lpstr>
      <vt:lpstr>Biuletyn Informacji Publicznej </vt:lpstr>
      <vt:lpstr>Wprowadzenie</vt:lpstr>
      <vt:lpstr>Funkcje BIP</vt:lpstr>
      <vt:lpstr>BIP a ogólne zasady dostępu do informacji publicznej</vt:lpstr>
      <vt:lpstr>Odmienności</vt:lpstr>
      <vt:lpstr>Zasada powszechności w kontekście funkcjonowania BIP</vt:lpstr>
      <vt:lpstr>Zasada powszechności w kontekście funkcjonowania BIP</vt:lpstr>
      <vt:lpstr>Zasady dotyczące funkcjonowania BIP</vt:lpstr>
      <vt:lpstr>Zasada pierwszeństwa trybu bezwnioskowego</vt:lpstr>
      <vt:lpstr>BIP</vt:lpstr>
      <vt:lpstr>BIP</vt:lpstr>
      <vt:lpstr>BIP</vt:lpstr>
      <vt:lpstr>Podmioty zobowiązane informacyjnie w przedmiocie utworzenia i  prowadzenia BIP</vt:lpstr>
      <vt:lpstr>Aspekt przedmiotowy udostępnienia w BIP</vt:lpstr>
      <vt:lpstr>  Obowiązek oznaczenia udostępnianej informacji (zarówno przy obligatoryjnym jak i fakultatywnym udostępnianiu)  </vt:lpstr>
      <vt:lpstr>Obowiązek oznaczania informacji publikowanej w  BIP</vt:lpstr>
      <vt:lpstr>Obowiązki ministra ds. informatyzacji w zakresie BIP</vt:lpstr>
      <vt:lpstr> Rozporządzenie ws. BIP</vt:lpstr>
      <vt:lpstr>Scentralizowany System Dostępu do Informacji Publicznej </vt:lpstr>
      <vt:lpstr>Obowiązki po stronie podmiotów zobowiązanych informacyjnie </vt:lpstr>
      <vt:lpstr>Udostępnianie w BIP</vt:lpstr>
      <vt:lpstr>Zasada elektronicznego charakteru BIP</vt:lpstr>
      <vt:lpstr>Zasada urzędowego charakteru BIP</vt:lpstr>
      <vt:lpstr>Zasada urzędowego charakteru BIP</vt:lpstr>
      <vt:lpstr>Zasada urzędowego charakteru BIP</vt:lpstr>
      <vt:lpstr>Zasada bezpośredniości (tożsamości podmiotowej)</vt:lpstr>
      <vt:lpstr>Zasada jednolitości prowadzenia BIP </vt:lpstr>
      <vt:lpstr>Zasada ciągłości</vt:lpstr>
      <vt:lpstr>Zasada zakazu skrótowości i zasada zakazu zamieszczania reklam</vt:lpstr>
      <vt:lpstr>Zasada odpowiedniej jakości danych upublicznianych </vt:lpstr>
      <vt:lpstr>Zasada zakazu ograniczeń przed kopiowaniem i drukowaniem</vt:lpstr>
      <vt:lpstr>Zasada zabezpieczania danych udostępnionych w BIP </vt:lpstr>
      <vt:lpstr>Wymagania dla stron BIP  (głównej i podmiotowych)- wymagania minimalne</vt:lpstr>
      <vt:lpstr>Wymagania dla stron BIP  (głównej i podmiotowych)- wymagania minimalne</vt:lpstr>
      <vt:lpstr>KONTROLA BIP</vt:lpstr>
      <vt:lpstr>Inne zasady ogólne procesu udostępniania informacji publicznej</vt:lpstr>
      <vt:lpstr>Zasada ustawowego ograniczania procesu udostępniania informacji</vt:lpstr>
      <vt:lpstr> Zasada domniemania pierwszeństwa procedury określonej treścią u.d.i.p</vt:lpstr>
      <vt:lpstr>Zasada domniemania pierwszeństwa…</vt:lpstr>
      <vt:lpstr>Zasada pierwszeństwa…</vt:lpstr>
      <vt:lpstr>Zasada pomocniczości</vt:lpstr>
      <vt:lpstr>Pytanie 1</vt:lpstr>
      <vt:lpstr>Pytanie 2</vt:lpstr>
      <vt:lpstr>Pytanie 3</vt:lpstr>
      <vt:lpstr>Literatura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pc</cp:lastModifiedBy>
  <cp:revision>275</cp:revision>
  <cp:lastPrinted>2023-01-02T08:37:16Z</cp:lastPrinted>
  <dcterms:created xsi:type="dcterms:W3CDTF">2012-03-01T14:48:30Z</dcterms:created>
  <dcterms:modified xsi:type="dcterms:W3CDTF">2023-01-11T10:08:21Z</dcterms:modified>
</cp:coreProperties>
</file>