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314" r:id="rId5"/>
    <p:sldId id="334" r:id="rId6"/>
    <p:sldId id="315" r:id="rId7"/>
    <p:sldId id="331" r:id="rId8"/>
    <p:sldId id="339" r:id="rId9"/>
    <p:sldId id="340" r:id="rId10"/>
    <p:sldId id="332" r:id="rId11"/>
    <p:sldId id="335" r:id="rId12"/>
    <p:sldId id="337" r:id="rId13"/>
    <p:sldId id="336" r:id="rId14"/>
    <p:sldId id="338" r:id="rId15"/>
    <p:sldId id="316" r:id="rId16"/>
    <p:sldId id="317" r:id="rId17"/>
    <p:sldId id="318" r:id="rId18"/>
    <p:sldId id="319" r:id="rId19"/>
    <p:sldId id="320" r:id="rId20"/>
    <p:sldId id="321" r:id="rId21"/>
    <p:sldId id="322" r:id="rId22"/>
    <p:sldId id="323" r:id="rId23"/>
    <p:sldId id="324" r:id="rId24"/>
    <p:sldId id="325" r:id="rId25"/>
    <p:sldId id="326" r:id="rId26"/>
    <p:sldId id="328" r:id="rId27"/>
    <p:sldId id="329" r:id="rId28"/>
    <p:sldId id="330" r:id="rId29"/>
    <p:sldId id="33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ycja Mencel" initials="PM" lastIdx="1" clrIdx="0">
    <p:extLst>
      <p:ext uri="{19B8F6BF-5375-455C-9EA6-DF929625EA0E}">
        <p15:presenceInfo xmlns:p15="http://schemas.microsoft.com/office/powerpoint/2012/main" userId="1318a730cb872e5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ycja Mencel" userId="1318a730cb872e56" providerId="LiveId" clId="{B77DFFDF-73F8-40D2-9600-7046E08EF702}"/>
    <pc:docChg chg="custSel modSld">
      <pc:chgData name="Patrycja Mencel" userId="1318a730cb872e56" providerId="LiveId" clId="{B77DFFDF-73F8-40D2-9600-7046E08EF702}" dt="2023-03-19T16:57:55.418" v="50" actId="20577"/>
      <pc:docMkLst>
        <pc:docMk/>
      </pc:docMkLst>
      <pc:sldChg chg="modSp mod">
        <pc:chgData name="Patrycja Mencel" userId="1318a730cb872e56" providerId="LiveId" clId="{B77DFFDF-73F8-40D2-9600-7046E08EF702}" dt="2023-03-19T16:57:55.418" v="50" actId="20577"/>
        <pc:sldMkLst>
          <pc:docMk/>
          <pc:sldMk cId="272862851" sldId="334"/>
        </pc:sldMkLst>
        <pc:graphicFrameChg chg="modGraphic">
          <ac:chgData name="Patrycja Mencel" userId="1318a730cb872e56" providerId="LiveId" clId="{B77DFFDF-73F8-40D2-9600-7046E08EF702}" dt="2023-03-19T16:57:55.418" v="50" actId="20577"/>
          <ac:graphicFrameMkLst>
            <pc:docMk/>
            <pc:sldMk cId="272862851" sldId="334"/>
            <ac:graphicFrameMk id="4" creationId="{C3662140-2574-052A-A5F7-2E5A3638A15F}"/>
          </ac:graphicFrameMkLst>
        </pc:graphicFrameChg>
      </pc:sldChg>
    </pc:docChg>
  </pc:docChgLst>
  <pc:docChgLst>
    <pc:chgData name="Patrycja Mencel" userId="1318a730cb872e56" providerId="LiveId" clId="{DBCA7EA9-2FD0-46B8-B667-82C7E2C98625}"/>
    <pc:docChg chg="undo custSel addSld delSld modSld sldOrd">
      <pc:chgData name="Patrycja Mencel" userId="1318a730cb872e56" providerId="LiveId" clId="{DBCA7EA9-2FD0-46B8-B667-82C7E2C98625}" dt="2023-03-12T06:36:41.132" v="730" actId="27636"/>
      <pc:docMkLst>
        <pc:docMk/>
      </pc:docMkLst>
      <pc:sldChg chg="addSp delSp modSp mod">
        <pc:chgData name="Patrycja Mencel" userId="1318a730cb872e56" providerId="LiveId" clId="{DBCA7EA9-2FD0-46B8-B667-82C7E2C98625}" dt="2023-03-12T05:15:15.376" v="100"/>
        <pc:sldMkLst>
          <pc:docMk/>
          <pc:sldMk cId="1938442339" sldId="314"/>
        </pc:sldMkLst>
        <pc:spChg chg="mod">
          <ac:chgData name="Patrycja Mencel" userId="1318a730cb872e56" providerId="LiveId" clId="{DBCA7EA9-2FD0-46B8-B667-82C7E2C98625}" dt="2023-03-12T05:13:56.086" v="6" actId="20577"/>
          <ac:spMkLst>
            <pc:docMk/>
            <pc:sldMk cId="1938442339" sldId="314"/>
            <ac:spMk id="2" creationId="{DD1F945E-7E2B-4F0E-9F32-2D01960CF53B}"/>
          </ac:spMkLst>
        </pc:spChg>
        <pc:spChg chg="add del mod">
          <ac:chgData name="Patrycja Mencel" userId="1318a730cb872e56" providerId="LiveId" clId="{DBCA7EA9-2FD0-46B8-B667-82C7E2C98625}" dt="2023-03-12T05:15:15.376" v="100"/>
          <ac:spMkLst>
            <pc:docMk/>
            <pc:sldMk cId="1938442339" sldId="314"/>
            <ac:spMk id="3" creationId="{CBEB561C-8F79-9D35-1E32-42C84241DBEA}"/>
          </ac:spMkLst>
        </pc:spChg>
        <pc:spChg chg="add mod">
          <ac:chgData name="Patrycja Mencel" userId="1318a730cb872e56" providerId="LiveId" clId="{DBCA7EA9-2FD0-46B8-B667-82C7E2C98625}" dt="2023-03-12T05:15:13.759" v="98" actId="1076"/>
          <ac:spMkLst>
            <pc:docMk/>
            <pc:sldMk cId="1938442339" sldId="314"/>
            <ac:spMk id="4" creationId="{BA8CB7FD-5FBE-B6BA-AD9F-6A672F79364B}"/>
          </ac:spMkLst>
        </pc:spChg>
        <pc:picChg chg="mod">
          <ac:chgData name="Patrycja Mencel" userId="1318a730cb872e56" providerId="LiveId" clId="{DBCA7EA9-2FD0-46B8-B667-82C7E2C98625}" dt="2023-03-12T05:14:00.124" v="8" actId="1076"/>
          <ac:picMkLst>
            <pc:docMk/>
            <pc:sldMk cId="1938442339" sldId="314"/>
            <ac:picMk id="5" creationId="{A8D9469E-076B-4684-8BBE-0C549C29100C}"/>
          </ac:picMkLst>
        </pc:picChg>
        <pc:picChg chg="mod">
          <ac:chgData name="Patrycja Mencel" userId="1318a730cb872e56" providerId="LiveId" clId="{DBCA7EA9-2FD0-46B8-B667-82C7E2C98625}" dt="2023-03-12T05:14:05.215" v="9" actId="1076"/>
          <ac:picMkLst>
            <pc:docMk/>
            <pc:sldMk cId="1938442339" sldId="314"/>
            <ac:picMk id="7" creationId="{34540F5E-1299-429B-8B24-DD7E71803735}"/>
          </ac:picMkLst>
        </pc:picChg>
      </pc:sldChg>
      <pc:sldChg chg="modSp mod">
        <pc:chgData name="Patrycja Mencel" userId="1318a730cb872e56" providerId="LiveId" clId="{DBCA7EA9-2FD0-46B8-B667-82C7E2C98625}" dt="2023-03-12T05:47:20.108" v="684" actId="27636"/>
        <pc:sldMkLst>
          <pc:docMk/>
          <pc:sldMk cId="1013600606" sldId="315"/>
        </pc:sldMkLst>
        <pc:spChg chg="mod">
          <ac:chgData name="Patrycja Mencel" userId="1318a730cb872e56" providerId="LiveId" clId="{DBCA7EA9-2FD0-46B8-B667-82C7E2C98625}" dt="2023-03-12T05:47:13.365" v="680" actId="14100"/>
          <ac:spMkLst>
            <pc:docMk/>
            <pc:sldMk cId="1013600606" sldId="315"/>
            <ac:spMk id="2" creationId="{6E1D14A5-B7EF-450B-938D-CBF02B452C5F}"/>
          </ac:spMkLst>
        </pc:spChg>
        <pc:spChg chg="mod">
          <ac:chgData name="Patrycja Mencel" userId="1318a730cb872e56" providerId="LiveId" clId="{DBCA7EA9-2FD0-46B8-B667-82C7E2C98625}" dt="2023-03-12T05:47:20.108" v="684" actId="27636"/>
          <ac:spMkLst>
            <pc:docMk/>
            <pc:sldMk cId="1013600606" sldId="315"/>
            <ac:spMk id="3" creationId="{02022D5B-3D29-49D0-9637-3013FD7CE890}"/>
          </ac:spMkLst>
        </pc:spChg>
      </pc:sldChg>
      <pc:sldChg chg="modSp mod">
        <pc:chgData name="Patrycja Mencel" userId="1318a730cb872e56" providerId="LiveId" clId="{DBCA7EA9-2FD0-46B8-B667-82C7E2C98625}" dt="2023-03-12T06:36:41.132" v="730" actId="27636"/>
        <pc:sldMkLst>
          <pc:docMk/>
          <pc:sldMk cId="4002383549" sldId="316"/>
        </pc:sldMkLst>
        <pc:spChg chg="mod">
          <ac:chgData name="Patrycja Mencel" userId="1318a730cb872e56" providerId="LiveId" clId="{DBCA7EA9-2FD0-46B8-B667-82C7E2C98625}" dt="2023-03-12T05:40:31.664" v="545" actId="1076"/>
          <ac:spMkLst>
            <pc:docMk/>
            <pc:sldMk cId="4002383549" sldId="316"/>
            <ac:spMk id="2" creationId="{34950513-405E-4379-83D3-DB52636D5505}"/>
          </ac:spMkLst>
        </pc:spChg>
        <pc:spChg chg="mod">
          <ac:chgData name="Patrycja Mencel" userId="1318a730cb872e56" providerId="LiveId" clId="{DBCA7EA9-2FD0-46B8-B667-82C7E2C98625}" dt="2023-03-12T06:36:41.132" v="730" actId="27636"/>
          <ac:spMkLst>
            <pc:docMk/>
            <pc:sldMk cId="4002383549" sldId="316"/>
            <ac:spMk id="3" creationId="{8943D513-A03D-4859-9FAD-35D626C119D6}"/>
          </ac:spMkLst>
        </pc:spChg>
      </pc:sldChg>
      <pc:sldChg chg="modSp mod">
        <pc:chgData name="Patrycja Mencel" userId="1318a730cb872e56" providerId="LiveId" clId="{DBCA7EA9-2FD0-46B8-B667-82C7E2C98625}" dt="2023-03-12T05:41:25.087" v="616" actId="6549"/>
        <pc:sldMkLst>
          <pc:docMk/>
          <pc:sldMk cId="3814687087" sldId="317"/>
        </pc:sldMkLst>
        <pc:spChg chg="mod">
          <ac:chgData name="Patrycja Mencel" userId="1318a730cb872e56" providerId="LiveId" clId="{DBCA7EA9-2FD0-46B8-B667-82C7E2C98625}" dt="2023-03-12T05:40:44.404" v="547" actId="403"/>
          <ac:spMkLst>
            <pc:docMk/>
            <pc:sldMk cId="3814687087" sldId="317"/>
            <ac:spMk id="2" creationId="{07328B2F-E5B0-4A86-B24F-829726D914CC}"/>
          </ac:spMkLst>
        </pc:spChg>
        <pc:spChg chg="mod">
          <ac:chgData name="Patrycja Mencel" userId="1318a730cb872e56" providerId="LiveId" clId="{DBCA7EA9-2FD0-46B8-B667-82C7E2C98625}" dt="2023-03-12T05:41:25.087" v="616" actId="6549"/>
          <ac:spMkLst>
            <pc:docMk/>
            <pc:sldMk cId="3814687087" sldId="317"/>
            <ac:spMk id="3" creationId="{9ABE6A62-9684-48AF-B3D1-5F454B49D9D7}"/>
          </ac:spMkLst>
        </pc:spChg>
      </pc:sldChg>
      <pc:sldChg chg="modSp mod">
        <pc:chgData name="Patrycja Mencel" userId="1318a730cb872e56" providerId="LiveId" clId="{DBCA7EA9-2FD0-46B8-B667-82C7E2C98625}" dt="2023-03-12T05:41:51.078" v="619" actId="14100"/>
        <pc:sldMkLst>
          <pc:docMk/>
          <pc:sldMk cId="2381390069" sldId="319"/>
        </pc:sldMkLst>
        <pc:spChg chg="mod">
          <ac:chgData name="Patrycja Mencel" userId="1318a730cb872e56" providerId="LiveId" clId="{DBCA7EA9-2FD0-46B8-B667-82C7E2C98625}" dt="2023-03-12T05:41:51.078" v="619" actId="14100"/>
          <ac:spMkLst>
            <pc:docMk/>
            <pc:sldMk cId="2381390069" sldId="319"/>
            <ac:spMk id="3" creationId="{0D2FFBDC-7E5E-4266-891B-2F2CEA79FC90}"/>
          </ac:spMkLst>
        </pc:spChg>
      </pc:sldChg>
      <pc:sldChg chg="modSp mod">
        <pc:chgData name="Patrycja Mencel" userId="1318a730cb872e56" providerId="LiveId" clId="{DBCA7EA9-2FD0-46B8-B667-82C7E2C98625}" dt="2023-03-12T05:42:09.197" v="623" actId="27636"/>
        <pc:sldMkLst>
          <pc:docMk/>
          <pc:sldMk cId="2309134799" sldId="320"/>
        </pc:sldMkLst>
        <pc:spChg chg="mod">
          <ac:chgData name="Patrycja Mencel" userId="1318a730cb872e56" providerId="LiveId" clId="{DBCA7EA9-2FD0-46B8-B667-82C7E2C98625}" dt="2023-03-12T05:42:09.197" v="623" actId="27636"/>
          <ac:spMkLst>
            <pc:docMk/>
            <pc:sldMk cId="2309134799" sldId="320"/>
            <ac:spMk id="3" creationId="{3ECE0487-A1DF-4312-B45B-CF259A574692}"/>
          </ac:spMkLst>
        </pc:spChg>
      </pc:sldChg>
      <pc:sldChg chg="modSp mod">
        <pc:chgData name="Patrycja Mencel" userId="1318a730cb872e56" providerId="LiveId" clId="{DBCA7EA9-2FD0-46B8-B667-82C7E2C98625}" dt="2023-03-12T05:42:37.284" v="627" actId="1076"/>
        <pc:sldMkLst>
          <pc:docMk/>
          <pc:sldMk cId="3477273280" sldId="321"/>
        </pc:sldMkLst>
        <pc:spChg chg="mod">
          <ac:chgData name="Patrycja Mencel" userId="1318a730cb872e56" providerId="LiveId" clId="{DBCA7EA9-2FD0-46B8-B667-82C7E2C98625}" dt="2023-03-12T05:42:37.284" v="627" actId="1076"/>
          <ac:spMkLst>
            <pc:docMk/>
            <pc:sldMk cId="3477273280" sldId="321"/>
            <ac:spMk id="2" creationId="{9638A4B5-F255-41DC-A6A5-86F1A60FD1C0}"/>
          </ac:spMkLst>
        </pc:spChg>
        <pc:spChg chg="mod">
          <ac:chgData name="Patrycja Mencel" userId="1318a730cb872e56" providerId="LiveId" clId="{DBCA7EA9-2FD0-46B8-B667-82C7E2C98625}" dt="2023-03-12T05:42:33.446" v="626" actId="14100"/>
          <ac:spMkLst>
            <pc:docMk/>
            <pc:sldMk cId="3477273280" sldId="321"/>
            <ac:spMk id="3" creationId="{C4EC96F1-A8A1-40B4-86EB-0612AFCD092D}"/>
          </ac:spMkLst>
        </pc:spChg>
      </pc:sldChg>
      <pc:sldChg chg="modSp mod">
        <pc:chgData name="Patrycja Mencel" userId="1318a730cb872e56" providerId="LiveId" clId="{DBCA7EA9-2FD0-46B8-B667-82C7E2C98625}" dt="2023-03-12T05:42:59.502" v="633" actId="27636"/>
        <pc:sldMkLst>
          <pc:docMk/>
          <pc:sldMk cId="121961995" sldId="322"/>
        </pc:sldMkLst>
        <pc:spChg chg="mod">
          <ac:chgData name="Patrycja Mencel" userId="1318a730cb872e56" providerId="LiveId" clId="{DBCA7EA9-2FD0-46B8-B667-82C7E2C98625}" dt="2023-03-12T05:42:47.885" v="628" actId="1076"/>
          <ac:spMkLst>
            <pc:docMk/>
            <pc:sldMk cId="121961995" sldId="322"/>
            <ac:spMk id="2" creationId="{52025FD6-625D-471C-9105-3B3ACB038AB9}"/>
          </ac:spMkLst>
        </pc:spChg>
        <pc:spChg chg="mod">
          <ac:chgData name="Patrycja Mencel" userId="1318a730cb872e56" providerId="LiveId" clId="{DBCA7EA9-2FD0-46B8-B667-82C7E2C98625}" dt="2023-03-12T05:42:59.502" v="633" actId="27636"/>
          <ac:spMkLst>
            <pc:docMk/>
            <pc:sldMk cId="121961995" sldId="322"/>
            <ac:spMk id="3" creationId="{9D42E690-4818-45F3-9F35-C489602A90F8}"/>
          </ac:spMkLst>
        </pc:spChg>
      </pc:sldChg>
      <pc:sldChg chg="modSp mod">
        <pc:chgData name="Patrycja Mencel" userId="1318a730cb872e56" providerId="LiveId" clId="{DBCA7EA9-2FD0-46B8-B667-82C7E2C98625}" dt="2023-03-12T05:43:18.750" v="637" actId="403"/>
        <pc:sldMkLst>
          <pc:docMk/>
          <pc:sldMk cId="3605010969" sldId="323"/>
        </pc:sldMkLst>
        <pc:spChg chg="mod">
          <ac:chgData name="Patrycja Mencel" userId="1318a730cb872e56" providerId="LiveId" clId="{DBCA7EA9-2FD0-46B8-B667-82C7E2C98625}" dt="2023-03-12T05:43:18.750" v="637" actId="403"/>
          <ac:spMkLst>
            <pc:docMk/>
            <pc:sldMk cId="3605010969" sldId="323"/>
            <ac:spMk id="3" creationId="{74DE306C-AA2D-4DDC-86C0-AF6A9AD3CCC0}"/>
          </ac:spMkLst>
        </pc:spChg>
      </pc:sldChg>
      <pc:sldChg chg="modSp mod">
        <pc:chgData name="Patrycja Mencel" userId="1318a730cb872e56" providerId="LiveId" clId="{DBCA7EA9-2FD0-46B8-B667-82C7E2C98625}" dt="2023-03-12T05:43:39.705" v="645" actId="14100"/>
        <pc:sldMkLst>
          <pc:docMk/>
          <pc:sldMk cId="260134123" sldId="324"/>
        </pc:sldMkLst>
        <pc:spChg chg="mod">
          <ac:chgData name="Patrycja Mencel" userId="1318a730cb872e56" providerId="LiveId" clId="{DBCA7EA9-2FD0-46B8-B667-82C7E2C98625}" dt="2023-03-12T05:43:33.152" v="642" actId="14100"/>
          <ac:spMkLst>
            <pc:docMk/>
            <pc:sldMk cId="260134123" sldId="324"/>
            <ac:spMk id="2" creationId="{5DCE34E9-0050-4ECE-98C2-74A33C311C86}"/>
          </ac:spMkLst>
        </pc:spChg>
        <pc:spChg chg="mod">
          <ac:chgData name="Patrycja Mencel" userId="1318a730cb872e56" providerId="LiveId" clId="{DBCA7EA9-2FD0-46B8-B667-82C7E2C98625}" dt="2023-03-12T05:43:39.705" v="645" actId="14100"/>
          <ac:spMkLst>
            <pc:docMk/>
            <pc:sldMk cId="260134123" sldId="324"/>
            <ac:spMk id="3" creationId="{CDA7D947-0B8A-4BFA-B9F2-09BD14E7883D}"/>
          </ac:spMkLst>
        </pc:spChg>
      </pc:sldChg>
      <pc:sldChg chg="modSp mod">
        <pc:chgData name="Patrycja Mencel" userId="1318a730cb872e56" providerId="LiveId" clId="{DBCA7EA9-2FD0-46B8-B667-82C7E2C98625}" dt="2023-03-12T05:44:00.812" v="652" actId="14100"/>
        <pc:sldMkLst>
          <pc:docMk/>
          <pc:sldMk cId="2979119785" sldId="325"/>
        </pc:sldMkLst>
        <pc:spChg chg="mod">
          <ac:chgData name="Patrycja Mencel" userId="1318a730cb872e56" providerId="LiveId" clId="{DBCA7EA9-2FD0-46B8-B667-82C7E2C98625}" dt="2023-03-12T05:43:54.507" v="649" actId="1076"/>
          <ac:spMkLst>
            <pc:docMk/>
            <pc:sldMk cId="2979119785" sldId="325"/>
            <ac:spMk id="2" creationId="{A40DDD9C-4229-4E3F-8E3C-9FC746394643}"/>
          </ac:spMkLst>
        </pc:spChg>
        <pc:spChg chg="mod">
          <ac:chgData name="Patrycja Mencel" userId="1318a730cb872e56" providerId="LiveId" clId="{DBCA7EA9-2FD0-46B8-B667-82C7E2C98625}" dt="2023-03-12T05:44:00.812" v="652" actId="14100"/>
          <ac:spMkLst>
            <pc:docMk/>
            <pc:sldMk cId="2979119785" sldId="325"/>
            <ac:spMk id="3" creationId="{DD9EC9D2-A84A-4D69-A131-074041681E81}"/>
          </ac:spMkLst>
        </pc:spChg>
      </pc:sldChg>
      <pc:sldChg chg="modSp mod">
        <pc:chgData name="Patrycja Mencel" userId="1318a730cb872e56" providerId="LiveId" clId="{DBCA7EA9-2FD0-46B8-B667-82C7E2C98625}" dt="2023-03-12T05:44:21.619" v="659" actId="27636"/>
        <pc:sldMkLst>
          <pc:docMk/>
          <pc:sldMk cId="1546035578" sldId="326"/>
        </pc:sldMkLst>
        <pc:spChg chg="mod">
          <ac:chgData name="Patrycja Mencel" userId="1318a730cb872e56" providerId="LiveId" clId="{DBCA7EA9-2FD0-46B8-B667-82C7E2C98625}" dt="2023-03-12T05:44:21.619" v="659" actId="27636"/>
          <ac:spMkLst>
            <pc:docMk/>
            <pc:sldMk cId="1546035578" sldId="326"/>
            <ac:spMk id="3" creationId="{4F51C579-6A91-46EC-B65E-BD5D5F7F80B7}"/>
          </ac:spMkLst>
        </pc:spChg>
      </pc:sldChg>
      <pc:sldChg chg="del">
        <pc:chgData name="Patrycja Mencel" userId="1318a730cb872e56" providerId="LiveId" clId="{DBCA7EA9-2FD0-46B8-B667-82C7E2C98625}" dt="2023-03-12T05:44:35.566" v="660" actId="47"/>
        <pc:sldMkLst>
          <pc:docMk/>
          <pc:sldMk cId="693974417" sldId="327"/>
        </pc:sldMkLst>
      </pc:sldChg>
      <pc:sldChg chg="modSp mod">
        <pc:chgData name="Patrycja Mencel" userId="1318a730cb872e56" providerId="LiveId" clId="{DBCA7EA9-2FD0-46B8-B667-82C7E2C98625}" dt="2023-03-12T05:45:35.526" v="663" actId="403"/>
        <pc:sldMkLst>
          <pc:docMk/>
          <pc:sldMk cId="1457419568" sldId="328"/>
        </pc:sldMkLst>
        <pc:spChg chg="mod">
          <ac:chgData name="Patrycja Mencel" userId="1318a730cb872e56" providerId="LiveId" clId="{DBCA7EA9-2FD0-46B8-B667-82C7E2C98625}" dt="2023-03-12T05:45:35.526" v="663" actId="403"/>
          <ac:spMkLst>
            <pc:docMk/>
            <pc:sldMk cId="1457419568" sldId="328"/>
            <ac:spMk id="3" creationId="{C04C7534-19B7-4E7C-B88B-73D4B4018DFC}"/>
          </ac:spMkLst>
        </pc:spChg>
      </pc:sldChg>
      <pc:sldChg chg="modSp mod">
        <pc:chgData name="Patrycja Mencel" userId="1318a730cb872e56" providerId="LiveId" clId="{DBCA7EA9-2FD0-46B8-B667-82C7E2C98625}" dt="2023-03-12T05:45:49.201" v="669" actId="27636"/>
        <pc:sldMkLst>
          <pc:docMk/>
          <pc:sldMk cId="546777640" sldId="329"/>
        </pc:sldMkLst>
        <pc:spChg chg="mod">
          <ac:chgData name="Patrycja Mencel" userId="1318a730cb872e56" providerId="LiveId" clId="{DBCA7EA9-2FD0-46B8-B667-82C7E2C98625}" dt="2023-03-12T05:45:49.201" v="669" actId="27636"/>
          <ac:spMkLst>
            <pc:docMk/>
            <pc:sldMk cId="546777640" sldId="329"/>
            <ac:spMk id="3" creationId="{5B25E9EA-4D91-493F-BFAC-1C105FF473FA}"/>
          </ac:spMkLst>
        </pc:spChg>
      </pc:sldChg>
      <pc:sldChg chg="modSp mod">
        <pc:chgData name="Patrycja Mencel" userId="1318a730cb872e56" providerId="LiveId" clId="{DBCA7EA9-2FD0-46B8-B667-82C7E2C98625}" dt="2023-03-12T05:46:07.024" v="672" actId="403"/>
        <pc:sldMkLst>
          <pc:docMk/>
          <pc:sldMk cId="3652082321" sldId="330"/>
        </pc:sldMkLst>
        <pc:spChg chg="mod">
          <ac:chgData name="Patrycja Mencel" userId="1318a730cb872e56" providerId="LiveId" clId="{DBCA7EA9-2FD0-46B8-B667-82C7E2C98625}" dt="2023-03-12T05:46:07.024" v="672" actId="403"/>
          <ac:spMkLst>
            <pc:docMk/>
            <pc:sldMk cId="3652082321" sldId="330"/>
            <ac:spMk id="3" creationId="{8178A798-4DC1-437C-9134-C6B4B9F61AEB}"/>
          </ac:spMkLst>
        </pc:spChg>
      </pc:sldChg>
      <pc:sldChg chg="modSp mod">
        <pc:chgData name="Patrycja Mencel" userId="1318a730cb872e56" providerId="LiveId" clId="{DBCA7EA9-2FD0-46B8-B667-82C7E2C98625}" dt="2023-03-12T05:31:09.901" v="447" actId="113"/>
        <pc:sldMkLst>
          <pc:docMk/>
          <pc:sldMk cId="3639469337" sldId="331"/>
        </pc:sldMkLst>
        <pc:spChg chg="mod">
          <ac:chgData name="Patrycja Mencel" userId="1318a730cb872e56" providerId="LiveId" clId="{DBCA7EA9-2FD0-46B8-B667-82C7E2C98625}" dt="2023-03-12T05:30:25.111" v="442" actId="1076"/>
          <ac:spMkLst>
            <pc:docMk/>
            <pc:sldMk cId="3639469337" sldId="331"/>
            <ac:spMk id="2" creationId="{379AAC1D-6B26-48F5-9551-C57832698594}"/>
          </ac:spMkLst>
        </pc:spChg>
        <pc:spChg chg="mod">
          <ac:chgData name="Patrycja Mencel" userId="1318a730cb872e56" providerId="LiveId" clId="{DBCA7EA9-2FD0-46B8-B667-82C7E2C98625}" dt="2023-03-12T05:31:09.901" v="447" actId="113"/>
          <ac:spMkLst>
            <pc:docMk/>
            <pc:sldMk cId="3639469337" sldId="331"/>
            <ac:spMk id="6" creationId="{1DC2AF7B-5176-4E37-978F-FD9BEF5BB2C3}"/>
          </ac:spMkLst>
        </pc:spChg>
      </pc:sldChg>
      <pc:sldChg chg="modSp mod">
        <pc:chgData name="Patrycja Mencel" userId="1318a730cb872e56" providerId="LiveId" clId="{DBCA7EA9-2FD0-46B8-B667-82C7E2C98625}" dt="2023-03-12T05:39:12.888" v="537" actId="123"/>
        <pc:sldMkLst>
          <pc:docMk/>
          <pc:sldMk cId="2718354049" sldId="332"/>
        </pc:sldMkLst>
        <pc:spChg chg="mod">
          <ac:chgData name="Patrycja Mencel" userId="1318a730cb872e56" providerId="LiveId" clId="{DBCA7EA9-2FD0-46B8-B667-82C7E2C98625}" dt="2023-03-12T05:39:12.888" v="537" actId="123"/>
          <ac:spMkLst>
            <pc:docMk/>
            <pc:sldMk cId="2718354049" sldId="332"/>
            <ac:spMk id="3" creationId="{367A6F3B-8C55-4A08-AC93-6979F4F49C14}"/>
          </ac:spMkLst>
        </pc:spChg>
      </pc:sldChg>
      <pc:sldChg chg="modSp mod">
        <pc:chgData name="Patrycja Mencel" userId="1318a730cb872e56" providerId="LiveId" clId="{DBCA7EA9-2FD0-46B8-B667-82C7E2C98625}" dt="2023-03-12T05:46:29.858" v="676" actId="27636"/>
        <pc:sldMkLst>
          <pc:docMk/>
          <pc:sldMk cId="4003658188" sldId="333"/>
        </pc:sldMkLst>
        <pc:spChg chg="mod">
          <ac:chgData name="Patrycja Mencel" userId="1318a730cb872e56" providerId="LiveId" clId="{DBCA7EA9-2FD0-46B8-B667-82C7E2C98625}" dt="2023-03-12T05:46:29.858" v="676" actId="27636"/>
          <ac:spMkLst>
            <pc:docMk/>
            <pc:sldMk cId="4003658188" sldId="333"/>
            <ac:spMk id="3" creationId="{8ADFA4D9-BDAF-4C80-B878-4E75C87A41FD}"/>
          </ac:spMkLst>
        </pc:spChg>
      </pc:sldChg>
      <pc:sldChg chg="addSp delSp modSp new mod">
        <pc:chgData name="Patrycja Mencel" userId="1318a730cb872e56" providerId="LiveId" clId="{DBCA7EA9-2FD0-46B8-B667-82C7E2C98625}" dt="2023-03-12T05:47:06.309" v="679" actId="207"/>
        <pc:sldMkLst>
          <pc:docMk/>
          <pc:sldMk cId="272862851" sldId="334"/>
        </pc:sldMkLst>
        <pc:spChg chg="mod">
          <ac:chgData name="Patrycja Mencel" userId="1318a730cb872e56" providerId="LiveId" clId="{DBCA7EA9-2FD0-46B8-B667-82C7E2C98625}" dt="2023-03-12T05:16:14.485" v="146" actId="1076"/>
          <ac:spMkLst>
            <pc:docMk/>
            <pc:sldMk cId="272862851" sldId="334"/>
            <ac:spMk id="2" creationId="{38C05EDC-C3A8-5E53-2EC5-45E47038345C}"/>
          </ac:spMkLst>
        </pc:spChg>
        <pc:spChg chg="del">
          <ac:chgData name="Patrycja Mencel" userId="1318a730cb872e56" providerId="LiveId" clId="{DBCA7EA9-2FD0-46B8-B667-82C7E2C98625}" dt="2023-03-12T05:15:51.019" v="115"/>
          <ac:spMkLst>
            <pc:docMk/>
            <pc:sldMk cId="272862851" sldId="334"/>
            <ac:spMk id="3" creationId="{430D86EB-3DAE-1989-B936-376CAA44908E}"/>
          </ac:spMkLst>
        </pc:spChg>
        <pc:graphicFrameChg chg="add mod modGraphic">
          <ac:chgData name="Patrycja Mencel" userId="1318a730cb872e56" providerId="LiveId" clId="{DBCA7EA9-2FD0-46B8-B667-82C7E2C98625}" dt="2023-03-12T05:47:06.309" v="679" actId="207"/>
          <ac:graphicFrameMkLst>
            <pc:docMk/>
            <pc:sldMk cId="272862851" sldId="334"/>
            <ac:graphicFrameMk id="4" creationId="{C3662140-2574-052A-A5F7-2E5A3638A15F}"/>
          </ac:graphicFrameMkLst>
        </pc:graphicFrameChg>
      </pc:sldChg>
      <pc:sldChg chg="modSp new mod">
        <pc:chgData name="Patrycja Mencel" userId="1318a730cb872e56" providerId="LiveId" clId="{DBCA7EA9-2FD0-46B8-B667-82C7E2C98625}" dt="2023-03-12T05:39:40.750" v="539" actId="113"/>
        <pc:sldMkLst>
          <pc:docMk/>
          <pc:sldMk cId="2594605370" sldId="335"/>
        </pc:sldMkLst>
        <pc:spChg chg="mod">
          <ac:chgData name="Patrycja Mencel" userId="1318a730cb872e56" providerId="LiveId" clId="{DBCA7EA9-2FD0-46B8-B667-82C7E2C98625}" dt="2023-03-12T05:19:57.689" v="265" actId="1076"/>
          <ac:spMkLst>
            <pc:docMk/>
            <pc:sldMk cId="2594605370" sldId="335"/>
            <ac:spMk id="2" creationId="{8C01A6F2-EE90-9D25-7A9D-1A520243B7C2}"/>
          </ac:spMkLst>
        </pc:spChg>
        <pc:spChg chg="mod">
          <ac:chgData name="Patrycja Mencel" userId="1318a730cb872e56" providerId="LiveId" clId="{DBCA7EA9-2FD0-46B8-B667-82C7E2C98625}" dt="2023-03-12T05:39:40.750" v="539" actId="113"/>
          <ac:spMkLst>
            <pc:docMk/>
            <pc:sldMk cId="2594605370" sldId="335"/>
            <ac:spMk id="3" creationId="{60E1CC81-9C65-1563-F9CC-2A2F909114EF}"/>
          </ac:spMkLst>
        </pc:spChg>
      </pc:sldChg>
      <pc:sldChg chg="delSp modSp new mod ord">
        <pc:chgData name="Patrycja Mencel" userId="1318a730cb872e56" providerId="LiveId" clId="{DBCA7EA9-2FD0-46B8-B667-82C7E2C98625}" dt="2023-03-12T06:36:06.414" v="728" actId="20577"/>
        <pc:sldMkLst>
          <pc:docMk/>
          <pc:sldMk cId="4261589263" sldId="336"/>
        </pc:sldMkLst>
        <pc:spChg chg="del">
          <ac:chgData name="Patrycja Mencel" userId="1318a730cb872e56" providerId="LiveId" clId="{DBCA7EA9-2FD0-46B8-B667-82C7E2C98625}" dt="2023-03-12T05:22:01.179" v="274" actId="478"/>
          <ac:spMkLst>
            <pc:docMk/>
            <pc:sldMk cId="4261589263" sldId="336"/>
            <ac:spMk id="2" creationId="{DDB839D9-E0EF-96F1-626D-361B2F1F9D85}"/>
          </ac:spMkLst>
        </pc:spChg>
        <pc:spChg chg="mod">
          <ac:chgData name="Patrycja Mencel" userId="1318a730cb872e56" providerId="LiveId" clId="{DBCA7EA9-2FD0-46B8-B667-82C7E2C98625}" dt="2023-03-12T06:36:06.414" v="728" actId="20577"/>
          <ac:spMkLst>
            <pc:docMk/>
            <pc:sldMk cId="4261589263" sldId="336"/>
            <ac:spMk id="3" creationId="{AE3444CF-9F00-12DE-A4E4-E13D2DC33729}"/>
          </ac:spMkLst>
        </pc:spChg>
      </pc:sldChg>
      <pc:sldChg chg="delSp modSp new mod">
        <pc:chgData name="Patrycja Mencel" userId="1318a730cb872e56" providerId="LiveId" clId="{DBCA7EA9-2FD0-46B8-B667-82C7E2C98625}" dt="2023-03-12T05:27:31.437" v="388" actId="2711"/>
        <pc:sldMkLst>
          <pc:docMk/>
          <pc:sldMk cId="1112430165" sldId="337"/>
        </pc:sldMkLst>
        <pc:spChg chg="del">
          <ac:chgData name="Patrycja Mencel" userId="1318a730cb872e56" providerId="LiveId" clId="{DBCA7EA9-2FD0-46B8-B667-82C7E2C98625}" dt="2023-03-12T05:24:19.833" v="301" actId="478"/>
          <ac:spMkLst>
            <pc:docMk/>
            <pc:sldMk cId="1112430165" sldId="337"/>
            <ac:spMk id="2" creationId="{44AB48DF-D216-CD87-2A10-1CEC5E619C9D}"/>
          </ac:spMkLst>
        </pc:spChg>
        <pc:spChg chg="mod">
          <ac:chgData name="Patrycja Mencel" userId="1318a730cb872e56" providerId="LiveId" clId="{DBCA7EA9-2FD0-46B8-B667-82C7E2C98625}" dt="2023-03-12T05:27:31.437" v="388" actId="2711"/>
          <ac:spMkLst>
            <pc:docMk/>
            <pc:sldMk cId="1112430165" sldId="337"/>
            <ac:spMk id="3" creationId="{4354B2BB-229C-F979-DF8C-926155395B7B}"/>
          </ac:spMkLst>
        </pc:spChg>
      </pc:sldChg>
      <pc:sldChg chg="delSp modSp new mod">
        <pc:chgData name="Patrycja Mencel" userId="1318a730cb872e56" providerId="LiveId" clId="{DBCA7EA9-2FD0-46B8-B667-82C7E2C98625}" dt="2023-03-12T05:27:49.495" v="390" actId="2711"/>
        <pc:sldMkLst>
          <pc:docMk/>
          <pc:sldMk cId="1207426419" sldId="338"/>
        </pc:sldMkLst>
        <pc:spChg chg="del">
          <ac:chgData name="Patrycja Mencel" userId="1318a730cb872e56" providerId="LiveId" clId="{DBCA7EA9-2FD0-46B8-B667-82C7E2C98625}" dt="2023-03-12T05:25:21.300" v="322" actId="478"/>
          <ac:spMkLst>
            <pc:docMk/>
            <pc:sldMk cId="1207426419" sldId="338"/>
            <ac:spMk id="2" creationId="{10F2A4BE-7517-7B5B-DF90-3EDE1CDBE943}"/>
          </ac:spMkLst>
        </pc:spChg>
        <pc:spChg chg="mod">
          <ac:chgData name="Patrycja Mencel" userId="1318a730cb872e56" providerId="LiveId" clId="{DBCA7EA9-2FD0-46B8-B667-82C7E2C98625}" dt="2023-03-12T05:27:49.495" v="390" actId="2711"/>
          <ac:spMkLst>
            <pc:docMk/>
            <pc:sldMk cId="1207426419" sldId="338"/>
            <ac:spMk id="3" creationId="{A7787268-EE9A-1B26-DF5B-6CE5BE9EE399}"/>
          </ac:spMkLst>
        </pc:spChg>
      </pc:sldChg>
      <pc:sldChg chg="delSp modSp new mod">
        <pc:chgData name="Patrycja Mencel" userId="1318a730cb872e56" providerId="LiveId" clId="{DBCA7EA9-2FD0-46B8-B667-82C7E2C98625}" dt="2023-03-12T05:38:42.259" v="535" actId="403"/>
        <pc:sldMkLst>
          <pc:docMk/>
          <pc:sldMk cId="3657221287" sldId="339"/>
        </pc:sldMkLst>
        <pc:spChg chg="del">
          <ac:chgData name="Patrycja Mencel" userId="1318a730cb872e56" providerId="LiveId" clId="{DBCA7EA9-2FD0-46B8-B667-82C7E2C98625}" dt="2023-03-12T05:30:07.204" v="437" actId="478"/>
          <ac:spMkLst>
            <pc:docMk/>
            <pc:sldMk cId="3657221287" sldId="339"/>
            <ac:spMk id="2" creationId="{C43BD06C-7143-633C-B32D-F20BEBDC6617}"/>
          </ac:spMkLst>
        </pc:spChg>
        <pc:spChg chg="mod">
          <ac:chgData name="Patrycja Mencel" userId="1318a730cb872e56" providerId="LiveId" clId="{DBCA7EA9-2FD0-46B8-B667-82C7E2C98625}" dt="2023-03-12T05:38:42.259" v="535" actId="403"/>
          <ac:spMkLst>
            <pc:docMk/>
            <pc:sldMk cId="3657221287" sldId="339"/>
            <ac:spMk id="3" creationId="{CA6FB2D3-742D-63F6-6168-7D0B81CCE9D1}"/>
          </ac:spMkLst>
        </pc:spChg>
      </pc:sldChg>
      <pc:sldChg chg="delSp modSp new mod">
        <pc:chgData name="Patrycja Mencel" userId="1318a730cb872e56" providerId="LiveId" clId="{DBCA7EA9-2FD0-46B8-B667-82C7E2C98625}" dt="2023-03-12T05:38:31.931" v="532" actId="403"/>
        <pc:sldMkLst>
          <pc:docMk/>
          <pc:sldMk cId="3892602594" sldId="340"/>
        </pc:sldMkLst>
        <pc:spChg chg="del">
          <ac:chgData name="Patrycja Mencel" userId="1318a730cb872e56" providerId="LiveId" clId="{DBCA7EA9-2FD0-46B8-B667-82C7E2C98625}" dt="2023-03-12T05:38:19.907" v="528" actId="478"/>
          <ac:spMkLst>
            <pc:docMk/>
            <pc:sldMk cId="3892602594" sldId="340"/>
            <ac:spMk id="2" creationId="{37572A91-C77B-F8F5-3FDD-3B1F475C3D39}"/>
          </ac:spMkLst>
        </pc:spChg>
        <pc:spChg chg="mod">
          <ac:chgData name="Patrycja Mencel" userId="1318a730cb872e56" providerId="LiveId" clId="{DBCA7EA9-2FD0-46B8-B667-82C7E2C98625}" dt="2023-03-12T05:38:31.931" v="532" actId="403"/>
          <ac:spMkLst>
            <pc:docMk/>
            <pc:sldMk cId="3892602594" sldId="340"/>
            <ac:spMk id="3" creationId="{C132DCEC-F824-00D7-B83B-A33B3194B84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pl-PL"/>
              <a:t>Kliknij, aby edytować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pl-PL"/>
              <a:t>Kliknij, aby edytować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pl-PL"/>
              <a:t>Kliknij, aby edytować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3/19/2023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pl-PL"/>
              <a:t>Kliknij, aby edytować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3/19/2023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pl-PL"/>
              <a:t>Kliknij, aby edytować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pl-PL"/>
              <a:t>Kliknij, aby edytować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913795" y="2912232"/>
            <a:ext cx="5107208" cy="287896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2912232"/>
            <a:ext cx="5095357" cy="287896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pl-PL"/>
              <a:t>Kliknij, aby edytować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3/19/2023</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usosweb.uni.wroc.pl/kontroler.php?_action=katalog2/przedmioty/pokazPlanZajecPrzedmiotu&amp;prz_kod=23-KR-Z1-S4-W7-ES&amp;cdyd_kod=2022%2F23-L&amp;week_sel_week=2023-04-01&amp;division=week" TargetMode="External"/><Relationship Id="rId3" Type="http://schemas.openxmlformats.org/officeDocument/2006/relationships/hyperlink" Target="https://usosweb.uni.wroc.pl/kontroler.php?_action=katalog2/jednostki/pokazSale&amp;sala_id=36" TargetMode="External"/><Relationship Id="rId7" Type="http://schemas.openxmlformats.org/officeDocument/2006/relationships/hyperlink" Target="https://usosweb.uni.wroc.pl/kontroler.php?_action=katalog2/jednostki/pokazBudynek&amp;bud_kod=9104040000%20a" TargetMode="External"/><Relationship Id="rId2" Type="http://schemas.openxmlformats.org/officeDocument/2006/relationships/hyperlink" Target="https://usosweb.uni.wroc.pl/kontroler.php?_action=katalog2/przedmioty/pokazPlanZajecPrzedmiotu&amp;prz_kod=23-KR-Z1-S4-W7-ES&amp;cdyd_kod=2022%2F23-L&amp;week_sel_week=2023-03-12&amp;division=week" TargetMode="External"/><Relationship Id="rId1" Type="http://schemas.openxmlformats.org/officeDocument/2006/relationships/slideLayout" Target="../slideLayouts/slideLayout2.xml"/><Relationship Id="rId6" Type="http://schemas.openxmlformats.org/officeDocument/2006/relationships/hyperlink" Target="https://usosweb.uni.wroc.pl/kontroler.php?_action=katalog2/jednostki/pokazSale&amp;sala_id=1003" TargetMode="External"/><Relationship Id="rId11" Type="http://schemas.openxmlformats.org/officeDocument/2006/relationships/hyperlink" Target="https://usosweb.uni.wroc.pl/kontroler.php?_action=katalog2/jednostki/pokazSale&amp;sala_id=35" TargetMode="External"/><Relationship Id="rId5" Type="http://schemas.openxmlformats.org/officeDocument/2006/relationships/hyperlink" Target="https://usosweb.uni.wroc.pl/kontroler.php?_action=katalog2/przedmioty/pokazPlanZajecPrzedmiotu&amp;prz_kod=23-KR-Z1-S4-W7-ES&amp;cdyd_kod=2022%2F23-L&amp;week_sel_week=2023-03-19&amp;division=week" TargetMode="External"/><Relationship Id="rId10" Type="http://schemas.openxmlformats.org/officeDocument/2006/relationships/hyperlink" Target="https://usosweb.uni.wroc.pl/kontroler.php?_action=katalog2/przedmioty/pokazPlanZajecPrzedmiotu&amp;prz_kod=23-KR-Z1-S4-W7-ES&amp;cdyd_kod=2022%2F23-L&amp;week_sel_week=2023-06-10&amp;division=week" TargetMode="External"/><Relationship Id="rId4" Type="http://schemas.openxmlformats.org/officeDocument/2006/relationships/hyperlink" Target="https://usosweb.uni.wroc.pl/kontroler.php?_action=katalog2/jednostki/pokazBudynek&amp;bud_kod=9104040000" TargetMode="External"/><Relationship Id="rId9" Type="http://schemas.openxmlformats.org/officeDocument/2006/relationships/hyperlink" Target="https://usosweb.uni.wroc.pl/kontroler.php?_action=katalog2/przedmioty/pokazPlanZajecPrzedmiotu&amp;prz_kod=23-KR-Z1-S4-W7-ES&amp;cdyd_kod=2022%2F23-L&amp;week_sel_week=2023-04-30&amp;division=week"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1F945E-7E2B-4F0E-9F32-2D01960CF53B}"/>
              </a:ext>
            </a:extLst>
          </p:cNvPr>
          <p:cNvSpPr>
            <a:spLocks noGrp="1"/>
          </p:cNvSpPr>
          <p:nvPr>
            <p:ph type="title"/>
          </p:nvPr>
        </p:nvSpPr>
        <p:spPr>
          <a:xfrm>
            <a:off x="1212034" y="266701"/>
            <a:ext cx="9767931" cy="1104900"/>
          </a:xfrm>
        </p:spPr>
        <p:txBody>
          <a:bodyPr>
            <a:normAutofit/>
          </a:bodyPr>
          <a:lstStyle/>
          <a:p>
            <a:r>
              <a:rPr lang="pl-PL" sz="4000" dirty="0"/>
              <a:t>EKSPERTYZY sądowe</a:t>
            </a:r>
            <a:r>
              <a:rPr lang="pl-PL" dirty="0"/>
              <a:t>	</a:t>
            </a:r>
          </a:p>
        </p:txBody>
      </p:sp>
      <p:pic>
        <p:nvPicPr>
          <p:cNvPr id="5" name="Symbol zastępczy zawartości 4">
            <a:extLst>
              <a:ext uri="{FF2B5EF4-FFF2-40B4-BE49-F238E27FC236}">
                <a16:creationId xmlns:a16="http://schemas.microsoft.com/office/drawing/2014/main" id="{A8D9469E-076B-4684-8BBE-0C549C29100C}"/>
              </a:ext>
            </a:extLst>
          </p:cNvPr>
          <p:cNvPicPr>
            <a:picLocks noGrp="1" noChangeAspect="1"/>
          </p:cNvPicPr>
          <p:nvPr>
            <p:ph idx="1"/>
          </p:nvPr>
        </p:nvPicPr>
        <p:blipFill>
          <a:blip r:embed="rId2"/>
          <a:stretch>
            <a:fillRect/>
          </a:stretch>
        </p:blipFill>
        <p:spPr>
          <a:xfrm>
            <a:off x="445813" y="1371601"/>
            <a:ext cx="5880649" cy="4019550"/>
          </a:xfrm>
        </p:spPr>
      </p:pic>
      <p:pic>
        <p:nvPicPr>
          <p:cNvPr id="7" name="Obraz 6">
            <a:extLst>
              <a:ext uri="{FF2B5EF4-FFF2-40B4-BE49-F238E27FC236}">
                <a16:creationId xmlns:a16="http://schemas.microsoft.com/office/drawing/2014/main" id="{34540F5E-1299-429B-8B24-DD7E71803735}"/>
              </a:ext>
            </a:extLst>
          </p:cNvPr>
          <p:cNvPicPr>
            <a:picLocks noChangeAspect="1"/>
          </p:cNvPicPr>
          <p:nvPr/>
        </p:nvPicPr>
        <p:blipFill>
          <a:blip r:embed="rId3"/>
          <a:stretch>
            <a:fillRect/>
          </a:stretch>
        </p:blipFill>
        <p:spPr>
          <a:xfrm>
            <a:off x="6326462" y="1371601"/>
            <a:ext cx="5507312" cy="4019550"/>
          </a:xfrm>
          <a:prstGeom prst="rect">
            <a:avLst/>
          </a:prstGeom>
        </p:spPr>
      </p:pic>
      <p:sp>
        <p:nvSpPr>
          <p:cNvPr id="4" name="pole tekstowe 3">
            <a:extLst>
              <a:ext uri="{FF2B5EF4-FFF2-40B4-BE49-F238E27FC236}">
                <a16:creationId xmlns:a16="http://schemas.microsoft.com/office/drawing/2014/main" id="{BA8CB7FD-5FBE-B6BA-AD9F-6A672F79364B}"/>
              </a:ext>
            </a:extLst>
          </p:cNvPr>
          <p:cNvSpPr txBox="1"/>
          <p:nvPr/>
        </p:nvSpPr>
        <p:spPr>
          <a:xfrm>
            <a:off x="445813" y="5667969"/>
            <a:ext cx="5384639" cy="923330"/>
          </a:xfrm>
          <a:prstGeom prst="rect">
            <a:avLst/>
          </a:prstGeom>
          <a:noFill/>
        </p:spPr>
        <p:txBody>
          <a:bodyPr wrap="square" rtlCol="0">
            <a:spAutoFit/>
          </a:bodyPr>
          <a:lstStyle/>
          <a:p>
            <a:r>
              <a:rPr lang="pl-PL" dirty="0">
                <a:latin typeface="+mj-lt"/>
              </a:rPr>
              <a:t>dr Patrycja Mencel</a:t>
            </a:r>
          </a:p>
          <a:p>
            <a:r>
              <a:rPr lang="pl-PL" dirty="0">
                <a:latin typeface="+mj-lt"/>
              </a:rPr>
              <a:t>Katedra Kryminalistyki</a:t>
            </a:r>
          </a:p>
          <a:p>
            <a:r>
              <a:rPr lang="pl-PL" dirty="0">
                <a:latin typeface="+mj-lt"/>
              </a:rPr>
              <a:t>E-mail: patrycja.mencel@uwr.edu.pl</a:t>
            </a:r>
          </a:p>
        </p:txBody>
      </p:sp>
    </p:spTree>
    <p:extLst>
      <p:ext uri="{BB962C8B-B14F-4D97-AF65-F5344CB8AC3E}">
        <p14:creationId xmlns:p14="http://schemas.microsoft.com/office/powerpoint/2010/main" val="1938442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E3444CF-9F00-12DE-A4E4-E13D2DC33729}"/>
              </a:ext>
            </a:extLst>
          </p:cNvPr>
          <p:cNvSpPr>
            <a:spLocks noGrp="1"/>
          </p:cNvSpPr>
          <p:nvPr>
            <p:ph idx="1"/>
          </p:nvPr>
        </p:nvSpPr>
        <p:spPr>
          <a:xfrm>
            <a:off x="214604" y="83976"/>
            <a:ext cx="11821886" cy="6587412"/>
          </a:xfrm>
        </p:spPr>
        <p:txBody>
          <a:bodyPr>
            <a:normAutofit fontScale="85000" lnSpcReduction="10000"/>
          </a:bodyPr>
          <a:lstStyle/>
          <a:p>
            <a:pPr marL="0" indent="0">
              <a:buNone/>
            </a:pPr>
            <a:r>
              <a:rPr lang="pl-PL" dirty="0">
                <a:latin typeface="+mj-lt"/>
              </a:rPr>
              <a:t>Art. 285 k.p.c. [Opinia]</a:t>
            </a:r>
          </a:p>
          <a:p>
            <a:pPr marL="0" indent="0">
              <a:buNone/>
            </a:pPr>
            <a:r>
              <a:rPr lang="pl-PL" dirty="0">
                <a:latin typeface="+mj-lt"/>
              </a:rPr>
              <a:t>§ 1. Opinia biegłego powinna zawierać uzasadnienie.</a:t>
            </a:r>
          </a:p>
          <a:p>
            <a:pPr marL="0" indent="0">
              <a:buNone/>
            </a:pPr>
            <a:r>
              <a:rPr lang="pl-PL" dirty="0">
                <a:latin typeface="+mj-lt"/>
              </a:rPr>
              <a:t>§ 2. Biegli mogą złożyć opinię łączną.</a:t>
            </a:r>
          </a:p>
          <a:p>
            <a:pPr marL="0" indent="0">
              <a:buNone/>
            </a:pPr>
            <a:r>
              <a:rPr lang="pl-PL" dirty="0">
                <a:latin typeface="+mj-lt"/>
              </a:rPr>
              <a:t>§ 3. Jeżeli biegły nie może na razie udzielić wyczerpującej opinii, sąd wyznaczy termin dodatkowy do jej przedstawienia.</a:t>
            </a:r>
          </a:p>
          <a:p>
            <a:pPr marL="0" indent="0">
              <a:buNone/>
            </a:pPr>
            <a:r>
              <a:rPr lang="pl-PL" dirty="0">
                <a:latin typeface="+mj-lt"/>
              </a:rPr>
              <a:t>Art. 286 k.p.c. [Wyjaśnienia; opinia dodatkowa] Sąd może zażądać ustnego lub pisemnego uzupełnienia opinii lub jej wyjaśnienia, a także dodatkowej opinii od tych samych lub innych biegłych.</a:t>
            </a:r>
          </a:p>
          <a:p>
            <a:pPr marL="0" indent="0">
              <a:buNone/>
            </a:pPr>
            <a:r>
              <a:rPr lang="pl-PL" dirty="0">
                <a:latin typeface="+mj-lt"/>
              </a:rPr>
              <a:t>Art. 287 k.p.c. [Karanie biegłych] Za nieusprawiedliwione niestawiennictwo, za nieuzasadnioną odmowę złożenia przyrzeczenia lub opinii albo za nieusprawiedliwione opóźnienie złożenia opinii sąd skaże biegłego na grzywnę.</a:t>
            </a:r>
          </a:p>
          <a:p>
            <a:pPr marL="0" indent="0">
              <a:buNone/>
            </a:pPr>
            <a:r>
              <a:rPr lang="pl-PL" dirty="0">
                <a:latin typeface="+mj-lt"/>
              </a:rPr>
              <a:t>Art. 288 k.p.c. [Wynagrodzenie]</a:t>
            </a:r>
          </a:p>
          <a:p>
            <a:pPr marL="0" indent="0">
              <a:buNone/>
            </a:pPr>
            <a:r>
              <a:rPr lang="pl-PL" dirty="0">
                <a:latin typeface="+mj-lt"/>
              </a:rPr>
              <a:t>§ 1. Biegły ma prawo żądać wynagrodzenia za stawiennictwo w sądzie i wykonaną pracę oraz zwrotu wydatków.</a:t>
            </a:r>
          </a:p>
          <a:p>
            <a:pPr marL="0" indent="0">
              <a:buNone/>
            </a:pPr>
            <a:r>
              <a:rPr lang="pl-PL" dirty="0">
                <a:latin typeface="+mj-lt"/>
              </a:rPr>
              <a:t>§ 2. Przewodniczący może przyznać biegłemu zaliczkę na poczet wydatków.</a:t>
            </a:r>
          </a:p>
          <a:p>
            <a:pPr marL="0" indent="0">
              <a:buNone/>
            </a:pPr>
            <a:r>
              <a:rPr lang="pl-PL" dirty="0">
                <a:latin typeface="+mj-lt"/>
              </a:rPr>
              <a:t>§ 3. Jeżeli opinia jest niepełna lub niejasna, o przyznaniu wynagrodzenia i zwrotu wydatków rozstrzyga się po jej uzupełnieniu lub wyjaśnieniu.</a:t>
            </a:r>
          </a:p>
          <a:p>
            <a:pPr marL="0" indent="0">
              <a:buNone/>
            </a:pPr>
            <a:r>
              <a:rPr lang="pl-PL" dirty="0">
                <a:latin typeface="+mj-lt"/>
              </a:rPr>
              <a:t>Art. 289 k.p.c. [Odesłanie] Do wezwania i przesłuchania biegłych stosuje się ponadto odpowiednio przepisy o świadkach, z wyjątkiem przepisów o przymusowym sprowadzeniu.</a:t>
            </a:r>
          </a:p>
          <a:p>
            <a:endParaRPr lang="pl-PL" dirty="0">
              <a:latin typeface="+mj-lt"/>
            </a:endParaRPr>
          </a:p>
        </p:txBody>
      </p:sp>
    </p:spTree>
    <p:extLst>
      <p:ext uri="{BB962C8B-B14F-4D97-AF65-F5344CB8AC3E}">
        <p14:creationId xmlns:p14="http://schemas.microsoft.com/office/powerpoint/2010/main" val="4261589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7787268-EE9A-1B26-DF5B-6CE5BE9EE399}"/>
              </a:ext>
            </a:extLst>
          </p:cNvPr>
          <p:cNvSpPr>
            <a:spLocks noGrp="1"/>
          </p:cNvSpPr>
          <p:nvPr>
            <p:ph idx="1"/>
          </p:nvPr>
        </p:nvSpPr>
        <p:spPr>
          <a:xfrm>
            <a:off x="261256" y="289249"/>
            <a:ext cx="11663265" cy="6270171"/>
          </a:xfrm>
        </p:spPr>
        <p:txBody>
          <a:bodyPr>
            <a:normAutofit fontScale="85000" lnSpcReduction="10000"/>
          </a:bodyPr>
          <a:lstStyle/>
          <a:p>
            <a:pPr marL="0" indent="0">
              <a:buNone/>
            </a:pPr>
            <a:r>
              <a:rPr lang="pl-PL" dirty="0">
                <a:latin typeface="+mj-lt"/>
              </a:rPr>
              <a:t>Art. 290 k.p.c. [Opinia instytutu]</a:t>
            </a:r>
          </a:p>
          <a:p>
            <a:pPr marL="0" indent="0">
              <a:buNone/>
            </a:pPr>
            <a:r>
              <a:rPr lang="pl-PL" dirty="0">
                <a:latin typeface="+mj-lt"/>
              </a:rPr>
              <a:t>§ 1. Sąd może zażądać opinii odpowiedniego instytutu naukowego lub naukowo-badawczego. Sąd może zażądać od instytutu dodatkowych wyjaśnień bądź pisemnych, bądź ustnych przez wyznaczoną do tego osobę, może też zarządzić złożenie dodatkowej opinii przez ten sam lub inny instytut.</a:t>
            </a:r>
          </a:p>
          <a:p>
            <a:pPr marL="0" indent="0">
              <a:buNone/>
            </a:pPr>
            <a:r>
              <a:rPr lang="pl-PL" dirty="0">
                <a:latin typeface="+mj-lt"/>
              </a:rPr>
              <a:t>§ 2. W opinii instytutu należy wskazać osoby, które przeprowadziły badanie i wydały opinię.</a:t>
            </a:r>
          </a:p>
          <a:p>
            <a:pPr marL="0" indent="0">
              <a:buNone/>
            </a:pPr>
            <a:r>
              <a:rPr lang="pl-PL" dirty="0">
                <a:latin typeface="+mj-lt"/>
              </a:rPr>
              <a:t>§ 3. Sąd może zażądać ustnego lub pisemnego uzupełnienia opinii lub jej wyjaśnienia, a także dodatkowej opinii od tego samego lub innego instytutu naukowego lub naukowo-badawczego.</a:t>
            </a:r>
          </a:p>
          <a:p>
            <a:pPr marL="0" indent="0">
              <a:buNone/>
            </a:pPr>
            <a:r>
              <a:rPr lang="pl-PL" dirty="0">
                <a:latin typeface="+mj-lt"/>
              </a:rPr>
              <a:t>§ 4. Jeżeli opinia została sporządzona przez instytut naukowy lub naukowo-badawczy, ustne jej uzupełnienie lub wyjaśnienie albo dodatkową opinię składa osoba wyznaczona do tego przez ten instytut. Sąd może jednak zarządzić stawienie się na rozprawie i złożenie ustnego uzupełnienia lub wyjaśnienia opinii albo dodatkowej opinii także przez osoby, które sporządziły opinię w imieniu tego instytutu.</a:t>
            </a:r>
          </a:p>
          <a:p>
            <a:pPr marL="0" indent="0">
              <a:buNone/>
            </a:pPr>
            <a:r>
              <a:rPr lang="pl-PL" dirty="0">
                <a:latin typeface="+mj-lt"/>
              </a:rPr>
              <a:t>§ 5. Strona może żądać wyłączenia osoby wyznaczonej do sporządzenia opinii przez instytut naukowy lub naukowo-badawczy. Przepis art. 281 stosuje się odpowiednio.</a:t>
            </a:r>
          </a:p>
          <a:p>
            <a:pPr marL="0" indent="0">
              <a:buNone/>
            </a:pPr>
            <a:r>
              <a:rPr lang="pl-PL" dirty="0">
                <a:latin typeface="+mj-lt"/>
              </a:rPr>
              <a:t>Art. 290</a:t>
            </a:r>
            <a:r>
              <a:rPr lang="pl-PL" baseline="30000" dirty="0">
                <a:latin typeface="+mj-lt"/>
              </a:rPr>
              <a:t>1</a:t>
            </a:r>
            <a:r>
              <a:rPr lang="pl-PL" dirty="0">
                <a:latin typeface="+mj-lt"/>
              </a:rPr>
              <a:t> k.p.c. [Zlecenie opinii zespołu sądowych specjalistów] W sprawach rodzinnych i opiekuńczych sąd może zażądać opinii opiniodawczego zespołu sądowych specjalistów. Do opinii zespołu stosuje się odpowiednio przepisy o opinii instytutu naukowego lub naukowo-badawczego.</a:t>
            </a:r>
          </a:p>
          <a:p>
            <a:pPr marL="0" indent="0">
              <a:buNone/>
            </a:pPr>
            <a:r>
              <a:rPr lang="pl-PL" dirty="0">
                <a:latin typeface="+mj-lt"/>
              </a:rPr>
              <a:t>Art. 291 k.p.c. [Wynagrodzenie] Instytut naukowy lub naukowo-badawczy może żądać wynagrodzenia za wykonaną pracę i za stawiennictwo swoich przedstawicieli.</a:t>
            </a:r>
          </a:p>
          <a:p>
            <a:endParaRPr lang="pl-PL" dirty="0">
              <a:latin typeface="+mj-lt"/>
            </a:endParaRPr>
          </a:p>
        </p:txBody>
      </p:sp>
    </p:spTree>
    <p:extLst>
      <p:ext uri="{BB962C8B-B14F-4D97-AF65-F5344CB8AC3E}">
        <p14:creationId xmlns:p14="http://schemas.microsoft.com/office/powerpoint/2010/main" val="1207426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950513-405E-4379-83D3-DB52636D5505}"/>
              </a:ext>
            </a:extLst>
          </p:cNvPr>
          <p:cNvSpPr>
            <a:spLocks noGrp="1"/>
          </p:cNvSpPr>
          <p:nvPr>
            <p:ph type="title"/>
          </p:nvPr>
        </p:nvSpPr>
        <p:spPr>
          <a:xfrm>
            <a:off x="919119" y="103609"/>
            <a:ext cx="10353761" cy="866775"/>
          </a:xfrm>
        </p:spPr>
        <p:txBody>
          <a:bodyPr/>
          <a:lstStyle/>
          <a:p>
            <a:r>
              <a:rPr lang="pl-PL" dirty="0"/>
              <a:t>Czynności badawcze</a:t>
            </a:r>
          </a:p>
        </p:txBody>
      </p:sp>
      <p:sp>
        <p:nvSpPr>
          <p:cNvPr id="3" name="Symbol zastępczy zawartości 2">
            <a:extLst>
              <a:ext uri="{FF2B5EF4-FFF2-40B4-BE49-F238E27FC236}">
                <a16:creationId xmlns:a16="http://schemas.microsoft.com/office/drawing/2014/main" id="{8943D513-A03D-4859-9FAD-35D626C119D6}"/>
              </a:ext>
            </a:extLst>
          </p:cNvPr>
          <p:cNvSpPr>
            <a:spLocks noGrp="1"/>
          </p:cNvSpPr>
          <p:nvPr>
            <p:ph idx="1"/>
          </p:nvPr>
        </p:nvSpPr>
        <p:spPr>
          <a:xfrm>
            <a:off x="149290" y="970384"/>
            <a:ext cx="11887200" cy="5766318"/>
          </a:xfrm>
        </p:spPr>
        <p:txBody>
          <a:bodyPr>
            <a:normAutofit fontScale="92500"/>
          </a:bodyPr>
          <a:lstStyle/>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wstępną analizę zlecenia</a:t>
            </a:r>
            <a:r>
              <a:rPr lang="pl-PL" sz="2400" dirty="0">
                <a:effectLst/>
                <a:latin typeface="+mj-lt"/>
                <a:ea typeface="Calibri" panose="020F0502020204030204" pitchFamily="34" charset="0"/>
                <a:cs typeface="Times New Roman" panose="02020603050405020304" pitchFamily="18" charset="0"/>
              </a:rPr>
              <a:t> pod kątem możliwości jego wykonania</a:t>
            </a:r>
          </a:p>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wstępną analizę i ocenę dostarczonego do badań materiału kwestionowanego</a:t>
            </a:r>
            <a:r>
              <a:rPr lang="pl-PL" sz="2400" dirty="0">
                <a:effectLst/>
                <a:latin typeface="+mj-lt"/>
                <a:ea typeface="Calibri" panose="020F0502020204030204" pitchFamily="34" charset="0"/>
                <a:cs typeface="Times New Roman" panose="02020603050405020304" pitchFamily="18" charset="0"/>
              </a:rPr>
              <a:t> (tego, który będzie identyfikowany, badany) np. testament, który jest przedmiotem opinii</a:t>
            </a:r>
          </a:p>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wstępną analizę materiału porównawczego (</a:t>
            </a:r>
            <a:r>
              <a:rPr lang="pl-PL" sz="2400" dirty="0">
                <a:effectLst/>
                <a:latin typeface="+mj-lt"/>
                <a:ea typeface="Calibri" panose="020F0502020204030204" pitchFamily="34" charset="0"/>
                <a:cs typeface="Times New Roman" panose="02020603050405020304" pitchFamily="18" charset="0"/>
              </a:rPr>
              <a:t>tego, który będzie stanowił wzorzec</a:t>
            </a:r>
            <a:r>
              <a:rPr lang="pl-PL" sz="2400" i="1" dirty="0">
                <a:effectLst/>
                <a:latin typeface="+mj-lt"/>
                <a:ea typeface="Calibri" panose="020F0502020204030204" pitchFamily="34" charset="0"/>
                <a:cs typeface="Times New Roman" panose="02020603050405020304" pitchFamily="18" charset="0"/>
              </a:rPr>
              <a:t>) lub określenie możliwości i warunków uzyskania takiego materiału albo wskazanie konieczności uzupełnienia dostarczonego materiału </a:t>
            </a:r>
            <a:r>
              <a:rPr lang="pl-PL" sz="2400" dirty="0">
                <a:effectLst/>
                <a:latin typeface="+mj-lt"/>
                <a:ea typeface="Calibri" panose="020F0502020204030204" pitchFamily="34" charset="0"/>
                <a:cs typeface="Times New Roman" panose="02020603050405020304" pitchFamily="18" charset="0"/>
              </a:rPr>
              <a:t>[np. umowa, oświadczenie, którego autorem jest spadkodawca]</a:t>
            </a:r>
          </a:p>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przygotowanie dostarczonych materiałów do badań </a:t>
            </a:r>
            <a:r>
              <a:rPr lang="pl-PL" sz="2400" dirty="0">
                <a:effectLst/>
                <a:latin typeface="+mj-lt"/>
                <a:ea typeface="Calibri" panose="020F0502020204030204" pitchFamily="34" charset="0"/>
                <a:cs typeface="Times New Roman" panose="02020603050405020304" pitchFamily="18" charset="0"/>
              </a:rPr>
              <a:t>(szczegółowe oględziny, pobranie próbek, oddzielenie od podłoża, itp.)</a:t>
            </a:r>
          </a:p>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wybór metodyki badań i przygotowanie stosownej aparatury</a:t>
            </a:r>
            <a:endParaRPr lang="pl-PL" sz="24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przeprowadzenie badań </a:t>
            </a:r>
            <a:r>
              <a:rPr lang="pl-PL" sz="2400" dirty="0">
                <a:effectLst/>
                <a:latin typeface="+mj-lt"/>
                <a:ea typeface="Calibri" panose="020F0502020204030204" pitchFamily="34" charset="0"/>
                <a:cs typeface="Times New Roman" panose="02020603050405020304" pitchFamily="18" charset="0"/>
              </a:rPr>
              <a:t>(i następnie ich zakończenie, powtórzenie lub kontynuacja)</a:t>
            </a:r>
          </a:p>
          <a:p>
            <a:pPr marL="342900" lvl="0" indent="-342900" algn="just">
              <a:lnSpc>
                <a:spcPct val="107000"/>
              </a:lnSpc>
              <a:spcAft>
                <a:spcPts val="800"/>
              </a:spcAft>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sporządzenie opinii </a:t>
            </a:r>
            <a:r>
              <a:rPr lang="pl-PL" sz="2400" dirty="0">
                <a:effectLst/>
                <a:latin typeface="+mj-lt"/>
                <a:ea typeface="Calibri" panose="020F0502020204030204" pitchFamily="34" charset="0"/>
                <a:cs typeface="Times New Roman" panose="02020603050405020304" pitchFamily="18" charset="0"/>
              </a:rPr>
              <a:t>(co do zasady pisemnej; rzadko ustnej)</a:t>
            </a:r>
          </a:p>
          <a:p>
            <a:endParaRPr lang="pl-PL" dirty="0"/>
          </a:p>
        </p:txBody>
      </p:sp>
    </p:spTree>
    <p:extLst>
      <p:ext uri="{BB962C8B-B14F-4D97-AF65-F5344CB8AC3E}">
        <p14:creationId xmlns:p14="http://schemas.microsoft.com/office/powerpoint/2010/main" val="4002383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328B2F-E5B0-4A86-B24F-829726D914CC}"/>
              </a:ext>
            </a:extLst>
          </p:cNvPr>
          <p:cNvSpPr>
            <a:spLocks noGrp="1"/>
          </p:cNvSpPr>
          <p:nvPr>
            <p:ph type="title"/>
          </p:nvPr>
        </p:nvSpPr>
        <p:spPr/>
        <p:txBody>
          <a:bodyPr>
            <a:normAutofit/>
          </a:bodyPr>
          <a:lstStyle/>
          <a:p>
            <a:r>
              <a:rPr lang="pl-PL" sz="3600" dirty="0"/>
              <a:t>Wiadomości specjalne</a:t>
            </a:r>
          </a:p>
        </p:txBody>
      </p:sp>
      <p:sp>
        <p:nvSpPr>
          <p:cNvPr id="3" name="Symbol zastępczy zawartości 2">
            <a:extLst>
              <a:ext uri="{FF2B5EF4-FFF2-40B4-BE49-F238E27FC236}">
                <a16:creationId xmlns:a16="http://schemas.microsoft.com/office/drawing/2014/main" id="{9ABE6A62-9684-48AF-B3D1-5F454B49D9D7}"/>
              </a:ext>
            </a:extLst>
          </p:cNvPr>
          <p:cNvSpPr>
            <a:spLocks noGrp="1"/>
          </p:cNvSpPr>
          <p:nvPr>
            <p:ph idx="1"/>
          </p:nvPr>
        </p:nvSpPr>
        <p:spPr/>
        <p:txBody>
          <a:bodyPr>
            <a:normAutofit/>
          </a:bodyPr>
          <a:lstStyle/>
          <a:p>
            <a:pPr marL="0" indent="0" algn="just">
              <a:buNone/>
            </a:pPr>
            <a:r>
              <a:rPr lang="pl-PL" sz="2400" dirty="0">
                <a:latin typeface="+mj-lt"/>
              </a:rPr>
              <a:t>To posiadane przez biegłego wiadomości określonego rodzaju, wykraczające poza normalną, powszechną w danych warunkach rozwoju społecznego wiedzę lub umiejętności praktyczne.</a:t>
            </a:r>
          </a:p>
          <a:p>
            <a:pPr marL="0" indent="0" algn="just">
              <a:buNone/>
            </a:pPr>
            <a:r>
              <a:rPr lang="pl-PL" sz="2400" dirty="0">
                <a:latin typeface="+mj-lt"/>
              </a:rPr>
              <a:t>(np. biegły psycholog, biegły z zakresu szacowania wartości nieruchomości, biegły  z zakresu kominiarstwa, itd.)</a:t>
            </a:r>
          </a:p>
        </p:txBody>
      </p:sp>
    </p:spTree>
    <p:extLst>
      <p:ext uri="{BB962C8B-B14F-4D97-AF65-F5344CB8AC3E}">
        <p14:creationId xmlns:p14="http://schemas.microsoft.com/office/powerpoint/2010/main" val="3814687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86FCCB-5393-48B6-B275-8A54FD75B0E4}"/>
              </a:ext>
            </a:extLst>
          </p:cNvPr>
          <p:cNvSpPr>
            <a:spLocks noGrp="1"/>
          </p:cNvSpPr>
          <p:nvPr>
            <p:ph type="title"/>
          </p:nvPr>
        </p:nvSpPr>
        <p:spPr>
          <a:xfrm>
            <a:off x="919119" y="190501"/>
            <a:ext cx="10353761" cy="876300"/>
          </a:xfrm>
        </p:spPr>
        <p:txBody>
          <a:bodyPr/>
          <a:lstStyle/>
          <a:p>
            <a:r>
              <a:rPr lang="pl-PL" dirty="0"/>
              <a:t>biegły</a:t>
            </a:r>
          </a:p>
        </p:txBody>
      </p:sp>
      <p:sp>
        <p:nvSpPr>
          <p:cNvPr id="3" name="Symbol zastępczy zawartości 2">
            <a:extLst>
              <a:ext uri="{FF2B5EF4-FFF2-40B4-BE49-F238E27FC236}">
                <a16:creationId xmlns:a16="http://schemas.microsoft.com/office/drawing/2014/main" id="{442FDF2B-914B-4957-8BEB-D2D5E089871F}"/>
              </a:ext>
            </a:extLst>
          </p:cNvPr>
          <p:cNvSpPr>
            <a:spLocks noGrp="1"/>
          </p:cNvSpPr>
          <p:nvPr>
            <p:ph idx="1"/>
          </p:nvPr>
        </p:nvSpPr>
        <p:spPr>
          <a:xfrm>
            <a:off x="285750" y="942975"/>
            <a:ext cx="11525249" cy="5410199"/>
          </a:xfrm>
        </p:spPr>
        <p:txBody>
          <a:bodyPr>
            <a:normAutofit lnSpcReduction="10000"/>
          </a:bodyPr>
          <a:lstStyle/>
          <a:p>
            <a:pPr marL="0" indent="0">
              <a:buNone/>
            </a:pPr>
            <a:r>
              <a:rPr lang="pl-PL" sz="1900" dirty="0">
                <a:latin typeface="+mj-lt"/>
              </a:rPr>
              <a:t>Ekspertyzy mogą być wykonywane przez biegłych indywidualnych i tzw. instytucjonalnych.</a:t>
            </a:r>
          </a:p>
          <a:p>
            <a:pPr marL="0" indent="0">
              <a:buNone/>
            </a:pPr>
            <a:endParaRPr lang="pl-PL" sz="1900" dirty="0">
              <a:latin typeface="+mj-lt"/>
            </a:endParaRPr>
          </a:p>
          <a:p>
            <a:pPr marL="0" indent="0">
              <a:buNone/>
            </a:pPr>
            <a:r>
              <a:rPr lang="pl-PL" sz="1900" dirty="0">
                <a:latin typeface="+mj-lt"/>
              </a:rPr>
              <a:t>Funkcję biegłych indywidualnych mogą sprawować:</a:t>
            </a:r>
          </a:p>
          <a:p>
            <a:pPr marL="0" indent="0">
              <a:buNone/>
            </a:pPr>
            <a:r>
              <a:rPr lang="pl-PL" sz="1900" dirty="0">
                <a:latin typeface="+mj-lt"/>
              </a:rPr>
              <a:t>	•	biegli sądowi (osoby wpisane na listę biegłych sądowych prowadzonych przez prezesów sądów okręgowych),</a:t>
            </a:r>
          </a:p>
          <a:p>
            <a:pPr marL="0" indent="0">
              <a:buNone/>
            </a:pPr>
            <a:r>
              <a:rPr lang="pl-PL" sz="1900" dirty="0">
                <a:latin typeface="+mj-lt"/>
              </a:rPr>
              <a:t>	•	eksperci i rzeczoznawcy występujący w roli biegłych jako osoby opracowujące opinię w imieniu instytucji naukowych lub specjalistycznych,</a:t>
            </a:r>
          </a:p>
          <a:p>
            <a:pPr marL="0" indent="0">
              <a:buNone/>
            </a:pPr>
            <a:r>
              <a:rPr lang="pl-PL" sz="1900" dirty="0">
                <a:latin typeface="+mj-lt"/>
              </a:rPr>
              <a:t>	•	osoby, które posiadają odpowiednią wiedzę w danej dziedzinie (zostają powołani jako biegli ad hoc przez organ procesowy).</a:t>
            </a:r>
          </a:p>
          <a:p>
            <a:pPr marL="0" indent="0">
              <a:buNone/>
            </a:pPr>
            <a:r>
              <a:rPr lang="pl-PL" sz="1900" dirty="0">
                <a:effectLst/>
                <a:latin typeface="+mj-lt"/>
                <a:ea typeface="Calibri" panose="020F0502020204030204" pitchFamily="34" charset="0"/>
                <a:cs typeface="Times New Roman" panose="02020603050405020304" pitchFamily="18" charset="0"/>
              </a:rPr>
              <a:t>Ekspertyzy mogą być także wykonywane przez tzw. biegłych instytucjonalnych tj.:</a:t>
            </a:r>
          </a:p>
          <a:p>
            <a:pPr marL="342900" lvl="0" indent="-342900" algn="just">
              <a:lnSpc>
                <a:spcPct val="107000"/>
              </a:lnSpc>
              <a:buFont typeface="Symbol" panose="05050102010706020507" pitchFamily="18" charset="2"/>
              <a:buChar char=""/>
            </a:pPr>
            <a:r>
              <a:rPr lang="pl-PL" sz="1900" dirty="0">
                <a:effectLst/>
                <a:latin typeface="+mj-lt"/>
                <a:ea typeface="Calibri" panose="020F0502020204030204" pitchFamily="34" charset="0"/>
                <a:cs typeface="Times New Roman" panose="02020603050405020304" pitchFamily="18" charset="0"/>
              </a:rPr>
              <a:t>instytucje naukowe (uczelnie, PAN i jej instytuty, instytuty badawcze np. CLKP);</a:t>
            </a:r>
          </a:p>
          <a:p>
            <a:pPr marL="342900" lvl="0" indent="-342900" algn="just">
              <a:lnSpc>
                <a:spcPct val="107000"/>
              </a:lnSpc>
              <a:spcAft>
                <a:spcPts val="800"/>
              </a:spcAft>
              <a:buFont typeface="Symbol" panose="05050102010706020507" pitchFamily="18" charset="2"/>
              <a:buChar char=""/>
            </a:pPr>
            <a:r>
              <a:rPr lang="pl-PL" sz="1900" dirty="0">
                <a:effectLst/>
                <a:latin typeface="+mj-lt"/>
                <a:ea typeface="Calibri" panose="020F0502020204030204" pitchFamily="34" charset="0"/>
                <a:cs typeface="Times New Roman" panose="02020603050405020304" pitchFamily="18" charset="0"/>
              </a:rPr>
              <a:t>instytucje specjalistyczne (prywatne laboratoria nieposiadające statusu instytucji naukowych np. policyjne laboratorium kryminalistyczne);</a:t>
            </a:r>
          </a:p>
          <a:p>
            <a:pPr marL="0" indent="0">
              <a:buNone/>
            </a:pPr>
            <a:endParaRPr lang="pl-PL" dirty="0"/>
          </a:p>
        </p:txBody>
      </p:sp>
    </p:spTree>
    <p:extLst>
      <p:ext uri="{BB962C8B-B14F-4D97-AF65-F5344CB8AC3E}">
        <p14:creationId xmlns:p14="http://schemas.microsoft.com/office/powerpoint/2010/main" val="1440867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D2FFBDC-7E5E-4266-891B-2F2CEA79FC90}"/>
              </a:ext>
            </a:extLst>
          </p:cNvPr>
          <p:cNvSpPr>
            <a:spLocks noGrp="1"/>
          </p:cNvSpPr>
          <p:nvPr>
            <p:ph idx="1"/>
          </p:nvPr>
        </p:nvSpPr>
        <p:spPr>
          <a:xfrm>
            <a:off x="289249" y="205273"/>
            <a:ext cx="11709918" cy="6410131"/>
          </a:xfrm>
        </p:spPr>
        <p:txBody>
          <a:bodyPr/>
          <a:lstStyle/>
          <a:p>
            <a:pPr marL="220980" indent="0" algn="just">
              <a:lnSpc>
                <a:spcPct val="107000"/>
              </a:lnSpc>
              <a:spcAft>
                <a:spcPts val="800"/>
              </a:spcAft>
              <a:buNone/>
            </a:pPr>
            <a:r>
              <a:rPr lang="pl-PL" sz="2800" dirty="0">
                <a:effectLst/>
                <a:latin typeface="+mj-lt"/>
                <a:ea typeface="Calibri" panose="020F0502020204030204" pitchFamily="34" charset="0"/>
                <a:cs typeface="Times New Roman" panose="02020603050405020304" pitchFamily="18" charset="0"/>
              </a:rPr>
              <a:t>Biegłym sądowym może być każda osoba spełniająca poniższe warunki:</a:t>
            </a:r>
            <a:endParaRPr lang="pl-PL" sz="24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pl-PL" sz="2400" dirty="0">
                <a:effectLst/>
                <a:latin typeface="+mj-lt"/>
                <a:ea typeface="Calibri" panose="020F0502020204030204" pitchFamily="34" charset="0"/>
                <a:cs typeface="Times New Roman" panose="02020603050405020304" pitchFamily="18" charset="0"/>
              </a:rPr>
              <a:t>posiada teoretyczne i praktyczne wiadomości specjalne z danej gałęzi nauki, techniki, sztuki, itd.</a:t>
            </a:r>
          </a:p>
          <a:p>
            <a:pPr marL="342900" lvl="0" indent="-342900" algn="just">
              <a:lnSpc>
                <a:spcPct val="107000"/>
              </a:lnSpc>
              <a:buFont typeface="Symbol" panose="05050102010706020507" pitchFamily="18" charset="2"/>
              <a:buChar char=""/>
            </a:pPr>
            <a:r>
              <a:rPr lang="pl-PL" sz="2400" dirty="0">
                <a:effectLst/>
                <a:latin typeface="+mj-lt"/>
                <a:ea typeface="Calibri" panose="020F0502020204030204" pitchFamily="34" charset="0"/>
                <a:cs typeface="Times New Roman" panose="02020603050405020304" pitchFamily="18" charset="0"/>
              </a:rPr>
              <a:t>przedstawi dokument potwierdzający kwalifikacje i posiadane wiadomości specjalne,</a:t>
            </a:r>
          </a:p>
          <a:p>
            <a:pPr marL="342900" lvl="0" indent="-342900" algn="just">
              <a:lnSpc>
                <a:spcPct val="107000"/>
              </a:lnSpc>
              <a:buFont typeface="Symbol" panose="05050102010706020507" pitchFamily="18" charset="2"/>
              <a:buChar char=""/>
            </a:pPr>
            <a:r>
              <a:rPr lang="pl-PL" sz="2400" dirty="0">
                <a:effectLst/>
                <a:latin typeface="+mj-lt"/>
                <a:ea typeface="Calibri" panose="020F0502020204030204" pitchFamily="34" charset="0"/>
                <a:cs typeface="Times New Roman" panose="02020603050405020304" pitchFamily="18" charset="0"/>
              </a:rPr>
              <a:t>ukończyła 25 lat,</a:t>
            </a:r>
          </a:p>
          <a:p>
            <a:pPr marL="342900" lvl="0" indent="-342900" algn="just">
              <a:lnSpc>
                <a:spcPct val="107000"/>
              </a:lnSpc>
              <a:buFont typeface="Symbol" panose="05050102010706020507" pitchFamily="18" charset="2"/>
              <a:buChar char=""/>
            </a:pPr>
            <a:r>
              <a:rPr lang="pl-PL" sz="2400" dirty="0">
                <a:effectLst/>
                <a:latin typeface="+mj-lt"/>
                <a:ea typeface="Calibri" panose="020F0502020204030204" pitchFamily="34" charset="0"/>
                <a:cs typeface="Times New Roman" panose="02020603050405020304" pitchFamily="18" charset="0"/>
              </a:rPr>
              <a:t>korzysta z pełni praw cywilnych i obywatelskich,</a:t>
            </a:r>
          </a:p>
          <a:p>
            <a:pPr marL="342900" lvl="0" indent="-342900" algn="just">
              <a:lnSpc>
                <a:spcPct val="107000"/>
              </a:lnSpc>
              <a:spcAft>
                <a:spcPts val="800"/>
              </a:spcAft>
              <a:buFont typeface="Symbol" panose="05050102010706020507" pitchFamily="18" charset="2"/>
              <a:buChar char=""/>
            </a:pPr>
            <a:r>
              <a:rPr lang="pl-PL" sz="2400" dirty="0">
                <a:effectLst/>
                <a:latin typeface="+mj-lt"/>
                <a:ea typeface="Calibri" panose="020F0502020204030204" pitchFamily="34" charset="0"/>
                <a:cs typeface="Times New Roman" panose="02020603050405020304" pitchFamily="18" charset="0"/>
              </a:rPr>
              <a:t>daje gwarancje należytego wykonywania obowiązków biegłego.</a:t>
            </a:r>
          </a:p>
          <a:p>
            <a:pPr marL="0" indent="0">
              <a:buNone/>
            </a:pPr>
            <a:endParaRPr lang="pl-PL" dirty="0"/>
          </a:p>
        </p:txBody>
      </p:sp>
    </p:spTree>
    <p:extLst>
      <p:ext uri="{BB962C8B-B14F-4D97-AF65-F5344CB8AC3E}">
        <p14:creationId xmlns:p14="http://schemas.microsoft.com/office/powerpoint/2010/main" val="2381390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ECE0487-A1DF-4312-B45B-CF259A574692}"/>
              </a:ext>
            </a:extLst>
          </p:cNvPr>
          <p:cNvSpPr>
            <a:spLocks noGrp="1"/>
          </p:cNvSpPr>
          <p:nvPr>
            <p:ph idx="1"/>
          </p:nvPr>
        </p:nvSpPr>
        <p:spPr>
          <a:xfrm>
            <a:off x="186612" y="186612"/>
            <a:ext cx="11887200" cy="6354147"/>
          </a:xfrm>
        </p:spPr>
        <p:txBody>
          <a:bodyPr>
            <a:normAutofit lnSpcReduction="10000"/>
          </a:bodyPr>
          <a:lstStyle/>
          <a:p>
            <a:pPr marL="449580" algn="just">
              <a:lnSpc>
                <a:spcPct val="107000"/>
              </a:lnSpc>
              <a:spcAft>
                <a:spcPts val="800"/>
              </a:spcAft>
            </a:pPr>
            <a:r>
              <a:rPr lang="pl-PL" sz="2400" dirty="0">
                <a:effectLst/>
                <a:latin typeface="+mj-lt"/>
                <a:ea typeface="Calibri" panose="020F0502020204030204" pitchFamily="34" charset="0"/>
                <a:cs typeface="Times New Roman" panose="02020603050405020304" pitchFamily="18" charset="0"/>
              </a:rPr>
              <a:t>Biegły może pełnić w procesie funkcję </a:t>
            </a:r>
            <a:r>
              <a:rPr lang="pl-PL" sz="2400" u="sng" dirty="0">
                <a:effectLst/>
                <a:latin typeface="+mj-lt"/>
                <a:ea typeface="Calibri" panose="020F0502020204030204" pitchFamily="34" charset="0"/>
                <a:cs typeface="Times New Roman" panose="02020603050405020304" pitchFamily="18" charset="0"/>
              </a:rPr>
              <a:t>opiniodawcy</a:t>
            </a:r>
            <a:r>
              <a:rPr lang="pl-PL" sz="2400" dirty="0">
                <a:effectLst/>
                <a:latin typeface="+mj-lt"/>
                <a:ea typeface="Calibri" panose="020F0502020204030204" pitchFamily="34" charset="0"/>
                <a:cs typeface="Times New Roman" panose="02020603050405020304" pitchFamily="18" charset="0"/>
              </a:rPr>
              <a:t> oraz </a:t>
            </a:r>
            <a:r>
              <a:rPr lang="pl-PL" sz="2400" u="sng" dirty="0">
                <a:effectLst/>
                <a:latin typeface="+mj-lt"/>
                <a:ea typeface="Calibri" panose="020F0502020204030204" pitchFamily="34" charset="0"/>
                <a:cs typeface="Times New Roman" panose="02020603050405020304" pitchFamily="18" charset="0"/>
              </a:rPr>
              <a:t>konsultanta</a:t>
            </a:r>
            <a:r>
              <a:rPr lang="pl-PL" sz="2400" dirty="0">
                <a:effectLst/>
                <a:latin typeface="+mj-lt"/>
                <a:ea typeface="Calibri" panose="020F0502020204030204" pitchFamily="34" charset="0"/>
                <a:cs typeface="Times New Roman" panose="02020603050405020304" pitchFamily="18" charset="0"/>
              </a:rPr>
              <a:t>. Opiniodawca ma pełną samodzielność w przeprowadzeniu czynności badawczych, wyborze metody, interpretacji wyników i wydania opinii.</a:t>
            </a:r>
          </a:p>
          <a:p>
            <a:pPr marL="449580" algn="just">
              <a:lnSpc>
                <a:spcPct val="107000"/>
              </a:lnSpc>
              <a:spcAft>
                <a:spcPts val="800"/>
              </a:spcAft>
            </a:pPr>
            <a:r>
              <a:rPr lang="pl-PL" sz="2400" dirty="0">
                <a:effectLst/>
                <a:latin typeface="+mj-lt"/>
                <a:ea typeface="Calibri" panose="020F0502020204030204" pitchFamily="34" charset="0"/>
                <a:cs typeface="Times New Roman" panose="02020603050405020304" pitchFamily="18" charset="0"/>
              </a:rPr>
              <a:t>W roli konsultanta nie przeprowadza własnych badań, nie wydaje opinii, a jedynie uczestnicząc w czynnościach procesowych udziela rad, wskazówek i pomocy organowi procesowemu np. w przeprowadzaniu dowodu (eksperymentu procesowego, przeszukania; w przesłuchaniu pokrzywdzonego małoletniego).</a:t>
            </a:r>
          </a:p>
          <a:p>
            <a:pPr marL="449580" algn="just">
              <a:lnSpc>
                <a:spcPct val="107000"/>
              </a:lnSpc>
              <a:spcAft>
                <a:spcPts val="800"/>
              </a:spcAft>
            </a:pPr>
            <a:r>
              <a:rPr lang="pl-PL" sz="2400" dirty="0">
                <a:effectLst/>
                <a:latin typeface="+mj-lt"/>
                <a:ea typeface="Calibri" panose="020F0502020204030204" pitchFamily="34" charset="0"/>
                <a:cs typeface="Times New Roman" panose="02020603050405020304" pitchFamily="18" charset="0"/>
              </a:rPr>
              <a:t>Od funkcji biegłego (w charakterze opiniodawcy czy konsultanta) należy odróżnić funkcję specjalisty, wprowadzoną przez k.p.k. w art. 205. Ustawodawca unormował status procesowy osób, którzy zajmują się wsparciem technicznym podczas różnego rodzaju czynności np. fotografowanie, filmowanie, wykonywanie szkiców, wykonywaniu pomiarów, itd. Osoby te pracują pod kierunkiem organu procesowego. Są to najczęściej technicy kryminalistyki lub laboranci. </a:t>
            </a:r>
          </a:p>
          <a:p>
            <a:endParaRPr lang="pl-PL" dirty="0">
              <a:latin typeface="+mj-lt"/>
            </a:endParaRPr>
          </a:p>
        </p:txBody>
      </p:sp>
    </p:spTree>
    <p:extLst>
      <p:ext uri="{BB962C8B-B14F-4D97-AF65-F5344CB8AC3E}">
        <p14:creationId xmlns:p14="http://schemas.microsoft.com/office/powerpoint/2010/main" val="2309134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38A4B5-F255-41DC-A6A5-86F1A60FD1C0}"/>
              </a:ext>
            </a:extLst>
          </p:cNvPr>
          <p:cNvSpPr>
            <a:spLocks noGrp="1"/>
          </p:cNvSpPr>
          <p:nvPr>
            <p:ph type="title"/>
          </p:nvPr>
        </p:nvSpPr>
        <p:spPr>
          <a:xfrm>
            <a:off x="919119" y="160176"/>
            <a:ext cx="10353761" cy="838200"/>
          </a:xfrm>
        </p:spPr>
        <p:txBody>
          <a:bodyPr/>
          <a:lstStyle/>
          <a:p>
            <a:r>
              <a:rPr lang="pl-PL" dirty="0"/>
              <a:t>ORGAN PROCESOWY</a:t>
            </a:r>
          </a:p>
        </p:txBody>
      </p:sp>
      <p:sp>
        <p:nvSpPr>
          <p:cNvPr id="3" name="Symbol zastępczy zawartości 2">
            <a:extLst>
              <a:ext uri="{FF2B5EF4-FFF2-40B4-BE49-F238E27FC236}">
                <a16:creationId xmlns:a16="http://schemas.microsoft.com/office/drawing/2014/main" id="{C4EC96F1-A8A1-40B4-86EB-0612AFCD092D}"/>
              </a:ext>
            </a:extLst>
          </p:cNvPr>
          <p:cNvSpPr>
            <a:spLocks noGrp="1"/>
          </p:cNvSpPr>
          <p:nvPr>
            <p:ph idx="1"/>
          </p:nvPr>
        </p:nvSpPr>
        <p:spPr>
          <a:xfrm>
            <a:off x="205273" y="998376"/>
            <a:ext cx="11821886" cy="5682342"/>
          </a:xfrm>
        </p:spPr>
        <p:txBody>
          <a:bodyPr/>
          <a:lstStyle/>
          <a:p>
            <a:pPr marL="449580" algn="just">
              <a:lnSpc>
                <a:spcPct val="107000"/>
              </a:lnSpc>
              <a:spcAft>
                <a:spcPts val="800"/>
              </a:spcAft>
            </a:pPr>
            <a:r>
              <a:rPr lang="pl-PL" sz="2400" dirty="0">
                <a:effectLst/>
                <a:latin typeface="+mj-lt"/>
                <a:ea typeface="Calibri" panose="020F0502020204030204" pitchFamily="34" charset="0"/>
                <a:cs typeface="Times New Roman" panose="02020603050405020304" pitchFamily="18" charset="0"/>
              </a:rPr>
              <a:t>Warunkiem formalnym zlecenia ekspertyzy w formie opinii procesowej jest wydanie postanowienia o dopuszczeniu dowodu z opinii biegłego przez upoważniony podmiot. Jest nim tylko organ procesowy, strony mogą zgłaszać stosowne wnioski dowodowe o powołanie biegłego. </a:t>
            </a:r>
          </a:p>
          <a:p>
            <a:pPr marL="449580" algn="just">
              <a:lnSpc>
                <a:spcPct val="107000"/>
              </a:lnSpc>
              <a:spcAft>
                <a:spcPts val="800"/>
              </a:spcAft>
            </a:pPr>
            <a:r>
              <a:rPr lang="pl-PL" sz="2400" dirty="0">
                <a:effectLst/>
                <a:latin typeface="+mj-lt"/>
                <a:ea typeface="Calibri" panose="020F0502020204030204" pitchFamily="34" charset="0"/>
                <a:cs typeface="Times New Roman" panose="02020603050405020304" pitchFamily="18" charset="0"/>
              </a:rPr>
              <a:t>W postępowaniu sądowym biegłego powołuje sąd, a w postępowaniu przygotowawczym organ prowadzący to postępowanie: prokurator, funkcjonariusz Policji lub inny organ prowadzący dochodzenie (Straż Graniczna, Agencja Bezpieczeństwa Wewnętrznego, Centralne Biuro Antykorupcyjne, Żandarmeria Wojskowa, itp.).</a:t>
            </a:r>
          </a:p>
          <a:p>
            <a:endParaRPr lang="pl-PL" dirty="0"/>
          </a:p>
        </p:txBody>
      </p:sp>
    </p:spTree>
    <p:extLst>
      <p:ext uri="{BB962C8B-B14F-4D97-AF65-F5344CB8AC3E}">
        <p14:creationId xmlns:p14="http://schemas.microsoft.com/office/powerpoint/2010/main" val="3477273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025FD6-625D-471C-9105-3B3ACB038AB9}"/>
              </a:ext>
            </a:extLst>
          </p:cNvPr>
          <p:cNvSpPr>
            <a:spLocks noGrp="1"/>
          </p:cNvSpPr>
          <p:nvPr>
            <p:ph type="title"/>
          </p:nvPr>
        </p:nvSpPr>
        <p:spPr>
          <a:xfrm>
            <a:off x="913795" y="133350"/>
            <a:ext cx="10353761" cy="819150"/>
          </a:xfrm>
        </p:spPr>
        <p:txBody>
          <a:bodyPr/>
          <a:lstStyle/>
          <a:p>
            <a:r>
              <a:rPr lang="pl-PL" dirty="0"/>
              <a:t>OPINIA- SPRAWOZDANIE I WNIOSKI	</a:t>
            </a:r>
          </a:p>
        </p:txBody>
      </p:sp>
      <p:sp>
        <p:nvSpPr>
          <p:cNvPr id="3" name="Symbol zastępczy zawartości 2">
            <a:extLst>
              <a:ext uri="{FF2B5EF4-FFF2-40B4-BE49-F238E27FC236}">
                <a16:creationId xmlns:a16="http://schemas.microsoft.com/office/drawing/2014/main" id="{9D42E690-4818-45F3-9F35-C489602A90F8}"/>
              </a:ext>
            </a:extLst>
          </p:cNvPr>
          <p:cNvSpPr>
            <a:spLocks noGrp="1"/>
          </p:cNvSpPr>
          <p:nvPr>
            <p:ph idx="1"/>
          </p:nvPr>
        </p:nvSpPr>
        <p:spPr>
          <a:xfrm>
            <a:off x="261256" y="811762"/>
            <a:ext cx="11691257" cy="5766319"/>
          </a:xfrm>
        </p:spPr>
        <p:txBody>
          <a:bodyPr>
            <a:normAutofit fontScale="92500" lnSpcReduction="10000"/>
          </a:bodyPr>
          <a:lstStyle/>
          <a:p>
            <a:pPr marL="220980" indent="0" algn="just">
              <a:lnSpc>
                <a:spcPct val="107000"/>
              </a:lnSpc>
              <a:spcAft>
                <a:spcPts val="800"/>
              </a:spcAft>
              <a:buNone/>
            </a:pPr>
            <a:r>
              <a:rPr lang="pl-PL" sz="2400" dirty="0">
                <a:effectLst/>
                <a:latin typeface="+mj-lt"/>
                <a:ea typeface="Calibri" panose="020F0502020204030204" pitchFamily="34" charset="0"/>
                <a:cs typeface="Times New Roman" panose="02020603050405020304" pitchFamily="18" charset="0"/>
              </a:rPr>
              <a:t>Czynności badawcze biegłego kończą się wydaniem opinii, ustnej bądź pisemnej (art. 200 § 1 k.p.k.).</a:t>
            </a:r>
          </a:p>
          <a:p>
            <a:pPr marL="220980" indent="0" algn="just">
              <a:lnSpc>
                <a:spcPct val="107000"/>
              </a:lnSpc>
              <a:spcAft>
                <a:spcPts val="800"/>
              </a:spcAft>
              <a:buNone/>
            </a:pPr>
            <a:r>
              <a:rPr lang="pl-PL" sz="2400" dirty="0">
                <a:effectLst/>
                <a:latin typeface="+mj-lt"/>
                <a:ea typeface="Calibri" panose="020F0502020204030204" pitchFamily="34" charset="0"/>
                <a:cs typeface="Times New Roman" panose="02020603050405020304" pitchFamily="18" charset="0"/>
              </a:rPr>
              <a:t>Opinia składa się z opisu czynności dokonanych przez biegłego, badaniach i wynikających z nich spostrzeżeniach oraz wnioskach. </a:t>
            </a:r>
          </a:p>
          <a:p>
            <a:pPr marL="220980" indent="0" algn="just">
              <a:lnSpc>
                <a:spcPct val="107000"/>
              </a:lnSpc>
              <a:spcAft>
                <a:spcPts val="800"/>
              </a:spcAft>
              <a:buNone/>
            </a:pPr>
            <a:r>
              <a:rPr lang="pl-PL" sz="2400" dirty="0">
                <a:effectLst/>
                <a:latin typeface="+mj-lt"/>
                <a:ea typeface="Calibri" panose="020F0502020204030204" pitchFamily="34" charset="0"/>
                <a:cs typeface="Times New Roman" panose="02020603050405020304" pitchFamily="18" charset="0"/>
              </a:rPr>
              <a:t>Opinia biegłego jest </a:t>
            </a:r>
            <a:r>
              <a:rPr lang="pl-PL" sz="2400" i="1" dirty="0">
                <a:effectLst/>
                <a:latin typeface="+mj-lt"/>
                <a:ea typeface="Calibri" panose="020F0502020204030204" pitchFamily="34" charset="0"/>
                <a:cs typeface="Times New Roman" panose="02020603050405020304" pitchFamily="18" charset="0"/>
              </a:rPr>
              <a:t>środkiem dowodowym</a:t>
            </a:r>
            <a:r>
              <a:rPr lang="pl-PL" sz="2400" dirty="0">
                <a:effectLst/>
                <a:latin typeface="+mj-lt"/>
                <a:ea typeface="Calibri" panose="020F0502020204030204" pitchFamily="34" charset="0"/>
                <a:cs typeface="Times New Roman" panose="02020603050405020304" pitchFamily="18" charset="0"/>
              </a:rPr>
              <a:t>, a sam biegły </a:t>
            </a:r>
            <a:r>
              <a:rPr lang="pl-PL" sz="2400" i="1" dirty="0">
                <a:effectLst/>
                <a:latin typeface="+mj-lt"/>
                <a:ea typeface="Calibri" panose="020F0502020204030204" pitchFamily="34" charset="0"/>
                <a:cs typeface="Times New Roman" panose="02020603050405020304" pitchFamily="18" charset="0"/>
              </a:rPr>
              <a:t>źródłem dowodowym</a:t>
            </a:r>
            <a:r>
              <a:rPr lang="pl-PL" sz="2400" dirty="0">
                <a:effectLst/>
                <a:latin typeface="+mj-lt"/>
                <a:ea typeface="Calibri" panose="020F0502020204030204" pitchFamily="34" charset="0"/>
                <a:cs typeface="Times New Roman" panose="02020603050405020304" pitchFamily="18" charset="0"/>
              </a:rPr>
              <a:t>.  </a:t>
            </a:r>
          </a:p>
          <a:p>
            <a:pPr marL="220980" indent="0" algn="just">
              <a:lnSpc>
                <a:spcPct val="107000"/>
              </a:lnSpc>
              <a:spcAft>
                <a:spcPts val="800"/>
              </a:spcAft>
              <a:buNone/>
            </a:pPr>
            <a:r>
              <a:rPr lang="pl-PL" sz="2400" dirty="0">
                <a:effectLst/>
                <a:latin typeface="+mj-lt"/>
                <a:ea typeface="Calibri" panose="020F0502020204030204" pitchFamily="34" charset="0"/>
                <a:cs typeface="Times New Roman" panose="02020603050405020304" pitchFamily="18" charset="0"/>
              </a:rPr>
              <a:t>Opinia, co do zasady, składa się z trzech części:</a:t>
            </a:r>
          </a:p>
          <a:p>
            <a:pPr marL="800100" lvl="1" indent="-342900" algn="just">
              <a:lnSpc>
                <a:spcPct val="107000"/>
              </a:lnSpc>
              <a:buFont typeface="Symbol" panose="05050102010706020507" pitchFamily="18" charset="2"/>
              <a:buChar char=""/>
            </a:pPr>
            <a:r>
              <a:rPr lang="pl-PL" sz="2000" i="1" dirty="0">
                <a:effectLst/>
                <a:latin typeface="+mj-lt"/>
                <a:ea typeface="Calibri" panose="020F0502020204030204" pitchFamily="34" charset="0"/>
                <a:cs typeface="Times New Roman" panose="02020603050405020304" pitchFamily="18" charset="0"/>
              </a:rPr>
              <a:t>wstępnej</a:t>
            </a:r>
            <a:r>
              <a:rPr lang="pl-PL" sz="2000" dirty="0">
                <a:effectLst/>
                <a:latin typeface="+mj-lt"/>
                <a:ea typeface="Calibri" panose="020F0502020204030204" pitchFamily="34" charset="0"/>
                <a:cs typeface="Times New Roman" panose="02020603050405020304" pitchFamily="18" charset="0"/>
              </a:rPr>
              <a:t> – dane personalne biegłego, informacje na temat specjalności, wykształcenia i stanowiska zawodowego biegłego; dane personalne innych osób uczestniczących w czynności, itd.</a:t>
            </a:r>
          </a:p>
          <a:p>
            <a:pPr marL="800100" lvl="1" indent="-342900" algn="just">
              <a:lnSpc>
                <a:spcPct val="107000"/>
              </a:lnSpc>
              <a:buFont typeface="Symbol" panose="05050102010706020507" pitchFamily="18" charset="2"/>
              <a:buChar char=""/>
            </a:pPr>
            <a:r>
              <a:rPr lang="pl-PL" sz="2000" i="1" dirty="0">
                <a:effectLst/>
                <a:latin typeface="+mj-lt"/>
                <a:ea typeface="Calibri" panose="020F0502020204030204" pitchFamily="34" charset="0"/>
                <a:cs typeface="Times New Roman" panose="02020603050405020304" pitchFamily="18" charset="0"/>
              </a:rPr>
              <a:t>sprawozdawczej </a:t>
            </a:r>
            <a:r>
              <a:rPr lang="pl-PL" sz="2000" dirty="0">
                <a:effectLst/>
                <a:latin typeface="+mj-lt"/>
                <a:ea typeface="Calibri" panose="020F0502020204030204" pitchFamily="34" charset="0"/>
                <a:cs typeface="Times New Roman" panose="02020603050405020304" pitchFamily="18" charset="0"/>
              </a:rPr>
              <a:t>–  określenie czasu przeprowadzonych badań, daty wydania opinii, opis przeprowadzonych czynności i spostrzeżeń, uzasadnienie i interpretacja badań. </a:t>
            </a:r>
          </a:p>
          <a:p>
            <a:pPr marL="800100" lvl="1" indent="-342900" algn="just">
              <a:lnSpc>
                <a:spcPct val="107000"/>
              </a:lnSpc>
              <a:spcAft>
                <a:spcPts val="800"/>
              </a:spcAft>
              <a:buFont typeface="Symbol" panose="05050102010706020507" pitchFamily="18" charset="2"/>
              <a:buChar char=""/>
            </a:pPr>
            <a:r>
              <a:rPr lang="pl-PL" sz="2000" i="1" dirty="0">
                <a:effectLst/>
                <a:latin typeface="+mj-lt"/>
                <a:ea typeface="Calibri" panose="020F0502020204030204" pitchFamily="34" charset="0"/>
                <a:cs typeface="Times New Roman" panose="02020603050405020304" pitchFamily="18" charset="0"/>
              </a:rPr>
              <a:t>wnioskowej </a:t>
            </a:r>
            <a:r>
              <a:rPr lang="pl-PL" sz="2000" dirty="0">
                <a:effectLst/>
                <a:latin typeface="+mj-lt"/>
                <a:ea typeface="Calibri" panose="020F0502020204030204" pitchFamily="34" charset="0"/>
                <a:cs typeface="Times New Roman" panose="02020603050405020304" pitchFamily="18" charset="0"/>
              </a:rPr>
              <a:t>– przedstawienie wyników oraz wniosków uzyskanych z przeprowadzonych badań (stanowiące odpowiedzi na postawione przez organ procesowy pytania w postanowieniu o powołaniu biegłego)</a:t>
            </a:r>
          </a:p>
          <a:p>
            <a:pPr marL="0" indent="0">
              <a:buNone/>
            </a:pPr>
            <a:endParaRPr lang="pl-PL" dirty="0"/>
          </a:p>
        </p:txBody>
      </p:sp>
    </p:spTree>
    <p:extLst>
      <p:ext uri="{BB962C8B-B14F-4D97-AF65-F5344CB8AC3E}">
        <p14:creationId xmlns:p14="http://schemas.microsoft.com/office/powerpoint/2010/main" val="121961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4DE306C-AA2D-4DDC-86C0-AF6A9AD3CCC0}"/>
              </a:ext>
            </a:extLst>
          </p:cNvPr>
          <p:cNvSpPr>
            <a:spLocks noGrp="1"/>
          </p:cNvSpPr>
          <p:nvPr>
            <p:ph idx="1"/>
          </p:nvPr>
        </p:nvSpPr>
        <p:spPr>
          <a:xfrm>
            <a:off x="289249" y="279918"/>
            <a:ext cx="11756571" cy="6456783"/>
          </a:xfrm>
        </p:spPr>
        <p:txBody>
          <a:bodyPr>
            <a:normAutofit/>
          </a:bodyPr>
          <a:lstStyle/>
          <a:p>
            <a:pPr marL="220980" indent="0" algn="just">
              <a:lnSpc>
                <a:spcPct val="107000"/>
              </a:lnSpc>
              <a:spcAft>
                <a:spcPts val="800"/>
              </a:spcAft>
              <a:buNone/>
            </a:pPr>
            <a:r>
              <a:rPr lang="pl-PL" sz="2400" dirty="0">
                <a:effectLst/>
                <a:latin typeface="+mj-lt"/>
                <a:ea typeface="Calibri" panose="020F0502020204030204" pitchFamily="34" charset="0"/>
                <a:cs typeface="Times New Roman" panose="02020603050405020304" pitchFamily="18" charset="0"/>
              </a:rPr>
              <a:t>Wnioski biegłego można podzielić na:</a:t>
            </a:r>
          </a:p>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częściowe</a:t>
            </a:r>
            <a:r>
              <a:rPr lang="pl-PL" sz="2400" dirty="0">
                <a:effectLst/>
                <a:latin typeface="+mj-lt"/>
                <a:ea typeface="Calibri" panose="020F0502020204030204" pitchFamily="34" charset="0"/>
                <a:cs typeface="Times New Roman" panose="02020603050405020304" pitchFamily="18" charset="0"/>
              </a:rPr>
              <a:t> – biegły nie daje wyczerpującej odpowiedzi na postawiony mu do rozwiązania problem, oraz </a:t>
            </a:r>
            <a:r>
              <a:rPr lang="pl-PL" sz="2400" i="1" dirty="0">
                <a:effectLst/>
                <a:latin typeface="+mj-lt"/>
                <a:ea typeface="Calibri" panose="020F0502020204030204" pitchFamily="34" charset="0"/>
                <a:cs typeface="Times New Roman" panose="02020603050405020304" pitchFamily="18" charset="0"/>
              </a:rPr>
              <a:t>całkowite </a:t>
            </a:r>
            <a:r>
              <a:rPr lang="pl-PL" sz="2400" dirty="0">
                <a:effectLst/>
                <a:latin typeface="+mj-lt"/>
                <a:ea typeface="Calibri" panose="020F0502020204030204" pitchFamily="34" charset="0"/>
                <a:cs typeface="Times New Roman" panose="02020603050405020304" pitchFamily="18" charset="0"/>
              </a:rPr>
              <a:t>– opinia jest pełna tj. zawiera wyczerpującą odpowiedź na wszystkie zawarte w pytaniach kwestie;</a:t>
            </a:r>
          </a:p>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kategoryczne </a:t>
            </a:r>
            <a:r>
              <a:rPr lang="pl-PL" sz="2400" dirty="0">
                <a:effectLst/>
                <a:latin typeface="+mj-lt"/>
                <a:ea typeface="Calibri" panose="020F0502020204030204" pitchFamily="34" charset="0"/>
                <a:cs typeface="Times New Roman" panose="02020603050405020304" pitchFamily="18" charset="0"/>
              </a:rPr>
              <a:t>– wnioski z przeprowadzonych badań są jednoznaczne,</a:t>
            </a:r>
            <a:r>
              <a:rPr lang="pl-PL" sz="2400" i="1" dirty="0">
                <a:effectLst/>
                <a:latin typeface="+mj-lt"/>
                <a:ea typeface="Calibri" panose="020F0502020204030204" pitchFamily="34" charset="0"/>
                <a:cs typeface="Times New Roman" panose="02020603050405020304" pitchFamily="18" charset="0"/>
              </a:rPr>
              <a:t> </a:t>
            </a:r>
            <a:r>
              <a:rPr lang="pl-PL" sz="2400" dirty="0">
                <a:effectLst/>
                <a:latin typeface="+mj-lt"/>
                <a:ea typeface="Calibri" panose="020F0502020204030204" pitchFamily="34" charset="0"/>
                <a:cs typeface="Times New Roman" panose="02020603050405020304" pitchFamily="18" charset="0"/>
              </a:rPr>
              <a:t>oraz</a:t>
            </a:r>
            <a:r>
              <a:rPr lang="pl-PL" sz="2400" i="1" dirty="0">
                <a:effectLst/>
                <a:latin typeface="+mj-lt"/>
                <a:ea typeface="Calibri" panose="020F0502020204030204" pitchFamily="34" charset="0"/>
                <a:cs typeface="Times New Roman" panose="02020603050405020304" pitchFamily="18" charset="0"/>
              </a:rPr>
              <a:t> alternatywne (prawdopodobne) – </a:t>
            </a:r>
            <a:r>
              <a:rPr lang="pl-PL" sz="2400" dirty="0">
                <a:effectLst/>
                <a:latin typeface="+mj-lt"/>
                <a:ea typeface="Calibri" panose="020F0502020204030204" pitchFamily="34" charset="0"/>
                <a:cs typeface="Times New Roman" panose="02020603050405020304" pitchFamily="18" charset="0"/>
              </a:rPr>
              <a:t>wnioski biegłego opierają się na prawdopodobieństwie, co oznacza, że dopuszcza się możliwość sytuacji innej niż ta, do której skłania się biegły;</a:t>
            </a:r>
          </a:p>
          <a:p>
            <a:pPr marL="342900" lvl="0" indent="-342900" algn="just">
              <a:lnSpc>
                <a:spcPct val="107000"/>
              </a:lnSpc>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eksplikatywne (wyjaśniające) </a:t>
            </a:r>
            <a:r>
              <a:rPr lang="pl-PL" sz="2400" dirty="0">
                <a:effectLst/>
                <a:latin typeface="+mj-lt"/>
                <a:ea typeface="Calibri" panose="020F0502020204030204" pitchFamily="34" charset="0"/>
                <a:cs typeface="Times New Roman" panose="02020603050405020304" pitchFamily="18" charset="0"/>
              </a:rPr>
              <a:t>– objaśniają jakiś stan rzeczy, np. wiek śladów</a:t>
            </a:r>
            <a:r>
              <a:rPr lang="pl-PL" sz="2400" i="1" dirty="0">
                <a:effectLst/>
                <a:latin typeface="+mj-lt"/>
                <a:ea typeface="Calibri" panose="020F0502020204030204" pitchFamily="34" charset="0"/>
                <a:cs typeface="Times New Roman" panose="02020603050405020304" pitchFamily="18" charset="0"/>
              </a:rPr>
              <a:t> </a:t>
            </a:r>
            <a:r>
              <a:rPr lang="pl-PL" sz="2400" dirty="0">
                <a:effectLst/>
                <a:latin typeface="+mj-lt"/>
                <a:ea typeface="Calibri" panose="020F0502020204030204" pitchFamily="34" charset="0"/>
                <a:cs typeface="Times New Roman" panose="02020603050405020304" pitchFamily="18" charset="0"/>
              </a:rPr>
              <a:t>oraz</a:t>
            </a:r>
            <a:r>
              <a:rPr lang="pl-PL" sz="2400" i="1" dirty="0">
                <a:effectLst/>
                <a:latin typeface="+mj-lt"/>
                <a:ea typeface="Calibri" panose="020F0502020204030204" pitchFamily="34" charset="0"/>
                <a:cs typeface="Times New Roman" panose="02020603050405020304" pitchFamily="18" charset="0"/>
              </a:rPr>
              <a:t> identyfikacyjne </a:t>
            </a:r>
            <a:r>
              <a:rPr lang="pl-PL" sz="2400" dirty="0">
                <a:effectLst/>
                <a:latin typeface="+mj-lt"/>
                <a:ea typeface="Calibri" panose="020F0502020204030204" pitchFamily="34" charset="0"/>
                <a:cs typeface="Times New Roman" panose="02020603050405020304" pitchFamily="18" charset="0"/>
              </a:rPr>
              <a:t>– potwierdzają (lub nie) tożsamość określonego stanu rzeczy np. ekspertyza daktyloskopijna.</a:t>
            </a:r>
          </a:p>
          <a:p>
            <a:pPr marL="342900" lvl="0" indent="-342900" algn="just">
              <a:lnSpc>
                <a:spcPct val="107000"/>
              </a:lnSpc>
              <a:spcAft>
                <a:spcPts val="800"/>
              </a:spcAft>
              <a:buFont typeface="Symbol" panose="05050102010706020507" pitchFamily="18" charset="2"/>
              <a:buChar char=""/>
            </a:pPr>
            <a:r>
              <a:rPr lang="pl-PL" sz="2400" i="1" dirty="0">
                <a:effectLst/>
                <a:latin typeface="+mj-lt"/>
                <a:ea typeface="Calibri" panose="020F0502020204030204" pitchFamily="34" charset="0"/>
                <a:cs typeface="Times New Roman" panose="02020603050405020304" pitchFamily="18" charset="0"/>
              </a:rPr>
              <a:t>afirmatywne </a:t>
            </a:r>
            <a:r>
              <a:rPr lang="pl-PL" sz="2400" dirty="0">
                <a:effectLst/>
                <a:latin typeface="+mj-lt"/>
                <a:ea typeface="Calibri" panose="020F0502020204030204" pitchFamily="34" charset="0"/>
                <a:cs typeface="Times New Roman" panose="02020603050405020304" pitchFamily="18" charset="0"/>
              </a:rPr>
              <a:t>– pozytywne, potwierdzające; oznaczają zgodność porównywanych cech badanych obiektów lub stanów rzeczy</a:t>
            </a:r>
            <a:r>
              <a:rPr lang="pl-PL" sz="2400" i="1" dirty="0">
                <a:effectLst/>
                <a:latin typeface="+mj-lt"/>
                <a:ea typeface="Calibri" panose="020F0502020204030204" pitchFamily="34" charset="0"/>
                <a:cs typeface="Times New Roman" panose="02020603050405020304" pitchFamily="18" charset="0"/>
              </a:rPr>
              <a:t> i negatywne </a:t>
            </a:r>
            <a:r>
              <a:rPr lang="pl-PL" sz="2400" dirty="0">
                <a:effectLst/>
                <a:latin typeface="+mj-lt"/>
                <a:ea typeface="Calibri" panose="020F0502020204030204" pitchFamily="34" charset="0"/>
                <a:cs typeface="Times New Roman" panose="02020603050405020304" pitchFamily="18" charset="0"/>
              </a:rPr>
              <a:t>– stwierdzają odmienność porównywanych cech (ustalenia negatywne).</a:t>
            </a:r>
          </a:p>
          <a:p>
            <a:endParaRPr lang="pl-PL" dirty="0"/>
          </a:p>
        </p:txBody>
      </p:sp>
    </p:spTree>
    <p:extLst>
      <p:ext uri="{BB962C8B-B14F-4D97-AF65-F5344CB8AC3E}">
        <p14:creationId xmlns:p14="http://schemas.microsoft.com/office/powerpoint/2010/main" val="360501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C05EDC-C3A8-5E53-2EC5-45E47038345C}"/>
              </a:ext>
            </a:extLst>
          </p:cNvPr>
          <p:cNvSpPr>
            <a:spLocks noGrp="1"/>
          </p:cNvSpPr>
          <p:nvPr>
            <p:ph type="title"/>
          </p:nvPr>
        </p:nvSpPr>
        <p:spPr>
          <a:xfrm>
            <a:off x="919119" y="0"/>
            <a:ext cx="10353761" cy="523875"/>
          </a:xfrm>
        </p:spPr>
        <p:txBody>
          <a:bodyPr>
            <a:normAutofit fontScale="90000"/>
          </a:bodyPr>
          <a:lstStyle/>
          <a:p>
            <a:r>
              <a:rPr lang="pl-PL" dirty="0"/>
              <a:t>Plan spotkań</a:t>
            </a:r>
          </a:p>
        </p:txBody>
      </p:sp>
      <p:graphicFrame>
        <p:nvGraphicFramePr>
          <p:cNvPr id="4" name="Symbol zastępczy zawartości 3">
            <a:extLst>
              <a:ext uri="{FF2B5EF4-FFF2-40B4-BE49-F238E27FC236}">
                <a16:creationId xmlns:a16="http://schemas.microsoft.com/office/drawing/2014/main" id="{C3662140-2574-052A-A5F7-2E5A3638A15F}"/>
              </a:ext>
            </a:extLst>
          </p:cNvPr>
          <p:cNvGraphicFramePr>
            <a:graphicFrameLocks noGrp="1"/>
          </p:cNvGraphicFramePr>
          <p:nvPr>
            <p:ph idx="1"/>
            <p:extLst>
              <p:ext uri="{D42A27DB-BD31-4B8C-83A1-F6EECF244321}">
                <p14:modId xmlns:p14="http://schemas.microsoft.com/office/powerpoint/2010/main" val="3932115295"/>
              </p:ext>
            </p:extLst>
          </p:nvPr>
        </p:nvGraphicFramePr>
        <p:xfrm>
          <a:off x="466724" y="638175"/>
          <a:ext cx="11382376" cy="6000749"/>
        </p:xfrm>
        <a:graphic>
          <a:graphicData uri="http://schemas.openxmlformats.org/drawingml/2006/table">
            <a:tbl>
              <a:tblPr/>
              <a:tblGrid>
                <a:gridCol w="5691188">
                  <a:extLst>
                    <a:ext uri="{9D8B030D-6E8A-4147-A177-3AD203B41FA5}">
                      <a16:colId xmlns:a16="http://schemas.microsoft.com/office/drawing/2014/main" val="4171687853"/>
                    </a:ext>
                  </a:extLst>
                </a:gridCol>
                <a:gridCol w="5691188">
                  <a:extLst>
                    <a:ext uri="{9D8B030D-6E8A-4147-A177-3AD203B41FA5}">
                      <a16:colId xmlns:a16="http://schemas.microsoft.com/office/drawing/2014/main" val="2322262169"/>
                    </a:ext>
                  </a:extLst>
                </a:gridCol>
              </a:tblGrid>
              <a:tr h="284205">
                <a:tc>
                  <a:txBody>
                    <a:bodyPr/>
                    <a:lstStyle/>
                    <a:p>
                      <a:pPr algn="l"/>
                      <a:r>
                        <a:rPr lang="pl-PL" sz="1400" dirty="0">
                          <a:effectLst/>
                          <a:latin typeface="+mj-lt"/>
                        </a:rPr>
                        <a:t>Data i miejsce</a:t>
                      </a:r>
                    </a:p>
                  </a:txBody>
                  <a:tcPr marL="43996" marR="43996" marT="21998" marB="21998" anchor="ctr">
                    <a:lnL>
                      <a:noFill/>
                    </a:lnL>
                    <a:lnR>
                      <a:noFill/>
                    </a:lnR>
                    <a:lnT>
                      <a:noFill/>
                    </a:lnT>
                    <a:lnB>
                      <a:noFill/>
                    </a:lnB>
                  </a:tcPr>
                </a:tc>
                <a:tc>
                  <a:txBody>
                    <a:bodyPr/>
                    <a:lstStyle/>
                    <a:p>
                      <a:pPr algn="l"/>
                      <a:r>
                        <a:rPr lang="pl-PL" sz="1400">
                          <a:effectLst/>
                          <a:latin typeface="+mj-lt"/>
                        </a:rPr>
                        <a:t>Prowadzący</a:t>
                      </a:r>
                    </a:p>
                  </a:txBody>
                  <a:tcPr marL="43996" marR="43996" marT="21998" marB="21998" anchor="ctr">
                    <a:lnL>
                      <a:noFill/>
                    </a:lnL>
                    <a:lnR>
                      <a:noFill/>
                    </a:lnR>
                    <a:lnT>
                      <a:noFill/>
                    </a:lnT>
                    <a:lnB>
                      <a:noFill/>
                    </a:lnB>
                  </a:tcPr>
                </a:tc>
                <a:extLst>
                  <a:ext uri="{0D108BD9-81ED-4DB2-BD59-A6C34878D82A}">
                    <a16:rowId xmlns:a16="http://schemas.microsoft.com/office/drawing/2014/main" val="1140428783"/>
                  </a:ext>
                </a:extLst>
              </a:tr>
              <a:tr h="714568">
                <a:tc>
                  <a:txBody>
                    <a:bodyPr/>
                    <a:lstStyle/>
                    <a:p>
                      <a:pPr algn="l"/>
                      <a:r>
                        <a:rPr lang="pl-PL" sz="1400" u="none" strike="noStrike" dirty="0">
                          <a:effectLst/>
                          <a:latin typeface="+mj-lt"/>
                          <a:hlinkClick r:id="rId2"/>
                        </a:rPr>
                        <a:t>2023-03-12</a:t>
                      </a:r>
                      <a:r>
                        <a:rPr lang="pl-PL" sz="1400" dirty="0">
                          <a:effectLst/>
                          <a:latin typeface="+mj-lt"/>
                        </a:rPr>
                        <a:t> 09:45 : 11:15 </a:t>
                      </a:r>
                      <a:r>
                        <a:rPr lang="pl-PL" sz="1400" u="none" strike="noStrike" dirty="0">
                          <a:effectLst/>
                          <a:latin typeface="+mj-lt"/>
                          <a:hlinkClick r:id="rId3"/>
                        </a:rPr>
                        <a:t>sala 418A</a:t>
                      </a:r>
                      <a:br>
                        <a:rPr lang="pl-PL" sz="1400" dirty="0">
                          <a:effectLst/>
                          <a:latin typeface="+mj-lt"/>
                        </a:rPr>
                      </a:br>
                      <a:r>
                        <a:rPr lang="pl-PL" sz="1400" u="none" strike="noStrike" dirty="0">
                          <a:effectLst/>
                          <a:latin typeface="+mj-lt"/>
                          <a:hlinkClick r:id="rId4"/>
                        </a:rPr>
                        <a:t>Uniwersytecka 22-26, Wydział Prawa, Administracji i Ekonomii bud. "A"</a:t>
                      </a:r>
                      <a:endParaRPr lang="pl-PL" sz="1400" dirty="0">
                        <a:effectLst/>
                        <a:latin typeface="+mj-lt"/>
                      </a:endParaRPr>
                    </a:p>
                  </a:txBody>
                  <a:tcPr marL="43996" marR="43996" marT="21998" marB="21998" anchor="ctr">
                    <a:lnL>
                      <a:noFill/>
                    </a:lnL>
                    <a:lnR>
                      <a:noFill/>
                    </a:lnR>
                    <a:lnT>
                      <a:noFill/>
                    </a:lnT>
                    <a:lnB>
                      <a:noFill/>
                    </a:lnB>
                  </a:tcPr>
                </a:tc>
                <a:tc>
                  <a:txBody>
                    <a:bodyPr/>
                    <a:lstStyle/>
                    <a:p>
                      <a:pPr algn="l"/>
                      <a:r>
                        <a:rPr lang="pl-PL" sz="1600" dirty="0">
                          <a:effectLst/>
                          <a:latin typeface="+mj-lt"/>
                        </a:rPr>
                        <a:t>Dr Patrycja Mencel</a:t>
                      </a:r>
                    </a:p>
                  </a:txBody>
                  <a:tcPr marL="18332" marR="43996" marT="18332" marB="18332" anchor="ctr">
                    <a:lnL>
                      <a:noFill/>
                    </a:lnL>
                    <a:lnR>
                      <a:noFill/>
                    </a:lnR>
                    <a:lnT>
                      <a:noFill/>
                    </a:lnT>
                    <a:lnB>
                      <a:noFill/>
                    </a:lnB>
                  </a:tcPr>
                </a:tc>
                <a:extLst>
                  <a:ext uri="{0D108BD9-81ED-4DB2-BD59-A6C34878D82A}">
                    <a16:rowId xmlns:a16="http://schemas.microsoft.com/office/drawing/2014/main" val="1878964293"/>
                  </a:ext>
                </a:extLst>
              </a:tr>
              <a:tr h="714568">
                <a:tc>
                  <a:txBody>
                    <a:bodyPr/>
                    <a:lstStyle/>
                    <a:p>
                      <a:pPr algn="l"/>
                      <a:r>
                        <a:rPr lang="pl-PL" sz="1400" u="none" strike="noStrike" dirty="0">
                          <a:effectLst/>
                          <a:latin typeface="+mj-lt"/>
                          <a:hlinkClick r:id="rId5"/>
                        </a:rPr>
                        <a:t>2023-03-19</a:t>
                      </a:r>
                      <a:r>
                        <a:rPr lang="pl-PL" sz="1400" dirty="0">
                          <a:effectLst/>
                          <a:latin typeface="+mj-lt"/>
                        </a:rPr>
                        <a:t> 11:30 : 13:00 </a:t>
                      </a:r>
                      <a:r>
                        <a:rPr lang="pl-PL" sz="1400" u="none" strike="noStrike" dirty="0">
                          <a:effectLst/>
                          <a:latin typeface="+mj-lt"/>
                          <a:hlinkClick r:id="rId6"/>
                        </a:rPr>
                        <a:t>sala Online</a:t>
                      </a:r>
                      <a:br>
                        <a:rPr lang="pl-PL" sz="1400" dirty="0">
                          <a:effectLst/>
                          <a:latin typeface="+mj-lt"/>
                        </a:rPr>
                      </a:br>
                      <a:r>
                        <a:rPr lang="pl-PL" sz="1400" u="none" strike="noStrike" dirty="0">
                          <a:effectLst/>
                          <a:latin typeface="+mj-lt"/>
                          <a:hlinkClick r:id="rId7"/>
                        </a:rPr>
                        <a:t>Uniwersytecka 22-26, Wydział Prawa, Administracji i Ekonomii</a:t>
                      </a:r>
                      <a:endParaRPr lang="pl-PL" sz="1400" dirty="0">
                        <a:effectLst/>
                        <a:latin typeface="+mj-lt"/>
                      </a:endParaRPr>
                    </a:p>
                  </a:txBody>
                  <a:tcPr marL="43996" marR="43996" marT="21998" marB="21998" anchor="ctr">
                    <a:lnL>
                      <a:noFill/>
                    </a:lnL>
                    <a:lnR>
                      <a:noFill/>
                    </a:lnR>
                    <a:lnT>
                      <a:noFill/>
                    </a:lnT>
                    <a:lnB>
                      <a:noFill/>
                    </a:lnB>
                  </a:tcPr>
                </a:tc>
                <a:tc>
                  <a:txBody>
                    <a:bodyPr/>
                    <a:lstStyle/>
                    <a:p>
                      <a:pPr algn="l"/>
                      <a:r>
                        <a:rPr lang="pl-PL" sz="1600" dirty="0">
                          <a:effectLst/>
                          <a:latin typeface="+mj-lt"/>
                        </a:rPr>
                        <a:t>Dr Patrycja Mencel</a:t>
                      </a:r>
                    </a:p>
                  </a:txBody>
                  <a:tcPr marL="18332" marR="43996" marT="18332" marB="18332" anchor="ctr">
                    <a:lnL>
                      <a:noFill/>
                    </a:lnL>
                    <a:lnR>
                      <a:noFill/>
                    </a:lnR>
                    <a:lnT>
                      <a:noFill/>
                    </a:lnT>
                    <a:lnB>
                      <a:noFill/>
                    </a:lnB>
                  </a:tcPr>
                </a:tc>
                <a:extLst>
                  <a:ext uri="{0D108BD9-81ED-4DB2-BD59-A6C34878D82A}">
                    <a16:rowId xmlns:a16="http://schemas.microsoft.com/office/drawing/2014/main" val="2859198537"/>
                  </a:ext>
                </a:extLst>
              </a:tr>
              <a:tr h="714568">
                <a:tc>
                  <a:txBody>
                    <a:bodyPr/>
                    <a:lstStyle/>
                    <a:p>
                      <a:pPr algn="l"/>
                      <a:r>
                        <a:rPr lang="pl-PL" sz="1400" u="none" strike="noStrike">
                          <a:effectLst/>
                          <a:latin typeface="+mj-lt"/>
                          <a:hlinkClick r:id="rId5"/>
                        </a:rPr>
                        <a:t>2023-03-19</a:t>
                      </a:r>
                      <a:r>
                        <a:rPr lang="pl-PL" sz="1400">
                          <a:effectLst/>
                          <a:latin typeface="+mj-lt"/>
                        </a:rPr>
                        <a:t> 13:15 : 14:45 </a:t>
                      </a:r>
                      <a:r>
                        <a:rPr lang="pl-PL" sz="1400" u="none" strike="noStrike">
                          <a:effectLst/>
                          <a:latin typeface="+mj-lt"/>
                          <a:hlinkClick r:id="rId6"/>
                        </a:rPr>
                        <a:t>sala Online</a:t>
                      </a:r>
                      <a:br>
                        <a:rPr lang="pl-PL" sz="1400">
                          <a:effectLst/>
                          <a:latin typeface="+mj-lt"/>
                        </a:rPr>
                      </a:br>
                      <a:r>
                        <a:rPr lang="pl-PL" sz="1400" u="none" strike="noStrike">
                          <a:effectLst/>
                          <a:latin typeface="+mj-lt"/>
                          <a:hlinkClick r:id="rId7"/>
                        </a:rPr>
                        <a:t>Uniwersytecka 22-26, Wydział Prawa, Administracji i Ekonomii</a:t>
                      </a:r>
                      <a:endParaRPr lang="pl-PL" sz="1400">
                        <a:effectLst/>
                        <a:latin typeface="+mj-lt"/>
                      </a:endParaRPr>
                    </a:p>
                  </a:txBody>
                  <a:tcPr marL="43996" marR="43996" marT="21998" marB="21998" anchor="ctr">
                    <a:lnL>
                      <a:noFill/>
                    </a:lnL>
                    <a:lnR>
                      <a:noFill/>
                    </a:lnR>
                    <a:lnT>
                      <a:noFill/>
                    </a:lnT>
                    <a:lnB>
                      <a:noFill/>
                    </a:lnB>
                  </a:tcPr>
                </a:tc>
                <a:tc>
                  <a:txBody>
                    <a:bodyPr/>
                    <a:lstStyle/>
                    <a:p>
                      <a:pPr algn="l"/>
                      <a:r>
                        <a:rPr lang="pl-PL" sz="1600" dirty="0">
                          <a:effectLst/>
                          <a:latin typeface="+mj-lt"/>
                        </a:rPr>
                        <a:t>Dr Patrycja Mencel</a:t>
                      </a:r>
                    </a:p>
                  </a:txBody>
                  <a:tcPr marL="18332" marR="43996" marT="18332" marB="18332" anchor="ctr">
                    <a:lnL>
                      <a:noFill/>
                    </a:lnL>
                    <a:lnR>
                      <a:noFill/>
                    </a:lnR>
                    <a:lnT>
                      <a:noFill/>
                    </a:lnT>
                    <a:lnB>
                      <a:noFill/>
                    </a:lnB>
                  </a:tcPr>
                </a:tc>
                <a:extLst>
                  <a:ext uri="{0D108BD9-81ED-4DB2-BD59-A6C34878D82A}">
                    <a16:rowId xmlns:a16="http://schemas.microsoft.com/office/drawing/2014/main" val="608673681"/>
                  </a:ext>
                </a:extLst>
              </a:tr>
              <a:tr h="714568">
                <a:tc>
                  <a:txBody>
                    <a:bodyPr/>
                    <a:lstStyle/>
                    <a:p>
                      <a:pPr algn="l"/>
                      <a:r>
                        <a:rPr lang="pl-PL" sz="1400" u="none" strike="noStrike" dirty="0">
                          <a:effectLst/>
                          <a:latin typeface="+mj-lt"/>
                          <a:hlinkClick r:id="rId8"/>
                        </a:rPr>
                        <a:t>2023-04-01</a:t>
                      </a:r>
                      <a:r>
                        <a:rPr lang="pl-PL" sz="1400" dirty="0">
                          <a:effectLst/>
                          <a:latin typeface="+mj-lt"/>
                        </a:rPr>
                        <a:t> 15:15 : 16:45 </a:t>
                      </a:r>
                      <a:r>
                        <a:rPr lang="pl-PL" sz="1400" u="none" strike="noStrike" dirty="0">
                          <a:effectLst/>
                          <a:latin typeface="+mj-lt"/>
                          <a:hlinkClick r:id="rId6"/>
                        </a:rPr>
                        <a:t>sala Online</a:t>
                      </a:r>
                      <a:br>
                        <a:rPr lang="pl-PL" sz="1400" dirty="0">
                          <a:effectLst/>
                          <a:latin typeface="+mj-lt"/>
                        </a:rPr>
                      </a:br>
                      <a:r>
                        <a:rPr lang="pl-PL" sz="1400" u="none" strike="noStrike" dirty="0">
                          <a:effectLst/>
                          <a:latin typeface="+mj-lt"/>
                          <a:hlinkClick r:id="rId7"/>
                        </a:rPr>
                        <a:t>Uniwersytecka 22-26, Wydział Prawa, Administracji i Ekonomii</a:t>
                      </a:r>
                      <a:endParaRPr lang="pl-PL" sz="1400" dirty="0">
                        <a:effectLst/>
                        <a:latin typeface="+mj-lt"/>
                      </a:endParaRPr>
                    </a:p>
                  </a:txBody>
                  <a:tcPr marL="43996" marR="43996" marT="21998" marB="21998" anchor="ctr">
                    <a:lnL>
                      <a:noFill/>
                    </a:lnL>
                    <a:lnR>
                      <a:noFill/>
                    </a:lnR>
                    <a:lnT>
                      <a:noFill/>
                    </a:lnT>
                    <a:lnB>
                      <a:noFill/>
                    </a:lnB>
                  </a:tcPr>
                </a:tc>
                <a:tc>
                  <a:txBody>
                    <a:bodyPr/>
                    <a:lstStyle/>
                    <a:p>
                      <a:pPr algn="l"/>
                      <a:r>
                        <a:rPr lang="pl-PL" sz="1600" dirty="0">
                          <a:effectLst/>
                          <a:latin typeface="+mj-lt"/>
                        </a:rPr>
                        <a:t>Dr Rafał Cieśla</a:t>
                      </a:r>
                    </a:p>
                  </a:txBody>
                  <a:tcPr marL="18332" marR="43996" marT="18332" marB="18332" anchor="ctr">
                    <a:lnL>
                      <a:noFill/>
                    </a:lnL>
                    <a:lnR>
                      <a:noFill/>
                    </a:lnR>
                    <a:lnT>
                      <a:noFill/>
                    </a:lnT>
                    <a:lnB>
                      <a:noFill/>
                    </a:lnB>
                  </a:tcPr>
                </a:tc>
                <a:extLst>
                  <a:ext uri="{0D108BD9-81ED-4DB2-BD59-A6C34878D82A}">
                    <a16:rowId xmlns:a16="http://schemas.microsoft.com/office/drawing/2014/main" val="1664273999"/>
                  </a:ext>
                </a:extLst>
              </a:tr>
              <a:tr h="714568">
                <a:tc>
                  <a:txBody>
                    <a:bodyPr/>
                    <a:lstStyle/>
                    <a:p>
                      <a:pPr algn="l"/>
                      <a:r>
                        <a:rPr lang="pl-PL" sz="1400" u="none" strike="noStrike" dirty="0">
                          <a:effectLst/>
                          <a:latin typeface="+mj-lt"/>
                          <a:hlinkClick r:id="rId8"/>
                        </a:rPr>
                        <a:t>2023-04-01</a:t>
                      </a:r>
                      <a:r>
                        <a:rPr lang="pl-PL" sz="1400" dirty="0">
                          <a:effectLst/>
                          <a:latin typeface="+mj-lt"/>
                        </a:rPr>
                        <a:t> 17:00 : 18:30 </a:t>
                      </a:r>
                      <a:r>
                        <a:rPr lang="pl-PL" sz="1400" u="none" strike="noStrike" dirty="0">
                          <a:effectLst/>
                          <a:latin typeface="+mj-lt"/>
                          <a:hlinkClick r:id="rId6"/>
                        </a:rPr>
                        <a:t>sala Online</a:t>
                      </a:r>
                      <a:br>
                        <a:rPr lang="pl-PL" sz="1400" dirty="0">
                          <a:effectLst/>
                          <a:latin typeface="+mj-lt"/>
                        </a:rPr>
                      </a:br>
                      <a:r>
                        <a:rPr lang="pl-PL" sz="1400" u="none" strike="noStrike" dirty="0">
                          <a:effectLst/>
                          <a:latin typeface="+mj-lt"/>
                          <a:hlinkClick r:id="rId7"/>
                        </a:rPr>
                        <a:t>Uniwersytecka 22-26, Wydział Prawa, Administracji i Ekonomii</a:t>
                      </a:r>
                      <a:endParaRPr lang="pl-PL" sz="1400" dirty="0">
                        <a:effectLst/>
                        <a:latin typeface="+mj-lt"/>
                      </a:endParaRPr>
                    </a:p>
                  </a:txBody>
                  <a:tcPr marL="43996" marR="43996" marT="21998" marB="21998" anchor="ctr">
                    <a:lnL>
                      <a:noFill/>
                    </a:lnL>
                    <a:lnR>
                      <a:noFill/>
                    </a:lnR>
                    <a:lnT>
                      <a:noFill/>
                    </a:lnT>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effectLst/>
                          <a:latin typeface="+mj-lt"/>
                        </a:rPr>
                        <a:t>Dr Rafał Cieśla</a:t>
                      </a:r>
                    </a:p>
                    <a:p>
                      <a:pPr algn="l"/>
                      <a:endParaRPr lang="pl-PL" sz="1600" dirty="0">
                        <a:effectLst/>
                        <a:latin typeface="+mj-lt"/>
                      </a:endParaRPr>
                    </a:p>
                  </a:txBody>
                  <a:tcPr marL="18332" marR="43996" marT="18332" marB="18332" anchor="ctr">
                    <a:lnL>
                      <a:noFill/>
                    </a:lnL>
                    <a:lnR>
                      <a:noFill/>
                    </a:lnR>
                    <a:lnT>
                      <a:noFill/>
                    </a:lnT>
                    <a:lnB>
                      <a:noFill/>
                    </a:lnB>
                  </a:tcPr>
                </a:tc>
                <a:extLst>
                  <a:ext uri="{0D108BD9-81ED-4DB2-BD59-A6C34878D82A}">
                    <a16:rowId xmlns:a16="http://schemas.microsoft.com/office/drawing/2014/main" val="1252804710"/>
                  </a:ext>
                </a:extLst>
              </a:tr>
              <a:tr h="714568">
                <a:tc>
                  <a:txBody>
                    <a:bodyPr/>
                    <a:lstStyle/>
                    <a:p>
                      <a:pPr algn="l"/>
                      <a:r>
                        <a:rPr lang="pl-PL" sz="1400" u="none" strike="noStrike">
                          <a:effectLst/>
                          <a:latin typeface="+mj-lt"/>
                          <a:hlinkClick r:id="rId9"/>
                        </a:rPr>
                        <a:t>2023-04-30</a:t>
                      </a:r>
                      <a:r>
                        <a:rPr lang="pl-PL" sz="1400">
                          <a:effectLst/>
                          <a:latin typeface="+mj-lt"/>
                        </a:rPr>
                        <a:t> 08:00 : 09:30 </a:t>
                      </a:r>
                      <a:r>
                        <a:rPr lang="pl-PL" sz="1400" u="none" strike="noStrike">
                          <a:effectLst/>
                          <a:latin typeface="+mj-lt"/>
                          <a:hlinkClick r:id="rId6"/>
                        </a:rPr>
                        <a:t>sala Online</a:t>
                      </a:r>
                      <a:br>
                        <a:rPr lang="pl-PL" sz="1400">
                          <a:effectLst/>
                          <a:latin typeface="+mj-lt"/>
                        </a:rPr>
                      </a:br>
                      <a:r>
                        <a:rPr lang="pl-PL" sz="1400" u="none" strike="noStrike">
                          <a:effectLst/>
                          <a:latin typeface="+mj-lt"/>
                          <a:hlinkClick r:id="rId7"/>
                        </a:rPr>
                        <a:t>Uniwersytecka 22-26, Wydział Prawa, Administracji i Ekonomii</a:t>
                      </a:r>
                      <a:endParaRPr lang="pl-PL" sz="1400">
                        <a:effectLst/>
                        <a:latin typeface="+mj-lt"/>
                      </a:endParaRPr>
                    </a:p>
                  </a:txBody>
                  <a:tcPr marL="43996" marR="43996" marT="21998" marB="21998" anchor="ctr">
                    <a:lnL>
                      <a:noFill/>
                    </a:lnL>
                    <a:lnR>
                      <a:noFill/>
                    </a:lnR>
                    <a:lnT>
                      <a:noFill/>
                    </a:lnT>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effectLst/>
                          <a:latin typeface="+mj-lt"/>
                        </a:rPr>
                        <a:t>Dr Rafał Cieśla</a:t>
                      </a:r>
                    </a:p>
                    <a:p>
                      <a:pPr algn="l"/>
                      <a:endParaRPr lang="pl-PL" sz="1600" dirty="0">
                        <a:effectLst/>
                        <a:latin typeface="+mj-lt"/>
                      </a:endParaRPr>
                    </a:p>
                  </a:txBody>
                  <a:tcPr marL="18332" marR="43996" marT="18332" marB="18332" anchor="ctr">
                    <a:lnL>
                      <a:noFill/>
                    </a:lnL>
                    <a:lnR>
                      <a:noFill/>
                    </a:lnR>
                    <a:lnT>
                      <a:noFill/>
                    </a:lnT>
                    <a:lnB>
                      <a:noFill/>
                    </a:lnB>
                  </a:tcPr>
                </a:tc>
                <a:extLst>
                  <a:ext uri="{0D108BD9-81ED-4DB2-BD59-A6C34878D82A}">
                    <a16:rowId xmlns:a16="http://schemas.microsoft.com/office/drawing/2014/main" val="3421358978"/>
                  </a:ext>
                </a:extLst>
              </a:tr>
              <a:tr h="714568">
                <a:tc>
                  <a:txBody>
                    <a:bodyPr/>
                    <a:lstStyle/>
                    <a:p>
                      <a:pPr algn="l"/>
                      <a:r>
                        <a:rPr lang="pl-PL" sz="1400" u="none" strike="noStrike">
                          <a:effectLst/>
                          <a:latin typeface="+mj-lt"/>
                          <a:hlinkClick r:id="rId9"/>
                        </a:rPr>
                        <a:t>2023-04-30</a:t>
                      </a:r>
                      <a:r>
                        <a:rPr lang="pl-PL" sz="1400">
                          <a:effectLst/>
                          <a:latin typeface="+mj-lt"/>
                        </a:rPr>
                        <a:t> 09:45 : 11:15 </a:t>
                      </a:r>
                      <a:r>
                        <a:rPr lang="pl-PL" sz="1400" u="none" strike="noStrike">
                          <a:effectLst/>
                          <a:latin typeface="+mj-lt"/>
                          <a:hlinkClick r:id="rId6"/>
                        </a:rPr>
                        <a:t>sala Online</a:t>
                      </a:r>
                      <a:br>
                        <a:rPr lang="pl-PL" sz="1400">
                          <a:effectLst/>
                          <a:latin typeface="+mj-lt"/>
                        </a:rPr>
                      </a:br>
                      <a:r>
                        <a:rPr lang="pl-PL" sz="1400" u="none" strike="noStrike">
                          <a:effectLst/>
                          <a:latin typeface="+mj-lt"/>
                          <a:hlinkClick r:id="rId7"/>
                        </a:rPr>
                        <a:t>Uniwersytecka 22-26, Wydział Prawa, Administracji i Ekonomii</a:t>
                      </a:r>
                      <a:endParaRPr lang="pl-PL" sz="1400">
                        <a:effectLst/>
                        <a:latin typeface="+mj-lt"/>
                      </a:endParaRPr>
                    </a:p>
                  </a:txBody>
                  <a:tcPr marL="43996" marR="43996" marT="21998" marB="21998" anchor="ctr">
                    <a:lnL>
                      <a:noFill/>
                    </a:lnL>
                    <a:lnR>
                      <a:noFill/>
                    </a:lnR>
                    <a:lnT>
                      <a:noFill/>
                    </a:lnT>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effectLst/>
                          <a:latin typeface="+mj-lt"/>
                        </a:rPr>
                        <a:t>Dr Rafał Cieśla</a:t>
                      </a:r>
                    </a:p>
                    <a:p>
                      <a:pPr algn="l"/>
                      <a:endParaRPr lang="pl-PL" sz="1600" dirty="0">
                        <a:effectLst/>
                        <a:latin typeface="+mj-lt"/>
                      </a:endParaRPr>
                    </a:p>
                  </a:txBody>
                  <a:tcPr marL="18332" marR="43996" marT="18332" marB="18332" anchor="ctr">
                    <a:lnL>
                      <a:noFill/>
                    </a:lnL>
                    <a:lnR>
                      <a:noFill/>
                    </a:lnR>
                    <a:lnT>
                      <a:noFill/>
                    </a:lnT>
                    <a:lnB>
                      <a:noFill/>
                    </a:lnB>
                  </a:tcPr>
                </a:tc>
                <a:extLst>
                  <a:ext uri="{0D108BD9-81ED-4DB2-BD59-A6C34878D82A}">
                    <a16:rowId xmlns:a16="http://schemas.microsoft.com/office/drawing/2014/main" val="1141715293"/>
                  </a:ext>
                </a:extLst>
              </a:tr>
              <a:tr h="714568">
                <a:tc>
                  <a:txBody>
                    <a:bodyPr/>
                    <a:lstStyle/>
                    <a:p>
                      <a:pPr algn="l"/>
                      <a:r>
                        <a:rPr lang="pl-PL" sz="1400" u="none" strike="noStrike">
                          <a:effectLst/>
                          <a:latin typeface="+mj-lt"/>
                          <a:hlinkClick r:id="rId10"/>
                        </a:rPr>
                        <a:t>2023-06-10</a:t>
                      </a:r>
                      <a:r>
                        <a:rPr lang="pl-PL" sz="1400">
                          <a:effectLst/>
                          <a:latin typeface="+mj-lt"/>
                        </a:rPr>
                        <a:t> 09:45 : 11:15 </a:t>
                      </a:r>
                      <a:r>
                        <a:rPr lang="pl-PL" sz="1400" u="none" strike="noStrike">
                          <a:effectLst/>
                          <a:latin typeface="+mj-lt"/>
                          <a:hlinkClick r:id="rId11"/>
                        </a:rPr>
                        <a:t>sala 318A</a:t>
                      </a:r>
                      <a:br>
                        <a:rPr lang="pl-PL" sz="1400">
                          <a:effectLst/>
                          <a:latin typeface="+mj-lt"/>
                        </a:rPr>
                      </a:br>
                      <a:r>
                        <a:rPr lang="pl-PL" sz="1400" u="none" strike="noStrike">
                          <a:effectLst/>
                          <a:latin typeface="+mj-lt"/>
                          <a:hlinkClick r:id="rId4"/>
                        </a:rPr>
                        <a:t>Uniwersytecka 22-26, Wydział Prawa, Administracji i Ekonomii bud. "A"</a:t>
                      </a:r>
                      <a:endParaRPr lang="pl-PL" sz="1400">
                        <a:effectLst/>
                        <a:latin typeface="+mj-lt"/>
                      </a:endParaRPr>
                    </a:p>
                  </a:txBody>
                  <a:tcPr marL="43996" marR="43996" marT="21998" marB="21998" anchor="ctr">
                    <a:lnL>
                      <a:noFill/>
                    </a:lnL>
                    <a:lnR>
                      <a:noFill/>
                    </a:lnR>
                    <a:lnT>
                      <a:noFill/>
                    </a:lnT>
                    <a:lnB>
                      <a:noFill/>
                    </a:lnB>
                  </a:tcPr>
                </a:tc>
                <a:tc>
                  <a:txBody>
                    <a:bodyPr/>
                    <a:lstStyle/>
                    <a:p>
                      <a:pPr algn="l"/>
                      <a:r>
                        <a:rPr lang="pl-PL" sz="1600" dirty="0">
                          <a:effectLst/>
                          <a:latin typeface="+mj-lt"/>
                        </a:rPr>
                        <a:t>dr hab. Maciej Trzciński prof. </a:t>
                      </a:r>
                      <a:r>
                        <a:rPr lang="pl-PL" sz="1600" dirty="0" err="1">
                          <a:effectLst/>
                          <a:latin typeface="+mj-lt"/>
                        </a:rPr>
                        <a:t>Uwr</a:t>
                      </a:r>
                      <a:r>
                        <a:rPr lang="pl-PL" sz="1600" dirty="0">
                          <a:effectLst/>
                          <a:latin typeface="+mj-lt"/>
                        </a:rPr>
                        <a:t>  </a:t>
                      </a:r>
                    </a:p>
                    <a:p>
                      <a:pPr algn="l"/>
                      <a:r>
                        <a:rPr lang="pl-PL" sz="1600" dirty="0">
                          <a:effectLst/>
                          <a:latin typeface="+mj-lt"/>
                        </a:rPr>
                        <a:t> T E S T    Z A L I C Z E N I O W Y</a:t>
                      </a:r>
                    </a:p>
                  </a:txBody>
                  <a:tcPr marL="18332" marR="43996" marT="18332" marB="18332" anchor="ctr">
                    <a:lnL>
                      <a:noFill/>
                    </a:lnL>
                    <a:lnR>
                      <a:noFill/>
                    </a:lnR>
                    <a:lnT>
                      <a:noFill/>
                    </a:lnT>
                    <a:lnB>
                      <a:noFill/>
                    </a:lnB>
                  </a:tcPr>
                </a:tc>
                <a:extLst>
                  <a:ext uri="{0D108BD9-81ED-4DB2-BD59-A6C34878D82A}">
                    <a16:rowId xmlns:a16="http://schemas.microsoft.com/office/drawing/2014/main" val="360779594"/>
                  </a:ext>
                </a:extLst>
              </a:tr>
            </a:tbl>
          </a:graphicData>
        </a:graphic>
      </p:graphicFrame>
    </p:spTree>
    <p:extLst>
      <p:ext uri="{BB962C8B-B14F-4D97-AF65-F5344CB8AC3E}">
        <p14:creationId xmlns:p14="http://schemas.microsoft.com/office/powerpoint/2010/main" val="272862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CE34E9-0050-4ECE-98C2-74A33C311C86}"/>
              </a:ext>
            </a:extLst>
          </p:cNvPr>
          <p:cNvSpPr>
            <a:spLocks noGrp="1"/>
          </p:cNvSpPr>
          <p:nvPr>
            <p:ph type="title"/>
          </p:nvPr>
        </p:nvSpPr>
        <p:spPr>
          <a:xfrm>
            <a:off x="1035093" y="1"/>
            <a:ext cx="10353761" cy="1066800"/>
          </a:xfrm>
        </p:spPr>
        <p:txBody>
          <a:bodyPr/>
          <a:lstStyle/>
          <a:p>
            <a:r>
              <a:rPr lang="pl-PL" dirty="0"/>
              <a:t>OPINIA JAKO DOWÓD W PROCESIE</a:t>
            </a:r>
          </a:p>
        </p:txBody>
      </p:sp>
      <p:sp>
        <p:nvSpPr>
          <p:cNvPr id="3" name="Symbol zastępczy zawartości 2">
            <a:extLst>
              <a:ext uri="{FF2B5EF4-FFF2-40B4-BE49-F238E27FC236}">
                <a16:creationId xmlns:a16="http://schemas.microsoft.com/office/drawing/2014/main" id="{CDA7D947-0B8A-4BFA-B9F2-09BD14E7883D}"/>
              </a:ext>
            </a:extLst>
          </p:cNvPr>
          <p:cNvSpPr>
            <a:spLocks noGrp="1"/>
          </p:cNvSpPr>
          <p:nvPr>
            <p:ph idx="1"/>
          </p:nvPr>
        </p:nvSpPr>
        <p:spPr>
          <a:xfrm>
            <a:off x="354562" y="933061"/>
            <a:ext cx="11653935" cy="5439747"/>
          </a:xfrm>
        </p:spPr>
        <p:txBody>
          <a:bodyPr>
            <a:normAutofit/>
          </a:bodyPr>
          <a:lstStyle/>
          <a:p>
            <a:pPr marL="0" indent="0" algn="just">
              <a:buNone/>
            </a:pPr>
            <a:r>
              <a:rPr lang="pl-PL" sz="2800" dirty="0">
                <a:effectLst/>
                <a:latin typeface="+mj-lt"/>
                <a:ea typeface="Calibri" panose="020F0502020204030204" pitchFamily="34" charset="0"/>
                <a:cs typeface="Times New Roman" panose="02020603050405020304" pitchFamily="18" charset="0"/>
              </a:rPr>
              <a:t>Opinia biegłego staje się </a:t>
            </a:r>
            <a:r>
              <a:rPr lang="pl-PL" sz="2800" i="1" dirty="0">
                <a:effectLst/>
                <a:latin typeface="+mj-lt"/>
                <a:ea typeface="Calibri" panose="020F0502020204030204" pitchFamily="34" charset="0"/>
                <a:cs typeface="Times New Roman" panose="02020603050405020304" pitchFamily="18" charset="0"/>
              </a:rPr>
              <a:t>środkiem dowodowym</a:t>
            </a:r>
            <a:r>
              <a:rPr lang="pl-PL" sz="2800" dirty="0">
                <a:effectLst/>
                <a:latin typeface="+mj-lt"/>
                <a:ea typeface="Calibri" panose="020F0502020204030204" pitchFamily="34" charset="0"/>
                <a:cs typeface="Times New Roman" panose="02020603050405020304" pitchFamily="18" charset="0"/>
              </a:rPr>
              <a:t>, a sam biegły osobowym </a:t>
            </a:r>
            <a:r>
              <a:rPr lang="pl-PL" sz="2800" i="1" dirty="0">
                <a:effectLst/>
                <a:latin typeface="+mj-lt"/>
                <a:ea typeface="Calibri" panose="020F0502020204030204" pitchFamily="34" charset="0"/>
                <a:cs typeface="Times New Roman" panose="02020603050405020304" pitchFamily="18" charset="0"/>
              </a:rPr>
              <a:t>źródłem dowodowym</a:t>
            </a:r>
            <a:r>
              <a:rPr lang="pl-PL" sz="2800" dirty="0">
                <a:effectLst/>
                <a:latin typeface="+mj-lt"/>
                <a:ea typeface="Calibri" panose="020F0502020204030204" pitchFamily="34" charset="0"/>
                <a:cs typeface="Times New Roman" panose="02020603050405020304" pitchFamily="18" charset="0"/>
              </a:rPr>
              <a:t>. </a:t>
            </a:r>
          </a:p>
          <a:p>
            <a:pPr marL="0" indent="0" algn="just">
              <a:buNone/>
            </a:pPr>
            <a:r>
              <a:rPr lang="pl-PL" sz="2800" dirty="0">
                <a:effectLst/>
                <a:latin typeface="+mj-lt"/>
                <a:ea typeface="Calibri" panose="020F0502020204030204" pitchFamily="34" charset="0"/>
                <a:cs typeface="Times New Roman" panose="02020603050405020304" pitchFamily="18" charset="0"/>
              </a:rPr>
              <a:t>Jak każdy dowód opinia biegłego podlega regule swobodnej oceny dowodów. Warunkiem umożliwiającym ocenę opinii biegłego jest zawarcie w jej treści wszystkich niezbędnych elementów, w szczególności zaś uzasadnienie opinii, przedstawiające przebieg badań i zakres spostrzeżeń.</a:t>
            </a:r>
          </a:p>
          <a:p>
            <a:endParaRPr lang="pl-PL" dirty="0"/>
          </a:p>
        </p:txBody>
      </p:sp>
    </p:spTree>
    <p:extLst>
      <p:ext uri="{BB962C8B-B14F-4D97-AF65-F5344CB8AC3E}">
        <p14:creationId xmlns:p14="http://schemas.microsoft.com/office/powerpoint/2010/main" val="260134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0DDD9C-4229-4E3F-8E3C-9FC746394643}"/>
              </a:ext>
            </a:extLst>
          </p:cNvPr>
          <p:cNvSpPr>
            <a:spLocks noGrp="1"/>
          </p:cNvSpPr>
          <p:nvPr>
            <p:ph type="title"/>
          </p:nvPr>
        </p:nvSpPr>
        <p:spPr>
          <a:xfrm>
            <a:off x="913795" y="189722"/>
            <a:ext cx="10353761" cy="1326321"/>
          </a:xfrm>
        </p:spPr>
        <p:txBody>
          <a:bodyPr/>
          <a:lstStyle/>
          <a:p>
            <a:r>
              <a:rPr lang="pl-PL" dirty="0"/>
              <a:t>OKOLICZNOŚCI ISTOTNE DLA ROZSTRZYGNIĘCIA SPRAWY</a:t>
            </a:r>
          </a:p>
        </p:txBody>
      </p:sp>
      <p:sp>
        <p:nvSpPr>
          <p:cNvPr id="3" name="Symbol zastępczy zawartości 2">
            <a:extLst>
              <a:ext uri="{FF2B5EF4-FFF2-40B4-BE49-F238E27FC236}">
                <a16:creationId xmlns:a16="http://schemas.microsoft.com/office/drawing/2014/main" id="{DD9EC9D2-A84A-4D69-A131-074041681E81}"/>
              </a:ext>
            </a:extLst>
          </p:cNvPr>
          <p:cNvSpPr>
            <a:spLocks noGrp="1"/>
          </p:cNvSpPr>
          <p:nvPr>
            <p:ph idx="1"/>
          </p:nvPr>
        </p:nvSpPr>
        <p:spPr>
          <a:xfrm>
            <a:off x="475861" y="1371600"/>
            <a:ext cx="11336694" cy="5094514"/>
          </a:xfrm>
        </p:spPr>
        <p:txBody>
          <a:bodyPr>
            <a:normAutofit/>
          </a:bodyPr>
          <a:lstStyle/>
          <a:p>
            <a:pPr marL="0" indent="0" algn="just">
              <a:buNone/>
            </a:pPr>
            <a:r>
              <a:rPr lang="pl-PL" sz="2800" dirty="0">
                <a:effectLst/>
                <a:latin typeface="+mj-lt"/>
                <a:ea typeface="Calibri" panose="020F0502020204030204" pitchFamily="34" charset="0"/>
                <a:cs typeface="Times New Roman" panose="02020603050405020304" pitchFamily="18" charset="0"/>
              </a:rPr>
              <a:t>Zlecenie wykonania ekspertyzy przez organ procesowy możliwe jest jedynie w przypadku okoliczności mających </a:t>
            </a:r>
            <a:r>
              <a:rPr lang="pl-PL" sz="2800" u="sng" dirty="0">
                <a:effectLst/>
                <a:latin typeface="+mj-lt"/>
                <a:ea typeface="Calibri" panose="020F0502020204030204" pitchFamily="34" charset="0"/>
                <a:cs typeface="Times New Roman" panose="02020603050405020304" pitchFamily="18" charset="0"/>
              </a:rPr>
              <a:t>istotne znaczenie</a:t>
            </a:r>
            <a:r>
              <a:rPr lang="pl-PL" sz="2800" dirty="0">
                <a:effectLst/>
                <a:latin typeface="+mj-lt"/>
                <a:ea typeface="Calibri" panose="020F0502020204030204" pitchFamily="34" charset="0"/>
                <a:cs typeface="Times New Roman" panose="02020603050405020304" pitchFamily="18" charset="0"/>
              </a:rPr>
              <a:t> dla rozstrzygnięcia sprawy. Przedmiotem opinii nie mogą być okoliczności uboczne, drugorzędne (nawet gdyby ich wyjaśnienie wymagało wiadomości specjalnych) np. zlecenie ekspertyzy daktyloskopijnej w sytuacji, gdy sprawcę podczas zabójstwa zarejestrowały kamery monitoringu.</a:t>
            </a:r>
          </a:p>
          <a:p>
            <a:endParaRPr lang="pl-PL" dirty="0"/>
          </a:p>
        </p:txBody>
      </p:sp>
    </p:spTree>
    <p:extLst>
      <p:ext uri="{BB962C8B-B14F-4D97-AF65-F5344CB8AC3E}">
        <p14:creationId xmlns:p14="http://schemas.microsoft.com/office/powerpoint/2010/main" val="2979119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D9CBFF-B902-434C-8C1D-B8EF42D79BC3}"/>
              </a:ext>
            </a:extLst>
          </p:cNvPr>
          <p:cNvSpPr>
            <a:spLocks noGrp="1"/>
          </p:cNvSpPr>
          <p:nvPr>
            <p:ph type="title"/>
          </p:nvPr>
        </p:nvSpPr>
        <p:spPr>
          <a:xfrm>
            <a:off x="1056670" y="171450"/>
            <a:ext cx="10353761" cy="895350"/>
          </a:xfrm>
        </p:spPr>
        <p:txBody>
          <a:bodyPr/>
          <a:lstStyle/>
          <a:p>
            <a:r>
              <a:rPr lang="pl-PL" dirty="0"/>
              <a:t>RODZAJE EKSPERTYZ</a:t>
            </a:r>
          </a:p>
        </p:txBody>
      </p:sp>
      <p:sp>
        <p:nvSpPr>
          <p:cNvPr id="3" name="Symbol zastępczy zawartości 2">
            <a:extLst>
              <a:ext uri="{FF2B5EF4-FFF2-40B4-BE49-F238E27FC236}">
                <a16:creationId xmlns:a16="http://schemas.microsoft.com/office/drawing/2014/main" id="{4F51C579-6A91-46EC-B65E-BD5D5F7F80B7}"/>
              </a:ext>
            </a:extLst>
          </p:cNvPr>
          <p:cNvSpPr>
            <a:spLocks noGrp="1"/>
          </p:cNvSpPr>
          <p:nvPr>
            <p:ph idx="1"/>
          </p:nvPr>
        </p:nvSpPr>
        <p:spPr>
          <a:xfrm>
            <a:off x="559836" y="942392"/>
            <a:ext cx="11299371" cy="5744157"/>
          </a:xfrm>
        </p:spPr>
        <p:txBody>
          <a:bodyPr>
            <a:normAutofit/>
          </a:bodyPr>
          <a:lstStyle/>
          <a:p>
            <a:pPr marL="0" indent="0" algn="just">
              <a:lnSpc>
                <a:spcPct val="107000"/>
              </a:lnSpc>
              <a:spcAft>
                <a:spcPts val="800"/>
              </a:spcAft>
              <a:buNone/>
            </a:pPr>
            <a:r>
              <a:rPr lang="pl-PL" sz="2200" dirty="0">
                <a:effectLst/>
                <a:latin typeface="+mj-lt"/>
                <a:ea typeface="Calibri" panose="020F0502020204030204" pitchFamily="34" charset="0"/>
                <a:cs typeface="Times New Roman" panose="02020603050405020304" pitchFamily="18" charset="0"/>
              </a:rPr>
              <a:t>Ze względu na dziedzinę nauki, sztuki lub umiejętności, której ekspertyza dotyczy ekspertyzy można podzielić na:</a:t>
            </a:r>
          </a:p>
          <a:p>
            <a:pPr marL="342900" lvl="0" indent="-342900" algn="just">
              <a:lnSpc>
                <a:spcPct val="115000"/>
              </a:lnSpc>
              <a:buFont typeface="Symbol" panose="05050102010706020507" pitchFamily="18" charset="2"/>
              <a:buChar char=""/>
            </a:pPr>
            <a:r>
              <a:rPr lang="pl-PL" sz="2200" dirty="0">
                <a:effectLst/>
                <a:latin typeface="+mj-lt"/>
                <a:ea typeface="Calibri" panose="020F0502020204030204" pitchFamily="34" charset="0"/>
                <a:cs typeface="Times New Roman" panose="02020603050405020304" pitchFamily="18" charset="0"/>
              </a:rPr>
              <a:t>ekspertyzy medycznosądowe;</a:t>
            </a:r>
          </a:p>
          <a:p>
            <a:pPr marL="342900" lvl="0" indent="-342900" algn="just">
              <a:lnSpc>
                <a:spcPct val="115000"/>
              </a:lnSpc>
              <a:buFont typeface="Symbol" panose="05050102010706020507" pitchFamily="18" charset="2"/>
              <a:buChar char=""/>
            </a:pPr>
            <a:r>
              <a:rPr lang="pl-PL" sz="2200" dirty="0">
                <a:effectLst/>
                <a:latin typeface="+mj-lt"/>
                <a:ea typeface="Calibri" panose="020F0502020204030204" pitchFamily="34" charset="0"/>
                <a:cs typeface="Times New Roman" panose="02020603050405020304" pitchFamily="18" charset="0"/>
              </a:rPr>
              <a:t>ekspertyzy psychiatryczne;</a:t>
            </a:r>
          </a:p>
          <a:p>
            <a:pPr marL="342900" lvl="0" indent="-342900" algn="just">
              <a:lnSpc>
                <a:spcPct val="115000"/>
              </a:lnSpc>
              <a:buFont typeface="Symbol" panose="05050102010706020507" pitchFamily="18" charset="2"/>
              <a:buChar char=""/>
            </a:pPr>
            <a:r>
              <a:rPr lang="pl-PL" sz="2200" dirty="0">
                <a:effectLst/>
                <a:latin typeface="+mj-lt"/>
                <a:ea typeface="Calibri" panose="020F0502020204030204" pitchFamily="34" charset="0"/>
                <a:cs typeface="Times New Roman" panose="02020603050405020304" pitchFamily="18" charset="0"/>
              </a:rPr>
              <a:t>ekspertyzy psychologiczne;</a:t>
            </a:r>
          </a:p>
          <a:p>
            <a:pPr marL="342900" lvl="0" indent="-342900" algn="just">
              <a:lnSpc>
                <a:spcPct val="115000"/>
              </a:lnSpc>
              <a:buFont typeface="Symbol" panose="05050102010706020507" pitchFamily="18" charset="2"/>
              <a:buChar char=""/>
            </a:pPr>
            <a:r>
              <a:rPr lang="pl-PL" sz="2200" dirty="0">
                <a:effectLst/>
                <a:latin typeface="+mj-lt"/>
                <a:ea typeface="Calibri" panose="020F0502020204030204" pitchFamily="34" charset="0"/>
                <a:cs typeface="Times New Roman" panose="02020603050405020304" pitchFamily="18" charset="0"/>
              </a:rPr>
              <a:t>ekspertyzy buchalteryjne;</a:t>
            </a:r>
          </a:p>
          <a:p>
            <a:pPr marL="342900" lvl="0" indent="-342900" algn="just">
              <a:lnSpc>
                <a:spcPct val="115000"/>
              </a:lnSpc>
              <a:buFont typeface="Symbol" panose="05050102010706020507" pitchFamily="18" charset="2"/>
              <a:buChar char=""/>
            </a:pPr>
            <a:r>
              <a:rPr lang="pl-PL" sz="2200" dirty="0">
                <a:effectLst/>
                <a:latin typeface="+mj-lt"/>
                <a:ea typeface="Calibri" panose="020F0502020204030204" pitchFamily="34" charset="0"/>
                <a:cs typeface="Times New Roman" panose="02020603050405020304" pitchFamily="18" charset="0"/>
              </a:rPr>
              <a:t>ekspertyzy toksykologiczne</a:t>
            </a:r>
          </a:p>
          <a:p>
            <a:pPr marL="342900" lvl="0" indent="-342900" algn="just">
              <a:lnSpc>
                <a:spcPct val="115000"/>
              </a:lnSpc>
              <a:spcAft>
                <a:spcPts val="800"/>
              </a:spcAft>
              <a:buFont typeface="Symbol" panose="05050102010706020507" pitchFamily="18" charset="2"/>
              <a:buChar char=""/>
            </a:pPr>
            <a:r>
              <a:rPr lang="pl-PL" sz="2200" b="1" dirty="0">
                <a:effectLst/>
                <a:latin typeface="+mj-lt"/>
                <a:ea typeface="Calibri" panose="020F0502020204030204" pitchFamily="34" charset="0"/>
                <a:cs typeface="Times New Roman" panose="02020603050405020304" pitchFamily="18" charset="0"/>
              </a:rPr>
              <a:t>ekspertyzy kryminalistyczne</a:t>
            </a:r>
          </a:p>
          <a:p>
            <a:pPr marL="342900" lvl="0" indent="-342900" algn="just">
              <a:lnSpc>
                <a:spcPct val="115000"/>
              </a:lnSpc>
              <a:spcAft>
                <a:spcPts val="800"/>
              </a:spcAft>
              <a:buFont typeface="Symbol" panose="05050102010706020507" pitchFamily="18" charset="2"/>
              <a:buChar char=""/>
            </a:pPr>
            <a:endParaRPr lang="pl-PL" sz="2200" b="1" dirty="0">
              <a:effectLst/>
              <a:latin typeface="+mj-lt"/>
              <a:ea typeface="Calibri" panose="020F0502020204030204" pitchFamily="34" charset="0"/>
              <a:cs typeface="Times New Roman" panose="02020603050405020304" pitchFamily="18" charset="0"/>
            </a:endParaRPr>
          </a:p>
          <a:p>
            <a:pPr marL="0" lvl="0" indent="0" algn="just">
              <a:lnSpc>
                <a:spcPct val="115000"/>
              </a:lnSpc>
              <a:spcAft>
                <a:spcPts val="800"/>
              </a:spcAft>
              <a:buNone/>
            </a:pPr>
            <a:r>
              <a:rPr lang="pl-PL" sz="2200" dirty="0">
                <a:effectLst/>
                <a:latin typeface="+mj-lt"/>
                <a:ea typeface="Calibri" panose="020F0502020204030204" pitchFamily="34" charset="0"/>
              </a:rPr>
              <a:t>W każdej dziedzinie nauki, sztuki lub umiejętności możliwa jest ekspertyza.</a:t>
            </a:r>
            <a:endParaRPr lang="pl-PL" sz="2200" dirty="0">
              <a:effectLst/>
              <a:latin typeface="+mj-lt"/>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546035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04C7534-19B7-4E7C-B88B-73D4B4018DFC}"/>
              </a:ext>
            </a:extLst>
          </p:cNvPr>
          <p:cNvSpPr>
            <a:spLocks noGrp="1"/>
          </p:cNvSpPr>
          <p:nvPr>
            <p:ph idx="1"/>
          </p:nvPr>
        </p:nvSpPr>
        <p:spPr>
          <a:xfrm>
            <a:off x="102636" y="130629"/>
            <a:ext cx="11961845" cy="6596741"/>
          </a:xfrm>
        </p:spPr>
        <p:txBody>
          <a:bodyPr>
            <a:normAutofit/>
          </a:bodyPr>
          <a:lstStyle/>
          <a:p>
            <a:pPr marL="0" indent="0" algn="just">
              <a:lnSpc>
                <a:spcPct val="115000"/>
              </a:lnSpc>
              <a:spcAft>
                <a:spcPts val="800"/>
              </a:spcAft>
              <a:buNone/>
            </a:pPr>
            <a:r>
              <a:rPr lang="pl-PL" sz="2400" dirty="0">
                <a:effectLst/>
                <a:latin typeface="+mj-lt"/>
                <a:ea typeface="Calibri" panose="020F0502020204030204" pitchFamily="34" charset="0"/>
                <a:cs typeface="Times New Roman" panose="02020603050405020304" pitchFamily="18" charset="0"/>
              </a:rPr>
              <a:t>Ze względu na sposób opracowania ekspertyzy można podzielić na:</a:t>
            </a:r>
            <a:endParaRPr lang="pl-PL" dirty="0">
              <a:effectLst/>
              <a:latin typeface="+mj-lt"/>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pl-PL" sz="2400" i="1" dirty="0">
                <a:effectLst/>
                <a:latin typeface="+mj-lt"/>
                <a:ea typeface="Calibri" panose="020F0502020204030204" pitchFamily="34" charset="0"/>
                <a:cs typeface="Times New Roman" panose="02020603050405020304" pitchFamily="18" charset="0"/>
              </a:rPr>
              <a:t>ekspertyzy indywidualne</a:t>
            </a:r>
            <a:r>
              <a:rPr lang="pl-PL" sz="2400" dirty="0">
                <a:effectLst/>
                <a:latin typeface="+mj-lt"/>
                <a:ea typeface="Calibri" panose="020F0502020204030204" pitchFamily="34" charset="0"/>
                <a:cs typeface="Times New Roman" panose="02020603050405020304" pitchFamily="18" charset="0"/>
              </a:rPr>
              <a:t>- biegły sam przeprowadza badania i na tej podstawie wydaje opinię dotyczącą przedmiotu ekspertyzy i nie ma tu znaczenia liczba specjalności, które biegły posiada i które wykorzystał do opracowania opinii;</a:t>
            </a:r>
            <a:endParaRPr lang="pl-PL" dirty="0">
              <a:effectLst/>
              <a:latin typeface="+mj-lt"/>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pl-PL" sz="2400" i="1" dirty="0">
                <a:effectLst/>
                <a:latin typeface="+mj-lt"/>
                <a:ea typeface="Calibri" panose="020F0502020204030204" pitchFamily="34" charset="0"/>
                <a:cs typeface="Times New Roman" panose="02020603050405020304" pitchFamily="18" charset="0"/>
              </a:rPr>
              <a:t>ekspertyzy zespołowe</a:t>
            </a:r>
            <a:r>
              <a:rPr lang="pl-PL" sz="2400" dirty="0">
                <a:effectLst/>
                <a:latin typeface="+mj-lt"/>
                <a:ea typeface="Calibri" panose="020F0502020204030204" pitchFamily="34" charset="0"/>
                <a:cs typeface="Times New Roman" panose="02020603050405020304" pitchFamily="18" charset="0"/>
              </a:rPr>
              <a:t>- przeprowadza ją kilku biegłych tej samej specjalności. Dzieje się tak często w szczególnie skomplikowanych sprawach. Każdy z biegłych bierze za opinię odpowiedzialność tak jakby wykonywał ją sam. Gdy biegły nie zgadza się z opinią większości nie powinien jej podpisywać. Może wówczas wydać opinię odrębną.</a:t>
            </a:r>
            <a:endParaRPr lang="pl-PL" dirty="0">
              <a:effectLst/>
              <a:latin typeface="+mj-lt"/>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arenR"/>
            </a:pPr>
            <a:r>
              <a:rPr lang="pl-PL" sz="2400" i="1" dirty="0">
                <a:effectLst/>
                <a:latin typeface="+mj-lt"/>
                <a:ea typeface="Calibri" panose="020F0502020204030204" pitchFamily="34" charset="0"/>
                <a:cs typeface="Times New Roman" panose="02020603050405020304" pitchFamily="18" charset="0"/>
              </a:rPr>
              <a:t>ekspertyzy kompleksowe- </a:t>
            </a:r>
            <a:r>
              <a:rPr lang="pl-PL" sz="2400" dirty="0">
                <a:effectLst/>
                <a:latin typeface="+mj-lt"/>
                <a:ea typeface="Calibri" panose="020F0502020204030204" pitchFamily="34" charset="0"/>
                <a:cs typeface="Times New Roman" panose="02020603050405020304" pitchFamily="18" charset="0"/>
              </a:rPr>
              <a:t>nie jest ekspertyza zespołowa. Ekspertyza kompleksowa wymaga powołania biegłych różnych specjalności. </a:t>
            </a:r>
            <a:endParaRPr lang="pl-PL" dirty="0">
              <a:effectLst/>
              <a:latin typeface="+mj-lt"/>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457419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B25E9EA-4D91-493F-BFAC-1C105FF473FA}"/>
              </a:ext>
            </a:extLst>
          </p:cNvPr>
          <p:cNvSpPr>
            <a:spLocks noGrp="1"/>
          </p:cNvSpPr>
          <p:nvPr>
            <p:ph idx="1"/>
          </p:nvPr>
        </p:nvSpPr>
        <p:spPr>
          <a:xfrm>
            <a:off x="149290" y="121298"/>
            <a:ext cx="11952514" cy="6587412"/>
          </a:xfrm>
        </p:spPr>
        <p:txBody>
          <a:bodyPr>
            <a:normAutofit fontScale="92500" lnSpcReduction="20000"/>
          </a:bodyPr>
          <a:lstStyle/>
          <a:p>
            <a:pPr marL="41910" indent="0" algn="just">
              <a:lnSpc>
                <a:spcPct val="115000"/>
              </a:lnSpc>
              <a:spcAft>
                <a:spcPts val="800"/>
              </a:spcAft>
              <a:buNone/>
            </a:pPr>
            <a:r>
              <a:rPr lang="pl-PL" sz="1900" dirty="0">
                <a:effectLst/>
                <a:latin typeface="+mj-lt"/>
                <a:ea typeface="Calibri" panose="020F0502020204030204" pitchFamily="34" charset="0"/>
                <a:cs typeface="Times New Roman" panose="02020603050405020304" pitchFamily="18" charset="0"/>
              </a:rPr>
              <a:t>Ze względu na pozycję procesową wydanej opinii ekspertyzy można wyodrębnić:</a:t>
            </a:r>
          </a:p>
          <a:p>
            <a:pPr marL="342900" lvl="0" indent="-342900" algn="just">
              <a:lnSpc>
                <a:spcPct val="115000"/>
              </a:lnSpc>
              <a:buFont typeface="+mj-lt"/>
              <a:buAutoNum type="romanUcPeriod"/>
            </a:pPr>
            <a:r>
              <a:rPr lang="pl-PL" sz="1900" i="1" dirty="0">
                <a:effectLst/>
                <a:latin typeface="+mj-lt"/>
                <a:ea typeface="Calibri" panose="020F0502020204030204" pitchFamily="34" charset="0"/>
                <a:cs typeface="Times New Roman" panose="02020603050405020304" pitchFamily="18" charset="0"/>
              </a:rPr>
              <a:t>ekspertyzę wstępną – </a:t>
            </a:r>
            <a:r>
              <a:rPr lang="pl-PL" sz="1900" dirty="0">
                <a:effectLst/>
                <a:latin typeface="+mj-lt"/>
                <a:ea typeface="Calibri" panose="020F0502020204030204" pitchFamily="34" charset="0"/>
                <a:cs typeface="Times New Roman" panose="02020603050405020304" pitchFamily="18" charset="0"/>
              </a:rPr>
              <a:t>wydawana jest na podstawie niepełnego materiału dowodowego, na etapie wstępnym postępowania. Dotyczy ona kwestii ogólnej (podstawowej), nie zaś szczególnej. Biegły może zastrzec w opinii wstępnej, że może ona ulec zmianie w razie uzupełnienia okoliczności/dowodów jeszcze nieznanych, np. opinia psychiatryczna w wyniku której biegli uznali, że stan zdrowia psychicznego oskarżonego odbiega od normy, lecz dla wydania szczegółowej opinii konieczna jest obserwacja w zamkniętym zakładzie leczniczym.</a:t>
            </a:r>
          </a:p>
          <a:p>
            <a:pPr marL="342900" lvl="0" indent="-342900" algn="just">
              <a:lnSpc>
                <a:spcPct val="115000"/>
              </a:lnSpc>
              <a:buFont typeface="+mj-lt"/>
              <a:buAutoNum type="romanUcPeriod"/>
            </a:pPr>
            <a:r>
              <a:rPr lang="pl-PL" sz="1900" i="1" dirty="0">
                <a:effectLst/>
                <a:latin typeface="+mj-lt"/>
                <a:ea typeface="Calibri" panose="020F0502020204030204" pitchFamily="34" charset="0"/>
                <a:cs typeface="Times New Roman" panose="02020603050405020304" pitchFamily="18" charset="0"/>
              </a:rPr>
              <a:t>ekspertyzę uzupełniającą – </a:t>
            </a:r>
            <a:r>
              <a:rPr lang="pl-PL" sz="1900" dirty="0">
                <a:effectLst/>
                <a:latin typeface="+mj-lt"/>
                <a:ea typeface="Calibri" panose="020F0502020204030204" pitchFamily="34" charset="0"/>
                <a:cs typeface="Times New Roman" panose="02020603050405020304" pitchFamily="18" charset="0"/>
              </a:rPr>
              <a:t>stanowi dopełnienie ekspertyzy poprzedniej.</a:t>
            </a:r>
            <a:r>
              <a:rPr lang="pl-PL" sz="1900" i="1" dirty="0">
                <a:effectLst/>
                <a:latin typeface="+mj-lt"/>
                <a:ea typeface="Calibri" panose="020F0502020204030204" pitchFamily="34" charset="0"/>
                <a:cs typeface="Times New Roman" panose="02020603050405020304" pitchFamily="18" charset="0"/>
              </a:rPr>
              <a:t> </a:t>
            </a:r>
            <a:r>
              <a:rPr lang="pl-PL" sz="1900" dirty="0">
                <a:effectLst/>
                <a:latin typeface="+mj-lt"/>
                <a:ea typeface="Calibri" panose="020F0502020204030204" pitchFamily="34" charset="0"/>
                <a:cs typeface="Times New Roman" panose="02020603050405020304" pitchFamily="18" charset="0"/>
              </a:rPr>
              <a:t>Niekiedy stanowi rozwinięcie opinii wstępnej. W rezultacie, na podstawie obu tych opinii powinna powstać opinia pełna. </a:t>
            </a:r>
          </a:p>
          <a:p>
            <a:pPr marL="342900" lvl="0" indent="-342900" algn="just">
              <a:lnSpc>
                <a:spcPct val="115000"/>
              </a:lnSpc>
              <a:buFont typeface="+mj-lt"/>
              <a:buAutoNum type="romanUcPeriod"/>
            </a:pPr>
            <a:r>
              <a:rPr lang="pl-PL" sz="1900" i="1" dirty="0">
                <a:effectLst/>
                <a:latin typeface="+mj-lt"/>
                <a:ea typeface="Calibri" panose="020F0502020204030204" pitchFamily="34" charset="0"/>
                <a:cs typeface="Times New Roman" panose="02020603050405020304" pitchFamily="18" charset="0"/>
              </a:rPr>
              <a:t>ekspertyzę powtórną – </a:t>
            </a:r>
            <a:r>
              <a:rPr lang="pl-PL" sz="1900" dirty="0">
                <a:effectLst/>
                <a:latin typeface="+mj-lt"/>
                <a:ea typeface="Calibri" panose="020F0502020204030204" pitchFamily="34" charset="0"/>
                <a:cs typeface="Times New Roman" panose="02020603050405020304" pitchFamily="18" charset="0"/>
              </a:rPr>
              <a:t>ekspertyza wykonana jest ponownie. Jej przedmiotem są kwestie już wcześniej badane.</a:t>
            </a:r>
            <a:r>
              <a:rPr lang="pl-PL" sz="1900" i="1" dirty="0">
                <a:effectLst/>
                <a:latin typeface="+mj-lt"/>
                <a:ea typeface="Calibri" panose="020F0502020204030204" pitchFamily="34" charset="0"/>
                <a:cs typeface="Times New Roman" panose="02020603050405020304" pitchFamily="18" charset="0"/>
              </a:rPr>
              <a:t> </a:t>
            </a:r>
            <a:endParaRPr lang="pl-PL" sz="1900" dirty="0">
              <a:effectLst/>
              <a:latin typeface="+mj-lt"/>
              <a:ea typeface="Calibri" panose="020F0502020204030204" pitchFamily="34" charset="0"/>
              <a:cs typeface="Times New Roman" panose="02020603050405020304" pitchFamily="18" charset="0"/>
            </a:endParaRPr>
          </a:p>
          <a:p>
            <a:pPr marL="342900" lvl="0" indent="-342900" algn="just">
              <a:lnSpc>
                <a:spcPct val="115000"/>
              </a:lnSpc>
              <a:buFont typeface="+mj-lt"/>
              <a:buAutoNum type="romanUcPeriod"/>
            </a:pPr>
            <a:r>
              <a:rPr lang="pl-PL" sz="1900" i="1" dirty="0">
                <a:effectLst/>
                <a:latin typeface="+mj-lt"/>
                <a:ea typeface="Calibri" panose="020F0502020204030204" pitchFamily="34" charset="0"/>
                <a:cs typeface="Times New Roman" panose="02020603050405020304" pitchFamily="18" charset="0"/>
              </a:rPr>
              <a:t>ekspertyzę ostateczną– </a:t>
            </a:r>
            <a:r>
              <a:rPr lang="pl-PL" sz="1900" dirty="0">
                <a:effectLst/>
                <a:latin typeface="+mj-lt"/>
                <a:ea typeface="Calibri" panose="020F0502020204030204" pitchFamily="34" charset="0"/>
                <a:cs typeface="Times New Roman" panose="02020603050405020304" pitchFamily="18" charset="0"/>
              </a:rPr>
              <a:t>to ekspertyza wiążąca organ procesowy. W praktyce nie występuje ona w polskim systemie prawnym, gdyż obowiązuje zasada swobodnej oceny dowodów. Z punktu widzenia kryminalistyki jest to opinia ostatecznie rozstrzygająca daną kwestię. </a:t>
            </a:r>
          </a:p>
          <a:p>
            <a:pPr marL="342900" lvl="0" indent="-342900" algn="just">
              <a:lnSpc>
                <a:spcPct val="115000"/>
              </a:lnSpc>
              <a:buFont typeface="+mj-lt"/>
              <a:buAutoNum type="romanUcPeriod"/>
            </a:pPr>
            <a:r>
              <a:rPr lang="pl-PL" sz="1900" i="1" dirty="0">
                <a:effectLst/>
                <a:latin typeface="+mj-lt"/>
                <a:ea typeface="Calibri" panose="020F0502020204030204" pitchFamily="34" charset="0"/>
                <a:cs typeface="Times New Roman" panose="02020603050405020304" pitchFamily="18" charset="0"/>
              </a:rPr>
              <a:t>ekspertyzę kontradyktoryjną – </a:t>
            </a:r>
            <a:r>
              <a:rPr lang="pl-PL" sz="1900" dirty="0">
                <a:effectLst/>
                <a:latin typeface="+mj-lt"/>
                <a:ea typeface="Calibri" panose="020F0502020204030204" pitchFamily="34" charset="0"/>
                <a:cs typeface="Times New Roman" panose="02020603050405020304" pitchFamily="18" charset="0"/>
              </a:rPr>
              <a:t>w przypadku tej ekspertyzy nie tylko organ ma prawo wyznaczania biegłego, ale także strony. Biegły wyznaczony przez stronę bierze udział w postępowaniu na takich samych zasadach jak biegł wyznaczony przez organ procesowy.</a:t>
            </a:r>
            <a:r>
              <a:rPr lang="pl-PL" sz="1900" i="1" dirty="0">
                <a:effectLst/>
                <a:latin typeface="+mj-lt"/>
                <a:ea typeface="Calibri" panose="020F0502020204030204" pitchFamily="34" charset="0"/>
                <a:cs typeface="Times New Roman" panose="02020603050405020304" pitchFamily="18" charset="0"/>
              </a:rPr>
              <a:t> </a:t>
            </a:r>
            <a:r>
              <a:rPr lang="pl-PL" sz="1900" dirty="0">
                <a:effectLst/>
                <a:latin typeface="+mj-lt"/>
                <a:ea typeface="Calibri" panose="020F0502020204030204" pitchFamily="34" charset="0"/>
                <a:cs typeface="Times New Roman" panose="02020603050405020304" pitchFamily="18" charset="0"/>
              </a:rPr>
              <a:t>W polskim systemie prawnym ten typ ekspertyzy nie występuje, gdyż kontrolę nad ekspertyzą sprawuje jedynie organ procesowy.</a:t>
            </a:r>
            <a:r>
              <a:rPr lang="pl-PL" sz="1900" i="1" dirty="0">
                <a:effectLst/>
                <a:latin typeface="+mj-lt"/>
                <a:ea typeface="Calibri" panose="020F0502020204030204" pitchFamily="34" charset="0"/>
                <a:cs typeface="Times New Roman" panose="02020603050405020304" pitchFamily="18" charset="0"/>
              </a:rPr>
              <a:t> </a:t>
            </a:r>
            <a:endParaRPr lang="pl-PL" sz="1900" dirty="0">
              <a:effectLst/>
              <a:latin typeface="+mj-lt"/>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romanUcPeriod"/>
            </a:pPr>
            <a:r>
              <a:rPr lang="pl-PL" sz="1900" i="1" dirty="0">
                <a:effectLst/>
                <a:latin typeface="+mj-lt"/>
                <a:ea typeface="Calibri" panose="020F0502020204030204" pitchFamily="34" charset="0"/>
                <a:cs typeface="Times New Roman" panose="02020603050405020304" pitchFamily="18" charset="0"/>
              </a:rPr>
              <a:t>ekspertyzę prywatną (pozasądową) – </a:t>
            </a:r>
            <a:r>
              <a:rPr lang="pl-PL" sz="1900" dirty="0">
                <a:effectLst/>
                <a:latin typeface="+mj-lt"/>
                <a:ea typeface="Calibri" panose="020F0502020204030204" pitchFamily="34" charset="0"/>
                <a:cs typeface="Times New Roman" panose="02020603050405020304" pitchFamily="18" charset="0"/>
              </a:rPr>
              <a:t>jest namiastką ekspertyzy kontradyktoryjnej w polskim systemie prawnej.</a:t>
            </a:r>
            <a:r>
              <a:rPr lang="pl-PL" sz="1900" i="1" dirty="0">
                <a:effectLst/>
                <a:latin typeface="+mj-lt"/>
                <a:ea typeface="Calibri" panose="020F0502020204030204" pitchFamily="34" charset="0"/>
                <a:cs typeface="Times New Roman" panose="02020603050405020304" pitchFamily="18" charset="0"/>
              </a:rPr>
              <a:t> </a:t>
            </a:r>
            <a:r>
              <a:rPr lang="pl-PL" sz="1900" dirty="0">
                <a:effectLst/>
                <a:latin typeface="+mj-lt"/>
                <a:ea typeface="Calibri" panose="020F0502020204030204" pitchFamily="34" charset="0"/>
                <a:cs typeface="Times New Roman" panose="02020603050405020304" pitchFamily="18" charset="0"/>
              </a:rPr>
              <a:t>Strona nierzadko przedstawia w sądzie opinię sporządzoną przez eksperta, do którego sama się zwróciła.</a:t>
            </a:r>
            <a:r>
              <a:rPr lang="pl-PL" sz="1900" i="1" dirty="0">
                <a:effectLst/>
                <a:latin typeface="+mj-lt"/>
                <a:ea typeface="Calibri" panose="020F0502020204030204" pitchFamily="34" charset="0"/>
                <a:cs typeface="Times New Roman" panose="02020603050405020304" pitchFamily="18" charset="0"/>
              </a:rPr>
              <a:t> </a:t>
            </a:r>
            <a:r>
              <a:rPr lang="pl-PL" sz="1900" dirty="0">
                <a:effectLst/>
                <a:latin typeface="+mj-lt"/>
                <a:ea typeface="Calibri" panose="020F0502020204030204" pitchFamily="34" charset="0"/>
                <a:cs typeface="Times New Roman" panose="02020603050405020304" pitchFamily="18" charset="0"/>
              </a:rPr>
              <a:t>Opinia taka nie ma jednak charakteru dowodu z opinii biegłego. </a:t>
            </a:r>
          </a:p>
          <a:p>
            <a:pPr marL="0" indent="0">
              <a:buNone/>
            </a:pPr>
            <a:endParaRPr lang="pl-PL" dirty="0"/>
          </a:p>
        </p:txBody>
      </p:sp>
    </p:spTree>
    <p:extLst>
      <p:ext uri="{BB962C8B-B14F-4D97-AF65-F5344CB8AC3E}">
        <p14:creationId xmlns:p14="http://schemas.microsoft.com/office/powerpoint/2010/main" val="546777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178A798-4DC1-437C-9134-C6B4B9F61AEB}"/>
              </a:ext>
            </a:extLst>
          </p:cNvPr>
          <p:cNvSpPr>
            <a:spLocks noGrp="1"/>
          </p:cNvSpPr>
          <p:nvPr>
            <p:ph idx="1"/>
          </p:nvPr>
        </p:nvSpPr>
        <p:spPr>
          <a:xfrm>
            <a:off x="0" y="93306"/>
            <a:ext cx="12083143" cy="6587411"/>
          </a:xfrm>
        </p:spPr>
        <p:txBody>
          <a:bodyPr/>
          <a:lstStyle/>
          <a:p>
            <a:pPr marL="449580" indent="0">
              <a:lnSpc>
                <a:spcPct val="115000"/>
              </a:lnSpc>
              <a:spcAft>
                <a:spcPts val="800"/>
              </a:spcAft>
              <a:buNone/>
            </a:pPr>
            <a:r>
              <a:rPr lang="pl-PL" sz="2400" dirty="0">
                <a:effectLst/>
                <a:latin typeface="+mj-lt"/>
                <a:ea typeface="Calibri" panose="020F0502020204030204" pitchFamily="34" charset="0"/>
                <a:cs typeface="Times New Roman" panose="02020603050405020304" pitchFamily="18" charset="0"/>
              </a:rPr>
              <a:t>Ze względu na obowiązek wykonania ekspertyzy:</a:t>
            </a:r>
          </a:p>
          <a:p>
            <a:pPr marL="0" indent="0" algn="just">
              <a:lnSpc>
                <a:spcPct val="115000"/>
              </a:lnSpc>
              <a:spcAft>
                <a:spcPts val="800"/>
              </a:spcAft>
              <a:buNone/>
            </a:pPr>
            <a:endParaRPr lang="pl-PL" sz="2400" dirty="0">
              <a:effectLst/>
              <a:latin typeface="+mj-lt"/>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UcPeriod"/>
            </a:pPr>
            <a:r>
              <a:rPr lang="pl-PL" sz="2400" i="1" dirty="0">
                <a:effectLst/>
                <a:latin typeface="+mj-lt"/>
                <a:ea typeface="Calibri" panose="020F0502020204030204" pitchFamily="34" charset="0"/>
                <a:cs typeface="Times New Roman" panose="02020603050405020304" pitchFamily="18" charset="0"/>
              </a:rPr>
              <a:t>ekspertyzy obligatoryjne – </a:t>
            </a:r>
            <a:r>
              <a:rPr lang="pl-PL" sz="2400" dirty="0">
                <a:effectLst/>
                <a:latin typeface="+mj-lt"/>
                <a:ea typeface="Calibri" panose="020F0502020204030204" pitchFamily="34" charset="0"/>
                <a:cs typeface="Times New Roman" panose="02020603050405020304" pitchFamily="18" charset="0"/>
              </a:rPr>
              <a:t>takie, które organ musi zlecić np. w przypadku oględzin i otwarcia zwłok, którego należy dokonać z udziałem biegłego lekarza z zakresu medycyny sądowej.</a:t>
            </a:r>
          </a:p>
          <a:p>
            <a:pPr marL="342900" lvl="0" indent="-342900" algn="just">
              <a:lnSpc>
                <a:spcPct val="115000"/>
              </a:lnSpc>
              <a:buFont typeface="+mj-lt"/>
              <a:buAutoNum type="alphaUcPeriod"/>
            </a:pPr>
            <a:r>
              <a:rPr lang="pl-PL" sz="2400" i="1" dirty="0">
                <a:effectLst/>
                <a:latin typeface="+mj-lt"/>
                <a:ea typeface="Calibri" panose="020F0502020204030204" pitchFamily="34" charset="0"/>
                <a:cs typeface="Times New Roman" panose="02020603050405020304" pitchFamily="18" charset="0"/>
              </a:rPr>
              <a:t>ekspertyzy fakultatywne – </a:t>
            </a:r>
            <a:r>
              <a:rPr lang="pl-PL" sz="2400" dirty="0">
                <a:effectLst/>
                <a:latin typeface="+mj-lt"/>
                <a:ea typeface="Calibri" panose="020F0502020204030204" pitchFamily="34" charset="0"/>
                <a:cs typeface="Times New Roman" panose="02020603050405020304" pitchFamily="18" charset="0"/>
              </a:rPr>
              <a:t>organ procesowy ma prawo, a nie obowiązek powołania biegłego. Jeżeli organ sam dysponuje wiedzą specjalną nie musi powoływać biegłego.</a:t>
            </a:r>
          </a:p>
          <a:p>
            <a:pPr marL="906780" indent="0" algn="just">
              <a:lnSpc>
                <a:spcPct val="115000"/>
              </a:lnSpc>
              <a:spcAft>
                <a:spcPts val="800"/>
              </a:spcAft>
              <a:buNone/>
            </a:pP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652082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0D3BD9-5FBC-43E1-8955-4EB2A4F8EA2A}"/>
              </a:ext>
            </a:extLst>
          </p:cNvPr>
          <p:cNvSpPr>
            <a:spLocks noGrp="1"/>
          </p:cNvSpPr>
          <p:nvPr>
            <p:ph type="title"/>
          </p:nvPr>
        </p:nvSpPr>
        <p:spPr>
          <a:xfrm>
            <a:off x="913794" y="95250"/>
            <a:ext cx="10353761" cy="581025"/>
          </a:xfrm>
        </p:spPr>
        <p:txBody>
          <a:bodyPr/>
          <a:lstStyle/>
          <a:p>
            <a:r>
              <a:rPr lang="pl-PL" dirty="0"/>
              <a:t>Ekspertyza pozasądowa</a:t>
            </a:r>
          </a:p>
        </p:txBody>
      </p:sp>
      <p:sp>
        <p:nvSpPr>
          <p:cNvPr id="3" name="Symbol zastępczy zawartości 2">
            <a:extLst>
              <a:ext uri="{FF2B5EF4-FFF2-40B4-BE49-F238E27FC236}">
                <a16:creationId xmlns:a16="http://schemas.microsoft.com/office/drawing/2014/main" id="{8ADFA4D9-BDAF-4C80-B878-4E75C87A41FD}"/>
              </a:ext>
            </a:extLst>
          </p:cNvPr>
          <p:cNvSpPr>
            <a:spLocks noGrp="1"/>
          </p:cNvSpPr>
          <p:nvPr>
            <p:ph idx="1"/>
          </p:nvPr>
        </p:nvSpPr>
        <p:spPr>
          <a:xfrm>
            <a:off x="186612" y="676275"/>
            <a:ext cx="11821886" cy="5985782"/>
          </a:xfrm>
        </p:spPr>
        <p:txBody>
          <a:bodyPr>
            <a:normAutofit lnSpcReduction="10000"/>
          </a:bodyPr>
          <a:lstStyle/>
          <a:p>
            <a:r>
              <a:rPr lang="pl-PL" dirty="0">
                <a:latin typeface="+mj-lt"/>
              </a:rPr>
              <a:t>Opinia prywatna (pozasądowa) – w postępowaniu ma charakter dokumentu sporządzany na zlecenie uczestników procesu karnego (najczęściej przez oskarżonego) przez osoby posiadające wiadomości specjalne w danej dziedzinie.</a:t>
            </a:r>
          </a:p>
          <a:p>
            <a:r>
              <a:rPr lang="pl-PL" dirty="0">
                <a:latin typeface="+mj-lt"/>
              </a:rPr>
              <a:t>Inny status dowodowy niż opinia biegłego sądowego.</a:t>
            </a:r>
          </a:p>
          <a:p>
            <a:r>
              <a:rPr lang="pl-PL" dirty="0">
                <a:latin typeface="+mj-lt"/>
              </a:rPr>
              <a:t>Biegły prywatny nie ma statusu ani uprawnień biegłego sądowego.</a:t>
            </a:r>
          </a:p>
          <a:p>
            <a:r>
              <a:rPr lang="pl-PL" dirty="0">
                <a:latin typeface="+mj-lt"/>
              </a:rPr>
              <a:t>Biegłego prywatnego nie przesłuchuje się w przeciwieństwie do biegłego sądowego. Biegłego prywatnego nie można także konfrontować z biegłym sądowym.</a:t>
            </a:r>
          </a:p>
          <a:p>
            <a:r>
              <a:rPr lang="pl-PL" dirty="0">
                <a:latin typeface="+mj-lt"/>
              </a:rPr>
              <a:t>Włączana do materiału dowodowego w drodze wniosku dowodowego.</a:t>
            </a:r>
          </a:p>
          <a:p>
            <a:r>
              <a:rPr lang="pl-PL" dirty="0">
                <a:latin typeface="+mj-lt"/>
              </a:rPr>
              <a:t>Opinia prywatna nie jest opinią w rozumieniu art.193 § 1 k.p.k. </a:t>
            </a:r>
          </a:p>
          <a:p>
            <a:r>
              <a:rPr lang="pl-PL" dirty="0">
                <a:latin typeface="+mj-lt"/>
              </a:rPr>
              <a:t>Opinia prywatna może być jednak cennym źródłem informacji, wpływającym na czynności organu procesowego, a także na linię obrony. </a:t>
            </a:r>
          </a:p>
          <a:p>
            <a:r>
              <a:rPr lang="pl-PL" dirty="0">
                <a:latin typeface="+mj-lt"/>
              </a:rPr>
              <a:t>Może być podstawą do składania dalszych wniosków dowodowych.</a:t>
            </a:r>
          </a:p>
          <a:p>
            <a:r>
              <a:rPr lang="pl-PL" dirty="0">
                <a:latin typeface="+mj-lt"/>
              </a:rPr>
              <a:t>Może stać się podstawą dopuszczenia dowodu z opinii uzupełniającej biegłego, który był powołany w sprawie, czy wyznaczenia innego biegłego. </a:t>
            </a:r>
          </a:p>
        </p:txBody>
      </p:sp>
    </p:spTree>
    <p:extLst>
      <p:ext uri="{BB962C8B-B14F-4D97-AF65-F5344CB8AC3E}">
        <p14:creationId xmlns:p14="http://schemas.microsoft.com/office/powerpoint/2010/main" val="4003658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1D14A5-B7EF-450B-938D-CBF02B452C5F}"/>
              </a:ext>
            </a:extLst>
          </p:cNvPr>
          <p:cNvSpPr>
            <a:spLocks noGrp="1"/>
          </p:cNvSpPr>
          <p:nvPr>
            <p:ph type="title"/>
          </p:nvPr>
        </p:nvSpPr>
        <p:spPr>
          <a:xfrm>
            <a:off x="913795" y="257175"/>
            <a:ext cx="10353761" cy="722539"/>
          </a:xfrm>
        </p:spPr>
        <p:txBody>
          <a:bodyPr/>
          <a:lstStyle/>
          <a:p>
            <a:r>
              <a:rPr lang="pl-PL" dirty="0"/>
              <a:t>Ekspertyza SĄDOWA</a:t>
            </a:r>
          </a:p>
        </p:txBody>
      </p:sp>
      <p:sp>
        <p:nvSpPr>
          <p:cNvPr id="3" name="Symbol zastępczy zawartości 2">
            <a:extLst>
              <a:ext uri="{FF2B5EF4-FFF2-40B4-BE49-F238E27FC236}">
                <a16:creationId xmlns:a16="http://schemas.microsoft.com/office/drawing/2014/main" id="{02022D5B-3D29-49D0-9637-3013FD7CE890}"/>
              </a:ext>
            </a:extLst>
          </p:cNvPr>
          <p:cNvSpPr>
            <a:spLocks noGrp="1"/>
          </p:cNvSpPr>
          <p:nvPr>
            <p:ph idx="1"/>
          </p:nvPr>
        </p:nvSpPr>
        <p:spPr>
          <a:xfrm>
            <a:off x="354563" y="979714"/>
            <a:ext cx="11635274" cy="5710335"/>
          </a:xfrm>
        </p:spPr>
        <p:txBody>
          <a:bodyPr>
            <a:normAutofit lnSpcReduction="10000"/>
          </a:bodyPr>
          <a:lstStyle/>
          <a:p>
            <a:pPr marL="0" indent="0" algn="just">
              <a:buNone/>
            </a:pPr>
            <a:r>
              <a:rPr lang="pl-PL" sz="2400" b="1" dirty="0">
                <a:effectLst/>
                <a:latin typeface="+mj-lt"/>
                <a:ea typeface="Calibri" panose="020F0502020204030204" pitchFamily="34" charset="0"/>
                <a:cs typeface="Times New Roman" panose="02020603050405020304" pitchFamily="18" charset="0"/>
              </a:rPr>
              <a:t>Ekspertyza sądowa</a:t>
            </a:r>
            <a:r>
              <a:rPr lang="pl-PL" sz="2400" dirty="0">
                <a:effectLst/>
                <a:latin typeface="+mj-lt"/>
                <a:ea typeface="Calibri" panose="020F0502020204030204" pitchFamily="34" charset="0"/>
                <a:cs typeface="Times New Roman" panose="02020603050405020304" pitchFamily="18" charset="0"/>
              </a:rPr>
              <a:t> to zespół czynności badawczych wymagających wiadomości specjalnych wykonywanych przez biegłego na zlecenie organu procesowego oraz zakończonych opinią mogącą mieć charakter dowodu w procesie, niezbędnego do stwierdzenia okoliczności mających istotne znaczenie dla rozstrzygnięcia sprawy (T. </a:t>
            </a:r>
            <a:r>
              <a:rPr lang="pl-PL" sz="2400" dirty="0" err="1">
                <a:effectLst/>
                <a:latin typeface="+mj-lt"/>
                <a:ea typeface="Calibri" panose="020F0502020204030204" pitchFamily="34" charset="0"/>
                <a:cs typeface="Times New Roman" panose="02020603050405020304" pitchFamily="18" charset="0"/>
              </a:rPr>
              <a:t>Hanausek</a:t>
            </a:r>
            <a:r>
              <a:rPr lang="pl-PL" sz="2400" dirty="0">
                <a:effectLst/>
                <a:latin typeface="+mj-lt"/>
                <a:ea typeface="Calibri" panose="020F0502020204030204" pitchFamily="34" charset="0"/>
                <a:cs typeface="Times New Roman" panose="02020603050405020304" pitchFamily="18" charset="0"/>
              </a:rPr>
              <a:t>).</a:t>
            </a:r>
          </a:p>
          <a:p>
            <a:pPr marL="0" indent="0" algn="just">
              <a:buNone/>
            </a:pPr>
            <a:r>
              <a:rPr lang="pl-PL" sz="2400" dirty="0">
                <a:effectLst/>
                <a:latin typeface="+mj-lt"/>
                <a:ea typeface="Calibri" panose="020F0502020204030204" pitchFamily="34" charset="0"/>
                <a:cs typeface="Times New Roman" panose="02020603050405020304" pitchFamily="18" charset="0"/>
              </a:rPr>
              <a:t>Elementy pojęcia ekspertyzy:</a:t>
            </a:r>
          </a:p>
          <a:p>
            <a:pPr marL="342900" lvl="0" indent="-342900" algn="just">
              <a:lnSpc>
                <a:spcPct val="107000"/>
              </a:lnSpc>
              <a:buFont typeface="+mj-lt"/>
              <a:buAutoNum type="alphaLcParenR"/>
            </a:pPr>
            <a:r>
              <a:rPr lang="pl-PL" sz="1800" dirty="0">
                <a:effectLst/>
                <a:latin typeface="+mj-lt"/>
                <a:ea typeface="Calibri" panose="020F0502020204030204" pitchFamily="34" charset="0"/>
                <a:cs typeface="Times New Roman" panose="02020603050405020304" pitchFamily="18" charset="0"/>
              </a:rPr>
              <a:t>czynności badawcze;</a:t>
            </a:r>
          </a:p>
          <a:p>
            <a:pPr marL="342900" lvl="0" indent="-342900" algn="just">
              <a:lnSpc>
                <a:spcPct val="107000"/>
              </a:lnSpc>
              <a:buFont typeface="+mj-lt"/>
              <a:buAutoNum type="alphaLcParenR"/>
            </a:pPr>
            <a:r>
              <a:rPr lang="pl-PL" sz="1800" dirty="0">
                <a:effectLst/>
                <a:latin typeface="+mj-lt"/>
                <a:ea typeface="Calibri" panose="020F0502020204030204" pitchFamily="34" charset="0"/>
                <a:cs typeface="Times New Roman" panose="02020603050405020304" pitchFamily="18" charset="0"/>
              </a:rPr>
              <a:t>wiadomości specjalne;</a:t>
            </a:r>
          </a:p>
          <a:p>
            <a:pPr marL="342900" lvl="0" indent="-342900" algn="just">
              <a:lnSpc>
                <a:spcPct val="107000"/>
              </a:lnSpc>
              <a:buFont typeface="+mj-lt"/>
              <a:buAutoNum type="alphaLcParenR"/>
            </a:pPr>
            <a:r>
              <a:rPr lang="pl-PL" sz="1800" dirty="0">
                <a:effectLst/>
                <a:latin typeface="+mj-lt"/>
                <a:ea typeface="Calibri" panose="020F0502020204030204" pitchFamily="34" charset="0"/>
                <a:cs typeface="Times New Roman" panose="02020603050405020304" pitchFamily="18" charset="0"/>
              </a:rPr>
              <a:t>biegły;</a:t>
            </a:r>
          </a:p>
          <a:p>
            <a:pPr marL="342900" lvl="0" indent="-342900" algn="just">
              <a:lnSpc>
                <a:spcPct val="107000"/>
              </a:lnSpc>
              <a:buFont typeface="+mj-lt"/>
              <a:buAutoNum type="alphaLcParenR"/>
            </a:pPr>
            <a:r>
              <a:rPr lang="pl-PL" sz="1800" dirty="0">
                <a:effectLst/>
                <a:latin typeface="+mj-lt"/>
                <a:ea typeface="Calibri" panose="020F0502020204030204" pitchFamily="34" charset="0"/>
                <a:cs typeface="Times New Roman" panose="02020603050405020304" pitchFamily="18" charset="0"/>
              </a:rPr>
              <a:t>organ procesowy;</a:t>
            </a:r>
          </a:p>
          <a:p>
            <a:pPr marL="342900" lvl="0" indent="-342900" algn="just">
              <a:lnSpc>
                <a:spcPct val="107000"/>
              </a:lnSpc>
              <a:buFont typeface="+mj-lt"/>
              <a:buAutoNum type="alphaLcParenR"/>
            </a:pPr>
            <a:r>
              <a:rPr lang="pl-PL" sz="1800" dirty="0">
                <a:effectLst/>
                <a:latin typeface="+mj-lt"/>
                <a:ea typeface="Calibri" panose="020F0502020204030204" pitchFamily="34" charset="0"/>
                <a:cs typeface="Times New Roman" panose="02020603050405020304" pitchFamily="18" charset="0"/>
              </a:rPr>
              <a:t>opinia;</a:t>
            </a:r>
          </a:p>
          <a:p>
            <a:pPr marL="342900" lvl="0" indent="-342900" algn="just">
              <a:lnSpc>
                <a:spcPct val="107000"/>
              </a:lnSpc>
              <a:buFont typeface="+mj-lt"/>
              <a:buAutoNum type="alphaLcParenR"/>
            </a:pPr>
            <a:r>
              <a:rPr lang="pl-PL" sz="1800" dirty="0">
                <a:effectLst/>
                <a:latin typeface="+mj-lt"/>
                <a:ea typeface="Calibri" panose="020F0502020204030204" pitchFamily="34" charset="0"/>
                <a:cs typeface="Times New Roman" panose="02020603050405020304" pitchFamily="18" charset="0"/>
              </a:rPr>
              <a:t>dowód w procesie;</a:t>
            </a:r>
          </a:p>
          <a:p>
            <a:pPr marL="342900" lvl="0" indent="-342900" algn="just">
              <a:lnSpc>
                <a:spcPct val="107000"/>
              </a:lnSpc>
              <a:spcAft>
                <a:spcPts val="800"/>
              </a:spcAft>
              <a:buFont typeface="+mj-lt"/>
              <a:buAutoNum type="alphaLcParenR"/>
            </a:pPr>
            <a:r>
              <a:rPr lang="pl-PL" sz="1800" dirty="0">
                <a:effectLst/>
                <a:latin typeface="+mj-lt"/>
                <a:ea typeface="Calibri" panose="020F0502020204030204" pitchFamily="34" charset="0"/>
                <a:cs typeface="Times New Roman" panose="02020603050405020304" pitchFamily="18" charset="0"/>
              </a:rPr>
              <a:t>okoliczności mające istotne znaczenie dla rozstrzygnięcia sprawy;</a:t>
            </a:r>
          </a:p>
          <a:p>
            <a:pPr marL="0" lvl="0" indent="0" algn="just">
              <a:lnSpc>
                <a:spcPct val="107000"/>
              </a:lnSpc>
              <a:spcAft>
                <a:spcPts val="800"/>
              </a:spcAft>
              <a:buNone/>
            </a:pPr>
            <a:endParaRPr lang="pl-PL" sz="1800" dirty="0">
              <a:effectLst/>
              <a:latin typeface="+mj-lt"/>
              <a:ea typeface="Calibri" panose="020F0502020204030204" pitchFamily="34" charset="0"/>
              <a:cs typeface="Times New Roman" panose="02020603050405020304" pitchFamily="18" charset="0"/>
            </a:endParaRPr>
          </a:p>
          <a:p>
            <a:endParaRPr lang="pl-PL" dirty="0">
              <a:latin typeface="+mj-lt"/>
            </a:endParaRPr>
          </a:p>
        </p:txBody>
      </p:sp>
    </p:spTree>
    <p:extLst>
      <p:ext uri="{BB962C8B-B14F-4D97-AF65-F5344CB8AC3E}">
        <p14:creationId xmlns:p14="http://schemas.microsoft.com/office/powerpoint/2010/main" val="101360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9AAC1D-6B26-48F5-9551-C57832698594}"/>
              </a:ext>
            </a:extLst>
          </p:cNvPr>
          <p:cNvSpPr>
            <a:spLocks noGrp="1"/>
          </p:cNvSpPr>
          <p:nvPr>
            <p:ph type="title"/>
          </p:nvPr>
        </p:nvSpPr>
        <p:spPr>
          <a:xfrm>
            <a:off x="1044335" y="429208"/>
            <a:ext cx="10353761" cy="619125"/>
          </a:xfrm>
        </p:spPr>
        <p:txBody>
          <a:bodyPr>
            <a:normAutofit fontScale="90000"/>
          </a:bodyPr>
          <a:lstStyle/>
          <a:p>
            <a:r>
              <a:rPr lang="pl-PL" dirty="0"/>
              <a:t>Podstawy prawne</a:t>
            </a:r>
            <a:br>
              <a:rPr lang="pl-PL" dirty="0"/>
            </a:br>
            <a:r>
              <a:rPr lang="pl-PL" dirty="0"/>
              <a:t>postępowanie karne</a:t>
            </a:r>
          </a:p>
        </p:txBody>
      </p:sp>
      <p:sp>
        <p:nvSpPr>
          <p:cNvPr id="6" name="Symbol zastępczy zawartości 5">
            <a:extLst>
              <a:ext uri="{FF2B5EF4-FFF2-40B4-BE49-F238E27FC236}">
                <a16:creationId xmlns:a16="http://schemas.microsoft.com/office/drawing/2014/main" id="{1DC2AF7B-5176-4E37-978F-FD9BEF5BB2C3}"/>
              </a:ext>
            </a:extLst>
          </p:cNvPr>
          <p:cNvSpPr txBox="1">
            <a:spLocks noGrp="1"/>
          </p:cNvSpPr>
          <p:nvPr>
            <p:ph idx="1"/>
          </p:nvPr>
        </p:nvSpPr>
        <p:spPr>
          <a:xfrm>
            <a:off x="363341" y="1589509"/>
            <a:ext cx="11715750" cy="4270785"/>
          </a:xfrm>
          <a:prstGeom prst="rect">
            <a:avLst/>
          </a:prstGeom>
          <a:noFill/>
        </p:spPr>
        <p:txBody>
          <a:bodyPr wrap="square">
            <a:spAutoFit/>
          </a:bodyPr>
          <a:lstStyle/>
          <a:p>
            <a:pPr algn="just">
              <a:buFont typeface="Wingdings" panose="05000000000000000000" pitchFamily="2" charset="2"/>
              <a:buChar char="Ø"/>
            </a:pPr>
            <a:r>
              <a:rPr lang="pl-PL" b="1" dirty="0">
                <a:latin typeface="+mj-lt"/>
              </a:rPr>
              <a:t>Art. 193 k.p.k. </a:t>
            </a:r>
            <a:endParaRPr lang="pl-PL" b="1" i="1" dirty="0">
              <a:latin typeface="+mj-lt"/>
            </a:endParaRPr>
          </a:p>
          <a:p>
            <a:pPr marL="0" indent="0" algn="just">
              <a:buNone/>
            </a:pPr>
            <a:r>
              <a:rPr lang="pl-PL" i="1" dirty="0">
                <a:latin typeface="+mj-lt"/>
              </a:rPr>
              <a:t>§ 1. Jeżeli stwierdzenie okoliczności mających </a:t>
            </a:r>
            <a:r>
              <a:rPr lang="pl-PL" b="1" i="1" dirty="0">
                <a:latin typeface="+mj-lt"/>
              </a:rPr>
              <a:t>istotne znaczenie </a:t>
            </a:r>
            <a:r>
              <a:rPr lang="pl-PL" i="1" dirty="0">
                <a:latin typeface="+mj-lt"/>
              </a:rPr>
              <a:t>dla rozstrzygnięcia sprawy wymaga </a:t>
            </a:r>
            <a:r>
              <a:rPr lang="pl-PL" b="1" i="1" dirty="0">
                <a:latin typeface="+mj-lt"/>
              </a:rPr>
              <a:t>wiadomości specjalnych</a:t>
            </a:r>
            <a:r>
              <a:rPr lang="pl-PL" i="1" dirty="0">
                <a:latin typeface="+mj-lt"/>
              </a:rPr>
              <a:t>, zasięga się opinii biegłego albo biegłych.</a:t>
            </a:r>
          </a:p>
          <a:p>
            <a:pPr marL="0" indent="0" algn="just">
              <a:buNone/>
            </a:pPr>
            <a:r>
              <a:rPr lang="pl-PL" i="1" dirty="0">
                <a:latin typeface="+mj-lt"/>
              </a:rPr>
              <a:t>§ 2. W celu wydania opinii można też zwrócić się do </a:t>
            </a:r>
            <a:r>
              <a:rPr lang="pl-PL" b="1" i="1" dirty="0">
                <a:latin typeface="+mj-lt"/>
              </a:rPr>
              <a:t>instytucji naukowej lub specjalistycznej</a:t>
            </a:r>
            <a:r>
              <a:rPr lang="pl-PL" i="1" dirty="0">
                <a:latin typeface="+mj-lt"/>
              </a:rPr>
              <a:t>.</a:t>
            </a:r>
          </a:p>
          <a:p>
            <a:pPr marL="0" indent="0" algn="just">
              <a:buNone/>
            </a:pPr>
            <a:r>
              <a:rPr lang="pl-PL" i="1" dirty="0">
                <a:latin typeface="+mj-lt"/>
              </a:rPr>
              <a:t>§ 2a. Do instytucji naukowej lub specjalistycznej oraz do osób, które biorą udział w wydaniu opinii tej instytucji, stosuje się odpowiednio przepisy dotyczące biegłych.</a:t>
            </a:r>
          </a:p>
          <a:p>
            <a:pPr marL="0" indent="0" algn="just">
              <a:buNone/>
            </a:pPr>
            <a:r>
              <a:rPr lang="pl-PL" i="1" dirty="0">
                <a:latin typeface="+mj-lt"/>
              </a:rPr>
              <a:t>§ 3. W wypadku powołania biegłych z zakresu różnych specjalności, o tym, czy mają oni przeprowadzić badania wspólnie i wydać jedną wspólną opinię, czy opinie odrębne, rozstrzyga organ procesowy powołujący biegłych.</a:t>
            </a:r>
          </a:p>
        </p:txBody>
      </p:sp>
    </p:spTree>
    <p:extLst>
      <p:ext uri="{BB962C8B-B14F-4D97-AF65-F5344CB8AC3E}">
        <p14:creationId xmlns:p14="http://schemas.microsoft.com/office/powerpoint/2010/main" val="363946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A6FB2D3-742D-63F6-6168-7D0B81CCE9D1}"/>
              </a:ext>
            </a:extLst>
          </p:cNvPr>
          <p:cNvSpPr>
            <a:spLocks noGrp="1"/>
          </p:cNvSpPr>
          <p:nvPr>
            <p:ph idx="1"/>
          </p:nvPr>
        </p:nvSpPr>
        <p:spPr>
          <a:xfrm>
            <a:off x="93306" y="93306"/>
            <a:ext cx="11961845" cy="6643396"/>
          </a:xfrm>
        </p:spPr>
        <p:txBody>
          <a:bodyPr>
            <a:noAutofit/>
          </a:bodyPr>
          <a:lstStyle/>
          <a:p>
            <a:pPr algn="just">
              <a:buFont typeface="Wingdings" panose="05000000000000000000" pitchFamily="2" charset="2"/>
              <a:buChar char="Ø"/>
            </a:pPr>
            <a:r>
              <a:rPr lang="pl-PL" sz="1800" b="1" dirty="0">
                <a:latin typeface="+mj-lt"/>
              </a:rPr>
              <a:t>art. 194 k. p. k. </a:t>
            </a:r>
            <a:r>
              <a:rPr lang="pl-PL" sz="1800" i="1" dirty="0">
                <a:latin typeface="+mj-lt"/>
              </a:rPr>
              <a:t>O dopuszczeniu dowodu z opinii biegłego wydaje się </a:t>
            </a:r>
            <a:r>
              <a:rPr lang="pl-PL" sz="1800" b="1" i="1" dirty="0">
                <a:latin typeface="+mj-lt"/>
              </a:rPr>
              <a:t>postanowienie</a:t>
            </a:r>
            <a:r>
              <a:rPr lang="pl-PL" sz="1800" i="1" dirty="0">
                <a:latin typeface="+mj-lt"/>
              </a:rPr>
              <a:t>, w którym należy wskazać:</a:t>
            </a:r>
          </a:p>
          <a:p>
            <a:pPr marL="0" indent="0" algn="just">
              <a:lnSpc>
                <a:spcPct val="100000"/>
              </a:lnSpc>
              <a:buNone/>
            </a:pPr>
            <a:r>
              <a:rPr lang="pl-PL" sz="1800" i="1" dirty="0">
                <a:latin typeface="+mj-lt"/>
              </a:rPr>
              <a:t>1) imię, nazwisko i specjalność biegłego lub biegłych, a w wypadku opinii</a:t>
            </a:r>
          </a:p>
          <a:p>
            <a:pPr marL="0" indent="0" algn="just">
              <a:lnSpc>
                <a:spcPct val="100000"/>
              </a:lnSpc>
              <a:buNone/>
            </a:pPr>
            <a:r>
              <a:rPr lang="pl-PL" sz="1800" i="1" dirty="0">
                <a:latin typeface="+mj-lt"/>
              </a:rPr>
              <a:t>instytucji, w razie potrzeby, specjalność i kwalifikacje osób, które powinny</a:t>
            </a:r>
          </a:p>
          <a:p>
            <a:pPr marL="0" indent="0" algn="just">
              <a:lnSpc>
                <a:spcPct val="100000"/>
              </a:lnSpc>
              <a:buNone/>
            </a:pPr>
            <a:r>
              <a:rPr lang="pl-PL" sz="1800" i="1" dirty="0">
                <a:latin typeface="+mj-lt"/>
              </a:rPr>
              <a:t>wziąć udział w przeprowadzeniu ekspertyzy;</a:t>
            </a:r>
          </a:p>
          <a:p>
            <a:pPr marL="0" indent="0" algn="just">
              <a:lnSpc>
                <a:spcPct val="100000"/>
              </a:lnSpc>
              <a:buNone/>
            </a:pPr>
            <a:r>
              <a:rPr lang="pl-PL" sz="1800" i="1" dirty="0">
                <a:latin typeface="+mj-lt"/>
              </a:rPr>
              <a:t>2) przedmiot i zakres ekspertyzy ze sformułowaniem, w miarę potrzeby, pytań</a:t>
            </a:r>
          </a:p>
          <a:p>
            <a:pPr marL="0" indent="0" algn="just">
              <a:lnSpc>
                <a:spcPct val="100000"/>
              </a:lnSpc>
              <a:buNone/>
            </a:pPr>
            <a:r>
              <a:rPr lang="pl-PL" sz="1800" i="1" dirty="0">
                <a:latin typeface="+mj-lt"/>
              </a:rPr>
              <a:t>szczegółowych;</a:t>
            </a:r>
          </a:p>
          <a:p>
            <a:pPr marL="0" indent="0" algn="just">
              <a:lnSpc>
                <a:spcPct val="100000"/>
              </a:lnSpc>
              <a:buNone/>
            </a:pPr>
            <a:r>
              <a:rPr lang="pl-PL" sz="1800" i="1" dirty="0">
                <a:latin typeface="+mj-lt"/>
              </a:rPr>
              <a:t>3) termin dostarczenia opinii</a:t>
            </a:r>
          </a:p>
          <a:p>
            <a:pPr algn="just">
              <a:lnSpc>
                <a:spcPct val="100000"/>
              </a:lnSpc>
              <a:buFont typeface="Wingdings" panose="05000000000000000000" pitchFamily="2" charset="2"/>
              <a:buChar char="Ø"/>
            </a:pPr>
            <a:r>
              <a:rPr lang="pl-PL" sz="1800" b="1" dirty="0">
                <a:latin typeface="+mj-lt"/>
              </a:rPr>
              <a:t>Art. 196 k.p.k.</a:t>
            </a:r>
          </a:p>
          <a:p>
            <a:pPr marL="0" indent="0" algn="just">
              <a:lnSpc>
                <a:spcPct val="100000"/>
              </a:lnSpc>
              <a:buNone/>
            </a:pPr>
            <a:r>
              <a:rPr lang="pl-PL" sz="1800" i="1" dirty="0">
                <a:latin typeface="+mj-lt"/>
              </a:rPr>
              <a:t>§ 1. </a:t>
            </a:r>
            <a:r>
              <a:rPr lang="pl-PL" sz="1800" b="1" i="1" dirty="0">
                <a:latin typeface="+mj-lt"/>
              </a:rPr>
              <a:t>Nie mogą być biegłymi </a:t>
            </a:r>
            <a:r>
              <a:rPr lang="pl-PL" sz="1800" i="1" dirty="0">
                <a:latin typeface="+mj-lt"/>
              </a:rPr>
              <a:t>osoby wymienione w art. 178, 182 i 185 oraz osoby, do których odnoszą się odpowiednie przyczyny wyłączenia wymienione w art. 40 § 1 pkt 1-3 i 5, osoby powołane w sprawie w charakterze świadków, a także osoby, które były świadkiem czynu.</a:t>
            </a:r>
          </a:p>
          <a:p>
            <a:pPr marL="0" indent="0" algn="just">
              <a:lnSpc>
                <a:spcPct val="100000"/>
              </a:lnSpc>
              <a:buNone/>
            </a:pPr>
            <a:r>
              <a:rPr lang="pl-PL" sz="1800" i="1" dirty="0">
                <a:latin typeface="+mj-lt"/>
              </a:rPr>
              <a:t>§ 2. Jeżeli ujawnią się przyczyny wyłączenia biegłego wymienione w § 1, wydana przez niego opinia </a:t>
            </a:r>
            <a:r>
              <a:rPr lang="pl-PL" sz="1800" b="1" i="1" dirty="0">
                <a:latin typeface="+mj-lt"/>
              </a:rPr>
              <a:t>nie stanowi dowodu</a:t>
            </a:r>
            <a:r>
              <a:rPr lang="pl-PL" sz="1800" i="1" dirty="0">
                <a:latin typeface="+mj-lt"/>
              </a:rPr>
              <a:t>, a na miejsce biegłego wyłączonego powołuje się innego biegłego.</a:t>
            </a:r>
          </a:p>
          <a:p>
            <a:pPr marL="0" indent="0" algn="just">
              <a:lnSpc>
                <a:spcPct val="100000"/>
              </a:lnSpc>
              <a:buNone/>
            </a:pPr>
            <a:r>
              <a:rPr lang="pl-PL" sz="1800" i="1" dirty="0">
                <a:latin typeface="+mj-lt"/>
              </a:rPr>
              <a:t>§ 3. Jeżeli ujawnią się powody osłabiające zaufanie do wiedzy lub bezstronności biegłego albo inne ważne powody, powołuje się innego biegłego.</a:t>
            </a:r>
          </a:p>
          <a:p>
            <a:pPr algn="just">
              <a:lnSpc>
                <a:spcPct val="100000"/>
              </a:lnSpc>
              <a:buFont typeface="Wingdings" panose="05000000000000000000" pitchFamily="2" charset="2"/>
              <a:buChar char="Ø"/>
            </a:pPr>
            <a:r>
              <a:rPr lang="pl-PL" sz="1800" b="1" dirty="0">
                <a:latin typeface="+mj-lt"/>
              </a:rPr>
              <a:t>Art. 195 k.p.k. </a:t>
            </a:r>
            <a:r>
              <a:rPr lang="pl-PL" sz="1800" i="1" dirty="0">
                <a:latin typeface="+mj-lt"/>
              </a:rPr>
              <a:t>Do pełnienia czynności biegłego jest obowiązany nie tylko biegły sądowy, lecz także </a:t>
            </a:r>
            <a:r>
              <a:rPr lang="pl-PL" sz="1800" b="1" i="1" dirty="0">
                <a:latin typeface="+mj-lt"/>
              </a:rPr>
              <a:t>każda osoba, o której wiadomo, że ma odpowiednią wiedzę w danej dziedzinie</a:t>
            </a:r>
            <a:r>
              <a:rPr lang="pl-PL" sz="1800" i="1" dirty="0">
                <a:latin typeface="+mj-lt"/>
              </a:rPr>
              <a:t>.</a:t>
            </a:r>
          </a:p>
        </p:txBody>
      </p:sp>
    </p:spTree>
    <p:extLst>
      <p:ext uri="{BB962C8B-B14F-4D97-AF65-F5344CB8AC3E}">
        <p14:creationId xmlns:p14="http://schemas.microsoft.com/office/powerpoint/2010/main" val="3657221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132DCEC-F824-00D7-B83B-A33B3194B845}"/>
              </a:ext>
            </a:extLst>
          </p:cNvPr>
          <p:cNvSpPr>
            <a:spLocks noGrp="1"/>
          </p:cNvSpPr>
          <p:nvPr>
            <p:ph idx="1"/>
          </p:nvPr>
        </p:nvSpPr>
        <p:spPr>
          <a:xfrm>
            <a:off x="419878" y="326571"/>
            <a:ext cx="11392677" cy="6148874"/>
          </a:xfrm>
        </p:spPr>
        <p:txBody>
          <a:bodyPr>
            <a:normAutofit/>
          </a:bodyPr>
          <a:lstStyle/>
          <a:p>
            <a:pPr algn="just">
              <a:lnSpc>
                <a:spcPct val="100000"/>
              </a:lnSpc>
              <a:buFont typeface="Wingdings" panose="05000000000000000000" pitchFamily="2" charset="2"/>
              <a:buChar char="Ø"/>
            </a:pPr>
            <a:r>
              <a:rPr lang="pl-PL" sz="2400" b="1" dirty="0">
                <a:latin typeface="+mj-lt"/>
              </a:rPr>
              <a:t>Art. 198 § 1 k.p.k. </a:t>
            </a:r>
            <a:r>
              <a:rPr lang="pl-PL" sz="2400" i="1" dirty="0">
                <a:latin typeface="+mj-lt"/>
              </a:rPr>
              <a:t>Jeżeli jest to niezbędne do wydania opinii, sąd lub prokurator </a:t>
            </a:r>
            <a:r>
              <a:rPr lang="pl-PL" sz="2400" b="1" i="1" dirty="0">
                <a:latin typeface="+mj-lt"/>
              </a:rPr>
              <a:t>udostępnia biegłemu poszczególne dokumenty </a:t>
            </a:r>
            <a:r>
              <a:rPr lang="pl-PL" sz="2400" i="1" dirty="0">
                <a:latin typeface="+mj-lt"/>
              </a:rPr>
              <a:t>z akt sprawy lub uwierzytelnione kopie tych dokumentów. Dokumenty mogą być również udostępnione w postaci elektronicznej. Biegłemu powołanemu z tego względu, że wydana przez innego biegłego opinia jest niepełna lub niejasna albo gdy zachodzi sprzeczność w niej samej lub między różnymi innymi opiniami w tej samej sprawie, przed wydaniem opinii nie udostępnia się tej innej opinii lub tych innych opinii. Inną opinię lub inne opinie można udostępnić biegłemu, w niezbędnym zakresie, tylko w wyjątkowym, szczególnie uzasadnionym wypadku, gdy przedmiot opinii powołanego biegłego bezpośrednio dotyczy treści tej innej opinii lub tych innych opinii.</a:t>
            </a:r>
          </a:p>
          <a:p>
            <a:pPr algn="just">
              <a:buFont typeface="Wingdings" panose="05000000000000000000" pitchFamily="2" charset="2"/>
              <a:buChar char="Ø"/>
            </a:pPr>
            <a:r>
              <a:rPr lang="pl-PL" sz="2400" b="1" dirty="0">
                <a:latin typeface="+mj-lt"/>
              </a:rPr>
              <a:t>art.198 § 3 k. p. k. </a:t>
            </a:r>
            <a:r>
              <a:rPr lang="pl-PL" sz="2400" i="1" dirty="0">
                <a:latin typeface="+mj-lt"/>
              </a:rPr>
              <a:t>W razie potrzeby organ procesowy może wprowadzić zmiany co do zakresu ekspertyzy lub postawionych pytań oraz stawiać pytania dodatkowe.</a:t>
            </a:r>
          </a:p>
          <a:p>
            <a:endParaRPr lang="pl-PL" dirty="0"/>
          </a:p>
        </p:txBody>
      </p:sp>
    </p:spTree>
    <p:extLst>
      <p:ext uri="{BB962C8B-B14F-4D97-AF65-F5344CB8AC3E}">
        <p14:creationId xmlns:p14="http://schemas.microsoft.com/office/powerpoint/2010/main" val="3892602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67A6F3B-8C55-4A08-AC93-6979F4F49C14}"/>
              </a:ext>
            </a:extLst>
          </p:cNvPr>
          <p:cNvSpPr>
            <a:spLocks noGrp="1"/>
          </p:cNvSpPr>
          <p:nvPr>
            <p:ph idx="1"/>
          </p:nvPr>
        </p:nvSpPr>
        <p:spPr>
          <a:xfrm>
            <a:off x="676275" y="247651"/>
            <a:ext cx="10591282" cy="6505574"/>
          </a:xfrm>
        </p:spPr>
        <p:txBody>
          <a:bodyPr>
            <a:normAutofit fontScale="92500"/>
          </a:bodyPr>
          <a:lstStyle/>
          <a:p>
            <a:pPr marL="0" indent="0" algn="just">
              <a:buNone/>
            </a:pPr>
            <a:r>
              <a:rPr lang="pl-PL" b="1" dirty="0">
                <a:latin typeface="+mj-lt"/>
              </a:rPr>
              <a:t>art. 200 k.p.k.</a:t>
            </a:r>
          </a:p>
          <a:p>
            <a:pPr marL="0" indent="0" algn="just">
              <a:buNone/>
            </a:pPr>
            <a:r>
              <a:rPr lang="pl-PL" dirty="0">
                <a:latin typeface="+mj-lt"/>
              </a:rPr>
              <a:t>§ 1. W zależności od polecenia organu procesowego biegły składa opinię </a:t>
            </a:r>
            <a:r>
              <a:rPr lang="pl-PL" b="1" dirty="0">
                <a:latin typeface="+mj-lt"/>
              </a:rPr>
              <a:t>ustnie lub na piśmie. </a:t>
            </a:r>
          </a:p>
          <a:p>
            <a:pPr marL="0" indent="0" algn="just">
              <a:buNone/>
            </a:pPr>
            <a:r>
              <a:rPr lang="pl-PL" dirty="0">
                <a:latin typeface="+mj-lt"/>
              </a:rPr>
              <a:t>§ 2. Opinia powinna zawierać: </a:t>
            </a:r>
          </a:p>
          <a:p>
            <a:pPr marL="0" indent="0" algn="just">
              <a:buNone/>
            </a:pPr>
            <a:r>
              <a:rPr lang="pl-PL" dirty="0">
                <a:latin typeface="+mj-lt"/>
              </a:rPr>
              <a:t>1) imię, nazwisko, stopień i tytuł naukowy, specjalność i stanowisko zawodowe biegłego; </a:t>
            </a:r>
          </a:p>
          <a:p>
            <a:pPr marL="0" indent="0" algn="just">
              <a:buNone/>
            </a:pPr>
            <a:r>
              <a:rPr lang="pl-PL" dirty="0">
                <a:latin typeface="+mj-lt"/>
              </a:rPr>
              <a:t>2) imiona i nazwiska oraz pozostałe dane innych osób, które uczestniczyły w przeprowadzeniu ekspertyzy, ze wskazaniem czynności dokonanych przez każdą z nich; </a:t>
            </a:r>
          </a:p>
          <a:p>
            <a:pPr marL="0" indent="0" algn="just">
              <a:buNone/>
            </a:pPr>
            <a:r>
              <a:rPr lang="pl-PL" dirty="0">
                <a:latin typeface="+mj-lt"/>
              </a:rPr>
              <a:t>3) w wypadku opinii instytucji – także pełną nazwę i siedzibę instytucji; </a:t>
            </a:r>
          </a:p>
          <a:p>
            <a:pPr marL="0" indent="0" algn="just">
              <a:buNone/>
            </a:pPr>
            <a:r>
              <a:rPr lang="pl-PL" dirty="0">
                <a:latin typeface="+mj-lt"/>
              </a:rPr>
              <a:t>4) czas przeprowadzonych badań oraz datę wydania opinii; </a:t>
            </a:r>
          </a:p>
          <a:p>
            <a:pPr marL="0" indent="0" algn="just">
              <a:buNone/>
            </a:pPr>
            <a:r>
              <a:rPr lang="pl-PL" dirty="0">
                <a:latin typeface="+mj-lt"/>
              </a:rPr>
              <a:t>5) sprawozdanie z przeprowadzonych czynności i spostrzeżeń oraz oparte na nich wnioski; </a:t>
            </a:r>
          </a:p>
          <a:p>
            <a:pPr marL="0" indent="0" algn="just">
              <a:buNone/>
            </a:pPr>
            <a:r>
              <a:rPr lang="pl-PL" dirty="0">
                <a:latin typeface="+mj-lt"/>
              </a:rPr>
              <a:t>6) podpisy wszystkich biegłych, którzy uczestniczyli w wydaniu opinii. </a:t>
            </a:r>
          </a:p>
          <a:p>
            <a:pPr marL="0" indent="0" algn="just">
              <a:buNone/>
            </a:pPr>
            <a:r>
              <a:rPr lang="pl-PL" dirty="0">
                <a:latin typeface="+mj-lt"/>
              </a:rPr>
              <a:t>§ 3. Osoby, które brały udział w wydaniu opinii, mogą być, w razie potrzeby, przesłuchiwane w charakterze biegłych, a osoby, które uczestniczyły tylko w badaniach – w charakterze świadków. </a:t>
            </a:r>
          </a:p>
          <a:p>
            <a:endParaRPr lang="pl-PL" dirty="0">
              <a:latin typeface="+mj-lt"/>
            </a:endParaRPr>
          </a:p>
        </p:txBody>
      </p:sp>
    </p:spTree>
    <p:extLst>
      <p:ext uri="{BB962C8B-B14F-4D97-AF65-F5344CB8AC3E}">
        <p14:creationId xmlns:p14="http://schemas.microsoft.com/office/powerpoint/2010/main" val="2718354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01A6F2-EE90-9D25-7A9D-1A520243B7C2}"/>
              </a:ext>
            </a:extLst>
          </p:cNvPr>
          <p:cNvSpPr>
            <a:spLocks noGrp="1"/>
          </p:cNvSpPr>
          <p:nvPr>
            <p:ph type="title"/>
          </p:nvPr>
        </p:nvSpPr>
        <p:spPr>
          <a:xfrm>
            <a:off x="919119" y="161732"/>
            <a:ext cx="10353761" cy="603380"/>
          </a:xfrm>
        </p:spPr>
        <p:txBody>
          <a:bodyPr/>
          <a:lstStyle/>
          <a:p>
            <a:r>
              <a:rPr lang="pl-PL" dirty="0"/>
              <a:t>Postępowanie cywilne</a:t>
            </a:r>
          </a:p>
        </p:txBody>
      </p:sp>
      <p:sp>
        <p:nvSpPr>
          <p:cNvPr id="3" name="Symbol zastępczy zawartości 2">
            <a:extLst>
              <a:ext uri="{FF2B5EF4-FFF2-40B4-BE49-F238E27FC236}">
                <a16:creationId xmlns:a16="http://schemas.microsoft.com/office/drawing/2014/main" id="{60E1CC81-9C65-1563-F9CC-2A2F909114EF}"/>
              </a:ext>
            </a:extLst>
          </p:cNvPr>
          <p:cNvSpPr>
            <a:spLocks noGrp="1"/>
          </p:cNvSpPr>
          <p:nvPr>
            <p:ph idx="1"/>
          </p:nvPr>
        </p:nvSpPr>
        <p:spPr>
          <a:xfrm>
            <a:off x="111966" y="765111"/>
            <a:ext cx="12080033" cy="5931157"/>
          </a:xfrm>
        </p:spPr>
        <p:txBody>
          <a:bodyPr>
            <a:normAutofit fontScale="92500"/>
          </a:bodyPr>
          <a:lstStyle/>
          <a:p>
            <a:pPr marL="0" indent="0" algn="just">
              <a:buNone/>
            </a:pPr>
            <a:r>
              <a:rPr lang="pl-PL" sz="1800" dirty="0">
                <a:latin typeface="+mj-lt"/>
              </a:rPr>
              <a:t>Art. 278 k.p.c. [Powołanie]</a:t>
            </a:r>
          </a:p>
          <a:p>
            <a:pPr marL="0" indent="0" algn="just">
              <a:buNone/>
            </a:pPr>
            <a:r>
              <a:rPr lang="pl-PL" sz="1800" dirty="0">
                <a:latin typeface="+mj-lt"/>
              </a:rPr>
              <a:t>§ 1. W wypadkach wymagających </a:t>
            </a:r>
            <a:r>
              <a:rPr lang="pl-PL" sz="1800" b="1" dirty="0">
                <a:latin typeface="+mj-lt"/>
              </a:rPr>
              <a:t>wiadomości specjalnych </a:t>
            </a:r>
            <a:r>
              <a:rPr lang="pl-PL" sz="1800" dirty="0">
                <a:latin typeface="+mj-lt"/>
              </a:rPr>
              <a:t>sąd po wysłuchaniu wniosków stron co do liczby biegłych i ich wyboru może wezwać jednego lub kilku biegłych w celu zasięgnięcia ich opinii.</a:t>
            </a:r>
          </a:p>
          <a:p>
            <a:pPr marL="0" indent="0" algn="just">
              <a:buNone/>
            </a:pPr>
            <a:r>
              <a:rPr lang="pl-PL" sz="1800" dirty="0">
                <a:latin typeface="+mj-lt"/>
              </a:rPr>
              <a:t>§ 2. Sąd orzekający może pozostawić prawo wyboru biegłego sędziemu wyznaczonemu lub sądowi wezwanemu.</a:t>
            </a:r>
          </a:p>
          <a:p>
            <a:pPr marL="0" indent="0" algn="just">
              <a:buNone/>
            </a:pPr>
            <a:r>
              <a:rPr lang="pl-PL" sz="1800" dirty="0">
                <a:latin typeface="+mj-lt"/>
              </a:rPr>
              <a:t>§ 3. Sąd oznaczy, czy opinia ma być przedstawiona </a:t>
            </a:r>
            <a:r>
              <a:rPr lang="pl-PL" sz="1800" b="1" dirty="0">
                <a:latin typeface="+mj-lt"/>
              </a:rPr>
              <a:t>ustnie, czy na piśmie</a:t>
            </a:r>
            <a:r>
              <a:rPr lang="pl-PL" sz="1800" dirty="0">
                <a:latin typeface="+mj-lt"/>
              </a:rPr>
              <a:t>.</a:t>
            </a:r>
          </a:p>
          <a:p>
            <a:pPr marL="0" indent="0" algn="just">
              <a:buNone/>
            </a:pPr>
            <a:r>
              <a:rPr lang="pl-PL" sz="1800" dirty="0">
                <a:latin typeface="+mj-lt"/>
              </a:rPr>
              <a:t>Art. 280 k.p.c. [Odmowa] Osoba wyznaczona na biegłego może nie przyjąć włożonego na nią obowiązku z przyczyn, jakie uprawniają świadka do odmowy zeznań, a ponadto z powodu przeszkody, która uniemożliwia jej wydanie opinii.</a:t>
            </a:r>
          </a:p>
          <a:p>
            <a:pPr marL="0" indent="0" algn="just">
              <a:buNone/>
            </a:pPr>
            <a:r>
              <a:rPr lang="pl-PL" sz="1800" dirty="0">
                <a:latin typeface="+mj-lt"/>
              </a:rPr>
              <a:t>Art. 281 k.p.c. [Wyłączenie biegłego]</a:t>
            </a:r>
          </a:p>
          <a:p>
            <a:pPr marL="0" indent="0" algn="just">
              <a:buNone/>
            </a:pPr>
            <a:r>
              <a:rPr lang="pl-PL" sz="1800" dirty="0">
                <a:latin typeface="+mj-lt"/>
              </a:rPr>
              <a:t>§ 1. Aż do ukończenia czynności biegłego strona może żądać jego wyłączenia z przyczyn, z jakich można żądać wyłączenia sędziego. Gdy strona zgłasza wniosek o wyłączenie biegłego po rozpoczęciu przez niego czynności, obowiązana jest uprawdopodobnić, że przyczyna wyłączenia powstała później lub że przedtem nie była jej znana.</a:t>
            </a:r>
          </a:p>
          <a:p>
            <a:pPr marL="0" indent="0" algn="just">
              <a:buNone/>
            </a:pPr>
            <a:r>
              <a:rPr lang="pl-PL" sz="1800" dirty="0">
                <a:latin typeface="+mj-lt"/>
              </a:rPr>
              <a:t>§ 2. O wyłączeniu biegłego rozstrzyga sąd prowadzący sprawę po wysłuchaniu stron i biegłego. Od wysłuchania stron lub biegłego można odstąpić, gdyby miało to doprowadzić do nadmiernej zwłoki w postępowaniu.</a:t>
            </a:r>
          </a:p>
        </p:txBody>
      </p:sp>
    </p:spTree>
    <p:extLst>
      <p:ext uri="{BB962C8B-B14F-4D97-AF65-F5344CB8AC3E}">
        <p14:creationId xmlns:p14="http://schemas.microsoft.com/office/powerpoint/2010/main" val="2594605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354B2BB-229C-F979-DF8C-926155395B7B}"/>
              </a:ext>
            </a:extLst>
          </p:cNvPr>
          <p:cNvSpPr>
            <a:spLocks noGrp="1"/>
          </p:cNvSpPr>
          <p:nvPr>
            <p:ph idx="1"/>
          </p:nvPr>
        </p:nvSpPr>
        <p:spPr>
          <a:xfrm>
            <a:off x="326571" y="391885"/>
            <a:ext cx="11513976" cy="6139543"/>
          </a:xfrm>
        </p:spPr>
        <p:txBody>
          <a:bodyPr>
            <a:normAutofit fontScale="77500" lnSpcReduction="20000"/>
          </a:bodyPr>
          <a:lstStyle/>
          <a:p>
            <a:pPr marL="0" indent="0" algn="just">
              <a:buNone/>
            </a:pPr>
            <a:r>
              <a:rPr lang="pl-PL" sz="2900" dirty="0">
                <a:latin typeface="+mj-lt"/>
              </a:rPr>
              <a:t>Art. 282 k.p.c. [Przyrzeczenie]</a:t>
            </a:r>
          </a:p>
          <a:p>
            <a:pPr marL="0" indent="0" algn="just">
              <a:buNone/>
            </a:pPr>
            <a:r>
              <a:rPr lang="pl-PL" sz="2900" dirty="0">
                <a:latin typeface="+mj-lt"/>
              </a:rPr>
              <a:t>§ 1. Biegły składa przed rozpoczęciem czynności przyrzeczenie w następującym brzmieniu: "Świadomy znaczenia mych słów i odpowiedzialności przed prawem przyrzekam uroczyście, że powierzone mi obowiązki biegłego wykonam z całą sumiennością i bezstronnością".</a:t>
            </a:r>
          </a:p>
          <a:p>
            <a:pPr marL="0" indent="0" algn="just">
              <a:buNone/>
            </a:pPr>
            <a:r>
              <a:rPr lang="pl-PL" sz="2900" dirty="0">
                <a:latin typeface="+mj-lt"/>
              </a:rPr>
              <a:t>§ 11. Biegły, któremu zlecono sporządzenie opinii na piśmie, może złożyć przyrzeczenie przez podpisanie tekstu przyrzeczenia, który załącza do opinii.</a:t>
            </a:r>
          </a:p>
          <a:p>
            <a:pPr marL="0" indent="0" algn="just">
              <a:buNone/>
            </a:pPr>
            <a:r>
              <a:rPr lang="pl-PL" sz="2900" dirty="0">
                <a:latin typeface="+mj-lt"/>
              </a:rPr>
              <a:t>§ 12. Od biegłego wpisanego na listę biegłych sądowych nie odbiera się przyrzeczenia. Biegły taki powołuje się na przyrzeczenie złożone przy ustanowieniu go w tym charakterze.</a:t>
            </a:r>
          </a:p>
          <a:p>
            <a:pPr marL="0" indent="0" algn="just">
              <a:buNone/>
            </a:pPr>
            <a:r>
              <a:rPr lang="pl-PL" sz="2900" dirty="0">
                <a:latin typeface="+mj-lt"/>
              </a:rPr>
              <a:t>§ 2. Poza tym do przyrzeczenia biegłych stosuje się odpowiednio przepisy dotyczące przyrzeczenia świadków.</a:t>
            </a:r>
          </a:p>
          <a:p>
            <a:pPr marL="0" indent="0" algn="just">
              <a:buNone/>
            </a:pPr>
            <a:r>
              <a:rPr lang="pl-PL" sz="2900" dirty="0">
                <a:latin typeface="+mj-lt"/>
              </a:rPr>
              <a:t>Art. 284 k.p.c. [Okazanie akt; udział w postępowaniu] Sąd może zarządzić przedstawienie biegłemu w niezbędnym zakresie akt sprawy lub przedmiotu oględzin oraz zarządzić, by był obecny lub brał udział w przeprowadzeniu dowodu.</a:t>
            </a:r>
          </a:p>
          <a:p>
            <a:endParaRPr lang="pl-PL" dirty="0">
              <a:latin typeface="+mj-lt"/>
            </a:endParaRPr>
          </a:p>
        </p:txBody>
      </p:sp>
    </p:spTree>
    <p:extLst>
      <p:ext uri="{BB962C8B-B14F-4D97-AF65-F5344CB8AC3E}">
        <p14:creationId xmlns:p14="http://schemas.microsoft.com/office/powerpoint/2010/main" val="11124301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4431A1F65980164B853679E319D143B8" ma:contentTypeVersion="6" ma:contentTypeDescription="Utwórz nowy dokument." ma:contentTypeScope="" ma:versionID="294ffe41e2d9a4b58cf58e883c7626de">
  <xsd:schema xmlns:xsd="http://www.w3.org/2001/XMLSchema" xmlns:xs="http://www.w3.org/2001/XMLSchema" xmlns:p="http://schemas.microsoft.com/office/2006/metadata/properties" xmlns:ns2="1a5378cd-315c-435a-885b-191c7c93c01e" targetNamespace="http://schemas.microsoft.com/office/2006/metadata/properties" ma:root="true" ma:fieldsID="a6b2620b31f170c3c12654724d89b3b5" ns2:_="">
    <xsd:import namespace="1a5378cd-315c-435a-885b-191c7c93c01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5378cd-315c-435a-885b-191c7c93c0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714D81-3ECE-42C9-90C8-041B75ED13D3}">
  <ds:schemaRefs>
    <ds:schemaRef ds:uri="http://schemas.microsoft.com/sharepoint/v3/contenttype/forms"/>
  </ds:schemaRefs>
</ds:datastoreItem>
</file>

<file path=customXml/itemProps2.xml><?xml version="1.0" encoding="utf-8"?>
<ds:datastoreItem xmlns:ds="http://schemas.openxmlformats.org/officeDocument/2006/customXml" ds:itemID="{0C8EE06E-8C0D-4640-BF24-D3D1702B3B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5378cd-315c-435a-885b-191c7c93c0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D7D737-19EA-45C8-BAB6-481D5B18507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TM04033921[[fn=Damaszek]]</Template>
  <TotalTime>1714</TotalTime>
  <Words>3436</Words>
  <Application>Microsoft Office PowerPoint</Application>
  <PresentationFormat>Panoramiczny</PresentationFormat>
  <Paragraphs>184</Paragraphs>
  <Slides>26</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26</vt:i4>
      </vt:variant>
    </vt:vector>
  </HeadingPairs>
  <TitlesOfParts>
    <vt:vector size="33" baseType="lpstr">
      <vt:lpstr>Arial</vt:lpstr>
      <vt:lpstr>Bookman Old Style</vt:lpstr>
      <vt:lpstr>Calibri</vt:lpstr>
      <vt:lpstr>Rockwell</vt:lpstr>
      <vt:lpstr>Symbol</vt:lpstr>
      <vt:lpstr>Wingdings</vt:lpstr>
      <vt:lpstr>Damask</vt:lpstr>
      <vt:lpstr>EKSPERTYZY sądowe </vt:lpstr>
      <vt:lpstr>Plan spotkań</vt:lpstr>
      <vt:lpstr>Ekspertyza SĄDOWA</vt:lpstr>
      <vt:lpstr>Podstawy prawne postępowanie karne</vt:lpstr>
      <vt:lpstr>Prezentacja programu PowerPoint</vt:lpstr>
      <vt:lpstr>Prezentacja programu PowerPoint</vt:lpstr>
      <vt:lpstr>Prezentacja programu PowerPoint</vt:lpstr>
      <vt:lpstr>Postępowanie cywilne</vt:lpstr>
      <vt:lpstr>Prezentacja programu PowerPoint</vt:lpstr>
      <vt:lpstr>Prezentacja programu PowerPoint</vt:lpstr>
      <vt:lpstr>Prezentacja programu PowerPoint</vt:lpstr>
      <vt:lpstr>Czynności badawcze</vt:lpstr>
      <vt:lpstr>Wiadomości specjalne</vt:lpstr>
      <vt:lpstr>biegły</vt:lpstr>
      <vt:lpstr>Prezentacja programu PowerPoint</vt:lpstr>
      <vt:lpstr>Prezentacja programu PowerPoint</vt:lpstr>
      <vt:lpstr>ORGAN PROCESOWY</vt:lpstr>
      <vt:lpstr>OPINIA- SPRAWOZDANIE I WNIOSKI </vt:lpstr>
      <vt:lpstr>Prezentacja programu PowerPoint</vt:lpstr>
      <vt:lpstr>OPINIA JAKO DOWÓD W PROCESIE</vt:lpstr>
      <vt:lpstr>OKOLICZNOŚCI ISTOTNE DLA ROZSTRZYGNIĘCIA SPRAWY</vt:lpstr>
      <vt:lpstr>RODZAJE EKSPERTYZ</vt:lpstr>
      <vt:lpstr>Prezentacja programu PowerPoint</vt:lpstr>
      <vt:lpstr>Prezentacja programu PowerPoint</vt:lpstr>
      <vt:lpstr>Prezentacja programu PowerPoint</vt:lpstr>
      <vt:lpstr>Ekspertyza pozasądowa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NOWOCZESNE METODY   POSZUKIWANIA OSÓB ZAGINIONYCH</dc:title>
  <dc:creator>Patrycja</dc:creator>
  <cp:lastModifiedBy>Patrycja Mencel</cp:lastModifiedBy>
  <cp:revision>78</cp:revision>
  <dcterms:created xsi:type="dcterms:W3CDTF">2018-11-18T12:47:00Z</dcterms:created>
  <dcterms:modified xsi:type="dcterms:W3CDTF">2023-03-19T16:58:02Z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0x0101004431A1F65980164B853679E319D143B8</vt:lpwstr>
  </property>
</Properties>
</file>