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5"/>
  </p:notesMasterIdLst>
  <p:handoutMasterIdLst>
    <p:handoutMasterId r:id="rId56"/>
  </p:handoutMasterIdLst>
  <p:sldIdLst>
    <p:sldId id="399" r:id="rId2"/>
    <p:sldId id="478" r:id="rId3"/>
    <p:sldId id="400" r:id="rId4"/>
    <p:sldId id="476" r:id="rId5"/>
    <p:sldId id="407" r:id="rId6"/>
    <p:sldId id="479" r:id="rId7"/>
    <p:sldId id="480" r:id="rId8"/>
    <p:sldId id="481" r:id="rId9"/>
    <p:sldId id="501" r:id="rId10"/>
    <p:sldId id="482" r:id="rId11"/>
    <p:sldId id="502" r:id="rId12"/>
    <p:sldId id="497" r:id="rId13"/>
    <p:sldId id="498" r:id="rId14"/>
    <p:sldId id="499" r:id="rId15"/>
    <p:sldId id="494" r:id="rId16"/>
    <p:sldId id="487" r:id="rId17"/>
    <p:sldId id="500" r:id="rId18"/>
    <p:sldId id="489" r:id="rId19"/>
    <p:sldId id="405" r:id="rId20"/>
    <p:sldId id="401" r:id="rId21"/>
    <p:sldId id="483" r:id="rId22"/>
    <p:sldId id="402" r:id="rId23"/>
    <p:sldId id="485" r:id="rId24"/>
    <p:sldId id="484" r:id="rId25"/>
    <p:sldId id="457" r:id="rId26"/>
    <p:sldId id="486" r:id="rId27"/>
    <p:sldId id="450" r:id="rId28"/>
    <p:sldId id="458" r:id="rId29"/>
    <p:sldId id="409" r:id="rId30"/>
    <p:sldId id="414" r:id="rId31"/>
    <p:sldId id="415" r:id="rId32"/>
    <p:sldId id="469" r:id="rId33"/>
    <p:sldId id="416" r:id="rId34"/>
    <p:sldId id="465" r:id="rId35"/>
    <p:sldId id="490" r:id="rId36"/>
    <p:sldId id="417" r:id="rId37"/>
    <p:sldId id="452" r:id="rId38"/>
    <p:sldId id="453" r:id="rId39"/>
    <p:sldId id="454" r:id="rId40"/>
    <p:sldId id="470" r:id="rId41"/>
    <p:sldId id="456" r:id="rId42"/>
    <p:sldId id="468" r:id="rId43"/>
    <p:sldId id="451" r:id="rId44"/>
    <p:sldId id="418" r:id="rId45"/>
    <p:sldId id="423" r:id="rId46"/>
    <p:sldId id="424" r:id="rId47"/>
    <p:sldId id="420" r:id="rId48"/>
    <p:sldId id="421" r:id="rId49"/>
    <p:sldId id="422" r:id="rId50"/>
    <p:sldId id="467" r:id="rId51"/>
    <p:sldId id="466" r:id="rId52"/>
    <p:sldId id="492" r:id="rId53"/>
    <p:sldId id="493" r:id="rId54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58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363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415FCB-3F86-4127-9573-7C3C8BCE7B08}" type="datetimeFigureOut">
              <a:rPr lang="pl-PL" smtClean="0"/>
              <a:t>2023-03-14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E47F5A-03C6-43A2-8869-82104F9CA38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8623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4A5094-A7A6-4A3C-906C-44022675B907}" type="datetimeFigureOut">
              <a:rPr lang="pl-PL" smtClean="0"/>
              <a:t>2023-03-14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D04F0-7054-48BB-A8AD-37CC21D1E9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5199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D04F0-7054-48BB-A8AD-37CC21D1E922}" type="slidenum">
              <a:rPr lang="pl-PL" smtClean="0"/>
              <a:t>35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0706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E54A-3447-44D7-B716-D43046D8042C}" type="datetimeFigureOut">
              <a:rPr lang="pl-PL" smtClean="0"/>
              <a:pPr/>
              <a:t>2023-03-14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8B274808-9192-4392-AC95-AD33EB7400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2248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E54A-3447-44D7-B716-D43046D8042C}" type="datetimeFigureOut">
              <a:rPr lang="pl-PL" smtClean="0"/>
              <a:pPr/>
              <a:t>2023-03-14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B274808-9192-4392-AC95-AD33EB7400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0954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E54A-3447-44D7-B716-D43046D8042C}" type="datetimeFigureOut">
              <a:rPr lang="pl-PL" smtClean="0"/>
              <a:pPr/>
              <a:t>2023-03-14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B274808-9192-4392-AC95-AD33EB74006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646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E54A-3447-44D7-B716-D43046D8042C}" type="datetimeFigureOut">
              <a:rPr lang="pl-PL" smtClean="0"/>
              <a:pPr/>
              <a:t>2023-03-14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B274808-9192-4392-AC95-AD33EB7400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7259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E54A-3447-44D7-B716-D43046D8042C}" type="datetimeFigureOut">
              <a:rPr lang="pl-PL" smtClean="0"/>
              <a:pPr/>
              <a:t>2023-03-14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B274808-9192-4392-AC95-AD33EB74006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16485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E54A-3447-44D7-B716-D43046D8042C}" type="datetimeFigureOut">
              <a:rPr lang="pl-PL" smtClean="0"/>
              <a:pPr/>
              <a:t>2023-03-14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B274808-9192-4392-AC95-AD33EB7400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70047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E54A-3447-44D7-B716-D43046D8042C}" type="datetimeFigureOut">
              <a:rPr lang="pl-PL" smtClean="0"/>
              <a:pPr/>
              <a:t>2023-03-14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74808-9192-4392-AC95-AD33EB7400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040549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E54A-3447-44D7-B716-D43046D8042C}" type="datetimeFigureOut">
              <a:rPr lang="pl-PL" smtClean="0"/>
              <a:pPr/>
              <a:t>2023-03-14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74808-9192-4392-AC95-AD33EB7400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0825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E54A-3447-44D7-B716-D43046D8042C}" type="datetimeFigureOut">
              <a:rPr lang="pl-PL" smtClean="0"/>
              <a:pPr/>
              <a:t>2023-03-14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74808-9192-4392-AC95-AD33EB7400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7180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E54A-3447-44D7-B716-D43046D8042C}" type="datetimeFigureOut">
              <a:rPr lang="pl-PL" smtClean="0"/>
              <a:pPr/>
              <a:t>2023-03-14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B274808-9192-4392-AC95-AD33EB7400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216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E54A-3447-44D7-B716-D43046D8042C}" type="datetimeFigureOut">
              <a:rPr lang="pl-PL" smtClean="0"/>
              <a:pPr/>
              <a:t>2023-03-14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B274808-9192-4392-AC95-AD33EB7400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7846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E54A-3447-44D7-B716-D43046D8042C}" type="datetimeFigureOut">
              <a:rPr lang="pl-PL" smtClean="0"/>
              <a:pPr/>
              <a:t>2023-03-14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B274808-9192-4392-AC95-AD33EB7400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5395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E54A-3447-44D7-B716-D43046D8042C}" type="datetimeFigureOut">
              <a:rPr lang="pl-PL" smtClean="0"/>
              <a:pPr/>
              <a:t>2023-03-14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74808-9192-4392-AC95-AD33EB7400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3699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E54A-3447-44D7-B716-D43046D8042C}" type="datetimeFigureOut">
              <a:rPr lang="pl-PL" smtClean="0"/>
              <a:pPr/>
              <a:t>2023-03-14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74808-9192-4392-AC95-AD33EB7400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4278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E54A-3447-44D7-B716-D43046D8042C}" type="datetimeFigureOut">
              <a:rPr lang="pl-PL" smtClean="0"/>
              <a:pPr/>
              <a:t>2023-03-14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74808-9192-4392-AC95-AD33EB7400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1939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E54A-3447-44D7-B716-D43046D8042C}" type="datetimeFigureOut">
              <a:rPr lang="pl-PL" smtClean="0"/>
              <a:pPr/>
              <a:t>2023-03-14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B274808-9192-4392-AC95-AD33EB7400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0019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9E54A-3447-44D7-B716-D43046D8042C}" type="datetimeFigureOut">
              <a:rPr lang="pl-PL" smtClean="0"/>
              <a:pPr/>
              <a:t>2023-03-14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B274808-9192-4392-AC95-AD33EB7400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4058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kw.ms.gov.pl/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 smtClean="0"/>
              <a:t>Elektroniczne księgi wieczyste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Ustawa z dnia 6 lipca 1982 r. o księgach wieczystych i hipotece (Dz. U. z 2023 r., poz.146)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2504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Prowadzenie ksiąg wieczystych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pl-PL" sz="1600" dirty="0" smtClean="0"/>
              <a:t>Należy do właściwości sądów rejonowych są to sądy wieczysto – księgowe (sąd </a:t>
            </a:r>
            <a:r>
              <a:rPr lang="pl-PL" sz="1600" dirty="0"/>
              <a:t>rejonowy właściwy ze względu na położenie nieruchomości</a:t>
            </a:r>
            <a:r>
              <a:rPr lang="pl-PL" sz="1600" dirty="0" smtClean="0"/>
              <a:t>), np. we Wrocławiu jest to sąd rejonowy dla Wrocławia - Krzyki;</a:t>
            </a:r>
          </a:p>
          <a:p>
            <a:pPr algn="just"/>
            <a:r>
              <a:rPr lang="pl-PL" sz="1600" dirty="0" smtClean="0"/>
              <a:t>Sądy te zakładają i prowadzą księgi wieczyste </a:t>
            </a:r>
            <a:r>
              <a:rPr lang="pl-PL" sz="1600" b="1" dirty="0" smtClean="0"/>
              <a:t>w </a:t>
            </a:r>
            <a:r>
              <a:rPr lang="pl-PL" sz="1600" b="1" dirty="0"/>
              <a:t>systemie </a:t>
            </a:r>
            <a:r>
              <a:rPr lang="pl-PL" sz="1600" b="1" dirty="0" smtClean="0"/>
              <a:t>teleinformatycznym</a:t>
            </a:r>
            <a:r>
              <a:rPr lang="pl-PL" sz="1600" dirty="0" smtClean="0"/>
              <a:t>; </a:t>
            </a:r>
          </a:p>
          <a:p>
            <a:pPr algn="just"/>
            <a:r>
              <a:rPr lang="pl-PL" sz="1600" dirty="0" smtClean="0"/>
              <a:t>KW są prowadzone wg. określonych wzorów określonych treścią rozporządzenia i obejmują poszczególne działy KW; </a:t>
            </a:r>
          </a:p>
          <a:p>
            <a:pPr algn="just"/>
            <a:r>
              <a:rPr lang="pl-PL" sz="1600" dirty="0" smtClean="0"/>
              <a:t>Do założenia księgi wieczystej dochodzi wówczas gdy następuje pierwszy wpis; </a:t>
            </a:r>
          </a:p>
        </p:txBody>
      </p:sp>
    </p:spTree>
    <p:extLst>
      <p:ext uri="{BB962C8B-B14F-4D97-AF65-F5344CB8AC3E}">
        <p14:creationId xmlns:p14="http://schemas.microsoft.com/office/powerpoint/2010/main" val="194537393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Prowadzenie ksiąg wieczystych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Prowadzenie ksiąg  wieczystych i dokonywanie wpisów następuje w  trybie postępowania nieprocesowego (regulacje KPC). Sprawy w postępowaniu wieczystoksięgowym rozpoznawane są na posiedzeniu niejawnym. Uczestnikami postępowania oprócz wnioskodawcy są tylko te osoby, których prawa zostały wykreślone lub obciążone bądź na rzecz których wpis ma nastąpić. Wpis jest w postępowaniu wieczystoksięgowym orzeczeniem sądowym i jako taki podlega kontroli instancyjnej; </a:t>
            </a:r>
          </a:p>
          <a:p>
            <a:pPr algn="just"/>
            <a:r>
              <a:rPr lang="pl-PL" dirty="0"/>
              <a:t>Od wpisu oraz oddalenia wniosku o wpis zarówno wnioskodawcy jak i uczestnikom postępowania wieczystoksięgowego służy apelacja (do sądu okręgowego) lub skarga na orzeczenie referendarza (do sądu rejonowego, w którym ten referendarz </a:t>
            </a:r>
            <a:r>
              <a:rPr lang="pl-PL" dirty="0" smtClean="0"/>
              <a:t>orzeka).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6496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Wniosek o wpis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/>
              <a:t>Wniosek o wpis składa się na urzędowym </a:t>
            </a:r>
            <a:r>
              <a:rPr lang="pl-PL" dirty="0" smtClean="0"/>
              <a:t>formularzu np. wysyłając pocztą, składając osobiście. </a:t>
            </a:r>
            <a:r>
              <a:rPr lang="pl-PL" dirty="0"/>
              <a:t>Są one dostępne np. na stronie danego sądu. Do wniosku o wpis należy dołączyć dokumenty, stanowiące podstawę </a:t>
            </a:r>
            <a:r>
              <a:rPr lang="pl-PL" dirty="0" smtClean="0"/>
              <a:t>wpisu </a:t>
            </a:r>
            <a:r>
              <a:rPr lang="pl-PL" dirty="0"/>
              <a:t>w księdze wieczystej. Do wniosku o wpis w księdze wieczystej na podstawie tytułu wykonawczego należy dołączyć dokument uzyskany z systemu teleinformatycznego umożliwiający sądowi weryfikację istnienia i treści tytułu wykonawczego</a:t>
            </a:r>
            <a:r>
              <a:rPr lang="pl-PL" dirty="0" smtClean="0"/>
              <a:t>.</a:t>
            </a:r>
          </a:p>
          <a:p>
            <a:pPr marL="0" indent="0" algn="just">
              <a:buNone/>
            </a:pPr>
            <a:r>
              <a:rPr lang="pl-PL" b="1" dirty="0"/>
              <a:t>Notariusz oraz komornik składa wniosek o wpis wyłącznie </a:t>
            </a:r>
            <a:r>
              <a:rPr lang="pl-PL" b="1" dirty="0" smtClean="0"/>
              <a:t>za pośrednictwem </a:t>
            </a:r>
            <a:r>
              <a:rPr lang="pl-PL" b="1" dirty="0"/>
              <a:t>systemu </a:t>
            </a:r>
            <a:r>
              <a:rPr lang="pl-PL" b="1" dirty="0" smtClean="0"/>
              <a:t>teleinformatycznego. Naczelnik </a:t>
            </a:r>
            <a:r>
              <a:rPr lang="pl-PL" b="1" dirty="0"/>
              <a:t>urzędu skarbowego składa wniosek o wpis w dziale III i IV </a:t>
            </a:r>
            <a:r>
              <a:rPr lang="pl-PL" b="1" dirty="0" smtClean="0"/>
              <a:t>księgi wieczystej </a:t>
            </a:r>
            <a:r>
              <a:rPr lang="pl-PL" b="1" dirty="0"/>
              <a:t>wyłącznie za pośrednictwem systemu teleinformatycznego</a:t>
            </a:r>
            <a:r>
              <a:rPr lang="pl-PL" b="1" dirty="0" smtClean="0"/>
              <a:t>. Ich wnioski opatruje się kwalifikowanym podpisem elektronicznym. </a:t>
            </a:r>
            <a:r>
              <a:rPr lang="pl-PL" dirty="0"/>
              <a:t>Do </a:t>
            </a:r>
            <a:r>
              <a:rPr lang="pl-PL" dirty="0" smtClean="0"/>
              <a:t>wniosku </a:t>
            </a:r>
            <a:r>
              <a:rPr lang="pl-PL" dirty="0"/>
              <a:t>dołącza się dokumenty </a:t>
            </a:r>
            <a:r>
              <a:rPr lang="pl-PL" dirty="0" smtClean="0"/>
              <a:t>stanowiące podstawę </a:t>
            </a:r>
            <a:r>
              <a:rPr lang="pl-PL" dirty="0"/>
              <a:t>wpisu w księdze wieczystej, jeżeli zostały one sporządzone w </a:t>
            </a:r>
            <a:r>
              <a:rPr lang="pl-PL" dirty="0" smtClean="0"/>
              <a:t>postaci elektronicznej. Dokumenty </a:t>
            </a:r>
            <a:r>
              <a:rPr lang="pl-PL" dirty="0"/>
              <a:t>stanowiące podstawę wpisu w księdze </a:t>
            </a:r>
            <a:r>
              <a:rPr lang="pl-PL" dirty="0" smtClean="0"/>
              <a:t>wieczystej niesporządzone </a:t>
            </a:r>
            <a:r>
              <a:rPr lang="pl-PL" dirty="0"/>
              <a:t>w postaci elektronicznej notariusz, komornik oraz naczelnik </a:t>
            </a:r>
            <a:r>
              <a:rPr lang="pl-PL" dirty="0" smtClean="0"/>
              <a:t>urzędu skarbowego </a:t>
            </a:r>
            <a:r>
              <a:rPr lang="pl-PL" dirty="0"/>
              <a:t>przesyła sądowi właściwemu do prowadzenia księgi </a:t>
            </a:r>
            <a:r>
              <a:rPr lang="pl-PL" dirty="0" smtClean="0"/>
              <a:t>wieczystej </a:t>
            </a:r>
            <a:r>
              <a:rPr lang="pl-PL" b="1" dirty="0" smtClean="0"/>
              <a:t>w </a:t>
            </a:r>
            <a:r>
              <a:rPr lang="pl-PL" b="1" dirty="0"/>
              <a:t>terminie trzech dni od dnia złożenia wniosku o </a:t>
            </a:r>
            <a:r>
              <a:rPr lang="pl-PL" b="1" dirty="0" smtClean="0"/>
              <a:t>wpis.</a:t>
            </a:r>
          </a:p>
          <a:p>
            <a:pPr marL="0" indent="0" algn="just">
              <a:buNone/>
            </a:pPr>
            <a:endParaRPr lang="pl-PL" dirty="0" smtClean="0"/>
          </a:p>
          <a:p>
            <a:pPr marL="0" indent="0" algn="just">
              <a:buNone/>
            </a:pPr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30572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Wniosek o wpis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W przypadku wniosków składanych przez notariuszy i </a:t>
            </a:r>
            <a:r>
              <a:rPr lang="pl-PL" dirty="0" smtClean="0"/>
              <a:t>komorników obowiązek </a:t>
            </a:r>
            <a:r>
              <a:rPr lang="pl-PL" dirty="0"/>
              <a:t>poprawienia lub uzupełnienia wniosku spoczywa odpowiednio </a:t>
            </a:r>
            <a:r>
              <a:rPr lang="pl-PL" b="1" dirty="0"/>
              <a:t>na </a:t>
            </a:r>
            <a:r>
              <a:rPr lang="pl-PL" b="1" dirty="0" smtClean="0"/>
              <a:t>stronie czynności notarialnej </a:t>
            </a:r>
            <a:r>
              <a:rPr lang="pl-PL" b="1" dirty="0"/>
              <a:t>lub wierzycielu</a:t>
            </a:r>
            <a:r>
              <a:rPr lang="pl-PL" dirty="0"/>
              <a:t>. O zobowiązaniu wierzyciela do </a:t>
            </a:r>
            <a:r>
              <a:rPr lang="pl-PL" dirty="0" smtClean="0"/>
              <a:t>poprawienia lub </a:t>
            </a:r>
            <a:r>
              <a:rPr lang="pl-PL" dirty="0"/>
              <a:t>uzupełnienia wniosku sąd jednocześnie zawiadamia za pośrednictwem </a:t>
            </a:r>
            <a:r>
              <a:rPr lang="pl-PL" dirty="0" smtClean="0"/>
              <a:t>systemu teleinformatycznego </a:t>
            </a:r>
            <a:r>
              <a:rPr lang="pl-PL" dirty="0"/>
              <a:t>komornika, wskazując rodzaj braków formalnych, </a:t>
            </a:r>
            <a:r>
              <a:rPr lang="pl-PL" dirty="0" smtClean="0"/>
              <a:t>które uniemożliwiają </a:t>
            </a:r>
            <a:r>
              <a:rPr lang="pl-PL" dirty="0"/>
              <a:t>nadanie wnioskowi prawidłowego biegu.</a:t>
            </a:r>
          </a:p>
        </p:txBody>
      </p:sp>
    </p:spTree>
    <p:extLst>
      <p:ext uri="{BB962C8B-B14F-4D97-AF65-F5344CB8AC3E}">
        <p14:creationId xmlns:p14="http://schemas.microsoft.com/office/powerpoint/2010/main" val="3090143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Wpis do KW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O </a:t>
            </a:r>
            <a:r>
              <a:rPr lang="pl-PL" dirty="0" smtClean="0"/>
              <a:t>kolejności wpisu </a:t>
            </a:r>
            <a:r>
              <a:rPr lang="pl-PL" dirty="0"/>
              <a:t>wniosku o wpis rozstrzyga chwila wpływu </a:t>
            </a:r>
            <a:r>
              <a:rPr lang="pl-PL" dirty="0" smtClean="0"/>
              <a:t>wniosku do </a:t>
            </a:r>
            <a:r>
              <a:rPr lang="pl-PL" dirty="0"/>
              <a:t>właściwego sądu. Za chwilę wpływu wniosku uważa się godzinę i minutę, w </a:t>
            </a:r>
            <a:r>
              <a:rPr lang="pl-PL" dirty="0" smtClean="0"/>
              <a:t>której w </a:t>
            </a:r>
            <a:r>
              <a:rPr lang="pl-PL" dirty="0"/>
              <a:t>danym dniu wniosek wpłynął do </a:t>
            </a:r>
            <a:r>
              <a:rPr lang="pl-PL" dirty="0" smtClean="0"/>
              <a:t>sądu. Za </a:t>
            </a:r>
            <a:r>
              <a:rPr lang="pl-PL" dirty="0"/>
              <a:t>chwilę wpływu wniosku o wpis złożonego za pośrednictwem </a:t>
            </a:r>
            <a:r>
              <a:rPr lang="pl-PL" dirty="0" smtClean="0"/>
              <a:t>systemu teleinformatycznego </a:t>
            </a:r>
            <a:r>
              <a:rPr lang="pl-PL" dirty="0"/>
              <a:t>uważa się godzinę, minutę i sekundę umieszczenia </a:t>
            </a:r>
            <a:r>
              <a:rPr lang="pl-PL" dirty="0" smtClean="0"/>
              <a:t>wniosku w systemie. Wnioski</a:t>
            </a:r>
            <a:r>
              <a:rPr lang="pl-PL" dirty="0"/>
              <a:t>, które wpłynęły w tej samej chwili, będą uważane za </a:t>
            </a:r>
            <a:r>
              <a:rPr lang="pl-PL" dirty="0" smtClean="0"/>
              <a:t>złożone równocześnie. </a:t>
            </a:r>
          </a:p>
          <a:p>
            <a:pPr marL="0" indent="0" algn="just">
              <a:buNone/>
            </a:pPr>
            <a:r>
              <a:rPr lang="pl-PL" dirty="0" smtClean="0"/>
              <a:t>Wniosek </a:t>
            </a:r>
            <a:r>
              <a:rPr lang="pl-PL" dirty="0"/>
              <a:t>o wpis powinien być w dniu wpływu do </a:t>
            </a:r>
            <a:r>
              <a:rPr lang="pl-PL" dirty="0" smtClean="0"/>
              <a:t>sądu zarejestrowany </a:t>
            </a:r>
            <a:r>
              <a:rPr lang="pl-PL" dirty="0"/>
              <a:t>niezwłocznie w dzienniku ksiąg wieczystych i opatrzony </a:t>
            </a:r>
            <a:r>
              <a:rPr lang="pl-PL" dirty="0" smtClean="0"/>
              <a:t>kolejnym </a:t>
            </a:r>
            <a:r>
              <a:rPr lang="pl-PL" dirty="0"/>
              <a:t>numerem. Niezwłocznie po zarejestrowaniu wniosku w dzienniku ksiąg </a:t>
            </a:r>
            <a:r>
              <a:rPr lang="pl-PL" dirty="0" smtClean="0"/>
              <a:t>wieczystych zamieszcza </a:t>
            </a:r>
            <a:r>
              <a:rPr lang="pl-PL" dirty="0"/>
              <a:t>się w odpowiednim dziale księgi wieczystej informację o wniosku </a:t>
            </a:r>
            <a:r>
              <a:rPr lang="pl-PL" dirty="0" smtClean="0"/>
              <a:t>jako wzmiankę </a:t>
            </a:r>
            <a:r>
              <a:rPr lang="pl-PL" dirty="0"/>
              <a:t>o wniosku. Wzmianka o wniosku złożonym za pośrednictwem </a:t>
            </a:r>
            <a:r>
              <a:rPr lang="pl-PL" dirty="0" smtClean="0"/>
              <a:t>systemu teleinformatycznego </a:t>
            </a:r>
            <a:r>
              <a:rPr lang="pl-PL" dirty="0"/>
              <a:t>umieszczana jest automatycznie z chwilą umieszczenia </a:t>
            </a:r>
            <a:r>
              <a:rPr lang="pl-PL" dirty="0" smtClean="0"/>
              <a:t>wniosku w </a:t>
            </a:r>
            <a:r>
              <a:rPr lang="pl-PL" dirty="0"/>
              <a:t>systemie.</a:t>
            </a:r>
          </a:p>
        </p:txBody>
      </p:sp>
    </p:spTree>
    <p:extLst>
      <p:ext uri="{BB962C8B-B14F-4D97-AF65-F5344CB8AC3E}">
        <p14:creationId xmlns:p14="http://schemas.microsoft.com/office/powerpoint/2010/main" val="37792556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Zmiany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l-PL" dirty="0"/>
              <a:t>Ministerstwo </a:t>
            </a:r>
            <a:r>
              <a:rPr lang="pl-PL" dirty="0" smtClean="0"/>
              <a:t>Sprawiedliwości zaproponowało zmiany w obrębie wpisów do księgi wieczystej po to aby odciążyć referendarzy sądowych, którzy najczęściej wprowadzają zmiany do KW. </a:t>
            </a:r>
          </a:p>
          <a:p>
            <a:pPr marL="0" indent="0" algn="just">
              <a:buNone/>
            </a:pPr>
            <a:r>
              <a:rPr lang="pl-PL" dirty="0" smtClean="0"/>
              <a:t>Pod koniec bieżącego roku mają wejść w życie zmiany, które będą uprawniały notariuszy do dokonywania określonych wpisów w KW na podstawie nowelizacji do ustawy Prawo o notariacie.</a:t>
            </a:r>
          </a:p>
          <a:p>
            <a:pPr marL="0" indent="0" algn="just">
              <a:buNone/>
            </a:pPr>
            <a:r>
              <a:rPr lang="pl-PL" dirty="0"/>
              <a:t>Notariusze będą mogli dokonywać w księgach wieczystych wpisów własności nieruchomości, związanych z ustanowieniem odrębnej własności lokali. Dotyczy to także ustanowienia i obciążenia odrębnej własności lokalu ograniczonymi prawami </a:t>
            </a:r>
            <a:r>
              <a:rPr lang="pl-PL" dirty="0" smtClean="0"/>
              <a:t>rzeczowymi (hipoteka), </a:t>
            </a:r>
            <a:r>
              <a:rPr lang="pl-PL" dirty="0"/>
              <a:t>a także innymi roszczeniami związanymi z tym lokalem.</a:t>
            </a:r>
          </a:p>
          <a:p>
            <a:pPr marL="0" indent="0" algn="just">
              <a:buNone/>
            </a:pPr>
            <a:r>
              <a:rPr lang="pl-PL" dirty="0"/>
              <a:t>Po zmianie, każdy będzie mógł wybrać, czy woli złożyć wniosek o wpis do księgi wieczystej za pośrednictwem notariusza, czy też na podstawie obowiązujących dotychczas procedur (za pośrednictwem </a:t>
            </a:r>
            <a:r>
              <a:rPr lang="pl-PL" dirty="0" smtClean="0"/>
              <a:t>sądu wieczysto-księgowego).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838479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Prowadzenie ksiąg wieczystych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pl-PL" b="1" dirty="0"/>
              <a:t>Wpis jest dokonywany jedynie na wniosek i w </a:t>
            </a:r>
            <a:r>
              <a:rPr lang="pl-PL" b="1" dirty="0" smtClean="0"/>
              <a:t>jego </a:t>
            </a:r>
            <a:r>
              <a:rPr lang="pl-PL" b="1" dirty="0"/>
              <a:t>granicach, chyba że przepis szczególny przewiduje dokonanie wpisu z urzędu.</a:t>
            </a:r>
            <a:r>
              <a:rPr lang="pl-PL" dirty="0"/>
              <a:t> Sądy, organy administracji rządowej i jednostek samorządu terytorialnego oraz notariusze </a:t>
            </a:r>
            <a:r>
              <a:rPr lang="pl-PL" dirty="0" smtClean="0"/>
              <a:t>sporządzający akty </a:t>
            </a:r>
            <a:r>
              <a:rPr lang="pl-PL" dirty="0"/>
              <a:t>poświadczenia dziedziczenia zawiadamiają sąd właściwy do prowadzenia księgi wieczystej o każdej zmianie </a:t>
            </a:r>
            <a:r>
              <a:rPr lang="pl-PL" dirty="0" smtClean="0"/>
              <a:t>właściciela </a:t>
            </a:r>
            <a:r>
              <a:rPr lang="pl-PL" dirty="0"/>
              <a:t>nieruchomości, dla której założona jest księga wieczysta. W razie otrzymania zawiadomienia sąd z urzędu dokonuje wpisu ostrzeżenia, że stan prawny nieruchomości </a:t>
            </a:r>
            <a:r>
              <a:rPr lang="pl-PL" dirty="0" smtClean="0"/>
              <a:t>ujawniony w </a:t>
            </a:r>
            <a:r>
              <a:rPr lang="pl-PL" dirty="0"/>
              <a:t>księdze wieczystej stał się niezgodny z rzeczywistym stanem prawnym. Zawiadomienie o wpisie ostrzeżenia zawiera </a:t>
            </a:r>
            <a:r>
              <a:rPr lang="pl-PL" dirty="0" smtClean="0"/>
              <a:t>pouczenie </a:t>
            </a:r>
            <a:r>
              <a:rPr lang="pl-PL" dirty="0"/>
              <a:t>o obowiązku złożenia wniosku o ujawnienie prawa własności w terminie miesiąca od daty doręczenia zawiadomienia</a:t>
            </a:r>
          </a:p>
          <a:p>
            <a:pPr algn="just"/>
            <a:r>
              <a:rPr lang="pl-PL" dirty="0" smtClean="0"/>
              <a:t>Wniosek </a:t>
            </a:r>
            <a:r>
              <a:rPr lang="pl-PL" dirty="0"/>
              <a:t>do sądu składa właściciel nieruchomości, osoba na rzecz której </a:t>
            </a:r>
            <a:r>
              <a:rPr lang="pl-PL" dirty="0" smtClean="0"/>
              <a:t>wpis </a:t>
            </a:r>
            <a:r>
              <a:rPr lang="pl-PL" dirty="0"/>
              <a:t>ma być dokonany, albo </a:t>
            </a:r>
            <a:r>
              <a:rPr lang="pl-PL" dirty="0" smtClean="0"/>
              <a:t>wierzyciel jeżeli </a:t>
            </a:r>
            <a:r>
              <a:rPr lang="pl-PL" dirty="0"/>
              <a:t>przysługuje mu prawo, które może być ujawnione w </a:t>
            </a:r>
            <a:r>
              <a:rPr lang="pl-PL" dirty="0" smtClean="0"/>
              <a:t>księdze </a:t>
            </a:r>
            <a:r>
              <a:rPr lang="pl-PL" dirty="0"/>
              <a:t>wieczystej. </a:t>
            </a:r>
          </a:p>
          <a:p>
            <a:pPr algn="just"/>
            <a:r>
              <a:rPr lang="pl-PL" dirty="0" smtClean="0"/>
              <a:t>Sąd  </a:t>
            </a:r>
            <a:r>
              <a:rPr lang="pl-PL" dirty="0"/>
              <a:t>rozpoznając wniosek o wpis </a:t>
            </a:r>
            <a:r>
              <a:rPr lang="pl-PL" dirty="0" smtClean="0"/>
              <a:t>bada </a:t>
            </a:r>
            <a:r>
              <a:rPr lang="pl-PL" dirty="0"/>
              <a:t>jedynie treść </a:t>
            </a:r>
            <a:r>
              <a:rPr lang="pl-PL" dirty="0" smtClean="0"/>
              <a:t>wniosku </a:t>
            </a:r>
            <a:r>
              <a:rPr lang="pl-PL" dirty="0"/>
              <a:t>i formę dołączonych do wniosku dokumentów oraz treść księgi wieczystej. </a:t>
            </a:r>
            <a:r>
              <a:rPr lang="pl-PL" b="1" dirty="0"/>
              <a:t>Badanie dotyczy głównie strony </a:t>
            </a:r>
            <a:r>
              <a:rPr lang="pl-PL" b="1" dirty="0" smtClean="0"/>
              <a:t>formalnej, </a:t>
            </a:r>
            <a:r>
              <a:rPr lang="pl-PL" b="1" dirty="0"/>
              <a:t>a nie merytorycznej – nie rozstrzyga zatem o istnieniu prawa na podstawie jakichkolwiek innych dowodów, w szczególności zaś nie rozstrzyga o ewentualnych sporach  dotyczących przedmiotowego prawa. </a:t>
            </a:r>
          </a:p>
          <a:p>
            <a:pPr algn="just"/>
            <a:r>
              <a:rPr lang="pl-PL" dirty="0" smtClean="0"/>
              <a:t>Wpis jest </a:t>
            </a:r>
            <a:r>
              <a:rPr lang="pl-PL" dirty="0"/>
              <a:t>orzeczeniem do którego nie </a:t>
            </a:r>
            <a:r>
              <a:rPr lang="pl-PL" dirty="0" smtClean="0"/>
              <a:t>ma uzasadnienia. </a:t>
            </a:r>
            <a:r>
              <a:rPr lang="pl-PL" dirty="0"/>
              <a:t>Sąd oddala wniosek  o wpis jeżeli  brak jest </a:t>
            </a:r>
            <a:r>
              <a:rPr lang="pl-PL" dirty="0" smtClean="0"/>
              <a:t>podstaw do wpisu, albo </a:t>
            </a:r>
            <a:r>
              <a:rPr lang="pl-PL" dirty="0"/>
              <a:t>istnieją przeszkody do dokonania wpisu. </a:t>
            </a:r>
            <a:r>
              <a:rPr lang="pl-PL" b="1" dirty="0"/>
              <a:t>Oddalenie wniosku następuje w drodze postanowienia, które w odróżnieniu do wpisu wymaga uzasadnienia. </a:t>
            </a:r>
          </a:p>
        </p:txBody>
      </p:sp>
    </p:spTree>
    <p:extLst>
      <p:ext uri="{BB962C8B-B14F-4D97-AF65-F5344CB8AC3E}">
        <p14:creationId xmlns:p14="http://schemas.microsoft.com/office/powerpoint/2010/main" val="2371909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Wpis do KW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dirty="0"/>
              <a:t>Rozpoznając wniosek o wpis w księdze wieczystej, sąd z urzędu </a:t>
            </a:r>
            <a:r>
              <a:rPr lang="pl-PL" dirty="0" smtClean="0"/>
              <a:t>bada zgodność </a:t>
            </a:r>
            <a:r>
              <a:rPr lang="pl-PL" dirty="0"/>
              <a:t>danych wskazanych we wniosku z danymi wynikającymi z </a:t>
            </a:r>
            <a:r>
              <a:rPr lang="pl-PL" dirty="0" smtClean="0"/>
              <a:t>systemów prowadzących </a:t>
            </a:r>
            <a:r>
              <a:rPr lang="pl-PL" dirty="0"/>
              <a:t>ewidencje powszechnych numerów identyfikacyjnych, chyba </a:t>
            </a:r>
            <a:r>
              <a:rPr lang="pl-PL" dirty="0" smtClean="0"/>
              <a:t>że istnieją </a:t>
            </a:r>
            <a:r>
              <a:rPr lang="pl-PL" dirty="0"/>
              <a:t>przeszkody faktyczne uniemożliwiające dokonanie takiego </a:t>
            </a:r>
            <a:r>
              <a:rPr lang="pl-PL" dirty="0" smtClean="0"/>
              <a:t>sprawdzenia. </a:t>
            </a:r>
          </a:p>
          <a:p>
            <a:pPr marL="0" indent="0" algn="just">
              <a:buNone/>
            </a:pPr>
            <a:r>
              <a:rPr lang="pl-PL" dirty="0" smtClean="0"/>
              <a:t>Rozpoznając </a:t>
            </a:r>
            <a:r>
              <a:rPr lang="pl-PL" dirty="0"/>
              <a:t>wniosek o zmianę oznaczenia nieruchomości w </a:t>
            </a:r>
            <a:r>
              <a:rPr lang="pl-PL" dirty="0" smtClean="0"/>
              <a:t>księdze wieczystej</a:t>
            </a:r>
            <a:r>
              <a:rPr lang="pl-PL" dirty="0"/>
              <a:t>, sąd ponadto dokonuje z urzędu sprawdzenia danych wskazanych </a:t>
            </a:r>
            <a:r>
              <a:rPr lang="pl-PL" dirty="0" smtClean="0"/>
              <a:t>we wniosku </a:t>
            </a:r>
            <a:r>
              <a:rPr lang="pl-PL" dirty="0"/>
              <a:t>i ujawnionego w księdze wieczystej oznaczenia nieruchomości z </a:t>
            </a:r>
            <a:r>
              <a:rPr lang="pl-PL" dirty="0" smtClean="0"/>
              <a:t>danymi katastru </a:t>
            </a:r>
            <a:r>
              <a:rPr lang="pl-PL" dirty="0"/>
              <a:t>nieruchomości, chyba że istnieją przeszkody faktyczne </a:t>
            </a:r>
            <a:r>
              <a:rPr lang="pl-PL" dirty="0" smtClean="0"/>
              <a:t>uniemożliwiające dokonanie </a:t>
            </a:r>
            <a:r>
              <a:rPr lang="pl-PL" dirty="0"/>
              <a:t>takiego sprawdzenia</a:t>
            </a:r>
            <a:r>
              <a:rPr lang="pl-PL" dirty="0" smtClean="0"/>
              <a:t>.</a:t>
            </a:r>
          </a:p>
          <a:p>
            <a:pPr marL="0" indent="0" algn="just">
              <a:buNone/>
            </a:pPr>
            <a:r>
              <a:rPr lang="pl-PL" b="1" dirty="0"/>
              <a:t>Niezgodność </a:t>
            </a:r>
            <a:r>
              <a:rPr lang="pl-PL" b="1" dirty="0" smtClean="0"/>
              <a:t>tych danych stanowi </a:t>
            </a:r>
            <a:r>
              <a:rPr lang="pl-PL" b="1" dirty="0"/>
              <a:t>przeszkodę </a:t>
            </a:r>
            <a:r>
              <a:rPr lang="pl-PL" b="1" dirty="0" smtClean="0"/>
              <a:t>do dokonania wpisu.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344892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Wpis do KW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l-PL" dirty="0"/>
              <a:t>Wpis w księdze wieczystej podpisany przez sędziego lub </a:t>
            </a:r>
            <a:r>
              <a:rPr lang="pl-PL" dirty="0" smtClean="0"/>
              <a:t>referendarza sądowego </a:t>
            </a:r>
            <a:r>
              <a:rPr lang="pl-PL" dirty="0"/>
              <a:t>uważa się za dokonany z chwilą jego zapisania w centralnej bazie </a:t>
            </a:r>
            <a:r>
              <a:rPr lang="pl-PL" dirty="0" smtClean="0"/>
              <a:t>danych ksiąg wieczystych;</a:t>
            </a:r>
          </a:p>
          <a:p>
            <a:pPr algn="just"/>
            <a:r>
              <a:rPr lang="pl-PL" dirty="0"/>
              <a:t>O dokonanym wpisie sąd zawiadamia </a:t>
            </a:r>
            <a:r>
              <a:rPr lang="pl-PL" dirty="0" smtClean="0"/>
              <a:t>uczestników postępowania</a:t>
            </a:r>
            <a:r>
              <a:rPr lang="pl-PL" dirty="0"/>
              <a:t>. Nie zawiadamia się uczestnika, który na piśmie zrzekł </a:t>
            </a:r>
            <a:r>
              <a:rPr lang="pl-PL" dirty="0" smtClean="0"/>
              <a:t>się zawiadomienia. Zrzeczenia </a:t>
            </a:r>
            <a:r>
              <a:rPr lang="pl-PL" dirty="0"/>
              <a:t>się zawiadomienia można dokonać w akcie </a:t>
            </a:r>
            <a:r>
              <a:rPr lang="pl-PL" dirty="0" smtClean="0"/>
              <a:t>notarialnym dotyczącym </a:t>
            </a:r>
            <a:r>
              <a:rPr lang="pl-PL" dirty="0"/>
              <a:t>czynności, z którą wiąże się wpis.</a:t>
            </a:r>
          </a:p>
          <a:p>
            <a:pPr algn="just"/>
            <a:r>
              <a:rPr lang="pl-PL" dirty="0" smtClean="0"/>
              <a:t>Wpis </a:t>
            </a:r>
            <a:r>
              <a:rPr lang="pl-PL" dirty="0"/>
              <a:t>w księdze wieczystej ma moc wsteczną od chwili złożenia wniosku o </a:t>
            </a:r>
            <a:r>
              <a:rPr lang="pl-PL" dirty="0" smtClean="0"/>
              <a:t>dokonanie </a:t>
            </a:r>
            <a:r>
              <a:rPr lang="pl-PL" dirty="0"/>
              <a:t>wpisu, a w wypadku wszczęcia postępowania z urzędu – od chwili wszczęcia tego </a:t>
            </a:r>
            <a:r>
              <a:rPr lang="pl-PL" dirty="0" smtClean="0"/>
              <a:t>postępowania;</a:t>
            </a:r>
          </a:p>
          <a:p>
            <a:pPr algn="just"/>
            <a:r>
              <a:rPr lang="pl-PL" dirty="0" smtClean="0"/>
              <a:t>Wpis </a:t>
            </a:r>
            <a:r>
              <a:rPr lang="pl-PL" dirty="0"/>
              <a:t>potrzebny do usunięcia niezgodności między treścią księgi </a:t>
            </a:r>
            <a:r>
              <a:rPr lang="pl-PL" dirty="0" smtClean="0"/>
              <a:t>wieczystej, </a:t>
            </a:r>
            <a:r>
              <a:rPr lang="pl-PL" dirty="0"/>
              <a:t>a rzeczywistym stanem prawnym może nastąpić, gdy niezgodność będzie </a:t>
            </a:r>
            <a:r>
              <a:rPr lang="pl-PL" dirty="0" smtClean="0"/>
              <a:t>wykazana </a:t>
            </a:r>
            <a:r>
              <a:rPr lang="pl-PL" dirty="0"/>
              <a:t>orzeczeniem sądu lub innymi odpowiednimi dokumentami.</a:t>
            </a:r>
          </a:p>
        </p:txBody>
      </p:sp>
    </p:spTree>
    <p:extLst>
      <p:ext uri="{BB962C8B-B14F-4D97-AF65-F5344CB8AC3E}">
        <p14:creationId xmlns:p14="http://schemas.microsoft.com/office/powerpoint/2010/main" val="299789583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Akta ksiąg wieczystych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/>
              <a:t>Przy każdej księdze wieczystej są prowadzone </a:t>
            </a:r>
            <a:r>
              <a:rPr lang="pl-PL" dirty="0" smtClean="0"/>
              <a:t>akta KW</a:t>
            </a:r>
            <a:r>
              <a:rPr lang="pl-PL" dirty="0"/>
              <a:t>, Akta ksiąg wieczystych przechowuje się w sądzie.</a:t>
            </a:r>
          </a:p>
          <a:p>
            <a:pPr algn="just"/>
            <a:r>
              <a:rPr lang="pl-PL" dirty="0" smtClean="0"/>
              <a:t>Składają </a:t>
            </a:r>
            <a:r>
              <a:rPr lang="pl-PL" dirty="0"/>
              <a:t>się </a:t>
            </a:r>
            <a:r>
              <a:rPr lang="pl-PL" dirty="0" smtClean="0"/>
              <a:t>z wszystkich dokumentów i pism, </a:t>
            </a:r>
            <a:r>
              <a:rPr lang="pl-PL" dirty="0"/>
              <a:t>które były </a:t>
            </a:r>
            <a:r>
              <a:rPr lang="pl-PL" dirty="0" smtClean="0"/>
              <a:t>podstawą założenia KW i dokonania </a:t>
            </a:r>
            <a:r>
              <a:rPr lang="pl-PL" dirty="0"/>
              <a:t>wpisów w księdze. Akta księgi wieczystej może przeglądać, w obecności pracownika sądu, osoba mająca interes prawny oraz </a:t>
            </a:r>
            <a:r>
              <a:rPr lang="pl-PL" dirty="0" smtClean="0"/>
              <a:t>notariusz.</a:t>
            </a:r>
          </a:p>
          <a:p>
            <a:pPr algn="just"/>
            <a:r>
              <a:rPr lang="pl-PL" dirty="0" smtClean="0"/>
              <a:t>Nie </a:t>
            </a:r>
            <a:r>
              <a:rPr lang="pl-PL" dirty="0"/>
              <a:t>wydaje się dokumentów znajdujących się </a:t>
            </a:r>
            <a:r>
              <a:rPr lang="pl-PL" dirty="0" smtClean="0"/>
              <a:t>w aktach </a:t>
            </a:r>
            <a:r>
              <a:rPr lang="pl-PL" dirty="0"/>
              <a:t>ksiąg wieczystych, jeżeli dokumenty te stanowią podstawę wpisu</a:t>
            </a:r>
            <a:r>
              <a:rPr lang="pl-PL" dirty="0" smtClean="0"/>
              <a:t>.</a:t>
            </a:r>
          </a:p>
          <a:p>
            <a:pPr algn="just"/>
            <a:r>
              <a:rPr lang="pl-PL" dirty="0"/>
              <a:t>Odpisy dokumentów znajdujących się </a:t>
            </a:r>
            <a:r>
              <a:rPr lang="pl-PL" dirty="0" smtClean="0"/>
              <a:t>w aktach </a:t>
            </a:r>
            <a:r>
              <a:rPr lang="pl-PL" dirty="0"/>
              <a:t>ksiąg wieczystych wydaje się na żądanie osób mających interes prawny lub na żądanie sądu, prokuratora, notariusza, organu administracji rządowej albo jednostki samorządu </a:t>
            </a:r>
            <a:r>
              <a:rPr lang="pl-PL" dirty="0" smtClean="0"/>
              <a:t>terytorialnego.</a:t>
            </a:r>
          </a:p>
          <a:p>
            <a:pPr algn="just"/>
            <a:r>
              <a:rPr lang="pl-PL" dirty="0"/>
              <a:t>Odpisy dokumentów znajdujących się </a:t>
            </a:r>
            <a:r>
              <a:rPr lang="pl-PL" dirty="0" smtClean="0"/>
              <a:t>w aktach </a:t>
            </a:r>
            <a:r>
              <a:rPr lang="pl-PL" dirty="0"/>
              <a:t>ksiąg wieczystych wydaje się także na żądanie Bankowego Funduszu Gwarancyjnego </a:t>
            </a:r>
            <a:r>
              <a:rPr lang="pl-PL" dirty="0" smtClean="0"/>
              <a:t>w zakresie ustawowo </a:t>
            </a:r>
            <a:r>
              <a:rPr lang="pl-PL" dirty="0"/>
              <a:t>realizowanych </a:t>
            </a:r>
            <a:r>
              <a:rPr lang="pl-PL" dirty="0" smtClean="0"/>
              <a:t>zadań, </a:t>
            </a:r>
            <a:r>
              <a:rPr lang="pl-PL" dirty="0"/>
              <a:t>Spółki Celowej, PKP Polskich Linii Kolejowych Spółki Akcyjnej, Generalnego Dyrektora Dróg Krajowych i </a:t>
            </a:r>
            <a:r>
              <a:rPr lang="pl-PL" dirty="0" smtClean="0"/>
              <a:t>Autostrad.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37934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Wprowadzenie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b="1" dirty="0" smtClean="0"/>
              <a:t>Po co w ogóle instytucja ksiąg wieczystych?</a:t>
            </a:r>
          </a:p>
          <a:p>
            <a:pPr algn="just"/>
            <a:r>
              <a:rPr lang="pl-PL" dirty="0" smtClean="0"/>
              <a:t>Bezwzględny charakter praw rzeczowych wymusza poszukiwanie i stosowanie właściwych środków ich ujawnienia wobec otoczenia. Ich skuteczność </a:t>
            </a:r>
            <a:r>
              <a:rPr lang="pl-PL" i="1" dirty="0" smtClean="0"/>
              <a:t>ergo </a:t>
            </a:r>
            <a:r>
              <a:rPr lang="pl-PL" i="1" dirty="0" err="1" smtClean="0"/>
              <a:t>omnes</a:t>
            </a:r>
            <a:r>
              <a:rPr lang="pl-PL" i="1" dirty="0" smtClean="0"/>
              <a:t> </a:t>
            </a:r>
            <a:r>
              <a:rPr lang="pl-PL" dirty="0" smtClean="0"/>
              <a:t>zależy w sensie prewencyjnym od wiedzy osób trzecich o istnieniu takiego prawa, np. prawa własności. </a:t>
            </a:r>
          </a:p>
          <a:p>
            <a:pPr algn="just"/>
            <a:r>
              <a:rPr lang="pl-PL" dirty="0" smtClean="0"/>
              <a:t>Jawność praw rzeczowych służy również innym celom, ułatwia bowiem obrót gospodarczy i umożliwia jego kontrolę.</a:t>
            </a:r>
          </a:p>
          <a:p>
            <a:pPr algn="just"/>
            <a:r>
              <a:rPr lang="pl-PL" dirty="0" smtClean="0"/>
              <a:t>W przypadku nieruchomości istotne funkcje w tym zakresie pełni instytucja  ksiąg wieczystych przeznaczonych dla ustalenia, a właściwie ujawnienia stanu prawnego nieruchomości. Istnieje bowiem domniemanie  zgodności wpisu w księdze wieczystej z rzeczywistym stanem rzeczy</a:t>
            </a:r>
            <a:r>
              <a:rPr lang="pl-PL" smtClean="0"/>
              <a:t>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4971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Zasady prowadzenia i ważności ksiąg wieczystych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b="1" dirty="0" smtClean="0">
                <a:latin typeface="+mj-lt"/>
                <a:cs typeface="Times New Roman" panose="02020603050405020304" pitchFamily="18" charset="0"/>
              </a:rPr>
              <a:t>Zasada jawności formalnej i materialnej KW </a:t>
            </a:r>
            <a:r>
              <a:rPr lang="pl-PL" dirty="0" smtClean="0">
                <a:latin typeface="+mj-lt"/>
                <a:cs typeface="Times New Roman" panose="02020603050405020304" pitchFamily="18" charset="0"/>
              </a:rPr>
              <a:t>– księgi wieczyste są jawne,  każdy ma prawo do zapoznania </a:t>
            </a:r>
            <a:r>
              <a:rPr lang="pl-PL" dirty="0">
                <a:latin typeface="+mj-lt"/>
                <a:cs typeface="Times New Roman" panose="02020603050405020304" pitchFamily="18" charset="0"/>
              </a:rPr>
              <a:t>się z treścią księgi wieczystej, w związku z czym nie można zasłaniać się nieznajomością wpisów w księdze wieczystej ani </a:t>
            </a:r>
            <a:r>
              <a:rPr lang="pl-PL" dirty="0" smtClean="0">
                <a:latin typeface="+mj-lt"/>
                <a:cs typeface="Times New Roman" panose="02020603050405020304" pitchFamily="18" charset="0"/>
              </a:rPr>
              <a:t>nieznajomością wniosków</a:t>
            </a:r>
            <a:r>
              <a:rPr lang="pl-PL" dirty="0">
                <a:latin typeface="+mj-lt"/>
                <a:cs typeface="Times New Roman" panose="02020603050405020304" pitchFamily="18" charset="0"/>
              </a:rPr>
              <a:t>, o których uczyniono </a:t>
            </a:r>
            <a:r>
              <a:rPr lang="pl-PL" dirty="0" smtClean="0">
                <a:latin typeface="+mj-lt"/>
                <a:cs typeface="Times New Roman" panose="02020603050405020304" pitchFamily="18" charset="0"/>
              </a:rPr>
              <a:t>wzmiankę w KW; Jawność formalna sprowadza się do tego, że KW są jawne poprzez ogólny dostęp osób trzecich w celu zbadania stanu prawnego nieruchomości. Aby móc to uczynić musimy znać nr </a:t>
            </a:r>
            <a:r>
              <a:rPr lang="pl-PL" dirty="0" err="1" smtClean="0">
                <a:latin typeface="+mj-lt"/>
                <a:cs typeface="Times New Roman" panose="02020603050405020304" pitchFamily="18" charset="0"/>
              </a:rPr>
              <a:t>kw</a:t>
            </a:r>
            <a:r>
              <a:rPr lang="pl-PL" dirty="0" smtClean="0">
                <a:latin typeface="+mj-lt"/>
                <a:cs typeface="Times New Roman" panose="02020603050405020304" pitchFamily="18" charset="0"/>
              </a:rPr>
              <a:t> danej nieruchomości.  </a:t>
            </a:r>
          </a:p>
          <a:p>
            <a:pPr algn="just"/>
            <a:r>
              <a:rPr lang="pl-PL" b="1" dirty="0" smtClean="0">
                <a:latin typeface="+mj-lt"/>
                <a:cs typeface="Times New Roman" panose="02020603050405020304" pitchFamily="18" charset="0"/>
              </a:rPr>
              <a:t>Zasada domniemania </a:t>
            </a:r>
            <a:r>
              <a:rPr lang="pl-PL" b="1" dirty="0">
                <a:latin typeface="+mj-lt"/>
                <a:cs typeface="Times New Roman" panose="02020603050405020304" pitchFamily="18" charset="0"/>
              </a:rPr>
              <a:t>zgodności </a:t>
            </a:r>
            <a:r>
              <a:rPr lang="pl-PL" b="1" dirty="0" smtClean="0">
                <a:latin typeface="+mj-lt"/>
                <a:cs typeface="Times New Roman" panose="02020603050405020304" pitchFamily="18" charset="0"/>
              </a:rPr>
              <a:t>KW ze </a:t>
            </a:r>
            <a:r>
              <a:rPr lang="pl-PL" b="1" dirty="0">
                <a:latin typeface="+mj-lt"/>
                <a:cs typeface="Times New Roman" panose="02020603050405020304" pitchFamily="18" charset="0"/>
              </a:rPr>
              <a:t>stanem prawnym – </a:t>
            </a:r>
            <a:r>
              <a:rPr lang="pl-PL" dirty="0">
                <a:latin typeface="+mj-lt"/>
                <a:cs typeface="Times New Roman" panose="02020603050405020304" pitchFamily="18" charset="0"/>
              </a:rPr>
              <a:t>domniemywa </a:t>
            </a:r>
            <a:r>
              <a:rPr lang="pl-PL" dirty="0" smtClean="0">
                <a:latin typeface="+mj-lt"/>
                <a:cs typeface="Times New Roman" panose="02020603050405020304" pitchFamily="18" charset="0"/>
              </a:rPr>
              <a:t>się, że </a:t>
            </a:r>
            <a:r>
              <a:rPr lang="pl-PL" dirty="0">
                <a:latin typeface="+mj-lt"/>
                <a:cs typeface="Times New Roman" panose="02020603050405020304" pitchFamily="18" charset="0"/>
              </a:rPr>
              <a:t>stan prawny ujawniony w księdze wieczystej jest zgodny z rzeczywistością (tzn. że prawa wpisane istnieją, a wykreślone nie istnieją</a:t>
            </a:r>
            <a:r>
              <a:rPr lang="pl-PL" dirty="0" smtClean="0">
                <a:latin typeface="+mj-lt"/>
                <a:cs typeface="Times New Roman" panose="02020603050405020304" pitchFamily="18" charset="0"/>
              </a:rPr>
              <a:t>). Niezgodność </a:t>
            </a:r>
            <a:r>
              <a:rPr lang="pl-PL" dirty="0">
                <a:latin typeface="+mj-lt"/>
                <a:cs typeface="Times New Roman" panose="02020603050405020304" pitchFamily="18" charset="0"/>
              </a:rPr>
              <a:t>treści księgi wieczystej z rzeczywistym stanem prawnym może być usunięta jedynie w drodze </a:t>
            </a:r>
            <a:r>
              <a:rPr lang="pl-PL" dirty="0" smtClean="0">
                <a:latin typeface="+mj-lt"/>
                <a:cs typeface="Times New Roman" panose="02020603050405020304" pitchFamily="18" charset="0"/>
              </a:rPr>
              <a:t>postępowania sądowego</a:t>
            </a:r>
            <a:r>
              <a:rPr lang="pl-PL" dirty="0">
                <a:latin typeface="+mj-lt"/>
                <a:cs typeface="Times New Roman" panose="02020603050405020304" pitchFamily="18" charset="0"/>
              </a:rPr>
              <a:t>. </a:t>
            </a:r>
            <a:r>
              <a:rPr lang="pl-PL" b="1" dirty="0">
                <a:latin typeface="+mj-lt"/>
                <a:cs typeface="Times New Roman" panose="02020603050405020304" pitchFamily="18" charset="0"/>
              </a:rPr>
              <a:t>Przeciwko  domniemaniu  prawa  wynikającemu  </a:t>
            </a:r>
            <a:r>
              <a:rPr lang="pl-PL" b="1" dirty="0" smtClean="0">
                <a:latin typeface="+mj-lt"/>
                <a:cs typeface="Times New Roman" panose="02020603050405020304" pitchFamily="18" charset="0"/>
              </a:rPr>
              <a:t>z wpisu  w księdze </a:t>
            </a:r>
            <a:r>
              <a:rPr lang="pl-PL" b="1" dirty="0">
                <a:latin typeface="+mj-lt"/>
                <a:cs typeface="Times New Roman" panose="02020603050405020304" pitchFamily="18" charset="0"/>
              </a:rPr>
              <a:t>wieczystej  nie  można  powoływać  się  na  domniemanie  prawa  wynikające </a:t>
            </a:r>
            <a:r>
              <a:rPr lang="pl-PL" b="1" dirty="0" smtClean="0">
                <a:latin typeface="+mj-lt"/>
                <a:cs typeface="Times New Roman" panose="02020603050405020304" pitchFamily="18" charset="0"/>
              </a:rPr>
              <a:t>z posiadania. </a:t>
            </a:r>
            <a:r>
              <a:rPr lang="pl-PL" dirty="0" smtClean="0">
                <a:latin typeface="+mj-lt"/>
                <a:cs typeface="Times New Roman" panose="02020603050405020304" pitchFamily="18" charset="0"/>
              </a:rPr>
              <a:t>Tego rodzaju domniemanie odgrywa istotną rolę wespół z zasadą jawności ksiąg wieczystych.</a:t>
            </a:r>
            <a:endParaRPr lang="pl-PL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324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Domniemania…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 smtClean="0"/>
              <a:t>Tego rodzaju domniemania mają charakter usuwalny. Można je zatem obalić dowodem przeciwnym w każdym postępowaniu, w którym od stwierdzenia rzeczywistego stanu prawnego zależy treść rozstrzygnięcia. Nie oznacza to wszakże uzgodnienia treści księgi wieczystej z rzeczywistym stanem prawnym.</a:t>
            </a:r>
          </a:p>
          <a:p>
            <a:pPr marL="0" indent="0" algn="just">
              <a:buNone/>
            </a:pPr>
            <a:r>
              <a:rPr lang="pl-PL" dirty="0" smtClean="0"/>
              <a:t>Celem  ostatecznego, skutecznego generalnie usunięcia pierwotnej niezgodności między ujawnionym w KW stanem prawnym nieruchomości a rzeczywistym stanem prawnym służy wyspecjalizowane postępowanie procesowe uregulowane w art. 10 </a:t>
            </a:r>
            <a:r>
              <a:rPr lang="pl-PL" dirty="0" err="1" smtClean="0"/>
              <a:t>u.k.w.i</a:t>
            </a:r>
            <a:r>
              <a:rPr lang="pl-PL" dirty="0" err="1"/>
              <a:t>.</a:t>
            </a:r>
            <a:r>
              <a:rPr lang="pl-PL" dirty="0" err="1" smtClean="0"/>
              <a:t>h</a:t>
            </a:r>
            <a:r>
              <a:rPr lang="pl-PL" dirty="0" smtClean="0"/>
              <a:t>.</a:t>
            </a:r>
          </a:p>
          <a:p>
            <a:pPr marL="0" indent="0" algn="just">
              <a:buNone/>
            </a:pPr>
            <a:r>
              <a:rPr lang="pl-PL" dirty="0" smtClean="0"/>
              <a:t>W razie  </a:t>
            </a:r>
            <a:r>
              <a:rPr lang="pl-PL" dirty="0"/>
              <a:t>niezgodności  między  stanem  prawnym  nieruchomości ujawnionym </a:t>
            </a:r>
            <a:r>
              <a:rPr lang="pl-PL" dirty="0" smtClean="0"/>
              <a:t>w księdze </a:t>
            </a:r>
            <a:r>
              <a:rPr lang="pl-PL" dirty="0"/>
              <a:t>wieczystej </a:t>
            </a:r>
            <a:r>
              <a:rPr lang="pl-PL" dirty="0" smtClean="0"/>
              <a:t>a rzeczywistym stanem </a:t>
            </a:r>
            <a:r>
              <a:rPr lang="pl-PL" dirty="0"/>
              <a:t>prawnym osoba, której prawo  nie  jest  wpisane  lub  jest  wpisane  </a:t>
            </a:r>
            <a:r>
              <a:rPr lang="pl-PL" dirty="0" smtClean="0"/>
              <a:t>błędnie,  </a:t>
            </a:r>
            <a:r>
              <a:rPr lang="pl-PL" dirty="0"/>
              <a:t>albo  jest  dotknięte  wpisem nieistniejącego obciążenia lub ograniczenia, może żądać usunięcia niezgodności. Roszczenie   </a:t>
            </a:r>
            <a:r>
              <a:rPr lang="pl-PL" dirty="0" smtClean="0"/>
              <a:t>o usunięcie  </a:t>
            </a:r>
            <a:r>
              <a:rPr lang="pl-PL" dirty="0"/>
              <a:t>niezgodności  może  być  ujawnione  przez ostrzeżenie. Podstawą wpisu ostrzeżenia jest nieprawomocne orzeczenie sądu lub postanowienie </a:t>
            </a:r>
            <a:r>
              <a:rPr lang="pl-PL" dirty="0" smtClean="0"/>
              <a:t>o udzieleniu </a:t>
            </a:r>
            <a:r>
              <a:rPr lang="pl-PL" dirty="0"/>
              <a:t>zabezpieczenia. </a:t>
            </a:r>
          </a:p>
        </p:txBody>
      </p:sp>
    </p:spTree>
    <p:extLst>
      <p:ext uri="{BB962C8B-B14F-4D97-AF65-F5344CB8AC3E}">
        <p14:creationId xmlns:p14="http://schemas.microsoft.com/office/powerpoint/2010/main" val="1614610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Zasady …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l-PL" b="1" dirty="0" smtClean="0">
                <a:latin typeface="+mj-lt"/>
              </a:rPr>
              <a:t>Zasada rękojmi </a:t>
            </a:r>
            <a:r>
              <a:rPr lang="pl-PL" b="1" dirty="0">
                <a:latin typeface="+mj-lt"/>
              </a:rPr>
              <a:t>wiary publicznej ksiąg wieczystych </a:t>
            </a:r>
            <a:r>
              <a:rPr lang="pl-PL" b="1" dirty="0" smtClean="0">
                <a:latin typeface="+mj-lt"/>
              </a:rPr>
              <a:t>(zasada ta ma chronić nabywcę) </a:t>
            </a:r>
            <a:r>
              <a:rPr lang="pl-PL" dirty="0" smtClean="0">
                <a:latin typeface="+mj-lt"/>
              </a:rPr>
              <a:t>– </a:t>
            </a:r>
            <a:r>
              <a:rPr lang="pl-PL" dirty="0">
                <a:latin typeface="+mj-lt"/>
              </a:rPr>
              <a:t>w razie niezgodności między stanem prawnym ujawnionym w księdze </a:t>
            </a:r>
            <a:r>
              <a:rPr lang="pl-PL" dirty="0" smtClean="0">
                <a:latin typeface="+mj-lt"/>
              </a:rPr>
              <a:t>wieczystej, </a:t>
            </a:r>
            <a:r>
              <a:rPr lang="pl-PL" dirty="0">
                <a:latin typeface="+mj-lt"/>
              </a:rPr>
              <a:t>a rzeczywistym stanem prawnym </a:t>
            </a:r>
            <a:r>
              <a:rPr lang="pl-PL" b="1" dirty="0">
                <a:latin typeface="+mj-lt"/>
              </a:rPr>
              <a:t>treść księgi rozstrzyga na korzyść tego, kto przez czynność prawną z osobą uprawnioną według księgi wieczystej nabył własność lub inne prawo rzeczowe</a:t>
            </a:r>
            <a:r>
              <a:rPr lang="pl-PL" dirty="0">
                <a:latin typeface="+mj-lt"/>
              </a:rPr>
              <a:t> (w pewnym uproszczeniu: kupując nieruchomość od osoby wpisanej w księdze wieczystej jako właściciel stajemy się jej właścicielem, nawet jeśli osoba ta w rzeczywistości właścicielem nie </a:t>
            </a:r>
            <a:r>
              <a:rPr lang="pl-PL" dirty="0" smtClean="0">
                <a:latin typeface="+mj-lt"/>
              </a:rPr>
              <a:t>była). </a:t>
            </a:r>
            <a:r>
              <a:rPr lang="pl-PL" b="1" dirty="0">
                <a:latin typeface="+mj-lt"/>
              </a:rPr>
              <a:t>J</a:t>
            </a:r>
            <a:r>
              <a:rPr lang="pl-PL" b="1" dirty="0" smtClean="0">
                <a:latin typeface="+mj-lt"/>
              </a:rPr>
              <a:t>est </a:t>
            </a:r>
            <a:r>
              <a:rPr lang="pl-PL" b="1" dirty="0">
                <a:latin typeface="+mj-lt"/>
              </a:rPr>
              <a:t>to wyjątek od </a:t>
            </a:r>
            <a:r>
              <a:rPr lang="pl-PL" b="1" dirty="0" smtClean="0">
                <a:latin typeface="+mj-lt"/>
              </a:rPr>
              <a:t>zasady w prawie cywilnym, </a:t>
            </a:r>
            <a:r>
              <a:rPr lang="pl-PL" b="1" dirty="0">
                <a:latin typeface="+mj-lt"/>
              </a:rPr>
              <a:t>że nikt nie może udzielić więcej praw, niż sam </a:t>
            </a:r>
            <a:r>
              <a:rPr lang="pl-PL" b="1" dirty="0" smtClean="0">
                <a:latin typeface="+mj-lt"/>
              </a:rPr>
              <a:t>ma, niż sam posiada. ( z łac. </a:t>
            </a:r>
            <a:r>
              <a:rPr lang="pl-PL" b="1" i="1" dirty="0" err="1" smtClean="0">
                <a:latin typeface="+mj-lt"/>
              </a:rPr>
              <a:t>nemo</a:t>
            </a:r>
            <a:r>
              <a:rPr lang="pl-PL" b="1" i="1" dirty="0" smtClean="0">
                <a:latin typeface="+mj-lt"/>
              </a:rPr>
              <a:t> plus iuris in </a:t>
            </a:r>
            <a:r>
              <a:rPr lang="pl-PL" b="1" i="1" dirty="0" err="1" smtClean="0">
                <a:latin typeface="+mj-lt"/>
              </a:rPr>
              <a:t>alium</a:t>
            </a:r>
            <a:r>
              <a:rPr lang="pl-PL" b="1" i="1" dirty="0" smtClean="0">
                <a:latin typeface="+mj-lt"/>
              </a:rPr>
              <a:t>  </a:t>
            </a:r>
            <a:r>
              <a:rPr lang="pl-PL" b="1" i="1" dirty="0" err="1" smtClean="0">
                <a:latin typeface="+mj-lt"/>
              </a:rPr>
              <a:t>transferre</a:t>
            </a:r>
            <a:r>
              <a:rPr lang="pl-PL" b="1" i="1" dirty="0" smtClean="0">
                <a:latin typeface="+mj-lt"/>
              </a:rPr>
              <a:t> </a:t>
            </a:r>
            <a:r>
              <a:rPr lang="pl-PL" b="1" i="1" dirty="0" err="1" smtClean="0">
                <a:latin typeface="+mj-lt"/>
              </a:rPr>
              <a:t>potest</a:t>
            </a:r>
            <a:r>
              <a:rPr lang="pl-PL" b="1" i="1" dirty="0" smtClean="0">
                <a:latin typeface="+mj-lt"/>
              </a:rPr>
              <a:t> </a:t>
            </a:r>
            <a:r>
              <a:rPr lang="pl-PL" b="1" i="1" dirty="0" err="1" smtClean="0">
                <a:latin typeface="+mj-lt"/>
              </a:rPr>
              <a:t>quam</a:t>
            </a:r>
            <a:r>
              <a:rPr lang="pl-PL" b="1" i="1" dirty="0" smtClean="0">
                <a:latin typeface="+mj-lt"/>
              </a:rPr>
              <a:t> </a:t>
            </a:r>
            <a:r>
              <a:rPr lang="pl-PL" b="1" i="1" dirty="0" err="1" smtClean="0">
                <a:latin typeface="+mj-lt"/>
              </a:rPr>
              <a:t>ipse</a:t>
            </a:r>
            <a:r>
              <a:rPr lang="pl-PL" b="1" i="1" dirty="0" smtClean="0">
                <a:latin typeface="+mj-lt"/>
              </a:rPr>
              <a:t> </a:t>
            </a:r>
            <a:r>
              <a:rPr lang="pl-PL" b="1" i="1" dirty="0" err="1" smtClean="0">
                <a:latin typeface="+mj-lt"/>
              </a:rPr>
              <a:t>habet</a:t>
            </a:r>
            <a:r>
              <a:rPr lang="pl-PL" b="1" i="1" dirty="0" smtClean="0">
                <a:latin typeface="+mj-lt"/>
              </a:rPr>
              <a:t>); </a:t>
            </a:r>
          </a:p>
          <a:p>
            <a:pPr algn="just"/>
            <a:r>
              <a:rPr lang="pl-PL" dirty="0" smtClean="0">
                <a:latin typeface="+mj-lt"/>
              </a:rPr>
              <a:t>Szkodzi to zatem osobom opieszałym, zaniedbującym ujawnienie swego prawa w KW. Rękojmia rozstrzyga na korzyść tych osób, na korzyść nabywcy, który działając w zaufaniu do treści KW nabył nieruchomość od zbywcy, któremu w rzeczywistości prawo nie przysługuje.  </a:t>
            </a:r>
          </a:p>
        </p:txBody>
      </p:sp>
    </p:spTree>
    <p:extLst>
      <p:ext uri="{BB962C8B-B14F-4D97-AF65-F5344CB8AC3E}">
        <p14:creationId xmlns:p14="http://schemas.microsoft.com/office/powerpoint/2010/main" val="30765195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Rękojmia w innej wersji…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 smtClean="0"/>
              <a:t>Skuteczne będzie również w warunkach rękojmi obciążenie prawa własności poprzez ustanowienie na rzecz osoby trzeciej ograniczonego prawa rzeczowego dokonanego przez osobę wpisaną jako właściciel obciążanej nieruchomości, niebędącego  w rzeczywistości  właścicielem. Chodzi w tym wypadku o skutecznym  nabyciu prawa (ograniczonego prawa rzeczowego). </a:t>
            </a:r>
          </a:p>
          <a:p>
            <a:pPr algn="just"/>
            <a:r>
              <a:rPr lang="pl-PL" dirty="0" smtClean="0"/>
              <a:t>Ponadto w warunkach rękojmi treść księgi wieczystej rozstrzyga na korzyść nabywcy także w ten sposób, że powoduje nabycie prawa nieobciążonego, chociaż w rzeczywistości istnieją nieujawnione w KW ograniczone prawa rzeczowe obciążające dotychczas tą nieruchomość.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492215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Wyłączenie rękojmi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Rękojmię wiary publicznej ksiąg wieczystych wyłącza wzmianka o złożonym wniosku, o skardze na orzeczenie referendarza sądowego, o apelacji lub kasacji oraz ostrzeżenie dotyczące niezgodności stanu prawnego ujawnionego w księdze wieczystej z rzeczywistym stanem prawnym nieruchomości.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28787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Rękojmia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l-PL" dirty="0"/>
              <a:t>Rękojmia wiary publicznej ksiąg wieczystych nie chroni rozporządzeń </a:t>
            </a:r>
            <a:r>
              <a:rPr lang="pl-PL" dirty="0" smtClean="0"/>
              <a:t>nieodpłatnych (nie chroni nabycia uniwersalnego w drodze dziedziczenia, czy też nabycia w drodze zasiedzenia, czy egzekucji), </a:t>
            </a:r>
            <a:r>
              <a:rPr lang="pl-PL" dirty="0"/>
              <a:t>albo dokonanych na rzecz nabywcy działającego w złej </a:t>
            </a:r>
            <a:r>
              <a:rPr lang="pl-PL" dirty="0" smtClean="0"/>
              <a:t>wierze (negatywne przesłanka rękojmi). </a:t>
            </a:r>
            <a:r>
              <a:rPr lang="pl-PL" b="1" dirty="0" smtClean="0"/>
              <a:t>Tym samym rozporządzenie nieruchomością o charakterze odpłatnym jest w tym wypadku pozytywną przesłanką rękojmi wiary ksiąg wieczystych</a:t>
            </a:r>
            <a:r>
              <a:rPr lang="pl-PL" dirty="0" smtClean="0"/>
              <a:t>; </a:t>
            </a:r>
            <a:endParaRPr lang="pl-PL" dirty="0"/>
          </a:p>
          <a:p>
            <a:pPr algn="just"/>
            <a:r>
              <a:rPr lang="pl-PL" dirty="0" smtClean="0"/>
              <a:t>W </a:t>
            </a:r>
            <a:r>
              <a:rPr lang="pl-PL" dirty="0"/>
              <a:t>złej wierze jest ten, kto wie, że treść księgi wieczystej jest niezgodna z </a:t>
            </a:r>
            <a:r>
              <a:rPr lang="pl-PL" dirty="0" smtClean="0"/>
              <a:t>rzeczywistym </a:t>
            </a:r>
            <a:r>
              <a:rPr lang="pl-PL" dirty="0"/>
              <a:t>stanem prawnym, albo ten, kto z łatwością mógł się o tym </a:t>
            </a:r>
            <a:r>
              <a:rPr lang="pl-PL" dirty="0" smtClean="0"/>
              <a:t>dowiedzieć - </a:t>
            </a:r>
            <a:r>
              <a:rPr lang="pl-PL" b="1" dirty="0" smtClean="0"/>
              <a:t>a mimo to dokonuje czynności prawnej z osobą nieuprawnioną, nabywa nieruchomość od osoby nieuprawnionej w rzeczywistości. W tym wypadku ustawodawca chroni  osoby uprawnione według rzeczywistego stanu prawnego, przyjmując że okolicznością obciążającą jest nieodpłatny charakter rozporządzenia lub też działanie w złej wierze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17264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Rękojmia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Rękojmia wiary publicznej ksiąg wieczystych nie działa przeciwko</a:t>
            </a:r>
            <a:r>
              <a:rPr lang="pl-PL" dirty="0" smtClean="0"/>
              <a:t>: </a:t>
            </a:r>
          </a:p>
          <a:p>
            <a:pPr marL="0" indent="0" algn="just">
              <a:buNone/>
            </a:pPr>
            <a:r>
              <a:rPr lang="pl-PL" dirty="0" smtClean="0"/>
              <a:t>1)prawom </a:t>
            </a:r>
            <a:r>
              <a:rPr lang="pl-PL" dirty="0"/>
              <a:t>obciążającym nieruchomość </a:t>
            </a:r>
            <a:r>
              <a:rPr lang="pl-PL" dirty="0" smtClean="0"/>
              <a:t>z mocy </a:t>
            </a:r>
            <a:r>
              <a:rPr lang="pl-PL" dirty="0"/>
              <a:t>ustawy, niezależnie od wpisu</a:t>
            </a:r>
            <a:r>
              <a:rPr lang="pl-PL" dirty="0" smtClean="0"/>
              <a:t>;</a:t>
            </a:r>
          </a:p>
          <a:p>
            <a:pPr marL="0" indent="0" algn="just">
              <a:buNone/>
            </a:pPr>
            <a:r>
              <a:rPr lang="pl-PL" dirty="0" smtClean="0"/>
              <a:t>2)prawu </a:t>
            </a:r>
            <a:r>
              <a:rPr lang="pl-PL" dirty="0"/>
              <a:t>dożywocia</a:t>
            </a:r>
            <a:r>
              <a:rPr lang="pl-PL" dirty="0" smtClean="0"/>
              <a:t>;</a:t>
            </a:r>
          </a:p>
          <a:p>
            <a:pPr marL="0" indent="0" algn="just">
              <a:buNone/>
            </a:pPr>
            <a:r>
              <a:rPr lang="pl-PL" dirty="0" smtClean="0"/>
              <a:t>3)służebnościom  </a:t>
            </a:r>
            <a:r>
              <a:rPr lang="pl-PL" dirty="0"/>
              <a:t>ustanowionym  na  podstawie  decyzji  właściwego  organu administracji państwowej</a:t>
            </a:r>
            <a:r>
              <a:rPr lang="pl-PL" dirty="0" smtClean="0"/>
              <a:t>;</a:t>
            </a:r>
          </a:p>
          <a:p>
            <a:pPr marL="0" indent="0" algn="just">
              <a:buNone/>
            </a:pPr>
            <a:r>
              <a:rPr lang="pl-PL" dirty="0" smtClean="0"/>
              <a:t>4)służebnościom  </a:t>
            </a:r>
            <a:r>
              <a:rPr lang="pl-PL" dirty="0"/>
              <a:t>drogi  koniecznej  albo ustanowionym </a:t>
            </a:r>
            <a:r>
              <a:rPr lang="pl-PL" dirty="0" smtClean="0"/>
              <a:t>w związku z przekroczeniem </a:t>
            </a:r>
            <a:r>
              <a:rPr lang="pl-PL" dirty="0"/>
              <a:t>granicy przy wznoszeniu budynku lub innego urządzenia</a:t>
            </a:r>
            <a:r>
              <a:rPr lang="pl-PL" dirty="0" smtClean="0"/>
              <a:t>;</a:t>
            </a:r>
          </a:p>
          <a:p>
            <a:pPr marL="0" indent="0" algn="just">
              <a:buNone/>
            </a:pPr>
            <a:r>
              <a:rPr lang="pl-PL" dirty="0" smtClean="0"/>
              <a:t>5)służebnościom </a:t>
            </a:r>
            <a:r>
              <a:rPr lang="pl-PL" dirty="0" err="1" smtClean="0"/>
              <a:t>przesyłu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6823341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Zasady…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b="1" dirty="0"/>
              <a:t>Zasada pierwszeństwa praw </a:t>
            </a:r>
            <a:r>
              <a:rPr lang="pl-PL" b="1" dirty="0" smtClean="0"/>
              <a:t>wpisanych w KW </a:t>
            </a:r>
            <a:r>
              <a:rPr lang="pl-PL" dirty="0"/>
              <a:t>– ograniczone prawa rzeczowe wpisane do księgi wieczystej mają pierwszeństwo przed takimi prawami niewpisanymi do </a:t>
            </a:r>
            <a:r>
              <a:rPr lang="pl-PL" dirty="0" smtClean="0"/>
              <a:t>księgi;</a:t>
            </a:r>
          </a:p>
          <a:p>
            <a:pPr algn="just"/>
            <a:r>
              <a:rPr lang="pl-PL" dirty="0"/>
              <a:t>O pierwszeństwie ograniczonych praw rzeczowych wpisanych do księgi </a:t>
            </a:r>
            <a:r>
              <a:rPr lang="pl-PL" dirty="0" smtClean="0"/>
              <a:t>wieczystej </a:t>
            </a:r>
            <a:r>
              <a:rPr lang="pl-PL" dirty="0"/>
              <a:t>rozstrzyga chwila, od której liczy się skutki dokonanego wpisu</a:t>
            </a:r>
            <a:r>
              <a:rPr lang="pl-PL" dirty="0" smtClean="0"/>
              <a:t>. Wiadomo zaś, że wpis w KW ma moc wsteczną od chwili złożenia wniosku o dokonanie stosownego wpisu.</a:t>
            </a:r>
            <a:endParaRPr lang="pl-PL" dirty="0"/>
          </a:p>
          <a:p>
            <a:pPr algn="just"/>
            <a:r>
              <a:rPr lang="pl-PL" dirty="0" smtClean="0"/>
              <a:t>Prawa </a:t>
            </a:r>
            <a:r>
              <a:rPr lang="pl-PL" dirty="0"/>
              <a:t>wpisane na podstawie wniosków złożonych równocześnie mają równe pierwszeństwo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Właściciel może zastrzec pierwszeństwo niektórych ograniczonych praw rzeczowych, podlega to ujawnieniu w KW.</a:t>
            </a:r>
            <a:endParaRPr lang="pl-PL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9367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Wpis ograniczonego prawa rzeczowego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Do wpisu ograniczonego prawa rzeczowego na nieruchomości wystarcza </a:t>
            </a:r>
            <a:r>
              <a:rPr lang="pl-PL" dirty="0" smtClean="0"/>
              <a:t>dokument </a:t>
            </a:r>
            <a:r>
              <a:rPr lang="pl-PL" dirty="0"/>
              <a:t>obejmujący oświadczenie właściciela o ustanowieniu tego prawa.</a:t>
            </a:r>
          </a:p>
          <a:p>
            <a:pPr algn="just"/>
            <a:r>
              <a:rPr lang="pl-PL" dirty="0" smtClean="0"/>
              <a:t>Do </a:t>
            </a:r>
            <a:r>
              <a:rPr lang="pl-PL" dirty="0"/>
              <a:t>wpisu prawa osobistego lub roszczenia wystarcza dokument obejmujący oświadczenie woli właściciela o ustanowieniu tego </a:t>
            </a:r>
            <a:r>
              <a:rPr lang="pl-PL" dirty="0" smtClean="0"/>
              <a:t>prawa, </a:t>
            </a:r>
            <a:r>
              <a:rPr lang="pl-PL" dirty="0"/>
              <a:t>albo obejmujący </a:t>
            </a:r>
            <a:r>
              <a:rPr lang="pl-PL" dirty="0" smtClean="0"/>
              <a:t>zgodę </a:t>
            </a:r>
            <a:r>
              <a:rPr lang="pl-PL" dirty="0"/>
              <a:t>na wpis roszczenia. </a:t>
            </a:r>
            <a:endParaRPr lang="pl-PL" dirty="0" smtClean="0"/>
          </a:p>
          <a:p>
            <a:pPr algn="just"/>
            <a:r>
              <a:rPr lang="pl-PL" dirty="0" smtClean="0"/>
              <a:t>Podobnie sytuacja wygląda w zakresie wpisu i przeniesienia </a:t>
            </a:r>
            <a:r>
              <a:rPr lang="pl-PL" dirty="0"/>
              <a:t>hipoteki </a:t>
            </a:r>
            <a:r>
              <a:rPr lang="pl-PL" dirty="0" smtClean="0"/>
              <a:t>oraz </a:t>
            </a:r>
            <a:r>
              <a:rPr lang="pl-PL" dirty="0"/>
              <a:t>ustępstwa pierwszeństwa; jednakże gdy ustępstwem </a:t>
            </a:r>
            <a:r>
              <a:rPr lang="pl-PL" dirty="0" smtClean="0"/>
              <a:t>pierwszeństwa </a:t>
            </a:r>
            <a:r>
              <a:rPr lang="pl-PL" dirty="0"/>
              <a:t>mają być dotknięte prawa innej jeszcze osoby, potrzebny jest także </a:t>
            </a:r>
            <a:r>
              <a:rPr lang="pl-PL" dirty="0" smtClean="0"/>
              <a:t>dokument </a:t>
            </a:r>
            <a:r>
              <a:rPr lang="pl-PL" dirty="0"/>
              <a:t>obejmujący zgodę tej osoby.</a:t>
            </a:r>
          </a:p>
          <a:p>
            <a:pPr algn="just"/>
            <a:r>
              <a:rPr lang="pl-PL" b="1" dirty="0" smtClean="0"/>
              <a:t>Zgoda </a:t>
            </a:r>
            <a:r>
              <a:rPr lang="pl-PL" b="1" dirty="0"/>
              <a:t>na dokonanie wpisu nie może być uzależniona od warunku lub terminu</a:t>
            </a:r>
            <a:r>
              <a:rPr lang="pl-PL" b="1" dirty="0" smtClean="0"/>
              <a:t>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29477334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Elektroniczne KW - nowe KW (NKW)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l-PL" dirty="0" smtClean="0"/>
              <a:t>Aktualnie księgi </a:t>
            </a:r>
            <a:r>
              <a:rPr lang="pl-PL" dirty="0"/>
              <a:t>wieczyste </a:t>
            </a:r>
            <a:r>
              <a:rPr lang="pl-PL" dirty="0" smtClean="0"/>
              <a:t>są </a:t>
            </a:r>
            <a:r>
              <a:rPr lang="pl-PL" dirty="0"/>
              <a:t>zakładane i prowadzone w systemie </a:t>
            </a:r>
            <a:r>
              <a:rPr lang="pl-PL" dirty="0" smtClean="0"/>
              <a:t>teleinformatycznym</a:t>
            </a:r>
            <a:r>
              <a:rPr lang="pl-PL" dirty="0"/>
              <a:t>; </a:t>
            </a:r>
            <a:endParaRPr lang="pl-PL" dirty="0" smtClean="0"/>
          </a:p>
          <a:p>
            <a:pPr algn="just"/>
            <a:r>
              <a:rPr lang="pl-PL" dirty="0" smtClean="0"/>
              <a:t>System </a:t>
            </a:r>
            <a:r>
              <a:rPr lang="pl-PL" dirty="0"/>
              <a:t>EKW jest jedynym prawnie obowiązującym źródłem informacji o treści ksiąg wieczystych prowadzonych przez sądy powszechne. Dla  potrzeb  przeglądania  księgi  wieczystej  za  pośrednictwem  systemu </a:t>
            </a:r>
            <a:r>
              <a:rPr lang="pl-PL" dirty="0" smtClean="0"/>
              <a:t>informatycznego EKW </a:t>
            </a:r>
            <a:r>
              <a:rPr lang="pl-PL" u="sng" dirty="0" smtClean="0"/>
              <a:t>nie </a:t>
            </a:r>
            <a:r>
              <a:rPr lang="pl-PL" u="sng" dirty="0"/>
              <a:t>potrzeba podawać ani danych </a:t>
            </a:r>
            <a:r>
              <a:rPr lang="pl-PL" u="sng" dirty="0" smtClean="0"/>
              <a:t>osobowych wnioskodawcy </a:t>
            </a:r>
            <a:r>
              <a:rPr lang="pl-PL" u="sng" dirty="0"/>
              <a:t>ani </a:t>
            </a:r>
            <a:r>
              <a:rPr lang="pl-PL" u="sng" dirty="0" smtClean="0"/>
              <a:t>uiszczać opłaty </a:t>
            </a:r>
            <a:r>
              <a:rPr lang="pl-PL" u="sng" dirty="0"/>
              <a:t>za przeglądanie</a:t>
            </a:r>
            <a:r>
              <a:rPr lang="pl-PL" dirty="0"/>
              <a:t>.</a:t>
            </a:r>
            <a:endParaRPr lang="pl-PL" dirty="0" smtClean="0"/>
          </a:p>
          <a:p>
            <a:pPr algn="just"/>
            <a:r>
              <a:rPr lang="pl-PL" dirty="0"/>
              <a:t>Dla prowadzenia ksiąg wieczystych w systemie </a:t>
            </a:r>
            <a:r>
              <a:rPr lang="pl-PL" dirty="0" smtClean="0"/>
              <a:t>teleinformatycznym </a:t>
            </a:r>
            <a:r>
              <a:rPr lang="pl-PL" dirty="0" smtClean="0"/>
              <a:t>Minister </a:t>
            </a:r>
            <a:r>
              <a:rPr lang="pl-PL" dirty="0"/>
              <a:t>Sprawiedliwości tworzy i utrzymuje </a:t>
            </a:r>
            <a:r>
              <a:rPr lang="pl-PL" b="1" dirty="0" smtClean="0"/>
              <a:t>Centralną Bazę Danych Ksiąg Wieczystych (CBDKW).</a:t>
            </a:r>
          </a:p>
          <a:p>
            <a:pPr algn="just"/>
            <a:r>
              <a:rPr lang="pl-PL" dirty="0" smtClean="0"/>
              <a:t>Stanowi ona </a:t>
            </a:r>
            <a:r>
              <a:rPr lang="pl-PL" dirty="0"/>
              <a:t>ogólnokrajowy zbiór ksiąg wieczystych prowadzonych w tym </a:t>
            </a:r>
            <a:r>
              <a:rPr lang="pl-PL" dirty="0" smtClean="0"/>
              <a:t>systemie na terytorium RP.</a:t>
            </a:r>
            <a:endParaRPr lang="pl-PL" dirty="0"/>
          </a:p>
          <a:p>
            <a:pPr algn="just"/>
            <a:r>
              <a:rPr lang="pl-PL" dirty="0" smtClean="0"/>
              <a:t>Minister </a:t>
            </a:r>
            <a:r>
              <a:rPr lang="pl-PL" dirty="0"/>
              <a:t>Sprawiedliwości </a:t>
            </a:r>
            <a:r>
              <a:rPr lang="pl-PL" dirty="0" smtClean="0"/>
              <a:t>zapewnia </a:t>
            </a:r>
            <a:r>
              <a:rPr lang="pl-PL" dirty="0"/>
              <a:t>bezpieczeństwo </a:t>
            </a:r>
            <a:r>
              <a:rPr lang="pl-PL" dirty="0" smtClean="0"/>
              <a:t>CBDKW, </a:t>
            </a:r>
            <a:r>
              <a:rPr lang="pl-PL" dirty="0"/>
              <a:t>w szczególności ochronę przed nieuprawnionym dostępem osób trzecich, zniszczeniem oraz utratą danych.</a:t>
            </a:r>
          </a:p>
          <a:p>
            <a:pPr algn="just"/>
            <a:r>
              <a:rPr lang="pl-PL" dirty="0" smtClean="0"/>
              <a:t>Sądy </a:t>
            </a:r>
            <a:r>
              <a:rPr lang="pl-PL" dirty="0"/>
              <a:t>rejonowe, które zakładają i prowadzą księgi wieczyste w systemie </a:t>
            </a:r>
            <a:r>
              <a:rPr lang="pl-PL" dirty="0" smtClean="0"/>
              <a:t>teleinformatycznym</a:t>
            </a:r>
            <a:r>
              <a:rPr lang="pl-PL" dirty="0"/>
              <a:t>, dokonują czynności związanych z prowadzeniem ksiąg wieczystych w </a:t>
            </a:r>
            <a:r>
              <a:rPr lang="pl-PL" dirty="0" smtClean="0"/>
              <a:t>CBDKW.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52401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Księga wieczysta (KW) - pojęcie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pl-PL" sz="1200" dirty="0" smtClean="0"/>
              <a:t>Rejestr publiczny, który pozwala ustalić komu i jakie prawa przysługują w związku z daną nieruchomością;</a:t>
            </a:r>
          </a:p>
          <a:p>
            <a:pPr algn="just"/>
            <a:r>
              <a:rPr lang="pl-PL" sz="1200" dirty="0" smtClean="0"/>
              <a:t>Prowadzony w </a:t>
            </a:r>
            <a:r>
              <a:rPr lang="pl-PL" sz="1200" dirty="0"/>
              <a:t>celu ustalenia stanu prawnego </a:t>
            </a:r>
            <a:r>
              <a:rPr lang="pl-PL" sz="1200" dirty="0" smtClean="0"/>
              <a:t>nieruchomości</a:t>
            </a:r>
            <a:r>
              <a:rPr lang="pl-PL" sz="1200" dirty="0"/>
              <a:t>; </a:t>
            </a:r>
            <a:endParaRPr lang="pl-PL" sz="1200" dirty="0" smtClean="0"/>
          </a:p>
          <a:p>
            <a:pPr algn="just"/>
            <a:r>
              <a:rPr lang="pl-PL" sz="1200" dirty="0" smtClean="0"/>
              <a:t>Księgi  </a:t>
            </a:r>
            <a:r>
              <a:rPr lang="pl-PL" sz="1200" dirty="0"/>
              <a:t>wieczyste  mogą  być  także prowadzone w celu ustalenia stanu prawnego spółdzielczego własnościowego prawa do </a:t>
            </a:r>
            <a:r>
              <a:rPr lang="pl-PL" sz="1200" dirty="0" smtClean="0"/>
              <a:t>lokalu; Dla każdej nieruchomości jest prowadzona odrębna księga wieczysta, chyba że przepis szczególny stanowi inaczej. Ponadto właściciel  </a:t>
            </a:r>
            <a:r>
              <a:rPr lang="pl-PL" sz="1200" dirty="0"/>
              <a:t>kilku  nieruchomości  stanowiących  całość  gospodarczą lub graniczących </a:t>
            </a:r>
            <a:r>
              <a:rPr lang="pl-PL" sz="1200" dirty="0" smtClean="0"/>
              <a:t>ze sobą </a:t>
            </a:r>
            <a:r>
              <a:rPr lang="pl-PL" sz="1200" dirty="0"/>
              <a:t>może żądać połączenia ich </a:t>
            </a:r>
            <a:r>
              <a:rPr lang="pl-PL" sz="1200" dirty="0" smtClean="0"/>
              <a:t>w księdze </a:t>
            </a:r>
            <a:r>
              <a:rPr lang="pl-PL" sz="1200" dirty="0"/>
              <a:t>wieczystej </a:t>
            </a:r>
            <a:r>
              <a:rPr lang="pl-PL" sz="1200" dirty="0" smtClean="0"/>
              <a:t>w jedną nieruchomość;</a:t>
            </a:r>
          </a:p>
          <a:p>
            <a:pPr algn="just"/>
            <a:r>
              <a:rPr lang="pl-PL" sz="1200" dirty="0" smtClean="0"/>
              <a:t>W KW ujawnieniu podlegają prawa rzeczowe (prawo własności, ograniczone prawa rzeczowe np. hipoteka, służebności, spółdzielcze własnościowe prawo do lokalu). Na podstawie przepisów szczególnych w KW </a:t>
            </a:r>
            <a:r>
              <a:rPr lang="pl-PL" sz="1200" dirty="0"/>
              <a:t>ujawnieniu </a:t>
            </a:r>
            <a:r>
              <a:rPr lang="pl-PL" sz="1200" dirty="0" smtClean="0"/>
              <a:t>podlegają </a:t>
            </a:r>
            <a:r>
              <a:rPr lang="pl-PL" sz="1200" dirty="0"/>
              <a:t>również </a:t>
            </a:r>
            <a:r>
              <a:rPr lang="pl-PL" sz="1200" dirty="0" smtClean="0"/>
              <a:t>niektóre prawa względne (prawa osobiste i  roszczenia); Chodzi w tym wypadku o następujące prawa i roszczenia: prawo najmu  lub dzierżawy, prawo pierwokupu i odkupu, prawo dożywocia, roszczenie o przeniesienie własności nieruchomości, o ustanowenie ograniczonego prawa rzeczowego,  roszczenia wynikające z określonego zarządu nad nieruchomością lub sposobu korzystania z nieruchomości przez współwłaściciela, roszczenia współwłaścicieli wyłączające uprawnienie do zniesienia współwłasności</a:t>
            </a:r>
            <a:r>
              <a:rPr lang="pl-PL" sz="1200" dirty="0"/>
              <a:t>; wierzytelności banku hipotecznego zabezpieczone hipoteką</a:t>
            </a:r>
            <a:r>
              <a:rPr lang="pl-PL" sz="1200" dirty="0" smtClean="0"/>
              <a:t>; </a:t>
            </a:r>
            <a:r>
              <a:rPr lang="pl-PL" sz="1200" dirty="0"/>
              <a:t>prawo z umowy </a:t>
            </a:r>
            <a:r>
              <a:rPr lang="pl-PL" sz="1200" dirty="0" err="1" smtClean="0"/>
              <a:t>timeshare</a:t>
            </a:r>
            <a:r>
              <a:rPr lang="pl-PL" sz="1200" dirty="0" smtClean="0"/>
              <a:t>.</a:t>
            </a:r>
          </a:p>
          <a:p>
            <a:pPr algn="just"/>
            <a:r>
              <a:rPr lang="pl-PL" sz="1200" dirty="0" smtClean="0"/>
              <a:t>KW obejmuje prawa związane z własnością nieruchomości (dział I </a:t>
            </a:r>
            <a:r>
              <a:rPr lang="pl-PL" sz="1200" dirty="0" err="1" smtClean="0"/>
              <a:t>i</a:t>
            </a:r>
            <a:r>
              <a:rPr lang="pl-PL" sz="1200" dirty="0" smtClean="0"/>
              <a:t> II) oraz prawa obciążające nieruchomość (dział III i IV). </a:t>
            </a:r>
          </a:p>
        </p:txBody>
      </p:sp>
    </p:spTree>
    <p:extLst>
      <p:ext uri="{BB962C8B-B14F-4D97-AF65-F5344CB8AC3E}">
        <p14:creationId xmlns:p14="http://schemas.microsoft.com/office/powerpoint/2010/main" val="20713152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Projekt NKW - od 2003 r.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 smtClean="0"/>
              <a:t>To projekt informatyczny Ministerstwa Sprawiedliwości, który umożliwił: </a:t>
            </a:r>
          </a:p>
          <a:p>
            <a:pPr algn="just"/>
            <a:r>
              <a:rPr lang="pl-PL" dirty="0" smtClean="0"/>
              <a:t>założenie i prowadzenie KW w systemie </a:t>
            </a:r>
            <a:r>
              <a:rPr lang="pl-PL" dirty="0" smtClean="0"/>
              <a:t>informatycznym</a:t>
            </a:r>
            <a:r>
              <a:rPr lang="pl-PL" dirty="0" smtClean="0"/>
              <a:t>, </a:t>
            </a:r>
          </a:p>
          <a:p>
            <a:pPr algn="just"/>
            <a:r>
              <a:rPr lang="pl-PL" dirty="0" smtClean="0"/>
              <a:t>przenoszenie treści papierowych KW do systemu informatycznego,</a:t>
            </a:r>
          </a:p>
          <a:p>
            <a:pPr algn="just"/>
            <a:r>
              <a:rPr lang="pl-PL" dirty="0" smtClean="0"/>
              <a:t>wydawanie odpisów z KW w formie wydruków,</a:t>
            </a:r>
          </a:p>
          <a:p>
            <a:pPr algn="just"/>
            <a:r>
              <a:rPr lang="pl-PL" dirty="0" smtClean="0"/>
              <a:t>bezpośredni wgląd do KW, </a:t>
            </a:r>
          </a:p>
          <a:p>
            <a:pPr algn="just"/>
            <a:r>
              <a:rPr lang="pl-PL" dirty="0" smtClean="0"/>
              <a:t>wspomaganie prac biurowych w wydziałach sądów wieczystoksięgowych.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36705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CELE NKW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 smtClean="0"/>
              <a:t>Zwiększenie bezpieczeństwa obrotu nieruchomości poprzez poprawienie skuteczności rejestracji prawa własności nieruchomości, podniesienie wiarygodności zapisów KW;</a:t>
            </a:r>
          </a:p>
          <a:p>
            <a:pPr algn="just"/>
            <a:r>
              <a:rPr lang="pl-PL" dirty="0" smtClean="0"/>
              <a:t>Usprawnienie postępowań dotyczących KW oraz technik prowadzenia KW, poprzez odejście od ręcznych metod na rzecz zastosowania technik informatycznych;</a:t>
            </a:r>
          </a:p>
          <a:p>
            <a:pPr algn="just"/>
            <a:r>
              <a:rPr lang="pl-PL" dirty="0" smtClean="0"/>
              <a:t>Zapewnienie centralnego, jednolitego i łatwego dostępu do KW przy zachowaniu ich ochrony przed zniszczeniem lub nieuprawnionym dostępem, w tym w szczególności umożliwienie bezpośredniego wglądu do KW.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168463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Centralna Informacja KW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Centralna Informacja Ksiąg Wieczystych, zwana dalej „Centralną Informacją”, jest komórką </a:t>
            </a:r>
            <a:r>
              <a:rPr lang="pl-PL" dirty="0" smtClean="0"/>
              <a:t>organizacyjną Ministerstwa </a:t>
            </a:r>
            <a:r>
              <a:rPr lang="pl-PL" dirty="0"/>
              <a:t>Sprawiedliwości.</a:t>
            </a:r>
          </a:p>
          <a:p>
            <a:pPr algn="just"/>
            <a:r>
              <a:rPr lang="pl-PL" dirty="0" smtClean="0"/>
              <a:t>Centralna </a:t>
            </a:r>
            <a:r>
              <a:rPr lang="pl-PL" dirty="0"/>
              <a:t>Informacja składa się z centrali, zwanej dalej „centralą Centralnej Informacji”, oraz ekspozytur przy </a:t>
            </a:r>
            <a:r>
              <a:rPr lang="pl-PL" dirty="0" smtClean="0"/>
              <a:t>wydziałach sądów </a:t>
            </a:r>
            <a:r>
              <a:rPr lang="pl-PL" dirty="0"/>
              <a:t>rejonowych prowadzących księgi wieczyste, zwanych dalej „ekspozyturami Centralnej Informacji</a:t>
            </a:r>
            <a:r>
              <a:rPr lang="pl-PL" dirty="0" smtClean="0"/>
              <a:t>”.</a:t>
            </a:r>
          </a:p>
          <a:p>
            <a:pPr algn="just"/>
            <a:r>
              <a:rPr lang="pl-PL" dirty="0" smtClean="0"/>
              <a:t>Centralna Informacja realizuje swoje zadania </a:t>
            </a:r>
            <a:r>
              <a:rPr lang="pl-PL" smtClean="0"/>
              <a:t>przy pomocy </a:t>
            </a:r>
            <a:r>
              <a:rPr lang="pl-PL" dirty="0" smtClean="0"/>
              <a:t>systemu </a:t>
            </a:r>
            <a:r>
              <a:rPr lang="pl-PL" smtClean="0"/>
              <a:t>teleinformatycznego CBDKW.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9646617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Centralna Informacja KW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 smtClean="0"/>
              <a:t>Informacji (odpisów, wyciągów, zaświadczeń o zamknięciu KW) </a:t>
            </a:r>
            <a:r>
              <a:rPr lang="pl-PL" dirty="0"/>
              <a:t>z </a:t>
            </a:r>
            <a:r>
              <a:rPr lang="pl-PL" dirty="0" smtClean="0"/>
              <a:t>CBDKW udziela </a:t>
            </a:r>
            <a:r>
              <a:rPr lang="pl-PL" dirty="0"/>
              <a:t>Centralna </a:t>
            </a:r>
            <a:r>
              <a:rPr lang="pl-PL" dirty="0" smtClean="0"/>
              <a:t>Informacja </a:t>
            </a:r>
            <a:r>
              <a:rPr lang="pl-PL" dirty="0"/>
              <a:t>Ksiąg </a:t>
            </a:r>
            <a:r>
              <a:rPr lang="pl-PL" dirty="0" smtClean="0"/>
              <a:t>Wieczystych </a:t>
            </a:r>
            <a:r>
              <a:rPr lang="pl-PL" dirty="0"/>
              <a:t>z ekspozyturami przy wydziałach sądów rejonowych prowadzących księgi </a:t>
            </a:r>
            <a:r>
              <a:rPr lang="pl-PL" dirty="0" smtClean="0"/>
              <a:t>wieczyste;</a:t>
            </a:r>
          </a:p>
          <a:p>
            <a:pPr algn="just"/>
            <a:r>
              <a:rPr lang="pl-PL" dirty="0" smtClean="0"/>
              <a:t>Centralna </a:t>
            </a:r>
            <a:r>
              <a:rPr lang="pl-PL" dirty="0"/>
              <a:t>Informacja wydaje </a:t>
            </a:r>
            <a:r>
              <a:rPr lang="pl-PL" dirty="0" smtClean="0"/>
              <a:t>informacje na </a:t>
            </a:r>
            <a:r>
              <a:rPr lang="pl-PL" dirty="0"/>
              <a:t>wniosek </a:t>
            </a:r>
            <a:r>
              <a:rPr lang="pl-PL" dirty="0" smtClean="0"/>
              <a:t>zainteresowanego, po uiszczeniu stosowanej opłaty. Mają one moc dokumentów wydawanych  przez sąd.</a:t>
            </a:r>
            <a:endParaRPr lang="pl-PL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1215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Dostęp do Centralnej Informacji KW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Centralna Informacja pobiera opłaty od:</a:t>
            </a:r>
          </a:p>
          <a:p>
            <a:r>
              <a:rPr lang="pl-PL" dirty="0"/>
              <a:t> wniosków o wydanie odpisu księgi wieczystej,</a:t>
            </a:r>
          </a:p>
          <a:p>
            <a:r>
              <a:rPr lang="pl-PL" dirty="0"/>
              <a:t> </a:t>
            </a:r>
            <a:r>
              <a:rPr lang="pl-PL" dirty="0" smtClean="0"/>
              <a:t>wniosków o wydanie wyciągu </a:t>
            </a:r>
            <a:r>
              <a:rPr lang="pl-PL" dirty="0"/>
              <a:t>z księgi wieczystej, </a:t>
            </a:r>
          </a:p>
          <a:p>
            <a:r>
              <a:rPr lang="pl-PL" dirty="0" smtClean="0"/>
              <a:t>wniosku o wydanie zaświadczenia </a:t>
            </a:r>
            <a:r>
              <a:rPr lang="pl-PL" dirty="0"/>
              <a:t>o zamknięciu księgi wieczystej</a:t>
            </a:r>
          </a:p>
          <a:p>
            <a:r>
              <a:rPr lang="pl-PL" dirty="0"/>
              <a:t>wniosku o wyszukanie ksiąg wieczystych.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59650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Dostęp do Centralnej Informacji KW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dirty="0" smtClean="0"/>
              <a:t>W przypadku  złożenia  za  pośrednictwem  systemu  teleinformatycznego wniosku o wydanie dokumentów wydawanych z KW, Centralna Informacja umożliwia  samodzielne  wydrukowanie  tych  dokumentów  za  pośrednictwem systemu teleinformatycznego. </a:t>
            </a:r>
          </a:p>
          <a:p>
            <a:pPr marL="0" indent="0" algn="just">
              <a:buNone/>
            </a:pPr>
            <a:r>
              <a:rPr lang="pl-PL" dirty="0" smtClean="0"/>
              <a:t>Wydruki tych dokumentów mają moc dokumentów wydawanych  przez  sąd,  jeżeli  posiadają  cechy  umożliwiające  ich  weryfikację z danymi zawartymi w centralnej bazie danych ksiąg wieczystych.</a:t>
            </a:r>
          </a:p>
          <a:p>
            <a:pPr marL="0" indent="0" algn="just">
              <a:buNone/>
            </a:pPr>
            <a:r>
              <a:rPr lang="pl-PL" dirty="0"/>
              <a:t>Wydruki </a:t>
            </a:r>
            <a:r>
              <a:rPr lang="pl-PL" dirty="0" smtClean="0"/>
              <a:t>wówczas są dokonywane </a:t>
            </a:r>
            <a:r>
              <a:rPr lang="pl-PL" dirty="0"/>
              <a:t>samodzielnie, ale nie </a:t>
            </a:r>
            <a:r>
              <a:rPr lang="pl-PL" dirty="0" smtClean="0"/>
              <a:t>są bezpłatne</a:t>
            </a:r>
            <a:r>
              <a:rPr lang="pl-PL" dirty="0"/>
              <a:t>;</a:t>
            </a:r>
          </a:p>
          <a:p>
            <a:pPr marL="0" indent="0" algn="just">
              <a:buNone/>
            </a:pPr>
            <a:r>
              <a:rPr lang="pl-PL" dirty="0" smtClean="0"/>
              <a:t>Wiąże się to z </a:t>
            </a:r>
            <a:r>
              <a:rPr lang="pl-PL" dirty="0"/>
              <a:t>koniecznością założenia konta w systemie teleinformatycznym i opłacenie wniosku składanego elektronicznie.</a:t>
            </a:r>
          </a:p>
          <a:p>
            <a:pPr marL="0" indent="0" algn="just">
              <a:buNone/>
            </a:pPr>
            <a:endParaRPr lang="pl-PL" dirty="0" smtClean="0"/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0498638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Dostęp do Centralnej Informacji KW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Centralna Informacja </a:t>
            </a:r>
            <a:r>
              <a:rPr lang="pl-PL" dirty="0" smtClean="0"/>
              <a:t>umożliwia </a:t>
            </a:r>
            <a:r>
              <a:rPr lang="pl-PL" dirty="0"/>
              <a:t>za pośrednictwem systemu </a:t>
            </a:r>
            <a:r>
              <a:rPr lang="pl-PL" dirty="0" smtClean="0"/>
              <a:t>teleinformatycznego </a:t>
            </a:r>
            <a:r>
              <a:rPr lang="pl-PL" dirty="0"/>
              <a:t>przeglądanie ksiąg wieczystych prowadzonych w systemie </a:t>
            </a:r>
            <a:r>
              <a:rPr lang="pl-PL" dirty="0" smtClean="0"/>
              <a:t>teleinformatycznym - usługa </a:t>
            </a:r>
            <a:r>
              <a:rPr lang="pl-PL" dirty="0"/>
              <a:t>bezpłatna; </a:t>
            </a:r>
            <a:endParaRPr lang="pl-PL" dirty="0" smtClean="0"/>
          </a:p>
          <a:p>
            <a:pPr algn="just"/>
            <a:r>
              <a:rPr lang="pl-PL" dirty="0" smtClean="0"/>
              <a:t>Przeglądanie </a:t>
            </a:r>
            <a:r>
              <a:rPr lang="pl-PL" dirty="0"/>
              <a:t>księgi wieczystej polega na wywołaniu na ekran monitora </a:t>
            </a:r>
            <a:r>
              <a:rPr lang="pl-PL" dirty="0" smtClean="0"/>
              <a:t>aktualnej, </a:t>
            </a:r>
            <a:r>
              <a:rPr lang="pl-PL" dirty="0"/>
              <a:t>albo zupełnej treści żądanej księgi wieczystej. </a:t>
            </a:r>
          </a:p>
          <a:p>
            <a:pPr algn="just"/>
            <a:r>
              <a:rPr lang="pl-PL" dirty="0" smtClean="0"/>
              <a:t>Każdy</a:t>
            </a:r>
            <a:r>
              <a:rPr lang="pl-PL" dirty="0"/>
              <a:t>, kto zna numer księgi wieczystej prowadzonej w systemie </a:t>
            </a:r>
            <a:r>
              <a:rPr lang="pl-PL" dirty="0" smtClean="0"/>
              <a:t>teleinformatycznym</a:t>
            </a:r>
            <a:r>
              <a:rPr lang="pl-PL" dirty="0"/>
              <a:t>, może </a:t>
            </a:r>
            <a:r>
              <a:rPr lang="pl-PL" dirty="0" smtClean="0"/>
              <a:t>przeglądać </a:t>
            </a:r>
            <a:r>
              <a:rPr lang="pl-PL" dirty="0"/>
              <a:t>księgę wieczystą za pośrednictwem systemu teleinformatycznego.</a:t>
            </a:r>
          </a:p>
          <a:p>
            <a:pPr algn="just"/>
            <a:r>
              <a:rPr lang="pl-PL" b="1" dirty="0" smtClean="0"/>
              <a:t>Wydruki </a:t>
            </a:r>
            <a:r>
              <a:rPr lang="pl-PL" b="1" dirty="0"/>
              <a:t>treści wyświetlonych w trybie przeglądania księgi wieczystej nie </a:t>
            </a:r>
            <a:r>
              <a:rPr lang="pl-PL" b="1" dirty="0" smtClean="0"/>
              <a:t>posiadają </a:t>
            </a:r>
            <a:r>
              <a:rPr lang="pl-PL" b="1" dirty="0"/>
              <a:t>mocy dokumentów wydawanych przez </a:t>
            </a:r>
            <a:r>
              <a:rPr lang="pl-PL" b="1" dirty="0" smtClean="0"/>
              <a:t>sąd</a:t>
            </a:r>
            <a:r>
              <a:rPr lang="pl-PL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5857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Dokumenty wydawane z KW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Odpis zwykły KW;</a:t>
            </a:r>
          </a:p>
          <a:p>
            <a:r>
              <a:rPr lang="pl-PL" dirty="0" smtClean="0"/>
              <a:t>Odpis zupełny KW;</a:t>
            </a:r>
          </a:p>
          <a:p>
            <a:r>
              <a:rPr lang="pl-PL" dirty="0" smtClean="0"/>
              <a:t>Wyciąg z KW;</a:t>
            </a:r>
          </a:p>
          <a:p>
            <a:r>
              <a:rPr lang="pl-PL" dirty="0" smtClean="0"/>
              <a:t>Zaświadczenie o zamknięciu KW.</a:t>
            </a:r>
          </a:p>
          <a:p>
            <a:pPr marL="0" indent="0" algn="just">
              <a:buNone/>
            </a:pPr>
            <a:r>
              <a:rPr lang="pl-PL" b="1" dirty="0" smtClean="0"/>
              <a:t> 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825277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Odpis zwykły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Zawiera ostatni </a:t>
            </a:r>
            <a:r>
              <a:rPr lang="pl-PL" dirty="0"/>
              <a:t>stan </a:t>
            </a:r>
            <a:r>
              <a:rPr lang="pl-PL" dirty="0" smtClean="0"/>
              <a:t>wpisu </a:t>
            </a:r>
            <a:r>
              <a:rPr lang="pl-PL" dirty="0"/>
              <a:t>w </a:t>
            </a:r>
            <a:r>
              <a:rPr lang="pl-PL" dirty="0" smtClean="0"/>
              <a:t>KW</a:t>
            </a:r>
            <a:r>
              <a:rPr lang="pl-PL" dirty="0"/>
              <a:t>, a zatem </a:t>
            </a:r>
            <a:r>
              <a:rPr lang="pl-PL" dirty="0" smtClean="0"/>
              <a:t>nie zawiera wykreślonych </a:t>
            </a:r>
            <a:r>
              <a:rPr lang="pl-PL" dirty="0"/>
              <a:t>wpisów i </a:t>
            </a:r>
            <a:r>
              <a:rPr lang="pl-PL" dirty="0" smtClean="0"/>
              <a:t>nieaktualnych </a:t>
            </a:r>
            <a:r>
              <a:rPr lang="pl-PL" dirty="0"/>
              <a:t>danych dot. </a:t>
            </a:r>
            <a:r>
              <a:rPr lang="pl-PL" dirty="0" smtClean="0"/>
              <a:t>oznaczenia </a:t>
            </a:r>
            <a:r>
              <a:rPr lang="pl-PL" dirty="0"/>
              <a:t>nieruchomości </a:t>
            </a:r>
            <a:r>
              <a:rPr lang="pl-PL" dirty="0" smtClean="0"/>
              <a:t>i jej stanu prawnego;</a:t>
            </a:r>
          </a:p>
          <a:p>
            <a:pPr algn="just"/>
            <a:r>
              <a:rPr lang="pl-PL" dirty="0" smtClean="0"/>
              <a:t>Zawiera wzmianki o złożonych wnioskach o wpis w KW, o skargach na orzeczenia referendarza, o apelacjach, o kasacjach, o wszczęciu postępowania z urzędu.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88736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Odpis zupełny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l-PL" dirty="0" smtClean="0"/>
          </a:p>
          <a:p>
            <a:pPr algn="just"/>
            <a:r>
              <a:rPr lang="pl-PL" dirty="0" smtClean="0"/>
              <a:t>Pełna informacja o wszystkich wpisach i wzmiankach w KW; </a:t>
            </a:r>
          </a:p>
          <a:p>
            <a:pPr algn="just"/>
            <a:r>
              <a:rPr lang="pl-PL" dirty="0" smtClean="0"/>
              <a:t>Oprócz treści odpisu zwykłego zawiera treść wpisów i wzmianek wykreślonych;</a:t>
            </a:r>
          </a:p>
          <a:p>
            <a:pPr algn="just"/>
            <a:r>
              <a:rPr lang="pl-PL" dirty="0" smtClean="0"/>
              <a:t>Zawiera dane aktualne oraz informacje o dokonanych zmianach w  zakresie </a:t>
            </a:r>
            <a:r>
              <a:rPr lang="pl-PL" dirty="0" err="1" smtClean="0"/>
              <a:t>ozn</a:t>
            </a:r>
            <a:r>
              <a:rPr lang="pl-PL" dirty="0" smtClean="0"/>
              <a:t>. nieruchomości, o właścicielu, o uprawnieniach z tytułu własnościowego spółdzielczego prawa do lokalu, o ograniczonych prawach rzeczowych obciążających nieruchomość, o ograniczeniu w zakresie rozporządzania, o innych prawach osobistych i roszczeniach, a także ustanowionych hipotekach.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5698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Struktura Księgi Wieczystej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 smtClean="0"/>
              <a:t>Księga wieczysta składa się z 4 działów:</a:t>
            </a:r>
          </a:p>
          <a:p>
            <a:pPr marL="0" indent="0" algn="just">
              <a:buNone/>
            </a:pPr>
            <a:r>
              <a:rPr lang="pl-PL" b="1" dirty="0"/>
              <a:t>Dział I-O: „Oznaczenie nieruchomości” </a:t>
            </a:r>
            <a:r>
              <a:rPr lang="pl-PL" dirty="0"/>
              <a:t>– dane pochodzące z katastru nieruchomości </a:t>
            </a:r>
            <a:r>
              <a:rPr lang="pl-PL" dirty="0" smtClean="0"/>
              <a:t>(z </a:t>
            </a:r>
            <a:r>
              <a:rPr lang="pl-PL" dirty="0"/>
              <a:t>ewidencji nieruchomości i budynków), pozwalające na dokładne oznaczenie </a:t>
            </a:r>
            <a:r>
              <a:rPr lang="pl-PL" dirty="0" smtClean="0"/>
              <a:t>nieruchomości, gdzie jest położona, jaka jest powierzchnia w m2 lub ha w zależnością od rodzaju nieruchomości; budynkowe, lokalowe i gruntowe),</a:t>
            </a:r>
            <a:endParaRPr lang="pl-PL" dirty="0"/>
          </a:p>
          <a:p>
            <a:pPr marL="0" indent="0" algn="just">
              <a:buNone/>
            </a:pPr>
            <a:r>
              <a:rPr lang="pl-PL" b="1" dirty="0"/>
              <a:t>Dział I-</a:t>
            </a:r>
            <a:r>
              <a:rPr lang="pl-PL" b="1" dirty="0" err="1"/>
              <a:t>Sp</a:t>
            </a:r>
            <a:r>
              <a:rPr lang="pl-PL" b="1" dirty="0"/>
              <a:t>: „Spis praw związanych z własnością” </a:t>
            </a:r>
            <a:r>
              <a:rPr lang="pl-PL" dirty="0"/>
              <a:t>– ewentualne prawa związane z prawem własności wpisanej nieruchomości,</a:t>
            </a:r>
          </a:p>
          <a:p>
            <a:pPr marL="0" indent="0" algn="just">
              <a:buNone/>
            </a:pPr>
            <a:r>
              <a:rPr lang="pl-PL" b="1" dirty="0"/>
              <a:t>Dział II – oznaczenie właściciela (właścicieli)</a:t>
            </a:r>
            <a:r>
              <a:rPr lang="pl-PL" dirty="0"/>
              <a:t> lub </a:t>
            </a:r>
            <a:r>
              <a:rPr lang="pl-PL" dirty="0" smtClean="0"/>
              <a:t>kiedyś (historycznie) użytkownika </a:t>
            </a:r>
            <a:r>
              <a:rPr lang="pl-PL" dirty="0"/>
              <a:t>wieczystego,</a:t>
            </a:r>
          </a:p>
          <a:p>
            <a:pPr marL="0" indent="0" algn="just">
              <a:buNone/>
            </a:pPr>
            <a:r>
              <a:rPr lang="pl-PL" b="1" dirty="0"/>
              <a:t>Dział III </a:t>
            </a:r>
            <a:r>
              <a:rPr lang="pl-PL" dirty="0"/>
              <a:t>– ograniczone prawa rzeczowe (z wyjątkiem hipotek), ograniczenia w rozporządzaniu </a:t>
            </a:r>
            <a:r>
              <a:rPr lang="pl-PL" dirty="0" smtClean="0"/>
              <a:t>nieruchomością, prawa </a:t>
            </a:r>
            <a:r>
              <a:rPr lang="pl-PL" dirty="0"/>
              <a:t>osobiste i roszczenia ciążące na nieruchomości (z wyjątkiem roszczeń dotyczących hipotek),</a:t>
            </a:r>
          </a:p>
          <a:p>
            <a:pPr marL="0" indent="0" algn="just">
              <a:buNone/>
            </a:pPr>
            <a:r>
              <a:rPr lang="pl-PL" b="1" dirty="0"/>
              <a:t>Dział IV </a:t>
            </a:r>
            <a:r>
              <a:rPr lang="pl-PL" dirty="0"/>
              <a:t>– hipoteki, z dokładnym określeniem wysokości, waluty, zakresu, rodzaju, pierwszeństwa i ewentualnych innych cech hipoteki.</a:t>
            </a:r>
          </a:p>
        </p:txBody>
      </p:sp>
    </p:spTree>
    <p:extLst>
      <p:ext uri="{BB962C8B-B14F-4D97-AF65-F5344CB8AC3E}">
        <p14:creationId xmlns:p14="http://schemas.microsoft.com/office/powerpoint/2010/main" val="23925622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Wyciąg (odpis z konkretnego działu lub działów) z KW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 smtClean="0"/>
              <a:t>Przedstawia </a:t>
            </a:r>
            <a:r>
              <a:rPr lang="pl-PL" dirty="0"/>
              <a:t>ostatni stan wpisów we wskazanych działach w księdze wieczystej </a:t>
            </a:r>
            <a:r>
              <a:rPr lang="pl-PL" dirty="0" smtClean="0"/>
              <a:t>oraz zawiera wzmianki </a:t>
            </a:r>
            <a:r>
              <a:rPr lang="pl-PL" dirty="0"/>
              <a:t>o wnioskach, skargach na orzeczenia referendarzy sądowych, apelacjach, skargach kasacyjnych i </a:t>
            </a:r>
            <a:r>
              <a:rPr lang="pl-PL" dirty="0" smtClean="0"/>
              <a:t>wszczęciu postępowań </a:t>
            </a:r>
            <a:r>
              <a:rPr lang="pl-PL" dirty="0"/>
              <a:t>z urzędu; </a:t>
            </a:r>
            <a:endParaRPr lang="pl-PL" dirty="0" smtClean="0"/>
          </a:p>
          <a:p>
            <a:pPr algn="just"/>
            <a:r>
              <a:rPr lang="pl-PL" dirty="0" smtClean="0"/>
              <a:t>Zawiera wskazanie</a:t>
            </a:r>
            <a:r>
              <a:rPr lang="pl-PL" dirty="0"/>
              <a:t>, z jakich działów wyciąg został </a:t>
            </a:r>
            <a:r>
              <a:rPr lang="pl-PL" dirty="0" smtClean="0"/>
              <a:t>sporządzony oraz informację, </a:t>
            </a:r>
            <a:r>
              <a:rPr lang="pl-PL" dirty="0"/>
              <a:t>że treść pozostałych działów nie jest objęta wyciągiem i może mieć wpływ na rozumienie treści </a:t>
            </a:r>
            <a:r>
              <a:rPr lang="pl-PL" dirty="0" smtClean="0"/>
              <a:t>działów objętych wyciągiem.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996421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Zaświadczenie o zamknięciu KW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Zawiera informację, że KW o numerze wskazanym przez wnioskodawcę została zamknięta. </a:t>
            </a:r>
          </a:p>
          <a:p>
            <a:pPr algn="just"/>
            <a:r>
              <a:rPr lang="pl-PL" dirty="0" smtClean="0"/>
              <a:t>Jest to równoznaczne z niemożnością dokonania w niej żadnych wpisów, </a:t>
            </a:r>
            <a:r>
              <a:rPr lang="pl-PL" dirty="0"/>
              <a:t> </a:t>
            </a:r>
            <a:r>
              <a:rPr lang="pl-PL" dirty="0" smtClean="0"/>
              <a:t>oraz z niemożnością dokonywania wzmianek.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18701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Zamknięcie KW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Zamknięcia księgi wieczystej dokonuje się w razie:</a:t>
            </a:r>
          </a:p>
          <a:p>
            <a:pPr marL="0" indent="0" algn="just">
              <a:buNone/>
            </a:pPr>
            <a:r>
              <a:rPr lang="pl-PL" dirty="0"/>
              <a:t>1) całkowitego przeniesienia nieruchomości do innej księgi wieczystej;</a:t>
            </a:r>
          </a:p>
          <a:p>
            <a:pPr marL="0" indent="0" algn="just">
              <a:buNone/>
            </a:pPr>
            <a:r>
              <a:rPr lang="pl-PL" dirty="0"/>
              <a:t>2) gdy jej prowadzenie stało się bezprzedmiotowe;</a:t>
            </a:r>
          </a:p>
          <a:p>
            <a:pPr marL="0" indent="0" algn="just">
              <a:buNone/>
            </a:pPr>
            <a:r>
              <a:rPr lang="pl-PL" dirty="0"/>
              <a:t>3) gdy wynika to z orzeczenia sądu;</a:t>
            </a:r>
          </a:p>
          <a:p>
            <a:pPr marL="0" indent="0" algn="just">
              <a:buNone/>
            </a:pPr>
            <a:r>
              <a:rPr lang="pl-PL" dirty="0"/>
              <a:t>4) gdy przepisy odrębne tak stanowią.</a:t>
            </a:r>
          </a:p>
        </p:txBody>
      </p:sp>
    </p:spTree>
    <p:extLst>
      <p:ext uri="{BB962C8B-B14F-4D97-AF65-F5344CB8AC3E}">
        <p14:creationId xmlns:p14="http://schemas.microsoft.com/office/powerpoint/2010/main" val="576653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OPŁATY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 smtClean="0"/>
              <a:t>Uzyskanie odpisu, wyciągu, zaświadczenia z KW wymaga uiszczenia opłaty.  </a:t>
            </a:r>
            <a:r>
              <a:rPr lang="pl-PL" dirty="0"/>
              <a:t>O</a:t>
            </a:r>
            <a:r>
              <a:rPr lang="pl-PL" dirty="0" smtClean="0"/>
              <a:t>płata jest pobierana także od wniosku o wyszukanie ksiąg wieczystych;</a:t>
            </a:r>
          </a:p>
          <a:p>
            <a:pPr algn="just"/>
            <a:r>
              <a:rPr lang="pl-PL" dirty="0" smtClean="0"/>
              <a:t>Rozporządzenie </a:t>
            </a:r>
            <a:r>
              <a:rPr lang="pl-PL" dirty="0"/>
              <a:t>Ministra Sprawiedliwości z dnia 29 listopada 2013 r. w sprawie wysokości opłat od wniosków o wydanie przez Centralną Informację Ksiąg Wieczystych odpisów ksiąg wieczystych, wyciągów z ksiąg wieczystych i zaświadczeń o zamknięciu ksiąg wieczystych oraz od wniosku o wyszukanie ksiąg wieczystych w centralnej bazie danych ksiąg wieczystych (Dz. U. z 2013 r., poz. 1412). </a:t>
            </a:r>
          </a:p>
          <a:p>
            <a:pPr algn="just"/>
            <a:r>
              <a:rPr lang="pl-PL" dirty="0"/>
              <a:t>Nie pobiera się opłat od wniosków o wydanie odpisu księgi wieczystej, wyciągu z księgi wieczystej, zaświadczenia o zamknięciu księgi wieczystej oraz wniosku o wyszukanie ksiąg wieczystych złożonego </a:t>
            </a:r>
            <a:r>
              <a:rPr lang="pl-PL" dirty="0" smtClean="0"/>
              <a:t>przez określone </a:t>
            </a:r>
            <a:r>
              <a:rPr lang="pl-PL" dirty="0"/>
              <a:t>podmioty publiczne, określone w ustawie.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7202273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Charakter dokumentów wydawanych z KW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 smtClean="0"/>
              <a:t>Aktualnie odpisy</a:t>
            </a:r>
            <a:r>
              <a:rPr lang="pl-PL" dirty="0"/>
              <a:t>, wyciągi i zaświadczenia, </a:t>
            </a:r>
            <a:r>
              <a:rPr lang="pl-PL" dirty="0" smtClean="0"/>
              <a:t>wydawane </a:t>
            </a:r>
            <a:r>
              <a:rPr lang="pl-PL" dirty="0"/>
              <a:t>przez Centralną Informację </a:t>
            </a:r>
            <a:r>
              <a:rPr lang="pl-PL" dirty="0" smtClean="0"/>
              <a:t>mają </a:t>
            </a:r>
            <a:r>
              <a:rPr lang="pl-PL" dirty="0"/>
              <a:t>moc dokumentów wydawanych przez sąd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Mogą być wykorzystywane w postępowaniach przed organami administracji publicznej i sądami.;</a:t>
            </a:r>
          </a:p>
          <a:p>
            <a:pPr algn="just"/>
            <a:r>
              <a:rPr lang="pl-PL" dirty="0" smtClean="0"/>
              <a:t>Samodzielne wydruki dokonane w trybie przeglądania dla własnego użytku nie posiadają takiej mocy.</a:t>
            </a:r>
          </a:p>
        </p:txBody>
      </p:sp>
    </p:spTree>
    <p:extLst>
      <p:ext uri="{BB962C8B-B14F-4D97-AF65-F5344CB8AC3E}">
        <p14:creationId xmlns:p14="http://schemas.microsoft.com/office/powerpoint/2010/main" val="965601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Zasady wydawania odpisów i zaświadczeń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 smtClean="0"/>
              <a:t>Aktualnie wniosek składa się osobiście, drogą pocztową, za pośrednictwem systemu teleinformatycznego do centrali lub ekspozytury przy sądach wieczystoksięgowych na urzędowym formularzu;</a:t>
            </a:r>
          </a:p>
          <a:p>
            <a:pPr algn="just"/>
            <a:r>
              <a:rPr lang="pl-PL" dirty="0" smtClean="0"/>
              <a:t>Druki formularzy są dostępne na stronie MS w BIP MS z zapewnioną możliwością ich wypełnienia lub w siedzibie centrali lub w siedzibach ekspozytur, </a:t>
            </a:r>
          </a:p>
          <a:p>
            <a:pPr algn="just"/>
            <a:r>
              <a:rPr lang="pl-PL" dirty="0" smtClean="0"/>
              <a:t>Wniosek musi być wypełniony czytelnie, drukowanymi literami, odręcznie lub komputerowo;</a:t>
            </a:r>
          </a:p>
          <a:p>
            <a:pPr algn="just"/>
            <a:r>
              <a:rPr lang="pl-PL" dirty="0" smtClean="0"/>
              <a:t>Należy dokonać szczególnej staranności przy podawaniu nr księgi wieczystej, której odpis lub zaświadczenie ma dotyczyć, wniosek musi także zawierać dokładny adres korespondencyjny na który ma zostać przesłany odpis lub zaświadczenie;</a:t>
            </a:r>
          </a:p>
          <a:p>
            <a:pPr algn="just"/>
            <a:r>
              <a:rPr lang="pl-PL" dirty="0" smtClean="0"/>
              <a:t>Wraz z wnioskiem należy uiścić opłatę;</a:t>
            </a:r>
          </a:p>
          <a:p>
            <a:pPr algn="just"/>
            <a:r>
              <a:rPr lang="pl-PL" dirty="0" smtClean="0"/>
              <a:t>Do wniosku dołącza się oryginał lub kserokopię dowodu uiszczenia opłaty.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2215315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Pozostawienie wniosku bez nadania mu biegu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 smtClean="0"/>
              <a:t>W sytuacji niezłożenia wniosku na urzędowym formularzu, wniosek nieprawidłowo wypełniony, wniosek nieopłacony w ogóle, lub nieopłacony wg. obowiązujących zasad, jak również wniosek złożony bez dołączenia dowodu zapłaty – pozostawia się bez nadania biegu i ma miejsce zawiadomienie</a:t>
            </a:r>
          </a:p>
          <a:p>
            <a:pPr algn="just"/>
            <a:r>
              <a:rPr lang="pl-PL" dirty="0" smtClean="0"/>
              <a:t>…o występujących brakach i wyznaczenie wnioskodawcy terminu 1-go miesiąca na uzupełnienie braków.</a:t>
            </a:r>
          </a:p>
          <a:p>
            <a:pPr algn="just"/>
            <a:r>
              <a:rPr lang="pl-PL" dirty="0" smtClean="0"/>
              <a:t>Nie dotyczy to wniosków składanych za pomocą systemu teleinformatycznego.</a:t>
            </a:r>
          </a:p>
          <a:p>
            <a:pPr algn="just"/>
            <a:r>
              <a:rPr lang="pl-PL" dirty="0" smtClean="0"/>
              <a:t>Przedkładany do Centralnej Informacji wniosek może zawierać żądanie  samodzielnego wydrukowania dokumentów, albo też żądanie jego doręczenia na wskazany przez wnioskodawcę adres.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51816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Elektroniczna przeglądarka KW- usługa bezpłatna i obowiązująca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 smtClean="0"/>
              <a:t>Na stronie MS  znajduje się </a:t>
            </a:r>
            <a:r>
              <a:rPr lang="pl-PL" b="1" dirty="0" smtClean="0"/>
              <a:t>przeglądarka ksiąg wieczystych</a:t>
            </a:r>
            <a:r>
              <a:rPr lang="pl-PL" dirty="0" smtClean="0"/>
              <a:t>;</a:t>
            </a:r>
          </a:p>
          <a:p>
            <a:pPr algn="just"/>
            <a:r>
              <a:rPr lang="pl-PL" dirty="0" smtClean="0"/>
              <a:t>Przeglądarka znajduje się pod adresem : </a:t>
            </a:r>
            <a:r>
              <a:rPr lang="pl-PL" b="1" dirty="0" smtClean="0">
                <a:hlinkClick r:id="rId2"/>
              </a:rPr>
              <a:t>www.ekw.ms.gov.pl</a:t>
            </a:r>
            <a:r>
              <a:rPr lang="pl-PL" b="1" dirty="0" smtClean="0"/>
              <a:t>;</a:t>
            </a:r>
          </a:p>
          <a:p>
            <a:pPr algn="just"/>
            <a:r>
              <a:rPr lang="pl-PL" b="1" dirty="0" smtClean="0"/>
              <a:t>Należy wprowadzić pełny numer elektronicznej księgi wieczystej. </a:t>
            </a:r>
            <a:r>
              <a:rPr lang="pl-PL" b="1" dirty="0"/>
              <a:t>N</a:t>
            </a:r>
            <a:r>
              <a:rPr lang="pl-PL" b="1" dirty="0" smtClean="0"/>
              <a:t>umer NKW składa się:</a:t>
            </a:r>
          </a:p>
          <a:p>
            <a:pPr algn="just"/>
            <a:r>
              <a:rPr lang="pl-PL" b="1" dirty="0" smtClean="0"/>
              <a:t>z cztero-znakowego kodu wydziału właściwego sądu rejonowego (np. WR1K), </a:t>
            </a:r>
          </a:p>
          <a:p>
            <a:pPr algn="just"/>
            <a:r>
              <a:rPr lang="pl-PL" b="1" dirty="0" smtClean="0"/>
              <a:t>właściwego numeru księgi wieczystej  (np. 00543435);</a:t>
            </a:r>
          </a:p>
          <a:p>
            <a:pPr algn="just"/>
            <a:r>
              <a:rPr lang="pl-PL" b="1" dirty="0" smtClean="0"/>
              <a:t>cyfry kontrolnej (np. 3).</a:t>
            </a:r>
          </a:p>
          <a:p>
            <a:pPr algn="just"/>
            <a:r>
              <a:rPr lang="pl-PL" b="1" dirty="0" smtClean="0"/>
              <a:t>Następnie należy wpisać kod zabezpieczający z widniejącego na stronie obrazka.</a:t>
            </a:r>
          </a:p>
        </p:txBody>
      </p:sp>
    </p:spTree>
    <p:extLst>
      <p:ext uri="{BB962C8B-B14F-4D97-AF65-F5344CB8AC3E}">
        <p14:creationId xmlns:p14="http://schemas.microsoft.com/office/powerpoint/2010/main" val="2065057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Elektroniczny numer KW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/>
              <a:t>Określenie kodów wydziału SR znajduje się w załączniku do Rozporządzenia MS z dnia </a:t>
            </a:r>
            <a:r>
              <a:rPr lang="pl-PL" dirty="0" smtClean="0"/>
              <a:t>15 lutego 2016 </a:t>
            </a:r>
            <a:r>
              <a:rPr lang="pl-PL" dirty="0"/>
              <a:t>r. w sprawie zakładania i prowadzenia ksiąg wieczystych w systemie </a:t>
            </a:r>
            <a:r>
              <a:rPr lang="pl-PL" dirty="0" smtClean="0"/>
              <a:t>informatycznym;</a:t>
            </a:r>
          </a:p>
          <a:p>
            <a:pPr algn="just"/>
            <a:r>
              <a:rPr lang="pl-PL" dirty="0" smtClean="0"/>
              <a:t>Numer księgi wieczystej odpowiada numerowi w repertorium  ksiąg wieczystych danego wydziału. W przypadku KW uprzednio występujących w formie papierowej był to numer który znajdował się na okładce KW uzupełniony zerami tak, aby łącznie nr KW składał się z ośmiu znaków (system sam wypełnia zera - automatycznie);</a:t>
            </a:r>
          </a:p>
          <a:p>
            <a:pPr algn="just"/>
            <a:r>
              <a:rPr lang="pl-PL" dirty="0" smtClean="0"/>
              <a:t>Cyfra kontrolna jest nadawana w chwili zakładania KW w postaci elektronicznej.</a:t>
            </a:r>
          </a:p>
          <a:p>
            <a:pPr algn="just"/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770902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Wyszukanie KW po numerze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 smtClean="0"/>
              <a:t>Po wyszukaniu przy użyciu nr KW pojawiają się: ogólne informacje  dotyczące wybranej KW, tj. nr KW, typ księgi, oznaczenie wydziału SR prowadzącego KW, datę zapisania księgi wieczystej w CBDKW, data zamknięcia księgi (jeśli jest), położenie nieruchomości, oznaczenie właściciela – użytkownika-uprawnionego;</a:t>
            </a:r>
          </a:p>
          <a:p>
            <a:pPr algn="just"/>
            <a:r>
              <a:rPr lang="pl-PL" dirty="0" smtClean="0"/>
              <a:t>Następnie można dokonać przeglądu KW: </a:t>
            </a:r>
            <a:r>
              <a:rPr lang="pl-PL" b="1" dirty="0" smtClean="0"/>
              <a:t>aktualnej</a:t>
            </a:r>
            <a:r>
              <a:rPr lang="pl-PL" dirty="0" smtClean="0"/>
              <a:t> treści KW (tylko wpisy obowiązujące), bądź  </a:t>
            </a:r>
            <a:r>
              <a:rPr lang="pl-PL" b="1" dirty="0" smtClean="0"/>
              <a:t>zupełnej</a:t>
            </a:r>
            <a:r>
              <a:rPr lang="pl-PL" dirty="0" smtClean="0"/>
              <a:t> treści (również wykreślonych informacji z KW) </a:t>
            </a:r>
            <a:r>
              <a:rPr lang="pl-PL" b="1" dirty="0" smtClean="0"/>
              <a:t>ujętej w 4 działach. 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3288913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Podstawy prawne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 smtClean="0"/>
              <a:t>Ustawa </a:t>
            </a:r>
            <a:r>
              <a:rPr lang="pl-PL" dirty="0"/>
              <a:t>z 6 lipca 1982 o księgach wieczystych i </a:t>
            </a:r>
            <a:r>
              <a:rPr lang="pl-PL" dirty="0" smtClean="0"/>
              <a:t>hipotece </a:t>
            </a:r>
            <a:r>
              <a:rPr lang="pl-PL" dirty="0"/>
              <a:t>(Dz. U. z 2023 r., </a:t>
            </a:r>
            <a:r>
              <a:rPr lang="pl-PL" dirty="0" smtClean="0"/>
              <a:t>poz.146);</a:t>
            </a:r>
            <a:endParaRPr lang="pl-PL" dirty="0"/>
          </a:p>
          <a:p>
            <a:pPr algn="just"/>
            <a:r>
              <a:rPr lang="pl-PL" dirty="0" smtClean="0"/>
              <a:t>Rozporządzenie Ministra Sprawiedliwości z dnia 15 lutego 2016 r. w sprawie zakładania i prowadzenia </a:t>
            </a:r>
            <a:r>
              <a:rPr lang="pl-PL" dirty="0"/>
              <a:t>ksiąg wieczystych </a:t>
            </a:r>
            <a:r>
              <a:rPr lang="pl-PL" dirty="0" smtClean="0"/>
              <a:t>w systemie informatycznym (Dz. U. z 2016 r., poz. 312 ze zm.).;</a:t>
            </a:r>
          </a:p>
          <a:p>
            <a:pPr algn="just"/>
            <a:r>
              <a:rPr lang="pl-PL" dirty="0" smtClean="0"/>
              <a:t>Rozporządzenie Ministra Sprawiedliwości z dnia 27 listopad 2013 r. w sprawie </a:t>
            </a:r>
            <a:r>
              <a:rPr lang="pl-PL" dirty="0"/>
              <a:t>Centralnej Informacji Ksiąg </a:t>
            </a:r>
            <a:r>
              <a:rPr lang="pl-PL" dirty="0" smtClean="0"/>
              <a:t>Wieczystych (Dz. U. z 2016, poz. 292 ze zm.);</a:t>
            </a:r>
          </a:p>
          <a:p>
            <a:pPr algn="just"/>
            <a:r>
              <a:rPr lang="pl-PL" dirty="0" smtClean="0"/>
              <a:t>Ustawa z dnia 17 listopada 1964 r. – Kodeks postępowania cywilnego (Dz. U. z  2021 r., poz. 1805 ze zm.) – rozdział 6 – Postępowanie wieczystoksięgowe - art. 626 (1) - 626 (13).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83789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KW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Księga wieczysta zawiera cztery działy, podzielone na rubryki i pola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Rubryki </a:t>
            </a:r>
            <a:r>
              <a:rPr lang="pl-PL" dirty="0"/>
              <a:t>i pola mogą być podzielone </a:t>
            </a:r>
            <a:r>
              <a:rPr lang="pl-PL" dirty="0" smtClean="0"/>
              <a:t>odpowiednio na </a:t>
            </a:r>
            <a:r>
              <a:rPr lang="pl-PL" dirty="0"/>
              <a:t>podrubryki i podpola</a:t>
            </a:r>
            <a:r>
              <a:rPr lang="pl-PL" dirty="0" smtClean="0"/>
              <a:t>.</a:t>
            </a:r>
          </a:p>
          <a:p>
            <a:pPr algn="just"/>
            <a:r>
              <a:rPr lang="pl-PL" b="1" dirty="0"/>
              <a:t>Pole księgi wieczystej oznacza się niepowtarzalnym </a:t>
            </a:r>
            <a:r>
              <a:rPr lang="pl-PL" b="1" dirty="0" smtClean="0"/>
              <a:t>numerem. </a:t>
            </a:r>
          </a:p>
          <a:p>
            <a:pPr algn="just"/>
            <a:r>
              <a:rPr lang="pl-PL" b="1" dirty="0" smtClean="0"/>
              <a:t>Podpola </a:t>
            </a:r>
            <a:r>
              <a:rPr lang="pl-PL" b="1" dirty="0"/>
              <a:t>danego pola oznacza się kolejnymi literami alfabetu.</a:t>
            </a:r>
          </a:p>
        </p:txBody>
      </p:sp>
    </p:spTree>
    <p:extLst>
      <p:ext uri="{BB962C8B-B14F-4D97-AF65-F5344CB8AC3E}">
        <p14:creationId xmlns:p14="http://schemas.microsoft.com/office/powerpoint/2010/main" val="1368611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Przykład E-KW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Księga wieczysta </a:t>
            </a:r>
            <a:r>
              <a:rPr lang="pl-PL" b="1" dirty="0"/>
              <a:t>nr </a:t>
            </a:r>
            <a:r>
              <a:rPr lang="pl-PL" b="1" dirty="0" smtClean="0"/>
              <a:t>ZA1H/00042755/4</a:t>
            </a:r>
          </a:p>
          <a:p>
            <a:r>
              <a:rPr lang="pl-PL" b="1" dirty="0" smtClean="0"/>
              <a:t>Księga wieczysta nr WR1K/00042755/3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930795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2015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753652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Wpisy w księdze wieczystej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l-PL" dirty="0" smtClean="0"/>
              <a:t>Ustalenie stanu prawnego nieruchomości w treści księgi wieczystej następuje poprzez ujawnienie nabytego prawa oraz wykreślenie prawa wygasłego</a:t>
            </a:r>
            <a:r>
              <a:rPr lang="pl-PL" dirty="0"/>
              <a:t>. </a:t>
            </a: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Ustalenie stanu prawnego następuje </a:t>
            </a:r>
            <a:r>
              <a:rPr lang="pl-PL" b="1" dirty="0" smtClean="0"/>
              <a:t>metodą wpisu prawa w odpowiednim dziale księgi wieczystej.</a:t>
            </a:r>
            <a:r>
              <a:rPr lang="pl-PL" dirty="0" smtClean="0"/>
              <a:t> Ustawodawca wskazuje, że wpisem w KW jest również wykreślenie wpisu. </a:t>
            </a:r>
          </a:p>
          <a:p>
            <a:pPr marL="0" indent="0" algn="just">
              <a:buNone/>
            </a:pPr>
            <a:r>
              <a:rPr lang="pl-PL" b="1" dirty="0" smtClean="0"/>
              <a:t>Rodzaje wpisów: </a:t>
            </a:r>
          </a:p>
          <a:p>
            <a:pPr marL="0" indent="0" algn="just">
              <a:buNone/>
            </a:pPr>
            <a:r>
              <a:rPr lang="pl-PL" u="sng" dirty="0" smtClean="0"/>
              <a:t>Konstytutywne</a:t>
            </a:r>
            <a:r>
              <a:rPr lang="pl-PL" dirty="0" smtClean="0"/>
              <a:t> – takie od których zależy skuteczność nabycia, przeniesienia, wygaśnięcia prawa rzeczowego na nieruchomości. </a:t>
            </a:r>
          </a:p>
          <a:p>
            <a:pPr marL="0" indent="0" algn="just">
              <a:buNone/>
            </a:pPr>
            <a:r>
              <a:rPr lang="pl-PL" u="sng" dirty="0" smtClean="0"/>
              <a:t>Deklaratoryjne</a:t>
            </a:r>
            <a:r>
              <a:rPr lang="pl-PL" dirty="0" smtClean="0"/>
              <a:t> – takie od których nie zależy skuteczność nabycia, przeniesienia lub wygaśnięcia prawa rzeczowego. </a:t>
            </a:r>
            <a:r>
              <a:rPr lang="pl-PL" b="1" i="1" dirty="0" smtClean="0"/>
              <a:t>Może być niekiedy obowiązkowy a niekiedy fakultatywny</a:t>
            </a:r>
            <a:r>
              <a:rPr lang="pl-PL" dirty="0" smtClean="0"/>
              <a:t> co może prowadzić do takich sytuacji, że w praktyce dochodzi do niezgodności pomiędzy stanem prawnym nieruchomości ujawnionym w KW, a rzeczywistym stanem prawnym.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66666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Wpisy konstytutywne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Są wymagane dla</a:t>
            </a:r>
            <a:r>
              <a:rPr lang="pl-PL" dirty="0" smtClean="0"/>
              <a:t>: ustanowienia odrębnej własności lokalu, ustanowienia hipoteki, przeniesienia ograniczonego prawa rzeczowego ujawnionego w KW, zrzeczenia się ograniczonego prawa rzeczowego ujawnionego w KW, zmiany  treści ograniczonego prawa rzeczowego ujawnionego w KW, zmiany pierwszeństwa  ograniczonych praw rzeczowych  ujawnionych w KW.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497276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Wpisy deklaratoryjne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48184" y="2060848"/>
            <a:ext cx="6591985" cy="377762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1200" dirty="0" smtClean="0"/>
              <a:t>W obecnym stanie prawnym przeważa jednak zasada wpisu deklaratoryjnego, która ma na celu potwierdzenie stanu prawnego nieruchomości, który został udokumentowany w dokonanej czynności prawnej. To oznacza, że czynność prawna wywołuje swoje skutki prawne nawet bez ujawnienia w KW zmienionego stanu prawnego nieruchomości.</a:t>
            </a:r>
          </a:p>
          <a:p>
            <a:pPr marL="0" indent="0" algn="just">
              <a:buNone/>
            </a:pPr>
            <a:r>
              <a:rPr lang="pl-PL" sz="1200" b="1" dirty="0" smtClean="0"/>
              <a:t>Wpisy obowiązkowe</a:t>
            </a:r>
          </a:p>
          <a:p>
            <a:pPr marL="0" indent="0" algn="just">
              <a:buNone/>
            </a:pPr>
            <a:r>
              <a:rPr lang="pl-PL" sz="1200" dirty="0" smtClean="0"/>
              <a:t>W zakresie przeniesienia własności nieruchomości mamy do czynienia z wpisem obowiązkowym jednak wciąż deklaratoryjnym. To oznacza, że właściciel nieruchomości jest obowiązany do niezwłocznego złożenia wniosku o ujawnienie swojego prawa w KW. Ale skutek prawny w postaci nabycia nieruchomości nastąpił wcześniej, nie następuje od momentu dokonania stosownego wpisu w KW. </a:t>
            </a:r>
          </a:p>
          <a:p>
            <a:pPr marL="0" indent="0" algn="just">
              <a:buNone/>
            </a:pPr>
            <a:r>
              <a:rPr lang="pl-PL" sz="1200" dirty="0" smtClean="0"/>
              <a:t>Jeżeli osoba trzecia doznała szkody na skutek nieujawnienia prawa własności w KW to właściciel ponosi odpowiedzialność za szkodę (za niewykonanie obowiązku lub też za opieszałość w jego </a:t>
            </a:r>
            <a:r>
              <a:rPr lang="pl-PL" sz="1200" dirty="0"/>
              <a:t>wykonaniu). </a:t>
            </a:r>
            <a:endParaRPr lang="pl-PL" sz="1200" dirty="0" smtClean="0"/>
          </a:p>
          <a:p>
            <a:pPr marL="0" indent="0" algn="just">
              <a:buNone/>
            </a:pPr>
            <a:r>
              <a:rPr lang="pl-PL" sz="1200" dirty="0" smtClean="0"/>
              <a:t>Sąd </a:t>
            </a:r>
            <a:r>
              <a:rPr lang="pl-PL" sz="1200" dirty="0"/>
              <a:t>może wymierzyć opieszałemu właścicielowi grzywnę w wysokości od 500 do 10 000 zł w celu </a:t>
            </a:r>
            <a:r>
              <a:rPr lang="pl-PL" sz="1200" dirty="0" smtClean="0"/>
              <a:t>spowodowania ujawnienia </a:t>
            </a:r>
            <a:r>
              <a:rPr lang="pl-PL" sz="1200" dirty="0"/>
              <a:t>prawa własności. W razie ujawnienia prawa własności nieruchomości, grzywny nieuiszczone mogą być </a:t>
            </a:r>
            <a:r>
              <a:rPr lang="pl-PL" sz="1200" dirty="0" smtClean="0"/>
              <a:t>umorzone </a:t>
            </a:r>
            <a:r>
              <a:rPr lang="pl-PL" sz="1200" dirty="0"/>
              <a:t>w całości lub części</a:t>
            </a:r>
            <a:r>
              <a:rPr lang="pl-PL" sz="1200" dirty="0" smtClean="0"/>
              <a:t>. </a:t>
            </a:r>
            <a:r>
              <a:rPr lang="pl-PL" sz="1200" dirty="0"/>
              <a:t>Na postanowienie sądu o nałożeniu grzywny przysługuje zażalenie.</a:t>
            </a:r>
            <a:endParaRPr lang="pl-PL" sz="1200" dirty="0" smtClean="0"/>
          </a:p>
        </p:txBody>
      </p:sp>
    </p:spTree>
    <p:extLst>
      <p:ext uri="{BB962C8B-B14F-4D97-AF65-F5344CB8AC3E}">
        <p14:creationId xmlns:p14="http://schemas.microsoft.com/office/powerpoint/2010/main" val="3388664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Wpisy deklaratoryjne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Wpisy fakultatywne</a:t>
            </a:r>
          </a:p>
          <a:p>
            <a:pPr marL="0" indent="0" algn="just">
              <a:buNone/>
            </a:pPr>
            <a:r>
              <a:rPr lang="pl-PL" dirty="0"/>
              <a:t>W pozostałym zakresie,  a więc w zakresie odnoszącym się m.in. do różnego rodzaju roszczeń wpis do KW jest deklaratoryjny  i fakultatywny - nie jest bowiem obowiązkowy. W tym zatem zakresie jest najwięcej okazji do tego, aby  stan prawny nieruchomości  ujawniony w  KW rozbiegał się ze stanem rzeczywistym nieruchomości.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9223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muga">
  <a:themeElements>
    <a:clrScheme name="Smug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mug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mug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9150</TotalTime>
  <Words>4847</Words>
  <Application>Microsoft Office PowerPoint</Application>
  <PresentationFormat>Pokaz na ekranie (4:3)</PresentationFormat>
  <Paragraphs>231</Paragraphs>
  <Slides>53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53</vt:i4>
      </vt:variant>
    </vt:vector>
  </HeadingPairs>
  <TitlesOfParts>
    <vt:vector size="59" baseType="lpstr">
      <vt:lpstr>Arial</vt:lpstr>
      <vt:lpstr>Calibri</vt:lpstr>
      <vt:lpstr>Century Gothic</vt:lpstr>
      <vt:lpstr>Times New Roman</vt:lpstr>
      <vt:lpstr>Wingdings 3</vt:lpstr>
      <vt:lpstr>Smuga</vt:lpstr>
      <vt:lpstr>Elektroniczne księgi wieczyste</vt:lpstr>
      <vt:lpstr>Wprowadzenie</vt:lpstr>
      <vt:lpstr>Księga wieczysta (KW) - pojęcie</vt:lpstr>
      <vt:lpstr>Struktura Księgi Wieczystej</vt:lpstr>
      <vt:lpstr>Podstawy prawne</vt:lpstr>
      <vt:lpstr>Wpisy w księdze wieczystej</vt:lpstr>
      <vt:lpstr>Wpisy konstytutywne</vt:lpstr>
      <vt:lpstr>Wpisy deklaratoryjne</vt:lpstr>
      <vt:lpstr>Wpisy deklaratoryjne</vt:lpstr>
      <vt:lpstr>Prowadzenie ksiąg wieczystych</vt:lpstr>
      <vt:lpstr>Prowadzenie ksiąg wieczystych</vt:lpstr>
      <vt:lpstr>Wniosek o wpis</vt:lpstr>
      <vt:lpstr>Wniosek o wpis</vt:lpstr>
      <vt:lpstr>Wpis do KW</vt:lpstr>
      <vt:lpstr>Zmiany</vt:lpstr>
      <vt:lpstr>Prowadzenie ksiąg wieczystych</vt:lpstr>
      <vt:lpstr>Wpis do KW</vt:lpstr>
      <vt:lpstr>Wpis do KW</vt:lpstr>
      <vt:lpstr>Akta ksiąg wieczystych</vt:lpstr>
      <vt:lpstr>Zasady prowadzenia i ważności ksiąg wieczystych </vt:lpstr>
      <vt:lpstr>Domniemania…</vt:lpstr>
      <vt:lpstr>Zasady …</vt:lpstr>
      <vt:lpstr>Rękojmia w innej wersji…</vt:lpstr>
      <vt:lpstr>Wyłączenie rękojmi</vt:lpstr>
      <vt:lpstr>Rękojmia</vt:lpstr>
      <vt:lpstr>Rękojmia</vt:lpstr>
      <vt:lpstr>Zasady…</vt:lpstr>
      <vt:lpstr>Wpis ograniczonego prawa rzeczowego</vt:lpstr>
      <vt:lpstr>Elektroniczne KW - nowe KW (NKW)</vt:lpstr>
      <vt:lpstr>Projekt NKW - od 2003 r.</vt:lpstr>
      <vt:lpstr>CELE NKW</vt:lpstr>
      <vt:lpstr>Centralna Informacja KW</vt:lpstr>
      <vt:lpstr>Centralna Informacja KW</vt:lpstr>
      <vt:lpstr>Dostęp do Centralnej Informacji KW</vt:lpstr>
      <vt:lpstr>Dostęp do Centralnej Informacji KW</vt:lpstr>
      <vt:lpstr>Dostęp do Centralnej Informacji KW</vt:lpstr>
      <vt:lpstr>Dokumenty wydawane z KW</vt:lpstr>
      <vt:lpstr>Odpis zwykły </vt:lpstr>
      <vt:lpstr>Odpis zupełny</vt:lpstr>
      <vt:lpstr>Wyciąg (odpis z konkretnego działu lub działów) z KW</vt:lpstr>
      <vt:lpstr>Zaświadczenie o zamknięciu KW</vt:lpstr>
      <vt:lpstr>Zamknięcie KW</vt:lpstr>
      <vt:lpstr>OPŁATY</vt:lpstr>
      <vt:lpstr>Charakter dokumentów wydawanych z KW</vt:lpstr>
      <vt:lpstr>Zasady wydawania odpisów i zaświadczeń</vt:lpstr>
      <vt:lpstr>Pozostawienie wniosku bez nadania mu biegu</vt:lpstr>
      <vt:lpstr>Elektroniczna przeglądarka KW- usługa bezpłatna i obowiązująca</vt:lpstr>
      <vt:lpstr>Elektroniczny numer KW</vt:lpstr>
      <vt:lpstr>Wyszukanie KW po numerze </vt:lpstr>
      <vt:lpstr>KW</vt:lpstr>
      <vt:lpstr>Przykład E-KW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Elektroniczne postępowanie upominawcze – zwiastun automatyzacji postępowań sądowych?</dc:title>
  <dc:creator>Sylwia</dc:creator>
  <cp:lastModifiedBy>pc</cp:lastModifiedBy>
  <cp:revision>793</cp:revision>
  <cp:lastPrinted>2023-03-09T12:20:34Z</cp:lastPrinted>
  <dcterms:created xsi:type="dcterms:W3CDTF">2010-01-31T19:49:00Z</dcterms:created>
  <dcterms:modified xsi:type="dcterms:W3CDTF">2023-03-14T09:55:53Z</dcterms:modified>
</cp:coreProperties>
</file>