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63" r:id="rId6"/>
    <p:sldId id="264" r:id="rId7"/>
    <p:sldId id="259" r:id="rId8"/>
    <p:sldId id="261" r:id="rId9"/>
    <p:sldId id="260" r:id="rId10"/>
    <p:sldId id="262" r:id="rId11"/>
    <p:sldId id="265" r:id="rId12"/>
    <p:sldId id="269" r:id="rId13"/>
    <p:sldId id="266" r:id="rId1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B91451-B835-C9D2-C3F1-AB3B79E0B6FD}" v="2" dt="2022-11-26T09:53:12.559"/>
    <p1510:client id="{AA17C617-E804-492A-BC7E-3F5A78DD714C}" v="421" dt="2022-11-21T20:33:11.692"/>
    <p1510:client id="{DCD5C0B9-B241-AF83-2BE1-FD8B22A8F8CA}" v="331" dt="2022-11-24T19:55:31.8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179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 wzorca tytułu</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27.11.2022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6221E02-25CB-4963-84BC-0813985E7D90}" type="datetimeFigureOut">
              <a:rPr lang="pl-PL" smtClean="0"/>
              <a:pPr/>
              <a:t>27.11.2022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 wzorca tytułu</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6221E02-25CB-4963-84BC-0813985E7D90}" type="datetimeFigureOut">
              <a:rPr lang="pl-PL" smtClean="0"/>
              <a:pPr/>
              <a:t>27.11.2022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6221E02-25CB-4963-84BC-0813985E7D90}" type="datetimeFigureOut">
              <a:rPr lang="pl-PL" smtClean="0"/>
              <a:pPr/>
              <a:t>27.11.2022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 wzorca tytułu</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27.11.2022</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27.11.2022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 wzorca tytułu</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66221E02-25CB-4963-84BC-0813985E7D90}" type="datetimeFigureOut">
              <a:rPr lang="pl-PL" smtClean="0"/>
              <a:pPr/>
              <a:t>27.11.2022</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 wzorca tytułu</a:t>
            </a:r>
          </a:p>
        </p:txBody>
      </p:sp>
      <p:sp>
        <p:nvSpPr>
          <p:cNvPr id="3" name="Symbol zastępczy daty 2"/>
          <p:cNvSpPr>
            <a:spLocks noGrp="1"/>
          </p:cNvSpPr>
          <p:nvPr>
            <p:ph type="dt" sz="half" idx="10"/>
          </p:nvPr>
        </p:nvSpPr>
        <p:spPr/>
        <p:txBody>
          <a:bodyPr/>
          <a:lstStyle/>
          <a:p>
            <a:fld id="{66221E02-25CB-4963-84BC-0813985E7D90}" type="datetimeFigureOut">
              <a:rPr lang="pl-PL" smtClean="0"/>
              <a:pPr/>
              <a:t>27.11.2022</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27.11.2022</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 wzorca tytułu</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27.11.2022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 wzorca tytułu</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27.11.2022</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 wzorca tytułu</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221E02-25CB-4963-84BC-0813985E7D90}" type="datetimeFigureOut">
              <a:rPr lang="pl-PL" smtClean="0"/>
              <a:pPr/>
              <a:t>27.11.2022</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a:t>Etapy formowania się zeznań, funkcjonowanie zmysłów człowieka.  Czynniki subiektywne i obiektywne wpływające na formowania się zeznań.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br>
              <a:rPr lang="pl-PL" sz="3600" dirty="0"/>
            </a:br>
            <a:r>
              <a:rPr lang="pl-PL" sz="3600" dirty="0"/>
              <a:t>Pamięci nieodzownie towarzyszy proces zapominania.</a:t>
            </a:r>
            <a:br>
              <a:rPr lang="pl-PL" dirty="0"/>
            </a:br>
            <a:br>
              <a:rPr lang="pl-PL" dirty="0"/>
            </a:br>
            <a:r>
              <a:rPr lang="pl-PL" sz="4000" dirty="0"/>
              <a:t>Zapominanie - teorie </a:t>
            </a:r>
          </a:p>
        </p:txBody>
      </p:sp>
      <p:sp>
        <p:nvSpPr>
          <p:cNvPr id="4" name="Elipsa 3"/>
          <p:cNvSpPr/>
          <p:nvPr/>
        </p:nvSpPr>
        <p:spPr>
          <a:xfrm>
            <a:off x="3650180" y="2204864"/>
            <a:ext cx="1800200"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a:t>Teorie </a:t>
            </a:r>
          </a:p>
        </p:txBody>
      </p:sp>
      <p:sp>
        <p:nvSpPr>
          <p:cNvPr id="9" name="Elipsa 8"/>
          <p:cNvSpPr/>
          <p:nvPr/>
        </p:nvSpPr>
        <p:spPr>
          <a:xfrm>
            <a:off x="1187624" y="3284984"/>
            <a:ext cx="1800200"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a:t>Zanikanie śladów  </a:t>
            </a:r>
          </a:p>
        </p:txBody>
      </p:sp>
      <p:sp>
        <p:nvSpPr>
          <p:cNvPr id="10" name="Elipsa 9"/>
          <p:cNvSpPr/>
          <p:nvPr/>
        </p:nvSpPr>
        <p:spPr>
          <a:xfrm>
            <a:off x="2699792" y="4653136"/>
            <a:ext cx="1800200"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a:t>Interferencja </a:t>
            </a:r>
          </a:p>
        </p:txBody>
      </p:sp>
      <p:sp>
        <p:nvSpPr>
          <p:cNvPr id="11" name="Elipsa 10"/>
          <p:cNvSpPr/>
          <p:nvPr/>
        </p:nvSpPr>
        <p:spPr>
          <a:xfrm>
            <a:off x="4788024" y="4653136"/>
            <a:ext cx="1800200"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a:t>Utrata dostępu  </a:t>
            </a:r>
          </a:p>
        </p:txBody>
      </p:sp>
      <p:sp>
        <p:nvSpPr>
          <p:cNvPr id="12" name="Elipsa 11"/>
          <p:cNvSpPr/>
          <p:nvPr/>
        </p:nvSpPr>
        <p:spPr>
          <a:xfrm>
            <a:off x="6372200" y="3284984"/>
            <a:ext cx="1800200"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pl-PL" sz="1400"/>
              <a:t>teoria usuwania  </a:t>
            </a:r>
          </a:p>
        </p:txBody>
      </p:sp>
      <p:cxnSp>
        <p:nvCxnSpPr>
          <p:cNvPr id="22" name="Łącznik prosty ze strzałką 21"/>
          <p:cNvCxnSpPr/>
          <p:nvPr/>
        </p:nvCxnSpPr>
        <p:spPr>
          <a:xfrm flipH="1">
            <a:off x="2843808" y="2564904"/>
            <a:ext cx="72008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Łącznik prosty ze strzałką 23"/>
          <p:cNvCxnSpPr/>
          <p:nvPr/>
        </p:nvCxnSpPr>
        <p:spPr>
          <a:xfrm flipH="1">
            <a:off x="3851920" y="2780928"/>
            <a:ext cx="432048" cy="15841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Łącznik prosty ze strzałką 25"/>
          <p:cNvCxnSpPr/>
          <p:nvPr/>
        </p:nvCxnSpPr>
        <p:spPr>
          <a:xfrm>
            <a:off x="4932040" y="2780928"/>
            <a:ext cx="432048" cy="16561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Łącznik prosty ze strzałką 27"/>
          <p:cNvCxnSpPr/>
          <p:nvPr/>
        </p:nvCxnSpPr>
        <p:spPr>
          <a:xfrm>
            <a:off x="5580112" y="2564904"/>
            <a:ext cx="576064"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ADA674-993D-246E-9E66-9D46AE253F3E}"/>
              </a:ext>
            </a:extLst>
          </p:cNvPr>
          <p:cNvSpPr>
            <a:spLocks noGrp="1"/>
          </p:cNvSpPr>
          <p:nvPr>
            <p:ph type="title"/>
          </p:nvPr>
        </p:nvSpPr>
        <p:spPr/>
        <p:txBody>
          <a:bodyPr/>
          <a:lstStyle/>
          <a:p>
            <a:r>
              <a:rPr lang="pl-PL" dirty="0">
                <a:cs typeface="Calibri"/>
              </a:rPr>
              <a:t>Czynniki subiektywne (personalne) </a:t>
            </a:r>
            <a:endParaRPr lang="pl-PL" dirty="0"/>
          </a:p>
        </p:txBody>
      </p:sp>
      <p:sp>
        <p:nvSpPr>
          <p:cNvPr id="3" name="Symbol zastępczy zawartości 2">
            <a:extLst>
              <a:ext uri="{FF2B5EF4-FFF2-40B4-BE49-F238E27FC236}">
                <a16:creationId xmlns:a16="http://schemas.microsoft.com/office/drawing/2014/main" id="{F5F074A0-BDC1-0143-BFBA-A8D6917E00E6}"/>
              </a:ext>
            </a:extLst>
          </p:cNvPr>
          <p:cNvSpPr>
            <a:spLocks noGrp="1"/>
          </p:cNvSpPr>
          <p:nvPr>
            <p:ph idx="1"/>
          </p:nvPr>
        </p:nvSpPr>
        <p:spPr>
          <a:xfrm>
            <a:off x="457200" y="1448395"/>
            <a:ext cx="8229600" cy="4525963"/>
          </a:xfrm>
        </p:spPr>
        <p:txBody>
          <a:bodyPr vert="horz" lIns="91440" tIns="45720" rIns="91440" bIns="45720" rtlCol="0" anchor="t">
            <a:noAutofit/>
          </a:bodyPr>
          <a:lstStyle/>
          <a:p>
            <a:pPr marL="0" indent="0">
              <a:buNone/>
            </a:pPr>
            <a:endParaRPr lang="pl-PL" sz="2000" dirty="0">
              <a:cs typeface="Calibri"/>
            </a:endParaRPr>
          </a:p>
          <a:p>
            <a:pPr marL="0" indent="0">
              <a:buNone/>
            </a:pPr>
            <a:r>
              <a:rPr lang="pl-PL" sz="2000" dirty="0">
                <a:cs typeface="Calibri"/>
              </a:rPr>
              <a:t>Są zależne od osoby spostrzegającej. Jej możliwości, uwarunkowania fizjologiczne i psychologiczne kształtują spostrzeganie i odtwarzanie. </a:t>
            </a:r>
          </a:p>
          <a:p>
            <a:pPr marL="0" indent="0">
              <a:buNone/>
            </a:pPr>
            <a:endParaRPr lang="pl-PL" sz="2000" dirty="0">
              <a:cs typeface="Calibri"/>
            </a:endParaRPr>
          </a:p>
          <a:p>
            <a:pPr marL="0" indent="0">
              <a:buNone/>
            </a:pPr>
            <a:r>
              <a:rPr lang="pl-PL" sz="2000" dirty="0">
                <a:cs typeface="Calibri"/>
              </a:rPr>
              <a:t>-Płeć- badania nie wskazują jednoznacznie. </a:t>
            </a:r>
            <a:r>
              <a:rPr lang="pl-PL" sz="2000" dirty="0" err="1">
                <a:cs typeface="Calibri"/>
              </a:rPr>
              <a:t>Hołyst</a:t>
            </a:r>
            <a:r>
              <a:rPr lang="pl-PL" sz="2000" dirty="0">
                <a:cs typeface="Calibri"/>
              </a:rPr>
              <a:t> wskazuje natomiast na różne postrzeganie płci.</a:t>
            </a:r>
          </a:p>
          <a:p>
            <a:pPr marL="0" indent="0">
              <a:buNone/>
            </a:pPr>
            <a:r>
              <a:rPr lang="pl-PL" sz="2000" dirty="0">
                <a:cs typeface="Calibri"/>
              </a:rPr>
              <a:t>-Wiek- jeden z zasadniczych czynników to dojrzałość poznawcza. Mają tu wpływ również doświadczenie i wiedza. Zdolność do czynienia pełnych spostrzeżeń i odtwarzania zeznań.  Proporcjonalność do wieku, jednak należy zwrócić uwagę na proces starzenia się (pogorszenie zmysłów)</a:t>
            </a:r>
          </a:p>
          <a:p>
            <a:pPr marL="0" indent="0">
              <a:buNone/>
            </a:pPr>
            <a:r>
              <a:rPr lang="pl-PL" sz="2000" dirty="0">
                <a:cs typeface="Calibri"/>
              </a:rPr>
              <a:t>-Uwaga i motywacja. Uwaga to stan aktywizacji organizmu czyli nakierowania na poszczególne zjawisko, dany obiekt czy sytuację. W procesie postrzegania oznacza to że nie „tylko widzimy ale też patrzymy, wpatrujemy się”.  </a:t>
            </a:r>
          </a:p>
          <a:p>
            <a:pPr marL="0" indent="0">
              <a:buNone/>
            </a:pPr>
            <a:endParaRPr lang="pl-PL" sz="2000" dirty="0">
              <a:cs typeface="Calibri"/>
            </a:endParaRPr>
          </a:p>
          <a:p>
            <a:pPr marL="0" indent="0">
              <a:buNone/>
            </a:pPr>
            <a:endParaRPr lang="pl-PL" sz="2000" dirty="0">
              <a:cs typeface="Calibri"/>
            </a:endParaRPr>
          </a:p>
          <a:p>
            <a:pPr marL="0" indent="0">
              <a:buNone/>
            </a:pPr>
            <a:endParaRPr lang="pl-PL" sz="2000" dirty="0">
              <a:cs typeface="Calibri"/>
            </a:endParaRPr>
          </a:p>
        </p:txBody>
      </p:sp>
    </p:spTree>
    <p:extLst>
      <p:ext uri="{BB962C8B-B14F-4D97-AF65-F5344CB8AC3E}">
        <p14:creationId xmlns:p14="http://schemas.microsoft.com/office/powerpoint/2010/main" val="873217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4AE591C5-39F8-F629-78A1-6445E2A76265}"/>
              </a:ext>
            </a:extLst>
          </p:cNvPr>
          <p:cNvSpPr>
            <a:spLocks noGrp="1"/>
          </p:cNvSpPr>
          <p:nvPr>
            <p:ph idx="1"/>
          </p:nvPr>
        </p:nvSpPr>
        <p:spPr>
          <a:xfrm>
            <a:off x="457200" y="1307592"/>
            <a:ext cx="8229600" cy="4562856"/>
          </a:xfrm>
        </p:spPr>
        <p:txBody>
          <a:bodyPr>
            <a:normAutofit lnSpcReduction="10000"/>
          </a:bodyPr>
          <a:lstStyle/>
          <a:p>
            <a:pPr marL="0" indent="0">
              <a:buNone/>
            </a:pPr>
            <a:r>
              <a:rPr lang="pl-PL" sz="2000" dirty="0">
                <a:cs typeface="Calibri"/>
              </a:rPr>
              <a:t>-Stan emocjonalny. Emocje to złożony, subiektywny proces psychiczny, wywoływany przez bodźce środowiskowe. Motywują do działania. Silne emocje mogą zniekształcać zeznania na skutek nieprawidłowości związanych z procesami percepcyjno-</a:t>
            </a:r>
            <a:r>
              <a:rPr lang="pl-PL" sz="2000" dirty="0" err="1">
                <a:cs typeface="Calibri"/>
              </a:rPr>
              <a:t>ocennymi</a:t>
            </a:r>
            <a:r>
              <a:rPr lang="pl-PL" sz="2000" dirty="0">
                <a:cs typeface="Calibri"/>
              </a:rPr>
              <a:t>.  </a:t>
            </a:r>
          </a:p>
          <a:p>
            <a:pPr marL="0" indent="0">
              <a:buNone/>
            </a:pPr>
            <a:endParaRPr lang="pl-PL" sz="2000" dirty="0">
              <a:cs typeface="Calibri"/>
            </a:endParaRPr>
          </a:p>
          <a:p>
            <a:pPr marL="0" indent="0">
              <a:buNone/>
            </a:pPr>
            <a:r>
              <a:rPr lang="pl-PL" sz="2000" dirty="0">
                <a:cs typeface="Calibri"/>
              </a:rPr>
              <a:t>-Atrakcyjność  wyglądu i rola społeczna - „jak cię widzą, tak cię piszą”. Pierwsze wrażenie kształtuje nasze późniejsze podejście do danej osoby, rzutuje na naszą opinię. Najgorzej zapamiętujemy szarości, zjawiska i osoby niewyróżniające się. Ubiór jako atrybut, „przypisujemy ubiorowi osobowość”.</a:t>
            </a:r>
          </a:p>
          <a:p>
            <a:pPr marL="0" indent="0">
              <a:buNone/>
            </a:pPr>
            <a:r>
              <a:rPr lang="pl-PL" sz="2000" dirty="0">
                <a:cs typeface="Calibri"/>
              </a:rPr>
              <a:t> </a:t>
            </a:r>
          </a:p>
          <a:p>
            <a:pPr marL="0" indent="0">
              <a:buNone/>
            </a:pPr>
            <a:r>
              <a:rPr lang="pl-PL" sz="2000" dirty="0">
                <a:cs typeface="Calibri"/>
              </a:rPr>
              <a:t>-Stereotypy i uprzedzenia- struktura poznawcza obejmująca wiedzę, przekonania i oczekiwania na temat niektórych grup społecznych. Dokonujemy kategoryzacji. Stereotypy łączą się z pozorną korelacją. </a:t>
            </a:r>
          </a:p>
          <a:p>
            <a:pPr marL="0" indent="0">
              <a:buNone/>
            </a:pPr>
            <a:r>
              <a:rPr lang="pl-PL" sz="2000" dirty="0">
                <a:cs typeface="Calibri"/>
              </a:rPr>
              <a:t>Uprzedzenia natomiast to zespół naszych przekonań, postaw i wartości, raczej negatywnych które sprawiają że dyskryminujemy  daną jednostkę lub grupę.  </a:t>
            </a:r>
          </a:p>
          <a:p>
            <a:pPr marL="0" indent="0">
              <a:buNone/>
            </a:pPr>
            <a:endParaRPr lang="pl-PL" sz="2000" dirty="0"/>
          </a:p>
        </p:txBody>
      </p:sp>
    </p:spTree>
    <p:extLst>
      <p:ext uri="{BB962C8B-B14F-4D97-AF65-F5344CB8AC3E}">
        <p14:creationId xmlns:p14="http://schemas.microsoft.com/office/powerpoint/2010/main" val="3342140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4C5597-766C-39A5-F02E-038479FAD137}"/>
              </a:ext>
            </a:extLst>
          </p:cNvPr>
          <p:cNvSpPr>
            <a:spLocks noGrp="1"/>
          </p:cNvSpPr>
          <p:nvPr>
            <p:ph type="title"/>
          </p:nvPr>
        </p:nvSpPr>
        <p:spPr>
          <a:xfrm>
            <a:off x="521208" y="0"/>
            <a:ext cx="8229600" cy="1143000"/>
          </a:xfrm>
        </p:spPr>
        <p:txBody>
          <a:bodyPr/>
          <a:lstStyle/>
          <a:p>
            <a:r>
              <a:rPr lang="pl-PL" dirty="0">
                <a:cs typeface="Calibri"/>
              </a:rPr>
              <a:t>Czynniki obiektywne (zewnętrzne)</a:t>
            </a:r>
            <a:endParaRPr lang="pl-PL" dirty="0"/>
          </a:p>
        </p:txBody>
      </p:sp>
      <p:sp>
        <p:nvSpPr>
          <p:cNvPr id="3" name="Symbol zastępczy zawartości 2">
            <a:extLst>
              <a:ext uri="{FF2B5EF4-FFF2-40B4-BE49-F238E27FC236}">
                <a16:creationId xmlns:a16="http://schemas.microsoft.com/office/drawing/2014/main" id="{A6C01D7D-3F2D-8741-2B49-1718513F126D}"/>
              </a:ext>
            </a:extLst>
          </p:cNvPr>
          <p:cNvSpPr>
            <a:spLocks noGrp="1"/>
          </p:cNvSpPr>
          <p:nvPr>
            <p:ph idx="1"/>
          </p:nvPr>
        </p:nvSpPr>
        <p:spPr>
          <a:xfrm>
            <a:off x="521208" y="1005840"/>
            <a:ext cx="8229600" cy="4525963"/>
          </a:xfrm>
        </p:spPr>
        <p:txBody>
          <a:bodyPr vert="horz" lIns="91440" tIns="45720" rIns="91440" bIns="45720" rtlCol="0" anchor="t">
            <a:noAutofit/>
          </a:bodyPr>
          <a:lstStyle/>
          <a:p>
            <a:pPr marL="0" indent="0">
              <a:buNone/>
            </a:pPr>
            <a:r>
              <a:rPr lang="pl-PL" sz="2000" dirty="0">
                <a:cs typeface="Calibri"/>
              </a:rPr>
              <a:t>Warunki obserwacji- jeden z najistotniejszych czynników. Świadek nie ma wpływu na warunki w jakiej zdarzenie ma miejsce. Większość ma miejsce w porze nocnej lub wieczornej co dla świadka znacznie utrudnia obserwację zdarzenia a nawet może wpływać na mylne odczytanie otaczających zjawisk, obiektów, osób i rzeczy. Nie tylko ciemność będą wpływać na warunki obserwacji. Zaliczyć należy tu także warunki atmosferyczne, oświetlenie, porę roku.</a:t>
            </a:r>
          </a:p>
          <a:p>
            <a:pPr marL="0" indent="0">
              <a:buNone/>
            </a:pPr>
            <a:endParaRPr lang="pl-PL" sz="2000" dirty="0">
              <a:cs typeface="Calibri"/>
            </a:endParaRPr>
          </a:p>
          <a:p>
            <a:pPr marL="0" indent="0">
              <a:buNone/>
            </a:pPr>
            <a:r>
              <a:rPr lang="pl-PL" sz="2000" dirty="0">
                <a:cs typeface="Calibri"/>
              </a:rPr>
              <a:t>Odległość- ważną role w prawidłowym i niezakłóconym okresie obserwacji odgrywa odległość z jakiej patrzymy na dany obiekt. Ocena odległości obiektów, prędkości czy wielkości często jest kluczową z perspektywy praktyki kryminalistyczno-procesowej. Istotnym czynnikiem jest prawidłowe rozmieszczenie topograficzne, widzenie głębi. </a:t>
            </a:r>
          </a:p>
          <a:p>
            <a:pPr marL="0" indent="0">
              <a:buNone/>
            </a:pPr>
            <a:endParaRPr lang="pl-PL" sz="2000" dirty="0">
              <a:cs typeface="Calibri"/>
            </a:endParaRPr>
          </a:p>
          <a:p>
            <a:pPr marL="0" indent="0">
              <a:buNone/>
            </a:pPr>
            <a:r>
              <a:rPr lang="pl-PL" sz="2000" dirty="0">
                <a:cs typeface="Calibri"/>
              </a:rPr>
              <a:t>Czas rozpatrywany jest tu w dwóch aspektach, pierwszy to czas jaki świadek zdarzenia ma na swobodną obserwację, drugi aspekt to czas który upłynął od obserwacji do odtworzenia. Dłuższy czas to lepsza obserwacja. Świadka przepytywać „na gorąco” czy po uporządkowaniu emocji i spostrzeżeń?  </a:t>
            </a:r>
          </a:p>
        </p:txBody>
      </p:sp>
    </p:spTree>
    <p:extLst>
      <p:ext uri="{BB962C8B-B14F-4D97-AF65-F5344CB8AC3E}">
        <p14:creationId xmlns:p14="http://schemas.microsoft.com/office/powerpoint/2010/main" val="2821964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8B8DFDE-AC6C-3E87-F0EA-B7267436D69D}"/>
              </a:ext>
            </a:extLst>
          </p:cNvPr>
          <p:cNvSpPr>
            <a:spLocks noGrp="1"/>
          </p:cNvSpPr>
          <p:nvPr>
            <p:ph type="title"/>
          </p:nvPr>
        </p:nvSpPr>
        <p:spPr/>
        <p:txBody>
          <a:bodyPr/>
          <a:lstStyle/>
          <a:p>
            <a:r>
              <a:rPr lang="pl-PL">
                <a:cs typeface="Calibri"/>
              </a:rPr>
              <a:t>Zmysły człowieka </a:t>
            </a:r>
            <a:endParaRPr lang="pl-PL"/>
          </a:p>
        </p:txBody>
      </p:sp>
      <p:sp>
        <p:nvSpPr>
          <p:cNvPr id="3" name="Symbol zastępczy zawartości 2">
            <a:extLst>
              <a:ext uri="{FF2B5EF4-FFF2-40B4-BE49-F238E27FC236}">
                <a16:creationId xmlns:a16="http://schemas.microsoft.com/office/drawing/2014/main" id="{3177EBFE-4D90-6C8F-8C6A-7C70F84CD862}"/>
              </a:ext>
            </a:extLst>
          </p:cNvPr>
          <p:cNvSpPr>
            <a:spLocks noGrp="1"/>
          </p:cNvSpPr>
          <p:nvPr>
            <p:ph idx="1"/>
          </p:nvPr>
        </p:nvSpPr>
        <p:spPr/>
        <p:txBody>
          <a:bodyPr vert="horz" lIns="91440" tIns="45720" rIns="91440" bIns="45720" rtlCol="0" anchor="t">
            <a:normAutofit fontScale="55000" lnSpcReduction="20000"/>
          </a:bodyPr>
          <a:lstStyle/>
          <a:p>
            <a:pPr marL="0" indent="0">
              <a:buNone/>
            </a:pPr>
            <a:r>
              <a:rPr lang="pl-PL" dirty="0">
                <a:cs typeface="Calibri"/>
              </a:rPr>
              <a:t>Każdy człowiek jest jednostką odczuwającą, myślącą i działającą. Kontakt ze światem zewnętrznym odbywa się za pośrednictwem receptorów. </a:t>
            </a:r>
          </a:p>
          <a:p>
            <a:pPr marL="0" indent="0">
              <a:buNone/>
            </a:pPr>
            <a:endParaRPr lang="pl-PL" dirty="0">
              <a:cs typeface="Calibri"/>
            </a:endParaRPr>
          </a:p>
          <a:p>
            <a:pPr marL="0" indent="0">
              <a:buNone/>
            </a:pPr>
            <a:r>
              <a:rPr lang="pl-PL" dirty="0">
                <a:cs typeface="Calibri"/>
              </a:rPr>
              <a:t>-Wzrok jest najistotniejszym zmysłem jeżeli chodzi proces formowania się zeznań, przyjmuje się że 75% informacji o otaczającym nas świecie uzyskujemy poprzez narząd wzroku. </a:t>
            </a:r>
            <a:endParaRPr lang="pl-PL" dirty="0"/>
          </a:p>
          <a:p>
            <a:pPr marL="0" indent="0">
              <a:buNone/>
            </a:pPr>
            <a:r>
              <a:rPr lang="pl-PL" dirty="0">
                <a:cs typeface="Calibri"/>
              </a:rPr>
              <a:t>-Słuch jest również ważnym zmysłem w procesie odbioru otoczenia. Ludzkie ucho jest w stanie „słyszeć selektywnie”.</a:t>
            </a:r>
          </a:p>
          <a:p>
            <a:pPr marL="0" indent="0">
              <a:buNone/>
            </a:pPr>
            <a:r>
              <a:rPr lang="pl-PL" dirty="0">
                <a:cs typeface="Calibri"/>
              </a:rPr>
              <a:t>-Węch jako kolejny zmysł pozwala na rozpoznawanie i różnicowanie otaczających zapachów (w literaturze naukowej podaje się że potrafimy rozróżnić ok. 17 tysięcy zapachów).  W praktyce kryminalistyczno-procesowej nie odgrywa wielkiej roli, towarzyszy raczej jako element wspomagający lub uzupełniający wrażenia odebrane przez inne zmysły. </a:t>
            </a:r>
          </a:p>
          <a:p>
            <a:pPr marL="0" indent="0">
              <a:buNone/>
            </a:pPr>
            <a:r>
              <a:rPr lang="pl-PL" dirty="0">
                <a:cs typeface="Calibri"/>
              </a:rPr>
              <a:t>-Smak jest mocno związany ze zmysłem węchu. Wrażenia smakowe opierane są na subiektywnych doznaniach, , raczej nieprzydatny w praktyce kryminalno- procesowej, </a:t>
            </a:r>
          </a:p>
          <a:p>
            <a:pPr marL="0" indent="0">
              <a:buNone/>
            </a:pPr>
            <a:r>
              <a:rPr lang="pl-PL" dirty="0">
                <a:cs typeface="Calibri"/>
              </a:rPr>
              <a:t>-Zmysły skórne. W praktyce procesowej, osoby przepytywane, najrzadziej informują  o doznaniach dotyczących zmysłów skórnych takich jak ból, dotyk i temperatura. Opisy wrażeń skórnych będą miały charakter subiektywny </a:t>
            </a:r>
          </a:p>
        </p:txBody>
      </p:sp>
    </p:spTree>
    <p:extLst>
      <p:ext uri="{BB962C8B-B14F-4D97-AF65-F5344CB8AC3E}">
        <p14:creationId xmlns:p14="http://schemas.microsoft.com/office/powerpoint/2010/main" val="655143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Płaszczyzny </a:t>
            </a:r>
          </a:p>
        </p:txBody>
      </p:sp>
      <p:sp>
        <p:nvSpPr>
          <p:cNvPr id="5" name="Elipsa 4"/>
          <p:cNvSpPr/>
          <p:nvPr/>
        </p:nvSpPr>
        <p:spPr>
          <a:xfrm>
            <a:off x="3203848" y="1412776"/>
            <a:ext cx="2664296" cy="15121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a:t>Zeznania </a:t>
            </a:r>
          </a:p>
        </p:txBody>
      </p:sp>
      <p:cxnSp>
        <p:nvCxnSpPr>
          <p:cNvPr id="7" name="Łącznik prosty ze strzałką 6"/>
          <p:cNvCxnSpPr/>
          <p:nvPr/>
        </p:nvCxnSpPr>
        <p:spPr>
          <a:xfrm>
            <a:off x="4499992" y="3068960"/>
            <a:ext cx="0"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Łącznik prosty ze strzałką 7"/>
          <p:cNvCxnSpPr/>
          <p:nvPr/>
        </p:nvCxnSpPr>
        <p:spPr>
          <a:xfrm flipH="1">
            <a:off x="2843808" y="2708920"/>
            <a:ext cx="504056"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p:nvPr/>
        </p:nvCxnSpPr>
        <p:spPr>
          <a:xfrm>
            <a:off x="7164288" y="4221088"/>
            <a:ext cx="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Łącznik prosty ze strzałką 9"/>
          <p:cNvCxnSpPr/>
          <p:nvPr/>
        </p:nvCxnSpPr>
        <p:spPr>
          <a:xfrm>
            <a:off x="5724128" y="2708920"/>
            <a:ext cx="504056"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Elipsa 10"/>
          <p:cNvSpPr/>
          <p:nvPr/>
        </p:nvSpPr>
        <p:spPr>
          <a:xfrm>
            <a:off x="6156176" y="2996952"/>
            <a:ext cx="2016224"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400"/>
              <a:t>Odtwarzanie</a:t>
            </a:r>
            <a:r>
              <a:rPr lang="pl-PL"/>
              <a:t> </a:t>
            </a:r>
          </a:p>
        </p:txBody>
      </p:sp>
      <p:sp>
        <p:nvSpPr>
          <p:cNvPr id="12" name="Elipsa 11"/>
          <p:cNvSpPr/>
          <p:nvPr/>
        </p:nvSpPr>
        <p:spPr>
          <a:xfrm>
            <a:off x="6156176" y="4797152"/>
            <a:ext cx="2016224"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400"/>
              <a:t>Przechowywanie w pamięci  </a:t>
            </a:r>
          </a:p>
        </p:txBody>
      </p:sp>
      <p:sp>
        <p:nvSpPr>
          <p:cNvPr id="13" name="Elipsa 12"/>
          <p:cNvSpPr/>
          <p:nvPr/>
        </p:nvSpPr>
        <p:spPr>
          <a:xfrm>
            <a:off x="3491880" y="4365104"/>
            <a:ext cx="2016224"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400"/>
              <a:t>Zapamiętywanie </a:t>
            </a:r>
          </a:p>
        </p:txBody>
      </p:sp>
      <p:sp>
        <p:nvSpPr>
          <p:cNvPr id="14" name="Elipsa 13"/>
          <p:cNvSpPr/>
          <p:nvPr/>
        </p:nvSpPr>
        <p:spPr>
          <a:xfrm>
            <a:off x="971600" y="2996952"/>
            <a:ext cx="2016224"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a:t>Spostrzeganie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Czym jest spostrzeganie ? </a:t>
            </a:r>
          </a:p>
        </p:txBody>
      </p:sp>
      <p:sp>
        <p:nvSpPr>
          <p:cNvPr id="3" name="Symbol zastępczy zawartości 2"/>
          <p:cNvSpPr>
            <a:spLocks noGrp="1"/>
          </p:cNvSpPr>
          <p:nvPr>
            <p:ph idx="1"/>
          </p:nvPr>
        </p:nvSpPr>
        <p:spPr>
          <a:xfrm>
            <a:off x="457200" y="1662707"/>
            <a:ext cx="8229600" cy="4883151"/>
          </a:xfrm>
        </p:spPr>
        <p:txBody>
          <a:bodyPr vert="horz" lIns="91440" tIns="45720" rIns="91440" bIns="45720" rtlCol="0" anchor="t">
            <a:noAutofit/>
          </a:bodyPr>
          <a:lstStyle/>
          <a:p>
            <a:pPr>
              <a:buNone/>
            </a:pPr>
            <a:r>
              <a:rPr lang="pl-PL" sz="2400">
                <a:ea typeface="+mn-lt"/>
                <a:cs typeface="+mn-lt"/>
              </a:rPr>
              <a:t>Spostrzeganie - jest procesem psychicznym</a:t>
            </a:r>
            <a:endParaRPr lang="pl-PL"/>
          </a:p>
          <a:p>
            <a:pPr>
              <a:buNone/>
            </a:pPr>
            <a:r>
              <a:rPr lang="pl-PL" sz="2400">
                <a:ea typeface="+mn-lt"/>
                <a:cs typeface="+mn-lt"/>
              </a:rPr>
              <a:t>polegającym na odzwierciedleniu w świadomości </a:t>
            </a:r>
            <a:endParaRPr lang="pl-PL"/>
          </a:p>
          <a:p>
            <a:pPr>
              <a:buNone/>
            </a:pPr>
            <a:r>
              <a:rPr lang="pl-PL" sz="2400">
                <a:ea typeface="+mn-lt"/>
                <a:cs typeface="+mn-lt"/>
              </a:rPr>
              <a:t>człowieka całokształtu danego przedmiotu lub </a:t>
            </a:r>
            <a:endParaRPr lang="pl-PL"/>
          </a:p>
          <a:p>
            <a:pPr>
              <a:buNone/>
            </a:pPr>
            <a:r>
              <a:rPr lang="pl-PL" sz="2400">
                <a:ea typeface="+mn-lt"/>
                <a:cs typeface="+mn-lt"/>
              </a:rPr>
              <a:t>zjawiska, które w danej chwili oddziałuje na </a:t>
            </a:r>
            <a:endParaRPr lang="pl-PL"/>
          </a:p>
          <a:p>
            <a:pPr>
              <a:buNone/>
            </a:pPr>
            <a:r>
              <a:rPr lang="pl-PL" sz="2400">
                <a:ea typeface="+mn-lt"/>
                <a:cs typeface="+mn-lt"/>
              </a:rPr>
              <a:t>analizatory zmysłowe. Nie jest to proces </a:t>
            </a:r>
            <a:endParaRPr lang="pl-PL"/>
          </a:p>
          <a:p>
            <a:pPr>
              <a:buNone/>
            </a:pPr>
            <a:r>
              <a:rPr lang="pl-PL" sz="2400">
                <a:ea typeface="+mn-lt"/>
                <a:cs typeface="+mn-lt"/>
              </a:rPr>
              <a:t>automatyczny i prosty. Spostrzeżenia odzwierciedlają nie </a:t>
            </a:r>
            <a:endParaRPr lang="pl-PL"/>
          </a:p>
          <a:p>
            <a:pPr>
              <a:buNone/>
            </a:pPr>
            <a:r>
              <a:rPr lang="pl-PL" sz="2400">
                <a:ea typeface="+mn-lt"/>
                <a:cs typeface="+mn-lt"/>
              </a:rPr>
              <a:t>pojedynczą cechę przedmiotu (wrażenie), ale cały przedmiot </a:t>
            </a:r>
            <a:endParaRPr lang="pl-PL"/>
          </a:p>
          <a:p>
            <a:pPr>
              <a:buNone/>
            </a:pPr>
            <a:r>
              <a:rPr lang="pl-PL" sz="2400">
                <a:ea typeface="+mn-lt"/>
                <a:cs typeface="+mn-lt"/>
              </a:rPr>
              <a:t>poznania wraz z jego właściwościami, obejmując </a:t>
            </a:r>
            <a:endParaRPr lang="pl-PL"/>
          </a:p>
          <a:p>
            <a:pPr>
              <a:buNone/>
            </a:pPr>
            <a:r>
              <a:rPr lang="pl-PL" sz="2400">
                <a:ea typeface="+mn-lt"/>
                <a:cs typeface="+mn-lt"/>
              </a:rPr>
              <a:t>analizowanie, organizowanie i integrowanie informacji, </a:t>
            </a:r>
            <a:endParaRPr lang="pl-PL"/>
          </a:p>
          <a:p>
            <a:pPr>
              <a:buNone/>
            </a:pPr>
            <a:r>
              <a:rPr lang="pl-PL" sz="2400">
                <a:ea typeface="+mn-lt"/>
                <a:cs typeface="+mn-lt"/>
              </a:rPr>
              <a:t>których źródłem są zdarzenia wewnętrzne i zewnętrzne. </a:t>
            </a:r>
            <a:endParaRPr lang="pl-PL"/>
          </a:p>
          <a:p>
            <a:pPr>
              <a:buNone/>
            </a:pPr>
            <a:endParaRPr lang="pl-PL" sz="2400">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212C383-BF1C-6A2C-9193-169A67122432}"/>
              </a:ext>
            </a:extLst>
          </p:cNvPr>
          <p:cNvSpPr>
            <a:spLocks noGrp="1"/>
          </p:cNvSpPr>
          <p:nvPr>
            <p:ph idx="1"/>
          </p:nvPr>
        </p:nvSpPr>
        <p:spPr>
          <a:xfrm>
            <a:off x="457200" y="859036"/>
            <a:ext cx="8229600" cy="4525963"/>
          </a:xfrm>
        </p:spPr>
        <p:txBody>
          <a:bodyPr vert="horz" lIns="91440" tIns="45720" rIns="91440" bIns="45720" rtlCol="0" anchor="t">
            <a:normAutofit/>
          </a:bodyPr>
          <a:lstStyle/>
          <a:p>
            <a:pPr marL="0" indent="0">
              <a:buNone/>
            </a:pPr>
            <a:r>
              <a:rPr lang="pl-PL">
                <a:cs typeface="Calibri"/>
              </a:rPr>
              <a:t>Spostrzeganie przebiega na dwóch poziomach organizacji: sensoryczno- motorycznym i semantyczno- operacyjnym. </a:t>
            </a:r>
          </a:p>
          <a:p>
            <a:pPr marL="0" indent="0">
              <a:buNone/>
            </a:pPr>
            <a:endParaRPr lang="pl-PL">
              <a:cs typeface="Calibri"/>
            </a:endParaRPr>
          </a:p>
          <a:p>
            <a:pPr marL="0" indent="0">
              <a:buNone/>
            </a:pPr>
            <a:r>
              <a:rPr lang="pl-PL">
                <a:cs typeface="Calibri"/>
              </a:rPr>
              <a:t>Efektem pierwszego jest wyodrębnienie z tła figur, brył, plam lub dźwięków (czyli elementów z otoczenia), a drugi poziom organizacji odzwierciedla znaczenie znaków i obiektów.</a:t>
            </a:r>
          </a:p>
        </p:txBody>
      </p:sp>
    </p:spTree>
    <p:extLst>
      <p:ext uri="{BB962C8B-B14F-4D97-AF65-F5344CB8AC3E}">
        <p14:creationId xmlns:p14="http://schemas.microsoft.com/office/powerpoint/2010/main" val="1369385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8DE7D4B-EBDA-0523-53DC-F0FD4FE5C141}"/>
              </a:ext>
            </a:extLst>
          </p:cNvPr>
          <p:cNvSpPr>
            <a:spLocks noGrp="1"/>
          </p:cNvSpPr>
          <p:nvPr>
            <p:ph idx="1"/>
          </p:nvPr>
        </p:nvSpPr>
        <p:spPr/>
        <p:txBody>
          <a:bodyPr vert="horz" lIns="91440" tIns="45720" rIns="91440" bIns="45720" rtlCol="0" anchor="t">
            <a:normAutofit/>
          </a:bodyPr>
          <a:lstStyle/>
          <a:p>
            <a:pPr marL="0" indent="0" algn="ctr">
              <a:buNone/>
            </a:pPr>
            <a:r>
              <a:rPr lang="pl-PL">
                <a:cs typeface="Calibri"/>
              </a:rPr>
              <a:t>Spostrzegawczość czyli zdolność do wyodrębniania w aktualnie spostrzeganym przedmiocie lub zjawisku nie tylko cech pierwszoplanowych ale również drugoplanowych. </a:t>
            </a:r>
            <a:endParaRPr lang="pl-PL"/>
          </a:p>
        </p:txBody>
      </p:sp>
    </p:spTree>
    <p:extLst>
      <p:ext uri="{BB962C8B-B14F-4D97-AF65-F5344CB8AC3E}">
        <p14:creationId xmlns:p14="http://schemas.microsoft.com/office/powerpoint/2010/main" val="3442440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Zapamiętywanie </a:t>
            </a:r>
          </a:p>
        </p:txBody>
      </p:sp>
      <p:sp>
        <p:nvSpPr>
          <p:cNvPr id="3" name="Symbol zastępczy zawartości 2"/>
          <p:cNvSpPr>
            <a:spLocks noGrp="1"/>
          </p:cNvSpPr>
          <p:nvPr>
            <p:ph idx="1"/>
          </p:nvPr>
        </p:nvSpPr>
        <p:spPr>
          <a:xfrm>
            <a:off x="600075" y="1618059"/>
            <a:ext cx="8229600" cy="4525963"/>
          </a:xfrm>
        </p:spPr>
        <p:txBody>
          <a:bodyPr>
            <a:normAutofit fontScale="92500" lnSpcReduction="20000"/>
          </a:bodyPr>
          <a:lstStyle/>
          <a:p>
            <a:pPr>
              <a:buNone/>
            </a:pPr>
            <a:r>
              <a:rPr lang="pl-PL"/>
              <a:t>Zapamiętywanie to mniej bądź bardziej </a:t>
            </a:r>
          </a:p>
          <a:p>
            <a:pPr>
              <a:buNone/>
            </a:pPr>
            <a:r>
              <a:rPr lang="pl-PL"/>
              <a:t>świadome utrwalenie osiągniętego w danej </a:t>
            </a:r>
          </a:p>
          <a:p>
            <a:pPr>
              <a:buNone/>
            </a:pPr>
            <a:r>
              <a:rPr lang="pl-PL"/>
              <a:t>chwili poznania rzeczywistości i związanego z </a:t>
            </a:r>
          </a:p>
          <a:p>
            <a:pPr>
              <a:buNone/>
            </a:pPr>
            <a:r>
              <a:rPr lang="pl-PL"/>
              <a:t>tym poznaniem stosunku czy przeżycia oraz </a:t>
            </a:r>
          </a:p>
          <a:p>
            <a:pPr>
              <a:buNone/>
            </a:pPr>
            <a:r>
              <a:rPr lang="pl-PL"/>
              <a:t>przechowywanie w pamięci treści </a:t>
            </a:r>
          </a:p>
          <a:p>
            <a:pPr>
              <a:buNone/>
            </a:pPr>
            <a:r>
              <a:rPr lang="pl-PL"/>
              <a:t>informacyjnych. Etap ten trwa od chwili </a:t>
            </a:r>
          </a:p>
          <a:p>
            <a:pPr>
              <a:buNone/>
            </a:pPr>
            <a:r>
              <a:rPr lang="pl-PL"/>
              <a:t>zapamiętania do momentu odtworzenia. Wiele </a:t>
            </a:r>
          </a:p>
          <a:p>
            <a:pPr>
              <a:buNone/>
            </a:pPr>
            <a:r>
              <a:rPr lang="pl-PL"/>
              <a:t>rzeczy zapamiętujemy mechanicznie, nie starając się </a:t>
            </a:r>
          </a:p>
          <a:p>
            <a:pPr>
              <a:buNone/>
            </a:pPr>
            <a:r>
              <a:rPr lang="pl-PL"/>
              <a:t>tego zrobić.</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Odtwarzanie </a:t>
            </a:r>
          </a:p>
        </p:txBody>
      </p:sp>
      <p:sp>
        <p:nvSpPr>
          <p:cNvPr id="3" name="Symbol zastępczy zawartości 2"/>
          <p:cNvSpPr>
            <a:spLocks noGrp="1"/>
          </p:cNvSpPr>
          <p:nvPr>
            <p:ph idx="1"/>
          </p:nvPr>
        </p:nvSpPr>
        <p:spPr/>
        <p:txBody>
          <a:bodyPr>
            <a:normAutofit fontScale="62500" lnSpcReduction="20000"/>
          </a:bodyPr>
          <a:lstStyle/>
          <a:p>
            <a:pPr>
              <a:buNone/>
            </a:pPr>
            <a:r>
              <a:rPr lang="pl-PL"/>
              <a:t>Ostatnim etapem formowania się zeznań jest odtwarzanie, czyli </a:t>
            </a:r>
          </a:p>
          <a:p>
            <a:pPr>
              <a:buNone/>
            </a:pPr>
            <a:r>
              <a:rPr lang="pl-PL"/>
              <a:t>aktywowanie czy aktualizowanie nabytych reakcji, a zatem tego, co </a:t>
            </a:r>
          </a:p>
          <a:p>
            <a:pPr>
              <a:buNone/>
            </a:pPr>
            <a:r>
              <a:rPr lang="pl-PL"/>
              <a:t>przyswoiliśmy i przechowujemy w pamięci. Odtwarzanie przebiega za </a:t>
            </a:r>
          </a:p>
          <a:p>
            <a:pPr>
              <a:buNone/>
            </a:pPr>
            <a:r>
              <a:rPr lang="pl-PL"/>
              <a:t>pomocą procesu reprodukcji i rozpoznawania. Podczas przesłuchania </a:t>
            </a:r>
          </a:p>
          <a:p>
            <a:pPr>
              <a:buNone/>
            </a:pPr>
            <a:r>
              <a:rPr lang="pl-PL"/>
              <a:t>wykorzystujemy odtwarzanie przez przypominanie, </a:t>
            </a:r>
          </a:p>
          <a:p>
            <a:pPr>
              <a:buNone/>
            </a:pPr>
            <a:r>
              <a:rPr lang="pl-PL"/>
              <a:t>czyli reprodukcję polegającą na samodzielnym formułowaniu odpowiedzi </a:t>
            </a:r>
          </a:p>
          <a:p>
            <a:pPr>
              <a:buNone/>
            </a:pPr>
            <a:r>
              <a:rPr lang="pl-PL"/>
              <a:t>na pewne pytania, wywoływaniu wyobrażeń dawniej spostrzeganych </a:t>
            </a:r>
          </a:p>
          <a:p>
            <a:pPr>
              <a:buNone/>
            </a:pPr>
            <a:r>
              <a:rPr lang="pl-PL"/>
              <a:t>przedmiotów, bez aktualnego ich spostrzegania. Reprodukcja może mieć </a:t>
            </a:r>
          </a:p>
          <a:p>
            <a:pPr>
              <a:buNone/>
            </a:pPr>
            <a:r>
              <a:rPr lang="pl-PL"/>
              <a:t>charakter niezamierzony (spontaniczny), gdy zjawia się sama przez się, niejako </a:t>
            </a:r>
          </a:p>
          <a:p>
            <a:pPr>
              <a:buNone/>
            </a:pPr>
            <a:r>
              <a:rPr lang="pl-PL"/>
              <a:t>niezależnie od nas, i zamierzony (dowolny), gdy wywołujemy ją aktem woli, </a:t>
            </a:r>
          </a:p>
          <a:p>
            <a:pPr>
              <a:buNone/>
            </a:pPr>
            <a:r>
              <a:rPr lang="pl-PL"/>
              <a:t>np. usiłując przypomnieć sobie okoliczności, o które pyta nas przesłuchujący. </a:t>
            </a:r>
          </a:p>
          <a:p>
            <a:pPr>
              <a:buNone/>
            </a:pPr>
            <a:r>
              <a:rPr lang="pl-PL"/>
              <a:t>W tej formie odtwarzania wykorzystuje się przede wszystkim tzw. pamięć </a:t>
            </a:r>
          </a:p>
          <a:p>
            <a:pPr>
              <a:buNone/>
            </a:pPr>
            <a:r>
              <a:rPr lang="pl-PL"/>
              <a:t>autobiograficzną, która wiąże się z naszą osobistą przeszłością, dotyczy </a:t>
            </a:r>
          </a:p>
          <a:p>
            <a:pPr>
              <a:buNone/>
            </a:pPr>
            <a:r>
              <a:rPr lang="pl-PL"/>
              <a:t>faktów, które potrafimy zlokalizować czasowo i przestrzennie.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Pamięć autobiograficzna </a:t>
            </a:r>
          </a:p>
        </p:txBody>
      </p:sp>
      <p:sp>
        <p:nvSpPr>
          <p:cNvPr id="3" name="Symbol zastępczy zawartości 2"/>
          <p:cNvSpPr>
            <a:spLocks noGrp="1"/>
          </p:cNvSpPr>
          <p:nvPr>
            <p:ph idx="1"/>
          </p:nvPr>
        </p:nvSpPr>
        <p:spPr/>
        <p:txBody>
          <a:bodyPr>
            <a:normAutofit lnSpcReduction="10000"/>
          </a:bodyPr>
          <a:lstStyle/>
          <a:p>
            <a:pPr>
              <a:buNone/>
            </a:pPr>
            <a:r>
              <a:rPr lang="pl-PL"/>
              <a:t>Jest to pamięć deklaratywna, odnosząca się do </a:t>
            </a:r>
          </a:p>
          <a:p>
            <a:pPr>
              <a:buNone/>
            </a:pPr>
            <a:r>
              <a:rPr lang="pl-PL"/>
              <a:t>własnej przeszłości, która w uproszczeniu </a:t>
            </a:r>
          </a:p>
          <a:p>
            <a:pPr>
              <a:buNone/>
            </a:pPr>
            <a:r>
              <a:rPr lang="pl-PL"/>
              <a:t>zawiera dane dotyczące faktów z życia </a:t>
            </a:r>
          </a:p>
          <a:p>
            <a:pPr>
              <a:buNone/>
            </a:pPr>
            <a:r>
              <a:rPr lang="pl-PL"/>
              <a:t>osobistego oraz ciągów zdarzeń, w których </a:t>
            </a:r>
          </a:p>
          <a:p>
            <a:pPr>
              <a:buNone/>
            </a:pPr>
            <a:r>
              <a:rPr lang="pl-PL"/>
              <a:t>osoba uczestniczyła jako obserwator lub </a:t>
            </a:r>
          </a:p>
          <a:p>
            <a:pPr>
              <a:buNone/>
            </a:pPr>
            <a:r>
              <a:rPr lang="pl-PL"/>
              <a:t>uczestnik. Jednym z najistotniejszych </a:t>
            </a:r>
          </a:p>
          <a:p>
            <a:pPr>
              <a:buNone/>
            </a:pPr>
            <a:r>
              <a:rPr lang="pl-PL"/>
              <a:t>elementów tej pamięci jest jej związek z </a:t>
            </a:r>
          </a:p>
          <a:p>
            <a:pPr>
              <a:buNone/>
            </a:pPr>
            <a:r>
              <a:rPr lang="pl-PL"/>
              <a:t>emocjami.</a:t>
            </a:r>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1015</Words>
  <Application>Microsoft Office PowerPoint</Application>
  <PresentationFormat>Pokaz na ekranie (4:3)</PresentationFormat>
  <Paragraphs>90</Paragraphs>
  <Slides>13</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13</vt:i4>
      </vt:variant>
    </vt:vector>
  </HeadingPairs>
  <TitlesOfParts>
    <vt:vector size="16" baseType="lpstr">
      <vt:lpstr>Arial</vt:lpstr>
      <vt:lpstr>Calibri</vt:lpstr>
      <vt:lpstr>Motyw pakietu Office</vt:lpstr>
      <vt:lpstr>Etapy formowania się zeznań, funkcjonowanie zmysłów człowieka.  Czynniki subiektywne i obiektywne wpływające na formowania się zeznań. </vt:lpstr>
      <vt:lpstr>Zmysły człowieka </vt:lpstr>
      <vt:lpstr>Płaszczyzny </vt:lpstr>
      <vt:lpstr>Czym jest spostrzeganie ? </vt:lpstr>
      <vt:lpstr>Prezentacja programu PowerPoint</vt:lpstr>
      <vt:lpstr>Prezentacja programu PowerPoint</vt:lpstr>
      <vt:lpstr>Zapamiętywanie </vt:lpstr>
      <vt:lpstr>Odtwarzanie </vt:lpstr>
      <vt:lpstr>Pamięć autobiograficzna </vt:lpstr>
      <vt:lpstr> Pamięci nieodzownie towarzyszy proces zapominania.  Zapominanie - teorie </vt:lpstr>
      <vt:lpstr>Czynniki subiektywne (personalne) </vt:lpstr>
      <vt:lpstr>Prezentacja programu PowerPoint</vt:lpstr>
      <vt:lpstr>Czynniki obiektywne (zewnętrzne)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Etapy formowania się zeznań</dc:title>
  <dc:creator>MELCIA</dc:creator>
  <cp:lastModifiedBy>KAMILA PYKAŁO</cp:lastModifiedBy>
  <cp:revision>4</cp:revision>
  <dcterms:created xsi:type="dcterms:W3CDTF">2022-11-20T18:29:45Z</dcterms:created>
  <dcterms:modified xsi:type="dcterms:W3CDTF">2022-11-27T12:13:37Z</dcterms:modified>
</cp:coreProperties>
</file>