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3" r:id="rId8"/>
    <p:sldId id="264" r:id="rId9"/>
    <p:sldId id="265"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3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FA9830F-7751-4B65-8A11-B0944B6574EF}" type="datetimeFigureOut">
              <a:rPr lang="pl-PL" smtClean="0"/>
              <a:t>15.01.2023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174379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A9830F-7751-4B65-8A11-B0944B6574EF}" type="datetimeFigureOut">
              <a:rPr lang="pl-PL" smtClean="0"/>
              <a:t>15.01.2023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134738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A9830F-7751-4B65-8A11-B0944B6574EF}" type="datetimeFigureOut">
              <a:rPr lang="pl-PL" smtClean="0"/>
              <a:t>15.01.2023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54459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A9830F-7751-4B65-8A11-B0944B6574EF}" type="datetimeFigureOut">
              <a:rPr lang="pl-PL" smtClean="0"/>
              <a:t>15.01.2023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89336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FA9830F-7751-4B65-8A11-B0944B6574EF}" type="datetimeFigureOut">
              <a:rPr lang="pl-PL" smtClean="0"/>
              <a:t>15.01.2023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18072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FA9830F-7751-4B65-8A11-B0944B6574EF}" type="datetimeFigureOut">
              <a:rPr lang="pl-PL" smtClean="0"/>
              <a:t>15.01.2023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85435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FA9830F-7751-4B65-8A11-B0944B6574EF}" type="datetimeFigureOut">
              <a:rPr lang="pl-PL" smtClean="0"/>
              <a:t>15.01.2023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221032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FA9830F-7751-4B65-8A11-B0944B6574EF}" type="datetimeFigureOut">
              <a:rPr lang="pl-PL" smtClean="0"/>
              <a:t>15.01.2023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28515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A9830F-7751-4B65-8A11-B0944B6574EF}" type="datetimeFigureOut">
              <a:rPr lang="pl-PL" smtClean="0"/>
              <a:t>15.01.2023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301978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FA9830F-7751-4B65-8A11-B0944B6574EF}" type="datetimeFigureOut">
              <a:rPr lang="pl-PL" smtClean="0"/>
              <a:t>15.01.2023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96145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FA9830F-7751-4B65-8A11-B0944B6574EF}" type="datetimeFigureOut">
              <a:rPr lang="pl-PL" smtClean="0"/>
              <a:t>15.01.2023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BF8A14-B7B7-4BF6-AF00-8A0A55AFF976}" type="slidenum">
              <a:rPr lang="pl-PL" smtClean="0"/>
              <a:t>‹#›</a:t>
            </a:fld>
            <a:endParaRPr lang="pl-PL"/>
          </a:p>
        </p:txBody>
      </p:sp>
    </p:spTree>
    <p:extLst>
      <p:ext uri="{BB962C8B-B14F-4D97-AF65-F5344CB8AC3E}">
        <p14:creationId xmlns:p14="http://schemas.microsoft.com/office/powerpoint/2010/main" val="27708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extLst>
              <a:ext uri="{BEBA8EAE-BF5A-486C-A8C5-ECC9F3942E4B}">
                <a14:imgProps xmlns:a14="http://schemas.microsoft.com/office/drawing/2010/main">
                  <a14:imgLayer r:embed="rId14">
                    <a14:imgEffect>
                      <a14:sharpenSoften amount="5000"/>
                    </a14:imgEffect>
                    <a14:imgEffect>
                      <a14:brightnessContrast bright="-56000" contrast="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9830F-7751-4B65-8A11-B0944B6574EF}" type="datetimeFigureOut">
              <a:rPr lang="pl-PL" smtClean="0"/>
              <a:t>15.01.2023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F8A14-B7B7-4BF6-AF00-8A0A55AFF976}" type="slidenum">
              <a:rPr lang="pl-PL" smtClean="0"/>
              <a:t>‹#›</a:t>
            </a:fld>
            <a:endParaRPr lang="pl-PL"/>
          </a:p>
        </p:txBody>
      </p:sp>
    </p:spTree>
    <p:extLst>
      <p:ext uri="{BB962C8B-B14F-4D97-AF65-F5344CB8AC3E}">
        <p14:creationId xmlns:p14="http://schemas.microsoft.com/office/powerpoint/2010/main" val="11467268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Etapy przesłuchania podejrzanego	</a:t>
            </a:r>
          </a:p>
        </p:txBody>
      </p:sp>
      <p:sp>
        <p:nvSpPr>
          <p:cNvPr id="3" name="Podtytuł 2"/>
          <p:cNvSpPr>
            <a:spLocks noGrp="1"/>
          </p:cNvSpPr>
          <p:nvPr>
            <p:ph type="subTitle" idx="1"/>
          </p:nvPr>
        </p:nvSpPr>
        <p:spPr/>
        <p:txBody>
          <a:bodyPr/>
          <a:lstStyle/>
          <a:p>
            <a:r>
              <a:rPr lang="pl-PL" dirty="0"/>
              <a:t>Metody i taktyka przesłuchania podejrzanego </a:t>
            </a:r>
          </a:p>
        </p:txBody>
      </p:sp>
    </p:spTree>
    <p:extLst>
      <p:ext uri="{BB962C8B-B14F-4D97-AF65-F5344CB8AC3E}">
        <p14:creationId xmlns:p14="http://schemas.microsoft.com/office/powerpoint/2010/main" val="242161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F3D36A-B19F-BAB7-7A12-90B0D691DE5D}"/>
              </a:ext>
            </a:extLst>
          </p:cNvPr>
          <p:cNvSpPr>
            <a:spLocks noGrp="1"/>
          </p:cNvSpPr>
          <p:nvPr>
            <p:ph type="title"/>
          </p:nvPr>
        </p:nvSpPr>
        <p:spPr/>
        <p:txBody>
          <a:bodyPr/>
          <a:lstStyle/>
          <a:p>
            <a:r>
              <a:rPr lang="pl-PL" dirty="0"/>
              <a:t>Rodzaje Alibi:</a:t>
            </a:r>
          </a:p>
        </p:txBody>
      </p:sp>
      <p:sp>
        <p:nvSpPr>
          <p:cNvPr id="3" name="Symbol zastępczy zawartości 2">
            <a:extLst>
              <a:ext uri="{FF2B5EF4-FFF2-40B4-BE49-F238E27FC236}">
                <a16:creationId xmlns:a16="http://schemas.microsoft.com/office/drawing/2014/main" id="{BEC27CE5-1E68-2606-783F-10317955F249}"/>
              </a:ext>
            </a:extLst>
          </p:cNvPr>
          <p:cNvSpPr>
            <a:spLocks noGrp="1"/>
          </p:cNvSpPr>
          <p:nvPr>
            <p:ph idx="1"/>
          </p:nvPr>
        </p:nvSpPr>
        <p:spPr/>
        <p:txBody>
          <a:bodyPr vert="horz" lIns="91440" tIns="45720" rIns="91440" bIns="45720" rtlCol="0" anchor="t">
            <a:normAutofit fontScale="55000" lnSpcReduction="20000"/>
          </a:bodyPr>
          <a:lstStyle/>
          <a:p>
            <a:r>
              <a:rPr lang="pl-PL" dirty="0"/>
              <a:t>Alibi pełne występuje w sytuacji, gdy informacja o przebywaniu oskarżonego w</a:t>
            </a:r>
            <a:endParaRPr lang="pl-PL" dirty="0">
              <a:cs typeface="Calibri"/>
            </a:endParaRPr>
          </a:p>
          <a:p>
            <a:pPr marL="0" indent="0">
              <a:buNone/>
            </a:pPr>
            <a:r>
              <a:rPr lang="pl-PL" dirty="0"/>
              <a:t> określonym miejscu i czasie wyklucza jego fizyczny udział w przestępstwie</a:t>
            </a:r>
            <a:endParaRPr lang="pl-PL" dirty="0">
              <a:cs typeface="Calibri"/>
            </a:endParaRPr>
          </a:p>
          <a:p>
            <a:r>
              <a:rPr lang="pl-PL" dirty="0"/>
              <a:t>Alibi częściowe (niepełne) z nim mamy natomiast do czynienia wtedy, gdy</a:t>
            </a:r>
          </a:p>
          <a:p>
            <a:pPr marL="0" indent="0">
              <a:buNone/>
            </a:pPr>
            <a:r>
              <a:rPr lang="pl-PL" dirty="0"/>
              <a:t>całokształt przedstawionych okoliczności nie wyklucza w zupełności możliwości</a:t>
            </a:r>
            <a:endParaRPr lang="pl-PL" dirty="0">
              <a:cs typeface="Calibri"/>
            </a:endParaRPr>
          </a:p>
          <a:p>
            <a:pPr marL="0" indent="0">
              <a:buNone/>
            </a:pPr>
            <a:r>
              <a:rPr lang="pl-PL" dirty="0"/>
              <a:t>popełnienia przestępstwa przez oskarżonego.</a:t>
            </a:r>
            <a:endParaRPr lang="pl-PL" dirty="0">
              <a:cs typeface="Calibri"/>
            </a:endParaRPr>
          </a:p>
          <a:p>
            <a:r>
              <a:rPr lang="pl-PL" dirty="0"/>
              <a:t>Alibi ślepe występuje ono wtedy, gdy oskarżony oświadcza, że przebywał w</a:t>
            </a:r>
            <a:endParaRPr lang="pl-PL" dirty="0">
              <a:cs typeface="Calibri"/>
            </a:endParaRPr>
          </a:p>
          <a:p>
            <a:pPr marL="0" indent="0">
              <a:buNone/>
            </a:pPr>
            <a:r>
              <a:rPr lang="pl-PL" dirty="0"/>
              <a:t>miejscu oddalonym od miejsca przestępstwa, ale w żaden sposób nie jest w stanie tego potwierdzić.</a:t>
            </a:r>
            <a:endParaRPr lang="pl-PL" dirty="0">
              <a:cs typeface="Calibri"/>
            </a:endParaRPr>
          </a:p>
          <a:p>
            <a:pPr marL="0" indent="0">
              <a:buNone/>
            </a:pPr>
            <a:endParaRPr lang="pl-PL" dirty="0">
              <a:cs typeface="Calibri"/>
            </a:endParaRPr>
          </a:p>
          <a:p>
            <a:pPr marL="0" indent="0">
              <a:buNone/>
            </a:pPr>
            <a:r>
              <a:rPr lang="pl-PL" dirty="0"/>
              <a:t>Alibi (podobnie jak zeznania) przybiera postać informacji prawdziwej lub fałszywej.</a:t>
            </a:r>
            <a:endParaRPr lang="pl-PL" dirty="0">
              <a:cs typeface="Calibri"/>
            </a:endParaRPr>
          </a:p>
          <a:p>
            <a:pPr marL="0" indent="0">
              <a:buNone/>
            </a:pPr>
            <a:r>
              <a:rPr lang="pl-PL" dirty="0"/>
              <a:t>Może być budowane w oparciu o wyjaśnienia osoby oskarżonej (alibi klasyczne),</a:t>
            </a:r>
            <a:endParaRPr lang="pl-PL" dirty="0">
              <a:cs typeface="Calibri"/>
            </a:endParaRPr>
          </a:p>
          <a:p>
            <a:pPr marL="0" indent="0">
              <a:buNone/>
            </a:pPr>
            <a:r>
              <a:rPr lang="pl-PL" dirty="0"/>
              <a:t>zeznania świadków lub inne dowody. </a:t>
            </a:r>
          </a:p>
          <a:p>
            <a:pPr marL="0" indent="0">
              <a:buNone/>
            </a:pPr>
            <a:r>
              <a:rPr lang="pl-PL" dirty="0"/>
              <a:t>Z kolei alibi fałszywe dzieli się na celowo przygotowane (sfabrykowane) oraz nieprzygotowane.</a:t>
            </a:r>
            <a:endParaRPr lang="pl-PL" dirty="0">
              <a:cs typeface="Calibri"/>
            </a:endParaRPr>
          </a:p>
          <a:p>
            <a:pPr marL="0" indent="0">
              <a:buNone/>
            </a:pPr>
            <a:r>
              <a:rPr lang="pl-PL" dirty="0"/>
              <a:t>Istnieje również tzw. alibi żelazne, które właściwie jest niemożliwe do podważenia</a:t>
            </a:r>
            <a:endParaRPr lang="pl-PL" dirty="0">
              <a:cs typeface="Calibri"/>
            </a:endParaRPr>
          </a:p>
        </p:txBody>
      </p:sp>
    </p:spTree>
    <p:extLst>
      <p:ext uri="{BB962C8B-B14F-4D97-AF65-F5344CB8AC3E}">
        <p14:creationId xmlns:p14="http://schemas.microsoft.com/office/powerpoint/2010/main" val="262982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dirty="0"/>
              <a:t>1. Kim jest podejrzany?</a:t>
            </a:r>
          </a:p>
        </p:txBody>
      </p:sp>
      <p:sp>
        <p:nvSpPr>
          <p:cNvPr id="3" name="Symbol zastępczy zawartości 2"/>
          <p:cNvSpPr>
            <a:spLocks noGrp="1"/>
          </p:cNvSpPr>
          <p:nvPr>
            <p:ph idx="1"/>
          </p:nvPr>
        </p:nvSpPr>
        <p:spPr/>
        <p:txBody>
          <a:bodyPr>
            <a:normAutofit lnSpcReduction="10000"/>
          </a:bodyPr>
          <a:lstStyle/>
          <a:p>
            <a:r>
              <a:rPr lang="pl-PL" dirty="0"/>
              <a:t>Podejrzany to osoba co do której w toku postępowania przygotowawczego wydano postanowienie o przedstawieniu zarzutów, albo której bez wydania takiego postanowienia postawiono zarzut w związku z rozpoczęciem przesłuchania w charakterze podejrzanego (Art. 71 § 1 </a:t>
            </a:r>
            <a:r>
              <a:rPr lang="pl-PL" dirty="0" err="1"/>
              <a:t>Kpk</a:t>
            </a:r>
            <a:r>
              <a:rPr lang="pl-PL" dirty="0"/>
              <a:t>)</a:t>
            </a:r>
          </a:p>
          <a:p>
            <a:r>
              <a:rPr lang="pl-PL" dirty="0"/>
              <a:t>Podejrzany tak jak i oskarżony składają wyjaśnienia (zeznania składa świadek)</a:t>
            </a:r>
          </a:p>
        </p:txBody>
      </p:sp>
    </p:spTree>
    <p:extLst>
      <p:ext uri="{BB962C8B-B14F-4D97-AF65-F5344CB8AC3E}">
        <p14:creationId xmlns:p14="http://schemas.microsoft.com/office/powerpoint/2010/main" val="39184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1C355B-43F7-FE37-87C8-25AEBDC3F7AB}"/>
              </a:ext>
            </a:extLst>
          </p:cNvPr>
          <p:cNvSpPr>
            <a:spLocks noGrp="1"/>
          </p:cNvSpPr>
          <p:nvPr>
            <p:ph type="title"/>
          </p:nvPr>
        </p:nvSpPr>
        <p:spPr/>
        <p:txBody>
          <a:bodyPr/>
          <a:lstStyle/>
          <a:p>
            <a:r>
              <a:rPr lang="pl-PL" dirty="0"/>
              <a:t>Przesłuchanie</a:t>
            </a:r>
          </a:p>
        </p:txBody>
      </p:sp>
      <p:sp>
        <p:nvSpPr>
          <p:cNvPr id="3" name="Symbol zastępczy zawartości 2">
            <a:extLst>
              <a:ext uri="{FF2B5EF4-FFF2-40B4-BE49-F238E27FC236}">
                <a16:creationId xmlns:a16="http://schemas.microsoft.com/office/drawing/2014/main" id="{A3646E7D-EC65-697A-07D1-21570DCE1BE5}"/>
              </a:ext>
            </a:extLst>
          </p:cNvPr>
          <p:cNvSpPr>
            <a:spLocks noGrp="1"/>
          </p:cNvSpPr>
          <p:nvPr>
            <p:ph idx="1"/>
          </p:nvPr>
        </p:nvSpPr>
        <p:spPr/>
        <p:txBody>
          <a:bodyPr/>
          <a:lstStyle/>
          <a:p>
            <a:r>
              <a:rPr lang="pl-PL" dirty="0"/>
              <a:t>-czynność procesowa o charakterze dowodowym</a:t>
            </a:r>
          </a:p>
          <a:p>
            <a:r>
              <a:rPr lang="pl-PL" dirty="0"/>
              <a:t>-forma czynnego odbioru zeznań świadków, wyjaśnień podejrzanych oraz ustnych opinii biegłych,</a:t>
            </a:r>
          </a:p>
          <a:p>
            <a:r>
              <a:rPr lang="pl-PL" dirty="0"/>
              <a:t>Czynność wykonywana zgodnie z wymogami Kodeksu </a:t>
            </a:r>
            <a:r>
              <a:rPr lang="pl-PL" dirty="0" err="1"/>
              <a:t>postępownia</a:t>
            </a:r>
            <a:r>
              <a:rPr lang="pl-PL" dirty="0"/>
              <a:t> karnego</a:t>
            </a:r>
          </a:p>
        </p:txBody>
      </p:sp>
    </p:spTree>
    <p:extLst>
      <p:ext uri="{BB962C8B-B14F-4D97-AF65-F5344CB8AC3E}">
        <p14:creationId xmlns:p14="http://schemas.microsoft.com/office/powerpoint/2010/main" val="290586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Cele Przesłuchania</a:t>
            </a:r>
          </a:p>
        </p:txBody>
      </p:sp>
      <p:sp>
        <p:nvSpPr>
          <p:cNvPr id="3" name="Symbol zastępczy zawartości 2"/>
          <p:cNvSpPr>
            <a:spLocks noGrp="1"/>
          </p:cNvSpPr>
          <p:nvPr>
            <p:ph idx="1"/>
          </p:nvPr>
        </p:nvSpPr>
        <p:spPr/>
        <p:txBody>
          <a:bodyPr>
            <a:normAutofit fontScale="85000" lnSpcReduction="10000"/>
          </a:bodyPr>
          <a:lstStyle/>
          <a:p>
            <a:r>
              <a:rPr lang="pl-PL" dirty="0"/>
              <a:t>Pierwszoplanowym celem tej czynności jest zdobycie jak największej ilości informacji o przestępstwie (tj. motywy postępowania, okoliczności czynu, sposobie działania)</a:t>
            </a:r>
          </a:p>
          <a:p>
            <a:r>
              <a:rPr lang="pl-PL" dirty="0"/>
              <a:t>Dodatkowym celem przesłuchania jest zdobycie informacji o sposobie życia osoby przed popełnieniem czynu- sytuacji rodzinnej, wykształceniu, zawodzie, czy ewentualnej dotychczasowej karalności.</a:t>
            </a:r>
          </a:p>
          <a:p>
            <a:r>
              <a:rPr lang="pl-PL" dirty="0"/>
              <a:t> W szczególności należy ustalić, w jaki sposób przestępstwo zostało popełnione oraz dlaczego.</a:t>
            </a:r>
          </a:p>
          <a:p>
            <a:r>
              <a:rPr lang="pl-PL" dirty="0"/>
              <a:t>Uzyskanie przyznania się do winy</a:t>
            </a:r>
          </a:p>
        </p:txBody>
      </p:sp>
    </p:spTree>
    <p:extLst>
      <p:ext uri="{BB962C8B-B14F-4D97-AF65-F5344CB8AC3E}">
        <p14:creationId xmlns:p14="http://schemas.microsoft.com/office/powerpoint/2010/main" val="300318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Etapy przesłuchania </a:t>
            </a:r>
          </a:p>
        </p:txBody>
      </p:sp>
      <p:sp>
        <p:nvSpPr>
          <p:cNvPr id="3" name="Symbol zastępczy zawartości 2"/>
          <p:cNvSpPr>
            <a:spLocks noGrp="1"/>
          </p:cNvSpPr>
          <p:nvPr>
            <p:ph idx="1"/>
          </p:nvPr>
        </p:nvSpPr>
        <p:spPr/>
        <p:txBody>
          <a:bodyPr>
            <a:normAutofit/>
          </a:bodyPr>
          <a:lstStyle/>
          <a:p>
            <a:pPr marL="0" indent="0">
              <a:buNone/>
            </a:pPr>
            <a:r>
              <a:rPr lang="pl-PL" sz="1800" dirty="0"/>
              <a:t>Akty prawne dot. Przesłuchania  </a:t>
            </a:r>
          </a:p>
          <a:p>
            <a:r>
              <a:rPr lang="pl-PL" sz="1800" dirty="0"/>
              <a:t>Art.171 § 1 </a:t>
            </a:r>
            <a:r>
              <a:rPr lang="pl-PL" sz="1800" dirty="0" err="1"/>
              <a:t>Kpk</a:t>
            </a:r>
            <a:r>
              <a:rPr lang="pl-PL" sz="1800" dirty="0"/>
              <a:t>. Osobie przesłuchiwanej należy umożliwić swobodne wypowiedzenie się w granicach określonych celem danej czynności, a dopiero przejść do etapu zadawania pytań </a:t>
            </a:r>
          </a:p>
          <a:p>
            <a:endParaRPr lang="pl-PL" sz="1800" dirty="0"/>
          </a:p>
          <a:p>
            <a:pPr marL="0" indent="0">
              <a:buNone/>
            </a:pPr>
            <a:r>
              <a:rPr lang="pl-PL" sz="1800" dirty="0"/>
              <a:t>§ 4 i 5</a:t>
            </a:r>
          </a:p>
          <a:p>
            <a:r>
              <a:rPr lang="pl-PL" sz="1800" dirty="0"/>
              <a:t>Niedopuszczalne jest:</a:t>
            </a:r>
          </a:p>
          <a:p>
            <a:r>
              <a:rPr lang="pl-PL" sz="1800" dirty="0"/>
              <a:t>Zadawanie pytań sugerujących</a:t>
            </a:r>
          </a:p>
          <a:p>
            <a:r>
              <a:rPr lang="pl-PL" sz="1800" dirty="0"/>
              <a:t>Stosowanie groźby lub przymusu</a:t>
            </a:r>
          </a:p>
          <a:p>
            <a:r>
              <a:rPr lang="pl-PL" sz="1800" dirty="0"/>
              <a:t>Stosowanie hipnoz lub środków chemicznych wpływających na procesy psychiczne osoby przesłuchiwanej, albo mających na celu kontrolę nieświadomych reakcji jej organizm.</a:t>
            </a:r>
          </a:p>
          <a:p>
            <a:pPr marL="0" indent="0">
              <a:buNone/>
            </a:pPr>
            <a:r>
              <a:rPr lang="pl-PL" sz="1800" dirty="0"/>
              <a:t>§ 7 (wyjaśnienia złożone w warunkach wyłączających swobodę wypowiedzi lub uzyskane wbrew wyżej wymienionych zakazom nie mogą stanowić dowodu</a:t>
            </a:r>
          </a:p>
        </p:txBody>
      </p:sp>
      <p:sp>
        <p:nvSpPr>
          <p:cNvPr id="4" name="Symbol zastępczy tekstu 3"/>
          <p:cNvSpPr>
            <a:spLocks noGrp="1"/>
          </p:cNvSpPr>
          <p:nvPr>
            <p:ph type="body" sz="half" idx="2"/>
          </p:nvPr>
        </p:nvSpPr>
        <p:spPr/>
        <p:txBody>
          <a:bodyPr/>
          <a:lstStyle/>
          <a:p>
            <a:pPr marL="342900" indent="-342900">
              <a:buAutoNum type="arabicPeriod"/>
            </a:pPr>
            <a:r>
              <a:rPr lang="pl-PL" dirty="0"/>
              <a:t>Czynności wstępne</a:t>
            </a:r>
            <a:br>
              <a:rPr lang="pl-PL" dirty="0"/>
            </a:br>
            <a:r>
              <a:rPr lang="pl-PL" dirty="0"/>
              <a:t>( sprawdzenie tożsamości podejrzanego, pouczenie o prawach i obowiązkach)</a:t>
            </a:r>
          </a:p>
          <a:p>
            <a:pPr marL="342900" indent="-342900">
              <a:buAutoNum type="arabicPeriod"/>
            </a:pPr>
            <a:r>
              <a:rPr lang="pl-PL" dirty="0"/>
              <a:t>Etap swobodnej wypowiedzi</a:t>
            </a:r>
          </a:p>
          <a:p>
            <a:pPr marL="342900" indent="-342900">
              <a:buAutoNum type="arabicPeriod"/>
            </a:pPr>
            <a:r>
              <a:rPr lang="pl-PL" dirty="0"/>
              <a:t>Zadawanie pytań </a:t>
            </a:r>
          </a:p>
          <a:p>
            <a:pPr marL="342900" indent="-342900">
              <a:buAutoNum type="arabicPeriod"/>
            </a:pPr>
            <a:r>
              <a:rPr lang="pl-PL" dirty="0"/>
              <a:t>Czynności końcowe </a:t>
            </a:r>
          </a:p>
          <a:p>
            <a:r>
              <a:rPr lang="pl-PL" dirty="0"/>
              <a:t>(protokół-odczytanie. Podejrzany i jego obrońca po odczytaniu protokołu mogą składać wnioski o sprostowanie protokołu. W przypadku braku takich wniosków protokół jest podpisywany przez wszystkie obecne przy przesłuchaniu osoby, przy czym podejrzany pod swoimi wyjaśnieniami zamieszcza adnotację, że treść wyjaśnień odpowiada jego słowom.)</a:t>
            </a:r>
          </a:p>
        </p:txBody>
      </p:sp>
    </p:spTree>
    <p:extLst>
      <p:ext uri="{BB962C8B-B14F-4D97-AF65-F5344CB8AC3E}">
        <p14:creationId xmlns:p14="http://schemas.microsoft.com/office/powerpoint/2010/main" val="83422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3D11D8-C9CB-AE01-8979-3B2FCBBFC364}"/>
              </a:ext>
            </a:extLst>
          </p:cNvPr>
          <p:cNvSpPr>
            <a:spLocks noGrp="1"/>
          </p:cNvSpPr>
          <p:nvPr>
            <p:ph type="title"/>
          </p:nvPr>
        </p:nvSpPr>
        <p:spPr/>
        <p:txBody>
          <a:bodyPr/>
          <a:lstStyle/>
          <a:p>
            <a:r>
              <a:rPr lang="pl-PL" dirty="0"/>
              <a:t>Prawa i obowiązki podejrzanego</a:t>
            </a:r>
          </a:p>
        </p:txBody>
      </p:sp>
      <p:sp>
        <p:nvSpPr>
          <p:cNvPr id="3" name="Symbol zastępczy tekstu 2">
            <a:extLst>
              <a:ext uri="{FF2B5EF4-FFF2-40B4-BE49-F238E27FC236}">
                <a16:creationId xmlns:a16="http://schemas.microsoft.com/office/drawing/2014/main" id="{A5A19670-8BCA-03A0-41AF-9F07A74DC0FA}"/>
              </a:ext>
            </a:extLst>
          </p:cNvPr>
          <p:cNvSpPr>
            <a:spLocks noGrp="1"/>
          </p:cNvSpPr>
          <p:nvPr>
            <p:ph type="body" idx="1"/>
          </p:nvPr>
        </p:nvSpPr>
        <p:spPr/>
        <p:txBody>
          <a:bodyPr/>
          <a:lstStyle/>
          <a:p>
            <a:r>
              <a:rPr lang="pl-PL" dirty="0"/>
              <a:t>Prawa</a:t>
            </a:r>
          </a:p>
        </p:txBody>
      </p:sp>
      <p:sp>
        <p:nvSpPr>
          <p:cNvPr id="4" name="Symbol zastępczy zawartości 3">
            <a:extLst>
              <a:ext uri="{FF2B5EF4-FFF2-40B4-BE49-F238E27FC236}">
                <a16:creationId xmlns:a16="http://schemas.microsoft.com/office/drawing/2014/main" id="{4E02CF7E-B035-A16B-D0D1-A4D3974DCA12}"/>
              </a:ext>
            </a:extLst>
          </p:cNvPr>
          <p:cNvSpPr>
            <a:spLocks noGrp="1"/>
          </p:cNvSpPr>
          <p:nvPr>
            <p:ph sz="half" idx="2"/>
          </p:nvPr>
        </p:nvSpPr>
        <p:spPr/>
        <p:txBody>
          <a:bodyPr>
            <a:normAutofit fontScale="62500" lnSpcReduction="20000"/>
          </a:bodyPr>
          <a:lstStyle/>
          <a:p>
            <a:r>
              <a:rPr lang="pl-PL" dirty="0"/>
              <a:t>Domniemanie niewinności</a:t>
            </a:r>
          </a:p>
          <a:p>
            <a:r>
              <a:rPr lang="pl-PL" dirty="0"/>
              <a:t>Prawo do obrony</a:t>
            </a:r>
          </a:p>
          <a:p>
            <a:r>
              <a:rPr lang="pl-PL" dirty="0"/>
              <a:t>Prawo do składania wyjaśnień, także na piśmie, prawo do odmowy składania wyjaśnień lub odmowy odpowiedzi na poszczególne pytania, bez konieczności podania przyczyn odmowy.</a:t>
            </a:r>
          </a:p>
          <a:p>
            <a:r>
              <a:rPr lang="pl-PL" dirty="0"/>
              <a:t>Brak obowiązku dowodzenia niewinności, dostarczenia dowodów na swoją niekorzyść</a:t>
            </a:r>
          </a:p>
          <a:p>
            <a:r>
              <a:rPr lang="pl-PL" dirty="0"/>
              <a:t>Brak odpowiedzialności karnej za składanie fałszywych wyjaśnień </a:t>
            </a:r>
          </a:p>
          <a:p>
            <a:r>
              <a:rPr lang="pl-PL" dirty="0"/>
              <a:t>Prawo dostępu do akt sprawy, do sporządzania odpisów i kopii. </a:t>
            </a:r>
          </a:p>
        </p:txBody>
      </p:sp>
      <p:sp>
        <p:nvSpPr>
          <p:cNvPr id="5" name="Symbol zastępczy tekstu 4">
            <a:extLst>
              <a:ext uri="{FF2B5EF4-FFF2-40B4-BE49-F238E27FC236}">
                <a16:creationId xmlns:a16="http://schemas.microsoft.com/office/drawing/2014/main" id="{292126E7-4DC8-8600-12D0-3D299A9EDC8A}"/>
              </a:ext>
            </a:extLst>
          </p:cNvPr>
          <p:cNvSpPr>
            <a:spLocks noGrp="1"/>
          </p:cNvSpPr>
          <p:nvPr>
            <p:ph type="body" sz="quarter" idx="3"/>
          </p:nvPr>
        </p:nvSpPr>
        <p:spPr/>
        <p:txBody>
          <a:bodyPr/>
          <a:lstStyle/>
          <a:p>
            <a:r>
              <a:rPr lang="pl-PL" dirty="0"/>
              <a:t>obowiązki</a:t>
            </a:r>
          </a:p>
        </p:txBody>
      </p:sp>
      <p:sp>
        <p:nvSpPr>
          <p:cNvPr id="6" name="Symbol zastępczy zawartości 5">
            <a:extLst>
              <a:ext uri="{FF2B5EF4-FFF2-40B4-BE49-F238E27FC236}">
                <a16:creationId xmlns:a16="http://schemas.microsoft.com/office/drawing/2014/main" id="{16210E84-E5C5-692B-74F7-9C1203A1759E}"/>
              </a:ext>
            </a:extLst>
          </p:cNvPr>
          <p:cNvSpPr>
            <a:spLocks noGrp="1"/>
          </p:cNvSpPr>
          <p:nvPr>
            <p:ph sz="quarter" idx="4"/>
          </p:nvPr>
        </p:nvSpPr>
        <p:spPr/>
        <p:txBody>
          <a:bodyPr>
            <a:normAutofit fontScale="62500" lnSpcReduction="20000"/>
          </a:bodyPr>
          <a:lstStyle/>
          <a:p>
            <a:r>
              <a:rPr lang="pl-PL" dirty="0"/>
              <a:t>poddanie się: </a:t>
            </a:r>
          </a:p>
          <a:p>
            <a:r>
              <a:rPr lang="pl-PL" dirty="0"/>
              <a:t>• oględzinom ciała i badaniom niepołączonym z naruszeniem integralności ciała, pobraniu odcisków palców, fotografowaniu oraz okazaniu innym osobom (art. 74 § 2 pkt 1)</a:t>
            </a:r>
          </a:p>
          <a:p>
            <a:r>
              <a:rPr lang="pl-PL" dirty="0"/>
              <a:t> • badaniom psychologicznym i psychiatrycznym oraz badaniom potoczonym z dokonaniem zabiegów na ciele, z wyjątkiem chirurgicznych, pod warunkiem ze nie zagraża to zdrowiu, jeżeli przeprowadzenie tych badan jest niezbędne (zwłaszcza pobranie krwi, włosów lub wydzielin organizmu, np. śliny) badania powinny być przeprowadzone przez uprawnionego do tego pracownika służby zdrowia (art. 74 § 2 pkt 2)</a:t>
            </a:r>
          </a:p>
          <a:p>
            <a:r>
              <a:rPr lang="pl-PL" dirty="0"/>
              <a:t> • pobraniu przez policjanta lub inna uprawniona osobę wymazu ze $śluzówki policzków, o ile jest to konieczne i nie zagraża zdrowiu (art. 74 § 2 pkt 3).</a:t>
            </a:r>
          </a:p>
        </p:txBody>
      </p:sp>
    </p:spTree>
    <p:extLst>
      <p:ext uri="{BB962C8B-B14F-4D97-AF65-F5344CB8AC3E}">
        <p14:creationId xmlns:p14="http://schemas.microsoft.com/office/powerpoint/2010/main" val="85411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3D11D8-C9CB-AE01-8979-3B2FCBBFC364}"/>
              </a:ext>
            </a:extLst>
          </p:cNvPr>
          <p:cNvSpPr>
            <a:spLocks noGrp="1"/>
          </p:cNvSpPr>
          <p:nvPr>
            <p:ph type="title"/>
          </p:nvPr>
        </p:nvSpPr>
        <p:spPr/>
        <p:txBody>
          <a:bodyPr>
            <a:normAutofit fontScale="90000"/>
          </a:bodyPr>
          <a:lstStyle/>
          <a:p>
            <a:r>
              <a:rPr lang="pl-PL" dirty="0">
                <a:ea typeface="+mj-lt"/>
                <a:cs typeface="+mj-lt"/>
              </a:rPr>
              <a:t>Metody przesłuchania podejrzanego wg Kazimierza </a:t>
            </a:r>
            <a:r>
              <a:rPr lang="pl-PL" dirty="0" err="1">
                <a:ea typeface="+mj-lt"/>
                <a:cs typeface="+mj-lt"/>
              </a:rPr>
              <a:t>Otłowskiego</a:t>
            </a:r>
          </a:p>
        </p:txBody>
      </p:sp>
      <p:sp>
        <p:nvSpPr>
          <p:cNvPr id="6" name="Symbol zastępczy zawartości 5">
            <a:extLst>
              <a:ext uri="{FF2B5EF4-FFF2-40B4-BE49-F238E27FC236}">
                <a16:creationId xmlns:a16="http://schemas.microsoft.com/office/drawing/2014/main" id="{16210E84-E5C5-692B-74F7-9C1203A1759E}"/>
              </a:ext>
            </a:extLst>
          </p:cNvPr>
          <p:cNvSpPr>
            <a:spLocks noGrp="1"/>
          </p:cNvSpPr>
          <p:nvPr>
            <p:ph sz="quarter" idx="4"/>
          </p:nvPr>
        </p:nvSpPr>
        <p:spPr>
          <a:xfrm>
            <a:off x="490764" y="1530876"/>
            <a:ext cx="8153698" cy="3951288"/>
          </a:xfrm>
        </p:spPr>
        <p:txBody>
          <a:bodyPr vert="horz" lIns="91440" tIns="45720" rIns="91440" bIns="45720" rtlCol="0" anchor="t">
            <a:noAutofit/>
          </a:bodyPr>
          <a:lstStyle/>
          <a:p>
            <a:r>
              <a:rPr lang="pl-PL" dirty="0">
                <a:cs typeface="Calibri"/>
              </a:rPr>
              <a:t>Metoda kumulatywnego ujawniania dowodów</a:t>
            </a:r>
          </a:p>
          <a:p>
            <a:r>
              <a:rPr lang="pl-PL" dirty="0">
                <a:ea typeface="+mn-lt"/>
                <a:cs typeface="+mn-lt"/>
              </a:rPr>
              <a:t>Metoda selektywnego ujawniania dowodów</a:t>
            </a:r>
            <a:endParaRPr lang="pl-PL" dirty="0">
              <a:cs typeface="Calibri"/>
            </a:endParaRPr>
          </a:p>
          <a:p>
            <a:r>
              <a:rPr lang="pl-PL" dirty="0">
                <a:ea typeface="+mn-lt"/>
                <a:cs typeface="+mn-lt"/>
              </a:rPr>
              <a:t>Perswazja</a:t>
            </a:r>
          </a:p>
          <a:p>
            <a:r>
              <a:rPr lang="pl-PL" dirty="0">
                <a:ea typeface="+mn-lt"/>
                <a:cs typeface="+mn-lt"/>
              </a:rPr>
              <a:t>Metoda symulowania i wykorzystania stanów emocjonalnych podejrzanych</a:t>
            </a:r>
          </a:p>
          <a:p>
            <a:r>
              <a:rPr lang="pl-PL" dirty="0">
                <a:ea typeface="+mn-lt"/>
                <a:cs typeface="+mn-lt"/>
              </a:rPr>
              <a:t>Metoda </a:t>
            </a:r>
            <a:r>
              <a:rPr lang="pl-PL" dirty="0" err="1">
                <a:ea typeface="+mn-lt"/>
                <a:cs typeface="+mn-lt"/>
              </a:rPr>
              <a:t>reducto</a:t>
            </a:r>
            <a:r>
              <a:rPr lang="pl-PL" dirty="0">
                <a:ea typeface="+mn-lt"/>
                <a:cs typeface="+mn-lt"/>
              </a:rPr>
              <a:t> ad absurdum</a:t>
            </a:r>
            <a:endParaRPr lang="pl-PL" dirty="0">
              <a:cs typeface="Calibri"/>
            </a:endParaRPr>
          </a:p>
          <a:p>
            <a:r>
              <a:rPr lang="pl-PL" dirty="0">
                <a:ea typeface="+mn-lt"/>
                <a:cs typeface="+mn-lt"/>
              </a:rPr>
              <a:t>Metoda wykorzystania informacji o podejrzanym</a:t>
            </a:r>
          </a:p>
          <a:p>
            <a:r>
              <a:rPr lang="pl-PL" dirty="0">
                <a:ea typeface="+mn-lt"/>
                <a:cs typeface="+mn-lt"/>
              </a:rPr>
              <a:t>Metoda szczegółowych pytań</a:t>
            </a:r>
          </a:p>
          <a:p>
            <a:r>
              <a:rPr lang="pl-PL" dirty="0">
                <a:ea typeface="+mn-lt"/>
                <a:cs typeface="+mn-lt"/>
              </a:rPr>
              <a:t>Metoda wykorzystywania antagonizmów między </a:t>
            </a:r>
            <a:r>
              <a:rPr lang="pl-PL" dirty="0" err="1">
                <a:ea typeface="+mn-lt"/>
                <a:cs typeface="+mn-lt"/>
              </a:rPr>
              <a:t>współpodejrzanymi</a:t>
            </a:r>
            <a:endParaRPr lang="pl-PL" dirty="0">
              <a:ea typeface="+mn-lt"/>
              <a:cs typeface="+mn-lt"/>
            </a:endParaRPr>
          </a:p>
          <a:p>
            <a:r>
              <a:rPr lang="pl-PL" dirty="0">
                <a:ea typeface="+mn-lt"/>
                <a:cs typeface="+mn-lt"/>
              </a:rPr>
              <a:t>Metoda pytań krzyżowych</a:t>
            </a:r>
          </a:p>
          <a:p>
            <a:r>
              <a:rPr lang="pl-PL" dirty="0">
                <a:ea typeface="+mn-lt"/>
                <a:cs typeface="+mn-lt"/>
              </a:rPr>
              <a:t>Ujawnienie motywu przestępstwa</a:t>
            </a:r>
          </a:p>
        </p:txBody>
      </p:sp>
    </p:spTree>
    <p:extLst>
      <p:ext uri="{BB962C8B-B14F-4D97-AF65-F5344CB8AC3E}">
        <p14:creationId xmlns:p14="http://schemas.microsoft.com/office/powerpoint/2010/main" val="178499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3D11D8-C9CB-AE01-8979-3B2FCBBFC364}"/>
              </a:ext>
            </a:extLst>
          </p:cNvPr>
          <p:cNvSpPr>
            <a:spLocks noGrp="1"/>
          </p:cNvSpPr>
          <p:nvPr>
            <p:ph type="title"/>
          </p:nvPr>
        </p:nvSpPr>
        <p:spPr/>
        <p:txBody>
          <a:bodyPr>
            <a:normAutofit fontScale="90000"/>
          </a:bodyPr>
          <a:lstStyle/>
          <a:p>
            <a:r>
              <a:rPr lang="pl-PL" dirty="0">
                <a:ea typeface="+mj-lt"/>
                <a:cs typeface="+mj-lt"/>
              </a:rPr>
              <a:t>Metodyka przesłuchania podejrzanego opracowana przez FBI</a:t>
            </a:r>
          </a:p>
        </p:txBody>
      </p:sp>
      <p:sp>
        <p:nvSpPr>
          <p:cNvPr id="6" name="Symbol zastępczy zawartości 5">
            <a:extLst>
              <a:ext uri="{FF2B5EF4-FFF2-40B4-BE49-F238E27FC236}">
                <a16:creationId xmlns:a16="http://schemas.microsoft.com/office/drawing/2014/main" id="{16210E84-E5C5-692B-74F7-9C1203A1759E}"/>
              </a:ext>
            </a:extLst>
          </p:cNvPr>
          <p:cNvSpPr>
            <a:spLocks noGrp="1"/>
          </p:cNvSpPr>
          <p:nvPr>
            <p:ph sz="quarter" idx="4"/>
          </p:nvPr>
        </p:nvSpPr>
        <p:spPr>
          <a:xfrm>
            <a:off x="448626" y="1804774"/>
            <a:ext cx="8153698" cy="3951288"/>
          </a:xfrm>
        </p:spPr>
        <p:txBody>
          <a:bodyPr vert="horz" lIns="91440" tIns="45720" rIns="91440" bIns="45720" rtlCol="0" anchor="t">
            <a:normAutofit/>
          </a:bodyPr>
          <a:lstStyle/>
          <a:p>
            <a:r>
              <a:rPr lang="pl-PL" dirty="0">
                <a:ea typeface="+mn-lt"/>
                <a:cs typeface="+mn-lt"/>
              </a:rPr>
              <a:t>Ujawnienie motywu przestępstwa</a:t>
            </a:r>
          </a:p>
          <a:p>
            <a:r>
              <a:rPr lang="pl-PL" dirty="0">
                <a:ea typeface="+mn-lt"/>
                <a:cs typeface="+mn-lt"/>
              </a:rPr>
              <a:t>Ucinanie zaprzeczeń, niedopuszczanie do dodatkowych prób zaprzeczania</a:t>
            </a:r>
          </a:p>
          <a:p>
            <a:r>
              <a:rPr lang="pl-PL" dirty="0">
                <a:ea typeface="+mn-lt"/>
                <a:cs typeface="+mn-lt"/>
              </a:rPr>
              <a:t>Przedstawienie powodów złożenia wyjaśnień</a:t>
            </a:r>
          </a:p>
          <a:p>
            <a:r>
              <a:rPr lang="pl-PL" dirty="0">
                <a:ea typeface="+mn-lt"/>
                <a:cs typeface="+mn-lt"/>
              </a:rPr>
              <a:t>Przekierowanie protestów, które zazwyczaj przedstawione są przez sprawcę jako powody niewinności</a:t>
            </a:r>
          </a:p>
          <a:p>
            <a:r>
              <a:rPr lang="pl-PL" dirty="0">
                <a:ea typeface="+mn-lt"/>
                <a:cs typeface="+mn-lt"/>
              </a:rPr>
              <a:t>Zapobieganie psychicznemu wycofaniu się przesłuchiwanemu</a:t>
            </a:r>
          </a:p>
          <a:p>
            <a:r>
              <a:rPr lang="pl-PL" dirty="0">
                <a:ea typeface="+mn-lt"/>
                <a:cs typeface="+mn-lt"/>
              </a:rPr>
              <a:t>Przedstawienie złej i dobrej opcji </a:t>
            </a:r>
          </a:p>
          <a:p>
            <a:endParaRPr lang="pl-PL" dirty="0">
              <a:ea typeface="+mn-lt"/>
              <a:cs typeface="+mn-lt"/>
            </a:endParaRPr>
          </a:p>
        </p:txBody>
      </p:sp>
    </p:spTree>
    <p:extLst>
      <p:ext uri="{BB962C8B-B14F-4D97-AF65-F5344CB8AC3E}">
        <p14:creationId xmlns:p14="http://schemas.microsoft.com/office/powerpoint/2010/main" val="58768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3D11D8-C9CB-AE01-8979-3B2FCBBFC364}"/>
              </a:ext>
            </a:extLst>
          </p:cNvPr>
          <p:cNvSpPr>
            <a:spLocks noGrp="1"/>
          </p:cNvSpPr>
          <p:nvPr>
            <p:ph type="title"/>
          </p:nvPr>
        </p:nvSpPr>
        <p:spPr/>
        <p:txBody>
          <a:bodyPr>
            <a:normAutofit/>
          </a:bodyPr>
          <a:lstStyle/>
          <a:p>
            <a:r>
              <a:rPr lang="pl-PL" dirty="0">
                <a:ea typeface="+mj-lt"/>
                <a:cs typeface="+mj-lt"/>
              </a:rPr>
              <a:t>Metoda dziewięciu kroków</a:t>
            </a:r>
          </a:p>
        </p:txBody>
      </p:sp>
      <p:sp>
        <p:nvSpPr>
          <p:cNvPr id="6" name="Symbol zastępczy zawartości 5">
            <a:extLst>
              <a:ext uri="{FF2B5EF4-FFF2-40B4-BE49-F238E27FC236}">
                <a16:creationId xmlns:a16="http://schemas.microsoft.com/office/drawing/2014/main" id="{16210E84-E5C5-692B-74F7-9C1203A1759E}"/>
              </a:ext>
            </a:extLst>
          </p:cNvPr>
          <p:cNvSpPr>
            <a:spLocks noGrp="1"/>
          </p:cNvSpPr>
          <p:nvPr>
            <p:ph sz="quarter" idx="4"/>
          </p:nvPr>
        </p:nvSpPr>
        <p:spPr>
          <a:xfrm>
            <a:off x="448626" y="1804774"/>
            <a:ext cx="8153698" cy="3951288"/>
          </a:xfrm>
        </p:spPr>
        <p:txBody>
          <a:bodyPr vert="horz" lIns="91440" tIns="45720" rIns="91440" bIns="45720" rtlCol="0" anchor="t">
            <a:noAutofit/>
          </a:bodyPr>
          <a:lstStyle/>
          <a:p>
            <a:r>
              <a:rPr lang="pl-PL" dirty="0">
                <a:ea typeface="+mn-lt"/>
                <a:cs typeface="+mn-lt"/>
              </a:rPr>
              <a:t>Zdecydowana konfrontacja</a:t>
            </a:r>
          </a:p>
          <a:p>
            <a:r>
              <a:rPr lang="pl-PL" dirty="0">
                <a:ea typeface="+mn-lt"/>
                <a:cs typeface="+mn-lt"/>
              </a:rPr>
              <a:t>Rozwinięcie tematu</a:t>
            </a:r>
          </a:p>
          <a:p>
            <a:r>
              <a:rPr lang="pl-PL" dirty="0">
                <a:ea typeface="+mn-lt"/>
                <a:cs typeface="+mn-lt"/>
              </a:rPr>
              <a:t>Radzenie sobie z zaprzeczaniem zarzutom</a:t>
            </a:r>
          </a:p>
          <a:p>
            <a:r>
              <a:rPr lang="pl-PL" dirty="0">
                <a:ea typeface="+mn-lt"/>
                <a:cs typeface="+mn-lt"/>
              </a:rPr>
              <a:t>Odrzucanie zastrzeżeń</a:t>
            </a:r>
          </a:p>
          <a:p>
            <a:r>
              <a:rPr lang="pl-PL" dirty="0">
                <a:ea typeface="+mn-lt"/>
                <a:cs typeface="+mn-lt"/>
              </a:rPr>
              <a:t>Utrzymywanie uwagi podejrzanego</a:t>
            </a:r>
          </a:p>
          <a:p>
            <a:r>
              <a:rPr lang="pl-PL" dirty="0">
                <a:ea typeface="+mn-lt"/>
                <a:cs typeface="+mn-lt"/>
              </a:rPr>
              <a:t>Pokierowanie nastrojem podejrzanego</a:t>
            </a:r>
          </a:p>
          <a:p>
            <a:r>
              <a:rPr lang="pl-PL" dirty="0">
                <a:ea typeface="+mn-lt"/>
                <a:cs typeface="+mn-lt"/>
              </a:rPr>
              <a:t>Stworzenie sposobności do przyznania się do popełnienia przestępstwa</a:t>
            </a:r>
          </a:p>
          <a:p>
            <a:r>
              <a:rPr lang="pl-PL" dirty="0">
                <a:ea typeface="+mn-lt"/>
                <a:cs typeface="+mn-lt"/>
              </a:rPr>
              <a:t>Ustne przyznanie się</a:t>
            </a:r>
          </a:p>
          <a:p>
            <a:r>
              <a:rPr lang="pl-PL" dirty="0">
                <a:ea typeface="+mn-lt"/>
                <a:cs typeface="+mn-lt"/>
              </a:rPr>
              <a:t>Przekształcenie ustnego przyznania się na pisemne</a:t>
            </a:r>
          </a:p>
          <a:p>
            <a:endParaRPr lang="pl-PL" dirty="0">
              <a:ea typeface="+mn-lt"/>
              <a:cs typeface="+mn-lt"/>
            </a:endParaRPr>
          </a:p>
        </p:txBody>
      </p:sp>
    </p:spTree>
    <p:extLst>
      <p:ext uri="{BB962C8B-B14F-4D97-AF65-F5344CB8AC3E}">
        <p14:creationId xmlns:p14="http://schemas.microsoft.com/office/powerpoint/2010/main" val="25510746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793</Words>
  <Application>Microsoft Office PowerPoint</Application>
  <PresentationFormat>Pokaz na ekranie (4:3)</PresentationFormat>
  <Paragraphs>84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Etapy przesłuchania podejrzanego </vt:lpstr>
      <vt:lpstr>1. Kim jest podejrzany?</vt:lpstr>
      <vt:lpstr>Przesłuchanie</vt:lpstr>
      <vt:lpstr>Cele Przesłuchania</vt:lpstr>
      <vt:lpstr>Etapy przesłuchania </vt:lpstr>
      <vt:lpstr>Prawa i obowiązki podejrzanego</vt:lpstr>
      <vt:lpstr>Metody przesłuchania podejrzanego wg Kazimierza Otłowskiego</vt:lpstr>
      <vt:lpstr>Metodyka przesłuchania podejrzanego opracowana przez FBI</vt:lpstr>
      <vt:lpstr>Metoda dziewięciu kroków</vt:lpstr>
      <vt:lpstr>Rodzaje Alibi:</vt:lpstr>
    </vt:vector>
  </TitlesOfParts>
  <Company>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Etapy przesłuchania podejrzanego</dc:title>
  <dc:creator>Aleksandra Szczygielska</dc:creator>
  <cp:lastModifiedBy>Anna Wiśniewska</cp:lastModifiedBy>
  <cp:revision>95</cp:revision>
  <dcterms:created xsi:type="dcterms:W3CDTF">2022-12-01T12:08:57Z</dcterms:created>
  <dcterms:modified xsi:type="dcterms:W3CDTF">2023-01-15T08:53:37Z</dcterms:modified>
</cp:coreProperties>
</file>