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5"/>
  </p:notesMasterIdLst>
  <p:handoutMasterIdLst>
    <p:handoutMasterId r:id="rId66"/>
  </p:handoutMasterIdLst>
  <p:sldIdLst>
    <p:sldId id="257" r:id="rId2"/>
    <p:sldId id="299" r:id="rId3"/>
    <p:sldId id="369" r:id="rId4"/>
    <p:sldId id="348" r:id="rId5"/>
    <p:sldId id="312" r:id="rId6"/>
    <p:sldId id="347" r:id="rId7"/>
    <p:sldId id="338" r:id="rId8"/>
    <p:sldId id="326" r:id="rId9"/>
    <p:sldId id="370" r:id="rId10"/>
    <p:sldId id="339" r:id="rId11"/>
    <p:sldId id="371" r:id="rId12"/>
    <p:sldId id="340" r:id="rId13"/>
    <p:sldId id="373" r:id="rId14"/>
    <p:sldId id="372" r:id="rId15"/>
    <p:sldId id="317" r:id="rId16"/>
    <p:sldId id="331" r:id="rId17"/>
    <p:sldId id="309" r:id="rId18"/>
    <p:sldId id="328" r:id="rId19"/>
    <p:sldId id="349" r:id="rId20"/>
    <p:sldId id="350" r:id="rId21"/>
    <p:sldId id="374" r:id="rId22"/>
    <p:sldId id="352" r:id="rId23"/>
    <p:sldId id="353" r:id="rId24"/>
    <p:sldId id="354" r:id="rId25"/>
    <p:sldId id="355" r:id="rId26"/>
    <p:sldId id="357" r:id="rId27"/>
    <p:sldId id="358" r:id="rId28"/>
    <p:sldId id="359" r:id="rId29"/>
    <p:sldId id="377" r:id="rId30"/>
    <p:sldId id="380" r:id="rId31"/>
    <p:sldId id="379" r:id="rId32"/>
    <p:sldId id="376" r:id="rId33"/>
    <p:sldId id="360" r:id="rId34"/>
    <p:sldId id="362" r:id="rId35"/>
    <p:sldId id="363" r:id="rId36"/>
    <p:sldId id="364" r:id="rId37"/>
    <p:sldId id="365" r:id="rId38"/>
    <p:sldId id="366" r:id="rId39"/>
    <p:sldId id="367" r:id="rId40"/>
    <p:sldId id="368" r:id="rId41"/>
    <p:sldId id="311" r:id="rId42"/>
    <p:sldId id="259" r:id="rId43"/>
    <p:sldId id="315" r:id="rId44"/>
    <p:sldId id="261" r:id="rId45"/>
    <p:sldId id="321" r:id="rId46"/>
    <p:sldId id="337" r:id="rId47"/>
    <p:sldId id="300" r:id="rId48"/>
    <p:sldId id="301" r:id="rId49"/>
    <p:sldId id="313" r:id="rId50"/>
    <p:sldId id="375" r:id="rId51"/>
    <p:sldId id="302" r:id="rId52"/>
    <p:sldId id="306" r:id="rId53"/>
    <p:sldId id="303" r:id="rId54"/>
    <p:sldId id="304" r:id="rId55"/>
    <p:sldId id="307" r:id="rId56"/>
    <p:sldId id="308" r:id="rId57"/>
    <p:sldId id="322" r:id="rId58"/>
    <p:sldId id="323" r:id="rId59"/>
    <p:sldId id="324" r:id="rId60"/>
    <p:sldId id="327" r:id="rId61"/>
    <p:sldId id="336" r:id="rId62"/>
    <p:sldId id="345" r:id="rId63"/>
    <p:sldId id="258" r:id="rId64"/>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723" autoAdjust="0"/>
  </p:normalViewPr>
  <p:slideViewPr>
    <p:cSldViewPr>
      <p:cViewPr varScale="1">
        <p:scale>
          <a:sx n="70" d="100"/>
          <a:sy n="70"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7E2F6E4-3247-4C8B-8E23-F45695A8D978}" type="datetimeFigureOut">
              <a:rPr lang="pl-PL" smtClean="0"/>
              <a:pPr/>
              <a:t>2023-03-27</a:t>
            </a:fld>
            <a:endParaRPr lang="pl-PL"/>
          </a:p>
        </p:txBody>
      </p:sp>
      <p:sp>
        <p:nvSpPr>
          <p:cNvPr id="4" name="Symbol zastępczy stopki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5CDA81F-5EF7-415A-BDDC-79EC2FCFE53F}" type="slidenum">
              <a:rPr lang="pl-PL" smtClean="0"/>
              <a:pPr/>
              <a:t>‹#›</a:t>
            </a:fld>
            <a:endParaRPr lang="pl-PL"/>
          </a:p>
        </p:txBody>
      </p:sp>
    </p:spTree>
    <p:extLst>
      <p:ext uri="{BB962C8B-B14F-4D97-AF65-F5344CB8AC3E}">
        <p14:creationId xmlns:p14="http://schemas.microsoft.com/office/powerpoint/2010/main" val="2449587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2023-03-27</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42</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72D85D8-BD79-4B6A-AF38-51CD001DEDC7}" type="datetime1">
              <a:rPr lang="pl-PL" smtClean="0"/>
              <a:pPr/>
              <a:t>2023-03-27</a:t>
            </a:fld>
            <a:endParaRPr lang="pl-PL"/>
          </a:p>
        </p:txBody>
      </p:sp>
      <p:sp>
        <p:nvSpPr>
          <p:cNvPr id="17" name="Footer Placeholder 16"/>
          <p:cNvSpPr>
            <a:spLocks noGrp="1"/>
          </p:cNvSpPr>
          <p:nvPr>
            <p:ph type="ftr" sz="quarter" idx="11"/>
          </p:nvPr>
        </p:nvSpPr>
        <p:spPr/>
        <p:txBody>
          <a:bodyPr/>
          <a:lstStyle/>
          <a:p>
            <a:r>
              <a:rPr lang="pl-PL" smtClean="0"/>
              <a:t>SPODO</a:t>
            </a:r>
            <a:endParaRPr lang="pl-PL"/>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2023-03-27</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2023-03-27</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2023-03-27</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2023-03-27</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2023-03-27</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2023-03-27</a:t>
            </a:fld>
            <a:endParaRPr lang="pl-PL"/>
          </a:p>
        </p:txBody>
      </p:sp>
      <p:sp>
        <p:nvSpPr>
          <p:cNvPr id="8" name="Footer Placeholder 7"/>
          <p:cNvSpPr>
            <a:spLocks noGrp="1"/>
          </p:cNvSpPr>
          <p:nvPr>
            <p:ph type="ftr" sz="quarter" idx="11"/>
          </p:nvPr>
        </p:nvSpPr>
        <p:spPr/>
        <p:txBody>
          <a:bodyPr/>
          <a:lstStyle/>
          <a:p>
            <a:r>
              <a:rPr lang="pl-PL" smtClean="0"/>
              <a:t>SPODO</a:t>
            </a:r>
            <a:endParaRPr lang="pl-PL"/>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2D85D8-BD79-4B6A-AF38-51CD001DEDC7}" type="datetime1">
              <a:rPr lang="pl-PL" smtClean="0"/>
              <a:pPr/>
              <a:t>2023-03-27</a:t>
            </a:fld>
            <a:endParaRPr lang="pl-PL"/>
          </a:p>
        </p:txBody>
      </p:sp>
      <p:sp>
        <p:nvSpPr>
          <p:cNvPr id="4" name="Footer Placeholder 3"/>
          <p:cNvSpPr>
            <a:spLocks noGrp="1"/>
          </p:cNvSpPr>
          <p:nvPr>
            <p:ph type="ftr" sz="quarter" idx="11"/>
          </p:nvPr>
        </p:nvSpPr>
        <p:spPr/>
        <p:txBody>
          <a:bodyPr/>
          <a:lstStyle/>
          <a:p>
            <a:r>
              <a:rPr lang="pl-PL" smtClean="0"/>
              <a:t>SPODO</a:t>
            </a:r>
            <a:endParaRPr lang="pl-PL"/>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2023-03-27</a:t>
            </a:fld>
            <a:endParaRPr lang="pl-PL"/>
          </a:p>
        </p:txBody>
      </p:sp>
      <p:sp>
        <p:nvSpPr>
          <p:cNvPr id="3" name="Footer Placeholder 2"/>
          <p:cNvSpPr>
            <a:spLocks noGrp="1"/>
          </p:cNvSpPr>
          <p:nvPr>
            <p:ph type="ftr" sz="quarter" idx="11"/>
          </p:nvPr>
        </p:nvSpPr>
        <p:spPr/>
        <p:txBody>
          <a:bodyPr/>
          <a:lstStyle/>
          <a:p>
            <a:r>
              <a:rPr lang="pl-PL" smtClean="0"/>
              <a:t>SPODO</a:t>
            </a:r>
            <a:endParaRPr lang="pl-PL"/>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2023-03-27</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2023-03-27</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2023-03-27</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smtClean="0"/>
              <a:t>SPODO</a:t>
            </a:r>
            <a:endParaRPr lang="pl-PL"/>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57158" y="2000240"/>
            <a:ext cx="8352928" cy="3123779"/>
          </a:xfrm>
        </p:spPr>
        <p:txBody>
          <a:bodyPr>
            <a:normAutofit fontScale="90000"/>
          </a:bodyPr>
          <a:lstStyle/>
          <a:p>
            <a:r>
              <a:rPr lang="pl-PL" b="1" dirty="0" smtClean="0"/>
              <a:t>Forma elektroniczna czynności prawnych. Podpis elektroniczny </a:t>
            </a:r>
            <a:br>
              <a:rPr lang="pl-PL" b="1" dirty="0" smtClean="0"/>
            </a:br>
            <a:r>
              <a:rPr lang="pl-PL" b="1" dirty="0" smtClean="0"/>
              <a:t>i jego zastosowanie</a:t>
            </a:r>
            <a:br>
              <a:rPr lang="pl-PL" b="1" dirty="0" smtClean="0"/>
            </a:br>
            <a:r>
              <a:rPr lang="pl-PL" sz="3000" dirty="0" smtClean="0"/>
              <a:t/>
            </a:r>
            <a:br>
              <a:rPr lang="pl-PL" sz="3000" dirty="0" smtClean="0"/>
            </a:br>
            <a:endParaRPr lang="pl-PL" sz="3000" i="1" dirty="0"/>
          </a:p>
        </p:txBody>
      </p:sp>
      <p:sp>
        <p:nvSpPr>
          <p:cNvPr id="3" name="Podtytuł 2"/>
          <p:cNvSpPr>
            <a:spLocks noGrp="1"/>
          </p:cNvSpPr>
          <p:nvPr>
            <p:ph type="subTitle" idx="1"/>
          </p:nvPr>
        </p:nvSpPr>
        <p:spPr>
          <a:xfrm flipH="1" flipV="1">
            <a:off x="11715800" y="6644208"/>
            <a:ext cx="357190" cy="428130"/>
          </a:xfrm>
        </p:spPr>
        <p:txBody>
          <a:bodyPr anchor="b">
            <a:normAutofit fontScale="92500" lnSpcReduction="20000"/>
          </a:bodyPr>
          <a:lstStyle/>
          <a:p>
            <a:endParaRPr lang="pl-PL"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Forma elektroniczna</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dirty="0"/>
              <a:t>W obecnym stanie prawnym nie ulega wątpliwości, że "forma elektroniczna" stanowi </a:t>
            </a:r>
            <a:r>
              <a:rPr lang="pl-PL" b="1" dirty="0"/>
              <a:t>odrębną formę dokonania czynności prawnej równorzędną formie pisemnej</a:t>
            </a:r>
            <a:r>
              <a:rPr lang="pl-PL" dirty="0"/>
              <a:t>, a </a:t>
            </a:r>
            <a:r>
              <a:rPr lang="pl-PL" u="sng" dirty="0"/>
              <a:t>nie jedynie postać (podtyp) formy pisemnej</a:t>
            </a:r>
            <a:r>
              <a:rPr lang="pl-PL" dirty="0"/>
              <a:t>.</a:t>
            </a:r>
          </a:p>
          <a:p>
            <a:pPr algn="just"/>
            <a:r>
              <a:rPr lang="pl-PL" b="1" dirty="0"/>
              <a:t>Elektroniczna forma czynności prawnej </a:t>
            </a:r>
            <a:r>
              <a:rPr lang="pl-PL" dirty="0"/>
              <a:t>może być wykorzystana do zastąpienia zwykłej formy pisemnej zarówno w przypadku, gdy wymóg zachowania tej formy wynika z przepisu, jak i z czynności </a:t>
            </a:r>
            <a:r>
              <a:rPr lang="pl-PL" dirty="0" smtClean="0"/>
              <a:t>prawnej. </a:t>
            </a:r>
          </a:p>
          <a:p>
            <a:pPr algn="just"/>
            <a:r>
              <a:rPr lang="pl-PL" dirty="0" smtClean="0"/>
              <a:t>Nic </a:t>
            </a:r>
            <a:r>
              <a:rPr lang="pl-PL" dirty="0"/>
              <a:t>nie stoi także na przeszkodzie, aby jedna strona złożyła oświadczenie w formie pisemnej, a druga w elektronicznej.</a:t>
            </a:r>
          </a:p>
          <a:p>
            <a:endParaRPr lang="pl-PL" dirty="0"/>
          </a:p>
        </p:txBody>
      </p:sp>
    </p:spTree>
    <p:extLst>
      <p:ext uri="{BB962C8B-B14F-4D97-AF65-F5344CB8AC3E}">
        <p14:creationId xmlns:p14="http://schemas.microsoft.com/office/powerpoint/2010/main" val="3789824611"/>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Dopuszczalność zastrzeżenia formy czynności prawnej</a:t>
            </a:r>
            <a:endParaRPr lang="pl-PL" dirty="0"/>
          </a:p>
        </p:txBody>
      </p:sp>
      <p:sp>
        <p:nvSpPr>
          <p:cNvPr id="3" name="Symbol zastępczy zawartości 2"/>
          <p:cNvSpPr>
            <a:spLocks noGrp="1"/>
          </p:cNvSpPr>
          <p:nvPr>
            <p:ph idx="1"/>
          </p:nvPr>
        </p:nvSpPr>
        <p:spPr/>
        <p:txBody>
          <a:bodyPr>
            <a:normAutofit fontScale="62500" lnSpcReduction="20000"/>
          </a:bodyPr>
          <a:lstStyle/>
          <a:p>
            <a:pPr algn="just"/>
            <a:r>
              <a:rPr lang="pl-PL" b="1" i="1" dirty="0" smtClean="0"/>
              <a:t>Ad solemnitatem </a:t>
            </a:r>
            <a:r>
              <a:rPr lang="pl-PL" dirty="0" smtClean="0"/>
              <a:t>(pod rygorem nieważności), w grę wchodzi w tym wypadku nieważność bezwzględna , a zatem czynność prawna nie wywołuje zamierzonych skutków prawnych; gdy zastrzeżona jest forma pisemna to musi to być wyraźnie określone że pod rygorem nieważności (to samo dotyczy formy dokumentowej lub elektronicznej) a gdy forma pisemna szczególna np. akt notarialny wówczas to </a:t>
            </a:r>
            <a:r>
              <a:rPr lang="pl-PL" u="sng" dirty="0" smtClean="0"/>
              <a:t>nie musi </a:t>
            </a:r>
            <a:r>
              <a:rPr lang="pl-PL" dirty="0" smtClean="0"/>
              <a:t>być wyraźnie określone a niezachowanie tej formy pociągnie za sobą nieważność, chyba, że było wyraźne zastrzeżenie że dla wywołania konkretnego skutku prawnego; </a:t>
            </a:r>
          </a:p>
          <a:p>
            <a:pPr algn="just"/>
            <a:r>
              <a:rPr lang="pl-PL" i="1" u="sng" dirty="0" smtClean="0"/>
              <a:t>Ad probationem </a:t>
            </a:r>
            <a:r>
              <a:rPr lang="pl-PL" dirty="0" smtClean="0"/>
              <a:t>(dla celów dowodowych), dotyczy wyłącznie formy pisemnej zwykłej (nie jej kwalifikowanych postaci), formy dokumentowej oraz elektronicznej; ma miejsce wówczas, gdy np. w ustawie niebyło wprost określone że forma pisemna jest zastrzeżona pod rygorem nieważności i jednocześnie nie zastrzeżono tej formy dla wywołania określonych skutków prawnych;</a:t>
            </a:r>
          </a:p>
          <a:p>
            <a:pPr algn="just"/>
            <a:r>
              <a:rPr lang="pl-PL" i="1" u="sng" dirty="0" smtClean="0"/>
              <a:t>Ad </a:t>
            </a:r>
            <a:r>
              <a:rPr lang="pl-PL" i="1" u="sng" dirty="0" err="1" smtClean="0"/>
              <a:t>eventum</a:t>
            </a:r>
            <a:r>
              <a:rPr lang="pl-PL" i="1" u="sng" dirty="0" smtClean="0"/>
              <a:t> </a:t>
            </a:r>
            <a:r>
              <a:rPr lang="pl-PL" dirty="0" smtClean="0"/>
              <a:t>(dla wywołania oznaczonych skutków prawnych). Dotyczy formy pisemnej zwyklej oraz jej kwalifikowanych postaci. Regulacja ustawy lub treść umowy  wyraźnie musi wskazywać o jaki konkretnie skutek prawny chodzi.</a:t>
            </a:r>
            <a:endParaRPr lang="pl-PL" dirty="0"/>
          </a:p>
        </p:txBody>
      </p:sp>
    </p:spTree>
    <p:extLst>
      <p:ext uri="{BB962C8B-B14F-4D97-AF65-F5344CB8AC3E}">
        <p14:creationId xmlns:p14="http://schemas.microsoft.com/office/powerpoint/2010/main" val="338837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Skutki niezachowania formy elektronicznej </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b="1" dirty="0"/>
              <a:t>Zastrzeżenie </a:t>
            </a:r>
            <a:r>
              <a:rPr lang="pl-PL" b="1" dirty="0" smtClean="0"/>
              <a:t>formy elektronicznej</a:t>
            </a:r>
            <a:r>
              <a:rPr lang="pl-PL" dirty="0" smtClean="0"/>
              <a:t>. </a:t>
            </a:r>
            <a:r>
              <a:rPr lang="pl-PL" dirty="0"/>
              <a:t>Niedochowanie formy elektronicznej ma te same skutki, co niezachowanie zwykłej formy pisemnej. Powoduje więc nieważność czynności prawnej tylko w wypadkach wyraźnie wskazanych w </a:t>
            </a:r>
            <a:r>
              <a:rPr lang="pl-PL" dirty="0" smtClean="0"/>
              <a:t>ustawie, </a:t>
            </a:r>
            <a:r>
              <a:rPr lang="pl-PL" dirty="0"/>
              <a:t>bądź </a:t>
            </a:r>
            <a:r>
              <a:rPr lang="pl-PL" dirty="0" smtClean="0"/>
              <a:t>w umowie stron(gdy była wyraźnie mowa o zastrzeżeniu pod rygorem nieważności). </a:t>
            </a:r>
          </a:p>
          <a:p>
            <a:pPr marL="0" indent="0" algn="just">
              <a:buNone/>
            </a:pPr>
            <a:r>
              <a:rPr lang="pl-PL" dirty="0" smtClean="0"/>
              <a:t>W </a:t>
            </a:r>
            <a:r>
              <a:rPr lang="pl-PL" dirty="0"/>
              <a:t>aktualnych przepisach prawa brak jednak regulacji zastrzegających formę elektroniczną </a:t>
            </a:r>
            <a:r>
              <a:rPr lang="pl-PL" b="1" dirty="0"/>
              <a:t>ad solemnitatem.</a:t>
            </a:r>
            <a:r>
              <a:rPr lang="pl-PL" dirty="0"/>
              <a:t> Strony mogą jednak </a:t>
            </a:r>
            <a:r>
              <a:rPr lang="pl-PL" dirty="0" smtClean="0"/>
              <a:t>w umowie zastrzec </a:t>
            </a:r>
            <a:r>
              <a:rPr lang="pl-PL" dirty="0"/>
              <a:t>rygor formy elektronicznej ad solemnitatem dla następczych czynności prawnych w stosunku do łączącej ich umowy. Wówczas czynność </a:t>
            </a:r>
            <a:r>
              <a:rPr lang="pl-PL" dirty="0" smtClean="0"/>
              <a:t>następcza dokonana </a:t>
            </a:r>
            <a:r>
              <a:rPr lang="pl-PL" dirty="0"/>
              <a:t>bez tego wymogu będzie nieważna. </a:t>
            </a:r>
            <a:endParaRPr lang="pl-PL" dirty="0" smtClean="0"/>
          </a:p>
          <a:p>
            <a:pPr marL="0" indent="0" algn="just">
              <a:buNone/>
            </a:pPr>
            <a:r>
              <a:rPr lang="pl-PL" dirty="0" smtClean="0"/>
              <a:t>Gdy </a:t>
            </a:r>
            <a:r>
              <a:rPr lang="pl-PL" dirty="0"/>
              <a:t>zaś nie </a:t>
            </a:r>
            <a:r>
              <a:rPr lang="pl-PL" dirty="0" smtClean="0"/>
              <a:t>ma wyraźnie zastrzeżonego  </a:t>
            </a:r>
            <a:r>
              <a:rPr lang="pl-PL" dirty="0"/>
              <a:t>rygoru ad solemnitatem, wówczas wymóg dochowania formy elektronicznej oznaczać będzie </a:t>
            </a:r>
            <a:r>
              <a:rPr lang="pl-PL" dirty="0" smtClean="0"/>
              <a:t>zastrzeżenie pod rygorem </a:t>
            </a:r>
            <a:r>
              <a:rPr lang="pl-PL" b="1" dirty="0"/>
              <a:t>ad probationem. </a:t>
            </a:r>
            <a:r>
              <a:rPr lang="pl-PL" dirty="0"/>
              <a:t>Ma to ten skutek, że w razie niezachowania zastrzeżonej formy nie jest w sporze dopuszczalny dowód z zeznań świadków lub z przesłuchania stron na fakt dokonania czynności, od czego jednak są pewne wyjątki (zob. art. 74 KC). Możliwe jest także zastrzeżenie formy elektronicznej </a:t>
            </a:r>
            <a:r>
              <a:rPr lang="pl-PL" b="1" dirty="0"/>
              <a:t>ad </a:t>
            </a:r>
            <a:r>
              <a:rPr lang="pl-PL" b="1" dirty="0" err="1" smtClean="0"/>
              <a:t>eventum</a:t>
            </a:r>
            <a:r>
              <a:rPr lang="pl-PL" b="1" dirty="0" smtClean="0"/>
              <a:t> , wówczas musi być wyraźnie wskazane  w przepisie lub umowie o jakie konkretnie skutki prawne chodzi.</a:t>
            </a:r>
            <a:endParaRPr lang="pl-PL" b="1" dirty="0"/>
          </a:p>
        </p:txBody>
      </p:sp>
    </p:spTree>
    <p:extLst>
      <p:ext uri="{BB962C8B-B14F-4D97-AF65-F5344CB8AC3E}">
        <p14:creationId xmlns:p14="http://schemas.microsoft.com/office/powerpoint/2010/main" val="331511426"/>
      </p:ext>
    </p:extLst>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Przykład</a:t>
            </a:r>
            <a:endParaRPr lang="pl-PL" dirty="0"/>
          </a:p>
        </p:txBody>
      </p:sp>
      <p:sp>
        <p:nvSpPr>
          <p:cNvPr id="3" name="Symbol zastępczy zawartości 2"/>
          <p:cNvSpPr>
            <a:spLocks noGrp="1"/>
          </p:cNvSpPr>
          <p:nvPr>
            <p:ph idx="1"/>
          </p:nvPr>
        </p:nvSpPr>
        <p:spPr/>
        <p:txBody>
          <a:bodyPr/>
          <a:lstStyle/>
          <a:p>
            <a:pPr algn="just"/>
            <a:r>
              <a:rPr lang="pl-PL" dirty="0"/>
              <a:t>Art. </a:t>
            </a:r>
            <a:r>
              <a:rPr lang="pl-PL" dirty="0" smtClean="0"/>
              <a:t>75 (1). </a:t>
            </a:r>
            <a:r>
              <a:rPr lang="pl-PL" dirty="0"/>
              <a:t>§ 1. Zbycie lub wydzierżawienie przedsiębiorstwa albo </a:t>
            </a:r>
            <a:r>
              <a:rPr lang="pl-PL" dirty="0" smtClean="0"/>
              <a:t>ustanowienie na </a:t>
            </a:r>
            <a:r>
              <a:rPr lang="pl-PL" dirty="0"/>
              <a:t>nim użytkowania powinno być dokonane </a:t>
            </a:r>
            <a:r>
              <a:rPr lang="pl-PL" u="sng" dirty="0"/>
              <a:t>w formie pisemnej z </a:t>
            </a:r>
            <a:r>
              <a:rPr lang="pl-PL" u="sng" dirty="0" smtClean="0"/>
              <a:t>podpisami notarialnie </a:t>
            </a:r>
            <a:r>
              <a:rPr lang="pl-PL" u="sng" dirty="0"/>
              <a:t>poświadczonymi.</a:t>
            </a:r>
          </a:p>
        </p:txBody>
      </p:sp>
    </p:spTree>
    <p:extLst>
      <p:ext uri="{BB962C8B-B14F-4D97-AF65-F5344CB8AC3E}">
        <p14:creationId xmlns:p14="http://schemas.microsoft.com/office/powerpoint/2010/main" val="2971791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Wyjątki w przypadku zastrzeżenia formy dla celów dowodowych</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Mimo </a:t>
            </a:r>
            <a:r>
              <a:rPr lang="pl-PL" dirty="0"/>
              <a:t>niezachowania formy pisemnej, dokumentowej </a:t>
            </a:r>
            <a:r>
              <a:rPr lang="pl-PL" dirty="0" smtClean="0"/>
              <a:t>albo elektronicznej </a:t>
            </a:r>
            <a:r>
              <a:rPr lang="pl-PL" dirty="0"/>
              <a:t>przewidzianej dla celów </a:t>
            </a:r>
            <a:r>
              <a:rPr lang="pl-PL" dirty="0" smtClean="0"/>
              <a:t>dowodowych (wtedy kiedy w treści przepisu czy umowy nie było wyraźnego zastrzeżenia że pod rygorem nieważności ani też nie było wskazanych konkretnych skutków prawnych, dla których zachowanie tej formy jest wymagane) </a:t>
            </a:r>
            <a:r>
              <a:rPr lang="pl-PL" dirty="0"/>
              <a:t>dowód z zeznań świadków </a:t>
            </a:r>
            <a:r>
              <a:rPr lang="pl-PL" dirty="0" smtClean="0"/>
              <a:t>lub z </a:t>
            </a:r>
            <a:r>
              <a:rPr lang="pl-PL" dirty="0"/>
              <a:t>przesłuchania stron jest dopuszczalny, </a:t>
            </a:r>
            <a:r>
              <a:rPr lang="pl-PL" b="1" dirty="0" smtClean="0"/>
              <a:t>1. jeżeli </a:t>
            </a:r>
            <a:r>
              <a:rPr lang="pl-PL" b="1" dirty="0"/>
              <a:t>obie strony wyrażą na to zgodę, </a:t>
            </a:r>
            <a:r>
              <a:rPr lang="pl-PL" b="1" dirty="0" smtClean="0"/>
              <a:t>2. żąda tego </a:t>
            </a:r>
            <a:r>
              <a:rPr lang="pl-PL" b="1" dirty="0"/>
              <a:t>konsument w sporze z przedsiębiorcą </a:t>
            </a:r>
            <a:r>
              <a:rPr lang="pl-PL" b="1" dirty="0" smtClean="0"/>
              <a:t>3. albo </a:t>
            </a:r>
            <a:r>
              <a:rPr lang="pl-PL" b="1" dirty="0"/>
              <a:t>fakt dokonania czynności prawnej </a:t>
            </a:r>
            <a:r>
              <a:rPr lang="pl-PL" b="1" dirty="0" smtClean="0"/>
              <a:t>jest uprawdopodobniony </a:t>
            </a:r>
            <a:r>
              <a:rPr lang="pl-PL" b="1" dirty="0"/>
              <a:t>za pomocą dokumentu.</a:t>
            </a:r>
          </a:p>
        </p:txBody>
      </p:sp>
    </p:spTree>
    <p:extLst>
      <p:ext uri="{BB962C8B-B14F-4D97-AF65-F5344CB8AC3E}">
        <p14:creationId xmlns:p14="http://schemas.microsoft.com/office/powerpoint/2010/main" val="2306285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Forma dokumentowa</a:t>
            </a:r>
            <a:endParaRPr lang="pl-PL" b="1" dirty="0"/>
          </a:p>
        </p:txBody>
      </p:sp>
      <p:sp>
        <p:nvSpPr>
          <p:cNvPr id="3" name="Symbol zastępczy zawartości 2"/>
          <p:cNvSpPr>
            <a:spLocks noGrp="1"/>
          </p:cNvSpPr>
          <p:nvPr>
            <p:ph idx="1"/>
          </p:nvPr>
        </p:nvSpPr>
        <p:spPr/>
        <p:txBody>
          <a:bodyPr>
            <a:normAutofit fontScale="92500"/>
          </a:bodyPr>
          <a:lstStyle/>
          <a:p>
            <a:pPr marL="0" indent="0" algn="just">
              <a:buNone/>
            </a:pPr>
            <a:r>
              <a:rPr lang="pl-PL" dirty="0" smtClean="0"/>
              <a:t>KC obok formy pisemnej i elektronicznej czynności prawnej wyróżnia również </a:t>
            </a:r>
            <a:r>
              <a:rPr lang="pl-PL" b="1" dirty="0" smtClean="0"/>
              <a:t>formę dokumentową</a:t>
            </a:r>
            <a:r>
              <a:rPr lang="pl-PL" dirty="0" smtClean="0"/>
              <a:t>.</a:t>
            </a:r>
          </a:p>
          <a:p>
            <a:pPr marL="0" indent="0" algn="just">
              <a:buNone/>
            </a:pPr>
            <a:r>
              <a:rPr lang="pl-PL" dirty="0" smtClean="0"/>
              <a:t>W myśl art. </a:t>
            </a:r>
            <a:r>
              <a:rPr lang="pl-PL" dirty="0"/>
              <a:t>77 (2) KC: </a:t>
            </a:r>
            <a:r>
              <a:rPr lang="pl-PL" dirty="0" smtClean="0"/>
              <a:t>Do </a:t>
            </a:r>
            <a:r>
              <a:rPr lang="pl-PL" dirty="0"/>
              <a:t>zachowania dokumentowej formy czynności prawnej wystarcza złożenie  </a:t>
            </a:r>
            <a:r>
              <a:rPr lang="pl-PL" b="1" dirty="0"/>
              <a:t>oświadczenia  woli  </a:t>
            </a:r>
            <a:r>
              <a:rPr lang="pl-PL" b="1" u="sng" dirty="0" smtClean="0"/>
              <a:t>w postaci   </a:t>
            </a:r>
            <a:r>
              <a:rPr lang="pl-PL" b="1" u="sng" dirty="0"/>
              <a:t>dokumentu</a:t>
            </a:r>
            <a:r>
              <a:rPr lang="pl-PL" b="1" dirty="0"/>
              <a:t>,   </a:t>
            </a:r>
            <a:r>
              <a:rPr lang="pl-PL" b="1" dirty="0" smtClean="0"/>
              <a:t>w sposób  </a:t>
            </a:r>
            <a:r>
              <a:rPr lang="pl-PL" b="1" dirty="0"/>
              <a:t>umożliwiający ustalenie osoby składającej </a:t>
            </a:r>
            <a:r>
              <a:rPr lang="pl-PL" b="1" dirty="0" smtClean="0"/>
              <a:t>oświadczenie</a:t>
            </a:r>
            <a:r>
              <a:rPr lang="pl-PL" dirty="0" smtClean="0"/>
              <a:t>.</a:t>
            </a:r>
          </a:p>
          <a:p>
            <a:pPr marL="0" indent="0" algn="just">
              <a:buNone/>
            </a:pPr>
            <a:r>
              <a:rPr lang="pl-PL" b="1" dirty="0" smtClean="0"/>
              <a:t>Dokumentem </a:t>
            </a:r>
            <a:r>
              <a:rPr lang="pl-PL" b="1" dirty="0"/>
              <a:t>jest nośnik informacji umożliwiający zapoznanie się </a:t>
            </a:r>
            <a:r>
              <a:rPr lang="pl-PL" b="1" dirty="0" smtClean="0"/>
              <a:t>z jej </a:t>
            </a:r>
            <a:r>
              <a:rPr lang="pl-PL" b="1" dirty="0"/>
              <a:t>treścią</a:t>
            </a:r>
            <a:r>
              <a:rPr lang="pl-PL" b="1" dirty="0" smtClean="0"/>
              <a:t>.</a:t>
            </a:r>
          </a:p>
          <a:p>
            <a:pPr marL="0" indent="0" algn="just">
              <a:buNone/>
            </a:pPr>
            <a:r>
              <a:rPr lang="pl-PL" b="1" dirty="0" smtClean="0"/>
              <a:t>Podpis podmiotu składającego oświadczenie nie stanowi tutaj żadnego wymogu.</a:t>
            </a:r>
            <a:endParaRPr lang="pl-PL" b="1" dirty="0"/>
          </a:p>
          <a:p>
            <a:pPr marL="0" indent="0" algn="just">
              <a:buNone/>
            </a:pPr>
            <a:endParaRPr lang="pl-PL" dirty="0"/>
          </a:p>
        </p:txBody>
      </p:sp>
    </p:spTree>
    <p:extLst>
      <p:ext uri="{BB962C8B-B14F-4D97-AF65-F5344CB8AC3E}">
        <p14:creationId xmlns:p14="http://schemas.microsoft.com/office/powerpoint/2010/main" val="3442367720"/>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Forma dokumentowa</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Forma dokumentowa to </a:t>
            </a:r>
            <a:r>
              <a:rPr lang="pl-PL" dirty="0" smtClean="0"/>
              <a:t>stosunkowo </a:t>
            </a:r>
            <a:r>
              <a:rPr lang="pl-PL" b="1" dirty="0" smtClean="0"/>
              <a:t>nowa</a:t>
            </a:r>
            <a:r>
              <a:rPr lang="pl-PL" b="1" dirty="0"/>
              <a:t>, uproszczona postać formy pisemnej</a:t>
            </a:r>
            <a:r>
              <a:rPr lang="pl-PL" dirty="0"/>
              <a:t>, która pojawia się obok formy </a:t>
            </a:r>
            <a:r>
              <a:rPr lang="pl-PL" dirty="0" smtClean="0"/>
              <a:t>pisemnej i elektronicznej. </a:t>
            </a:r>
          </a:p>
          <a:p>
            <a:pPr marL="0" indent="0" algn="just">
              <a:buNone/>
            </a:pPr>
            <a:r>
              <a:rPr lang="pl-PL" b="1" dirty="0" smtClean="0"/>
              <a:t>Różnice</a:t>
            </a:r>
            <a:r>
              <a:rPr lang="pl-PL" dirty="0"/>
              <a:t>. Formy dokumentowej nie można uznać (tak jak formy elektronicznej) za ekwiwalent formy pisemnej. Podstawowa różnica to brak wymogu złożenia na dokumencie własnoręcznego podpisu. </a:t>
            </a:r>
            <a:endParaRPr lang="pl-PL" dirty="0" smtClean="0"/>
          </a:p>
          <a:p>
            <a:pPr marL="0" indent="0" algn="just">
              <a:buNone/>
            </a:pPr>
            <a:r>
              <a:rPr lang="pl-PL" b="1" dirty="0" smtClean="0"/>
              <a:t>Z </a:t>
            </a:r>
            <a:r>
              <a:rPr lang="pl-PL" b="1" dirty="0"/>
              <a:t>dochowaniem formy dokumentowej będziemy więc mieć do czynienia </a:t>
            </a:r>
            <a:r>
              <a:rPr lang="pl-PL" dirty="0"/>
              <a:t>nie tylko w przypadku dokumentu w postaci tekstowej z podpisem powielanym mechanicznie (np. </a:t>
            </a:r>
            <a:r>
              <a:rPr lang="pl-PL" dirty="0" smtClean="0"/>
              <a:t>faksymile</a:t>
            </a:r>
            <a:r>
              <a:rPr lang="pl-PL" dirty="0"/>
              <a:t>, kopia faksowa, zeskanowana), w postaci audialnej lub audiowizualnej, lecz także wiadomości elektronicznej (mailowej) zakończonej wpisem imienia i nazwiska składającego lub danymi pozwalającymi ustalić jego tożsamość. </a:t>
            </a:r>
            <a:r>
              <a:rPr lang="pl-PL" b="1" dirty="0"/>
              <a:t>Za warunek bezwzględny komentowane uregulowanie uznaje możliwość indywidualizacji składającego oświadczenie.</a:t>
            </a:r>
          </a:p>
        </p:txBody>
      </p:sp>
    </p:spTree>
    <p:extLst>
      <p:ext uri="{BB962C8B-B14F-4D97-AF65-F5344CB8AC3E}">
        <p14:creationId xmlns:p14="http://schemas.microsoft.com/office/powerpoint/2010/main" val="1354367120"/>
      </p:ext>
    </p:extLst>
  </p:cSld>
  <p:clrMapOvr>
    <a:masterClrMapping/>
  </p:clrMapOvr>
  <p:transition>
    <p:wipe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Oświadczenie woli w postaci elektronicznej</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sz="3600" dirty="0" smtClean="0"/>
              <a:t>Oświadczenie </a:t>
            </a:r>
            <a:r>
              <a:rPr lang="pl-PL" sz="3600" dirty="0"/>
              <a:t>woli złożone w formie elektronicznej jest równoważne z oświadczeniem woli złożonym w formie </a:t>
            </a:r>
            <a:r>
              <a:rPr lang="pl-PL" sz="3600" dirty="0" smtClean="0"/>
              <a:t>pisemnej</a:t>
            </a:r>
            <a:r>
              <a:rPr lang="pl-PL" sz="3600" dirty="0"/>
              <a:t> </a:t>
            </a:r>
            <a:r>
              <a:rPr lang="pl-PL" sz="3600" dirty="0" smtClean="0"/>
              <a:t>(art</a:t>
            </a:r>
            <a:r>
              <a:rPr lang="pl-PL" sz="3600" dirty="0"/>
              <a:t>. </a:t>
            </a:r>
            <a:r>
              <a:rPr lang="pl-PL" sz="3600" dirty="0" smtClean="0"/>
              <a:t>78 (1) § 2 KC), ale oświadczenie złożone w formie dokumentowej nie jest równoważne ani oświadczeniu w formie pisemnej ani oświadczeniu w formie elektronicznej.</a:t>
            </a:r>
          </a:p>
          <a:p>
            <a:pPr marL="0" indent="0" algn="just">
              <a:buNone/>
            </a:pPr>
            <a:r>
              <a:rPr lang="pl-PL" sz="3600" dirty="0" smtClean="0"/>
              <a:t>Oświadczenie woli opatrzone zaawansowanym podpisem elektronicznym jest równoważne formie dokumentowej.</a:t>
            </a:r>
            <a:endParaRPr lang="pl-PL" sz="3600" dirty="0"/>
          </a:p>
        </p:txBody>
      </p:sp>
    </p:spTree>
    <p:extLst>
      <p:ext uri="{BB962C8B-B14F-4D97-AF65-F5344CB8AC3E}">
        <p14:creationId xmlns:p14="http://schemas.microsoft.com/office/powerpoint/2010/main" val="4082239430"/>
      </p:ext>
    </p:extLst>
  </p:cSld>
  <p:clrMapOvr>
    <a:masterClrMapping/>
  </p:clrMapOvr>
  <p:transitio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Oświadczenie złożone w postaci elektronicznej</a:t>
            </a:r>
          </a:p>
        </p:txBody>
      </p:sp>
      <p:sp>
        <p:nvSpPr>
          <p:cNvPr id="3" name="Symbol zastępczy zawartości 2"/>
          <p:cNvSpPr>
            <a:spLocks noGrp="1"/>
          </p:cNvSpPr>
          <p:nvPr>
            <p:ph idx="1"/>
          </p:nvPr>
        </p:nvSpPr>
        <p:spPr/>
        <p:txBody>
          <a:bodyPr>
            <a:noAutofit/>
          </a:bodyPr>
          <a:lstStyle/>
          <a:p>
            <a:pPr marL="0" indent="0" algn="just">
              <a:buNone/>
            </a:pPr>
            <a:r>
              <a:rPr lang="pl-PL" sz="1400" dirty="0" smtClean="0">
                <a:latin typeface="+mj-lt"/>
              </a:rPr>
              <a:t>Historycznie podpis </a:t>
            </a:r>
            <a:r>
              <a:rPr lang="pl-PL" sz="1400" dirty="0">
                <a:latin typeface="+mj-lt"/>
              </a:rPr>
              <a:t>elektroniczny uregulowany był w ustawie z 18.9.2001 r. o podpisie elektronicznym (</a:t>
            </a:r>
            <a:r>
              <a:rPr lang="pl-PL" sz="1400" dirty="0" err="1">
                <a:latin typeface="+mj-lt"/>
              </a:rPr>
              <a:t>t.j</a:t>
            </a:r>
            <a:r>
              <a:rPr lang="pl-PL" sz="1400" dirty="0">
                <a:latin typeface="+mj-lt"/>
              </a:rPr>
              <a:t>. </a:t>
            </a:r>
            <a:r>
              <a:rPr lang="pl-PL" sz="1400" dirty="0" err="1">
                <a:latin typeface="+mj-lt"/>
              </a:rPr>
              <a:t>Dz.U</a:t>
            </a:r>
            <a:r>
              <a:rPr lang="pl-PL" sz="1400" dirty="0">
                <a:latin typeface="+mj-lt"/>
              </a:rPr>
              <a:t>. z 2013 r. poz. 262 ze zm</a:t>
            </a:r>
            <a:r>
              <a:rPr lang="pl-PL" sz="1400" dirty="0" smtClean="0">
                <a:latin typeface="+mj-lt"/>
              </a:rPr>
              <a:t>.), </a:t>
            </a:r>
            <a:r>
              <a:rPr lang="pl-PL" sz="1400" dirty="0">
                <a:latin typeface="+mj-lt"/>
              </a:rPr>
              <a:t>która stanowiła implementację </a:t>
            </a:r>
            <a:r>
              <a:rPr lang="pl-PL" sz="1400" dirty="0" smtClean="0">
                <a:latin typeface="+mj-lt"/>
              </a:rPr>
              <a:t>Dyrektywy </a:t>
            </a:r>
            <a:r>
              <a:rPr lang="pl-PL" sz="1400" dirty="0">
                <a:latin typeface="+mj-lt"/>
              </a:rPr>
              <a:t>Parlamentu Europejskiego i Rady 1999/93/WE z 13.12.1999 r. w sprawie wspólnotowych ram w zakresie podpisów elektronicznych (</a:t>
            </a:r>
            <a:r>
              <a:rPr lang="pl-PL" sz="1400" dirty="0" err="1">
                <a:latin typeface="+mj-lt"/>
              </a:rPr>
              <a:t>Dz.Urz</a:t>
            </a:r>
            <a:r>
              <a:rPr lang="pl-PL" sz="1400" dirty="0">
                <a:latin typeface="+mj-lt"/>
              </a:rPr>
              <a:t>. UE L 13 z 2000 r., s. 12 ze zm</a:t>
            </a:r>
            <a:r>
              <a:rPr lang="pl-PL" sz="1400" dirty="0" smtClean="0">
                <a:latin typeface="+mj-lt"/>
              </a:rPr>
              <a:t>.). </a:t>
            </a:r>
          </a:p>
          <a:p>
            <a:pPr marL="0" indent="0" algn="just">
              <a:buNone/>
            </a:pPr>
            <a:r>
              <a:rPr lang="pl-PL" sz="1400" dirty="0" smtClean="0">
                <a:latin typeface="+mj-lt"/>
              </a:rPr>
              <a:t>Akt </a:t>
            </a:r>
            <a:r>
              <a:rPr lang="pl-PL" sz="1400" dirty="0">
                <a:latin typeface="+mj-lt"/>
              </a:rPr>
              <a:t>ten został uchylony przez </a:t>
            </a:r>
            <a:r>
              <a:rPr lang="pl-PL" sz="1400" dirty="0" smtClean="0">
                <a:latin typeface="+mj-lt"/>
              </a:rPr>
              <a:t>ustawę z dnia 5 września 2016 r. o usługach zaufania i identyfikacji elektronicznej (Dz. U. z. 2021 r., poz. 1797). </a:t>
            </a:r>
            <a:r>
              <a:rPr lang="pl-PL" sz="1400" dirty="0">
                <a:latin typeface="+mj-lt"/>
              </a:rPr>
              <a:t>Rozwiązania przyjęte w tej ustawie odpowiadają rozwiązaniom przewidzianym w rozporządzeniu Parlamentu Europejskiego i Rady (EU) Nr 910/2014 z 23.7.2014 r. w sprawie identyfikacji elektronicznej i usług zaufania w odniesieniu do transakcji elektronicznych na rynku wewnętrznym, które zastąpiło uregulowanie uchylonej dyrektywy </a:t>
            </a:r>
            <a:r>
              <a:rPr lang="pl-PL" sz="1400" dirty="0">
                <a:latin typeface="+mj-lt"/>
                <a:cs typeface="Times New Roman" panose="02020603050405020304" pitchFamily="18" charset="0"/>
              </a:rPr>
              <a:t>1999/93/WE </a:t>
            </a:r>
            <a:r>
              <a:rPr lang="pl-PL" sz="1400" dirty="0" smtClean="0">
                <a:latin typeface="+mj-lt"/>
                <a:cs typeface="Times New Roman" panose="02020603050405020304" pitchFamily="18" charset="0"/>
              </a:rPr>
              <a:t>(</a:t>
            </a:r>
            <a:r>
              <a:rPr lang="pl-PL" sz="1400" dirty="0" err="1" smtClean="0">
                <a:latin typeface="+mj-lt"/>
                <a:cs typeface="Times New Roman" panose="02020603050405020304" pitchFamily="18" charset="0"/>
              </a:rPr>
              <a:t>Dz.Urz</a:t>
            </a:r>
            <a:r>
              <a:rPr lang="pl-PL" sz="1400" dirty="0" smtClean="0">
                <a:latin typeface="+mj-lt"/>
                <a:cs typeface="Times New Roman" panose="02020603050405020304" pitchFamily="18" charset="0"/>
              </a:rPr>
              <a:t>. UE </a:t>
            </a:r>
            <a:r>
              <a:rPr lang="pl-PL" sz="1400" dirty="0">
                <a:latin typeface="+mj-lt"/>
                <a:cs typeface="Times New Roman" panose="02020603050405020304" pitchFamily="18" charset="0"/>
              </a:rPr>
              <a:t>L 257 z 28.8.2014, str. 73—114</a:t>
            </a:r>
            <a:r>
              <a:rPr lang="pl-PL" sz="1400" dirty="0" smtClean="0">
                <a:latin typeface="+mj-lt"/>
                <a:cs typeface="Times New Roman" panose="02020603050405020304" pitchFamily="18" charset="0"/>
              </a:rPr>
              <a:t>). </a:t>
            </a:r>
          </a:p>
          <a:p>
            <a:pPr marL="0" indent="0" algn="just">
              <a:buNone/>
            </a:pPr>
            <a:r>
              <a:rPr lang="pl-PL" sz="1400" dirty="0" smtClean="0">
                <a:latin typeface="+mj-lt"/>
              </a:rPr>
              <a:t>W </a:t>
            </a:r>
            <a:r>
              <a:rPr lang="pl-PL" sz="1400" dirty="0">
                <a:latin typeface="+mj-lt"/>
              </a:rPr>
              <a:t>przepisach przejściowych ustawy uchylającej (art. 131 </a:t>
            </a:r>
            <a:r>
              <a:rPr lang="pl-PL" sz="1400" dirty="0" err="1">
                <a:latin typeface="+mj-lt"/>
              </a:rPr>
              <a:t>UsłZaufU</a:t>
            </a:r>
            <a:r>
              <a:rPr lang="pl-PL" sz="1400" dirty="0">
                <a:latin typeface="+mj-lt"/>
              </a:rPr>
              <a:t>) ustawodawca zdecydował, że </a:t>
            </a:r>
            <a:r>
              <a:rPr lang="pl-PL" sz="1400" b="1" dirty="0">
                <a:latin typeface="+mj-lt"/>
              </a:rPr>
              <a:t>bezpieczny podpis elektroniczny weryfikowany za pomocą ważnego kwalifikowanego certyfikatu w rozumieniu uchylonej ustawy z 18.9.2001 r. o podpisie elektronicznym jest kwalifikowanym podpisem elektronicznym w rozumieniu </a:t>
            </a:r>
            <a:r>
              <a:rPr lang="pl-PL" sz="1400" b="1" dirty="0" err="1">
                <a:latin typeface="+mj-lt"/>
              </a:rPr>
              <a:t>UsłZaufU</a:t>
            </a:r>
            <a:r>
              <a:rPr lang="pl-PL" sz="1400" b="1" dirty="0" smtClean="0">
                <a:latin typeface="+mj-lt"/>
              </a:rPr>
              <a:t>. </a:t>
            </a:r>
          </a:p>
          <a:p>
            <a:pPr marL="0" indent="0" algn="just">
              <a:buNone/>
            </a:pPr>
            <a:r>
              <a:rPr lang="pl-PL" sz="1400" b="1" u="sng" dirty="0" smtClean="0">
                <a:latin typeface="+mj-lt"/>
              </a:rPr>
              <a:t>Ustawodawca w ustawie o usługach zaufania i identyfikacji elektronicznej posługuje się konstrukcją podpisu elektronicznego i jego różnych odmian, </a:t>
            </a:r>
            <a:r>
              <a:rPr lang="pl-PL" sz="1400" b="1" dirty="0" smtClean="0">
                <a:latin typeface="+mj-lt"/>
              </a:rPr>
              <a:t>ale nie tworzy definicji tych pojęć. Definicje znajdują się w rozporządzeniu unijnym.</a:t>
            </a:r>
          </a:p>
        </p:txBody>
      </p:sp>
    </p:spTree>
    <p:extLst>
      <p:ext uri="{BB962C8B-B14F-4D97-AF65-F5344CB8AC3E}">
        <p14:creationId xmlns:p14="http://schemas.microsoft.com/office/powerpoint/2010/main" val="2049068974"/>
      </p:ext>
    </p:extLst>
  </p:cSld>
  <p:clrMapOvr>
    <a:masterClrMapping/>
  </p:clrMapOvr>
  <p:transition>
    <p:pull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Kwalifikowane postacie formy pisemnej</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Wymóg formy pisemnej będzie zrealizowany jeśli czynność prawna zostanie dokonana w formie pisemnej o wyższym stopniu sformalizowania. </a:t>
            </a:r>
          </a:p>
          <a:p>
            <a:pPr marL="0" indent="0" algn="just">
              <a:buNone/>
            </a:pPr>
            <a:r>
              <a:rPr lang="pl-PL" dirty="0" smtClean="0"/>
              <a:t>Chodzi w tym wypadku o: </a:t>
            </a:r>
            <a:r>
              <a:rPr lang="pl-PL" b="1" dirty="0" smtClean="0"/>
              <a:t>formę pisemną z datą urzędowo poświadczoną (z datą pewną), formę pisemną z podpisem urzędowo poświadczonym oraz formę aktu notarialnego. </a:t>
            </a:r>
            <a:endParaRPr lang="pl-PL" b="1" dirty="0"/>
          </a:p>
        </p:txBody>
      </p:sp>
    </p:spTree>
    <p:extLst>
      <p:ext uri="{BB962C8B-B14F-4D97-AF65-F5344CB8AC3E}">
        <p14:creationId xmlns:p14="http://schemas.microsoft.com/office/powerpoint/2010/main" val="2831879804"/>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fontScale="90000"/>
          </a:bodyPr>
          <a:lstStyle/>
          <a:p>
            <a:r>
              <a:rPr lang="pl-PL" b="1" dirty="0"/>
              <a:t>Wprowadzenie</a:t>
            </a:r>
            <a:br>
              <a:rPr lang="pl-PL" b="1" dirty="0"/>
            </a:br>
            <a:endParaRPr lang="pl-PL" b="1" dirty="0"/>
          </a:p>
        </p:txBody>
      </p:sp>
      <p:sp>
        <p:nvSpPr>
          <p:cNvPr id="6" name="Symbol zastępczy zawartości 5"/>
          <p:cNvSpPr>
            <a:spLocks noGrp="1"/>
          </p:cNvSpPr>
          <p:nvPr>
            <p:ph idx="1"/>
          </p:nvPr>
        </p:nvSpPr>
        <p:spPr/>
        <p:txBody>
          <a:bodyPr>
            <a:normAutofit fontScale="77500" lnSpcReduction="20000"/>
          </a:bodyPr>
          <a:lstStyle/>
          <a:p>
            <a:pPr algn="just"/>
            <a:r>
              <a:rPr lang="pl-PL" b="1" dirty="0" smtClean="0"/>
              <a:t>Oświadczenie </a:t>
            </a:r>
            <a:r>
              <a:rPr lang="pl-PL" b="1" dirty="0"/>
              <a:t>woli</a:t>
            </a:r>
            <a:r>
              <a:rPr lang="pl-PL" dirty="0"/>
              <a:t> jest elementem każdej czynności </a:t>
            </a:r>
            <a:r>
              <a:rPr lang="pl-PL" dirty="0" smtClean="0"/>
              <a:t>prawnej</a:t>
            </a:r>
            <a:r>
              <a:rPr lang="pl-PL" b="1" dirty="0" smtClean="0"/>
              <a:t>;</a:t>
            </a:r>
          </a:p>
          <a:p>
            <a:pPr algn="just"/>
            <a:r>
              <a:rPr lang="pl-PL" b="1" dirty="0" smtClean="0"/>
              <a:t>Czynność prawna </a:t>
            </a:r>
            <a:r>
              <a:rPr lang="pl-PL" dirty="0" smtClean="0"/>
              <a:t>- to zdarzenia prawne (obok orzeczeń sądowych i aktów administracyjnych) zmierzające do wywołania skutku prawnego. </a:t>
            </a:r>
          </a:p>
          <a:p>
            <a:pPr algn="just"/>
            <a:r>
              <a:rPr lang="pl-PL" dirty="0" smtClean="0"/>
              <a:t>To stan faktyczny w skład, którego wchodzi co najmniej jedno oświadczenie woli. Oświadczenie to polega na wyrażeniu przez podmiot prawa cywilnego zamiaru wywołania oznaczonych skutków prawnych. </a:t>
            </a:r>
          </a:p>
          <a:p>
            <a:pPr algn="just"/>
            <a:r>
              <a:rPr lang="pl-PL" dirty="0" smtClean="0"/>
              <a:t>W skład czynności prawnej obok oświadczenia woli mogą wchodzić także inne elementy takie jak np. wydanie rzeczy (przy zastawie zwykłym), czy dokonanie wpisu we właściwym rejestrze. </a:t>
            </a:r>
          </a:p>
          <a:p>
            <a:pPr algn="just"/>
            <a:r>
              <a:rPr lang="pl-PL" b="1" dirty="0" smtClean="0"/>
              <a:t>Czynność prawna </a:t>
            </a:r>
            <a:r>
              <a:rPr lang="pl-PL" dirty="0" smtClean="0"/>
              <a:t>wywołuje skutki nie tylko z niej wynikające, ale również  wynikające z ustawy, z zasad współżycia społecznego i z ustalonych zwyczajów.</a:t>
            </a:r>
          </a:p>
        </p:txBody>
      </p:sp>
    </p:spTree>
    <p:extLst>
      <p:ext uri="{BB962C8B-B14F-4D97-AF65-F5344CB8AC3E}">
        <p14:creationId xmlns:p14="http://schemas.microsoft.com/office/powerpoint/2010/main" val="1164325164"/>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Forma pisemna z datą pewną (art. 81 § 1, 2, 3 KC)</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Jeżeli </a:t>
            </a:r>
            <a:r>
              <a:rPr lang="pl-PL" dirty="0"/>
              <a:t>ustawa uzależnia </a:t>
            </a:r>
            <a:r>
              <a:rPr lang="pl-PL" dirty="0" smtClean="0"/>
              <a:t>ważność czynności prawnej, </a:t>
            </a:r>
            <a:r>
              <a:rPr lang="pl-PL" dirty="0"/>
              <a:t>albo określone skutki czynności prawnej od urzędowego poświadczenia daty, poświadczenie takie jest skuteczne także względem osób nieuczestniczących </a:t>
            </a:r>
            <a:r>
              <a:rPr lang="pl-PL" dirty="0" smtClean="0"/>
              <a:t>w dokonaniu </a:t>
            </a:r>
            <a:r>
              <a:rPr lang="pl-PL" dirty="0"/>
              <a:t>tej czynności prawnej </a:t>
            </a:r>
            <a:r>
              <a:rPr lang="pl-PL" dirty="0" smtClean="0"/>
              <a:t>(forma pisemna z datą pewną).</a:t>
            </a:r>
          </a:p>
        </p:txBody>
      </p:sp>
    </p:spTree>
    <p:extLst>
      <p:ext uri="{BB962C8B-B14F-4D97-AF65-F5344CB8AC3E}">
        <p14:creationId xmlns:p14="http://schemas.microsoft.com/office/powerpoint/2010/main" val="3387440915"/>
      </p:ext>
    </p:extLst>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Forma pisemna z datą pewną</a:t>
            </a:r>
            <a:endParaRPr lang="pl-PL" dirty="0"/>
          </a:p>
        </p:txBody>
      </p:sp>
      <p:sp>
        <p:nvSpPr>
          <p:cNvPr id="3" name="Symbol zastępczy zawartości 2"/>
          <p:cNvSpPr>
            <a:spLocks noGrp="1"/>
          </p:cNvSpPr>
          <p:nvPr>
            <p:ph idx="1"/>
          </p:nvPr>
        </p:nvSpPr>
        <p:spPr/>
        <p:txBody>
          <a:bodyPr>
            <a:normAutofit fontScale="62500" lnSpcReduction="20000"/>
          </a:bodyPr>
          <a:lstStyle/>
          <a:p>
            <a:pPr algn="just"/>
            <a:r>
              <a:rPr lang="pl-PL" dirty="0"/>
              <a:t>Forma pisemna z datą urzędową poświadczoną jest zachowana jeżeli dokument obejmujący treść oświadczenia woli stron  i przez nie podpisany  jest opatrzony urzędowym (notarialnym) poświadczeniem daty dokonania czynności prawnej.</a:t>
            </a:r>
          </a:p>
          <a:p>
            <a:pPr marL="137160" indent="0" algn="just">
              <a:buNone/>
            </a:pPr>
            <a:r>
              <a:rPr lang="pl-PL" dirty="0"/>
              <a:t>Czynność prawna ma datę pewną także: </a:t>
            </a:r>
          </a:p>
          <a:p>
            <a:pPr algn="just"/>
            <a:r>
              <a:rPr lang="pl-PL" dirty="0"/>
              <a:t>w razie  stwierdzenia  dokonania  czynności w jakimkolwiek   dokumencie urzędowym – </a:t>
            </a:r>
            <a:r>
              <a:rPr lang="pl-PL" u="sng" dirty="0"/>
              <a:t>od daty dokumentu urzędowego</a:t>
            </a:r>
            <a:r>
              <a:rPr lang="pl-PL" dirty="0"/>
              <a:t>; </a:t>
            </a:r>
          </a:p>
          <a:p>
            <a:pPr algn="just"/>
            <a:r>
              <a:rPr lang="pl-PL" dirty="0"/>
              <a:t>w razie umieszczenia na obejmującym czynność dokumencie jakiejkolwiek wzmianki przez organ państwowy, organ jednostki samorządu terytorialnego albo przez notariusza – </a:t>
            </a:r>
            <a:r>
              <a:rPr lang="pl-PL" u="sng" dirty="0"/>
              <a:t>od daty wzmianki</a:t>
            </a:r>
            <a:r>
              <a:rPr lang="pl-PL" dirty="0"/>
              <a:t>;</a:t>
            </a:r>
          </a:p>
          <a:p>
            <a:pPr algn="just"/>
            <a:r>
              <a:rPr lang="pl-PL" dirty="0"/>
              <a:t> w razie   opatrzenia   kwalifikowanym   elektronicznym   znacznikiem   czasu dokumentu  w postaci  elektronicznej – </a:t>
            </a:r>
            <a:r>
              <a:rPr lang="pl-PL" u="sng" dirty="0"/>
              <a:t>od  daty  opatrzenia  kwalifikowanym elektronicznym znacznikiem czasu</a:t>
            </a:r>
            <a:r>
              <a:rPr lang="pl-PL" dirty="0"/>
              <a:t>;</a:t>
            </a:r>
          </a:p>
          <a:p>
            <a:pPr algn="just"/>
            <a:r>
              <a:rPr lang="pl-PL" dirty="0"/>
              <a:t> w razie śmierci jednej z osób podpisanych na dokumencie - od daty śmierci tej osoby.</a:t>
            </a:r>
          </a:p>
          <a:p>
            <a:pPr marL="137160" indent="0" algn="just">
              <a:buNone/>
            </a:pPr>
            <a:r>
              <a:rPr lang="pl-PL" dirty="0"/>
              <a:t>We wszystkich powyższych przypadkach następuje urzędowe potwierdzenie, że w danym momencie istniał dokument obejmujący czynność prawną. Nie można natomiast stwierdzić daty dokonania samej czynności.</a:t>
            </a:r>
          </a:p>
          <a:p>
            <a:pPr algn="just"/>
            <a:endParaRPr lang="pl-PL" dirty="0"/>
          </a:p>
        </p:txBody>
      </p:sp>
    </p:spTree>
    <p:extLst>
      <p:ext uri="{BB962C8B-B14F-4D97-AF65-F5344CB8AC3E}">
        <p14:creationId xmlns:p14="http://schemas.microsoft.com/office/powerpoint/2010/main" val="272179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Forma pisemna z podpisem urzędowo poświadczonym </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Zachowanie formy z podpisem urzędowo poświadczonym następuje w ten sposób, że na dokumencie obejmującym treść oświadczenia woli i przez nie podpisanym </a:t>
            </a:r>
            <a:r>
              <a:rPr lang="pl-PL" b="1" dirty="0" smtClean="0"/>
              <a:t>notariusz dokonuje uwierzytelnienia (stwierdzenia własnoręczności) podpisów stron</a:t>
            </a:r>
            <a:r>
              <a:rPr lang="pl-PL" dirty="0" smtClean="0"/>
              <a:t>. </a:t>
            </a:r>
          </a:p>
          <a:p>
            <a:pPr marL="0" indent="0" algn="just">
              <a:buNone/>
            </a:pPr>
            <a:r>
              <a:rPr lang="pl-PL" dirty="0" smtClean="0"/>
              <a:t>Poświadczenie podpisu jest zatem czynnością notarialną uregulowaną w regulacjach ustawy z </a:t>
            </a:r>
            <a:r>
              <a:rPr lang="pl-PL" dirty="0"/>
              <a:t>dnia </a:t>
            </a:r>
            <a:r>
              <a:rPr lang="pl-PL" dirty="0" smtClean="0"/>
              <a:t>14 </a:t>
            </a:r>
            <a:r>
              <a:rPr lang="pl-PL" dirty="0"/>
              <a:t>lutego 1991 </a:t>
            </a:r>
            <a:r>
              <a:rPr lang="pl-PL" dirty="0" smtClean="0"/>
              <a:t>r. Prawo </a:t>
            </a:r>
            <a:r>
              <a:rPr lang="pl-PL" dirty="0"/>
              <a:t>o </a:t>
            </a:r>
            <a:r>
              <a:rPr lang="pl-PL" dirty="0" smtClean="0"/>
              <a:t>notariacie (Dz. U. z 2020 r., poz. 1192 ze zm.) </a:t>
            </a:r>
          </a:p>
          <a:p>
            <a:pPr marL="0" indent="0" algn="just">
              <a:buNone/>
            </a:pPr>
            <a:r>
              <a:rPr lang="pl-PL" b="1" dirty="0" smtClean="0"/>
              <a:t>Wyjątkowo poświadczenie może być dokonywane przez inny podmiot np. przez konsula.</a:t>
            </a:r>
            <a:endParaRPr lang="pl-PL" b="1" dirty="0"/>
          </a:p>
        </p:txBody>
      </p:sp>
    </p:spTree>
    <p:extLst>
      <p:ext uri="{BB962C8B-B14F-4D97-AF65-F5344CB8AC3E}">
        <p14:creationId xmlns:p14="http://schemas.microsoft.com/office/powerpoint/2010/main" val="3883968464"/>
      </p:ext>
    </p:extLst>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Poświadczenie własnoręczności podpisu</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t>Zachowanie </a:t>
            </a:r>
            <a:r>
              <a:rPr lang="pl-PL" dirty="0"/>
              <a:t>powyższej formy pozwala na wyeliminowanie niebezpieczeństwa łączącego się z możliwością podważania przez daną osobę autentyczności jej podpisu. Przeprowadzenie analizy grafologicznej podpisu nie zawsze może bowiem stwierdzić w sposób niebudzący wątpliwości jego autentyczność. </a:t>
            </a:r>
            <a:endParaRPr lang="pl-PL" dirty="0" smtClean="0"/>
          </a:p>
          <a:p>
            <a:pPr marL="0" indent="0" algn="just">
              <a:buNone/>
            </a:pPr>
            <a:r>
              <a:rPr lang="pl-PL" b="1" dirty="0" smtClean="0"/>
              <a:t>Poświadczenie </a:t>
            </a:r>
            <a:r>
              <a:rPr lang="pl-PL" b="1" dirty="0"/>
              <a:t>własnoręczności podpisu powinno </a:t>
            </a:r>
            <a:r>
              <a:rPr lang="pl-PL" b="1" dirty="0" smtClean="0"/>
              <a:t>zawierać: </a:t>
            </a:r>
            <a:r>
              <a:rPr lang="pl-PL" b="1" dirty="0"/>
              <a:t>datę i oznaczenie miejsca jego sporządzenia, na żądanie również godzinę dokonania tej czynności, oznaczenie kancelarii, podpis notariusza i jego pieczęć </a:t>
            </a:r>
            <a:r>
              <a:rPr lang="pl-PL" dirty="0"/>
              <a:t>(art. </a:t>
            </a:r>
            <a:r>
              <a:rPr lang="pl-PL" dirty="0" smtClean="0"/>
              <a:t>97 § 1 </a:t>
            </a:r>
            <a:r>
              <a:rPr lang="pl-PL" dirty="0" err="1"/>
              <a:t>PrNot</a:t>
            </a:r>
            <a:r>
              <a:rPr lang="pl-PL" dirty="0"/>
              <a:t>). Zachowanie tej formy odpowiada zatem równocześnie wymaganiom przewidzianym dla dokumentów z datą pewną i wywiera odpowiednie skutki prawne</a:t>
            </a:r>
            <a:r>
              <a:rPr lang="pl-PL" dirty="0" smtClean="0"/>
              <a:t>.</a:t>
            </a:r>
          </a:p>
          <a:p>
            <a:endParaRPr lang="pl-PL" dirty="0"/>
          </a:p>
        </p:txBody>
      </p:sp>
    </p:spTree>
    <p:extLst>
      <p:ext uri="{BB962C8B-B14F-4D97-AF65-F5344CB8AC3E}">
        <p14:creationId xmlns:p14="http://schemas.microsoft.com/office/powerpoint/2010/main" val="3138285327"/>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Forma aktu notarialnego</a:t>
            </a:r>
            <a:endParaRPr lang="pl-PL" b="1" dirty="0"/>
          </a:p>
        </p:txBody>
      </p:sp>
      <p:sp>
        <p:nvSpPr>
          <p:cNvPr id="3" name="Symbol zastępczy zawartości 2"/>
          <p:cNvSpPr>
            <a:spLocks noGrp="1"/>
          </p:cNvSpPr>
          <p:nvPr>
            <p:ph idx="1"/>
          </p:nvPr>
        </p:nvSpPr>
        <p:spPr/>
        <p:txBody>
          <a:bodyPr>
            <a:normAutofit fontScale="92500"/>
          </a:bodyPr>
          <a:lstStyle/>
          <a:p>
            <a:pPr marL="0" indent="0" algn="just">
              <a:buNone/>
            </a:pPr>
            <a:r>
              <a:rPr lang="pl-PL" dirty="0" smtClean="0"/>
              <a:t>Jest to forma o najwyższym stopniu sformalizowania spośród wszystkich form pisemnych. </a:t>
            </a:r>
          </a:p>
          <a:p>
            <a:pPr marL="0" indent="0" algn="just">
              <a:buNone/>
            </a:pPr>
            <a:r>
              <a:rPr lang="pl-PL" dirty="0" smtClean="0"/>
              <a:t>Sporządzenie czynności prawnej w postaci aktu notarialnego ma również to znaczenie, że dokument zyskuje charakter dokumentu urzędowego. </a:t>
            </a:r>
          </a:p>
          <a:p>
            <a:pPr marL="0" indent="0" algn="just">
              <a:buNone/>
            </a:pPr>
            <a:r>
              <a:rPr lang="pl-PL" dirty="0" smtClean="0"/>
              <a:t>Ten sam walor otrzymuje oddawany stronom wypis aktu notarialnego (oryginał aktu zawsze pozostaje w kancelarii notarialnej). </a:t>
            </a:r>
          </a:p>
          <a:p>
            <a:pPr marL="0" indent="0" algn="just">
              <a:buNone/>
            </a:pPr>
            <a:r>
              <a:rPr lang="pl-PL" dirty="0" smtClean="0"/>
              <a:t>Status dokumentu urzędowego przedkłada się na szczególny walor dowodowy aktu notarialnego. </a:t>
            </a:r>
            <a:endParaRPr lang="pl-PL" dirty="0"/>
          </a:p>
        </p:txBody>
      </p:sp>
    </p:spTree>
    <p:extLst>
      <p:ext uri="{BB962C8B-B14F-4D97-AF65-F5344CB8AC3E}">
        <p14:creationId xmlns:p14="http://schemas.microsoft.com/office/powerpoint/2010/main" val="3897714162"/>
      </p:ext>
    </p:extLst>
  </p:cSld>
  <p:clrMapOvr>
    <a:masterClrMapping/>
  </p:clrMapOvr>
  <p:transition>
    <p:wipe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Tryby zawierania umowy</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b="1" dirty="0" smtClean="0"/>
              <a:t>Zawarcie umowy </a:t>
            </a:r>
            <a:r>
              <a:rPr lang="pl-PL" dirty="0" smtClean="0"/>
              <a:t>oznacza złożenie zgodnych co do treści oświadczeń woli przez dwie lub większą ilość stron. Chodzi o wywołanie jednolitych skutków prawnych.</a:t>
            </a:r>
          </a:p>
          <a:p>
            <a:pPr algn="just"/>
            <a:r>
              <a:rPr lang="pl-PL" b="1" dirty="0" smtClean="0"/>
              <a:t>Tryb zawarcia umowy </a:t>
            </a:r>
            <a:r>
              <a:rPr lang="pl-PL" dirty="0" smtClean="0"/>
              <a:t>- to sposób  przy pomocy którego strony dochodzą do porozumienia, co do zgodności ich oświadczeń woli.</a:t>
            </a:r>
          </a:p>
          <a:p>
            <a:pPr algn="just"/>
            <a:r>
              <a:rPr lang="pl-PL" b="1" dirty="0" smtClean="0"/>
              <a:t>Wyróżniamy trzy tryby zawierania umowy</a:t>
            </a:r>
            <a:r>
              <a:rPr lang="pl-PL" dirty="0" smtClean="0"/>
              <a:t>:  ofertę i jej przyjęcie, negocjacje, tryb przetargowy (w formie aukcji lub przetargu).</a:t>
            </a:r>
          </a:p>
          <a:p>
            <a:pPr algn="just"/>
            <a:r>
              <a:rPr lang="pl-PL" dirty="0" smtClean="0"/>
              <a:t>W toku zawierania umowy strony mogą przechodzić od jednego do drugiego trybu po to, aby osiągnąć stan konsensu. Strony mają swobodę wyboru  trybu zawarcia umowy, swoboda może być ograniczona przepisami prawa nakazującymi zastosowanie określonego trybu </a:t>
            </a:r>
            <a:r>
              <a:rPr lang="pl-PL" dirty="0"/>
              <a:t>p</a:t>
            </a:r>
            <a:r>
              <a:rPr lang="pl-PL" dirty="0" smtClean="0"/>
              <a:t>od rygorem nieważności np. w  zakresie zamówień publicznych.</a:t>
            </a:r>
          </a:p>
          <a:p>
            <a:pPr algn="just"/>
            <a:r>
              <a:rPr lang="pl-PL" dirty="0" smtClean="0"/>
              <a:t>Z rozpoczęciem procedury zawierania umów lub z samym zaproszeniem do jej zawarcia mogą wiązać się liczne obowiązki np. informacyjne na linii przedsiębiorca – konsument, w związku z określonymi okolicznościami zawierania umowy (na odległość, poza lokalem przedsiębiorstwa, ze względu na technikę porozumiewania się – komunikacja elektroniczna), w przypadku oferty przedkładanej w postaci elektronicznej (art. 66 (1) par. 2 </a:t>
            </a:r>
            <a:r>
              <a:rPr lang="pl-PL" dirty="0" err="1" smtClean="0"/>
              <a:t>kc</a:t>
            </a:r>
            <a:r>
              <a:rPr lang="pl-PL" dirty="0" smtClean="0"/>
              <a:t>.)</a:t>
            </a:r>
            <a:endParaRPr lang="pl-PL" dirty="0"/>
          </a:p>
        </p:txBody>
      </p:sp>
    </p:spTree>
    <p:extLst>
      <p:ext uri="{BB962C8B-B14F-4D97-AF65-F5344CB8AC3E}">
        <p14:creationId xmlns:p14="http://schemas.microsoft.com/office/powerpoint/2010/main" val="3705224337"/>
      </p:ext>
    </p:extLst>
  </p:cSld>
  <p:clrMapOvr>
    <a:masterClrMapping/>
  </p:clrMapOvr>
  <p:transition>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Tryb ofertowy</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b="1" dirty="0" smtClean="0"/>
              <a:t>Składa się z dwóch elementów: </a:t>
            </a:r>
          </a:p>
          <a:p>
            <a:pPr marL="0" indent="0" algn="just">
              <a:buNone/>
            </a:pPr>
            <a:r>
              <a:rPr lang="pl-PL" dirty="0" smtClean="0"/>
              <a:t>1. propozycji zawarcia umowy (oferta) pochodzącej od jednej ze stron;</a:t>
            </a:r>
          </a:p>
          <a:p>
            <a:pPr marL="0" indent="0" algn="just">
              <a:buNone/>
            </a:pPr>
            <a:r>
              <a:rPr lang="pl-PL" dirty="0" smtClean="0"/>
              <a:t>2. pozytywnej odpowiedzi na tę propozycje drugiej strony (przyjęcie oferty).</a:t>
            </a:r>
          </a:p>
          <a:p>
            <a:pPr algn="just"/>
            <a:r>
              <a:rPr lang="pl-PL" b="1" dirty="0" smtClean="0"/>
              <a:t>Oferta</a:t>
            </a:r>
            <a:r>
              <a:rPr lang="pl-PL" dirty="0" smtClean="0"/>
              <a:t>  stanowi oświadczenie woli, które wyraża stanowczą propozycję zawarcia umowy, która musi określać co najmniej istotne postanowienia tej umowy (minimum treści jakie powinna zawierać dana umowa, aby mogła wywoływać skutki prawne);</a:t>
            </a:r>
          </a:p>
          <a:p>
            <a:pPr algn="just"/>
            <a:r>
              <a:rPr lang="pl-PL" b="1" dirty="0" smtClean="0"/>
              <a:t>Ogłoszenia, reklamy, cenniki i inne podobne informacje </a:t>
            </a:r>
            <a:r>
              <a:rPr lang="pl-PL" dirty="0" smtClean="0"/>
              <a:t>skierowane do ogółu lub do poszczególnych osób w razie wątpliwości nie stanowią oferty, ale są zaproszeniem do złożenia oferty.</a:t>
            </a:r>
          </a:p>
          <a:p>
            <a:pPr algn="just"/>
            <a:r>
              <a:rPr lang="pl-PL" b="1" dirty="0" smtClean="0"/>
              <a:t>Skutkiem złożenia oferty</a:t>
            </a:r>
            <a:r>
              <a:rPr lang="pl-PL" dirty="0" smtClean="0"/>
              <a:t> jest powstanie czasu związania ofertą w ciągu którego może nastąpić jej przyjęcie i doprowadzenie do stanu zawarcia umowy. W czasie związania ofertą  zawarcie umowy zależy od decyzji adresata oferty, a oferent nie ma już na to wpływu nawet jeśli zmieniłby zdanie. Czasami może jedynie odwołać ofertę kończąc w ten sposób stan związania ofertę. </a:t>
            </a:r>
            <a:r>
              <a:rPr lang="pl-PL" b="1" dirty="0" smtClean="0"/>
              <a:t>Jeżeli jednak oferta została złożona w </a:t>
            </a:r>
            <a:r>
              <a:rPr lang="pl-PL" b="1" dirty="0"/>
              <a:t>postaci elektronicznej </a:t>
            </a:r>
            <a:r>
              <a:rPr lang="pl-PL" b="1" dirty="0" smtClean="0"/>
              <a:t>do powstania stanu związania ofertą konieczne jest niezwłocznie potwierdzenie </a:t>
            </a:r>
            <a:r>
              <a:rPr lang="pl-PL" b="1" dirty="0"/>
              <a:t>jej </a:t>
            </a:r>
            <a:r>
              <a:rPr lang="pl-PL" b="1" dirty="0" smtClean="0"/>
              <a:t>otrzymania przez drugą stronę.</a:t>
            </a:r>
            <a:endParaRPr lang="pl-PL" b="1" dirty="0"/>
          </a:p>
        </p:txBody>
      </p:sp>
    </p:spTree>
    <p:extLst>
      <p:ext uri="{BB962C8B-B14F-4D97-AF65-F5344CB8AC3E}">
        <p14:creationId xmlns:p14="http://schemas.microsoft.com/office/powerpoint/2010/main" val="975474083"/>
      </p:ext>
    </p:extLst>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Tryb ofertowy</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smtClean="0"/>
              <a:t>Termin związania ofertą: </a:t>
            </a:r>
            <a:r>
              <a:rPr lang="pl-PL" dirty="0" smtClean="0"/>
              <a:t>moment do którego oferta może być przyjęta – może być wyznaczony przez oferenta, a jeśli </a:t>
            </a:r>
            <a:r>
              <a:rPr lang="pl-PL" dirty="0"/>
              <a:t>nie </a:t>
            </a:r>
            <a:r>
              <a:rPr lang="pl-PL" dirty="0" smtClean="0"/>
              <a:t>jest wyznaczony przyjmuje się, że:</a:t>
            </a:r>
          </a:p>
          <a:p>
            <a:pPr algn="just"/>
            <a:r>
              <a:rPr lang="pl-PL" dirty="0" smtClean="0"/>
              <a:t>oferta </a:t>
            </a:r>
            <a:r>
              <a:rPr lang="pl-PL" dirty="0"/>
              <a:t>złożona w obecności drugiej strony albo za </a:t>
            </a:r>
            <a:r>
              <a:rPr lang="pl-PL" dirty="0" smtClean="0"/>
              <a:t>pomocą środka </a:t>
            </a:r>
            <a:r>
              <a:rPr lang="pl-PL" dirty="0"/>
              <a:t>bezpośredniego porozumiewania się na odległość przestaje wiązać, gdy </a:t>
            </a:r>
            <a:r>
              <a:rPr lang="pl-PL" dirty="0" smtClean="0"/>
              <a:t>nie zostanie </a:t>
            </a:r>
            <a:r>
              <a:rPr lang="pl-PL" dirty="0"/>
              <a:t>przyjęta niezwłocznie; </a:t>
            </a:r>
            <a:endParaRPr lang="pl-PL" dirty="0" smtClean="0"/>
          </a:p>
          <a:p>
            <a:pPr algn="just"/>
            <a:r>
              <a:rPr lang="pl-PL" dirty="0" smtClean="0"/>
              <a:t>Oferta złożona </a:t>
            </a:r>
            <a:r>
              <a:rPr lang="pl-PL" dirty="0"/>
              <a:t>w inny sposób przestaje wiązać z </a:t>
            </a:r>
            <a:r>
              <a:rPr lang="pl-PL" dirty="0" smtClean="0"/>
              <a:t>upływem czasu</a:t>
            </a:r>
            <a:r>
              <a:rPr lang="pl-PL" dirty="0"/>
              <a:t>, w którym składający ofertę mógł w zwykłym toku czynności </a:t>
            </a:r>
            <a:r>
              <a:rPr lang="pl-PL" dirty="0" smtClean="0"/>
              <a:t>otrzymać odpowiedź </a:t>
            </a:r>
            <a:r>
              <a:rPr lang="pl-PL" dirty="0"/>
              <a:t>wysłaną bez nieuzasadnionego opóźnienia</a:t>
            </a:r>
            <a:r>
              <a:rPr lang="pl-PL" dirty="0" smtClean="0"/>
              <a:t>.</a:t>
            </a:r>
          </a:p>
          <a:p>
            <a:pPr algn="just"/>
            <a:r>
              <a:rPr lang="pl-PL" b="1" dirty="0" smtClean="0"/>
              <a:t>Jeżeli oferta nie określa terminu związania </a:t>
            </a:r>
            <a:r>
              <a:rPr lang="pl-PL" dirty="0" smtClean="0"/>
              <a:t>a została złożona  przez przedsiębiorcę drugiemu przedsiębiorcy oferent może ja odwołać, chyba, że w jej treści zastrzegł, że nie może być odwołana. Odwołanie takiej oferty może nastąpić  zanim umowa  zostanie zawarta, albo adresat oferty wyśle oferentowi swoje oświadczanie woli o jej przyjęciu</a:t>
            </a:r>
            <a:r>
              <a:rPr lang="pl-PL" dirty="0"/>
              <a:t>. </a:t>
            </a:r>
          </a:p>
        </p:txBody>
      </p:sp>
    </p:spTree>
    <p:extLst>
      <p:ext uri="{BB962C8B-B14F-4D97-AF65-F5344CB8AC3E}">
        <p14:creationId xmlns:p14="http://schemas.microsoft.com/office/powerpoint/2010/main" val="943205662"/>
      </p:ext>
    </p:extLst>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Zawarcie umowy w trybie ofertowym</a:t>
            </a:r>
            <a:endParaRPr lang="pl-PL" b="1" dirty="0"/>
          </a:p>
        </p:txBody>
      </p:sp>
      <p:sp>
        <p:nvSpPr>
          <p:cNvPr id="3" name="Symbol zastępczy zawartości 2"/>
          <p:cNvSpPr>
            <a:spLocks noGrp="1"/>
          </p:cNvSpPr>
          <p:nvPr>
            <p:ph idx="1"/>
          </p:nvPr>
        </p:nvSpPr>
        <p:spPr>
          <a:xfrm>
            <a:off x="457200" y="1628800"/>
            <a:ext cx="8229600" cy="4525963"/>
          </a:xfrm>
        </p:spPr>
        <p:txBody>
          <a:bodyPr>
            <a:noAutofit/>
          </a:bodyPr>
          <a:lstStyle/>
          <a:p>
            <a:pPr marL="0" indent="0" algn="just">
              <a:buNone/>
            </a:pPr>
            <a:r>
              <a:rPr lang="pl-PL" sz="3200" b="1" dirty="0" smtClean="0"/>
              <a:t>Umowa zostaje zawarta</a:t>
            </a:r>
            <a:r>
              <a:rPr lang="pl-PL" sz="3200" dirty="0" smtClean="0"/>
              <a:t> jeżeli w czasie związania ofertą oblat przyjmie ofertę. </a:t>
            </a:r>
            <a:r>
              <a:rPr lang="pl-PL" sz="3200" u="sng" dirty="0" smtClean="0"/>
              <a:t>Przyjęcie oferty </a:t>
            </a:r>
            <a:r>
              <a:rPr lang="pl-PL" sz="3200" dirty="0" smtClean="0"/>
              <a:t>polega  na złożeniu oferentowi oświadczenia woli wyrażającego stanowczą decyzję zawarcia umowy o treści, która została zawarta w </a:t>
            </a:r>
            <a:r>
              <a:rPr lang="pl-PL" sz="3200" dirty="0"/>
              <a:t>ofercie. </a:t>
            </a:r>
            <a:endParaRPr lang="pl-PL" sz="3200" dirty="0" smtClean="0"/>
          </a:p>
        </p:txBody>
      </p:sp>
    </p:spTree>
    <p:extLst>
      <p:ext uri="{BB962C8B-B14F-4D97-AF65-F5344CB8AC3E}">
        <p14:creationId xmlns:p14="http://schemas.microsoft.com/office/powerpoint/2010/main" val="3686082798"/>
      </p:ext>
    </p:extLst>
  </p:cSld>
  <p:clrMapOvr>
    <a:masterClrMapping/>
  </p:clrMapOvr>
  <p:transition>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Przyjęcie oferty</a:t>
            </a:r>
            <a:endParaRPr lang="pl-PL" dirty="0"/>
          </a:p>
        </p:txBody>
      </p:sp>
      <p:sp>
        <p:nvSpPr>
          <p:cNvPr id="3" name="Symbol zastępczy zawartości 2"/>
          <p:cNvSpPr>
            <a:spLocks noGrp="1"/>
          </p:cNvSpPr>
          <p:nvPr>
            <p:ph idx="1"/>
          </p:nvPr>
        </p:nvSpPr>
        <p:spPr/>
        <p:txBody>
          <a:bodyPr/>
          <a:lstStyle/>
          <a:p>
            <a:pPr algn="just"/>
            <a:r>
              <a:rPr lang="pl-PL" dirty="0" smtClean="0"/>
              <a:t>Wyraźne – poprzez złożenie stosownego oświadczenia o przyjęciu oferty;</a:t>
            </a:r>
          </a:p>
          <a:p>
            <a:pPr algn="just"/>
            <a:r>
              <a:rPr lang="pl-PL" dirty="0" smtClean="0"/>
              <a:t>Faktyczne – poprzez przystąpienie do wykonywania umowy;</a:t>
            </a:r>
          </a:p>
          <a:p>
            <a:pPr algn="just"/>
            <a:r>
              <a:rPr lang="pl-PL" dirty="0" smtClean="0"/>
              <a:t>Milczące – na skutek braku niezwłocznej odpowiedzi na ofertę. </a:t>
            </a:r>
            <a:endParaRPr lang="pl-PL" dirty="0"/>
          </a:p>
        </p:txBody>
      </p:sp>
    </p:spTree>
    <p:extLst>
      <p:ext uri="{BB962C8B-B14F-4D97-AF65-F5344CB8AC3E}">
        <p14:creationId xmlns:p14="http://schemas.microsoft.com/office/powerpoint/2010/main" val="2710532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Wprowadzenie</a:t>
            </a:r>
            <a:endParaRPr lang="pl-PL" dirty="0"/>
          </a:p>
        </p:txBody>
      </p:sp>
      <p:sp>
        <p:nvSpPr>
          <p:cNvPr id="3" name="Symbol zastępczy zawartości 2"/>
          <p:cNvSpPr>
            <a:spLocks noGrp="1"/>
          </p:cNvSpPr>
          <p:nvPr>
            <p:ph idx="1"/>
          </p:nvPr>
        </p:nvSpPr>
        <p:spPr/>
        <p:txBody>
          <a:bodyPr>
            <a:normAutofit fontScale="92500"/>
          </a:bodyPr>
          <a:lstStyle/>
          <a:p>
            <a:pPr algn="just"/>
            <a:r>
              <a:rPr lang="pl-PL" dirty="0"/>
              <a:t>Art. 60 ustawy z dnia 23 kwietnia 1964 r. – Kodeks cywilny (Dz. U. z 2020 r., poz. 1740 ze zm.) dalej zw. KC  - dopuszczalność dokonywania czynności prawnej elektronicznie – oświadczenia występującego w postaci </a:t>
            </a:r>
            <a:r>
              <a:rPr lang="pl-PL" dirty="0" smtClean="0"/>
              <a:t>elektronicznej.</a:t>
            </a:r>
            <a:endParaRPr lang="pl-PL" dirty="0"/>
          </a:p>
          <a:p>
            <a:pPr algn="just"/>
            <a:r>
              <a:rPr lang="pl-PL" dirty="0"/>
              <a:t>Z zastrzeżeniem wyjątków określonych w ustawie wola osoby dokonującej czynności prawnej może być wyrażona przez każde zachowanie się tej osoby, które ujawnia jej wolę w sposób dostateczny, w tym również przez ujawnienie tej woli w postaci elektronicznej;</a:t>
            </a:r>
          </a:p>
          <a:p>
            <a:pPr algn="just"/>
            <a:endParaRPr lang="pl-PL" dirty="0"/>
          </a:p>
          <a:p>
            <a:endParaRPr lang="pl-PL" dirty="0"/>
          </a:p>
        </p:txBody>
      </p:sp>
    </p:spTree>
    <p:extLst>
      <p:ext uri="{BB962C8B-B14F-4D97-AF65-F5344CB8AC3E}">
        <p14:creationId xmlns:p14="http://schemas.microsoft.com/office/powerpoint/2010/main" val="34738294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Przyjęcie oferty poprzez działania faktyczne</a:t>
            </a:r>
            <a:endParaRPr lang="pl-PL" dirty="0"/>
          </a:p>
        </p:txBody>
      </p:sp>
      <p:sp>
        <p:nvSpPr>
          <p:cNvPr id="3" name="Symbol zastępczy zawartości 2"/>
          <p:cNvSpPr>
            <a:spLocks noGrp="1"/>
          </p:cNvSpPr>
          <p:nvPr>
            <p:ph idx="1"/>
          </p:nvPr>
        </p:nvSpPr>
        <p:spPr/>
        <p:txBody>
          <a:bodyPr/>
          <a:lstStyle/>
          <a:p>
            <a:pPr algn="just"/>
            <a:r>
              <a:rPr lang="pl-PL" dirty="0"/>
              <a:t>Jeżeli według ustalonego w danych stosunkach zwyczaju lub według treści oferty dojście do składającego ofertę oświadczenia drugiej strony o jej przyjęciu nie jest wymagane, w szczególności jeżeli składający ofertę żąda niezwłocznego wykonania umowy, umowa dochodzi do skutku, skoro druga strona w czasie właściwym przystąpi do jej wykonania; w przeciwnym razie oferta przestaje wiązać.</a:t>
            </a:r>
          </a:p>
          <a:p>
            <a:pPr algn="just"/>
            <a:endParaRPr lang="pl-PL" dirty="0"/>
          </a:p>
        </p:txBody>
      </p:sp>
    </p:spTree>
    <p:extLst>
      <p:ext uri="{BB962C8B-B14F-4D97-AF65-F5344CB8AC3E}">
        <p14:creationId xmlns:p14="http://schemas.microsoft.com/office/powerpoint/2010/main" val="350079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Milczące przyjęcie oferty</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Jeżeli przedsiębiorca </a:t>
            </a:r>
            <a:r>
              <a:rPr lang="pl-PL" dirty="0"/>
              <a:t>otrzymał od osoby, z którą pozostaje w </a:t>
            </a:r>
            <a:r>
              <a:rPr lang="pl-PL" dirty="0" smtClean="0"/>
              <a:t>stałych stosunkach </a:t>
            </a:r>
            <a:r>
              <a:rPr lang="pl-PL" dirty="0"/>
              <a:t>gospodarczych, ofertę zawarcia umowy w ramach swej </a:t>
            </a:r>
            <a:r>
              <a:rPr lang="pl-PL" dirty="0" smtClean="0"/>
              <a:t>działalności, brak </a:t>
            </a:r>
            <a:r>
              <a:rPr lang="pl-PL" dirty="0"/>
              <a:t>niezwłocznej odpowiedzi poczytuje się za przyjęcie </a:t>
            </a:r>
            <a:r>
              <a:rPr lang="pl-PL" dirty="0" smtClean="0"/>
              <a:t>oferty.</a:t>
            </a:r>
          </a:p>
          <a:p>
            <a:pPr marL="0" indent="0" algn="just">
              <a:buNone/>
            </a:pPr>
            <a:r>
              <a:rPr lang="pl-PL" dirty="0" smtClean="0"/>
              <a:t>Konieczne w tym wypadku jest wyraźne odrzucenie oferty.</a:t>
            </a:r>
            <a:endParaRPr lang="pl-PL" dirty="0"/>
          </a:p>
          <a:p>
            <a:endParaRPr lang="pl-PL" dirty="0"/>
          </a:p>
          <a:p>
            <a:endParaRPr lang="pl-PL" dirty="0"/>
          </a:p>
        </p:txBody>
      </p:sp>
    </p:spTree>
    <p:extLst>
      <p:ext uri="{BB962C8B-B14F-4D97-AF65-F5344CB8AC3E}">
        <p14:creationId xmlns:p14="http://schemas.microsoft.com/office/powerpoint/2010/main" val="3704397655"/>
      </p:ext>
    </p:extLst>
  </p:cSld>
  <p:clrMapOvr>
    <a:masterClrMapping/>
  </p:clrMapOvr>
  <p:transition>
    <p:wipe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Miejsce i termin zawarcia umowy w trybie ofertowym</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u="sng" dirty="0"/>
              <a:t>Termin zawarcia umowy </a:t>
            </a:r>
            <a:r>
              <a:rPr lang="pl-PL" dirty="0"/>
              <a:t>- umowę poczytuje się za zawartą w chwili otrzymania przez składającego ofertę oświadczenia o jej przyjęciu, a jeżeli dojście do składającego ofertę oświadczenia o jej przyjęciu nie jest wymagane – w chwili przystąpienia przez drugą stronę do wykonania umowy. </a:t>
            </a:r>
          </a:p>
          <a:p>
            <a:pPr algn="just"/>
            <a:r>
              <a:rPr lang="pl-PL" dirty="0"/>
              <a:t>Miejsce zawarcia umowy -  umowę poczytuje się za zawartą w miejscu otrzymania przez składającego ofertę oświadczenia o jej przyjęciu, a jeżeli dojście do składającego ofertę oświadczenia o jej przyjęciu nie jest wymagane </a:t>
            </a:r>
            <a:r>
              <a:rPr lang="pl-PL" u="sng" dirty="0"/>
              <a:t>albo oferta jest składana w postaci elektronicznej </a:t>
            </a:r>
            <a:r>
              <a:rPr lang="pl-PL" dirty="0"/>
              <a:t>– w miejscu </a:t>
            </a:r>
            <a:r>
              <a:rPr lang="pl-PL" dirty="0" smtClean="0"/>
              <a:t>zamieszkania, </a:t>
            </a:r>
            <a:r>
              <a:rPr lang="pl-PL" dirty="0"/>
              <a:t>albo w siedzibie składającego ofertę w chwili zawarcia umowy.</a:t>
            </a:r>
          </a:p>
          <a:p>
            <a:pPr algn="just"/>
            <a:endParaRPr lang="pl-PL" dirty="0"/>
          </a:p>
        </p:txBody>
      </p:sp>
    </p:spTree>
    <p:extLst>
      <p:ext uri="{BB962C8B-B14F-4D97-AF65-F5344CB8AC3E}">
        <p14:creationId xmlns:p14="http://schemas.microsoft.com/office/powerpoint/2010/main" val="17007431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Przesłanki skutecznego zawarcia </a:t>
            </a:r>
            <a:r>
              <a:rPr lang="pl-PL" b="1" dirty="0" smtClean="0"/>
              <a:t>umowy w trybie ofertowym</a:t>
            </a:r>
            <a:r>
              <a:rPr lang="pl-PL" dirty="0"/>
              <a:t/>
            </a:r>
            <a:br>
              <a:rPr lang="pl-PL" dirty="0"/>
            </a:br>
            <a:endParaRPr lang="pl-PL" dirty="0"/>
          </a:p>
        </p:txBody>
      </p:sp>
      <p:sp>
        <p:nvSpPr>
          <p:cNvPr id="3" name="Symbol zastępczy zawartości 2"/>
          <p:cNvSpPr>
            <a:spLocks noGrp="1"/>
          </p:cNvSpPr>
          <p:nvPr>
            <p:ph idx="1"/>
          </p:nvPr>
        </p:nvSpPr>
        <p:spPr/>
        <p:txBody>
          <a:bodyPr>
            <a:normAutofit fontScale="47500" lnSpcReduction="20000"/>
          </a:bodyPr>
          <a:lstStyle/>
          <a:p>
            <a:pPr algn="just"/>
            <a:r>
              <a:rPr lang="pl-PL" sz="4000" b="1" u="sng" dirty="0" smtClean="0"/>
              <a:t>Zgodność </a:t>
            </a:r>
            <a:r>
              <a:rPr lang="pl-PL" sz="4000" b="1" u="sng" dirty="0"/>
              <a:t>treści oświadczeń woli </a:t>
            </a:r>
            <a:r>
              <a:rPr lang="pl-PL" sz="4000" u="sng" dirty="0"/>
              <a:t>- </a:t>
            </a:r>
            <a:r>
              <a:rPr lang="pl-PL" sz="4000" dirty="0"/>
              <a:t>przyjęcie oferty w całości i tylko w jej zakresie. Jeżeli zaś pozytywna odpowiedź zawiera propozycję zmiany lub uzupełnienia treści należy intepretować tą odpowiedź jako kolejną ofertę zawarcia umowy o zmienionej treści. Jedynie w  stosunkach między przedsiębiorcami odpowiedź na ofertę z zastrzeżeniem zmian lub uzupełnień niezmieniających istotnie treści oferty poczytuje się za jej przyjęcie. W takim wypadku strony wiąże umowa o treści</a:t>
            </a:r>
            <a:br>
              <a:rPr lang="pl-PL" sz="4000" dirty="0"/>
            </a:br>
            <a:r>
              <a:rPr lang="pl-PL" sz="4000" dirty="0"/>
              <a:t>określonej w ofercie, z uwzględnieniem zastrzeżeń zawartych w odpowiedzi na</a:t>
            </a:r>
            <a:br>
              <a:rPr lang="pl-PL" sz="4000" dirty="0"/>
            </a:br>
            <a:r>
              <a:rPr lang="pl-PL" sz="4000" dirty="0"/>
              <a:t>nią. </a:t>
            </a:r>
            <a:endParaRPr lang="pl-PL" sz="4000" dirty="0" smtClean="0"/>
          </a:p>
          <a:p>
            <a:pPr algn="just"/>
            <a:r>
              <a:rPr lang="pl-PL" sz="4000" b="1" u="sng" dirty="0" smtClean="0"/>
              <a:t>Oświadczenie </a:t>
            </a:r>
            <a:r>
              <a:rPr lang="pl-PL" sz="4000" b="1" u="sng" dirty="0"/>
              <a:t>o przyjęciu oferty zostało złożone przed upływem terminu </a:t>
            </a:r>
            <a:r>
              <a:rPr lang="pl-PL" sz="4000" b="1" u="sng" dirty="0" smtClean="0"/>
              <a:t>związania </a:t>
            </a:r>
            <a:r>
              <a:rPr lang="pl-PL" sz="4000" b="1" u="sng" dirty="0"/>
              <a:t>ofertą</a:t>
            </a:r>
            <a:r>
              <a:rPr lang="pl-PL" sz="4000" u="sng" dirty="0"/>
              <a:t>.</a:t>
            </a:r>
            <a:r>
              <a:rPr lang="pl-PL" sz="4000" dirty="0"/>
              <a:t> Jeżeli oświadczenie o przyjęciu oferty nadeszło z opóźnieniem, lecz z jego treści lub z okoliczności wynika, że zostało wysłane w czasie właściwym, umowa dochodzi do skutku, chyba że składający ofertę zawiadomi niezwłocznie drugą stronę, iż wskutek opóźnienia odpowiedzi poczytuje umowę za niezawartą. </a:t>
            </a:r>
            <a:endParaRPr lang="pl-PL" sz="4000" dirty="0" smtClean="0"/>
          </a:p>
        </p:txBody>
      </p:sp>
    </p:spTree>
    <p:extLst>
      <p:ext uri="{BB962C8B-B14F-4D97-AF65-F5344CB8AC3E}">
        <p14:creationId xmlns:p14="http://schemas.microsoft.com/office/powerpoint/2010/main" val="618628717"/>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Negocjacje</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Polega na wzajemnym odziaływaniu stron na siebie  po to aby  uzgodnić treść umowy.  W toku prowadzonych negocjacji dochodzi do formułowania treści poszczególnych postanowień umowy , przekazywania wzajemnego informacji i przekonywania się nawzajem. Dopóki  negocjacje nie są zakończone żadna ze stron nie jest związana swoimi oświadczeniami woli i każda ze stron może w dowolnym czasie zrezygnować  z zawarcia umowy;</a:t>
            </a:r>
          </a:p>
          <a:p>
            <a:pPr algn="just"/>
            <a:r>
              <a:rPr lang="pl-PL" dirty="0" smtClean="0"/>
              <a:t>Umowa zostaje zawarta w momencie  w którym  strony dojdą do porozumienia co do wszystkich postanowień danej umowy, które były przedmiotem negocjacji.</a:t>
            </a:r>
            <a:endParaRPr lang="pl-PL" dirty="0"/>
          </a:p>
        </p:txBody>
      </p:sp>
    </p:spTree>
    <p:extLst>
      <p:ext uri="{BB962C8B-B14F-4D97-AF65-F5344CB8AC3E}">
        <p14:creationId xmlns:p14="http://schemas.microsoft.com/office/powerpoint/2010/main" val="197128211"/>
      </p:ext>
    </p:extLst>
  </p:cSld>
  <p:clrMapOvr>
    <a:masterClrMapping/>
  </p:clrMapOvr>
  <p:transition>
    <p:wedg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Nieuczciwe lub nielojalne praktyki  toku negocjacji</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b="1" dirty="0" smtClean="0"/>
              <a:t>Podjęcie lub prowadzenie negocjacji </a:t>
            </a:r>
            <a:r>
              <a:rPr lang="pl-PL" b="1" dirty="0"/>
              <a:t>z </a:t>
            </a:r>
            <a:r>
              <a:rPr lang="pl-PL" b="1" dirty="0" smtClean="0"/>
              <a:t>naruszeniem dobrych </a:t>
            </a:r>
            <a:r>
              <a:rPr lang="pl-PL" b="1" dirty="0"/>
              <a:t>obyczajów, w szczególności bez zamiaru zawarcia </a:t>
            </a:r>
            <a:r>
              <a:rPr lang="pl-PL" b="1" dirty="0" smtClean="0"/>
              <a:t>umowy. </a:t>
            </a:r>
            <a:r>
              <a:rPr lang="pl-PL" dirty="0" smtClean="0"/>
              <a:t>Takie zachowanie rodzi odpowiedzialność  odszkodowawczą w granicach ujemnego interesu strony – strona krzywdząca jest zobowiązana </a:t>
            </a:r>
            <a:r>
              <a:rPr lang="pl-PL" dirty="0"/>
              <a:t>do naprawienia szkody, jaką druga strona poniosła przez to, że </a:t>
            </a:r>
            <a:r>
              <a:rPr lang="pl-PL" dirty="0" smtClean="0"/>
              <a:t>liczyła na </a:t>
            </a:r>
            <a:r>
              <a:rPr lang="pl-PL" dirty="0"/>
              <a:t>zawarcie </a:t>
            </a:r>
            <a:r>
              <a:rPr lang="pl-PL" dirty="0" smtClean="0"/>
              <a:t>umowy;</a:t>
            </a:r>
          </a:p>
          <a:p>
            <a:pPr algn="just"/>
            <a:r>
              <a:rPr lang="pl-PL" b="1" dirty="0" smtClean="0"/>
              <a:t>Ujawnienie lub przekazanie informacji objętych poufnością albo wykorzystanie ich dla własnych celów wbrew ciążącym zobowiązaniom. </a:t>
            </a:r>
            <a:r>
              <a:rPr lang="pl-PL" dirty="0" smtClean="0"/>
              <a:t>Takie zachowanie rodzi odpowiedzialność cywilną dużych rozmiarów, w postaci naprawienia szkody, albo wydania uzyskanych korzyści.</a:t>
            </a:r>
            <a:endParaRPr lang="pl-PL" dirty="0"/>
          </a:p>
        </p:txBody>
      </p:sp>
    </p:spTree>
    <p:extLst>
      <p:ext uri="{BB962C8B-B14F-4D97-AF65-F5344CB8AC3E}">
        <p14:creationId xmlns:p14="http://schemas.microsoft.com/office/powerpoint/2010/main" val="422859385"/>
      </p:ext>
    </p:extLst>
  </p:cSld>
  <p:clrMapOvr>
    <a:masterClrMapping/>
  </p:clrMapOvr>
  <p:transition>
    <p:pull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Tryb przetargowy (aukcja lub przetarg)</a:t>
            </a:r>
            <a:endParaRPr lang="pl-PL" b="1" dirty="0"/>
          </a:p>
        </p:txBody>
      </p:sp>
      <p:sp>
        <p:nvSpPr>
          <p:cNvPr id="3" name="Symbol zastępczy zawartości 2"/>
          <p:cNvSpPr>
            <a:spLocks noGrp="1"/>
          </p:cNvSpPr>
          <p:nvPr>
            <p:ph idx="1"/>
          </p:nvPr>
        </p:nvSpPr>
        <p:spPr/>
        <p:txBody>
          <a:bodyPr>
            <a:normAutofit/>
          </a:bodyPr>
          <a:lstStyle/>
          <a:p>
            <a:pPr algn="just"/>
            <a:r>
              <a:rPr lang="pl-PL" b="1" dirty="0" smtClean="0"/>
              <a:t>Są to dwa warianty trybu zawierania umów</a:t>
            </a:r>
            <a:r>
              <a:rPr lang="pl-PL" dirty="0" smtClean="0"/>
              <a:t>, których cechą jest to, że prowadzą one jednocześnie do uzgodnienia treści oświadczeń woli i do wybrania kontrahenta spośród grupy osób ubiegających się na równych prawach o zawarcie umowy.</a:t>
            </a:r>
          </a:p>
          <a:p>
            <a:pPr algn="just"/>
            <a:r>
              <a:rPr lang="pl-PL" b="1" dirty="0" smtClean="0"/>
              <a:t>Składa się ono z trzech etapów</a:t>
            </a:r>
            <a:r>
              <a:rPr lang="pl-PL" dirty="0" smtClean="0"/>
              <a:t>: </a:t>
            </a:r>
            <a:r>
              <a:rPr lang="pl-PL" dirty="0"/>
              <a:t>o</a:t>
            </a:r>
            <a:r>
              <a:rPr lang="pl-PL" dirty="0" smtClean="0"/>
              <a:t>głoszenia, składania ofert, wyboru oferty.</a:t>
            </a:r>
          </a:p>
        </p:txBody>
      </p:sp>
    </p:spTree>
    <p:extLst>
      <p:ext uri="{BB962C8B-B14F-4D97-AF65-F5344CB8AC3E}">
        <p14:creationId xmlns:p14="http://schemas.microsoft.com/office/powerpoint/2010/main" val="3234286072"/>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Aukcja</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a:latin typeface="+mj-lt"/>
                <a:cs typeface="Times New Roman" panose="02020603050405020304" pitchFamily="18" charset="0"/>
              </a:rPr>
              <a:t>Aukcja cechuje się </a:t>
            </a:r>
            <a:r>
              <a:rPr lang="pl-PL" dirty="0" smtClean="0">
                <a:latin typeface="+mj-lt"/>
                <a:cs typeface="Times New Roman" panose="02020603050405020304" pitchFamily="18" charset="0"/>
              </a:rPr>
              <a:t>tym, że uzgodnieniu </a:t>
            </a:r>
            <a:r>
              <a:rPr lang="pl-PL" dirty="0">
                <a:latin typeface="+mj-lt"/>
                <a:cs typeface="Times New Roman" panose="02020603050405020304" pitchFamily="18" charset="0"/>
              </a:rPr>
              <a:t>podlega </a:t>
            </a:r>
            <a:r>
              <a:rPr lang="pl-PL" dirty="0" smtClean="0">
                <a:latin typeface="+mj-lt"/>
                <a:cs typeface="Times New Roman" panose="02020603050405020304" pitchFamily="18" charset="0"/>
              </a:rPr>
              <a:t>w </a:t>
            </a:r>
            <a:r>
              <a:rPr lang="pl-PL" dirty="0">
                <a:latin typeface="+mj-lt"/>
                <a:cs typeface="Times New Roman" panose="02020603050405020304" pitchFamily="18" charset="0"/>
              </a:rPr>
              <a:t>zasadzie </a:t>
            </a:r>
            <a:r>
              <a:rPr lang="pl-PL" dirty="0" smtClean="0">
                <a:latin typeface="+mj-lt"/>
                <a:cs typeface="Times New Roman" panose="02020603050405020304" pitchFamily="18" charset="0"/>
              </a:rPr>
              <a:t>tylko jeden element treści </a:t>
            </a:r>
            <a:r>
              <a:rPr lang="pl-PL" dirty="0">
                <a:latin typeface="+mj-lt"/>
                <a:cs typeface="Times New Roman" panose="02020603050405020304" pitchFamily="18" charset="0"/>
              </a:rPr>
              <a:t>umowy </a:t>
            </a:r>
            <a:r>
              <a:rPr lang="pl-PL" dirty="0" smtClean="0">
                <a:latin typeface="+mj-lt"/>
                <a:cs typeface="Times New Roman" panose="02020603050405020304" pitchFamily="18" charset="0"/>
              </a:rPr>
              <a:t>i </a:t>
            </a:r>
            <a:r>
              <a:rPr lang="pl-PL" dirty="0">
                <a:latin typeface="+mj-lt"/>
                <a:cs typeface="Times New Roman" panose="02020603050405020304" pitchFamily="18" charset="0"/>
              </a:rPr>
              <a:t>tylko ten </a:t>
            </a:r>
            <a:r>
              <a:rPr lang="pl-PL" dirty="0" smtClean="0">
                <a:latin typeface="+mj-lt"/>
                <a:cs typeface="Times New Roman" panose="02020603050405020304" pitchFamily="18" charset="0"/>
              </a:rPr>
              <a:t>element </a:t>
            </a:r>
            <a:r>
              <a:rPr lang="pl-PL" dirty="0">
                <a:latin typeface="+mj-lt"/>
                <a:cs typeface="Times New Roman" panose="02020603050405020304" pitchFamily="18" charset="0"/>
              </a:rPr>
              <a:t>jest </a:t>
            </a:r>
            <a:r>
              <a:rPr lang="pl-PL" dirty="0" smtClean="0">
                <a:latin typeface="+mj-lt"/>
                <a:cs typeface="Times New Roman" panose="02020603050405020304" pitchFamily="18" charset="0"/>
              </a:rPr>
              <a:t>uwzględniany  </a:t>
            </a:r>
            <a:r>
              <a:rPr lang="pl-PL" dirty="0">
                <a:latin typeface="+mj-lt"/>
                <a:cs typeface="Times New Roman" panose="02020603050405020304" pitchFamily="18" charset="0"/>
              </a:rPr>
              <a:t>przy </a:t>
            </a:r>
            <a:r>
              <a:rPr lang="pl-PL" dirty="0" smtClean="0">
                <a:latin typeface="+mj-lt"/>
                <a:cs typeface="Times New Roman" panose="02020603050405020304" pitchFamily="18" charset="0"/>
              </a:rPr>
              <a:t>porównywaniu </a:t>
            </a:r>
            <a:r>
              <a:rPr lang="pl-PL" dirty="0">
                <a:latin typeface="+mj-lt"/>
                <a:cs typeface="Times New Roman" panose="02020603050405020304" pitchFamily="18" charset="0"/>
              </a:rPr>
              <a:t>ofert. </a:t>
            </a:r>
            <a:endParaRPr lang="pl-PL" dirty="0" smtClean="0">
              <a:latin typeface="+mj-lt"/>
              <a:cs typeface="Times New Roman" panose="02020603050405020304" pitchFamily="18" charset="0"/>
            </a:endParaRPr>
          </a:p>
          <a:p>
            <a:pPr algn="just"/>
            <a:r>
              <a:rPr lang="pl-PL" dirty="0" smtClean="0">
                <a:latin typeface="+mj-lt"/>
                <a:cs typeface="Times New Roman" panose="02020603050405020304" pitchFamily="18" charset="0"/>
              </a:rPr>
              <a:t>Poszczególni licytanci składają swoje oferty kolejno i jawnie, każda następna oferta powinna być korzystniejsza dla organizatora od poprzedniej. Każdy z uczestników aukcji może złożyć dowolną  ilość ofert. Oferta wiąże licytanta od </a:t>
            </a:r>
            <a:r>
              <a:rPr lang="pl-PL" dirty="0">
                <a:latin typeface="+mj-lt"/>
                <a:cs typeface="Times New Roman" panose="02020603050405020304" pitchFamily="18" charset="0"/>
              </a:rPr>
              <a:t>chwili </a:t>
            </a:r>
            <a:r>
              <a:rPr lang="pl-PL" dirty="0" smtClean="0">
                <a:latin typeface="+mj-lt"/>
                <a:cs typeface="Times New Roman" panose="02020603050405020304" pitchFamily="18" charset="0"/>
              </a:rPr>
              <a:t>jej złożenia do złożenia oferty przez innego licytanta – oferty korzystniejszej. Zawarcie umowy następuje przez oświadczenie organizatora o zaakceptowaniu  ostatniej oferty tzw. udzielenie przybicia. Zasada ta nie ma zastosowania gdy przepis wymaga formy szczególnej pod rygorem nieważności, wówczas muszą być spełnione warunki formy szczególnej wtedy dopiero dochodzi do zawarcia umowy</a:t>
            </a:r>
            <a:r>
              <a:rPr lang="pl-PL" dirty="0" smtClean="0"/>
              <a:t>.</a:t>
            </a:r>
            <a:endParaRPr lang="pl-PL" dirty="0"/>
          </a:p>
        </p:txBody>
      </p:sp>
    </p:spTree>
    <p:extLst>
      <p:ext uri="{BB962C8B-B14F-4D97-AF65-F5344CB8AC3E}">
        <p14:creationId xmlns:p14="http://schemas.microsoft.com/office/powerpoint/2010/main" val="3605954653"/>
      </p:ext>
    </p:extLst>
  </p:cSld>
  <p:clrMapOvr>
    <a:masterClrMapping/>
  </p:clrMapOvr>
  <p:transition>
    <p:wipe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Przetarg</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To taki rodzaj postępowania w którym uzgodnieniu może podlegać więcej niż jeden element treści umowy i wszystkie te elementy są uwzględniane przy porównywaniu ofert. Każdy z uczestników składa jedną ofertę i wszyscy jednocześnie są swoimi ofertami związani do momentu wybrania jednego z nich przez organizatora, albo do czasu zamknięcia  przez organizatora przetargu bez wybrania oferty. </a:t>
            </a:r>
          </a:p>
          <a:p>
            <a:pPr algn="just"/>
            <a:r>
              <a:rPr lang="pl-PL" dirty="0" smtClean="0"/>
              <a:t>Umowa zostaje zawarta przez złożenie uczestnikowi , którego oferta została wybrana oświadczenia o przyjęciu oferty. Jeżeli jednak umowa dla swej ważności wymaga zachowania formy szczególnej wówczas do zawarcia umowy dochodzi po spełnieniu wymagań tej formy. </a:t>
            </a:r>
            <a:endParaRPr lang="pl-PL" dirty="0"/>
          </a:p>
        </p:txBody>
      </p:sp>
    </p:spTree>
    <p:extLst>
      <p:ext uri="{BB962C8B-B14F-4D97-AF65-F5344CB8AC3E}">
        <p14:creationId xmlns:p14="http://schemas.microsoft.com/office/powerpoint/2010/main" val="153148924"/>
      </p:ext>
    </p:extLst>
  </p:cSld>
  <p:clrMapOvr>
    <a:masterClrMapping/>
  </p:clrMapOvr>
  <p:transition>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Wadium</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To dodatkowe zastrzeżenie w warunkach aukcji lub przetargu uzależniające dopuszczenie do wzięcia udziału  w tym postępowaniu  od wpłacenia organizatorowi określonej sumy pieniężnej lub zabezpieczenia jej zapłaty.</a:t>
            </a:r>
          </a:p>
          <a:p>
            <a:pPr algn="just"/>
            <a:r>
              <a:rPr lang="pl-PL" dirty="0" smtClean="0"/>
              <a:t>Po pierwsze zatem jego wniesienie stanowi warunek wzięcia udziału w postępowaniu, pod drugie stanowi zabezpieczenie zawarcia umowy , o ile nie zostanie  ona jeszcze zawarta przez rozstrzygnięcie aukcji czy przetargu. Jeżeli bowiem zwycięzca uchyla się od zawarcia umowy może zatrzymać wadium lub dochodzić </a:t>
            </a:r>
            <a:r>
              <a:rPr lang="pl-PL" dirty="0"/>
              <a:t>zaspokojenia z </a:t>
            </a:r>
            <a:r>
              <a:rPr lang="pl-PL" dirty="0" smtClean="0"/>
              <a:t>przedmiotu zabezpieczenia</a:t>
            </a:r>
            <a:r>
              <a:rPr lang="pl-PL" dirty="0"/>
              <a:t>. </a:t>
            </a:r>
            <a:r>
              <a:rPr lang="pl-PL" dirty="0" smtClean="0"/>
              <a:t> </a:t>
            </a:r>
          </a:p>
          <a:p>
            <a:pPr algn="just"/>
            <a:r>
              <a:rPr lang="pl-PL" dirty="0" smtClean="0"/>
              <a:t>Jeżeli to organizator uchyla się od zawarcia umowy – zwycięzca może żądać zapłaty podwójnej wartości wadium.</a:t>
            </a:r>
            <a:endParaRPr lang="pl-PL" dirty="0"/>
          </a:p>
        </p:txBody>
      </p:sp>
    </p:spTree>
    <p:extLst>
      <p:ext uri="{BB962C8B-B14F-4D97-AF65-F5344CB8AC3E}">
        <p14:creationId xmlns:p14="http://schemas.microsoft.com/office/powerpoint/2010/main" val="2880768285"/>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Formy czynności prawnej</a:t>
            </a:r>
            <a:endParaRPr lang="pl-PL" b="1" dirty="0"/>
          </a:p>
        </p:txBody>
      </p:sp>
      <p:sp>
        <p:nvSpPr>
          <p:cNvPr id="3" name="Symbol zastępczy zawartości 2"/>
          <p:cNvSpPr>
            <a:spLocks noGrp="1"/>
          </p:cNvSpPr>
          <p:nvPr>
            <p:ph idx="1"/>
          </p:nvPr>
        </p:nvSpPr>
        <p:spPr/>
        <p:txBody>
          <a:bodyPr/>
          <a:lstStyle/>
          <a:p>
            <a:pPr algn="just"/>
            <a:r>
              <a:rPr lang="pl-PL" dirty="0" smtClean="0"/>
              <a:t>Pisemna (zwykła i kwalifikowane jej postacie: pisemna z datą pewną, z podpisem poświadczonym notarialnie, forma aktu notarialnego ;</a:t>
            </a:r>
          </a:p>
          <a:p>
            <a:pPr algn="just"/>
            <a:r>
              <a:rPr lang="pl-PL" dirty="0" smtClean="0"/>
              <a:t>Dokumentowa;</a:t>
            </a:r>
          </a:p>
          <a:p>
            <a:pPr algn="just"/>
            <a:r>
              <a:rPr lang="pl-PL" dirty="0" smtClean="0"/>
              <a:t>Elektroniczna.</a:t>
            </a:r>
            <a:endParaRPr lang="pl-PL" dirty="0"/>
          </a:p>
        </p:txBody>
      </p:sp>
    </p:spTree>
    <p:extLst>
      <p:ext uri="{BB962C8B-B14F-4D97-AF65-F5344CB8AC3E}">
        <p14:creationId xmlns:p14="http://schemas.microsoft.com/office/powerpoint/2010/main" val="2981269539"/>
      </p:ext>
    </p:extLst>
  </p:cSld>
  <p:clrMapOvr>
    <a:masterClrMapping/>
  </p:clrMapOvr>
  <p:transition>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Unieważnienie umowy zawartej w trybie przetargowym</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a:t>Organizator oraz uczestnik </a:t>
            </a:r>
            <a:r>
              <a:rPr lang="pl-PL" dirty="0" smtClean="0"/>
              <a:t>aukcji, </a:t>
            </a:r>
            <a:r>
              <a:rPr lang="pl-PL" dirty="0"/>
              <a:t>albo przetargu może </a:t>
            </a:r>
            <a:r>
              <a:rPr lang="pl-PL" dirty="0" smtClean="0"/>
              <a:t>żądać unieważnienia </a:t>
            </a:r>
            <a:r>
              <a:rPr lang="pl-PL" dirty="0"/>
              <a:t>zawartej umowy, jeżeli strona tej umowy, inny uczestnik lub </a:t>
            </a:r>
            <a:r>
              <a:rPr lang="pl-PL" dirty="0" smtClean="0"/>
              <a:t>osoba działająca </a:t>
            </a:r>
            <a:r>
              <a:rPr lang="pl-PL" dirty="0"/>
              <a:t>w porozumieniu z nimi wpłynęła na wynik aukcji albo </a:t>
            </a:r>
            <a:r>
              <a:rPr lang="pl-PL" dirty="0" smtClean="0"/>
              <a:t>przetargu w </a:t>
            </a:r>
            <a:r>
              <a:rPr lang="pl-PL" dirty="0"/>
              <a:t>sposób sprzeczny z prawem lub dobrymi obyczajami. </a:t>
            </a:r>
            <a:endParaRPr lang="pl-PL" dirty="0" smtClean="0"/>
          </a:p>
          <a:p>
            <a:pPr algn="just"/>
            <a:r>
              <a:rPr lang="pl-PL" dirty="0" smtClean="0"/>
              <a:t>Jeżeli </a:t>
            </a:r>
            <a:r>
              <a:rPr lang="pl-PL" dirty="0"/>
              <a:t>umowa </a:t>
            </a:r>
            <a:r>
              <a:rPr lang="pl-PL" dirty="0" smtClean="0"/>
              <a:t>została zawarta </a:t>
            </a:r>
            <a:r>
              <a:rPr lang="pl-PL" dirty="0"/>
              <a:t>na cudzy rachunek, jej unieważnienia może żądać także ten, na </a:t>
            </a:r>
            <a:r>
              <a:rPr lang="pl-PL" dirty="0" smtClean="0"/>
              <a:t>czyj rachunek </a:t>
            </a:r>
            <a:r>
              <a:rPr lang="pl-PL" dirty="0"/>
              <a:t>umowa została zawarta, lub dający zlecenie</a:t>
            </a:r>
            <a:r>
              <a:rPr lang="pl-PL" dirty="0" smtClean="0"/>
              <a:t>.</a:t>
            </a:r>
          </a:p>
          <a:p>
            <a:pPr algn="just"/>
            <a:r>
              <a:rPr lang="pl-PL" dirty="0" smtClean="0"/>
              <a:t>Osoby uprawnione mogą wówczas wystąpić z powództwem do sądu  o unieważnienie umowy</a:t>
            </a:r>
            <a:r>
              <a:rPr lang="pl-PL" dirty="0"/>
              <a:t>. Uprawnienie powyższe wygasa z upływem miesiąca od dnia, w </a:t>
            </a:r>
            <a:r>
              <a:rPr lang="pl-PL" dirty="0" smtClean="0"/>
              <a:t>którym uprawniony </a:t>
            </a:r>
            <a:r>
              <a:rPr lang="pl-PL" dirty="0"/>
              <a:t>dowiedział się o istnieniu przyczyny unieważnienia, nie później </a:t>
            </a:r>
            <a:r>
              <a:rPr lang="pl-PL" dirty="0" smtClean="0"/>
              <a:t>jednak niż </a:t>
            </a:r>
            <a:r>
              <a:rPr lang="pl-PL" dirty="0"/>
              <a:t>z upływem roku od dnia zawarcia </a:t>
            </a:r>
            <a:r>
              <a:rPr lang="pl-PL" dirty="0" smtClean="0"/>
              <a:t>umowy (terminy zawite).</a:t>
            </a:r>
            <a:endParaRPr lang="pl-PL" dirty="0"/>
          </a:p>
        </p:txBody>
      </p:sp>
    </p:spTree>
    <p:extLst>
      <p:ext uri="{BB962C8B-B14F-4D97-AF65-F5344CB8AC3E}">
        <p14:creationId xmlns:p14="http://schemas.microsoft.com/office/powerpoint/2010/main" val="3177150408"/>
      </p:ext>
    </p:extLst>
  </p:cSld>
  <p:clrMapOvr>
    <a:masterClrMapping/>
  </p:clrMapOvr>
  <p:transition>
    <p:wipe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Dwie kategorie podpisów</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Podpis własnoręczny (tradycyjny) związany z formą pisemną;</a:t>
            </a:r>
          </a:p>
          <a:p>
            <a:pPr algn="just"/>
            <a:r>
              <a:rPr lang="pl-PL" dirty="0" smtClean="0"/>
              <a:t>Podpis elektroniczny - związany z formą elektroniczną (kiedyś pod rządami ustawy z dnia 18 września 2001 r. o podpisie elektronicznym – już nieobowiązującej: </a:t>
            </a:r>
            <a:r>
              <a:rPr lang="pl-PL" b="1" dirty="0" smtClean="0"/>
              <a:t>podpis zwykły, bezpieczny podpis elektroniczny</a:t>
            </a:r>
            <a:r>
              <a:rPr lang="pl-PL" dirty="0" smtClean="0"/>
              <a:t>). Aktualnie pod rządami Rozporządzenia PE i Rady UE nr 910/2014 r. z dnia 23 lipca 2014 r. w sprawie identyfikacji elektronicznej, usług zaufania w odniesieniu do transakcji elektronicznych na rynku wewnętrznym oraz uchylające dyrektywę 1999/93/WE: </a:t>
            </a:r>
            <a:r>
              <a:rPr lang="pl-PL" b="1" dirty="0" smtClean="0"/>
              <a:t>podpis elektroniczny, zaawansowany podpis elektroniczny, kwalifikowany podpis elektroniczny</a:t>
            </a:r>
            <a:r>
              <a:rPr lang="pl-PL" dirty="0" smtClean="0"/>
              <a:t>.   </a:t>
            </a:r>
            <a:endParaRPr lang="pl-PL" dirty="0"/>
          </a:p>
        </p:txBody>
      </p:sp>
    </p:spTree>
    <p:extLst>
      <p:ext uri="{BB962C8B-B14F-4D97-AF65-F5344CB8AC3E}">
        <p14:creationId xmlns:p14="http://schemas.microsoft.com/office/powerpoint/2010/main" val="1915902454"/>
      </p:ext>
    </p:extLst>
  </p:cSld>
  <p:clrMapOvr>
    <a:masterClrMapping/>
  </p:clrMapOvr>
  <p:transition>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Podpis własnoręczny</a:t>
            </a:r>
            <a:endParaRPr lang="pl-PL" b="1" dirty="0"/>
          </a:p>
        </p:txBody>
      </p:sp>
      <p:sp>
        <p:nvSpPr>
          <p:cNvPr id="3" name="Symbol zastępczy zawartości 2"/>
          <p:cNvSpPr>
            <a:spLocks noGrp="1"/>
          </p:cNvSpPr>
          <p:nvPr>
            <p:ph idx="1"/>
          </p:nvPr>
        </p:nvSpPr>
        <p:spPr/>
        <p:txBody>
          <a:bodyPr>
            <a:noAutofit/>
          </a:bodyPr>
          <a:lstStyle/>
          <a:p>
            <a:pPr algn="just"/>
            <a:r>
              <a:rPr lang="pl-PL" sz="1400" dirty="0" smtClean="0"/>
              <a:t>Brak definicji ustawowej, </a:t>
            </a:r>
          </a:p>
          <a:p>
            <a:pPr algn="just"/>
            <a:r>
              <a:rPr lang="pl-PL" sz="1400" b="1" dirty="0" smtClean="0"/>
              <a:t>Własnoręczny</a:t>
            </a:r>
            <a:r>
              <a:rPr lang="pl-PL" sz="1400" dirty="0" smtClean="0"/>
              <a:t> tzn., że powinien być złożony osobiście, nie wyklucza to możliwości podpisania się </a:t>
            </a:r>
            <a:r>
              <a:rPr lang="pl-PL" sz="1400" b="1" dirty="0" smtClean="0"/>
              <a:t>protezą ręki lub palcami stóp</a:t>
            </a:r>
            <a:r>
              <a:rPr lang="pl-PL" sz="1400" dirty="0" smtClean="0"/>
              <a:t>. Nie będzie nim jednak  mechanicznie odbita kopia – tzw. </a:t>
            </a:r>
            <a:r>
              <a:rPr lang="pl-PL" sz="1400" dirty="0" err="1" smtClean="0"/>
              <a:t>faksymila</a:t>
            </a:r>
            <a:r>
              <a:rPr lang="pl-PL" sz="1400" dirty="0" smtClean="0"/>
              <a:t>, choć tego rodzaju postać podpisu jest dopuszczona na niektórych papierach wartościowych (na akcjach i obligacjach). </a:t>
            </a:r>
          </a:p>
          <a:p>
            <a:pPr algn="just"/>
            <a:r>
              <a:rPr lang="pl-PL" sz="1400" b="1" dirty="0" smtClean="0"/>
              <a:t>Podpis musi określać osobę składającą oświadczenie woli </a:t>
            </a:r>
            <a:r>
              <a:rPr lang="pl-PL" sz="1400" dirty="0" smtClean="0"/>
              <a:t>w ten sposób realizuje on funkcję identyfikacyjną;</a:t>
            </a:r>
          </a:p>
          <a:p>
            <a:pPr algn="just"/>
            <a:r>
              <a:rPr lang="pl-PL" sz="1400" b="1" dirty="0" smtClean="0"/>
              <a:t>Minimalna treść podpisu</a:t>
            </a:r>
            <a:r>
              <a:rPr lang="pl-PL" sz="1400" dirty="0" smtClean="0"/>
              <a:t> - przyjmuje się, że podpis powinien obejmować co najmniej nazwisko, w tym również w postaci nieczytelnej (w tym wypadku granicą skuteczności podpisu jest możliwość jego weryfikacji w drodze ekspertyzy </a:t>
            </a:r>
            <a:r>
              <a:rPr lang="pl-PL" sz="1400" dirty="0" err="1" smtClean="0"/>
              <a:t>pismoznawczej</a:t>
            </a:r>
            <a:r>
              <a:rPr lang="pl-PL" sz="1400" dirty="0" smtClean="0"/>
              <a:t>); </a:t>
            </a:r>
          </a:p>
          <a:p>
            <a:pPr algn="just"/>
            <a:r>
              <a:rPr lang="pl-PL" sz="1400" dirty="0" smtClean="0"/>
              <a:t>Występuje na dokumencie papierowym;</a:t>
            </a:r>
          </a:p>
          <a:p>
            <a:pPr algn="just"/>
            <a:r>
              <a:rPr lang="pl-PL" sz="1400" dirty="0" smtClean="0"/>
              <a:t>Podpis powinien pozostawać w takim związku przestrzennym z dokumentem, aby potwierdzać zarówno ostateczność złożonego oświadczenia woli jak i akceptację jego treści. W związku z tym, że typowym, miejscem sporządzenia podpisu jest miejsce pod treścią oświadczenia woli – tam powinien znajdować się podpis, </a:t>
            </a:r>
          </a:p>
          <a:p>
            <a:pPr algn="just"/>
            <a:r>
              <a:rPr lang="pl-PL" sz="1400" dirty="0" smtClean="0"/>
              <a:t>Technika sporządzenia podpisu powinna zapewniać jego trwałość;</a:t>
            </a:r>
          </a:p>
          <a:p>
            <a:pPr algn="just"/>
            <a:r>
              <a:rPr lang="pl-PL" sz="1400" dirty="0" smtClean="0"/>
              <a:t>Liczne wypowiedzi doktryny prawa: „podpis stanowi na ogół afirmację dokumentu”, najlepszy gwarant prawdziwości oświadczenia skierowanego do innego podmiotu.</a:t>
            </a:r>
          </a:p>
          <a:p>
            <a:endParaRPr lang="pl-PL" sz="1400" dirty="0" smtClean="0"/>
          </a:p>
          <a:p>
            <a:endParaRPr lang="pl-PL" sz="1400" dirty="0"/>
          </a:p>
        </p:txBody>
      </p:sp>
    </p:spTree>
  </p:cSld>
  <p:clrMapOvr>
    <a:masterClrMapping/>
  </p:clrMapOvr>
  <p:transition>
    <p:pull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Zastępcza forma podpisu własnoręcznego</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Osoby  nie mogące pisać, ale mogące czytać w celu dochowania wymogu formy pisemnej korzystają z </a:t>
            </a:r>
            <a:r>
              <a:rPr lang="pl-PL" b="1" dirty="0" smtClean="0"/>
              <a:t>tzw. zastępczej formy podpisu określonej w art. 79 KC.</a:t>
            </a:r>
          </a:p>
          <a:p>
            <a:pPr marL="0" indent="0" algn="just">
              <a:buNone/>
            </a:pPr>
            <a:r>
              <a:rPr lang="pl-PL" dirty="0"/>
              <a:t>Osoba niemogąca pisać może złożyć oświadczenie woli </a:t>
            </a:r>
            <a:r>
              <a:rPr lang="pl-PL" dirty="0" smtClean="0"/>
              <a:t>w formie </a:t>
            </a:r>
            <a:r>
              <a:rPr lang="pl-PL" dirty="0"/>
              <a:t>pisemnej </a:t>
            </a:r>
            <a:r>
              <a:rPr lang="pl-PL" dirty="0" smtClean="0"/>
              <a:t>w ten </a:t>
            </a:r>
            <a:r>
              <a:rPr lang="pl-PL" dirty="0"/>
              <a:t>sposób, </a:t>
            </a:r>
            <a:r>
              <a:rPr lang="pl-PL" dirty="0" smtClean="0"/>
              <a:t>że: </a:t>
            </a:r>
          </a:p>
          <a:p>
            <a:pPr marL="514350" indent="-514350" algn="just">
              <a:buAutoNum type="arabicPeriod"/>
            </a:pPr>
            <a:r>
              <a:rPr lang="pl-PL" dirty="0" smtClean="0"/>
              <a:t>uczyni </a:t>
            </a:r>
            <a:r>
              <a:rPr lang="pl-PL" dirty="0"/>
              <a:t>na dokumencie tuszowy odcisk palca, </a:t>
            </a:r>
            <a:r>
              <a:rPr lang="pl-PL" dirty="0" smtClean="0"/>
              <a:t>a obok </a:t>
            </a:r>
            <a:r>
              <a:rPr lang="pl-PL" dirty="0"/>
              <a:t>tego odcisku osoba przez nią upoważniona wypisze jej imię </a:t>
            </a:r>
            <a:r>
              <a:rPr lang="pl-PL" dirty="0" smtClean="0"/>
              <a:t>i nazwisko </a:t>
            </a:r>
            <a:r>
              <a:rPr lang="pl-PL" dirty="0"/>
              <a:t>oraz złoży swój podpis, </a:t>
            </a:r>
            <a:endParaRPr lang="pl-PL" dirty="0" smtClean="0"/>
          </a:p>
          <a:p>
            <a:pPr marL="514350" indent="-514350" algn="just">
              <a:buAutoNum type="arabicPeriod"/>
            </a:pPr>
            <a:r>
              <a:rPr lang="pl-PL" dirty="0" smtClean="0"/>
              <a:t>zamiast </a:t>
            </a:r>
            <a:r>
              <a:rPr lang="pl-PL" dirty="0"/>
              <a:t>składającego oświadczenie podpisze się osoba </a:t>
            </a:r>
            <a:r>
              <a:rPr lang="pl-PL" dirty="0" smtClean="0"/>
              <a:t>przez  </a:t>
            </a:r>
            <a:r>
              <a:rPr lang="pl-PL" dirty="0"/>
              <a:t>niego  upoważniona,  </a:t>
            </a:r>
            <a:r>
              <a:rPr lang="pl-PL" dirty="0" smtClean="0"/>
              <a:t>a jej  </a:t>
            </a:r>
            <a:r>
              <a:rPr lang="pl-PL" dirty="0"/>
              <a:t>podpis  będzie  poświadczony  przez notariusza,  wójta  (burmistrza,  prezydenta  miasta),  starostę  lub  marszałka województwa </a:t>
            </a:r>
            <a:r>
              <a:rPr lang="pl-PL" dirty="0" smtClean="0"/>
              <a:t>z zaznaczeniem</a:t>
            </a:r>
            <a:r>
              <a:rPr lang="pl-PL" dirty="0"/>
              <a:t>, że został złożony na życzenie osoby niemogącej pisać</a:t>
            </a:r>
            <a:r>
              <a:rPr lang="pl-PL" dirty="0" smtClean="0"/>
              <a:t>.</a:t>
            </a:r>
          </a:p>
          <a:p>
            <a:pPr marL="0" indent="0" algn="just">
              <a:buNone/>
            </a:pPr>
            <a:r>
              <a:rPr lang="pl-PL" dirty="0" smtClean="0"/>
              <a:t>Warto podkreślić, że aktualnie nie obowiązują  żadne szczególne wymagania przy dokonywaniu czynności prawnej w zwykłej formie pisemnej przez osoby nie mogące czytać (choć w pełni poczytalne), ale mogące pisać.</a:t>
            </a:r>
            <a:endParaRPr lang="pl-PL" dirty="0"/>
          </a:p>
        </p:txBody>
      </p:sp>
    </p:spTree>
    <p:extLst>
      <p:ext uri="{BB962C8B-B14F-4D97-AF65-F5344CB8AC3E}">
        <p14:creationId xmlns:p14="http://schemas.microsoft.com/office/powerpoint/2010/main" val="4176557634"/>
      </p:ext>
    </p:extLst>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Funkcje podpisu własnoręcznego wg. Michała </a:t>
            </a:r>
            <a:r>
              <a:rPr lang="pl-PL" b="1" dirty="0" err="1" smtClean="0"/>
              <a:t>Niedośpiała</a:t>
            </a:r>
            <a:endParaRPr lang="pl-PL" b="1" dirty="0"/>
          </a:p>
        </p:txBody>
      </p:sp>
      <p:sp>
        <p:nvSpPr>
          <p:cNvPr id="3" name="Symbol zastępczy zawartości 2"/>
          <p:cNvSpPr>
            <a:spLocks noGrp="1"/>
          </p:cNvSpPr>
          <p:nvPr>
            <p:ph idx="1"/>
          </p:nvPr>
        </p:nvSpPr>
        <p:spPr/>
        <p:txBody>
          <a:bodyPr>
            <a:noAutofit/>
          </a:bodyPr>
          <a:lstStyle/>
          <a:p>
            <a:pPr algn="just"/>
            <a:r>
              <a:rPr lang="pl-PL" sz="1600" b="1" dirty="0" smtClean="0"/>
              <a:t>Funkcja </a:t>
            </a:r>
            <a:r>
              <a:rPr lang="pl-PL" sz="1600" b="1" dirty="0"/>
              <a:t>identyfikacyjna </a:t>
            </a:r>
            <a:r>
              <a:rPr lang="pl-PL" sz="1600" dirty="0" smtClean="0"/>
              <a:t>- oznacza</a:t>
            </a:r>
            <a:r>
              <a:rPr lang="pl-PL" sz="1600" dirty="0"/>
              <a:t>,   że złożenie   podpisu   ma   umożliwić  </a:t>
            </a:r>
            <a:r>
              <a:rPr lang="pl-PL" sz="1600" dirty="0" smtClean="0"/>
              <a:t>identyfikację osoby   </a:t>
            </a:r>
            <a:r>
              <a:rPr lang="pl-PL" sz="1600" dirty="0"/>
              <a:t>składającej   oświadczenie   woli. Identyfikacji   podpisu   można   dokonać  na   </a:t>
            </a:r>
            <a:r>
              <a:rPr lang="pl-PL" sz="1600" dirty="0" smtClean="0"/>
              <a:t>kilku poziomach: a</a:t>
            </a:r>
            <a:r>
              <a:rPr lang="pl-PL" sz="1600" dirty="0"/>
              <a:t>) </a:t>
            </a:r>
            <a:r>
              <a:rPr lang="pl-PL" sz="1600" b="1" dirty="0" smtClean="0"/>
              <a:t>na  poziomie </a:t>
            </a:r>
            <a:r>
              <a:rPr lang="pl-PL" sz="1600" b="1" dirty="0"/>
              <a:t>identyfikacji powszechnej</a:t>
            </a:r>
            <a:r>
              <a:rPr lang="pl-PL" sz="1600" dirty="0"/>
              <a:t>; tutaj chodzi o sytuację, w której każda osoba</a:t>
            </a:r>
            <a:r>
              <a:rPr lang="pl-PL" sz="1600" dirty="0" smtClean="0"/>
              <a:t>, po </a:t>
            </a:r>
            <a:r>
              <a:rPr lang="pl-PL" sz="1600" dirty="0"/>
              <a:t>spojrzeniu na konkretny podpis i jego przeczytaniu, będzie wiedziała, kto się podpisał</a:t>
            </a:r>
            <a:r>
              <a:rPr lang="pl-PL" sz="1600" dirty="0" smtClean="0"/>
              <a:t>; b</a:t>
            </a:r>
            <a:r>
              <a:rPr lang="pl-PL" sz="1600" b="1" dirty="0"/>
              <a:t>)     </a:t>
            </a:r>
            <a:r>
              <a:rPr lang="pl-PL" sz="1600" b="1" dirty="0" smtClean="0"/>
              <a:t>poziom     </a:t>
            </a:r>
            <a:r>
              <a:rPr lang="pl-PL" sz="1600" b="1" dirty="0"/>
              <a:t>identyfikacji     porównawczej</a:t>
            </a:r>
            <a:r>
              <a:rPr lang="pl-PL" sz="1600" dirty="0"/>
              <a:t>,     gdy     podstawą   identyfikacji     </a:t>
            </a:r>
            <a:r>
              <a:rPr lang="pl-PL" sz="1600" dirty="0" smtClean="0"/>
              <a:t>jest przeprowadzenie   </a:t>
            </a:r>
            <a:r>
              <a:rPr lang="pl-PL" sz="1600" dirty="0"/>
              <a:t>procesu   myślowego,   w   trakcie   którego   dochodzi   do   porównania   tego,   </a:t>
            </a:r>
            <a:r>
              <a:rPr lang="pl-PL" sz="1600" dirty="0" smtClean="0"/>
              <a:t>co osoba   </a:t>
            </a:r>
            <a:r>
              <a:rPr lang="pl-PL" sz="1600" dirty="0"/>
              <a:t>widzi,   z   tym,   co   dana   osoba   zna;   prawidłowa   identyfikacja   dokonana   będzie   </a:t>
            </a:r>
            <a:r>
              <a:rPr lang="pl-PL" sz="1600" dirty="0" smtClean="0"/>
              <a:t>przez osoby</a:t>
            </a:r>
            <a:r>
              <a:rPr lang="pl-PL" sz="1600" dirty="0"/>
              <a:t>,   które   znają  charakterystyczny   sposób   podpisywania   się  </a:t>
            </a:r>
            <a:r>
              <a:rPr lang="pl-PL" sz="1600" dirty="0" smtClean="0"/>
              <a:t>składającego  podpis,  zestawia  się  </a:t>
            </a:r>
            <a:r>
              <a:rPr lang="pl-PL" sz="1600" dirty="0"/>
              <a:t>okazany   podpis   z   wzorem   podpisu   już  wcześniej   utrwalonym   (np.   w   </a:t>
            </a:r>
            <a:r>
              <a:rPr lang="pl-PL" sz="1600" dirty="0" smtClean="0"/>
              <a:t>Krajowym Rejestrze </a:t>
            </a:r>
            <a:r>
              <a:rPr lang="pl-PL" sz="1600" dirty="0"/>
              <a:t>Sądowym czy też bankowej karcie wzorów podpisów</a:t>
            </a:r>
            <a:r>
              <a:rPr lang="pl-PL" sz="1600" dirty="0" smtClean="0"/>
              <a:t>); c</a:t>
            </a:r>
            <a:r>
              <a:rPr lang="pl-PL" sz="1600" dirty="0"/>
              <a:t>)   </a:t>
            </a:r>
            <a:r>
              <a:rPr lang="pl-PL" sz="1600" b="1" dirty="0"/>
              <a:t>poziom   identyfikacji   grafologicznej   (</a:t>
            </a:r>
            <a:r>
              <a:rPr lang="pl-PL" sz="1600" b="1" dirty="0" err="1"/>
              <a:t>pismoznawczej</a:t>
            </a:r>
            <a:r>
              <a:rPr lang="pl-PL" sz="1600" b="1" dirty="0"/>
              <a:t>). </a:t>
            </a:r>
            <a:r>
              <a:rPr lang="pl-PL" sz="1600" dirty="0"/>
              <a:t>  Możemy   mówić </a:t>
            </a:r>
            <a:r>
              <a:rPr lang="pl-PL" sz="1600" dirty="0" smtClean="0"/>
              <a:t>o identyfikacji </a:t>
            </a:r>
            <a:r>
              <a:rPr lang="pl-PL" sz="1600" dirty="0"/>
              <a:t>podpisu przez grafologa, a ściślej </a:t>
            </a:r>
            <a:r>
              <a:rPr lang="pl-PL" sz="1600" dirty="0" smtClean="0"/>
              <a:t>rzecz określając przez  </a:t>
            </a:r>
            <a:r>
              <a:rPr lang="pl-PL" sz="1600" dirty="0" err="1"/>
              <a:t>pismoznawcę</a:t>
            </a:r>
            <a:r>
              <a:rPr lang="pl-PL" sz="1600" dirty="0"/>
              <a:t>, </a:t>
            </a:r>
            <a:r>
              <a:rPr lang="pl-PL" sz="1600" dirty="0" smtClean="0"/>
              <a:t>d</a:t>
            </a:r>
            <a:r>
              <a:rPr lang="pl-PL" sz="1600" b="1" dirty="0"/>
              <a:t>)      poziom   samoidentyfikacji</a:t>
            </a:r>
            <a:r>
              <a:rPr lang="pl-PL" sz="1600" dirty="0"/>
              <a:t>,   do   której   dochodzi   w   wyniku   potwierdzenia   </a:t>
            </a:r>
            <a:r>
              <a:rPr lang="pl-PL" sz="1600" dirty="0" smtClean="0"/>
              <a:t>podpisu przez </a:t>
            </a:r>
            <a:r>
              <a:rPr lang="pl-PL" sz="1600" dirty="0"/>
              <a:t>jego </a:t>
            </a:r>
            <a:r>
              <a:rPr lang="pl-PL" sz="1600" dirty="0" smtClean="0"/>
              <a:t>autora. </a:t>
            </a:r>
          </a:p>
          <a:p>
            <a:pPr algn="just"/>
            <a:r>
              <a:rPr lang="pl-PL" sz="1600" b="1" dirty="0"/>
              <a:t>Funkcja finalizacyjna </a:t>
            </a:r>
            <a:r>
              <a:rPr lang="pl-PL" sz="1600" dirty="0" smtClean="0"/>
              <a:t>- określana   </a:t>
            </a:r>
            <a:r>
              <a:rPr lang="pl-PL" sz="1600" dirty="0"/>
              <a:t>jest   </a:t>
            </a:r>
            <a:r>
              <a:rPr lang="pl-PL" sz="1600" b="1" dirty="0"/>
              <a:t>także   funkcją  zakończenia   oświadczenia   </a:t>
            </a:r>
            <a:r>
              <a:rPr lang="pl-PL" sz="1600" b="1" dirty="0" smtClean="0"/>
              <a:t>wo</a:t>
            </a:r>
            <a:r>
              <a:rPr lang="pl-PL" sz="1600" dirty="0" smtClean="0"/>
              <a:t>li (</a:t>
            </a:r>
            <a:r>
              <a:rPr lang="pl-PL" sz="1600" dirty="0"/>
              <a:t>pisma). To właśnie złożenie podpisu wskazuje, że oświadczenie woli zostało </a:t>
            </a:r>
            <a:r>
              <a:rPr lang="pl-PL" sz="1600" dirty="0" smtClean="0"/>
              <a:t>złożone.</a:t>
            </a:r>
          </a:p>
        </p:txBody>
      </p:sp>
    </p:spTree>
  </p:cSld>
  <p:clrMapOvr>
    <a:masterClrMapping/>
  </p:clrMapOvr>
  <p:transition>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Inne </a:t>
            </a:r>
            <a:r>
              <a:rPr lang="pl-PL" b="1" dirty="0" smtClean="0"/>
              <a:t>funkcje</a:t>
            </a:r>
            <a:endParaRPr lang="pl-PL" b="1" dirty="0"/>
          </a:p>
        </p:txBody>
      </p:sp>
      <p:sp>
        <p:nvSpPr>
          <p:cNvPr id="3" name="Symbol zastępczy zawartości 2"/>
          <p:cNvSpPr>
            <a:spLocks noGrp="1"/>
          </p:cNvSpPr>
          <p:nvPr>
            <p:ph idx="1"/>
          </p:nvPr>
        </p:nvSpPr>
        <p:spPr/>
        <p:txBody>
          <a:bodyPr>
            <a:normAutofit fontScale="55000" lnSpcReduction="20000"/>
          </a:bodyPr>
          <a:lstStyle/>
          <a:p>
            <a:pPr algn="just"/>
            <a:endParaRPr lang="pl-PL" b="1" dirty="0" smtClean="0"/>
          </a:p>
          <a:p>
            <a:pPr algn="just"/>
            <a:r>
              <a:rPr lang="pl-PL" b="1" dirty="0"/>
              <a:t>Funkcja ostrzegawcza - podpisanie ma stanowić ostrzeżenie przed pochopnym, nieprzemyślanym dokonaniem czynności prawnej, sprowadza się do uświadomienia podpisującemu, że skreślenie (zakreślenie) podpisu   doprowadzi   do   związania   osoby treścią oświadczenia   zawartego   w   dokumencie. </a:t>
            </a:r>
          </a:p>
          <a:p>
            <a:pPr algn="just"/>
            <a:r>
              <a:rPr lang="pl-PL" b="1" dirty="0" smtClean="0"/>
              <a:t>Funkcja   </a:t>
            </a:r>
            <a:r>
              <a:rPr lang="pl-PL" b="1" dirty="0"/>
              <a:t>akceptacyjna </a:t>
            </a:r>
            <a:r>
              <a:rPr lang="pl-PL" b="1" dirty="0" smtClean="0"/>
              <a:t> -  </a:t>
            </a:r>
            <a:r>
              <a:rPr lang="pl-PL" dirty="0"/>
              <a:t>sprowadza   się  do   stwierdzenia,   że złożenie   podpisu   </a:t>
            </a:r>
            <a:r>
              <a:rPr lang="pl-PL" dirty="0" smtClean="0"/>
              <a:t>oznacza akceptację </a:t>
            </a:r>
            <a:r>
              <a:rPr lang="pl-PL" dirty="0"/>
              <a:t>danego </a:t>
            </a:r>
            <a:r>
              <a:rPr lang="pl-PL" dirty="0" smtClean="0"/>
              <a:t>oświadczenia;</a:t>
            </a:r>
          </a:p>
          <a:p>
            <a:pPr algn="just"/>
            <a:r>
              <a:rPr lang="pl-PL" b="1" dirty="0"/>
              <a:t>Funkcja   </a:t>
            </a:r>
            <a:r>
              <a:rPr lang="pl-PL" b="1" dirty="0" err="1"/>
              <a:t>wolicjalna</a:t>
            </a:r>
            <a:r>
              <a:rPr lang="pl-PL" b="1" dirty="0"/>
              <a:t>  </a:t>
            </a:r>
            <a:r>
              <a:rPr lang="pl-PL" b="1" dirty="0" smtClean="0"/>
              <a:t>- </a:t>
            </a:r>
            <a:r>
              <a:rPr lang="pl-PL" dirty="0"/>
              <a:t>oznacza,   że </a:t>
            </a:r>
            <a:r>
              <a:rPr lang="pl-PL" dirty="0" smtClean="0"/>
              <a:t>skreślenie czy złożenie   </a:t>
            </a:r>
            <a:r>
              <a:rPr lang="pl-PL" dirty="0"/>
              <a:t>podpisu   stanowi   wyraz   woli   </a:t>
            </a:r>
            <a:r>
              <a:rPr lang="pl-PL" dirty="0" smtClean="0"/>
              <a:t>podmiotu złożenia </a:t>
            </a:r>
            <a:r>
              <a:rPr lang="pl-PL" dirty="0"/>
              <a:t>konkretnego oświadczenia woli, tj. wywołania skutków prawnych. Podpis </a:t>
            </a:r>
            <a:r>
              <a:rPr lang="pl-PL" dirty="0" smtClean="0"/>
              <a:t>stanowi zewnętrzny </a:t>
            </a:r>
            <a:r>
              <a:rPr lang="pl-PL" dirty="0"/>
              <a:t>przejaw (czasami jedyny) zamiaru złożenia konkretnego oświadczenia (np. </a:t>
            </a:r>
            <a:r>
              <a:rPr lang="pl-PL" dirty="0" smtClean="0"/>
              <a:t>woli testowania);</a:t>
            </a:r>
          </a:p>
          <a:p>
            <a:pPr algn="just"/>
            <a:r>
              <a:rPr lang="pl-PL" b="1" dirty="0"/>
              <a:t>Funkcja konstrukcyjna </a:t>
            </a:r>
            <a:r>
              <a:rPr lang="pl-PL" b="1" dirty="0" smtClean="0"/>
              <a:t>- </a:t>
            </a:r>
            <a:r>
              <a:rPr lang="pl-PL" dirty="0" smtClean="0"/>
              <a:t>sprowadza </a:t>
            </a:r>
            <a:r>
              <a:rPr lang="pl-PL" dirty="0"/>
              <a:t>się do stworzenia (konstruowania) formy </a:t>
            </a:r>
            <a:r>
              <a:rPr lang="pl-PL" dirty="0" smtClean="0"/>
              <a:t>pisemnej zwykłej;</a:t>
            </a:r>
          </a:p>
          <a:p>
            <a:pPr algn="just"/>
            <a:r>
              <a:rPr lang="pl-PL" b="1" dirty="0"/>
              <a:t>Funkcja   ochronna   </a:t>
            </a:r>
            <a:r>
              <a:rPr lang="pl-PL" dirty="0" smtClean="0"/>
              <a:t>- ma znaczenie w stosunkach </a:t>
            </a:r>
            <a:r>
              <a:rPr lang="pl-PL" i="1" dirty="0" err="1" smtClean="0"/>
              <a:t>inter</a:t>
            </a:r>
            <a:r>
              <a:rPr lang="pl-PL" i="1" dirty="0" smtClean="0"/>
              <a:t> partes, </a:t>
            </a:r>
            <a:r>
              <a:rPr lang="pl-PL" dirty="0" smtClean="0"/>
              <a:t>złożenie podpisu ma chronić obie strony. Podpis </a:t>
            </a:r>
            <a:r>
              <a:rPr lang="pl-PL" dirty="0"/>
              <a:t>jest gwarancją tego, co podpisujący oświadczył. </a:t>
            </a:r>
            <a:r>
              <a:rPr lang="pl-PL" dirty="0" smtClean="0"/>
              <a:t>Uniemożliwia  </a:t>
            </a:r>
            <a:r>
              <a:rPr lang="pl-PL" dirty="0"/>
              <a:t>podszywanie  się pod składającego  </a:t>
            </a:r>
            <a:r>
              <a:rPr lang="pl-PL" dirty="0" smtClean="0"/>
              <a:t>podpis</a:t>
            </a:r>
            <a:r>
              <a:rPr lang="pl-PL" dirty="0"/>
              <a:t>. </a:t>
            </a:r>
            <a:r>
              <a:rPr lang="pl-PL" dirty="0" smtClean="0"/>
              <a:t>Złożenie   </a:t>
            </a:r>
            <a:r>
              <a:rPr lang="pl-PL" dirty="0"/>
              <a:t>podpisu   stanowi   zabezpieczenie   dla   drugiej   strony   </a:t>
            </a:r>
            <a:r>
              <a:rPr lang="pl-PL" dirty="0" smtClean="0"/>
              <a:t>czynności prawnej</a:t>
            </a:r>
            <a:r>
              <a:rPr lang="pl-PL" dirty="0"/>
              <a:t>,  że   podpisujący   </a:t>
            </a:r>
            <a:r>
              <a:rPr lang="pl-PL" dirty="0" smtClean="0"/>
              <a:t>nie będzie uchylał się od skutków swojego oświadczenia woli.   </a:t>
            </a:r>
            <a:r>
              <a:rPr lang="pl-PL" dirty="0"/>
              <a:t>Podpis </a:t>
            </a:r>
            <a:r>
              <a:rPr lang="pl-PL" dirty="0" smtClean="0"/>
              <a:t>chroni kontrahentów </a:t>
            </a:r>
            <a:r>
              <a:rPr lang="pl-PL" dirty="0"/>
              <a:t>(i inne osoby wskazane w treści oświadczenia woli) przed możliwością zmian </a:t>
            </a:r>
            <a:r>
              <a:rPr lang="pl-PL" dirty="0" smtClean="0"/>
              <a:t>i korekt oświadczenia.</a:t>
            </a:r>
          </a:p>
        </p:txBody>
      </p:sp>
    </p:spTree>
    <p:extLst>
      <p:ext uri="{BB962C8B-B14F-4D97-AF65-F5344CB8AC3E}">
        <p14:creationId xmlns:p14="http://schemas.microsoft.com/office/powerpoint/2010/main" val="3825481543"/>
      </p:ext>
    </p:extLst>
  </p:cSld>
  <p:clrMapOvr>
    <a:masterClrMapping/>
  </p:clrMapOvr>
  <p:transition>
    <p:wip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Inne funkcje</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b="1" dirty="0"/>
              <a:t>Funkcja gwarancyjna </a:t>
            </a:r>
            <a:r>
              <a:rPr lang="pl-PL" dirty="0"/>
              <a:t>(sensu stricto) </a:t>
            </a:r>
            <a:r>
              <a:rPr lang="pl-PL" dirty="0" smtClean="0"/>
              <a:t> ma znaczenie erga </a:t>
            </a:r>
            <a:r>
              <a:rPr lang="pl-PL" dirty="0" err="1" smtClean="0"/>
              <a:t>omnes</a:t>
            </a:r>
            <a:r>
              <a:rPr lang="pl-PL" dirty="0" smtClean="0"/>
              <a:t>, podkreśla</a:t>
            </a:r>
            <a:r>
              <a:rPr lang="pl-PL" dirty="0"/>
              <a:t>, że osobiste złożenie podpisu zapewnia prawdziwość  dokumentu,   dając   pewien   poziom   gwarancji   autentyczności   dokumentu   i chroniąc   dokument   przed   fałszerstwem.   Podpis   konserwuje   treść oświadczenia   woli   i wprowadza   domniemanie,   że w treści   dokumentu   nie   uczyniono   przeróbek.   Jednocześnie autoryzuje   taki   </a:t>
            </a:r>
            <a:r>
              <a:rPr lang="pl-PL" dirty="0" smtClean="0"/>
              <a:t>dokument;</a:t>
            </a:r>
          </a:p>
          <a:p>
            <a:pPr algn="just"/>
            <a:r>
              <a:rPr lang="pl-PL" b="1" dirty="0" smtClean="0"/>
              <a:t>Funkcja   </a:t>
            </a:r>
            <a:r>
              <a:rPr lang="pl-PL" b="1" dirty="0"/>
              <a:t>kreacyjna   </a:t>
            </a:r>
            <a:r>
              <a:rPr lang="pl-PL" dirty="0"/>
              <a:t>sprowadza   się  do   tego,   że złożenie   podpisu   służy   wykreowaniu stosunku prawnego przez złożenie skutecznego oświadczenia woli. </a:t>
            </a:r>
          </a:p>
        </p:txBody>
      </p:sp>
    </p:spTree>
    <p:extLst>
      <p:ext uri="{BB962C8B-B14F-4D97-AF65-F5344CB8AC3E}">
        <p14:creationId xmlns:p14="http://schemas.microsoft.com/office/powerpoint/2010/main" val="4293799165"/>
      </p:ext>
    </p:extLst>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Podpis elektroniczny</a:t>
            </a:r>
            <a:endParaRPr lang="pl-PL" b="1" dirty="0"/>
          </a:p>
        </p:txBody>
      </p:sp>
      <p:sp>
        <p:nvSpPr>
          <p:cNvPr id="3" name="Symbol zastępczy zawartości 2"/>
          <p:cNvSpPr>
            <a:spLocks noGrp="1"/>
          </p:cNvSpPr>
          <p:nvPr>
            <p:ph idx="1"/>
          </p:nvPr>
        </p:nvSpPr>
        <p:spPr/>
        <p:txBody>
          <a:bodyPr>
            <a:normAutofit fontScale="92500"/>
          </a:bodyPr>
          <a:lstStyle/>
          <a:p>
            <a:pPr algn="just"/>
            <a:r>
              <a:rPr lang="pl-PL" dirty="0" smtClean="0"/>
              <a:t>Występuje na dokumencie elektronicznym, czy też w treści pism utrwalonych elektronicznie;</a:t>
            </a:r>
          </a:p>
          <a:p>
            <a:pPr algn="just"/>
            <a:r>
              <a:rPr lang="pl-PL" dirty="0" smtClean="0"/>
              <a:t>Brak określenia pojęcia dokumentu elektronicznego  w nieobowiązującej ustawie o podpisie elektronicznym, ale definicja tego rodzaju znajduje się już w Rozporządzeniu </a:t>
            </a:r>
            <a:r>
              <a:rPr lang="pl-PL" dirty="0" err="1" smtClean="0"/>
              <a:t>eIDAS</a:t>
            </a:r>
            <a:r>
              <a:rPr lang="pl-PL" dirty="0" smtClean="0"/>
              <a:t>;</a:t>
            </a:r>
          </a:p>
          <a:p>
            <a:pPr algn="just"/>
            <a:r>
              <a:rPr lang="pl-PL" dirty="0" smtClean="0"/>
              <a:t>Definicję dokumentu elektronicznego określa także ustawa z dnia 17 lutego 2005 r. o informatyzacji działalności podmiotów realizujących zadania publiczne  (Dz. U. z 2021 r., poz. 2070) dalej zw. UIDP</a:t>
            </a:r>
          </a:p>
          <a:p>
            <a:endParaRPr lang="pl-PL" dirty="0"/>
          </a:p>
        </p:txBody>
      </p:sp>
    </p:spTree>
    <p:extLst>
      <p:ext uri="{BB962C8B-B14F-4D97-AF65-F5344CB8AC3E}">
        <p14:creationId xmlns:p14="http://schemas.microsoft.com/office/powerpoint/2010/main" val="2834412062"/>
      </p:ext>
    </p:extLst>
  </p:cSld>
  <p:clrMapOvr>
    <a:masterClrMapping/>
  </p:clrMapOvr>
  <p:transition>
    <p:wipe dir="u"/>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Dokument elektroniczny</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Oznacza </a:t>
            </a:r>
            <a:r>
              <a:rPr lang="pl-PL" b="1" dirty="0" smtClean="0"/>
              <a:t>każdą treść przechowywaną w postaci elektronicznej</a:t>
            </a:r>
            <a:r>
              <a:rPr lang="pl-PL" dirty="0" smtClean="0"/>
              <a:t> w szczególności tekst lub nagranie dźwiękowe, wizualne lub audiowizualne (rozporządzenie </a:t>
            </a:r>
            <a:r>
              <a:rPr lang="pl-PL" dirty="0" err="1" smtClean="0"/>
              <a:t>eIDAS</a:t>
            </a:r>
            <a:r>
              <a:rPr lang="pl-PL" dirty="0" smtClean="0"/>
              <a:t> art. 3 pkt. 35);</a:t>
            </a:r>
          </a:p>
          <a:p>
            <a:pPr algn="just"/>
            <a:r>
              <a:rPr lang="pl-PL" dirty="0" smtClean="0"/>
              <a:t>Stanowiący </a:t>
            </a:r>
            <a:r>
              <a:rPr lang="pl-PL" dirty="0"/>
              <a:t>odrębną całość znaczeniową zbiór danych uporządkowanych  </a:t>
            </a:r>
            <a:r>
              <a:rPr lang="pl-PL" dirty="0" smtClean="0"/>
              <a:t>w określonej  </a:t>
            </a:r>
            <a:r>
              <a:rPr lang="pl-PL" dirty="0"/>
              <a:t>strukturze  wewnętrznej  </a:t>
            </a:r>
            <a:r>
              <a:rPr lang="pl-PL" dirty="0" smtClean="0"/>
              <a:t>i zapisany    </a:t>
            </a:r>
            <a:r>
              <a:rPr lang="pl-PL" dirty="0"/>
              <a:t>na informatycznym nośniku </a:t>
            </a:r>
            <a:r>
              <a:rPr lang="pl-PL" dirty="0" smtClean="0"/>
              <a:t>danych (art. 3 pkt. 2 UIDP)</a:t>
            </a:r>
            <a:endParaRPr lang="pl-PL" dirty="0"/>
          </a:p>
        </p:txBody>
      </p:sp>
    </p:spTree>
    <p:extLst>
      <p:ext uri="{BB962C8B-B14F-4D97-AF65-F5344CB8AC3E}">
        <p14:creationId xmlns:p14="http://schemas.microsoft.com/office/powerpoint/2010/main" val="2832422650"/>
      </p:ext>
    </p:extLst>
  </p:cSld>
  <p:clrMapOvr>
    <a:masterClrMapping/>
  </p:clrMapOvr>
  <p:transition>
    <p:wedg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Podpis zaufany i podpis osobisty</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b="1" dirty="0" smtClean="0"/>
              <a:t>Podpis zaufany </a:t>
            </a:r>
            <a:r>
              <a:rPr lang="pl-PL" dirty="0" smtClean="0"/>
              <a:t>jest związany z </a:t>
            </a:r>
            <a:r>
              <a:rPr lang="pl-PL" dirty="0"/>
              <a:t>profilem zaufanym. </a:t>
            </a:r>
            <a:endParaRPr lang="pl-PL" dirty="0" smtClean="0"/>
          </a:p>
          <a:p>
            <a:pPr algn="just"/>
            <a:r>
              <a:rPr lang="pl-PL" b="1" dirty="0" smtClean="0"/>
              <a:t>Profil zaufany </a:t>
            </a:r>
            <a:r>
              <a:rPr lang="pl-PL" dirty="0" smtClean="0"/>
              <a:t>to środek </a:t>
            </a:r>
            <a:r>
              <a:rPr lang="pl-PL" dirty="0"/>
              <a:t>identyfikacji elektronicznej zawierający zestaw danych identyfikujących  i  opisujących  osobę  fizyczną,  która  posiada  pełną  albo ograniczoną zdolność do czynności </a:t>
            </a:r>
            <a:r>
              <a:rPr lang="pl-PL" dirty="0" smtClean="0"/>
              <a:t>prawnych (art. 3 pkt. 14 UIDP);</a:t>
            </a:r>
          </a:p>
          <a:p>
            <a:pPr algn="just"/>
            <a:r>
              <a:rPr lang="pl-PL" b="1" dirty="0" smtClean="0"/>
              <a:t>Podpis zaufany </a:t>
            </a:r>
            <a:r>
              <a:rPr lang="pl-PL" dirty="0" smtClean="0"/>
              <a:t>– podpis </a:t>
            </a:r>
            <a:r>
              <a:rPr lang="pl-PL" dirty="0"/>
              <a:t>elektroniczny, którego autentyczność </a:t>
            </a:r>
            <a:r>
              <a:rPr lang="pl-PL" dirty="0" smtClean="0"/>
              <a:t>i integralność </a:t>
            </a:r>
            <a:r>
              <a:rPr lang="pl-PL" dirty="0"/>
              <a:t>są zapewniane przy użyciu pieczęci elektronicznej ministra właściwego do spraw </a:t>
            </a:r>
            <a:r>
              <a:rPr lang="pl-PL" dirty="0" smtClean="0"/>
              <a:t>informatyzacji. </a:t>
            </a:r>
            <a:r>
              <a:rPr lang="pl-PL" b="1" dirty="0" smtClean="0"/>
              <a:t>Podpis</a:t>
            </a:r>
            <a:r>
              <a:rPr lang="pl-PL" dirty="0" smtClean="0"/>
              <a:t> ten zawiera dane, które identyfikują  </a:t>
            </a:r>
            <a:r>
              <a:rPr lang="pl-PL" dirty="0"/>
              <a:t>osobę, </a:t>
            </a:r>
            <a:r>
              <a:rPr lang="pl-PL" dirty="0" smtClean="0"/>
              <a:t>są one </a:t>
            </a:r>
            <a:r>
              <a:rPr lang="pl-PL" dirty="0"/>
              <a:t>ustalone  na  podstawie  środka  identyfikacji elektronicznej  wydanego  </a:t>
            </a:r>
            <a:r>
              <a:rPr lang="pl-PL" dirty="0" smtClean="0"/>
              <a:t>w systemie</a:t>
            </a:r>
            <a:r>
              <a:rPr lang="pl-PL" dirty="0"/>
              <a:t>,  </a:t>
            </a:r>
            <a:r>
              <a:rPr lang="pl-PL" dirty="0" smtClean="0"/>
              <a:t>teleinformatycznym. Dane te obejmują: imię </a:t>
            </a:r>
            <a:r>
              <a:rPr lang="pl-PL" dirty="0"/>
              <a:t>(imiona</a:t>
            </a:r>
            <a:r>
              <a:rPr lang="pl-PL" dirty="0" smtClean="0"/>
              <a:t>), nazwisko, numer PESEL Podpis zaufany zawiera również identyfikator </a:t>
            </a:r>
            <a:r>
              <a:rPr lang="pl-PL" dirty="0"/>
              <a:t>środka identyfikacji elektronicznej, przy użyciu którego został </a:t>
            </a:r>
            <a:r>
              <a:rPr lang="pl-PL" dirty="0" smtClean="0"/>
              <a:t>złożony, oraz określa czas jego </a:t>
            </a:r>
            <a:r>
              <a:rPr lang="pl-PL" dirty="0"/>
              <a:t>złożenia (art. 3 pkt. 14 </a:t>
            </a:r>
            <a:r>
              <a:rPr lang="pl-PL" dirty="0" smtClean="0"/>
              <a:t>a UIDP</a:t>
            </a:r>
            <a:r>
              <a:rPr lang="pl-PL" dirty="0"/>
              <a:t>.</a:t>
            </a:r>
            <a:endParaRPr lang="pl-PL" dirty="0" smtClean="0"/>
          </a:p>
          <a:p>
            <a:pPr algn="just"/>
            <a:r>
              <a:rPr lang="pl-PL" dirty="0" smtClean="0"/>
              <a:t>.</a:t>
            </a:r>
            <a:endParaRPr lang="pl-PL" dirty="0"/>
          </a:p>
        </p:txBody>
      </p:sp>
    </p:spTree>
    <p:extLst>
      <p:ext uri="{BB962C8B-B14F-4D97-AF65-F5344CB8AC3E}">
        <p14:creationId xmlns:p14="http://schemas.microsoft.com/office/powerpoint/2010/main" val="2524113622"/>
      </p:ext>
    </p:extLst>
  </p:cSld>
  <p:clrMapOvr>
    <a:masterClrMapping/>
  </p:clrMapOvr>
  <p:transition>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Forma pisemna (zwykła)</a:t>
            </a:r>
            <a:endParaRPr lang="pl-PL" sz="3200"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W myśl art. 78  § 1 </a:t>
            </a:r>
            <a:r>
              <a:rPr lang="pl-PL" dirty="0" smtClean="0"/>
              <a:t>KC: </a:t>
            </a:r>
            <a:r>
              <a:rPr lang="pl-PL" dirty="0"/>
              <a:t>Do  zachowania  </a:t>
            </a:r>
            <a:r>
              <a:rPr lang="pl-PL" b="1" dirty="0"/>
              <a:t>pisemnej  formy  czynności  prawnej  </a:t>
            </a:r>
            <a:r>
              <a:rPr lang="pl-PL" dirty="0"/>
              <a:t>wystarcza  złożenie  własnoręcznego  podpisu  na dokumencie obejmującym treść oświadczenia woli. </a:t>
            </a:r>
            <a:endParaRPr lang="pl-PL" dirty="0" smtClean="0"/>
          </a:p>
          <a:p>
            <a:pPr marL="0" indent="0" algn="just">
              <a:buNone/>
            </a:pPr>
            <a:r>
              <a:rPr lang="pl-PL" b="1" dirty="0" smtClean="0"/>
              <a:t>Do </a:t>
            </a:r>
            <a:r>
              <a:rPr lang="pl-PL" b="1" dirty="0"/>
              <a:t>zawarcia umowy </a:t>
            </a:r>
            <a:r>
              <a:rPr lang="pl-PL" b="1" dirty="0" smtClean="0"/>
              <a:t> (przy zachowaniu formy pisemnej zwykłej) wystarczy</a:t>
            </a:r>
            <a:r>
              <a:rPr lang="pl-PL" dirty="0" smtClean="0"/>
              <a:t> </a:t>
            </a:r>
            <a:r>
              <a:rPr lang="pl-PL" dirty="0"/>
              <a:t>wymiana dokumentów obejmujących treść oświadczeń  woli,  </a:t>
            </a:r>
            <a:r>
              <a:rPr lang="pl-PL" dirty="0" smtClean="0"/>
              <a:t>z których  </a:t>
            </a:r>
            <a:r>
              <a:rPr lang="pl-PL" dirty="0"/>
              <a:t>każdy  jest  podpisany  przez  jedną  ze  stron,  lub dokumentów, </a:t>
            </a:r>
            <a:r>
              <a:rPr lang="pl-PL" dirty="0" smtClean="0"/>
              <a:t>z których </a:t>
            </a:r>
            <a:r>
              <a:rPr lang="pl-PL" dirty="0"/>
              <a:t>każdy obejmuje treść oświadczenia woli  jednej  ze  stron </a:t>
            </a:r>
            <a:r>
              <a:rPr lang="pl-PL" dirty="0" smtClean="0"/>
              <a:t>i jest </a:t>
            </a:r>
            <a:r>
              <a:rPr lang="pl-PL" dirty="0"/>
              <a:t>przez nią podpisany</a:t>
            </a:r>
            <a:r>
              <a:rPr lang="pl-PL" dirty="0" smtClean="0"/>
              <a:t>.</a:t>
            </a:r>
          </a:p>
          <a:p>
            <a:pPr marL="0" indent="0" algn="just">
              <a:buNone/>
            </a:pPr>
            <a:r>
              <a:rPr lang="pl-PL" dirty="0"/>
              <a:t>Zgodnie z wyr. SN z 27.11.2003 r. (III CK 156/02, </a:t>
            </a:r>
            <a:r>
              <a:rPr lang="pl-PL" dirty="0" err="1"/>
              <a:t>Legalis</a:t>
            </a:r>
            <a:r>
              <a:rPr lang="pl-PL" dirty="0"/>
              <a:t>), przepis art. 78 określa tylko minimalne wymagania, pozwalające generalnie na ocenę zachowania pisemnej formy każdej czynności prawnej, z odrębnym zarazem określeniem minimalnych wymogów niezbędnych dla stwierdzenia zawarcia umowy z zachowaniem tej formy.</a:t>
            </a:r>
          </a:p>
          <a:p>
            <a:pPr marL="0" indent="0" algn="just">
              <a:buNone/>
            </a:pPr>
            <a:endParaRPr lang="pl-PL" dirty="0" smtClean="0"/>
          </a:p>
          <a:p>
            <a:endParaRPr lang="pl-PL" dirty="0"/>
          </a:p>
        </p:txBody>
      </p:sp>
    </p:spTree>
    <p:extLst>
      <p:ext uri="{BB962C8B-B14F-4D97-AF65-F5344CB8AC3E}">
        <p14:creationId xmlns:p14="http://schemas.microsoft.com/office/powerpoint/2010/main" val="2983197606"/>
      </p:ext>
    </p:extLst>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Podpis osobisty</a:t>
            </a:r>
            <a:endParaRPr lang="pl-PL" dirty="0"/>
          </a:p>
        </p:txBody>
      </p:sp>
      <p:sp>
        <p:nvSpPr>
          <p:cNvPr id="3" name="Symbol zastępczy zawartości 2"/>
          <p:cNvSpPr>
            <a:spLocks noGrp="1"/>
          </p:cNvSpPr>
          <p:nvPr>
            <p:ph idx="1"/>
          </p:nvPr>
        </p:nvSpPr>
        <p:spPr/>
        <p:txBody>
          <a:bodyPr/>
          <a:lstStyle/>
          <a:p>
            <a:pPr algn="just"/>
            <a:r>
              <a:rPr lang="pl-PL" dirty="0"/>
              <a:t>Podpis osobisty jest ściśle związany z profilem osobistym. </a:t>
            </a:r>
            <a:endParaRPr lang="pl-PL" dirty="0" smtClean="0"/>
          </a:p>
          <a:p>
            <a:pPr algn="just"/>
            <a:r>
              <a:rPr lang="pl-PL" dirty="0" smtClean="0"/>
              <a:t>Profil </a:t>
            </a:r>
            <a:r>
              <a:rPr lang="pl-PL" dirty="0"/>
              <a:t>osobisty to środek  </a:t>
            </a:r>
            <a:r>
              <a:rPr lang="pl-PL" dirty="0" smtClean="0"/>
              <a:t>identyfikacji  elektronicznej  zawierający  dane potwierdzane przez certyfikat identyfikacji i uwierzytelnienia (art. 2 ust. 1 pkt. 10 ustawy o dowodach osobistych). Podpis osobisty - zaawansowany    podpis    elektroniczny   w </a:t>
            </a:r>
            <a:r>
              <a:rPr lang="pl-PL" dirty="0"/>
              <a:t>rozumieniu art. 3 pkt. 11 rozporządzenia </a:t>
            </a:r>
            <a:r>
              <a:rPr lang="pl-PL" dirty="0" err="1"/>
              <a:t>eIDAS</a:t>
            </a:r>
            <a:r>
              <a:rPr lang="pl-PL" dirty="0"/>
              <a:t>  weryfikowany  za  pomocą  certyfikatu podpisu </a:t>
            </a:r>
            <a:r>
              <a:rPr lang="pl-PL" dirty="0" smtClean="0"/>
              <a:t>osobistego.</a:t>
            </a:r>
            <a:endParaRPr lang="pl-PL" dirty="0"/>
          </a:p>
        </p:txBody>
      </p:sp>
    </p:spTree>
    <p:extLst>
      <p:ext uri="{BB962C8B-B14F-4D97-AF65-F5344CB8AC3E}">
        <p14:creationId xmlns:p14="http://schemas.microsoft.com/office/powerpoint/2010/main" val="16812133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Podpis elektroniczny w regulacji ustawy z dnia 18 września 2001 r. </a:t>
            </a:r>
            <a:endParaRPr lang="pl-PL" b="1" dirty="0"/>
          </a:p>
        </p:txBody>
      </p:sp>
      <p:sp>
        <p:nvSpPr>
          <p:cNvPr id="3" name="Symbol zastępczy zawartości 2"/>
          <p:cNvSpPr>
            <a:spLocks noGrp="1"/>
          </p:cNvSpPr>
          <p:nvPr>
            <p:ph idx="1"/>
          </p:nvPr>
        </p:nvSpPr>
        <p:spPr/>
        <p:txBody>
          <a:bodyPr>
            <a:normAutofit fontScale="92500" lnSpcReduction="10000"/>
          </a:bodyPr>
          <a:lstStyle/>
          <a:p>
            <a:pPr algn="just"/>
            <a:r>
              <a:rPr lang="pl-PL" dirty="0" smtClean="0"/>
              <a:t>Polski ustawodawca posługiwał się dwoma pojęciami: podpisu elektronicznego (podpis zwykły) i bezpieczny podpis elektroniczny (podpis kwalifikowany);</a:t>
            </a:r>
          </a:p>
          <a:p>
            <a:pPr algn="just"/>
            <a:r>
              <a:rPr lang="pl-PL" dirty="0" smtClean="0"/>
              <a:t>Podpis elektroniczny mogła złożyć tylko osoba fizyczna działająca w imieniu własnym lub też imieniu innej osoby fizycznej, osoby prawnej lub jednostki organizacyjnej nie posiadającej osobowości prawnej,</a:t>
            </a:r>
          </a:p>
          <a:p>
            <a:pPr algn="just"/>
            <a:r>
              <a:rPr lang="pl-PL" dirty="0" smtClean="0"/>
              <a:t>Od podpisu elektronicznego należało odróżnić poświadczenie elektroniczne, którym posługiwały się podmioty świadczące usługi certyfikacyjne.,</a:t>
            </a:r>
            <a:endParaRPr lang="pl-PL" dirty="0"/>
          </a:p>
        </p:txBody>
      </p:sp>
    </p:spTree>
    <p:extLst>
      <p:ext uri="{BB962C8B-B14F-4D97-AF65-F5344CB8AC3E}">
        <p14:creationId xmlns:p14="http://schemas.microsoft.com/office/powerpoint/2010/main" val="283534920"/>
      </p:ext>
    </p:extLst>
  </p:cSld>
  <p:clrMapOvr>
    <a:masterClrMapping/>
  </p:clrMapOvr>
  <p:transition>
    <p:wedg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Podpis elektroniczny (zwykły)</a:t>
            </a:r>
            <a:endParaRPr lang="pl-PL" b="1" dirty="0"/>
          </a:p>
        </p:txBody>
      </p:sp>
      <p:sp>
        <p:nvSpPr>
          <p:cNvPr id="3" name="Symbol zastępczy zawartości 2"/>
          <p:cNvSpPr>
            <a:spLocks noGrp="1"/>
          </p:cNvSpPr>
          <p:nvPr>
            <p:ph idx="1"/>
          </p:nvPr>
        </p:nvSpPr>
        <p:spPr/>
        <p:txBody>
          <a:bodyPr/>
          <a:lstStyle/>
          <a:p>
            <a:pPr marL="0" indent="0" algn="just">
              <a:buNone/>
            </a:pPr>
            <a:r>
              <a:rPr lang="pl-PL" b="1" dirty="0"/>
              <a:t>Podpis zwykły </a:t>
            </a:r>
            <a:r>
              <a:rPr lang="pl-PL" dirty="0"/>
              <a:t>(art. 3 ust. 1 ) – dane w postaci elektronicznej, które wraz z innymi danymi do których </a:t>
            </a:r>
            <a:r>
              <a:rPr lang="pl-PL" dirty="0" smtClean="0"/>
              <a:t>były dołączone </a:t>
            </a:r>
            <a:r>
              <a:rPr lang="pl-PL" dirty="0"/>
              <a:t>lub z którymi </a:t>
            </a:r>
            <a:r>
              <a:rPr lang="pl-PL" dirty="0" smtClean="0"/>
              <a:t>były logicznie </a:t>
            </a:r>
            <a:r>
              <a:rPr lang="pl-PL" dirty="0"/>
              <a:t>powiązane </a:t>
            </a:r>
            <a:r>
              <a:rPr lang="pl-PL" dirty="0" smtClean="0"/>
              <a:t>służyły </a:t>
            </a:r>
            <a:r>
              <a:rPr lang="pl-PL" dirty="0"/>
              <a:t>ustaleniu tożsamości osoby </a:t>
            </a:r>
            <a:r>
              <a:rPr lang="pl-PL" dirty="0" smtClean="0"/>
              <a:t>składającej podpis.</a:t>
            </a:r>
            <a:endParaRPr lang="pl-PL" dirty="0"/>
          </a:p>
          <a:p>
            <a:endParaRPr lang="pl-PL" dirty="0"/>
          </a:p>
        </p:txBody>
      </p:sp>
    </p:spTree>
    <p:extLst>
      <p:ext uri="{BB962C8B-B14F-4D97-AF65-F5344CB8AC3E}">
        <p14:creationId xmlns:p14="http://schemas.microsoft.com/office/powerpoint/2010/main" val="1033943328"/>
      </p:ext>
    </p:extLst>
  </p:cSld>
  <p:clrMapOvr>
    <a:masterClrMapping/>
  </p:clrMapOvr>
  <p:transition>
    <p:pull di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Podpis zwykły </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Nie musiał spełniać wymogu odporności na sfałszowanie, co w stosunkach cywilnoprawnych mogło powodować  problemy dowodowe;</a:t>
            </a:r>
          </a:p>
          <a:p>
            <a:pPr algn="just"/>
            <a:r>
              <a:rPr lang="pl-PL" dirty="0" smtClean="0"/>
              <a:t>Był określony w art. 8 ustawy, z którego wynikało, że opatrzenie zwykłym podpisem elektronicznym oświadczenia woli nie powodowało utraty jego ważności lub skuteczności, z tym tylko że oświadczenie niniejsze nie spełniało funkcji dowodowej. </a:t>
            </a:r>
            <a:endParaRPr lang="pl-PL" dirty="0"/>
          </a:p>
        </p:txBody>
      </p:sp>
    </p:spTree>
    <p:extLst>
      <p:ext uri="{BB962C8B-B14F-4D97-AF65-F5344CB8AC3E}">
        <p14:creationId xmlns:p14="http://schemas.microsoft.com/office/powerpoint/2010/main" val="3671944118"/>
      </p:ext>
    </p:extLst>
  </p:cSld>
  <p:clrMapOvr>
    <a:masterClrMapping/>
  </p:clrMapOvr>
  <p:transition>
    <p:dissolv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Kwalifikowany (bezpieczny podpis elektroniczny)</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Był przyporządkowany osobie, która składała podpis;</a:t>
            </a:r>
          </a:p>
          <a:p>
            <a:pPr algn="just"/>
            <a:r>
              <a:rPr lang="pl-PL" dirty="0" smtClean="0"/>
              <a:t>Był składany przy pomocy bezpiecznych urządzeń oraz danych służących do składania podpisu elektronicznego;</a:t>
            </a:r>
          </a:p>
          <a:p>
            <a:pPr algn="just"/>
            <a:r>
              <a:rPr lang="pl-PL" dirty="0" smtClean="0"/>
              <a:t>Był związany z innymi danymi (zawartymi w dokumencie) w taki sposób, że wszelkie zmiany w zakresie tych danych były rozpoznawalne – </a:t>
            </a:r>
            <a:r>
              <a:rPr lang="pl-PL" b="1" dirty="0" smtClean="0"/>
              <a:t>zasada integralności.</a:t>
            </a:r>
            <a:endParaRPr lang="pl-PL" b="1" dirty="0"/>
          </a:p>
        </p:txBody>
      </p:sp>
    </p:spTree>
    <p:extLst>
      <p:ext uri="{BB962C8B-B14F-4D97-AF65-F5344CB8AC3E}">
        <p14:creationId xmlns:p14="http://schemas.microsoft.com/office/powerpoint/2010/main" val="1479786876"/>
      </p:ext>
    </p:extLst>
  </p:cSld>
  <p:clrMapOvr>
    <a:masterClrMapping/>
  </p:clrMapOvr>
  <p:transition>
    <p:wipe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Kwalifikowany (bezpieczny podpis elektroniczny)</a:t>
            </a:r>
          </a:p>
        </p:txBody>
      </p:sp>
      <p:sp>
        <p:nvSpPr>
          <p:cNvPr id="3" name="Symbol zastępczy zawartości 2"/>
          <p:cNvSpPr>
            <a:spLocks noGrp="1"/>
          </p:cNvSpPr>
          <p:nvPr>
            <p:ph idx="1"/>
          </p:nvPr>
        </p:nvSpPr>
        <p:spPr/>
        <p:txBody>
          <a:bodyPr>
            <a:normAutofit/>
          </a:bodyPr>
          <a:lstStyle/>
          <a:p>
            <a:pPr algn="just"/>
            <a:r>
              <a:rPr lang="pl-PL" dirty="0" smtClean="0"/>
              <a:t>Był weryfikowany przy pomocy kwalifikowanego certyfikatu wydawanego przez podmiot świadczący usługi certyfikacyjne w rozumieniu ustawy. Certyfikat był zaświadczeniem zawierającym dane dotyczące samego podpisu, jak i osoby która składała niniejszy podpis. </a:t>
            </a:r>
            <a:r>
              <a:rPr lang="pl-PL" b="1" dirty="0" smtClean="0"/>
              <a:t>Certyfikat był specjalnym dowodem osobistym użytkownika sieci internetowej</a:t>
            </a:r>
            <a:r>
              <a:rPr lang="pl-PL" dirty="0" smtClean="0"/>
              <a:t>;</a:t>
            </a:r>
          </a:p>
          <a:p>
            <a:pPr algn="just"/>
            <a:r>
              <a:rPr lang="pl-PL" dirty="0" smtClean="0"/>
              <a:t>Spełniał funkcję dowodową i identyfikacyjną.   </a:t>
            </a:r>
            <a:endParaRPr lang="pl-PL" dirty="0"/>
          </a:p>
        </p:txBody>
      </p:sp>
    </p:spTree>
    <p:extLst>
      <p:ext uri="{BB962C8B-B14F-4D97-AF65-F5344CB8AC3E}">
        <p14:creationId xmlns:p14="http://schemas.microsoft.com/office/powerpoint/2010/main" val="470715688"/>
      </p:ext>
    </p:extLst>
  </p:cSld>
  <p:clrMapOvr>
    <a:masterClrMapping/>
  </p:clrMapOvr>
  <p:transition>
    <p:wip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Weryfikacja bezpiecznego podpisu elektronicznego</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Sprowadzała się do: </a:t>
            </a:r>
          </a:p>
          <a:p>
            <a:pPr marL="514350" indent="-514350" algn="just">
              <a:buAutoNum type="arabicPeriod"/>
            </a:pPr>
            <a:r>
              <a:rPr lang="pl-PL" dirty="0" smtClean="0"/>
              <a:t>ustalenia tożsamości osoby składającej podpis, </a:t>
            </a:r>
          </a:p>
          <a:p>
            <a:pPr marL="514350" indent="-514350" algn="just">
              <a:buAutoNum type="arabicPeriod"/>
            </a:pPr>
            <a:r>
              <a:rPr lang="pl-PL" dirty="0" smtClean="0"/>
              <a:t>ustalenia czy podpis został złożony w  oparciu o dane służące do składania podpisu, </a:t>
            </a:r>
          </a:p>
          <a:p>
            <a:pPr marL="514350" indent="-514350" algn="just">
              <a:buAutoNum type="arabicPeriod"/>
            </a:pPr>
            <a:r>
              <a:rPr lang="pl-PL" dirty="0" smtClean="0"/>
              <a:t>czy w zakresie danych pod którymi widnieje podpis nie wystąpiła żadna zmiana po jego złożeniu. </a:t>
            </a:r>
          </a:p>
          <a:p>
            <a:endParaRPr lang="pl-PL" dirty="0"/>
          </a:p>
        </p:txBody>
      </p:sp>
    </p:spTree>
    <p:extLst>
      <p:ext uri="{BB962C8B-B14F-4D97-AF65-F5344CB8AC3E}">
        <p14:creationId xmlns:p14="http://schemas.microsoft.com/office/powerpoint/2010/main" val="3417293898"/>
      </p:ext>
    </p:extLst>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Rozporządzenie </a:t>
            </a:r>
            <a:r>
              <a:rPr lang="pl-PL" b="1" dirty="0" err="1" smtClean="0"/>
              <a:t>eIDAS</a:t>
            </a:r>
            <a:endParaRPr lang="pl-PL" b="1" dirty="0"/>
          </a:p>
        </p:txBody>
      </p:sp>
      <p:sp>
        <p:nvSpPr>
          <p:cNvPr id="3" name="Symbol zastępczy zawartości 2"/>
          <p:cNvSpPr>
            <a:spLocks noGrp="1"/>
          </p:cNvSpPr>
          <p:nvPr>
            <p:ph idx="1"/>
          </p:nvPr>
        </p:nvSpPr>
        <p:spPr>
          <a:xfrm>
            <a:off x="611560" y="1421961"/>
            <a:ext cx="8229600" cy="4525963"/>
          </a:xfrm>
        </p:spPr>
        <p:txBody>
          <a:bodyPr>
            <a:normAutofit fontScale="85000" lnSpcReduction="20000"/>
          </a:bodyPr>
          <a:lstStyle/>
          <a:p>
            <a:pPr marL="0" indent="0" algn="just">
              <a:buNone/>
            </a:pPr>
            <a:r>
              <a:rPr lang="pl-PL" dirty="0" smtClean="0"/>
              <a:t>Rozporządzenie odnosi się do </a:t>
            </a:r>
            <a:r>
              <a:rPr lang="pl-PL" b="1" dirty="0" smtClean="0"/>
              <a:t>identyfikacji elektronicznej </a:t>
            </a:r>
            <a:r>
              <a:rPr lang="pl-PL" dirty="0" smtClean="0"/>
              <a:t>czyli  procesu związanego z używaniem danych w postaci elektronicznej, które identyfikują osobę, które unikalnie reprezentują osobę fizyczną lub prawną, bądź też osobę fizyczną, która działa w imieniu osoby prawnej.</a:t>
            </a:r>
            <a:endParaRPr lang="pl-PL" dirty="0"/>
          </a:p>
          <a:p>
            <a:pPr marL="0" indent="0" algn="just">
              <a:buNone/>
            </a:pPr>
            <a:r>
              <a:rPr lang="pl-PL" dirty="0" smtClean="0"/>
              <a:t>Rozporządzenie </a:t>
            </a:r>
            <a:r>
              <a:rPr lang="pl-PL" dirty="0" err="1" smtClean="0"/>
              <a:t>eIDAS</a:t>
            </a:r>
            <a:r>
              <a:rPr lang="pl-PL" dirty="0" smtClean="0"/>
              <a:t> określa pojęcie podpisu elektronicznego, zaawansowanego podpisu elektronicznego oraz  kwalifikowanego podpisu.</a:t>
            </a:r>
          </a:p>
          <a:p>
            <a:pPr marL="0" indent="0" algn="just">
              <a:buNone/>
            </a:pPr>
            <a:r>
              <a:rPr lang="pl-PL" dirty="0" smtClean="0"/>
              <a:t>Określa również pojęcie certyfikatu podpisu elektronicznego oraz kwalifikowanego certyfikatu podpisu elektronicznego.</a:t>
            </a:r>
          </a:p>
          <a:p>
            <a:pPr marL="0" indent="0" algn="just">
              <a:buNone/>
            </a:pPr>
            <a:r>
              <a:rPr lang="pl-PL" dirty="0" smtClean="0"/>
              <a:t>Określa także pojęcie pieczęci elektronicznej, zaawansowanej pieczęci elektronicznej oraz kwalifikowanej pieczęci elektronicznej oraz ich certyfikaty.</a:t>
            </a:r>
            <a:endParaRPr lang="pl-PL" dirty="0"/>
          </a:p>
        </p:txBody>
      </p:sp>
    </p:spTree>
    <p:extLst>
      <p:ext uri="{BB962C8B-B14F-4D97-AF65-F5344CB8AC3E}">
        <p14:creationId xmlns:p14="http://schemas.microsoft.com/office/powerpoint/2010/main" val="1375789128"/>
      </p:ext>
    </p:extLst>
  </p:cSld>
  <p:clrMapOvr>
    <a:masterClrMapping/>
  </p:clrMapOvr>
  <p:transition>
    <p:wipe dir="u"/>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Podpis elektroniczny….</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smtClean="0"/>
              <a:t>Podpis elektroniczny </a:t>
            </a:r>
            <a:r>
              <a:rPr lang="pl-PL" dirty="0"/>
              <a:t>oznacza dane w postaci elektronicznej, które są dołączone lub logicznie powiązane z innymi danymi w postaci elektronicznej, i które użyte są przez podpisującego jako </a:t>
            </a:r>
            <a:r>
              <a:rPr lang="pl-PL" dirty="0" smtClean="0"/>
              <a:t>podpis.</a:t>
            </a:r>
          </a:p>
          <a:p>
            <a:pPr marL="0" indent="0" algn="just">
              <a:buNone/>
            </a:pPr>
            <a:r>
              <a:rPr lang="pl-PL" b="1" dirty="0" smtClean="0"/>
              <a:t>Zaawansowany </a:t>
            </a:r>
            <a:r>
              <a:rPr lang="pl-PL" b="1" dirty="0"/>
              <a:t>podpis </a:t>
            </a:r>
            <a:r>
              <a:rPr lang="pl-PL" b="1" dirty="0" smtClean="0"/>
              <a:t>elektroniczny </a:t>
            </a:r>
            <a:r>
              <a:rPr lang="pl-PL" dirty="0"/>
              <a:t>oznacza </a:t>
            </a:r>
            <a:r>
              <a:rPr lang="pl-PL" dirty="0" smtClean="0"/>
              <a:t>podpis </a:t>
            </a:r>
            <a:r>
              <a:rPr lang="pl-PL" dirty="0"/>
              <a:t>elektroniczny, który spełnia </a:t>
            </a:r>
            <a:r>
              <a:rPr lang="pl-PL" dirty="0" smtClean="0"/>
              <a:t>następujące wymogi</a:t>
            </a:r>
            <a:r>
              <a:rPr lang="pl-PL" dirty="0"/>
              <a:t>: </a:t>
            </a:r>
            <a:endParaRPr lang="pl-PL" dirty="0" smtClean="0"/>
          </a:p>
          <a:p>
            <a:pPr marL="514350" indent="-514350" algn="just">
              <a:buAutoNum type="arabicPeriod"/>
            </a:pPr>
            <a:r>
              <a:rPr lang="pl-PL" dirty="0" smtClean="0"/>
              <a:t>jest </a:t>
            </a:r>
            <a:r>
              <a:rPr lang="pl-PL" dirty="0"/>
              <a:t>unikalnie przyporządkowany </a:t>
            </a:r>
            <a:r>
              <a:rPr lang="pl-PL" dirty="0" smtClean="0"/>
              <a:t>podpisującemu; </a:t>
            </a:r>
          </a:p>
          <a:p>
            <a:pPr marL="514350" indent="-514350" algn="just">
              <a:buAutoNum type="arabicPeriod"/>
            </a:pPr>
            <a:r>
              <a:rPr lang="pl-PL" dirty="0" smtClean="0"/>
              <a:t>umożliwia </a:t>
            </a:r>
            <a:r>
              <a:rPr lang="pl-PL" dirty="0"/>
              <a:t>ustalenie tożsamości </a:t>
            </a:r>
            <a:r>
              <a:rPr lang="pl-PL" dirty="0" smtClean="0"/>
              <a:t>podpisującego; </a:t>
            </a:r>
          </a:p>
          <a:p>
            <a:pPr marL="514350" indent="-514350" algn="just">
              <a:buAutoNum type="arabicPeriod"/>
            </a:pPr>
            <a:r>
              <a:rPr lang="pl-PL" dirty="0" smtClean="0"/>
              <a:t>jest </a:t>
            </a:r>
            <a:r>
              <a:rPr lang="pl-PL" dirty="0"/>
              <a:t>składany przy użyciu danych służących do składania podpisu elektronicznego, których podpisujący może, z dużą dozą pewności, użyć pod wyłączną swoją kontrolą; </a:t>
            </a:r>
            <a:endParaRPr lang="pl-PL" dirty="0" smtClean="0"/>
          </a:p>
          <a:p>
            <a:pPr marL="514350" indent="-514350" algn="just">
              <a:buAutoNum type="arabicPeriod"/>
            </a:pPr>
            <a:r>
              <a:rPr lang="pl-PL" dirty="0" smtClean="0"/>
              <a:t>jest </a:t>
            </a:r>
            <a:r>
              <a:rPr lang="pl-PL" dirty="0"/>
              <a:t>powiązany z danymi podpisanymi w taki sposób, że każda późniejsza zmiana danych jest rozpoznawalna.</a:t>
            </a:r>
            <a:endParaRPr lang="pl-PL" dirty="0" smtClean="0"/>
          </a:p>
          <a:p>
            <a:pPr marL="0" indent="0" algn="just">
              <a:buNone/>
            </a:pPr>
            <a:r>
              <a:rPr lang="pl-PL" b="1" dirty="0"/>
              <a:t>K</a:t>
            </a:r>
            <a:r>
              <a:rPr lang="pl-PL" b="1" dirty="0" smtClean="0"/>
              <a:t>walifikowany </a:t>
            </a:r>
            <a:r>
              <a:rPr lang="pl-PL" b="1" dirty="0"/>
              <a:t>podpis </a:t>
            </a:r>
            <a:r>
              <a:rPr lang="pl-PL" b="1" dirty="0" smtClean="0"/>
              <a:t>elektroniczny </a:t>
            </a:r>
            <a:r>
              <a:rPr lang="pl-PL" dirty="0"/>
              <a:t>oznacza zaawansowany podpis </a:t>
            </a:r>
            <a:r>
              <a:rPr lang="pl-PL" dirty="0" smtClean="0"/>
              <a:t>elektroniczny (muszą być spełnione wszystkie z powyższych warunków), </a:t>
            </a:r>
            <a:r>
              <a:rPr lang="pl-PL" dirty="0"/>
              <a:t>który jest składany za pomocą kwalifikowanego urządzenia do składania podpisu elektronicznego i który opiera się na kwalifikowanym certyfikacie podpisu elektronicznego</a:t>
            </a:r>
          </a:p>
        </p:txBody>
      </p:sp>
    </p:spTree>
    <p:extLst>
      <p:ext uri="{BB962C8B-B14F-4D97-AF65-F5344CB8AC3E}">
        <p14:creationId xmlns:p14="http://schemas.microsoft.com/office/powerpoint/2010/main" val="41647167"/>
      </p:ext>
    </p:extLst>
  </p:cSld>
  <p:clrMapOvr>
    <a:masterClrMapping/>
  </p:clrMapOvr>
  <p:transition>
    <p:wedg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Certyfikaty</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Certyfikat </a:t>
            </a:r>
            <a:r>
              <a:rPr lang="pl-PL" dirty="0"/>
              <a:t>podpisu </a:t>
            </a:r>
            <a:r>
              <a:rPr lang="pl-PL" dirty="0" smtClean="0"/>
              <a:t>elektronicznego oznacza </a:t>
            </a:r>
            <a:r>
              <a:rPr lang="pl-PL" b="1" dirty="0"/>
              <a:t>poświadczenie elektroniczne</a:t>
            </a:r>
            <a:r>
              <a:rPr lang="pl-PL" dirty="0"/>
              <a:t>, które przyporządkowuje dane służące do walidacji podpisu elektronicznego do osoby fizycznej i potwierdza co najmniej imię i nazwisko lub </a:t>
            </a:r>
            <a:r>
              <a:rPr lang="pl-PL" dirty="0" smtClean="0"/>
              <a:t>pseudonim </a:t>
            </a:r>
            <a:r>
              <a:rPr lang="pl-PL" dirty="0"/>
              <a:t>tej </a:t>
            </a:r>
            <a:r>
              <a:rPr lang="pl-PL" dirty="0" smtClean="0"/>
              <a:t>osoby.</a:t>
            </a:r>
          </a:p>
          <a:p>
            <a:pPr marL="0" indent="0" algn="just">
              <a:buNone/>
            </a:pPr>
            <a:r>
              <a:rPr lang="pl-PL" dirty="0"/>
              <a:t>K</a:t>
            </a:r>
            <a:r>
              <a:rPr lang="pl-PL" dirty="0" smtClean="0"/>
              <a:t>walifikowany </a:t>
            </a:r>
            <a:r>
              <a:rPr lang="pl-PL" dirty="0"/>
              <a:t>certyfikat podpisu </a:t>
            </a:r>
            <a:r>
              <a:rPr lang="pl-PL" dirty="0" smtClean="0"/>
              <a:t>elektronicznego </a:t>
            </a:r>
            <a:r>
              <a:rPr lang="pl-PL" dirty="0"/>
              <a:t>oznacza certyfikat podpisu elektronicznego, który jest wydawany przez kwalifikowanego dostawcę usług zaufania i spełnia wymogi określone w załączniku </a:t>
            </a:r>
            <a:r>
              <a:rPr lang="pl-PL" dirty="0" smtClean="0"/>
              <a:t> do rozporządzenia.</a:t>
            </a:r>
            <a:endParaRPr lang="pl-PL" dirty="0"/>
          </a:p>
        </p:txBody>
      </p:sp>
    </p:spTree>
    <p:extLst>
      <p:ext uri="{BB962C8B-B14F-4D97-AF65-F5344CB8AC3E}">
        <p14:creationId xmlns:p14="http://schemas.microsoft.com/office/powerpoint/2010/main" val="2985597145"/>
      </p:ext>
    </p:extLst>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Dokument - pojęcie</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Kodeks cywilny nie określa w art. 78 bliżej pojęcia dokumentu, o którym mowa w tym przepisie. </a:t>
            </a:r>
            <a:r>
              <a:rPr lang="pl-PL" b="1" dirty="0"/>
              <a:t>Uznaje się, że dokument taki może być sporządzony za pomocą takich materiałów, które mogą utrwalić </a:t>
            </a:r>
            <a:r>
              <a:rPr lang="pl-PL" b="1" u="sng" dirty="0"/>
              <a:t>treść złożonego oświadczenia woli</a:t>
            </a:r>
            <a:r>
              <a:rPr lang="pl-PL" b="1" dirty="0"/>
              <a:t> (może być napisany ręcznie lub maszynowo, w formie wydruku komputerowego lub innego rodzaju formularza itp.</a:t>
            </a:r>
            <a:r>
              <a:rPr lang="pl-PL" dirty="0"/>
              <a:t>). </a:t>
            </a:r>
          </a:p>
        </p:txBody>
      </p:sp>
    </p:spTree>
    <p:extLst>
      <p:ext uri="{BB962C8B-B14F-4D97-AF65-F5344CB8AC3E}">
        <p14:creationId xmlns:p14="http://schemas.microsoft.com/office/powerpoint/2010/main" val="1105357212"/>
      </p:ext>
    </p:extLst>
  </p:cSld>
  <p:clrMapOvr>
    <a:masterClrMapping/>
  </p:clrMapOvr>
  <p:transition>
    <p:wipe dir="u"/>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Pieczęć</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smtClean="0"/>
              <a:t>Pieczęć elektroniczna </a:t>
            </a:r>
            <a:r>
              <a:rPr lang="pl-PL" dirty="0"/>
              <a:t>oznacza dane w postaci elektronicznej dodane do innych danych w postaci elektronicznej lub logicznie z nimi powiązane, aby zapewnić autentyczność pochodzenia oraz integralność powiązanych danych</a:t>
            </a:r>
            <a:r>
              <a:rPr lang="pl-PL" dirty="0" smtClean="0"/>
              <a:t>;</a:t>
            </a:r>
          </a:p>
          <a:p>
            <a:pPr marL="0" indent="0" algn="just">
              <a:buNone/>
            </a:pPr>
            <a:r>
              <a:rPr lang="pl-PL" b="1" dirty="0" smtClean="0"/>
              <a:t>Zaawansowana </a:t>
            </a:r>
            <a:r>
              <a:rPr lang="pl-PL" b="1" dirty="0"/>
              <a:t>pieczęć </a:t>
            </a:r>
            <a:r>
              <a:rPr lang="pl-PL" b="1" dirty="0" smtClean="0"/>
              <a:t>elektroniczna </a:t>
            </a:r>
            <a:r>
              <a:rPr lang="pl-PL" dirty="0"/>
              <a:t>oznacza pieczęć elektroniczną, która spełnia </a:t>
            </a:r>
            <a:r>
              <a:rPr lang="pl-PL" dirty="0" smtClean="0"/>
              <a:t>następujące </a:t>
            </a:r>
            <a:r>
              <a:rPr lang="pl-PL" dirty="0"/>
              <a:t>wymogi: jest unikalnie przyporządkowana podmiotowi składającemu </a:t>
            </a:r>
            <a:r>
              <a:rPr lang="pl-PL" dirty="0" smtClean="0"/>
              <a:t>pieczęć; umożliwia </a:t>
            </a:r>
            <a:r>
              <a:rPr lang="pl-PL" dirty="0"/>
              <a:t>ustalenie tożsamości podmiotu składającego </a:t>
            </a:r>
            <a:r>
              <a:rPr lang="pl-PL" dirty="0" smtClean="0"/>
              <a:t>pieczęć; jest </a:t>
            </a:r>
            <a:r>
              <a:rPr lang="pl-PL" dirty="0"/>
              <a:t>składana przy użyciu danych służących do składania pieczęci elektronicznej, które podmiot składający pieczęć może, mając je z dużą dozą pewności pod swoją kontrolą, użyć do złożenia pieczęci elektronicznej; </a:t>
            </a:r>
            <a:r>
              <a:rPr lang="pl-PL" dirty="0" smtClean="0"/>
              <a:t>jest </a:t>
            </a:r>
            <a:r>
              <a:rPr lang="pl-PL" dirty="0"/>
              <a:t>powiązana z danymi, do których się odnosi, w taki sposób, że każda późniejsza zmiana danych jest </a:t>
            </a:r>
            <a:r>
              <a:rPr lang="pl-PL" dirty="0" smtClean="0"/>
              <a:t>rozpoznawalna;</a:t>
            </a:r>
          </a:p>
          <a:p>
            <a:pPr marL="0" indent="0" algn="just">
              <a:buNone/>
            </a:pPr>
            <a:r>
              <a:rPr lang="pl-PL" b="1" dirty="0" smtClean="0"/>
              <a:t>Kwalifikowana </a:t>
            </a:r>
            <a:r>
              <a:rPr lang="pl-PL" b="1" dirty="0"/>
              <a:t>pieczęć </a:t>
            </a:r>
            <a:r>
              <a:rPr lang="pl-PL" b="1" dirty="0" smtClean="0"/>
              <a:t>elektroniczna </a:t>
            </a:r>
            <a:r>
              <a:rPr lang="pl-PL" dirty="0"/>
              <a:t>oznacza zaawansowaną pieczęć elektroniczną, która została złożona za pomocą kwalifikowanego urządzenia do składania pieczęci elektronicznej i która opiera się na kwalifikowanym certyfikacie pieczęci elektronicznej;</a:t>
            </a:r>
          </a:p>
        </p:txBody>
      </p:sp>
    </p:spTree>
    <p:extLst>
      <p:ext uri="{BB962C8B-B14F-4D97-AF65-F5344CB8AC3E}">
        <p14:creationId xmlns:p14="http://schemas.microsoft.com/office/powerpoint/2010/main" val="3105342490"/>
      </p:ext>
    </p:extLst>
  </p:cSld>
  <p:clrMapOvr>
    <a:masterClrMapping/>
  </p:clrMapOvr>
  <p:transition>
    <p:dissolv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Art. 18  Ustawy o usługach zaufania i identyfikacji elektronicznej </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t>Podpis  </a:t>
            </a:r>
            <a:r>
              <a:rPr lang="pl-PL" dirty="0"/>
              <a:t>elektroniczny  lub  pieczęć  elektroniczna  weryfikowane  za pomocą  certyfikatu  wywołują  skutki  prawne,  jeżeli  zostały  złożone  </a:t>
            </a:r>
            <a:r>
              <a:rPr lang="pl-PL" dirty="0" smtClean="0"/>
              <a:t>w okresie </a:t>
            </a:r>
            <a:r>
              <a:rPr lang="pl-PL" dirty="0"/>
              <a:t>ważności tego </a:t>
            </a:r>
            <a:r>
              <a:rPr lang="pl-PL" dirty="0" smtClean="0"/>
              <a:t>certyfikatu.</a:t>
            </a:r>
          </a:p>
          <a:p>
            <a:pPr marL="0" indent="0" algn="just">
              <a:buNone/>
            </a:pPr>
            <a:r>
              <a:rPr lang="pl-PL" dirty="0" smtClean="0"/>
              <a:t>Podpis </a:t>
            </a:r>
            <a:r>
              <a:rPr lang="pl-PL" dirty="0"/>
              <a:t>elektroniczny lub pieczęć elektroniczna złożone </a:t>
            </a:r>
            <a:r>
              <a:rPr lang="pl-PL" dirty="0" smtClean="0"/>
              <a:t>w okresie </a:t>
            </a:r>
            <a:r>
              <a:rPr lang="pl-PL" dirty="0"/>
              <a:t>zawieszenia certyfikatu wykorzystywanego do jego weryfikacji nie wywołują skutków prawnych. </a:t>
            </a:r>
            <a:r>
              <a:rPr lang="pl-PL" dirty="0" smtClean="0"/>
              <a:t>Informacja o zawieszeniu  </a:t>
            </a:r>
            <a:r>
              <a:rPr lang="pl-PL" dirty="0"/>
              <a:t>certyfikatu  jest  udostępniana  </a:t>
            </a:r>
            <a:r>
              <a:rPr lang="pl-PL" b="1" dirty="0" smtClean="0"/>
              <a:t>w ramach  </a:t>
            </a:r>
            <a:r>
              <a:rPr lang="pl-PL" b="1" dirty="0"/>
              <a:t>usługi informowania </a:t>
            </a:r>
            <a:r>
              <a:rPr lang="pl-PL" b="1" dirty="0" smtClean="0"/>
              <a:t>o statusie </a:t>
            </a:r>
            <a:r>
              <a:rPr lang="pl-PL" b="1" dirty="0"/>
              <a:t>certyfikatu.</a:t>
            </a:r>
          </a:p>
          <a:p>
            <a:pPr marL="0" indent="0" algn="just">
              <a:buNone/>
            </a:pPr>
            <a:r>
              <a:rPr lang="pl-PL" dirty="0" smtClean="0"/>
              <a:t>Po </a:t>
            </a:r>
            <a:r>
              <a:rPr lang="pl-PL" dirty="0"/>
              <a:t>uchyleniu zawieszenia certyfikatu, skutek prawny podpisu elektronicznego lub pieczęci elektronicznej weryfikowanych tym certyfikatem złożonych </a:t>
            </a:r>
            <a:r>
              <a:rPr lang="pl-PL" dirty="0" smtClean="0"/>
              <a:t>w trakcie </a:t>
            </a:r>
            <a:r>
              <a:rPr lang="pl-PL" dirty="0"/>
              <a:t>zawieszenia następuje </a:t>
            </a:r>
            <a:r>
              <a:rPr lang="pl-PL" dirty="0" smtClean="0"/>
              <a:t>z chwilą </a:t>
            </a:r>
            <a:r>
              <a:rPr lang="pl-PL" dirty="0"/>
              <a:t>uchylenia </a:t>
            </a:r>
            <a:r>
              <a:rPr lang="pl-PL" dirty="0" smtClean="0"/>
              <a:t>tego zawieszenia.</a:t>
            </a:r>
            <a:endParaRPr lang="pl-PL" dirty="0"/>
          </a:p>
        </p:txBody>
      </p:sp>
    </p:spTree>
    <p:extLst>
      <p:ext uri="{BB962C8B-B14F-4D97-AF65-F5344CB8AC3E}">
        <p14:creationId xmlns:p14="http://schemas.microsoft.com/office/powerpoint/2010/main" val="36817410"/>
      </p:ext>
    </p:extLst>
  </p:cSld>
  <p:clrMapOvr>
    <a:masterClrMapping/>
  </p:clrMapOvr>
  <p:transition>
    <p:wip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Literatura</a:t>
            </a:r>
            <a:endParaRPr lang="pl-PL" b="1" dirty="0"/>
          </a:p>
        </p:txBody>
      </p:sp>
      <p:sp>
        <p:nvSpPr>
          <p:cNvPr id="3" name="Symbol zastępczy zawartości 2"/>
          <p:cNvSpPr>
            <a:spLocks noGrp="1"/>
          </p:cNvSpPr>
          <p:nvPr>
            <p:ph idx="1"/>
          </p:nvPr>
        </p:nvSpPr>
        <p:spPr/>
        <p:txBody>
          <a:bodyPr>
            <a:normAutofit fontScale="55000" lnSpcReduction="20000"/>
          </a:bodyPr>
          <a:lstStyle/>
          <a:p>
            <a:pPr algn="just"/>
            <a:r>
              <a:rPr lang="pl-PL" dirty="0">
                <a:latin typeface="Times New Roman" panose="02020603050405020304" pitchFamily="18" charset="0"/>
                <a:cs typeface="Times New Roman" panose="02020603050405020304" pitchFamily="18" charset="0"/>
              </a:rPr>
              <a:t>1.	P. Pietrasz, Informatyzacja polskiego postępowania przed sądami administracyjnymi a jego zasady </a:t>
            </a:r>
            <a:r>
              <a:rPr lang="pl-PL" dirty="0" smtClean="0">
                <a:latin typeface="Times New Roman" panose="02020603050405020304" pitchFamily="18" charset="0"/>
                <a:cs typeface="Times New Roman" panose="02020603050405020304" pitchFamily="18" charset="0"/>
              </a:rPr>
              <a:t>ogólne, Warszawa 2020;</a:t>
            </a:r>
            <a:endParaRPr lang="pl-PL" dirty="0">
              <a:latin typeface="Times New Roman" panose="02020603050405020304" pitchFamily="18" charset="0"/>
              <a:cs typeface="Times New Roman" panose="02020603050405020304" pitchFamily="18" charset="0"/>
            </a:endParaRPr>
          </a:p>
          <a:p>
            <a:pPr algn="just"/>
            <a:r>
              <a:rPr lang="pl-PL" dirty="0">
                <a:latin typeface="Times New Roman" panose="02020603050405020304" pitchFamily="18" charset="0"/>
                <a:cs typeface="Times New Roman" panose="02020603050405020304" pitchFamily="18" charset="0"/>
              </a:rPr>
              <a:t>2.	B. Kwiatek, Dokument elektroniczny w ogólnym postępowaniu </a:t>
            </a:r>
            <a:r>
              <a:rPr lang="pl-PL" dirty="0" smtClean="0">
                <a:latin typeface="Times New Roman" panose="02020603050405020304" pitchFamily="18" charset="0"/>
                <a:cs typeface="Times New Roman" panose="02020603050405020304" pitchFamily="18" charset="0"/>
              </a:rPr>
              <a:t>administracyjnym, Warszawa 2020;</a:t>
            </a:r>
            <a:endParaRPr lang="pl-PL" dirty="0">
              <a:latin typeface="Times New Roman" panose="02020603050405020304" pitchFamily="18" charset="0"/>
              <a:cs typeface="Times New Roman" panose="02020603050405020304" pitchFamily="18" charset="0"/>
            </a:endParaRPr>
          </a:p>
          <a:p>
            <a:pPr algn="just"/>
            <a:r>
              <a:rPr lang="pl-PL" dirty="0">
                <a:latin typeface="Times New Roman" panose="02020603050405020304" pitchFamily="18" charset="0"/>
                <a:cs typeface="Times New Roman" panose="02020603050405020304" pitchFamily="18" charset="0"/>
              </a:rPr>
              <a:t>3.	M. </a:t>
            </a:r>
            <a:r>
              <a:rPr lang="pl-PL" dirty="0" err="1">
                <a:latin typeface="Times New Roman" panose="02020603050405020304" pitchFamily="18" charset="0"/>
                <a:cs typeface="Times New Roman" panose="02020603050405020304" pitchFamily="18" charset="0"/>
              </a:rPr>
              <a:t>Niedośpiał</a:t>
            </a:r>
            <a:r>
              <a:rPr lang="pl-PL" dirty="0">
                <a:latin typeface="Times New Roman" panose="02020603050405020304" pitchFamily="18" charset="0"/>
                <a:cs typeface="Times New Roman" panose="02020603050405020304" pitchFamily="18" charset="0"/>
              </a:rPr>
              <a:t>, Podpis w kodeksie cywilnym, file:///C:/Users/pc/Desktop/niedospial_podpis_w_kodeksie_cywilnym_2019.pdf</a:t>
            </a:r>
          </a:p>
          <a:p>
            <a:pPr algn="just"/>
            <a:r>
              <a:rPr lang="pl-PL" dirty="0">
                <a:latin typeface="Times New Roman" panose="02020603050405020304" pitchFamily="18" charset="0"/>
                <a:cs typeface="Times New Roman" panose="02020603050405020304" pitchFamily="18" charset="0"/>
              </a:rPr>
              <a:t>4.	Ł. </a:t>
            </a:r>
            <a:r>
              <a:rPr lang="pl-PL" dirty="0" err="1">
                <a:latin typeface="Times New Roman" panose="02020603050405020304" pitchFamily="18" charset="0"/>
                <a:cs typeface="Times New Roman" panose="02020603050405020304" pitchFamily="18" charset="0"/>
              </a:rPr>
              <a:t>Goździaszek</a:t>
            </a:r>
            <a:r>
              <a:rPr lang="pl-PL" dirty="0">
                <a:latin typeface="Times New Roman" panose="02020603050405020304" pitchFamily="18" charset="0"/>
                <a:cs typeface="Times New Roman" panose="02020603050405020304" pitchFamily="18" charset="0"/>
              </a:rPr>
              <a:t>, Identyfikacja elektroniczna i usługi zaufania na tle prawa spółek, PPH, 9/2016;</a:t>
            </a:r>
          </a:p>
          <a:p>
            <a:pPr algn="just"/>
            <a:r>
              <a:rPr lang="pl-PL" dirty="0">
                <a:latin typeface="Times New Roman" panose="02020603050405020304" pitchFamily="18" charset="0"/>
                <a:cs typeface="Times New Roman" panose="02020603050405020304" pitchFamily="18" charset="0"/>
              </a:rPr>
              <a:t>5.	E. Gniewek, P. Machnikowski (red.), Zarys prawa cywilnego, Warszawa 2014;</a:t>
            </a:r>
          </a:p>
          <a:p>
            <a:pPr algn="just"/>
            <a:r>
              <a:rPr lang="pl-PL" dirty="0">
                <a:latin typeface="Times New Roman" panose="02020603050405020304" pitchFamily="18" charset="0"/>
                <a:cs typeface="Times New Roman" panose="02020603050405020304" pitchFamily="18" charset="0"/>
              </a:rPr>
              <a:t>6.	Z. Radwański, E. Olejniczak, Prawo cywilne - część ogólna, System Prawa Prywatnego, Tom </a:t>
            </a:r>
            <a:r>
              <a:rPr lang="pl-PL" dirty="0" smtClean="0">
                <a:latin typeface="Times New Roman" panose="02020603050405020304" pitchFamily="18" charset="0"/>
                <a:cs typeface="Times New Roman" panose="02020603050405020304" pitchFamily="18" charset="0"/>
              </a:rPr>
              <a:t>2, Warszawa 2019;</a:t>
            </a:r>
            <a:endParaRPr lang="pl-PL" dirty="0">
              <a:latin typeface="Times New Roman" panose="02020603050405020304" pitchFamily="18" charset="0"/>
              <a:cs typeface="Times New Roman" panose="02020603050405020304" pitchFamily="18" charset="0"/>
            </a:endParaRPr>
          </a:p>
          <a:p>
            <a:pPr algn="just"/>
            <a:r>
              <a:rPr lang="pl-PL" dirty="0">
                <a:latin typeface="Times New Roman" panose="02020603050405020304" pitchFamily="18" charset="0"/>
                <a:cs typeface="Times New Roman" panose="02020603050405020304" pitchFamily="18" charset="0"/>
              </a:rPr>
              <a:t>7.	</a:t>
            </a:r>
            <a:r>
              <a:rPr lang="pl-PL" dirty="0" smtClean="0">
                <a:latin typeface="Times New Roman" panose="02020603050405020304" pitchFamily="18" charset="0"/>
                <a:cs typeface="Times New Roman" panose="02020603050405020304" pitchFamily="18" charset="0"/>
              </a:rPr>
              <a:t>J. Ciszewski Jerzy, P. Nazaruk </a:t>
            </a:r>
            <a:r>
              <a:rPr lang="pl-PL" dirty="0">
                <a:latin typeface="Times New Roman" panose="02020603050405020304" pitchFamily="18" charset="0"/>
                <a:cs typeface="Times New Roman" panose="02020603050405020304" pitchFamily="18" charset="0"/>
              </a:rPr>
              <a:t>Piotr (red.), Kodeks cywilny. </a:t>
            </a:r>
            <a:r>
              <a:rPr lang="pl-PL" dirty="0" smtClean="0">
                <a:latin typeface="Times New Roman" panose="02020603050405020304" pitchFamily="18" charset="0"/>
                <a:cs typeface="Times New Roman" panose="02020603050405020304" pitchFamily="18" charset="0"/>
              </a:rPr>
              <a:t>Komentarz, Warszawa 2019;</a:t>
            </a:r>
            <a:endParaRPr lang="pl-PL" dirty="0">
              <a:latin typeface="Times New Roman" panose="02020603050405020304" pitchFamily="18" charset="0"/>
              <a:cs typeface="Times New Roman" panose="02020603050405020304" pitchFamily="18" charset="0"/>
            </a:endParaRPr>
          </a:p>
          <a:p>
            <a:pPr algn="just"/>
            <a:r>
              <a:rPr lang="pl-PL" dirty="0">
                <a:latin typeface="Times New Roman" panose="02020603050405020304" pitchFamily="18" charset="0"/>
                <a:cs typeface="Times New Roman" panose="02020603050405020304" pitchFamily="18" charset="0"/>
              </a:rPr>
              <a:t>8.	</a:t>
            </a:r>
            <a:r>
              <a:rPr lang="pl-PL" dirty="0" smtClean="0">
                <a:latin typeface="Times New Roman" panose="02020603050405020304" pitchFamily="18" charset="0"/>
                <a:cs typeface="Times New Roman" panose="02020603050405020304" pitchFamily="18" charset="0"/>
              </a:rPr>
              <a:t>J. Gudowski Jacek, </a:t>
            </a:r>
            <a:r>
              <a:rPr lang="pl-PL" dirty="0">
                <a:latin typeface="Times New Roman" panose="02020603050405020304" pitchFamily="18" charset="0"/>
                <a:cs typeface="Times New Roman" panose="02020603050405020304" pitchFamily="18" charset="0"/>
              </a:rPr>
              <a:t>Kodeks cywilny. Część ogólna. Komentarz do wybranych </a:t>
            </a:r>
            <a:r>
              <a:rPr lang="pl-PL" dirty="0" smtClean="0">
                <a:latin typeface="Times New Roman" panose="02020603050405020304" pitchFamily="18" charset="0"/>
                <a:cs typeface="Times New Roman" panose="02020603050405020304" pitchFamily="18" charset="0"/>
              </a:rPr>
              <a:t>przepisów, 2018, Lex/el</a:t>
            </a:r>
            <a:endParaRPr lang="pl-PL" dirty="0">
              <a:latin typeface="Times New Roman" panose="02020603050405020304" pitchFamily="18" charset="0"/>
              <a:cs typeface="Times New Roman" panose="02020603050405020304" pitchFamily="18" charset="0"/>
            </a:endParaRPr>
          </a:p>
          <a:p>
            <a:pPr algn="just"/>
            <a:r>
              <a:rPr lang="pl-PL" dirty="0">
                <a:latin typeface="Times New Roman" panose="02020603050405020304" pitchFamily="18" charset="0"/>
                <a:cs typeface="Times New Roman" panose="02020603050405020304" pitchFamily="18" charset="0"/>
              </a:rPr>
              <a:t>9.	</a:t>
            </a:r>
            <a:r>
              <a:rPr lang="pl-PL" dirty="0" smtClean="0">
                <a:latin typeface="Times New Roman" panose="02020603050405020304" pitchFamily="18" charset="0"/>
                <a:cs typeface="Times New Roman" panose="02020603050405020304" pitchFamily="18" charset="0"/>
              </a:rPr>
              <a:t>M. </a:t>
            </a:r>
            <a:r>
              <a:rPr lang="pl-PL" dirty="0" err="1" smtClean="0">
                <a:latin typeface="Times New Roman" panose="02020603050405020304" pitchFamily="18" charset="0"/>
                <a:cs typeface="Times New Roman" panose="02020603050405020304" pitchFamily="18" charset="0"/>
              </a:rPr>
              <a:t>Fras</a:t>
            </a:r>
            <a:r>
              <a:rPr lang="pl-PL" dirty="0" smtClean="0">
                <a:latin typeface="Times New Roman" panose="02020603050405020304" pitchFamily="18" charset="0"/>
                <a:cs typeface="Times New Roman" panose="02020603050405020304" pitchFamily="18" charset="0"/>
              </a:rPr>
              <a:t> (</a:t>
            </a:r>
            <a:r>
              <a:rPr lang="pl-PL" dirty="0">
                <a:latin typeface="Times New Roman" panose="02020603050405020304" pitchFamily="18" charset="0"/>
                <a:cs typeface="Times New Roman" panose="02020603050405020304" pitchFamily="18" charset="0"/>
              </a:rPr>
              <a:t>red.), </a:t>
            </a:r>
            <a:r>
              <a:rPr lang="pl-PL" dirty="0" smtClean="0">
                <a:latin typeface="Times New Roman" panose="02020603050405020304" pitchFamily="18" charset="0"/>
                <a:cs typeface="Times New Roman" panose="02020603050405020304" pitchFamily="18" charset="0"/>
              </a:rPr>
              <a:t>M. </a:t>
            </a:r>
            <a:r>
              <a:rPr lang="pl-PL" dirty="0" err="1" smtClean="0">
                <a:latin typeface="Times New Roman" panose="02020603050405020304" pitchFamily="18" charset="0"/>
                <a:cs typeface="Times New Roman" panose="02020603050405020304" pitchFamily="18" charset="0"/>
              </a:rPr>
              <a:t>Habdas</a:t>
            </a:r>
            <a:r>
              <a:rPr lang="pl-PL" dirty="0" smtClean="0">
                <a:latin typeface="Times New Roman" panose="02020603050405020304" pitchFamily="18" charset="0"/>
                <a:cs typeface="Times New Roman" panose="02020603050405020304" pitchFamily="18" charset="0"/>
              </a:rPr>
              <a:t> (</a:t>
            </a:r>
            <a:r>
              <a:rPr lang="pl-PL" dirty="0">
                <a:latin typeface="Times New Roman" panose="02020603050405020304" pitchFamily="18" charset="0"/>
                <a:cs typeface="Times New Roman" panose="02020603050405020304" pitchFamily="18" charset="0"/>
              </a:rPr>
              <a:t>red.), Kodeks cywilny. Komentarz. Tom I. Część ogólna (art. 1-125</a:t>
            </a:r>
            <a:r>
              <a:rPr lang="pl-PL" dirty="0" smtClean="0">
                <a:latin typeface="Times New Roman" panose="02020603050405020304" pitchFamily="18" charset="0"/>
                <a:cs typeface="Times New Roman" panose="02020603050405020304" pitchFamily="18" charset="0"/>
              </a:rPr>
              <a:t>),2018, Lex/el</a:t>
            </a:r>
            <a:endParaRPr lang="pl-PL" dirty="0">
              <a:latin typeface="Times New Roman" panose="02020603050405020304" pitchFamily="18" charset="0"/>
              <a:cs typeface="Times New Roman" panose="02020603050405020304" pitchFamily="18" charset="0"/>
            </a:endParaRPr>
          </a:p>
          <a:p>
            <a:pPr algn="just"/>
            <a:r>
              <a:rPr lang="pl-PL" dirty="0">
                <a:latin typeface="Times New Roman" panose="02020603050405020304" pitchFamily="18" charset="0"/>
                <a:cs typeface="Times New Roman" panose="02020603050405020304" pitchFamily="18" charset="0"/>
              </a:rPr>
              <a:t>10.	</a:t>
            </a:r>
            <a:r>
              <a:rPr lang="pl-PL" dirty="0" smtClean="0">
                <a:latin typeface="Times New Roman" panose="02020603050405020304" pitchFamily="18" charset="0"/>
                <a:cs typeface="Times New Roman" panose="02020603050405020304" pitchFamily="18" charset="0"/>
              </a:rPr>
              <a:t>J. Gudowski, </a:t>
            </a:r>
            <a:r>
              <a:rPr lang="pl-PL" dirty="0">
                <a:latin typeface="Times New Roman" panose="02020603050405020304" pitchFamily="18" charset="0"/>
                <a:cs typeface="Times New Roman" panose="02020603050405020304" pitchFamily="18" charset="0"/>
              </a:rPr>
              <a:t>Kodeks cywilny. Orzecznictwo. Piśmiennictwo. Tom I. Część </a:t>
            </a:r>
            <a:r>
              <a:rPr lang="pl-PL" dirty="0" smtClean="0">
                <a:latin typeface="Times New Roman" panose="02020603050405020304" pitchFamily="18" charset="0"/>
                <a:cs typeface="Times New Roman" panose="02020603050405020304" pitchFamily="18" charset="0"/>
              </a:rPr>
              <a:t>ogólna, Warszawa 2018;</a:t>
            </a:r>
            <a:endParaRPr lang="pl-PL" dirty="0">
              <a:latin typeface="Times New Roman" panose="02020603050405020304" pitchFamily="18" charset="0"/>
              <a:cs typeface="Times New Roman" panose="02020603050405020304" pitchFamily="18" charset="0"/>
            </a:endParaRPr>
          </a:p>
          <a:p>
            <a:pPr algn="just"/>
            <a:r>
              <a:rPr lang="pl-PL" dirty="0">
                <a:latin typeface="Times New Roman" panose="02020603050405020304" pitchFamily="18" charset="0"/>
                <a:cs typeface="Times New Roman" panose="02020603050405020304" pitchFamily="18" charset="0"/>
              </a:rPr>
              <a:t>11.	K. </a:t>
            </a:r>
            <a:r>
              <a:rPr lang="pl-PL" dirty="0" err="1">
                <a:latin typeface="Times New Roman" panose="02020603050405020304" pitchFamily="18" charset="0"/>
                <a:cs typeface="Times New Roman" panose="02020603050405020304" pitchFamily="18" charset="0"/>
              </a:rPr>
              <a:t>Pierzykowski</a:t>
            </a:r>
            <a:r>
              <a:rPr lang="pl-PL" dirty="0">
                <a:latin typeface="Times New Roman" panose="02020603050405020304" pitchFamily="18" charset="0"/>
                <a:cs typeface="Times New Roman" panose="02020603050405020304" pitchFamily="18" charset="0"/>
              </a:rPr>
              <a:t>, Kodeks cywilny. Tom I, Warszawa </a:t>
            </a:r>
            <a:r>
              <a:rPr lang="pl-PL" dirty="0" smtClean="0">
                <a:latin typeface="Times New Roman" panose="02020603050405020304" pitchFamily="18" charset="0"/>
                <a:cs typeface="Times New Roman" panose="02020603050405020304" pitchFamily="18" charset="0"/>
              </a:rPr>
              <a:t>2020; </a:t>
            </a:r>
            <a:endParaRPr lang="pl-PL" dirty="0">
              <a:latin typeface="Times New Roman" panose="02020603050405020304" pitchFamily="18" charset="0"/>
              <a:cs typeface="Times New Roman" panose="02020603050405020304" pitchFamily="18" charset="0"/>
            </a:endParaRPr>
          </a:p>
          <a:p>
            <a:pPr algn="just"/>
            <a:r>
              <a:rPr lang="pl-PL" dirty="0">
                <a:latin typeface="Times New Roman" panose="02020603050405020304" pitchFamily="18" charset="0"/>
                <a:cs typeface="Times New Roman" panose="02020603050405020304" pitchFamily="18" charset="0"/>
              </a:rPr>
              <a:t>12.	A. Brzozowski, W. Kocot, E. Skowrońska-Bocian, Prawo cywilne. Część ogólna, Warszawa </a:t>
            </a:r>
            <a:r>
              <a:rPr lang="pl-PL" dirty="0" smtClean="0">
                <a:latin typeface="Times New Roman" panose="02020603050405020304" pitchFamily="18" charset="0"/>
                <a:cs typeface="Times New Roman" panose="02020603050405020304" pitchFamily="18" charset="0"/>
              </a:rPr>
              <a:t>2015.</a:t>
            </a:r>
            <a:endParaRPr lang="pl-PL" dirty="0">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912520478"/>
      </p:ext>
    </p:extLst>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dirty="0" smtClean="0"/>
          </a:p>
          <a:p>
            <a:endParaRPr lang="pl-PL" dirty="0" smtClean="0"/>
          </a:p>
          <a:p>
            <a:pPr algn="ctr"/>
            <a:r>
              <a:rPr lang="pl-PL" sz="4500" b="1" dirty="0" smtClean="0"/>
              <a:t>Dziękuję za uwagę!</a:t>
            </a:r>
          </a:p>
        </p:txBody>
      </p:sp>
    </p:spTree>
  </p:cSld>
  <p:clrMapOvr>
    <a:masterClrMapping/>
  </p:clrMapOvr>
  <p:transition>
    <p:wipe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Forma elektroniczna czynności prawnej</a:t>
            </a:r>
            <a:endParaRPr lang="pl-PL" b="1" dirty="0"/>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W myśl art.  78 (1) § 1 KC: Do zachowania elektronicznej formy czynności prawnej wystarcza złożenie oświadczenia woli w postaci elektronicznej i opatrzenie go </a:t>
            </a:r>
            <a:r>
              <a:rPr lang="pl-PL" b="1" dirty="0"/>
              <a:t>kwalifikowanym podpisem elektronicznym</a:t>
            </a:r>
            <a:r>
              <a:rPr lang="pl-PL" dirty="0"/>
              <a:t>. </a:t>
            </a:r>
            <a:endParaRPr lang="pl-PL" dirty="0" smtClean="0"/>
          </a:p>
          <a:p>
            <a:pPr marL="0" indent="0" algn="just">
              <a:buNone/>
            </a:pPr>
            <a:r>
              <a:rPr lang="pl-PL" dirty="0" smtClean="0"/>
              <a:t>Elektroniczna </a:t>
            </a:r>
            <a:r>
              <a:rPr lang="pl-PL" dirty="0"/>
              <a:t>forma czynności prawnych związana jest z obrotem za pomocą nowoczesnych środków porozumiewania się, gdzie w czasach bardzo szybkiego postępu technologicznego wzrasta rola komunikacji elektronicznej. </a:t>
            </a:r>
            <a:r>
              <a:rPr lang="pl-PL" b="1" dirty="0"/>
              <a:t>Oświadczenia woli składane za pośrednictwem Internetu czy poczty elektronicznej stały się powszechne, i to nie tylko pośród podmiotów profesjonalnych.</a:t>
            </a:r>
            <a:r>
              <a:rPr lang="pl-PL" dirty="0"/>
              <a:t> </a:t>
            </a:r>
            <a:r>
              <a:rPr lang="pl-PL" b="1" dirty="0"/>
              <a:t>Ustawodawca, dostrzegając to zjawisko, zdecydował się na wyróżnienie formy, której dochowanie ma zwiększać bezpieczeństwo transakcji dokonywanych w obrocie elektronicznym. </a:t>
            </a:r>
            <a:endParaRPr lang="pl-PL" b="1" dirty="0" smtClean="0"/>
          </a:p>
          <a:p>
            <a:pPr marL="0" indent="0" algn="just">
              <a:buNone/>
            </a:pPr>
            <a:r>
              <a:rPr lang="pl-PL" b="1" dirty="0" smtClean="0"/>
              <a:t>Forma </a:t>
            </a:r>
            <a:r>
              <a:rPr lang="pl-PL" b="1" dirty="0"/>
              <a:t>ta jest </a:t>
            </a:r>
            <a:r>
              <a:rPr lang="pl-PL" b="1" dirty="0" smtClean="0"/>
              <a:t>oparta </a:t>
            </a:r>
            <a:r>
              <a:rPr lang="pl-PL" b="1" dirty="0"/>
              <a:t>na wykorzystaniu podpisu elektroniczneg</a:t>
            </a:r>
            <a:r>
              <a:rPr lang="pl-PL" dirty="0"/>
              <a:t>o powiązanego z konkretną osobą, która składa ten podpis za pomocą stosownych urządzeń technicznych, pozwalając jednocześnie na integrację z danymi opatrzonymi takim podpisem i rozpoznawalność ewentualnych zmian takich </a:t>
            </a:r>
            <a:r>
              <a:rPr lang="pl-PL" dirty="0" smtClean="0"/>
              <a:t>danych.</a:t>
            </a:r>
          </a:p>
          <a:p>
            <a:pPr marL="0" indent="0" algn="just">
              <a:buNone/>
            </a:pPr>
            <a:r>
              <a:rPr lang="pl-PL" dirty="0" smtClean="0"/>
              <a:t>Zauważyć </a:t>
            </a:r>
            <a:r>
              <a:rPr lang="pl-PL" dirty="0"/>
              <a:t>trzeba, że </a:t>
            </a:r>
            <a:r>
              <a:rPr lang="pl-PL" b="1" dirty="0"/>
              <a:t>znaczenie prawne formy elektronicznej nie zawsze </a:t>
            </a:r>
            <a:r>
              <a:rPr lang="pl-PL" b="1" dirty="0" smtClean="0"/>
              <a:t>pokrywać będzie </a:t>
            </a:r>
            <a:r>
              <a:rPr lang="pl-PL" b="1" dirty="0"/>
              <a:t>się ze znaczeniem potocznym tego terminu</a:t>
            </a:r>
            <a:r>
              <a:rPr lang="pl-PL" dirty="0"/>
              <a:t>. W tym pierwszym wypadku chodzi bowiem o złożenie oświadczenia woli w postaci elektronicznej i opatrzenie go kwalifikowanym podpisem elektronicznym, podczas </a:t>
            </a:r>
            <a:r>
              <a:rPr lang="pl-PL" b="1" dirty="0"/>
              <a:t>gdy potocznie mówi się zazwyczaj o każdej elektronicznej postaci </a:t>
            </a:r>
            <a:r>
              <a:rPr lang="pl-PL" b="1" dirty="0" smtClean="0"/>
              <a:t>informacji.</a:t>
            </a:r>
            <a:endParaRPr lang="pl-PL" b="1" dirty="0"/>
          </a:p>
        </p:txBody>
      </p:sp>
    </p:spTree>
    <p:extLst>
      <p:ext uri="{BB962C8B-B14F-4D97-AF65-F5344CB8AC3E}">
        <p14:creationId xmlns:p14="http://schemas.microsoft.com/office/powerpoint/2010/main" val="2103070370"/>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Przesłanki zachowania formy elektronicznej</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W </a:t>
            </a:r>
            <a:r>
              <a:rPr lang="pl-PL" dirty="0"/>
              <a:t>komentowanym art. </a:t>
            </a:r>
            <a:r>
              <a:rPr lang="pl-PL" dirty="0" smtClean="0"/>
              <a:t>78 (1) § 1 KC określono </a:t>
            </a:r>
            <a:r>
              <a:rPr lang="pl-PL" dirty="0"/>
              <a:t>więc </a:t>
            </a:r>
            <a:r>
              <a:rPr lang="pl-PL" b="1" dirty="0"/>
              <a:t>wyraźnie systemową i funkcjonalną </a:t>
            </a:r>
            <a:r>
              <a:rPr lang="pl-PL" dirty="0"/>
              <a:t>odrębność formy elektronicznej od formy pisemnej oraz </a:t>
            </a:r>
            <a:r>
              <a:rPr lang="pl-PL" dirty="0" smtClean="0"/>
              <a:t>od formy </a:t>
            </a:r>
            <a:r>
              <a:rPr lang="pl-PL" dirty="0"/>
              <a:t>dokumentowej</a:t>
            </a:r>
            <a:r>
              <a:rPr lang="pl-PL" dirty="0" smtClean="0"/>
              <a:t>.</a:t>
            </a:r>
          </a:p>
          <a:p>
            <a:pPr marL="0" indent="0" algn="just">
              <a:buNone/>
            </a:pPr>
            <a:r>
              <a:rPr lang="pl-PL" b="1" dirty="0"/>
              <a:t>Postać oświadczenia</a:t>
            </a:r>
            <a:r>
              <a:rPr lang="pl-PL" dirty="0"/>
              <a:t>. </a:t>
            </a:r>
            <a:r>
              <a:rPr lang="pl-PL" dirty="0" smtClean="0"/>
              <a:t>Elektroniczna </a:t>
            </a:r>
            <a:r>
              <a:rPr lang="pl-PL" dirty="0"/>
              <a:t>postać oświadczenia oznacza w zasadzie dowolne działanie osoby składającej oświadczenie w świecie środków komunikacji elektronicznej. Ta dowolność jest jednak pozorna i ograniczona do stanów faktycznych, w których możliwe jest zastosowanie kwalifikowanego podpisu elektronicznego. </a:t>
            </a:r>
            <a:r>
              <a:rPr lang="pl-PL" dirty="0" smtClean="0"/>
              <a:t>Musi on objąć całość elektronicznego oświadczenia woli (należy podpisać </a:t>
            </a:r>
            <a:r>
              <a:rPr lang="pl-PL" dirty="0"/>
              <a:t>je </a:t>
            </a:r>
            <a:r>
              <a:rPr lang="pl-PL" dirty="0" smtClean="0"/>
              <a:t>„elektronicznie”).</a:t>
            </a:r>
          </a:p>
          <a:p>
            <a:pPr marL="0" indent="0" algn="just">
              <a:buNone/>
            </a:pPr>
            <a:r>
              <a:rPr lang="pl-PL" b="1" dirty="0" smtClean="0"/>
              <a:t>Środki komunikacji elektronicznej </a:t>
            </a:r>
            <a:r>
              <a:rPr lang="pl-PL" dirty="0" smtClean="0"/>
              <a:t>(art. 2 pkt. 5 </a:t>
            </a:r>
            <a:r>
              <a:rPr lang="pl-PL" dirty="0" err="1" smtClean="0"/>
              <a:t>uśude</a:t>
            </a:r>
            <a:r>
              <a:rPr lang="pl-PL" dirty="0"/>
              <a:t>) rozwiązania techniczne, w tym </a:t>
            </a:r>
            <a:r>
              <a:rPr lang="pl-PL" dirty="0" smtClean="0"/>
              <a:t>urządzenia teleinformatyczne </a:t>
            </a:r>
            <a:r>
              <a:rPr lang="pl-PL" dirty="0"/>
              <a:t>i współpracujące z nimi narzędzia </a:t>
            </a:r>
            <a:r>
              <a:rPr lang="pl-PL" dirty="0" smtClean="0"/>
              <a:t>programowe, umożliwiające </a:t>
            </a:r>
            <a:r>
              <a:rPr lang="pl-PL" dirty="0"/>
              <a:t>indywidualne porozumiewanie się na odległość </a:t>
            </a:r>
            <a:r>
              <a:rPr lang="pl-PL" dirty="0" smtClean="0"/>
              <a:t>przy wykorzystaniu </a:t>
            </a:r>
            <a:r>
              <a:rPr lang="pl-PL" dirty="0"/>
              <a:t>transmisji danych między systemami </a:t>
            </a:r>
            <a:r>
              <a:rPr lang="pl-PL" dirty="0" smtClean="0"/>
              <a:t>teleinformatycznymi, a </a:t>
            </a:r>
            <a:r>
              <a:rPr lang="pl-PL" dirty="0"/>
              <a:t>w szczególności pocztę </a:t>
            </a:r>
            <a:r>
              <a:rPr lang="pl-PL" dirty="0" smtClean="0"/>
              <a:t>elektroniczną. </a:t>
            </a:r>
          </a:p>
          <a:p>
            <a:pPr marL="0" indent="0" algn="just">
              <a:buNone/>
            </a:pPr>
            <a:endParaRPr lang="pl-PL" dirty="0" smtClean="0"/>
          </a:p>
        </p:txBody>
      </p:sp>
    </p:spTree>
    <p:extLst>
      <p:ext uri="{BB962C8B-B14F-4D97-AF65-F5344CB8AC3E}">
        <p14:creationId xmlns:p14="http://schemas.microsoft.com/office/powerpoint/2010/main" val="72772841"/>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Przesłanki zachowania formy elektronicznej czynności prawnej</a:t>
            </a:r>
            <a:endParaRPr lang="pl-PL" dirty="0"/>
          </a:p>
        </p:txBody>
      </p:sp>
      <p:sp>
        <p:nvSpPr>
          <p:cNvPr id="3" name="Symbol zastępczy zawartości 2"/>
          <p:cNvSpPr>
            <a:spLocks noGrp="1"/>
          </p:cNvSpPr>
          <p:nvPr>
            <p:ph idx="1"/>
          </p:nvPr>
        </p:nvSpPr>
        <p:spPr/>
        <p:txBody>
          <a:bodyPr>
            <a:normAutofit fontScale="62500" lnSpcReduction="20000"/>
          </a:bodyPr>
          <a:lstStyle/>
          <a:p>
            <a:pPr algn="just"/>
            <a:r>
              <a:rPr lang="pl-PL" b="1" dirty="0"/>
              <a:t>Kwalifikowany podpis </a:t>
            </a:r>
            <a:r>
              <a:rPr lang="pl-PL" b="1" dirty="0" smtClean="0"/>
              <a:t>elektroniczny</a:t>
            </a:r>
            <a:r>
              <a:rPr lang="pl-PL" dirty="0" smtClean="0"/>
              <a:t>. </a:t>
            </a:r>
            <a:r>
              <a:rPr lang="pl-PL" dirty="0"/>
              <a:t>Na poziomie prawa europejskiego wymagania dotyczące podpisów elektronicznych uregulowane są w Rozporządzeniu Parlamentu Europejskiego i Rady (EU) Nr 910/2014 z 23.7.2014 r. w sprawie identyfikacji elektronicznej i usług zaufania w odniesieniu do transakcji elektronicznych na rynku wewnętrznym oraz uchylającego dyrektywę. W prawie polskim zagadnienia te reguluje ustawa z 5.9.2016 r. o usługach zaufania oraz identyfikacji elektronicznej.</a:t>
            </a:r>
          </a:p>
          <a:p>
            <a:pPr algn="just"/>
            <a:r>
              <a:rPr lang="pl-PL" dirty="0"/>
              <a:t>Dla zachowania formy elektronicznej należy opatrzyć oświadczenie woli kwalifikowanym podpisem elektronicznym w znaczeniu rozporządzenia </a:t>
            </a:r>
            <a:r>
              <a:rPr lang="pl-PL" dirty="0" err="1"/>
              <a:t>eIDAS</a:t>
            </a:r>
            <a:r>
              <a:rPr lang="pl-PL" dirty="0"/>
              <a:t>. Definicja kwalifikowanego podpisu elektronicznego zawarta jest obecnie w art. 3 pkt 12 rozporządzenia </a:t>
            </a:r>
            <a:r>
              <a:rPr lang="pl-PL" dirty="0" err="1"/>
              <a:t>eIDAS</a:t>
            </a:r>
            <a:r>
              <a:rPr lang="pl-PL" dirty="0"/>
              <a:t>. </a:t>
            </a:r>
            <a:endParaRPr lang="pl-PL" dirty="0" smtClean="0"/>
          </a:p>
          <a:p>
            <a:pPr algn="just"/>
            <a:r>
              <a:rPr lang="pl-PL" dirty="0" smtClean="0"/>
              <a:t>Według </a:t>
            </a:r>
            <a:r>
              <a:rPr lang="pl-PL" dirty="0"/>
              <a:t>tego przepisu taki </a:t>
            </a:r>
            <a:r>
              <a:rPr lang="pl-PL" b="1" dirty="0"/>
              <a:t>podpis oznacza zaawansowany podpis elektroniczny, który jest składany za pomocą kwalifikowanego urządzenia do składania podpisu elektronicznego i który opiera się na kwalifikowanym certyfikacie podpisu elektronicznego.</a:t>
            </a:r>
            <a:r>
              <a:rPr lang="pl-PL" dirty="0"/>
              <a:t> Przymiot "kwalifikowany" oznacza, że podpis spełniający wskazane w rozporządzeniu </a:t>
            </a:r>
            <a:r>
              <a:rPr lang="pl-PL" dirty="0" err="1"/>
              <a:t>eIDAS</a:t>
            </a:r>
            <a:r>
              <a:rPr lang="pl-PL" dirty="0"/>
              <a:t> kryteria będzie mógł posłużyć wywoływaniu określonych skutków prawnych. </a:t>
            </a:r>
          </a:p>
        </p:txBody>
      </p:sp>
    </p:spTree>
    <p:extLst>
      <p:ext uri="{BB962C8B-B14F-4D97-AF65-F5344CB8AC3E}">
        <p14:creationId xmlns:p14="http://schemas.microsoft.com/office/powerpoint/2010/main" val="23510014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12889</TotalTime>
  <Words>6071</Words>
  <Application>Microsoft Office PowerPoint</Application>
  <PresentationFormat>Pokaz na ekranie (4:3)</PresentationFormat>
  <Paragraphs>257</Paragraphs>
  <Slides>63</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63</vt:i4>
      </vt:variant>
    </vt:vector>
  </HeadingPairs>
  <TitlesOfParts>
    <vt:vector size="71" baseType="lpstr">
      <vt:lpstr>Book Antiqua</vt:lpstr>
      <vt:lpstr>Calibri</vt:lpstr>
      <vt:lpstr>Lucida Sans</vt:lpstr>
      <vt:lpstr>Times New Roman</vt:lpstr>
      <vt:lpstr>Wingdings</vt:lpstr>
      <vt:lpstr>Wingdings 2</vt:lpstr>
      <vt:lpstr>Wingdings 3</vt:lpstr>
      <vt:lpstr>Apex</vt:lpstr>
      <vt:lpstr>Forma elektroniczna czynności prawnych. Podpis elektroniczny  i jego zastosowanie  </vt:lpstr>
      <vt:lpstr>Wprowadzenie </vt:lpstr>
      <vt:lpstr>Wprowadzenie</vt:lpstr>
      <vt:lpstr>Formy czynności prawnej</vt:lpstr>
      <vt:lpstr>Forma pisemna (zwykła)</vt:lpstr>
      <vt:lpstr>Dokument - pojęcie</vt:lpstr>
      <vt:lpstr>Forma elektroniczna czynności prawnej</vt:lpstr>
      <vt:lpstr>Przesłanki zachowania formy elektronicznej</vt:lpstr>
      <vt:lpstr>Przesłanki zachowania formy elektronicznej czynności prawnej</vt:lpstr>
      <vt:lpstr>Forma elektroniczna</vt:lpstr>
      <vt:lpstr>Dopuszczalność zastrzeżenia formy czynności prawnej</vt:lpstr>
      <vt:lpstr>Skutki niezachowania formy elektronicznej </vt:lpstr>
      <vt:lpstr>Przykład</vt:lpstr>
      <vt:lpstr>Wyjątki w przypadku zastrzeżenia formy dla celów dowodowych</vt:lpstr>
      <vt:lpstr>Forma dokumentowa</vt:lpstr>
      <vt:lpstr>Forma dokumentowa</vt:lpstr>
      <vt:lpstr>Oświadczenie woli w postaci elektronicznej</vt:lpstr>
      <vt:lpstr>Oświadczenie złożone w postaci elektronicznej</vt:lpstr>
      <vt:lpstr>Kwalifikowane postacie formy pisemnej</vt:lpstr>
      <vt:lpstr>Forma pisemna z datą pewną (art. 81 § 1, 2, 3 KC)</vt:lpstr>
      <vt:lpstr>Forma pisemna z datą pewną</vt:lpstr>
      <vt:lpstr>Forma pisemna z podpisem urzędowo poświadczonym </vt:lpstr>
      <vt:lpstr>Poświadczenie własnoręczności podpisu</vt:lpstr>
      <vt:lpstr>Forma aktu notarialnego</vt:lpstr>
      <vt:lpstr>Tryby zawierania umowy</vt:lpstr>
      <vt:lpstr>Tryb ofertowy</vt:lpstr>
      <vt:lpstr>Tryb ofertowy</vt:lpstr>
      <vt:lpstr>Zawarcie umowy w trybie ofertowym</vt:lpstr>
      <vt:lpstr>Przyjęcie oferty</vt:lpstr>
      <vt:lpstr>Przyjęcie oferty poprzez działania faktyczne</vt:lpstr>
      <vt:lpstr>Milczące przyjęcie oferty</vt:lpstr>
      <vt:lpstr>Miejsce i termin zawarcia umowy w trybie ofertowym</vt:lpstr>
      <vt:lpstr>Przesłanki skutecznego zawarcia umowy w trybie ofertowym </vt:lpstr>
      <vt:lpstr>Negocjacje</vt:lpstr>
      <vt:lpstr>Nieuczciwe lub nielojalne praktyki  toku negocjacji</vt:lpstr>
      <vt:lpstr>Tryb przetargowy (aukcja lub przetarg)</vt:lpstr>
      <vt:lpstr>Aukcja</vt:lpstr>
      <vt:lpstr>Przetarg</vt:lpstr>
      <vt:lpstr>Wadium</vt:lpstr>
      <vt:lpstr>Unieważnienie umowy zawartej w trybie przetargowym</vt:lpstr>
      <vt:lpstr>Dwie kategorie podpisów</vt:lpstr>
      <vt:lpstr>Podpis własnoręczny</vt:lpstr>
      <vt:lpstr>Zastępcza forma podpisu własnoręcznego</vt:lpstr>
      <vt:lpstr>Funkcje podpisu własnoręcznego wg. Michała Niedośpiała</vt:lpstr>
      <vt:lpstr>Inne funkcje</vt:lpstr>
      <vt:lpstr>Inne funkcje</vt:lpstr>
      <vt:lpstr>Podpis elektroniczny</vt:lpstr>
      <vt:lpstr>Dokument elektroniczny</vt:lpstr>
      <vt:lpstr>Podpis zaufany i podpis osobisty</vt:lpstr>
      <vt:lpstr>Podpis osobisty</vt:lpstr>
      <vt:lpstr>Podpis elektroniczny w regulacji ustawy z dnia 18 września 2001 r. </vt:lpstr>
      <vt:lpstr>Podpis elektroniczny (zwykły)</vt:lpstr>
      <vt:lpstr>Podpis zwykły </vt:lpstr>
      <vt:lpstr>Kwalifikowany (bezpieczny podpis elektroniczny)</vt:lpstr>
      <vt:lpstr>Kwalifikowany (bezpieczny podpis elektroniczny)</vt:lpstr>
      <vt:lpstr>Weryfikacja bezpiecznego podpisu elektronicznego</vt:lpstr>
      <vt:lpstr>Rozporządzenie eIDAS</vt:lpstr>
      <vt:lpstr>Podpis elektroniczny….</vt:lpstr>
      <vt:lpstr>Certyfikaty</vt:lpstr>
      <vt:lpstr>Pieczęć</vt:lpstr>
      <vt:lpstr>Art. 18  Ustawy o usługach zaufania i identyfikacji elektronicznej </vt:lpstr>
      <vt:lpstr>Literatura</vt:lpstr>
      <vt:lpstr>Prezentacja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291</cp:revision>
  <cp:lastPrinted>2022-03-09T08:55:33Z</cp:lastPrinted>
  <dcterms:created xsi:type="dcterms:W3CDTF">2012-03-01T14:48:30Z</dcterms:created>
  <dcterms:modified xsi:type="dcterms:W3CDTF">2023-03-27T10:40:39Z</dcterms:modified>
</cp:coreProperties>
</file>