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6" r:id="rId3"/>
    <p:sldId id="284" r:id="rId4"/>
    <p:sldId id="262" r:id="rId5"/>
    <p:sldId id="267" r:id="rId6"/>
    <p:sldId id="266" r:id="rId7"/>
    <p:sldId id="265" r:id="rId8"/>
    <p:sldId id="264" r:id="rId9"/>
    <p:sldId id="263" r:id="rId10"/>
    <p:sldId id="285" r:id="rId11"/>
    <p:sldId id="282" r:id="rId12"/>
    <p:sldId id="28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B194A-422D-4305-8BB7-960C8674C4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FB23E4F6-0E00-43A7-838A-D5B0E2323B79}">
      <dgm:prSet/>
      <dgm:spPr/>
      <dgm:t>
        <a:bodyPr/>
        <a:lstStyle/>
        <a:p>
          <a:r>
            <a:rPr lang="pl-PL" b="1" dirty="0">
              <a:solidFill>
                <a:schemeClr val="tx1"/>
              </a:solidFill>
            </a:rPr>
            <a:t>HUMAN RESOURCES</a:t>
          </a:r>
          <a:endParaRPr lang="pl-PL" dirty="0">
            <a:solidFill>
              <a:schemeClr val="tx1"/>
            </a:solidFill>
          </a:endParaRPr>
        </a:p>
      </dgm:t>
    </dgm:pt>
    <dgm:pt modelId="{76C56F6C-0066-430C-B4D3-9440F146D90B}" type="parTrans" cxnId="{CE6C7A4A-CF35-4DF3-BCFF-68514DC630A5}">
      <dgm:prSet/>
      <dgm:spPr/>
      <dgm:t>
        <a:bodyPr/>
        <a:lstStyle/>
        <a:p>
          <a:endParaRPr lang="pl-PL"/>
        </a:p>
      </dgm:t>
    </dgm:pt>
    <dgm:pt modelId="{F346DB19-794F-4B6A-AD41-B3C6D35DDB5E}" type="sibTrans" cxnId="{CE6C7A4A-CF35-4DF3-BCFF-68514DC630A5}">
      <dgm:prSet/>
      <dgm:spPr/>
      <dgm:t>
        <a:bodyPr/>
        <a:lstStyle/>
        <a:p>
          <a:endParaRPr lang="pl-PL"/>
        </a:p>
      </dgm:t>
    </dgm:pt>
    <dgm:pt modelId="{74F2598A-D8B6-4F8B-A705-0E3FEF65AFFC}">
      <dgm:prSet/>
      <dgm:spPr/>
      <dgm:t>
        <a:bodyPr/>
        <a:lstStyle/>
        <a:p>
          <a:r>
            <a:rPr lang="pl-PL" dirty="0" err="1"/>
            <a:t>people</a:t>
          </a:r>
          <a:r>
            <a:rPr lang="pl-PL" dirty="0"/>
            <a:t> </a:t>
          </a:r>
          <a:r>
            <a:rPr lang="pl-PL" dirty="0" err="1"/>
            <a:t>at</a:t>
          </a:r>
          <a:r>
            <a:rPr lang="pl-PL" dirty="0"/>
            <a:t> </a:t>
          </a:r>
          <a:r>
            <a:rPr lang="pl-PL" dirty="0" err="1"/>
            <a:t>work</a:t>
          </a:r>
          <a:endParaRPr lang="pl-PL" dirty="0"/>
        </a:p>
      </dgm:t>
    </dgm:pt>
    <dgm:pt modelId="{7C24F34D-09A1-4CAB-8ACD-0942CFD05576}" type="parTrans" cxnId="{EF23AC01-22F1-4FAB-A9FB-DB5A5D9FB23B}">
      <dgm:prSet/>
      <dgm:spPr/>
      <dgm:t>
        <a:bodyPr/>
        <a:lstStyle/>
        <a:p>
          <a:endParaRPr lang="pl-PL"/>
        </a:p>
      </dgm:t>
    </dgm:pt>
    <dgm:pt modelId="{187A7FCA-C101-4256-8EFB-50C819E0504F}" type="sibTrans" cxnId="{EF23AC01-22F1-4FAB-A9FB-DB5A5D9FB23B}">
      <dgm:prSet/>
      <dgm:spPr/>
      <dgm:t>
        <a:bodyPr/>
        <a:lstStyle/>
        <a:p>
          <a:endParaRPr lang="pl-PL"/>
        </a:p>
      </dgm:t>
    </dgm:pt>
    <dgm:pt modelId="{98251F15-8F30-4F1C-B271-A7FB18E11E4D}">
      <dgm:prSet/>
      <dgm:spPr/>
      <dgm:t>
        <a:bodyPr/>
        <a:lstStyle/>
        <a:p>
          <a:r>
            <a:rPr lang="pl-PL" b="1" dirty="0">
              <a:solidFill>
                <a:schemeClr val="tx1"/>
              </a:solidFill>
            </a:rPr>
            <a:t>MANAGEMENT</a:t>
          </a:r>
          <a:endParaRPr lang="pl-PL" dirty="0">
            <a:solidFill>
              <a:schemeClr val="tx1"/>
            </a:solidFill>
          </a:endParaRPr>
        </a:p>
      </dgm:t>
    </dgm:pt>
    <dgm:pt modelId="{2C48B8C3-A8D8-451A-918A-689B91FB563E}" type="parTrans" cxnId="{B4F953A0-50A5-4AC2-A4D7-46F0D847B8FF}">
      <dgm:prSet/>
      <dgm:spPr/>
      <dgm:t>
        <a:bodyPr/>
        <a:lstStyle/>
        <a:p>
          <a:endParaRPr lang="pl-PL"/>
        </a:p>
      </dgm:t>
    </dgm:pt>
    <dgm:pt modelId="{69C85108-D973-49BD-8153-6D2F8729C101}" type="sibTrans" cxnId="{B4F953A0-50A5-4AC2-A4D7-46F0D847B8FF}">
      <dgm:prSet/>
      <dgm:spPr/>
      <dgm:t>
        <a:bodyPr/>
        <a:lstStyle/>
        <a:p>
          <a:endParaRPr lang="pl-PL"/>
        </a:p>
      </dgm:t>
    </dgm:pt>
    <dgm:pt modelId="{97739852-82B7-4C69-90D4-5AFDDE402AB7}">
      <dgm:prSet/>
      <dgm:spPr/>
      <dgm:t>
        <a:bodyPr/>
        <a:lstStyle/>
        <a:p>
          <a:r>
            <a:rPr lang="pl-PL" dirty="0"/>
            <a:t>a</a:t>
          </a:r>
          <a:r>
            <a:rPr lang="en-US" dirty="0"/>
            <a:t> set of activities (including planning and decision making, organizing, leading, and controlling) directed at an organization’s resources (human, financial, physical, and information), with the aim of achieving organizational goals in an efficient and effective manner</a:t>
          </a:r>
          <a:r>
            <a:rPr lang="pl-PL" dirty="0"/>
            <a:t>.</a:t>
          </a:r>
        </a:p>
      </dgm:t>
    </dgm:pt>
    <dgm:pt modelId="{5CC7F5CE-CD29-4941-8E54-6E6997F6AFE4}" type="parTrans" cxnId="{6714400B-49A3-46BC-8880-F2F941CDFECD}">
      <dgm:prSet/>
      <dgm:spPr/>
      <dgm:t>
        <a:bodyPr/>
        <a:lstStyle/>
        <a:p>
          <a:endParaRPr lang="pl-PL"/>
        </a:p>
      </dgm:t>
    </dgm:pt>
    <dgm:pt modelId="{04C9DEF1-BDB0-44E4-9A15-40865223AC6B}" type="sibTrans" cxnId="{6714400B-49A3-46BC-8880-F2F941CDFECD}">
      <dgm:prSet/>
      <dgm:spPr/>
      <dgm:t>
        <a:bodyPr/>
        <a:lstStyle/>
        <a:p>
          <a:endParaRPr lang="pl-PL"/>
        </a:p>
      </dgm:t>
    </dgm:pt>
    <dgm:pt modelId="{8B3BFCF9-354A-43AF-A09D-99E354EF22EE}">
      <dgm:prSet/>
      <dgm:spPr/>
      <dgm:t>
        <a:bodyPr/>
        <a:lstStyle/>
        <a:p>
          <a:r>
            <a:rPr lang="pl-PL" b="1" dirty="0">
              <a:solidFill>
                <a:schemeClr val="tx1"/>
              </a:solidFill>
            </a:rPr>
            <a:t>MANAGER</a:t>
          </a:r>
          <a:r>
            <a:rPr lang="en-US" b="1" dirty="0"/>
            <a:t> </a:t>
          </a:r>
          <a:endParaRPr lang="pl-PL" dirty="0"/>
        </a:p>
      </dgm:t>
    </dgm:pt>
    <dgm:pt modelId="{67DBA3F6-8200-4F78-9572-3E0DEFE45DBF}" type="parTrans" cxnId="{BA6E5C80-C287-4AA2-A430-4C46305E94C7}">
      <dgm:prSet/>
      <dgm:spPr/>
      <dgm:t>
        <a:bodyPr/>
        <a:lstStyle/>
        <a:p>
          <a:endParaRPr lang="pl-PL"/>
        </a:p>
      </dgm:t>
    </dgm:pt>
    <dgm:pt modelId="{B5D52AD2-99D0-4EA7-981F-1B6664065FC5}" type="sibTrans" cxnId="{BA6E5C80-C287-4AA2-A430-4C46305E94C7}">
      <dgm:prSet/>
      <dgm:spPr/>
      <dgm:t>
        <a:bodyPr/>
        <a:lstStyle/>
        <a:p>
          <a:endParaRPr lang="pl-PL"/>
        </a:p>
      </dgm:t>
    </dgm:pt>
    <dgm:pt modelId="{D4EC8C7E-A35C-452D-9BBC-DF9CFEC92260}">
      <dgm:prSet/>
      <dgm:spPr/>
      <dgm:t>
        <a:bodyPr/>
        <a:lstStyle/>
        <a:p>
          <a:r>
            <a:rPr lang="pl-PL" dirty="0"/>
            <a:t>s</a:t>
          </a:r>
          <a:r>
            <a:rPr lang="en-US" dirty="0" err="1"/>
            <a:t>omeone</a:t>
          </a:r>
          <a:r>
            <a:rPr lang="en-US" dirty="0"/>
            <a:t> whose primary responsibility is to carry out the management </a:t>
          </a:r>
          <a:r>
            <a:rPr lang="en-US" dirty="0" err="1"/>
            <a:t>proces</a:t>
          </a:r>
          <a:r>
            <a:rPr lang="pl-PL" dirty="0"/>
            <a:t>s.</a:t>
          </a:r>
        </a:p>
      </dgm:t>
    </dgm:pt>
    <dgm:pt modelId="{85E9E8B0-3092-48A5-8702-1F77D5E8601B}" type="parTrans" cxnId="{AFD220E2-4286-4098-A974-4BD3EFE60B80}">
      <dgm:prSet/>
      <dgm:spPr/>
      <dgm:t>
        <a:bodyPr/>
        <a:lstStyle/>
        <a:p>
          <a:endParaRPr lang="pl-PL"/>
        </a:p>
      </dgm:t>
    </dgm:pt>
    <dgm:pt modelId="{0C4DD612-663D-4A59-95E3-01920F201162}" type="sibTrans" cxnId="{AFD220E2-4286-4098-A974-4BD3EFE60B80}">
      <dgm:prSet/>
      <dgm:spPr/>
      <dgm:t>
        <a:bodyPr/>
        <a:lstStyle/>
        <a:p>
          <a:endParaRPr lang="pl-PL"/>
        </a:p>
      </dgm:t>
    </dgm:pt>
    <dgm:pt modelId="{4AC03E16-9836-4ED0-9A00-DC6F2F6FBA23}">
      <dgm:prSet/>
      <dgm:spPr/>
      <dgm:t>
        <a:bodyPr/>
        <a:lstStyle/>
        <a:p>
          <a:r>
            <a:rPr lang="en-US" dirty="0"/>
            <a:t>the set of people who make up the workforce of an organization</a:t>
          </a:r>
          <a:endParaRPr lang="pl-PL" dirty="0"/>
        </a:p>
      </dgm:t>
    </dgm:pt>
    <dgm:pt modelId="{6F898976-B670-4A62-B23A-6F4CA81FE9FD}" type="parTrans" cxnId="{BC652850-2BA0-468A-831C-CC9C2170AD88}">
      <dgm:prSet/>
      <dgm:spPr/>
      <dgm:t>
        <a:bodyPr/>
        <a:lstStyle/>
        <a:p>
          <a:endParaRPr lang="pl-PL"/>
        </a:p>
      </dgm:t>
    </dgm:pt>
    <dgm:pt modelId="{C80BAD64-28AC-4FEB-A1F1-D68F93AD33EB}" type="sibTrans" cxnId="{BC652850-2BA0-468A-831C-CC9C2170AD88}">
      <dgm:prSet/>
      <dgm:spPr/>
      <dgm:t>
        <a:bodyPr/>
        <a:lstStyle/>
        <a:p>
          <a:endParaRPr lang="pl-PL"/>
        </a:p>
      </dgm:t>
    </dgm:pt>
    <dgm:pt modelId="{83B5A769-555E-4BDA-BFA5-C050048AEEEC}" type="pres">
      <dgm:prSet presAssocID="{557B194A-422D-4305-8BB7-960C8674C4F0}" presName="linear" presStyleCnt="0">
        <dgm:presLayoutVars>
          <dgm:animLvl val="lvl"/>
          <dgm:resizeHandles val="exact"/>
        </dgm:presLayoutVars>
      </dgm:prSet>
      <dgm:spPr/>
    </dgm:pt>
    <dgm:pt modelId="{FA24E780-452B-4FB5-BC3C-6383DD5F50AA}" type="pres">
      <dgm:prSet presAssocID="{FB23E4F6-0E00-43A7-838A-D5B0E2323B79}" presName="parentText" presStyleLbl="node1" presStyleIdx="0" presStyleCnt="3">
        <dgm:presLayoutVars>
          <dgm:chMax val="0"/>
          <dgm:bulletEnabled val="1"/>
        </dgm:presLayoutVars>
      </dgm:prSet>
      <dgm:spPr/>
    </dgm:pt>
    <dgm:pt modelId="{87820F36-3104-4060-9B9A-B8578F41A413}" type="pres">
      <dgm:prSet presAssocID="{FB23E4F6-0E00-43A7-838A-D5B0E2323B79}" presName="childText" presStyleLbl="revTx" presStyleIdx="0" presStyleCnt="3">
        <dgm:presLayoutVars>
          <dgm:bulletEnabled val="1"/>
        </dgm:presLayoutVars>
      </dgm:prSet>
      <dgm:spPr/>
    </dgm:pt>
    <dgm:pt modelId="{7D910303-6FA6-4345-B668-5BA71151F41B}" type="pres">
      <dgm:prSet presAssocID="{98251F15-8F30-4F1C-B271-A7FB18E11E4D}" presName="parentText" presStyleLbl="node1" presStyleIdx="1" presStyleCnt="3">
        <dgm:presLayoutVars>
          <dgm:chMax val="0"/>
          <dgm:bulletEnabled val="1"/>
        </dgm:presLayoutVars>
      </dgm:prSet>
      <dgm:spPr/>
    </dgm:pt>
    <dgm:pt modelId="{58CB4274-E7B9-4109-AC83-A32A9DCBDFFB}" type="pres">
      <dgm:prSet presAssocID="{98251F15-8F30-4F1C-B271-A7FB18E11E4D}" presName="childText" presStyleLbl="revTx" presStyleIdx="1" presStyleCnt="3">
        <dgm:presLayoutVars>
          <dgm:bulletEnabled val="1"/>
        </dgm:presLayoutVars>
      </dgm:prSet>
      <dgm:spPr/>
    </dgm:pt>
    <dgm:pt modelId="{B15770C1-DF9E-4BE4-B7AF-B17FEC0A19CF}" type="pres">
      <dgm:prSet presAssocID="{8B3BFCF9-354A-43AF-A09D-99E354EF22EE}" presName="parentText" presStyleLbl="node1" presStyleIdx="2" presStyleCnt="3">
        <dgm:presLayoutVars>
          <dgm:chMax val="0"/>
          <dgm:bulletEnabled val="1"/>
        </dgm:presLayoutVars>
      </dgm:prSet>
      <dgm:spPr/>
    </dgm:pt>
    <dgm:pt modelId="{1BDB48F5-8875-4FFE-918B-A25F165B1D03}" type="pres">
      <dgm:prSet presAssocID="{8B3BFCF9-354A-43AF-A09D-99E354EF22EE}" presName="childText" presStyleLbl="revTx" presStyleIdx="2" presStyleCnt="3">
        <dgm:presLayoutVars>
          <dgm:bulletEnabled val="1"/>
        </dgm:presLayoutVars>
      </dgm:prSet>
      <dgm:spPr/>
    </dgm:pt>
  </dgm:ptLst>
  <dgm:cxnLst>
    <dgm:cxn modelId="{EF23AC01-22F1-4FAB-A9FB-DB5A5D9FB23B}" srcId="{FB23E4F6-0E00-43A7-838A-D5B0E2323B79}" destId="{74F2598A-D8B6-4F8B-A705-0E3FEF65AFFC}" srcOrd="0" destOrd="0" parTransId="{7C24F34D-09A1-4CAB-8ACD-0942CFD05576}" sibTransId="{187A7FCA-C101-4256-8EFB-50C819E0504F}"/>
    <dgm:cxn modelId="{6714400B-49A3-46BC-8880-F2F941CDFECD}" srcId="{98251F15-8F30-4F1C-B271-A7FB18E11E4D}" destId="{97739852-82B7-4C69-90D4-5AFDDE402AB7}" srcOrd="0" destOrd="0" parTransId="{5CC7F5CE-CD29-4941-8E54-6E6997F6AFE4}" sibTransId="{04C9DEF1-BDB0-44E4-9A15-40865223AC6B}"/>
    <dgm:cxn modelId="{FDE79C29-DC05-4B79-9588-4F8603C9134B}" type="presOf" srcId="{97739852-82B7-4C69-90D4-5AFDDE402AB7}" destId="{58CB4274-E7B9-4109-AC83-A32A9DCBDFFB}" srcOrd="0" destOrd="0" presId="urn:microsoft.com/office/officeart/2005/8/layout/vList2"/>
    <dgm:cxn modelId="{5EB4C52E-A99E-4C0F-B04E-403C77D4E17D}" type="presOf" srcId="{FB23E4F6-0E00-43A7-838A-D5B0E2323B79}" destId="{FA24E780-452B-4FB5-BC3C-6383DD5F50AA}" srcOrd="0" destOrd="0" presId="urn:microsoft.com/office/officeart/2005/8/layout/vList2"/>
    <dgm:cxn modelId="{A330DB67-35DF-4A69-826D-6781D0037A48}" type="presOf" srcId="{74F2598A-D8B6-4F8B-A705-0E3FEF65AFFC}" destId="{87820F36-3104-4060-9B9A-B8578F41A413}" srcOrd="0" destOrd="0" presId="urn:microsoft.com/office/officeart/2005/8/layout/vList2"/>
    <dgm:cxn modelId="{CE6C7A4A-CF35-4DF3-BCFF-68514DC630A5}" srcId="{557B194A-422D-4305-8BB7-960C8674C4F0}" destId="{FB23E4F6-0E00-43A7-838A-D5B0E2323B79}" srcOrd="0" destOrd="0" parTransId="{76C56F6C-0066-430C-B4D3-9440F146D90B}" sibTransId="{F346DB19-794F-4B6A-AD41-B3C6D35DDB5E}"/>
    <dgm:cxn modelId="{5B711C6C-0869-4041-BD05-8A32D908D4C7}" type="presOf" srcId="{557B194A-422D-4305-8BB7-960C8674C4F0}" destId="{83B5A769-555E-4BDA-BFA5-C050048AEEEC}" srcOrd="0" destOrd="0" presId="urn:microsoft.com/office/officeart/2005/8/layout/vList2"/>
    <dgm:cxn modelId="{BC652850-2BA0-468A-831C-CC9C2170AD88}" srcId="{FB23E4F6-0E00-43A7-838A-D5B0E2323B79}" destId="{4AC03E16-9836-4ED0-9A00-DC6F2F6FBA23}" srcOrd="1" destOrd="0" parTransId="{6F898976-B670-4A62-B23A-6F4CA81FE9FD}" sibTransId="{C80BAD64-28AC-4FEB-A1F1-D68F93AD33EB}"/>
    <dgm:cxn modelId="{076F4A7A-24B5-4F4E-B23F-6A54DE2DEB75}" type="presOf" srcId="{8B3BFCF9-354A-43AF-A09D-99E354EF22EE}" destId="{B15770C1-DF9E-4BE4-B7AF-B17FEC0A19CF}" srcOrd="0" destOrd="0" presId="urn:microsoft.com/office/officeart/2005/8/layout/vList2"/>
    <dgm:cxn modelId="{BA6E5C80-C287-4AA2-A430-4C46305E94C7}" srcId="{557B194A-422D-4305-8BB7-960C8674C4F0}" destId="{8B3BFCF9-354A-43AF-A09D-99E354EF22EE}" srcOrd="2" destOrd="0" parTransId="{67DBA3F6-8200-4F78-9572-3E0DEFE45DBF}" sibTransId="{B5D52AD2-99D0-4EA7-981F-1B6664065FC5}"/>
    <dgm:cxn modelId="{B4F953A0-50A5-4AC2-A4D7-46F0D847B8FF}" srcId="{557B194A-422D-4305-8BB7-960C8674C4F0}" destId="{98251F15-8F30-4F1C-B271-A7FB18E11E4D}" srcOrd="1" destOrd="0" parTransId="{2C48B8C3-A8D8-451A-918A-689B91FB563E}" sibTransId="{69C85108-D973-49BD-8153-6D2F8729C101}"/>
    <dgm:cxn modelId="{E70834AA-2FF9-419A-BF79-1BE1DDD309EC}" type="presOf" srcId="{D4EC8C7E-A35C-452D-9BBC-DF9CFEC92260}" destId="{1BDB48F5-8875-4FFE-918B-A25F165B1D03}" srcOrd="0" destOrd="0" presId="urn:microsoft.com/office/officeart/2005/8/layout/vList2"/>
    <dgm:cxn modelId="{3FD7AAAE-459D-4513-97B3-B8653A05D662}" type="presOf" srcId="{4AC03E16-9836-4ED0-9A00-DC6F2F6FBA23}" destId="{87820F36-3104-4060-9B9A-B8578F41A413}" srcOrd="0" destOrd="1" presId="urn:microsoft.com/office/officeart/2005/8/layout/vList2"/>
    <dgm:cxn modelId="{AFD220E2-4286-4098-A974-4BD3EFE60B80}" srcId="{8B3BFCF9-354A-43AF-A09D-99E354EF22EE}" destId="{D4EC8C7E-A35C-452D-9BBC-DF9CFEC92260}" srcOrd="0" destOrd="0" parTransId="{85E9E8B0-3092-48A5-8702-1F77D5E8601B}" sibTransId="{0C4DD612-663D-4A59-95E3-01920F201162}"/>
    <dgm:cxn modelId="{206C4CF1-4D48-48E7-8BE0-1DBA24AE0F66}" type="presOf" srcId="{98251F15-8F30-4F1C-B271-A7FB18E11E4D}" destId="{7D910303-6FA6-4345-B668-5BA71151F41B}" srcOrd="0" destOrd="0" presId="urn:microsoft.com/office/officeart/2005/8/layout/vList2"/>
    <dgm:cxn modelId="{0930BEC8-E83B-49B1-9774-934321BFD06E}" type="presParOf" srcId="{83B5A769-555E-4BDA-BFA5-C050048AEEEC}" destId="{FA24E780-452B-4FB5-BC3C-6383DD5F50AA}" srcOrd="0" destOrd="0" presId="urn:microsoft.com/office/officeart/2005/8/layout/vList2"/>
    <dgm:cxn modelId="{EB37F0EC-760D-446D-A1A6-8381DA119ECE}" type="presParOf" srcId="{83B5A769-555E-4BDA-BFA5-C050048AEEEC}" destId="{87820F36-3104-4060-9B9A-B8578F41A413}" srcOrd="1" destOrd="0" presId="urn:microsoft.com/office/officeart/2005/8/layout/vList2"/>
    <dgm:cxn modelId="{1559DD27-79E0-4605-9A26-9A42ACC0F581}" type="presParOf" srcId="{83B5A769-555E-4BDA-BFA5-C050048AEEEC}" destId="{7D910303-6FA6-4345-B668-5BA71151F41B}" srcOrd="2" destOrd="0" presId="urn:microsoft.com/office/officeart/2005/8/layout/vList2"/>
    <dgm:cxn modelId="{ACBCEC09-30B4-41DB-B4E2-34BF52D4008D}" type="presParOf" srcId="{83B5A769-555E-4BDA-BFA5-C050048AEEEC}" destId="{58CB4274-E7B9-4109-AC83-A32A9DCBDFFB}" srcOrd="3" destOrd="0" presId="urn:microsoft.com/office/officeart/2005/8/layout/vList2"/>
    <dgm:cxn modelId="{EF648808-979C-4B84-BC7D-D272CD9FB96C}" type="presParOf" srcId="{83B5A769-555E-4BDA-BFA5-C050048AEEEC}" destId="{B15770C1-DF9E-4BE4-B7AF-B17FEC0A19CF}" srcOrd="4" destOrd="0" presId="urn:microsoft.com/office/officeart/2005/8/layout/vList2"/>
    <dgm:cxn modelId="{80A3D245-DBCD-424E-BFCB-DD88DE5694E5}" type="presParOf" srcId="{83B5A769-555E-4BDA-BFA5-C050048AEEEC}" destId="{1BDB48F5-8875-4FFE-918B-A25F165B1D0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BFD36-C911-438E-ACBA-93340683538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pl-PL"/>
        </a:p>
      </dgm:t>
    </dgm:pt>
    <dgm:pt modelId="{97EDE1A2-DB31-402B-B4AB-392EF7124767}">
      <dgm:prSet/>
      <dgm:spPr/>
      <dgm:t>
        <a:bodyPr/>
        <a:lstStyle/>
        <a:p>
          <a:r>
            <a:rPr lang="pl-PL" b="1" dirty="0">
              <a:solidFill>
                <a:schemeClr val="tx1"/>
              </a:solidFill>
            </a:rPr>
            <a:t>HUMAN RESOURCE MANAGEMENT (</a:t>
          </a:r>
          <a:r>
            <a:rPr lang="pl-PL" b="1" dirty="0" err="1">
              <a:solidFill>
                <a:schemeClr val="tx1"/>
              </a:solidFill>
            </a:rPr>
            <a:t>all</a:t>
          </a:r>
          <a:r>
            <a:rPr lang="pl-PL" b="1" dirty="0">
              <a:solidFill>
                <a:schemeClr val="tx1"/>
              </a:solidFill>
            </a:rPr>
            <a:t> </a:t>
          </a:r>
          <a:r>
            <a:rPr lang="pl-PL" b="1" dirty="0" err="1">
              <a:solidFill>
                <a:schemeClr val="tx1"/>
              </a:solidFill>
            </a:rPr>
            <a:t>aspects</a:t>
          </a:r>
          <a:r>
            <a:rPr lang="pl-PL" b="1" dirty="0">
              <a:solidFill>
                <a:schemeClr val="tx1"/>
              </a:solidFill>
            </a:rPr>
            <a:t> of </a:t>
          </a:r>
          <a:r>
            <a:rPr lang="pl-PL" b="1" dirty="0" err="1">
              <a:solidFill>
                <a:schemeClr val="tx1"/>
              </a:solidFill>
            </a:rPr>
            <a:t>managing</a:t>
          </a:r>
          <a:r>
            <a:rPr lang="pl-PL" b="1" dirty="0">
              <a:solidFill>
                <a:schemeClr val="tx1"/>
              </a:solidFill>
            </a:rPr>
            <a:t> </a:t>
          </a:r>
          <a:r>
            <a:rPr lang="pl-PL" b="1" dirty="0" err="1">
              <a:solidFill>
                <a:schemeClr val="tx1"/>
              </a:solidFill>
            </a:rPr>
            <a:t>people</a:t>
          </a:r>
          <a:r>
            <a:rPr lang="pl-PL" b="1" dirty="0">
              <a:solidFill>
                <a:schemeClr val="tx1"/>
              </a:solidFill>
            </a:rPr>
            <a:t> </a:t>
          </a:r>
          <a:r>
            <a:rPr lang="pl-PL" b="1" dirty="0" err="1">
              <a:solidFill>
                <a:schemeClr val="tx1"/>
              </a:solidFill>
            </a:rPr>
            <a:t>at</a:t>
          </a:r>
          <a:r>
            <a:rPr lang="pl-PL" b="1" dirty="0">
              <a:solidFill>
                <a:schemeClr val="tx1"/>
              </a:solidFill>
            </a:rPr>
            <a:t> </a:t>
          </a:r>
          <a:r>
            <a:rPr lang="pl-PL" b="1" dirty="0" err="1">
              <a:solidFill>
                <a:schemeClr val="tx1"/>
              </a:solidFill>
            </a:rPr>
            <a:t>work</a:t>
          </a:r>
          <a:r>
            <a:rPr lang="pl-PL" b="1" dirty="0">
              <a:solidFill>
                <a:schemeClr val="tx1"/>
              </a:solidFill>
            </a:rPr>
            <a:t>)</a:t>
          </a:r>
          <a:endParaRPr lang="pl-PL" dirty="0">
            <a:solidFill>
              <a:schemeClr val="tx1"/>
            </a:solidFill>
          </a:endParaRPr>
        </a:p>
      </dgm:t>
    </dgm:pt>
    <dgm:pt modelId="{F3F3CD3B-B691-4CFD-8F89-3528F236E00F}" type="parTrans" cxnId="{D63FF8ED-BF06-42BD-9D25-D6E048D7EB34}">
      <dgm:prSet/>
      <dgm:spPr/>
      <dgm:t>
        <a:bodyPr/>
        <a:lstStyle/>
        <a:p>
          <a:endParaRPr lang="pl-PL"/>
        </a:p>
      </dgm:t>
    </dgm:pt>
    <dgm:pt modelId="{1EADC1C4-8F46-4300-8B45-90EBB099249A}" type="sibTrans" cxnId="{D63FF8ED-BF06-42BD-9D25-D6E048D7EB34}">
      <dgm:prSet/>
      <dgm:spPr/>
      <dgm:t>
        <a:bodyPr/>
        <a:lstStyle/>
        <a:p>
          <a:endParaRPr lang="pl-PL"/>
        </a:p>
      </dgm:t>
    </dgm:pt>
    <dgm:pt modelId="{F8A51158-5603-4D78-A63F-14E1E671EF17}">
      <dgm:prSet/>
      <dgm:spPr/>
      <dgm:t>
        <a:bodyPr/>
        <a:lstStyle/>
        <a:p>
          <a:r>
            <a:rPr lang="pl-PL" b="1"/>
            <a:t>personnel management</a:t>
          </a:r>
          <a:endParaRPr lang="pl-PL"/>
        </a:p>
      </dgm:t>
    </dgm:pt>
    <dgm:pt modelId="{52F4CCAA-530A-4259-93E5-EB93A87CF2D0}" type="parTrans" cxnId="{A0E7A270-7886-44D7-910A-F4632ED0C876}">
      <dgm:prSet/>
      <dgm:spPr/>
      <dgm:t>
        <a:bodyPr/>
        <a:lstStyle/>
        <a:p>
          <a:endParaRPr lang="pl-PL"/>
        </a:p>
      </dgm:t>
    </dgm:pt>
    <dgm:pt modelId="{1DC6FF19-22FC-4BA3-B50C-1213024FB878}" type="sibTrans" cxnId="{A0E7A270-7886-44D7-910A-F4632ED0C876}">
      <dgm:prSet/>
      <dgm:spPr/>
      <dgm:t>
        <a:bodyPr/>
        <a:lstStyle/>
        <a:p>
          <a:endParaRPr lang="pl-PL"/>
        </a:p>
      </dgm:t>
    </dgm:pt>
    <dgm:pt modelId="{E919470A-8CB4-4EE0-A8B0-4194184C87A5}">
      <dgm:prSet/>
      <dgm:spPr/>
      <dgm:t>
        <a:bodyPr/>
        <a:lstStyle/>
        <a:p>
          <a:r>
            <a:rPr lang="pl-PL" b="1"/>
            <a:t>recruitment</a:t>
          </a:r>
          <a:endParaRPr lang="pl-PL"/>
        </a:p>
      </dgm:t>
    </dgm:pt>
    <dgm:pt modelId="{D5078226-B829-45BE-A5A5-92B4B03089DB}" type="parTrans" cxnId="{6BEED462-6B4E-4EE8-985E-4547A7BDBC3B}">
      <dgm:prSet/>
      <dgm:spPr/>
      <dgm:t>
        <a:bodyPr/>
        <a:lstStyle/>
        <a:p>
          <a:endParaRPr lang="pl-PL"/>
        </a:p>
      </dgm:t>
    </dgm:pt>
    <dgm:pt modelId="{4B8BA12B-4920-4693-B9C4-156A11302F2F}" type="sibTrans" cxnId="{6BEED462-6B4E-4EE8-985E-4547A7BDBC3B}">
      <dgm:prSet/>
      <dgm:spPr/>
      <dgm:t>
        <a:bodyPr/>
        <a:lstStyle/>
        <a:p>
          <a:endParaRPr lang="pl-PL"/>
        </a:p>
      </dgm:t>
    </dgm:pt>
    <dgm:pt modelId="{470BF9BE-877A-4DA6-B43B-E9F5CFB8E9AC}">
      <dgm:prSet/>
      <dgm:spPr/>
      <dgm:t>
        <a:bodyPr/>
        <a:lstStyle/>
        <a:p>
          <a:r>
            <a:rPr lang="pl-PL" b="1"/>
            <a:t>training</a:t>
          </a:r>
          <a:endParaRPr lang="pl-PL"/>
        </a:p>
      </dgm:t>
    </dgm:pt>
    <dgm:pt modelId="{5D51AE05-5E92-4E71-8824-D3142F5883F3}" type="parTrans" cxnId="{938CC992-F2EB-437C-89A5-EB2B40A912D3}">
      <dgm:prSet/>
      <dgm:spPr/>
      <dgm:t>
        <a:bodyPr/>
        <a:lstStyle/>
        <a:p>
          <a:endParaRPr lang="pl-PL"/>
        </a:p>
      </dgm:t>
    </dgm:pt>
    <dgm:pt modelId="{85F3833D-C9B5-4BF0-8561-CDD99E8E7B47}" type="sibTrans" cxnId="{938CC992-F2EB-437C-89A5-EB2B40A912D3}">
      <dgm:prSet/>
      <dgm:spPr/>
      <dgm:t>
        <a:bodyPr/>
        <a:lstStyle/>
        <a:p>
          <a:endParaRPr lang="pl-PL"/>
        </a:p>
      </dgm:t>
    </dgm:pt>
    <dgm:pt modelId="{7FB502EC-B3ED-4AC1-8C79-68202F36EA4A}">
      <dgm:prSet/>
      <dgm:spPr/>
      <dgm:t>
        <a:bodyPr/>
        <a:lstStyle/>
        <a:p>
          <a:r>
            <a:rPr lang="pl-PL" b="1"/>
            <a:t>relocation</a:t>
          </a:r>
          <a:endParaRPr lang="pl-PL"/>
        </a:p>
      </dgm:t>
    </dgm:pt>
    <dgm:pt modelId="{632396D4-2C8E-4953-9AF2-0A3100DE712D}" type="parTrans" cxnId="{2465A525-FA2D-4E1A-9602-54616BD0FD51}">
      <dgm:prSet/>
      <dgm:spPr/>
      <dgm:t>
        <a:bodyPr/>
        <a:lstStyle/>
        <a:p>
          <a:endParaRPr lang="pl-PL"/>
        </a:p>
      </dgm:t>
    </dgm:pt>
    <dgm:pt modelId="{F9F80DA4-11D1-4BCD-A29A-40D90ED4FCFD}" type="sibTrans" cxnId="{2465A525-FA2D-4E1A-9602-54616BD0FD51}">
      <dgm:prSet/>
      <dgm:spPr/>
      <dgm:t>
        <a:bodyPr/>
        <a:lstStyle/>
        <a:p>
          <a:endParaRPr lang="pl-PL"/>
        </a:p>
      </dgm:t>
    </dgm:pt>
    <dgm:pt modelId="{0B69BF9F-3B88-4B8B-A662-7D93692A5987}" type="pres">
      <dgm:prSet presAssocID="{3F4BFD36-C911-438E-ACBA-933406835382}" presName="Name0" presStyleCnt="0">
        <dgm:presLayoutVars>
          <dgm:dir/>
          <dgm:animLvl val="lvl"/>
          <dgm:resizeHandles val="exact"/>
        </dgm:presLayoutVars>
      </dgm:prSet>
      <dgm:spPr/>
    </dgm:pt>
    <dgm:pt modelId="{9723F5C2-B7BB-4C71-8D50-B5706BD06D5E}" type="pres">
      <dgm:prSet presAssocID="{97EDE1A2-DB31-402B-B4AB-392EF7124767}" presName="linNode" presStyleCnt="0"/>
      <dgm:spPr/>
    </dgm:pt>
    <dgm:pt modelId="{DBCA23EB-810A-461D-AE17-7D8A9BFEE165}" type="pres">
      <dgm:prSet presAssocID="{97EDE1A2-DB31-402B-B4AB-392EF7124767}" presName="parentText" presStyleLbl="node1" presStyleIdx="0" presStyleCnt="1">
        <dgm:presLayoutVars>
          <dgm:chMax val="1"/>
          <dgm:bulletEnabled val="1"/>
        </dgm:presLayoutVars>
      </dgm:prSet>
      <dgm:spPr/>
    </dgm:pt>
    <dgm:pt modelId="{9BE71760-D181-4444-93F4-EE0025766813}" type="pres">
      <dgm:prSet presAssocID="{97EDE1A2-DB31-402B-B4AB-392EF7124767}" presName="descendantText" presStyleLbl="alignAccFollowNode1" presStyleIdx="0" presStyleCnt="1">
        <dgm:presLayoutVars>
          <dgm:bulletEnabled val="1"/>
        </dgm:presLayoutVars>
      </dgm:prSet>
      <dgm:spPr/>
    </dgm:pt>
  </dgm:ptLst>
  <dgm:cxnLst>
    <dgm:cxn modelId="{2465A525-FA2D-4E1A-9602-54616BD0FD51}" srcId="{97EDE1A2-DB31-402B-B4AB-392EF7124767}" destId="{7FB502EC-B3ED-4AC1-8C79-68202F36EA4A}" srcOrd="3" destOrd="0" parTransId="{632396D4-2C8E-4953-9AF2-0A3100DE712D}" sibTransId="{F9F80DA4-11D1-4BCD-A29A-40D90ED4FCFD}"/>
    <dgm:cxn modelId="{FA4C882C-E2F9-4153-A658-BAAB8B786244}" type="presOf" srcId="{3F4BFD36-C911-438E-ACBA-933406835382}" destId="{0B69BF9F-3B88-4B8B-A662-7D93692A5987}" srcOrd="0" destOrd="0" presId="urn:microsoft.com/office/officeart/2005/8/layout/vList5"/>
    <dgm:cxn modelId="{B5960F2E-5522-41B7-9E32-3B8E088BB532}" type="presOf" srcId="{97EDE1A2-DB31-402B-B4AB-392EF7124767}" destId="{DBCA23EB-810A-461D-AE17-7D8A9BFEE165}" srcOrd="0" destOrd="0" presId="urn:microsoft.com/office/officeart/2005/8/layout/vList5"/>
    <dgm:cxn modelId="{6BEED462-6B4E-4EE8-985E-4547A7BDBC3B}" srcId="{97EDE1A2-DB31-402B-B4AB-392EF7124767}" destId="{E919470A-8CB4-4EE0-A8B0-4194184C87A5}" srcOrd="1" destOrd="0" parTransId="{D5078226-B829-45BE-A5A5-92B4B03089DB}" sibTransId="{4B8BA12B-4920-4693-B9C4-156A11302F2F}"/>
    <dgm:cxn modelId="{2BBD8D4D-CA46-4AD8-9E8D-4E1C37176A29}" type="presOf" srcId="{7FB502EC-B3ED-4AC1-8C79-68202F36EA4A}" destId="{9BE71760-D181-4444-93F4-EE0025766813}" srcOrd="0" destOrd="3" presId="urn:microsoft.com/office/officeart/2005/8/layout/vList5"/>
    <dgm:cxn modelId="{A0E7A270-7886-44D7-910A-F4632ED0C876}" srcId="{97EDE1A2-DB31-402B-B4AB-392EF7124767}" destId="{F8A51158-5603-4D78-A63F-14E1E671EF17}" srcOrd="0" destOrd="0" parTransId="{52F4CCAA-530A-4259-93E5-EB93A87CF2D0}" sibTransId="{1DC6FF19-22FC-4BA3-B50C-1213024FB878}"/>
    <dgm:cxn modelId="{1E47CD55-5F81-4995-8D59-C0008129E083}" type="presOf" srcId="{E919470A-8CB4-4EE0-A8B0-4194184C87A5}" destId="{9BE71760-D181-4444-93F4-EE0025766813}" srcOrd="0" destOrd="1" presId="urn:microsoft.com/office/officeart/2005/8/layout/vList5"/>
    <dgm:cxn modelId="{938CC992-F2EB-437C-89A5-EB2B40A912D3}" srcId="{97EDE1A2-DB31-402B-B4AB-392EF7124767}" destId="{470BF9BE-877A-4DA6-B43B-E9F5CFB8E9AC}" srcOrd="2" destOrd="0" parTransId="{5D51AE05-5E92-4E71-8824-D3142F5883F3}" sibTransId="{85F3833D-C9B5-4BF0-8561-CDD99E8E7B47}"/>
    <dgm:cxn modelId="{EBCFEFB2-740A-450C-B536-1F0552557F9F}" type="presOf" srcId="{470BF9BE-877A-4DA6-B43B-E9F5CFB8E9AC}" destId="{9BE71760-D181-4444-93F4-EE0025766813}" srcOrd="0" destOrd="2" presId="urn:microsoft.com/office/officeart/2005/8/layout/vList5"/>
    <dgm:cxn modelId="{A36B4CED-15C6-42BA-888E-473E2B99C6EA}" type="presOf" srcId="{F8A51158-5603-4D78-A63F-14E1E671EF17}" destId="{9BE71760-D181-4444-93F4-EE0025766813}" srcOrd="0" destOrd="0" presId="urn:microsoft.com/office/officeart/2005/8/layout/vList5"/>
    <dgm:cxn modelId="{D63FF8ED-BF06-42BD-9D25-D6E048D7EB34}" srcId="{3F4BFD36-C911-438E-ACBA-933406835382}" destId="{97EDE1A2-DB31-402B-B4AB-392EF7124767}" srcOrd="0" destOrd="0" parTransId="{F3F3CD3B-B691-4CFD-8F89-3528F236E00F}" sibTransId="{1EADC1C4-8F46-4300-8B45-90EBB099249A}"/>
    <dgm:cxn modelId="{E05CDE9B-49C0-477C-B30B-AD74328819D5}" type="presParOf" srcId="{0B69BF9F-3B88-4B8B-A662-7D93692A5987}" destId="{9723F5C2-B7BB-4C71-8D50-B5706BD06D5E}" srcOrd="0" destOrd="0" presId="urn:microsoft.com/office/officeart/2005/8/layout/vList5"/>
    <dgm:cxn modelId="{F3CE6CE6-E269-48B6-8F8B-CCBFF26E4E35}" type="presParOf" srcId="{9723F5C2-B7BB-4C71-8D50-B5706BD06D5E}" destId="{DBCA23EB-810A-461D-AE17-7D8A9BFEE165}" srcOrd="0" destOrd="0" presId="urn:microsoft.com/office/officeart/2005/8/layout/vList5"/>
    <dgm:cxn modelId="{A2DD6F94-8FF9-42DA-9A3A-6BAB9A2961D6}" type="presParOf" srcId="{9723F5C2-B7BB-4C71-8D50-B5706BD06D5E}" destId="{9BE71760-D181-4444-93F4-EE00257668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E780-452B-4FB5-BC3C-6383DD5F50AA}">
      <dsp:nvSpPr>
        <dsp:cNvPr id="0" name=""/>
        <dsp:cNvSpPr/>
      </dsp:nvSpPr>
      <dsp:spPr>
        <a:xfrm>
          <a:off x="0" y="142366"/>
          <a:ext cx="11306174"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HUMAN RESOURCES</a:t>
          </a:r>
          <a:endParaRPr lang="pl-PL" sz="2700" kern="1200" dirty="0">
            <a:solidFill>
              <a:schemeClr val="tx1"/>
            </a:solidFill>
          </a:endParaRPr>
        </a:p>
      </dsp:txBody>
      <dsp:txXfrm>
        <a:off x="31613" y="173979"/>
        <a:ext cx="11242948" cy="584369"/>
      </dsp:txXfrm>
    </dsp:sp>
    <dsp:sp modelId="{87820F36-3104-4060-9B9A-B8578F41A413}">
      <dsp:nvSpPr>
        <dsp:cNvPr id="0" name=""/>
        <dsp:cNvSpPr/>
      </dsp:nvSpPr>
      <dsp:spPr>
        <a:xfrm>
          <a:off x="0" y="789961"/>
          <a:ext cx="1130617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err="1"/>
            <a:t>people</a:t>
          </a:r>
          <a:r>
            <a:rPr lang="pl-PL" sz="2100" kern="1200" dirty="0"/>
            <a:t> </a:t>
          </a:r>
          <a:r>
            <a:rPr lang="pl-PL" sz="2100" kern="1200" dirty="0" err="1"/>
            <a:t>at</a:t>
          </a:r>
          <a:r>
            <a:rPr lang="pl-PL" sz="2100" kern="1200" dirty="0"/>
            <a:t> </a:t>
          </a:r>
          <a:r>
            <a:rPr lang="pl-PL" sz="2100" kern="1200" dirty="0" err="1"/>
            <a:t>work</a:t>
          </a:r>
          <a:endParaRPr lang="pl-PL" sz="2100" kern="1200" dirty="0"/>
        </a:p>
        <a:p>
          <a:pPr marL="228600" lvl="1" indent="-228600" algn="l" defTabSz="933450">
            <a:lnSpc>
              <a:spcPct val="90000"/>
            </a:lnSpc>
            <a:spcBef>
              <a:spcPct val="0"/>
            </a:spcBef>
            <a:spcAft>
              <a:spcPct val="20000"/>
            </a:spcAft>
            <a:buChar char="•"/>
          </a:pPr>
          <a:r>
            <a:rPr lang="en-US" sz="2100" kern="1200" dirty="0"/>
            <a:t>the set of people who make up the workforce of an organization</a:t>
          </a:r>
          <a:endParaRPr lang="pl-PL" sz="2100" kern="1200" dirty="0"/>
        </a:p>
      </dsp:txBody>
      <dsp:txXfrm>
        <a:off x="0" y="789961"/>
        <a:ext cx="11306174" cy="726570"/>
      </dsp:txXfrm>
    </dsp:sp>
    <dsp:sp modelId="{7D910303-6FA6-4345-B668-5BA71151F41B}">
      <dsp:nvSpPr>
        <dsp:cNvPr id="0" name=""/>
        <dsp:cNvSpPr/>
      </dsp:nvSpPr>
      <dsp:spPr>
        <a:xfrm>
          <a:off x="0" y="1516531"/>
          <a:ext cx="11306174"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MANAGEMENT</a:t>
          </a:r>
          <a:endParaRPr lang="pl-PL" sz="2700" kern="1200" dirty="0">
            <a:solidFill>
              <a:schemeClr val="tx1"/>
            </a:solidFill>
          </a:endParaRPr>
        </a:p>
      </dsp:txBody>
      <dsp:txXfrm>
        <a:off x="31613" y="1548144"/>
        <a:ext cx="11242948" cy="584369"/>
      </dsp:txXfrm>
    </dsp:sp>
    <dsp:sp modelId="{58CB4274-E7B9-4109-AC83-A32A9DCBDFFB}">
      <dsp:nvSpPr>
        <dsp:cNvPr id="0" name=""/>
        <dsp:cNvSpPr/>
      </dsp:nvSpPr>
      <dsp:spPr>
        <a:xfrm>
          <a:off x="0" y="2164126"/>
          <a:ext cx="11306174"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a:t>a</a:t>
          </a:r>
          <a:r>
            <a:rPr lang="en-US" sz="2100" kern="1200" dirty="0"/>
            <a:t> set of activities (including planning and decision making, organizing, leading, and controlling) directed at an organization’s resources (human, financial, physical, and information), with the aim of achieving organizational goals in an efficient and effective manner</a:t>
          </a:r>
          <a:r>
            <a:rPr lang="pl-PL" sz="2100" kern="1200" dirty="0"/>
            <a:t>.</a:t>
          </a:r>
        </a:p>
      </dsp:txBody>
      <dsp:txXfrm>
        <a:off x="0" y="2164126"/>
        <a:ext cx="11306174" cy="950130"/>
      </dsp:txXfrm>
    </dsp:sp>
    <dsp:sp modelId="{B15770C1-DF9E-4BE4-B7AF-B17FEC0A19CF}">
      <dsp:nvSpPr>
        <dsp:cNvPr id="0" name=""/>
        <dsp:cNvSpPr/>
      </dsp:nvSpPr>
      <dsp:spPr>
        <a:xfrm>
          <a:off x="0" y="3114256"/>
          <a:ext cx="11306174"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MANAGER</a:t>
          </a:r>
          <a:r>
            <a:rPr lang="en-US" sz="2700" b="1" kern="1200" dirty="0"/>
            <a:t> </a:t>
          </a:r>
          <a:endParaRPr lang="pl-PL" sz="2700" kern="1200" dirty="0"/>
        </a:p>
      </dsp:txBody>
      <dsp:txXfrm>
        <a:off x="31613" y="3145869"/>
        <a:ext cx="11242948" cy="584369"/>
      </dsp:txXfrm>
    </dsp:sp>
    <dsp:sp modelId="{1BDB48F5-8875-4FFE-918B-A25F165B1D03}">
      <dsp:nvSpPr>
        <dsp:cNvPr id="0" name=""/>
        <dsp:cNvSpPr/>
      </dsp:nvSpPr>
      <dsp:spPr>
        <a:xfrm>
          <a:off x="0" y="3761851"/>
          <a:ext cx="1130617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a:t>s</a:t>
          </a:r>
          <a:r>
            <a:rPr lang="en-US" sz="2100" kern="1200" dirty="0" err="1"/>
            <a:t>omeone</a:t>
          </a:r>
          <a:r>
            <a:rPr lang="en-US" sz="2100" kern="1200" dirty="0"/>
            <a:t> whose primary responsibility is to carry out the management </a:t>
          </a:r>
          <a:r>
            <a:rPr lang="en-US" sz="2100" kern="1200" dirty="0" err="1"/>
            <a:t>proces</a:t>
          </a:r>
          <a:r>
            <a:rPr lang="pl-PL" sz="2100" kern="1200" dirty="0"/>
            <a:t>s.</a:t>
          </a:r>
        </a:p>
      </dsp:txBody>
      <dsp:txXfrm>
        <a:off x="0" y="3761851"/>
        <a:ext cx="11306174" cy="44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71760-D181-4444-93F4-EE0025766813}">
      <dsp:nvSpPr>
        <dsp:cNvPr id="0" name=""/>
        <dsp:cNvSpPr/>
      </dsp:nvSpPr>
      <dsp:spPr>
        <a:xfrm rot="5400000">
          <a:off x="5410072" y="-1189323"/>
          <a:ext cx="3481070"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pl-PL" sz="4700" b="1" kern="1200"/>
            <a:t>personnel management</a:t>
          </a:r>
          <a:endParaRPr lang="pl-PL" sz="4700" kern="1200"/>
        </a:p>
        <a:p>
          <a:pPr marL="285750" lvl="1" indent="-285750" algn="l" defTabSz="2089150">
            <a:lnSpc>
              <a:spcPct val="90000"/>
            </a:lnSpc>
            <a:spcBef>
              <a:spcPct val="0"/>
            </a:spcBef>
            <a:spcAft>
              <a:spcPct val="15000"/>
            </a:spcAft>
            <a:buChar char="•"/>
          </a:pPr>
          <a:r>
            <a:rPr lang="pl-PL" sz="4700" b="1" kern="1200"/>
            <a:t>recruitment</a:t>
          </a:r>
          <a:endParaRPr lang="pl-PL" sz="4700" kern="1200"/>
        </a:p>
        <a:p>
          <a:pPr marL="285750" lvl="1" indent="-285750" algn="l" defTabSz="2089150">
            <a:lnSpc>
              <a:spcPct val="90000"/>
            </a:lnSpc>
            <a:spcBef>
              <a:spcPct val="0"/>
            </a:spcBef>
            <a:spcAft>
              <a:spcPct val="15000"/>
            </a:spcAft>
            <a:buChar char="•"/>
          </a:pPr>
          <a:r>
            <a:rPr lang="pl-PL" sz="4700" b="1" kern="1200"/>
            <a:t>training</a:t>
          </a:r>
          <a:endParaRPr lang="pl-PL" sz="4700" kern="1200"/>
        </a:p>
        <a:p>
          <a:pPr marL="285750" lvl="1" indent="-285750" algn="l" defTabSz="2089150">
            <a:lnSpc>
              <a:spcPct val="90000"/>
            </a:lnSpc>
            <a:spcBef>
              <a:spcPct val="0"/>
            </a:spcBef>
            <a:spcAft>
              <a:spcPct val="15000"/>
            </a:spcAft>
            <a:buChar char="•"/>
          </a:pPr>
          <a:r>
            <a:rPr lang="pl-PL" sz="4700" b="1" kern="1200"/>
            <a:t>relocation</a:t>
          </a:r>
          <a:endParaRPr lang="pl-PL" sz="4700" kern="1200"/>
        </a:p>
      </dsp:txBody>
      <dsp:txXfrm rot="-5400000">
        <a:off x="3785615" y="605066"/>
        <a:ext cx="6560052" cy="3141206"/>
      </dsp:txXfrm>
    </dsp:sp>
    <dsp:sp modelId="{DBCA23EB-810A-461D-AE17-7D8A9BFEE165}">
      <dsp:nvSpPr>
        <dsp:cNvPr id="0" name=""/>
        <dsp:cNvSpPr/>
      </dsp:nvSpPr>
      <dsp:spPr>
        <a:xfrm>
          <a:off x="0" y="0"/>
          <a:ext cx="3785616" cy="43513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pl-PL" sz="3800" b="1" kern="1200" dirty="0">
              <a:solidFill>
                <a:schemeClr val="tx1"/>
              </a:solidFill>
            </a:rPr>
            <a:t>HUMAN RESOURCE MANAGEMENT (</a:t>
          </a:r>
          <a:r>
            <a:rPr lang="pl-PL" sz="3800" b="1" kern="1200" dirty="0" err="1">
              <a:solidFill>
                <a:schemeClr val="tx1"/>
              </a:solidFill>
            </a:rPr>
            <a:t>all</a:t>
          </a:r>
          <a:r>
            <a:rPr lang="pl-PL" sz="3800" b="1" kern="1200" dirty="0">
              <a:solidFill>
                <a:schemeClr val="tx1"/>
              </a:solidFill>
            </a:rPr>
            <a:t> </a:t>
          </a:r>
          <a:r>
            <a:rPr lang="pl-PL" sz="3800" b="1" kern="1200" dirty="0" err="1">
              <a:solidFill>
                <a:schemeClr val="tx1"/>
              </a:solidFill>
            </a:rPr>
            <a:t>aspects</a:t>
          </a:r>
          <a:r>
            <a:rPr lang="pl-PL" sz="3800" b="1" kern="1200" dirty="0">
              <a:solidFill>
                <a:schemeClr val="tx1"/>
              </a:solidFill>
            </a:rPr>
            <a:t> of </a:t>
          </a:r>
          <a:r>
            <a:rPr lang="pl-PL" sz="3800" b="1" kern="1200" dirty="0" err="1">
              <a:solidFill>
                <a:schemeClr val="tx1"/>
              </a:solidFill>
            </a:rPr>
            <a:t>managing</a:t>
          </a:r>
          <a:r>
            <a:rPr lang="pl-PL" sz="3800" b="1" kern="1200" dirty="0">
              <a:solidFill>
                <a:schemeClr val="tx1"/>
              </a:solidFill>
            </a:rPr>
            <a:t> </a:t>
          </a:r>
          <a:r>
            <a:rPr lang="pl-PL" sz="3800" b="1" kern="1200" dirty="0" err="1">
              <a:solidFill>
                <a:schemeClr val="tx1"/>
              </a:solidFill>
            </a:rPr>
            <a:t>people</a:t>
          </a:r>
          <a:r>
            <a:rPr lang="pl-PL" sz="3800" b="1" kern="1200" dirty="0">
              <a:solidFill>
                <a:schemeClr val="tx1"/>
              </a:solidFill>
            </a:rPr>
            <a:t> </a:t>
          </a:r>
          <a:r>
            <a:rPr lang="pl-PL" sz="3800" b="1" kern="1200" dirty="0" err="1">
              <a:solidFill>
                <a:schemeClr val="tx1"/>
              </a:solidFill>
            </a:rPr>
            <a:t>at</a:t>
          </a:r>
          <a:r>
            <a:rPr lang="pl-PL" sz="3800" b="1" kern="1200" dirty="0">
              <a:solidFill>
                <a:schemeClr val="tx1"/>
              </a:solidFill>
            </a:rPr>
            <a:t> </a:t>
          </a:r>
          <a:r>
            <a:rPr lang="pl-PL" sz="3800" b="1" kern="1200" dirty="0" err="1">
              <a:solidFill>
                <a:schemeClr val="tx1"/>
              </a:solidFill>
            </a:rPr>
            <a:t>work</a:t>
          </a:r>
          <a:r>
            <a:rPr lang="pl-PL" sz="3800" b="1" kern="1200" dirty="0">
              <a:solidFill>
                <a:schemeClr val="tx1"/>
              </a:solidFill>
            </a:rPr>
            <a:t>)</a:t>
          </a:r>
          <a:endParaRPr lang="pl-PL" sz="3800" kern="1200" dirty="0">
            <a:solidFill>
              <a:schemeClr val="tx1"/>
            </a:solidFill>
          </a:endParaRPr>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15390-DF22-44B3-A722-E5A82F12EA81}" type="datetimeFigureOut">
              <a:rPr lang="en-GB" smtClean="0"/>
              <a:t>06/03/2023</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4C7EF-FD27-4BC0-9E15-18C65ECF5C47}" type="slidenum">
              <a:rPr lang="en-GB" smtClean="0"/>
              <a:t>‹#›</a:t>
            </a:fld>
            <a:endParaRPr lang="en-GB"/>
          </a:p>
        </p:txBody>
      </p:sp>
    </p:spTree>
    <p:extLst>
      <p:ext uri="{BB962C8B-B14F-4D97-AF65-F5344CB8AC3E}">
        <p14:creationId xmlns:p14="http://schemas.microsoft.com/office/powerpoint/2010/main" val="409228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3</a:t>
            </a:fld>
            <a:endParaRPr lang="en-GB"/>
          </a:p>
        </p:txBody>
      </p:sp>
    </p:spTree>
    <p:extLst>
      <p:ext uri="{BB962C8B-B14F-4D97-AF65-F5344CB8AC3E}">
        <p14:creationId xmlns:p14="http://schemas.microsoft.com/office/powerpoint/2010/main" val="208080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4</a:t>
            </a:fld>
            <a:endParaRPr lang="en-GB"/>
          </a:p>
        </p:txBody>
      </p:sp>
    </p:spTree>
    <p:extLst>
      <p:ext uri="{BB962C8B-B14F-4D97-AF65-F5344CB8AC3E}">
        <p14:creationId xmlns:p14="http://schemas.microsoft.com/office/powerpoint/2010/main" val="381161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5</a:t>
            </a:fld>
            <a:endParaRPr lang="en-GB"/>
          </a:p>
        </p:txBody>
      </p:sp>
    </p:spTree>
    <p:extLst>
      <p:ext uri="{BB962C8B-B14F-4D97-AF65-F5344CB8AC3E}">
        <p14:creationId xmlns:p14="http://schemas.microsoft.com/office/powerpoint/2010/main" val="103186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6</a:t>
            </a:fld>
            <a:endParaRPr lang="en-GB"/>
          </a:p>
        </p:txBody>
      </p:sp>
    </p:spTree>
    <p:extLst>
      <p:ext uri="{BB962C8B-B14F-4D97-AF65-F5344CB8AC3E}">
        <p14:creationId xmlns:p14="http://schemas.microsoft.com/office/powerpoint/2010/main" val="62422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7</a:t>
            </a:fld>
            <a:endParaRPr lang="en-GB"/>
          </a:p>
        </p:txBody>
      </p:sp>
    </p:spTree>
    <p:extLst>
      <p:ext uri="{BB962C8B-B14F-4D97-AF65-F5344CB8AC3E}">
        <p14:creationId xmlns:p14="http://schemas.microsoft.com/office/powerpoint/2010/main" val="365268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8</a:t>
            </a:fld>
            <a:endParaRPr lang="en-GB"/>
          </a:p>
        </p:txBody>
      </p:sp>
    </p:spTree>
    <p:extLst>
      <p:ext uri="{BB962C8B-B14F-4D97-AF65-F5344CB8AC3E}">
        <p14:creationId xmlns:p14="http://schemas.microsoft.com/office/powerpoint/2010/main" val="137797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9</a:t>
            </a:fld>
            <a:endParaRPr lang="en-GB"/>
          </a:p>
        </p:txBody>
      </p:sp>
    </p:spTree>
    <p:extLst>
      <p:ext uri="{BB962C8B-B14F-4D97-AF65-F5344CB8AC3E}">
        <p14:creationId xmlns:p14="http://schemas.microsoft.com/office/powerpoint/2010/main" val="34181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11</a:t>
            </a:fld>
            <a:endParaRPr lang="en-GB"/>
          </a:p>
        </p:txBody>
      </p:sp>
    </p:spTree>
    <p:extLst>
      <p:ext uri="{BB962C8B-B14F-4D97-AF65-F5344CB8AC3E}">
        <p14:creationId xmlns:p14="http://schemas.microsoft.com/office/powerpoint/2010/main" val="103567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12</a:t>
            </a:fld>
            <a:endParaRPr lang="en-GB"/>
          </a:p>
        </p:txBody>
      </p:sp>
    </p:spTree>
    <p:extLst>
      <p:ext uri="{BB962C8B-B14F-4D97-AF65-F5344CB8AC3E}">
        <p14:creationId xmlns:p14="http://schemas.microsoft.com/office/powerpoint/2010/main" val="149371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ED6E2F-FB59-0373-4D7A-6601B17D786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95258589-46B4-8C57-D925-82D42EEA0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E35C51AB-2948-9688-DD32-29CDBF074086}"/>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5" name="Symbol zastępczy stopki 4">
            <a:extLst>
              <a:ext uri="{FF2B5EF4-FFF2-40B4-BE49-F238E27FC236}">
                <a16:creationId xmlns:a16="http://schemas.microsoft.com/office/drawing/2014/main" id="{BFC3A083-503C-1435-0F06-DF58900C470D}"/>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AA8911D-E57C-00D9-F28E-7063D03EAD08}"/>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29968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B69804-1CAC-0B95-5123-5D57153BDDC1}"/>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85ACB117-B299-4C9D-CF91-253F9306616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0185ECC6-C1C2-1DA9-DB76-5BF36D241B40}"/>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5" name="Symbol zastępczy stopki 4">
            <a:extLst>
              <a:ext uri="{FF2B5EF4-FFF2-40B4-BE49-F238E27FC236}">
                <a16:creationId xmlns:a16="http://schemas.microsoft.com/office/drawing/2014/main" id="{76BD054C-8E66-8122-472B-AECD01B2708D}"/>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2A8A230-1785-3E27-FB0E-688C00D35A5D}"/>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218940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A4AD438-9BB5-7D21-A019-9C428397B253}"/>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3FC1FA95-D92C-A2A5-6873-530A1FC0159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EE2F710F-8F90-A163-5986-81E7B7B37216}"/>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5" name="Symbol zastępczy stopki 4">
            <a:extLst>
              <a:ext uri="{FF2B5EF4-FFF2-40B4-BE49-F238E27FC236}">
                <a16:creationId xmlns:a16="http://schemas.microsoft.com/office/drawing/2014/main" id="{EEA4C7E8-020D-A521-FFBB-07965BC7C341}"/>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F2C578A6-8DCD-D772-05A1-32F7B8585F07}"/>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24330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FAB47C-11C5-FCC0-4E51-592911285681}"/>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0582D81A-23F8-B799-1CB9-BB4658AC48B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5740AA43-9F67-68E1-7FFF-4277FFB0747A}"/>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5" name="Symbol zastępczy stopki 4">
            <a:extLst>
              <a:ext uri="{FF2B5EF4-FFF2-40B4-BE49-F238E27FC236}">
                <a16:creationId xmlns:a16="http://schemas.microsoft.com/office/drawing/2014/main" id="{720F2D8F-264A-603B-2C87-8AB6473713D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8C7DBE95-764F-E5E1-48AB-9BDD01AF621A}"/>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49429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619EE3-0051-24AC-27A8-CB3F37E7EE0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AF71043B-4B2E-B310-A301-C2ACFE9F53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B32814C-086F-53C9-EEF2-1B82696C6A72}"/>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5" name="Symbol zastępczy stopki 4">
            <a:extLst>
              <a:ext uri="{FF2B5EF4-FFF2-40B4-BE49-F238E27FC236}">
                <a16:creationId xmlns:a16="http://schemas.microsoft.com/office/drawing/2014/main" id="{D3D6A7F6-9A18-1CCC-76B1-8547A7C378D2}"/>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BE75809B-7A82-32E6-5FA0-9849205DDA32}"/>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389251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B04958-3963-8DCA-2B53-C7D014D19091}"/>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96F43137-1D84-C2B5-F0C9-6348A2A37AE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E0EC85A4-5B66-2A2B-50B6-B775B3BACFE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BF31D627-3B50-7FC0-B9BD-8A51AF2F67A4}"/>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6" name="Symbol zastępczy stopki 5">
            <a:extLst>
              <a:ext uri="{FF2B5EF4-FFF2-40B4-BE49-F238E27FC236}">
                <a16:creationId xmlns:a16="http://schemas.microsoft.com/office/drawing/2014/main" id="{C3A0A072-2D49-3D01-8B5B-5F546E29EB72}"/>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FC63F26E-9B55-3369-BD31-C879BE1FA58A}"/>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413422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971DE2-75F6-1853-A02D-15FE36EE929F}"/>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21161ECA-A277-27AF-CE03-4D4575ADC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C90CE61-15C6-6260-A6E5-232DFEE3D11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C3BFE5FF-AC5C-4C9F-49D9-E140DF1B8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45499A9-A7C7-0CAA-02B8-823F8C3B468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38620140-F3C1-9E1B-48C9-AD381EFD5717}"/>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8" name="Symbol zastępczy stopki 7">
            <a:extLst>
              <a:ext uri="{FF2B5EF4-FFF2-40B4-BE49-F238E27FC236}">
                <a16:creationId xmlns:a16="http://schemas.microsoft.com/office/drawing/2014/main" id="{81CC360E-7CD1-9778-620F-2A8FC9817D56}"/>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0586637E-4AEF-C40D-A2F7-5B5274AD1A83}"/>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46787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582F-427C-67F1-4439-D0D283CA2138}"/>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7BB568A9-9AEA-D90B-1EDE-CF67DF55392A}"/>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4" name="Symbol zastępczy stopki 3">
            <a:extLst>
              <a:ext uri="{FF2B5EF4-FFF2-40B4-BE49-F238E27FC236}">
                <a16:creationId xmlns:a16="http://schemas.microsoft.com/office/drawing/2014/main" id="{FE640B77-E271-92E7-12A8-CFF113A046A6}"/>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2409BE01-8B5C-BBE4-D023-436F6E31CCF5}"/>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392308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9E499FA-0BD9-36AD-8DE6-2E86EBAAB1F1}"/>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3" name="Symbol zastępczy stopki 2">
            <a:extLst>
              <a:ext uri="{FF2B5EF4-FFF2-40B4-BE49-F238E27FC236}">
                <a16:creationId xmlns:a16="http://schemas.microsoft.com/office/drawing/2014/main" id="{2E5BABBF-0524-4CC2-CA74-EE4A4D37BF90}"/>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0881FC34-F0D0-3F52-3DA4-8767ADE79598}"/>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236807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47DDA8-9843-4BEE-BD1B-13111322058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DDFF09A7-5A24-9F1D-075D-373E29322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2D02A47F-A573-2E2C-E83C-F5F895AE9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2AC2557-A015-2CE2-C027-5E034401C828}"/>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6" name="Symbol zastępczy stopki 5">
            <a:extLst>
              <a:ext uri="{FF2B5EF4-FFF2-40B4-BE49-F238E27FC236}">
                <a16:creationId xmlns:a16="http://schemas.microsoft.com/office/drawing/2014/main" id="{562B2D46-16B5-8C6A-DEC5-C0C7D9C453B0}"/>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1EB37B47-2DF9-71FF-9359-D293C76BA8F9}"/>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322170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771512-4F04-4369-7003-F5EEE916902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5CBE282A-A1BE-3EE4-9365-80C623071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B65175D5-4C37-C48D-DCD1-31F4243DE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A969493-87D9-9490-3758-78473F22C168}"/>
              </a:ext>
            </a:extLst>
          </p:cNvPr>
          <p:cNvSpPr>
            <a:spLocks noGrp="1"/>
          </p:cNvSpPr>
          <p:nvPr>
            <p:ph type="dt" sz="half" idx="10"/>
          </p:nvPr>
        </p:nvSpPr>
        <p:spPr/>
        <p:txBody>
          <a:bodyPr/>
          <a:lstStyle/>
          <a:p>
            <a:fld id="{EE546F68-3459-4A18-A49F-2CD7E979010D}" type="datetimeFigureOut">
              <a:rPr lang="en-GB" smtClean="0"/>
              <a:t>06/03/2023</a:t>
            </a:fld>
            <a:endParaRPr lang="en-GB"/>
          </a:p>
        </p:txBody>
      </p:sp>
      <p:sp>
        <p:nvSpPr>
          <p:cNvPr id="6" name="Symbol zastępczy stopki 5">
            <a:extLst>
              <a:ext uri="{FF2B5EF4-FFF2-40B4-BE49-F238E27FC236}">
                <a16:creationId xmlns:a16="http://schemas.microsoft.com/office/drawing/2014/main" id="{40022906-ECC1-61DC-6E36-3727554DE812}"/>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34713020-2F7B-9A45-69F2-68BD3399CB04}"/>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29857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F7EFCA2-238F-3A31-4EA8-243017D06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AD8ACCBD-DA10-004B-1E3B-2E7683CD9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41F31BD8-8004-38FA-0954-9DEBED167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46F68-3459-4A18-A49F-2CD7E979010D}" type="datetimeFigureOut">
              <a:rPr lang="en-GB" smtClean="0"/>
              <a:t>06/03/2023</a:t>
            </a:fld>
            <a:endParaRPr lang="en-GB"/>
          </a:p>
        </p:txBody>
      </p:sp>
      <p:sp>
        <p:nvSpPr>
          <p:cNvPr id="5" name="Symbol zastępczy stopki 4">
            <a:extLst>
              <a:ext uri="{FF2B5EF4-FFF2-40B4-BE49-F238E27FC236}">
                <a16:creationId xmlns:a16="http://schemas.microsoft.com/office/drawing/2014/main" id="{9478197C-3150-3E80-5E9B-0F0A35BFD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0C4DE780-6688-06B8-74EB-0200B1CD2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6CB7-5995-4F53-B14D-D8ED858E3C74}" type="slidenum">
              <a:rPr lang="en-GB" smtClean="0"/>
              <a:t>‹#›</a:t>
            </a:fld>
            <a:endParaRPr lang="en-GB"/>
          </a:p>
        </p:txBody>
      </p:sp>
    </p:spTree>
    <p:extLst>
      <p:ext uri="{BB962C8B-B14F-4D97-AF65-F5344CB8AC3E}">
        <p14:creationId xmlns:p14="http://schemas.microsoft.com/office/powerpoint/2010/main" val="29698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ciAnHfIiF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0Yd3QJvrFa0&amp;ab_channel=GreggU"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B809C2-B2D7-47F3-9E0D-8B72F6CFCA7F}"/>
              </a:ext>
            </a:extLst>
          </p:cNvPr>
          <p:cNvSpPr>
            <a:spLocks noGrp="1"/>
          </p:cNvSpPr>
          <p:nvPr>
            <p:ph type="ctrTitle"/>
          </p:nvPr>
        </p:nvSpPr>
        <p:spPr>
          <a:xfrm>
            <a:off x="2377562" y="1196335"/>
            <a:ext cx="9144000" cy="2387600"/>
          </a:xfrm>
        </p:spPr>
        <p:txBody>
          <a:bodyPr/>
          <a:lstStyle/>
          <a:p>
            <a:r>
              <a:rPr lang="pl-PL" dirty="0"/>
              <a:t>HUMAN RESOURCES MANAGEMENT</a:t>
            </a:r>
          </a:p>
        </p:txBody>
      </p:sp>
      <p:sp>
        <p:nvSpPr>
          <p:cNvPr id="3" name="Podtytuł 2">
            <a:extLst>
              <a:ext uri="{FF2B5EF4-FFF2-40B4-BE49-F238E27FC236}">
                <a16:creationId xmlns:a16="http://schemas.microsoft.com/office/drawing/2014/main" id="{9A4F391F-6B6D-45F1-9C2C-BEDE4062D0B5}"/>
              </a:ext>
            </a:extLst>
          </p:cNvPr>
          <p:cNvSpPr>
            <a:spLocks noGrp="1"/>
          </p:cNvSpPr>
          <p:nvPr>
            <p:ph type="subTitle" idx="1"/>
          </p:nvPr>
        </p:nvSpPr>
        <p:spPr>
          <a:xfrm>
            <a:off x="1448601" y="6464300"/>
            <a:ext cx="9294798" cy="2019300"/>
          </a:xfrm>
        </p:spPr>
        <p:txBody>
          <a:bodyPr/>
          <a:lstStyle/>
          <a:p>
            <a:r>
              <a:rPr lang="pl-PL" sz="1800" b="1" dirty="0">
                <a:latin typeface="Calibri" panose="020F0502020204030204" pitchFamily="34" charset="0"/>
                <a:ea typeface="Calibri" panose="020F0502020204030204" pitchFamily="34" charset="0"/>
                <a:cs typeface="Calibri" panose="020F0502020204030204" pitchFamily="34" charset="0"/>
              </a:rPr>
              <a:t>d</a:t>
            </a:r>
            <a:r>
              <a:rPr lang="pl-PL" sz="1800" b="1">
                <a:effectLst/>
                <a:latin typeface="Calibri" panose="020F0502020204030204" pitchFamily="34" charset="0"/>
                <a:ea typeface="Calibri" panose="020F0502020204030204" pitchFamily="34" charset="0"/>
                <a:cs typeface="Calibri" panose="020F0502020204030204" pitchFamily="34" charset="0"/>
              </a:rPr>
              <a:t>r </a:t>
            </a:r>
            <a:r>
              <a:rPr lang="en-GB" sz="1800" b="1" dirty="0">
                <a:effectLst/>
                <a:latin typeface="Calibri" panose="020F0502020204030204" pitchFamily="34" charset="0"/>
                <a:ea typeface="Calibri" panose="020F0502020204030204" pitchFamily="34" charset="0"/>
                <a:cs typeface="Calibri" panose="020F0502020204030204" pitchFamily="34" charset="0"/>
              </a:rPr>
              <a:t>Karina Pilarz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5" name="Obraz 4" descr="Wzruszająca ramionami służbowy">
            <a:extLst>
              <a:ext uri="{FF2B5EF4-FFF2-40B4-BE49-F238E27FC236}">
                <a16:creationId xmlns:a16="http://schemas.microsoft.com/office/drawing/2014/main" id="{61A62DFC-25E3-41B1-B13E-3A5D3B5A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8232"/>
            <a:ext cx="2510934" cy="5619135"/>
          </a:xfrm>
          <a:prstGeom prst="rect">
            <a:avLst/>
          </a:prstGeom>
        </p:spPr>
      </p:pic>
      <p:pic>
        <p:nvPicPr>
          <p:cNvPr id="7" name="Obraz 6" descr="Myślący o małych firmach">
            <a:extLst>
              <a:ext uri="{FF2B5EF4-FFF2-40B4-BE49-F238E27FC236}">
                <a16:creationId xmlns:a16="http://schemas.microsoft.com/office/drawing/2014/main" id="{13CC2E6E-96C8-4100-826D-B1659639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211" y="1308652"/>
            <a:ext cx="2320412" cy="5488715"/>
          </a:xfrm>
          <a:prstGeom prst="rect">
            <a:avLst/>
          </a:prstGeom>
        </p:spPr>
      </p:pic>
      <p:pic>
        <p:nvPicPr>
          <p:cNvPr id="11" name="Obraz 10" descr="Business woman standing arms crossed">
            <a:extLst>
              <a:ext uri="{FF2B5EF4-FFF2-40B4-BE49-F238E27FC236}">
                <a16:creationId xmlns:a16="http://schemas.microsoft.com/office/drawing/2014/main" id="{6DD0EBA0-3418-4A72-BBAC-3CF027B9B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934" y="1308652"/>
            <a:ext cx="1409764" cy="5500772"/>
          </a:xfrm>
          <a:prstGeom prst="rect">
            <a:avLst/>
          </a:prstGeom>
        </p:spPr>
      </p:pic>
    </p:spTree>
    <p:extLst>
      <p:ext uri="{BB962C8B-B14F-4D97-AF65-F5344CB8AC3E}">
        <p14:creationId xmlns:p14="http://schemas.microsoft.com/office/powerpoint/2010/main" val="5400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0EAA58-CCDA-4CB9-B422-05EEC6BC995C}"/>
              </a:ext>
            </a:extLst>
          </p:cNvPr>
          <p:cNvSpPr>
            <a:spLocks noGrp="1"/>
          </p:cNvSpPr>
          <p:nvPr>
            <p:ph type="title"/>
          </p:nvPr>
        </p:nvSpPr>
        <p:spPr/>
        <p:txBody>
          <a:bodyPr/>
          <a:lstStyle/>
          <a:p>
            <a:r>
              <a:rPr lang="pl-PL" dirty="0"/>
              <a:t>HOMEWORK</a:t>
            </a:r>
            <a:endParaRPr lang="en-GB" dirty="0"/>
          </a:p>
        </p:txBody>
      </p:sp>
      <p:graphicFrame>
        <p:nvGraphicFramePr>
          <p:cNvPr id="4" name="Tabela 4">
            <a:extLst>
              <a:ext uri="{FF2B5EF4-FFF2-40B4-BE49-F238E27FC236}">
                <a16:creationId xmlns:a16="http://schemas.microsoft.com/office/drawing/2014/main" id="{3575B9AB-E19D-4D27-88DD-4CA73E9F2F12}"/>
              </a:ext>
            </a:extLst>
          </p:cNvPr>
          <p:cNvGraphicFramePr>
            <a:graphicFrameLocks noGrp="1"/>
          </p:cNvGraphicFramePr>
          <p:nvPr>
            <p:ph idx="1"/>
          </p:nvPr>
        </p:nvGraphicFramePr>
        <p:xfrm>
          <a:off x="838200" y="1825625"/>
          <a:ext cx="10515597" cy="3546474"/>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80214739"/>
                    </a:ext>
                  </a:extLst>
                </a:gridCol>
                <a:gridCol w="3505199">
                  <a:extLst>
                    <a:ext uri="{9D8B030D-6E8A-4147-A177-3AD203B41FA5}">
                      <a16:colId xmlns:a16="http://schemas.microsoft.com/office/drawing/2014/main" val="1986542261"/>
                    </a:ext>
                  </a:extLst>
                </a:gridCol>
                <a:gridCol w="3505199">
                  <a:extLst>
                    <a:ext uri="{9D8B030D-6E8A-4147-A177-3AD203B41FA5}">
                      <a16:colId xmlns:a16="http://schemas.microsoft.com/office/drawing/2014/main" val="2225532486"/>
                    </a:ext>
                  </a:extLst>
                </a:gridCol>
              </a:tblGrid>
              <a:tr h="1182158">
                <a:tc>
                  <a:txBody>
                    <a:bodyPr/>
                    <a:lstStyle/>
                    <a:p>
                      <a:endParaRPr lang="pl-PL" dirty="0"/>
                    </a:p>
                  </a:txBody>
                  <a:tcPr/>
                </a:tc>
                <a:tc>
                  <a:txBody>
                    <a:bodyPr/>
                    <a:lstStyle/>
                    <a:p>
                      <a:pPr algn="ctr"/>
                      <a:endParaRPr lang="pl-PL" dirty="0">
                        <a:solidFill>
                          <a:schemeClr val="tx1"/>
                        </a:solidFill>
                      </a:endParaRPr>
                    </a:p>
                    <a:p>
                      <a:pPr algn="ctr"/>
                      <a:r>
                        <a:rPr lang="pl-PL" dirty="0">
                          <a:solidFill>
                            <a:schemeClr val="tx1"/>
                          </a:solidFill>
                        </a:rPr>
                        <a:t>ADVANTAGES</a:t>
                      </a:r>
                    </a:p>
                  </a:txBody>
                  <a:tcPr/>
                </a:tc>
                <a:tc>
                  <a:txBody>
                    <a:bodyPr/>
                    <a:lstStyle/>
                    <a:p>
                      <a:pPr algn="ctr"/>
                      <a:endParaRPr lang="pl-PL">
                        <a:solidFill>
                          <a:schemeClr val="tx1"/>
                        </a:solidFill>
                      </a:endParaRPr>
                    </a:p>
                    <a:p>
                      <a:pPr algn="ctr"/>
                      <a:r>
                        <a:rPr lang="pl-PL">
                          <a:solidFill>
                            <a:schemeClr val="tx1"/>
                          </a:solidFill>
                        </a:rPr>
                        <a:t>DISADVANTAGES</a:t>
                      </a:r>
                      <a:endParaRPr lang="pl-PL" dirty="0">
                        <a:solidFill>
                          <a:schemeClr val="tx1"/>
                        </a:solidFill>
                      </a:endParaRPr>
                    </a:p>
                  </a:txBody>
                  <a:tcPr/>
                </a:tc>
                <a:extLst>
                  <a:ext uri="{0D108BD9-81ED-4DB2-BD59-A6C34878D82A}">
                    <a16:rowId xmlns:a16="http://schemas.microsoft.com/office/drawing/2014/main" val="1185678822"/>
                  </a:ext>
                </a:extLst>
              </a:tr>
              <a:tr h="1182158">
                <a:tc>
                  <a:txBody>
                    <a:bodyPr/>
                    <a:lstStyle/>
                    <a:p>
                      <a:endParaRPr lang="pl-PL" dirty="0"/>
                    </a:p>
                    <a:p>
                      <a:r>
                        <a:rPr lang="pl-PL" dirty="0"/>
                        <a:t>INTERNAL LABOUR MARKET</a:t>
                      </a:r>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2237229985"/>
                  </a:ext>
                </a:extLst>
              </a:tr>
              <a:tr h="1182158">
                <a:tc>
                  <a:txBody>
                    <a:bodyPr/>
                    <a:lstStyle/>
                    <a:p>
                      <a:endParaRPr lang="pl-PL"/>
                    </a:p>
                    <a:p>
                      <a:r>
                        <a:rPr lang="pl-PL"/>
                        <a:t>EXTERNAL </a:t>
                      </a:r>
                      <a:r>
                        <a:rPr lang="pl-PL" dirty="0"/>
                        <a:t>LABOUR MARKET</a:t>
                      </a:r>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2322558520"/>
                  </a:ext>
                </a:extLst>
              </a:tr>
            </a:tbl>
          </a:graphicData>
        </a:graphic>
      </p:graphicFrame>
    </p:spTree>
    <p:extLst>
      <p:ext uri="{BB962C8B-B14F-4D97-AF65-F5344CB8AC3E}">
        <p14:creationId xmlns:p14="http://schemas.microsoft.com/office/powerpoint/2010/main" val="169470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421080-92DF-4C93-ADD1-3DDEA82006F9}"/>
              </a:ext>
            </a:extLst>
          </p:cNvPr>
          <p:cNvSpPr>
            <a:spLocks noGrp="1"/>
          </p:cNvSpPr>
          <p:nvPr>
            <p:ph type="title"/>
          </p:nvPr>
        </p:nvSpPr>
        <p:spPr/>
        <p:txBody>
          <a:bodyPr/>
          <a:lstStyle/>
          <a:p>
            <a:endParaRPr lang="pl-PL" dirty="0"/>
          </a:p>
        </p:txBody>
      </p:sp>
      <p:graphicFrame>
        <p:nvGraphicFramePr>
          <p:cNvPr id="6" name="Tabela 4">
            <a:extLst>
              <a:ext uri="{FF2B5EF4-FFF2-40B4-BE49-F238E27FC236}">
                <a16:creationId xmlns:a16="http://schemas.microsoft.com/office/drawing/2014/main" id="{CD0FC6F8-9728-4749-BEF5-69C067E8FE55}"/>
              </a:ext>
            </a:extLst>
          </p:cNvPr>
          <p:cNvGraphicFramePr>
            <a:graphicFrameLocks noGrp="1"/>
          </p:cNvGraphicFramePr>
          <p:nvPr>
            <p:ph idx="1"/>
          </p:nvPr>
        </p:nvGraphicFramePr>
        <p:xfrm>
          <a:off x="838203" y="2419251"/>
          <a:ext cx="10515597" cy="2019497"/>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80214739"/>
                    </a:ext>
                  </a:extLst>
                </a:gridCol>
                <a:gridCol w="3505199">
                  <a:extLst>
                    <a:ext uri="{9D8B030D-6E8A-4147-A177-3AD203B41FA5}">
                      <a16:colId xmlns:a16="http://schemas.microsoft.com/office/drawing/2014/main" val="1986542261"/>
                    </a:ext>
                  </a:extLst>
                </a:gridCol>
                <a:gridCol w="3505199">
                  <a:extLst>
                    <a:ext uri="{9D8B030D-6E8A-4147-A177-3AD203B41FA5}">
                      <a16:colId xmlns:a16="http://schemas.microsoft.com/office/drawing/2014/main" val="2225532486"/>
                    </a:ext>
                  </a:extLst>
                </a:gridCol>
              </a:tblGrid>
              <a:tr h="837339">
                <a:tc>
                  <a:txBody>
                    <a:bodyPr/>
                    <a:lstStyle/>
                    <a:p>
                      <a:endParaRPr lang="pl-PL" dirty="0"/>
                    </a:p>
                  </a:txBody>
                  <a:tcPr/>
                </a:tc>
                <a:tc>
                  <a:txBody>
                    <a:bodyPr/>
                    <a:lstStyle/>
                    <a:p>
                      <a:pPr algn="ctr"/>
                      <a:endParaRPr lang="pl-PL" dirty="0">
                        <a:solidFill>
                          <a:schemeClr val="tx1"/>
                        </a:solidFill>
                      </a:endParaRPr>
                    </a:p>
                    <a:p>
                      <a:pPr algn="ctr"/>
                      <a:r>
                        <a:rPr lang="pl-PL" dirty="0">
                          <a:solidFill>
                            <a:schemeClr val="tx1"/>
                          </a:solidFill>
                        </a:rPr>
                        <a:t>ADVANTAGES</a:t>
                      </a:r>
                    </a:p>
                  </a:txBody>
                  <a:tcPr/>
                </a:tc>
                <a:tc>
                  <a:txBody>
                    <a:bodyPr/>
                    <a:lstStyle/>
                    <a:p>
                      <a:pPr algn="ctr"/>
                      <a:endParaRPr lang="pl-PL">
                        <a:solidFill>
                          <a:schemeClr val="tx1"/>
                        </a:solidFill>
                      </a:endParaRPr>
                    </a:p>
                    <a:p>
                      <a:pPr algn="ctr"/>
                      <a:r>
                        <a:rPr lang="pl-PL">
                          <a:solidFill>
                            <a:schemeClr val="tx1"/>
                          </a:solidFill>
                        </a:rPr>
                        <a:t>DISADVANTAGES</a:t>
                      </a:r>
                      <a:endParaRPr lang="pl-PL" dirty="0">
                        <a:solidFill>
                          <a:schemeClr val="tx1"/>
                        </a:solidFill>
                      </a:endParaRPr>
                    </a:p>
                  </a:txBody>
                  <a:tcPr/>
                </a:tc>
                <a:extLst>
                  <a:ext uri="{0D108BD9-81ED-4DB2-BD59-A6C34878D82A}">
                    <a16:rowId xmlns:a16="http://schemas.microsoft.com/office/drawing/2014/main" val="1185678822"/>
                  </a:ext>
                </a:extLst>
              </a:tr>
              <a:tr h="1182158">
                <a:tc>
                  <a:txBody>
                    <a:bodyPr/>
                    <a:lstStyle/>
                    <a:p>
                      <a:endParaRPr lang="pl-PL" dirty="0"/>
                    </a:p>
                    <a:p>
                      <a:r>
                        <a:rPr lang="pl-PL" dirty="0"/>
                        <a:t>OUTSOURCING</a:t>
                      </a:r>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2237229985"/>
                  </a:ext>
                </a:extLst>
              </a:tr>
            </a:tbl>
          </a:graphicData>
        </a:graphic>
      </p:graphicFrame>
    </p:spTree>
    <p:extLst>
      <p:ext uri="{BB962C8B-B14F-4D97-AF65-F5344CB8AC3E}">
        <p14:creationId xmlns:p14="http://schemas.microsoft.com/office/powerpoint/2010/main" val="100650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421080-92DF-4C93-ADD1-3DDEA82006F9}"/>
              </a:ext>
            </a:extLst>
          </p:cNvPr>
          <p:cNvSpPr>
            <a:spLocks noGrp="1"/>
          </p:cNvSpPr>
          <p:nvPr>
            <p:ph type="title"/>
          </p:nvPr>
        </p:nvSpPr>
        <p:spPr/>
        <p:txBody>
          <a:bodyPr/>
          <a:lstStyle/>
          <a:p>
            <a:endParaRPr lang="pl-PL" dirty="0"/>
          </a:p>
        </p:txBody>
      </p:sp>
      <p:graphicFrame>
        <p:nvGraphicFramePr>
          <p:cNvPr id="6" name="Tabela 4">
            <a:extLst>
              <a:ext uri="{FF2B5EF4-FFF2-40B4-BE49-F238E27FC236}">
                <a16:creationId xmlns:a16="http://schemas.microsoft.com/office/drawing/2014/main" id="{CD0FC6F8-9728-4749-BEF5-69C067E8FE55}"/>
              </a:ext>
            </a:extLst>
          </p:cNvPr>
          <p:cNvGraphicFramePr>
            <a:graphicFrameLocks noGrp="1"/>
          </p:cNvGraphicFramePr>
          <p:nvPr>
            <p:ph idx="1"/>
          </p:nvPr>
        </p:nvGraphicFramePr>
        <p:xfrm>
          <a:off x="838203" y="2419251"/>
          <a:ext cx="10515597" cy="2019497"/>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80214739"/>
                    </a:ext>
                  </a:extLst>
                </a:gridCol>
                <a:gridCol w="3505199">
                  <a:extLst>
                    <a:ext uri="{9D8B030D-6E8A-4147-A177-3AD203B41FA5}">
                      <a16:colId xmlns:a16="http://schemas.microsoft.com/office/drawing/2014/main" val="1986542261"/>
                    </a:ext>
                  </a:extLst>
                </a:gridCol>
                <a:gridCol w="3505199">
                  <a:extLst>
                    <a:ext uri="{9D8B030D-6E8A-4147-A177-3AD203B41FA5}">
                      <a16:colId xmlns:a16="http://schemas.microsoft.com/office/drawing/2014/main" val="2225532486"/>
                    </a:ext>
                  </a:extLst>
                </a:gridCol>
              </a:tblGrid>
              <a:tr h="837339">
                <a:tc>
                  <a:txBody>
                    <a:bodyPr/>
                    <a:lstStyle/>
                    <a:p>
                      <a:endParaRPr lang="pl-PL" dirty="0"/>
                    </a:p>
                  </a:txBody>
                  <a:tcPr/>
                </a:tc>
                <a:tc>
                  <a:txBody>
                    <a:bodyPr/>
                    <a:lstStyle/>
                    <a:p>
                      <a:pPr algn="ctr"/>
                      <a:endParaRPr lang="pl-PL" dirty="0">
                        <a:solidFill>
                          <a:schemeClr val="tx1"/>
                        </a:solidFill>
                      </a:endParaRPr>
                    </a:p>
                    <a:p>
                      <a:pPr algn="ctr"/>
                      <a:r>
                        <a:rPr lang="pl-PL" dirty="0">
                          <a:solidFill>
                            <a:schemeClr val="tx1"/>
                          </a:solidFill>
                        </a:rPr>
                        <a:t>ADVANTAGES</a:t>
                      </a:r>
                    </a:p>
                  </a:txBody>
                  <a:tcPr/>
                </a:tc>
                <a:tc>
                  <a:txBody>
                    <a:bodyPr/>
                    <a:lstStyle/>
                    <a:p>
                      <a:pPr algn="ctr"/>
                      <a:endParaRPr lang="pl-PL">
                        <a:solidFill>
                          <a:schemeClr val="tx1"/>
                        </a:solidFill>
                      </a:endParaRPr>
                    </a:p>
                    <a:p>
                      <a:pPr algn="ctr"/>
                      <a:r>
                        <a:rPr lang="pl-PL">
                          <a:solidFill>
                            <a:schemeClr val="tx1"/>
                          </a:solidFill>
                        </a:rPr>
                        <a:t>DISADVANTAGES</a:t>
                      </a:r>
                      <a:endParaRPr lang="pl-PL" dirty="0">
                        <a:solidFill>
                          <a:schemeClr val="tx1"/>
                        </a:solidFill>
                      </a:endParaRPr>
                    </a:p>
                  </a:txBody>
                  <a:tcPr/>
                </a:tc>
                <a:extLst>
                  <a:ext uri="{0D108BD9-81ED-4DB2-BD59-A6C34878D82A}">
                    <a16:rowId xmlns:a16="http://schemas.microsoft.com/office/drawing/2014/main" val="1185678822"/>
                  </a:ext>
                </a:extLst>
              </a:tr>
              <a:tr h="1182158">
                <a:tc>
                  <a:txBody>
                    <a:bodyPr/>
                    <a:lstStyle/>
                    <a:p>
                      <a:endParaRPr lang="pl-PL" dirty="0"/>
                    </a:p>
                    <a:p>
                      <a:r>
                        <a:rPr lang="pl-PL" dirty="0"/>
                        <a:t>ONLINE RECRUITMENT</a:t>
                      </a:r>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2237229985"/>
                  </a:ext>
                </a:extLst>
              </a:tr>
            </a:tbl>
          </a:graphicData>
        </a:graphic>
      </p:graphicFrame>
    </p:spTree>
    <p:extLst>
      <p:ext uri="{BB962C8B-B14F-4D97-AF65-F5344CB8AC3E}">
        <p14:creationId xmlns:p14="http://schemas.microsoft.com/office/powerpoint/2010/main" val="324106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F590A2-8817-F8E4-89CE-A6D6C0943B8B}"/>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6A5580DB-F966-63CF-AA02-3A23493AB025}"/>
              </a:ext>
            </a:extLst>
          </p:cNvPr>
          <p:cNvSpPr>
            <a:spLocks noGrp="1"/>
          </p:cNvSpPr>
          <p:nvPr>
            <p:ph idx="1"/>
          </p:nvPr>
        </p:nvSpPr>
        <p:spPr/>
        <p:txBody>
          <a:bodyPr/>
          <a:lstStyle/>
          <a:p>
            <a:endParaRPr lang="pl-PL" dirty="0"/>
          </a:p>
          <a:p>
            <a:pPr marL="0" indent="0">
              <a:buNone/>
            </a:pPr>
            <a:endParaRPr lang="pl-PL" dirty="0"/>
          </a:p>
          <a:p>
            <a:pPr marL="0" indent="0">
              <a:buNone/>
            </a:pPr>
            <a:r>
              <a:rPr lang="pl-PL" dirty="0" err="1"/>
              <a:t>What</a:t>
            </a:r>
            <a:r>
              <a:rPr lang="pl-PL" dirty="0"/>
              <a:t> </a:t>
            </a:r>
            <a:r>
              <a:rPr lang="pl-PL" dirty="0" err="1"/>
              <a:t>is</a:t>
            </a:r>
            <a:r>
              <a:rPr lang="pl-PL" dirty="0"/>
              <a:t> HRM?</a:t>
            </a:r>
          </a:p>
          <a:p>
            <a:r>
              <a:rPr lang="en-GB" dirty="0"/>
              <a:t>https://www.menti.com/al65ta6h7fwq</a:t>
            </a:r>
          </a:p>
        </p:txBody>
      </p:sp>
    </p:spTree>
    <p:extLst>
      <p:ext uri="{BB962C8B-B14F-4D97-AF65-F5344CB8AC3E}">
        <p14:creationId xmlns:p14="http://schemas.microsoft.com/office/powerpoint/2010/main" val="133249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93A63B-6EF8-4440-86BA-7D763F9A12E5}"/>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56358367-3631-4DA5-B260-DF3B2D72DEDE}"/>
              </a:ext>
            </a:extLst>
          </p:cNvPr>
          <p:cNvSpPr>
            <a:spLocks noGrp="1"/>
          </p:cNvSpPr>
          <p:nvPr>
            <p:ph idx="1"/>
          </p:nvPr>
        </p:nvSpPr>
        <p:spPr/>
        <p:txBody>
          <a:bodyPr/>
          <a:lstStyle/>
          <a:p>
            <a:endParaRPr lang="pl-PL" dirty="0"/>
          </a:p>
          <a:p>
            <a:endParaRPr lang="pl-PL" dirty="0"/>
          </a:p>
          <a:p>
            <a:endParaRPr lang="pl-PL" dirty="0"/>
          </a:p>
          <a:p>
            <a:r>
              <a:rPr lang="en-GB" dirty="0">
                <a:hlinkClick r:id="rId3"/>
              </a:rPr>
              <a:t>https://www.youtube.com/watch?v=8ciAnHfIiFA</a:t>
            </a:r>
            <a:endParaRPr lang="pl-PL" dirty="0"/>
          </a:p>
          <a:p>
            <a:r>
              <a:rPr lang="en-GB" dirty="0">
                <a:hlinkClick r:id="rId4"/>
              </a:rPr>
              <a:t>https://www.youtube.com/watch?v=0Yd3QJvrFa0&amp;ab_channel=GreggU</a:t>
            </a:r>
            <a:endParaRPr lang="pl-PL" dirty="0"/>
          </a:p>
        </p:txBody>
      </p:sp>
    </p:spTree>
    <p:extLst>
      <p:ext uri="{BB962C8B-B14F-4D97-AF65-F5344CB8AC3E}">
        <p14:creationId xmlns:p14="http://schemas.microsoft.com/office/powerpoint/2010/main" val="153800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19FF5-5991-47D3-A8FC-4FB9A610CBC5}"/>
              </a:ext>
            </a:extLst>
          </p:cNvPr>
          <p:cNvSpPr>
            <a:spLocks noGrp="1"/>
          </p:cNvSpPr>
          <p:nvPr>
            <p:ph type="title"/>
          </p:nvPr>
        </p:nvSpPr>
        <p:spPr/>
        <p:txBody>
          <a:bodyPr>
            <a:normAutofit fontScale="90000"/>
          </a:bodyPr>
          <a:lstStyle/>
          <a:p>
            <a:r>
              <a:rPr lang="pl-PL" dirty="0" err="1"/>
              <a:t>Objective</a:t>
            </a:r>
            <a:r>
              <a:rPr lang="pl-PL" dirty="0"/>
              <a:t> No 1 – </a:t>
            </a:r>
            <a:br>
              <a:rPr lang="pl-PL" dirty="0"/>
            </a:br>
            <a:r>
              <a:rPr lang="pl-PL" dirty="0"/>
              <a:t>to </a:t>
            </a:r>
            <a:r>
              <a:rPr lang="pl-PL" dirty="0" err="1"/>
              <a:t>define</a:t>
            </a:r>
            <a:r>
              <a:rPr lang="pl-PL" dirty="0"/>
              <a:t> Human </a:t>
            </a:r>
            <a:r>
              <a:rPr lang="pl-PL" dirty="0" err="1"/>
              <a:t>Resources</a:t>
            </a:r>
            <a:r>
              <a:rPr lang="pl-PL" dirty="0"/>
              <a:t> Management (HRM)</a:t>
            </a:r>
          </a:p>
        </p:txBody>
      </p:sp>
      <p:graphicFrame>
        <p:nvGraphicFramePr>
          <p:cNvPr id="6" name="Symbol zastępczy zawartości 5">
            <a:extLst>
              <a:ext uri="{FF2B5EF4-FFF2-40B4-BE49-F238E27FC236}">
                <a16:creationId xmlns:a16="http://schemas.microsoft.com/office/drawing/2014/main" id="{91A8B115-DB16-4C16-8173-506B47B2B4A0}"/>
              </a:ext>
            </a:extLst>
          </p:cNvPr>
          <p:cNvGraphicFramePr>
            <a:graphicFrameLocks noGrp="1"/>
          </p:cNvGraphicFramePr>
          <p:nvPr>
            <p:ph idx="1"/>
          </p:nvPr>
        </p:nvGraphicFramePr>
        <p:xfrm>
          <a:off x="533399" y="1825625"/>
          <a:ext cx="113061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56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D5204-8B1F-4723-99C3-FBECC5CFD0D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E667C03-04D3-4113-AD7D-8148C0E2BFB3}"/>
              </a:ext>
            </a:extLst>
          </p:cNvPr>
          <p:cNvSpPr>
            <a:spLocks noGrp="1"/>
          </p:cNvSpPr>
          <p:nvPr>
            <p:ph idx="1"/>
          </p:nvPr>
        </p:nvSpPr>
        <p:spPr/>
        <p:txBody>
          <a:bodyPr/>
          <a:lstStyle/>
          <a:p>
            <a:pPr marL="0" indent="0" algn="just">
              <a:buNone/>
            </a:pPr>
            <a:r>
              <a:rPr lang="en-US" dirty="0"/>
              <a:t>Basic managerial activities include planning and decision making, organizing, leading, and controlling. Managers engage in these activities to combine human, financial, physical, and information resources efficiently and effectively and to work toward achieving the goals of the organization.</a:t>
            </a:r>
            <a:endParaRPr lang="pl-PL" dirty="0"/>
          </a:p>
          <a:p>
            <a:pPr marL="0" indent="0" algn="just">
              <a:buNone/>
            </a:pPr>
            <a:endParaRPr lang="pl-PL" dirty="0"/>
          </a:p>
        </p:txBody>
      </p:sp>
      <p:pic>
        <p:nvPicPr>
          <p:cNvPr id="5" name="Obraz 4">
            <a:extLst>
              <a:ext uri="{FF2B5EF4-FFF2-40B4-BE49-F238E27FC236}">
                <a16:creationId xmlns:a16="http://schemas.microsoft.com/office/drawing/2014/main" id="{70AB25CB-0517-4CFE-A8B1-927CB0BBE7FB}"/>
              </a:ext>
            </a:extLst>
          </p:cNvPr>
          <p:cNvPicPr>
            <a:picLocks noChangeAspect="1"/>
          </p:cNvPicPr>
          <p:nvPr/>
        </p:nvPicPr>
        <p:blipFill>
          <a:blip r:embed="rId3"/>
          <a:stretch>
            <a:fillRect/>
          </a:stretch>
        </p:blipFill>
        <p:spPr>
          <a:xfrm>
            <a:off x="4709130" y="3429000"/>
            <a:ext cx="7482870" cy="3235539"/>
          </a:xfrm>
          <a:prstGeom prst="rect">
            <a:avLst/>
          </a:prstGeom>
        </p:spPr>
      </p:pic>
    </p:spTree>
    <p:extLst>
      <p:ext uri="{BB962C8B-B14F-4D97-AF65-F5344CB8AC3E}">
        <p14:creationId xmlns:p14="http://schemas.microsoft.com/office/powerpoint/2010/main" val="121986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F699CA-F899-4340-A222-EAEB1B04A097}"/>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CDA0BA1A-C7AF-4B74-BB74-20D2E5691BB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58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D550D0-3A2A-4ECD-90CB-B2CDFDC79341}"/>
              </a:ext>
            </a:extLst>
          </p:cNvPr>
          <p:cNvSpPr>
            <a:spLocks noGrp="1"/>
          </p:cNvSpPr>
          <p:nvPr>
            <p:ph type="title"/>
          </p:nvPr>
        </p:nvSpPr>
        <p:spPr/>
        <p:txBody>
          <a:bodyPr/>
          <a:lstStyle/>
          <a:p>
            <a:r>
              <a:rPr lang="pl-PL" dirty="0" err="1"/>
              <a:t>History</a:t>
            </a:r>
            <a:endParaRPr lang="pl-PL" dirty="0"/>
          </a:p>
        </p:txBody>
      </p:sp>
      <p:sp>
        <p:nvSpPr>
          <p:cNvPr id="3" name="Symbol zastępczy zawartości 2">
            <a:extLst>
              <a:ext uri="{FF2B5EF4-FFF2-40B4-BE49-F238E27FC236}">
                <a16:creationId xmlns:a16="http://schemas.microsoft.com/office/drawing/2014/main" id="{BFC43541-5A99-4AD7-BEED-21A064AECB71}"/>
              </a:ext>
            </a:extLst>
          </p:cNvPr>
          <p:cNvSpPr>
            <a:spLocks noGrp="1"/>
          </p:cNvSpPr>
          <p:nvPr>
            <p:ph idx="1"/>
          </p:nvPr>
        </p:nvSpPr>
        <p:spPr>
          <a:xfrm>
            <a:off x="352425" y="1825624"/>
            <a:ext cx="11001375" cy="4841875"/>
          </a:xfrm>
        </p:spPr>
        <p:txBody>
          <a:bodyPr>
            <a:normAutofit fontScale="55000" lnSpcReduction="20000"/>
          </a:bodyPr>
          <a:lstStyle/>
          <a:p>
            <a:pPr marL="0" indent="0" algn="just">
              <a:buNone/>
            </a:pPr>
            <a:r>
              <a:rPr lang="en-US" sz="4400" dirty="0"/>
              <a:t>During pre-historic times, there existed consistent methods for selection of tribal leaders</a:t>
            </a:r>
            <a:r>
              <a:rPr lang="pl-PL" sz="4400" dirty="0"/>
              <a:t>. </a:t>
            </a:r>
            <a:r>
              <a:rPr lang="en-US" sz="4400" dirty="0"/>
              <a:t>The practice of safety and health while hunting was passed on from generation to generation.</a:t>
            </a:r>
            <a:endParaRPr lang="pl-PL" sz="4400" b="0" i="0" u="sng" strike="noStrike" baseline="0" dirty="0"/>
          </a:p>
          <a:p>
            <a:pPr marL="0" indent="0" algn="just">
              <a:buNone/>
            </a:pPr>
            <a:endParaRPr lang="pl-PL" sz="4400" u="sng" dirty="0"/>
          </a:p>
          <a:p>
            <a:pPr marL="0" indent="0" algn="just">
              <a:buNone/>
            </a:pPr>
            <a:r>
              <a:rPr lang="en-US" sz="4400" b="0" i="0" dirty="0">
                <a:effectLst/>
              </a:rPr>
              <a:t>The human resources field began to take shape in 19th century Europe</a:t>
            </a:r>
            <a:r>
              <a:rPr lang="pl-PL" sz="4400" b="0" i="0" dirty="0">
                <a:effectLst/>
              </a:rPr>
              <a:t> (</a:t>
            </a:r>
            <a:r>
              <a:rPr lang="pl-PL" sz="4400" b="0" i="0" dirty="0" err="1">
                <a:effectLst/>
              </a:rPr>
              <a:t>industrial</a:t>
            </a:r>
            <a:r>
              <a:rPr lang="pl-PL" sz="4400" b="0" i="0" dirty="0">
                <a:effectLst/>
              </a:rPr>
              <a:t> </a:t>
            </a:r>
            <a:r>
              <a:rPr lang="pl-PL" sz="4400" b="0" i="0" dirty="0" err="1">
                <a:effectLst/>
              </a:rPr>
              <a:t>revolution</a:t>
            </a:r>
            <a:r>
              <a:rPr lang="pl-PL" sz="4400" dirty="0"/>
              <a:t> – Robert Owen, Charles </a:t>
            </a:r>
            <a:r>
              <a:rPr lang="pl-PL" sz="4400" dirty="0" err="1"/>
              <a:t>Babbage</a:t>
            </a:r>
            <a:r>
              <a:rPr lang="pl-PL" sz="4400" dirty="0"/>
              <a:t> – </a:t>
            </a:r>
            <a:r>
              <a:rPr lang="pl-PL" sz="4400" dirty="0" err="1"/>
              <a:t>they</a:t>
            </a:r>
            <a:r>
              <a:rPr lang="pl-PL" sz="4400" dirty="0"/>
              <a:t> </a:t>
            </a:r>
            <a:r>
              <a:rPr lang="pl-PL" sz="4400" dirty="0" err="1"/>
              <a:t>conluded</a:t>
            </a:r>
            <a:r>
              <a:rPr lang="pl-PL" sz="4400" dirty="0"/>
              <a:t> </a:t>
            </a:r>
            <a:r>
              <a:rPr lang="pl-PL" sz="4400" dirty="0" err="1"/>
              <a:t>that</a:t>
            </a:r>
            <a:r>
              <a:rPr lang="pl-PL" sz="4400" dirty="0"/>
              <a:t> </a:t>
            </a:r>
            <a:r>
              <a:rPr lang="en-US" sz="4400" b="0" i="0" dirty="0">
                <a:effectLst/>
              </a:rPr>
              <a:t>the well-being of employees led to perfect work</a:t>
            </a:r>
            <a:r>
              <a:rPr lang="pl-PL" sz="4400" dirty="0"/>
              <a:t>);</a:t>
            </a:r>
          </a:p>
          <a:p>
            <a:pPr marL="0" indent="0" algn="just">
              <a:buNone/>
            </a:pPr>
            <a:r>
              <a:rPr lang="pl-PL" sz="4400" dirty="0" err="1"/>
              <a:t>E</a:t>
            </a:r>
            <a:r>
              <a:rPr lang="pl-PL" sz="4400" b="0" i="0" dirty="0" err="1">
                <a:effectLst/>
              </a:rPr>
              <a:t>arly</a:t>
            </a:r>
            <a:r>
              <a:rPr lang="pl-PL" sz="4400" b="0" i="0" dirty="0">
                <a:effectLst/>
              </a:rPr>
              <a:t> 20th </a:t>
            </a:r>
            <a:r>
              <a:rPr lang="pl-PL" sz="4400" b="0" i="0" dirty="0" err="1">
                <a:effectLst/>
              </a:rPr>
              <a:t>century</a:t>
            </a:r>
            <a:r>
              <a:rPr lang="pl-PL" sz="4400" b="0" i="0" dirty="0">
                <a:effectLst/>
              </a:rPr>
              <a:t> –</a:t>
            </a:r>
            <a:r>
              <a:rPr lang="en-US" sz="4400" b="0" i="0" dirty="0">
                <a:effectLst/>
              </a:rPr>
              <a:t> </a:t>
            </a:r>
            <a:r>
              <a:rPr lang="en-US" sz="4400" b="0" i="0" u="none" strike="noStrike" dirty="0">
                <a:effectLst/>
              </a:rPr>
              <a:t>Frederick Winslow Taylor</a:t>
            </a:r>
            <a:r>
              <a:rPr lang="en-US" sz="4400" b="0" i="0" dirty="0">
                <a:effectLst/>
              </a:rPr>
              <a:t> (1856–1915)</a:t>
            </a:r>
            <a:r>
              <a:rPr lang="pl-PL" sz="4400" b="0" i="0" dirty="0">
                <a:effectLst/>
              </a:rPr>
              <a:t> – „</a:t>
            </a:r>
            <a:r>
              <a:rPr lang="en-US" sz="4400" b="0" i="0" u="none" strike="noStrike" dirty="0">
                <a:effectLst/>
              </a:rPr>
              <a:t>scientific management</a:t>
            </a:r>
            <a:r>
              <a:rPr lang="en-US" sz="4400" b="0" i="0" dirty="0">
                <a:effectLst/>
              </a:rPr>
              <a:t>" ("Taylorism")</a:t>
            </a:r>
            <a:r>
              <a:rPr lang="pl-PL" sz="4400" b="0" i="0" dirty="0">
                <a:effectLst/>
              </a:rPr>
              <a:t>.</a:t>
            </a:r>
            <a:endParaRPr lang="pl-PL" sz="4400" b="0" i="0" u="sng" strike="noStrike" baseline="0" dirty="0"/>
          </a:p>
          <a:p>
            <a:pPr marL="0" indent="0" algn="just">
              <a:buNone/>
            </a:pPr>
            <a:endParaRPr lang="pl-PL" sz="4400" u="sng" dirty="0"/>
          </a:p>
          <a:p>
            <a:pPr marL="0" indent="0" algn="just">
              <a:buNone/>
            </a:pPr>
            <a:r>
              <a:rPr lang="en-US" sz="4400" b="0" i="0" u="sng" strike="noStrike" baseline="0" dirty="0"/>
              <a:t>The origins of HRM may be traced back to the 1930s in the United States</a:t>
            </a:r>
            <a:r>
              <a:rPr lang="en-US" sz="4400" b="0" i="0" u="none" strike="noStrike" baseline="0" dirty="0"/>
              <a:t>. By the early</a:t>
            </a:r>
            <a:r>
              <a:rPr lang="pl-PL" sz="4400" b="0" i="0" u="none" strike="noStrike" baseline="0" dirty="0"/>
              <a:t> </a:t>
            </a:r>
            <a:r>
              <a:rPr lang="en-US" sz="4400" b="0" i="0" u="none" strike="noStrike" baseline="0" dirty="0"/>
              <a:t>1980s a number of US analysts were writing about HRM and devising models and explanations</a:t>
            </a:r>
            <a:r>
              <a:rPr lang="pl-PL" sz="4400" b="0" i="0" u="none" strike="noStrike" baseline="0" dirty="0"/>
              <a:t> for </a:t>
            </a:r>
            <a:r>
              <a:rPr lang="pl-PL" sz="4400" b="0" i="0" u="none" strike="noStrike" baseline="0" dirty="0" err="1"/>
              <a:t>its</a:t>
            </a:r>
            <a:r>
              <a:rPr lang="pl-PL" sz="4400" b="0" i="0" u="none" strike="noStrike" baseline="0" dirty="0"/>
              <a:t> </a:t>
            </a:r>
            <a:r>
              <a:rPr lang="pl-PL" sz="4400" b="0" i="0" u="none" strike="noStrike" baseline="0" dirty="0" err="1"/>
              <a:t>emergence</a:t>
            </a:r>
            <a:r>
              <a:rPr lang="pl-PL" sz="4400" b="0" i="0" u="none" strike="noStrike" baseline="0" dirty="0"/>
              <a:t>. </a:t>
            </a:r>
          </a:p>
          <a:p>
            <a:pPr marL="0" indent="0" algn="just">
              <a:buNone/>
            </a:pPr>
            <a:r>
              <a:rPr lang="en-US" sz="4400" b="1" i="0" u="none" strike="noStrike" baseline="0" dirty="0">
                <a:solidFill>
                  <a:srgbClr val="FF0000"/>
                </a:solidFill>
              </a:rPr>
              <a:t>Despite the popularity of the term HRM, there is still no universally agreed definition of its</a:t>
            </a:r>
            <a:r>
              <a:rPr lang="pl-PL" sz="4400" b="1" i="0" u="none" strike="noStrike" baseline="0" dirty="0">
                <a:solidFill>
                  <a:srgbClr val="FF0000"/>
                </a:solidFill>
              </a:rPr>
              <a:t> </a:t>
            </a:r>
            <a:r>
              <a:rPr lang="pl-PL" sz="4400" b="1" i="0" u="none" strike="noStrike" baseline="0" dirty="0" err="1">
                <a:solidFill>
                  <a:srgbClr val="FF0000"/>
                </a:solidFill>
              </a:rPr>
              <a:t>meaning</a:t>
            </a:r>
            <a:r>
              <a:rPr lang="pl-PL" sz="4400" b="1" i="0" u="none" strike="noStrike" baseline="0" dirty="0">
                <a:solidFill>
                  <a:srgbClr val="FF0000"/>
                </a:solidFill>
              </a:rPr>
              <a:t>.</a:t>
            </a:r>
          </a:p>
          <a:p>
            <a:pPr marL="0" indent="0">
              <a:buNone/>
            </a:pPr>
            <a:endParaRPr lang="pl-PL" dirty="0"/>
          </a:p>
        </p:txBody>
      </p:sp>
    </p:spTree>
    <p:extLst>
      <p:ext uri="{BB962C8B-B14F-4D97-AF65-F5344CB8AC3E}">
        <p14:creationId xmlns:p14="http://schemas.microsoft.com/office/powerpoint/2010/main" val="314830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85A3CD-F871-4F66-8ECD-6670DE1336D4}"/>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AFB7E55-D742-4968-84E3-392BC7C965AF}"/>
              </a:ext>
            </a:extLst>
          </p:cNvPr>
          <p:cNvSpPr>
            <a:spLocks noGrp="1"/>
          </p:cNvSpPr>
          <p:nvPr>
            <p:ph idx="1"/>
          </p:nvPr>
        </p:nvSpPr>
        <p:spPr/>
        <p:txBody>
          <a:bodyPr/>
          <a:lstStyle/>
          <a:p>
            <a:pPr marL="0" indent="0" algn="just">
              <a:buNone/>
            </a:pPr>
            <a:r>
              <a:rPr lang="pl-PL" sz="2800" b="0" i="0" u="none" strike="noStrike" baseline="0" dirty="0">
                <a:latin typeface="Minion-Regular"/>
              </a:rPr>
              <a:t>1. </a:t>
            </a:r>
            <a:r>
              <a:rPr lang="en-US" sz="2800" b="0" i="0" u="none" strike="noStrike" baseline="0" dirty="0">
                <a:latin typeface="Minion-Regular"/>
              </a:rPr>
              <a:t>In its broadest sense HRM can be used</a:t>
            </a:r>
            <a:r>
              <a:rPr lang="pl-PL" sz="2800" b="0" i="0" u="none" strike="noStrike" baseline="0" dirty="0">
                <a:latin typeface="Minion-Regular"/>
              </a:rPr>
              <a:t> </a:t>
            </a:r>
            <a:r>
              <a:rPr lang="en-US" sz="2800" b="0" i="0" u="none" strike="noStrike" baseline="0" dirty="0">
                <a:latin typeface="Minion-Regular"/>
              </a:rPr>
              <a:t>as a </a:t>
            </a:r>
            <a:r>
              <a:rPr lang="en-US" sz="2800" b="1" i="0" u="none" strike="noStrike" baseline="0" dirty="0">
                <a:latin typeface="Minion-Regular"/>
              </a:rPr>
              <a:t>generic term to describe any approach to managing people</a:t>
            </a:r>
            <a:r>
              <a:rPr lang="en-US" sz="2800" b="0" i="0" u="none" strike="noStrike" baseline="0" dirty="0">
                <a:latin typeface="Minion-Regular"/>
              </a:rPr>
              <a:t> </a:t>
            </a:r>
            <a:r>
              <a:rPr lang="pl-PL" sz="2800" b="0" i="0" u="none" strike="noStrike" baseline="0" dirty="0">
                <a:latin typeface="Minion-Regular"/>
              </a:rPr>
              <a:t>.</a:t>
            </a:r>
          </a:p>
          <a:p>
            <a:pPr marL="0" indent="0" algn="just">
              <a:buNone/>
            </a:pPr>
            <a:r>
              <a:rPr lang="en-US" sz="2800" b="0" i="1" u="none" strike="noStrike" baseline="0" dirty="0">
                <a:latin typeface="Minion-Regular"/>
              </a:rPr>
              <a:t>‘</a:t>
            </a:r>
            <a:r>
              <a:rPr lang="pl-PL" sz="2800" i="1" dirty="0">
                <a:latin typeface="Minion-Regular"/>
              </a:rPr>
              <a:t>A</a:t>
            </a:r>
            <a:r>
              <a:rPr lang="en-US" sz="2800" b="0" i="1" u="none" strike="noStrike" baseline="0" dirty="0" err="1">
                <a:latin typeface="Minion-Regular"/>
              </a:rPr>
              <a:t>ll</a:t>
            </a:r>
            <a:r>
              <a:rPr lang="en-US" sz="2800" b="0" i="1" u="none" strike="noStrike" baseline="0" dirty="0">
                <a:latin typeface="Minion-Regular"/>
              </a:rPr>
              <a:t> those activities associated with the management</a:t>
            </a:r>
            <a:r>
              <a:rPr lang="pl-PL" sz="2800" b="0" i="1" u="none" strike="noStrike" baseline="0" dirty="0">
                <a:latin typeface="Minion-Regular"/>
              </a:rPr>
              <a:t> </a:t>
            </a:r>
            <a:r>
              <a:rPr lang="en-US" sz="2800" b="0" i="1" u="none" strike="noStrike" baseline="0" dirty="0">
                <a:latin typeface="Minion-Regular"/>
              </a:rPr>
              <a:t>of employment relationships in the firm’</a:t>
            </a:r>
            <a:r>
              <a:rPr lang="pl-PL" sz="2800" b="0" i="1" u="none" strike="noStrike" baseline="0" dirty="0">
                <a:latin typeface="Minion-Regular"/>
              </a:rPr>
              <a:t> </a:t>
            </a:r>
            <a:r>
              <a:rPr lang="pl-PL" sz="2800" dirty="0">
                <a:latin typeface="Minion-Regular"/>
              </a:rPr>
              <a:t>(</a:t>
            </a:r>
            <a:r>
              <a:rPr lang="en-US" sz="2800" b="0" i="0" u="none" strike="noStrike" baseline="0" dirty="0">
                <a:latin typeface="Minion-Regular"/>
              </a:rPr>
              <a:t>Boxall and</a:t>
            </a:r>
            <a:r>
              <a:rPr lang="pl-PL" sz="2800" b="0" i="0" u="none" strike="noStrike" baseline="0" dirty="0">
                <a:latin typeface="Minion-Regular"/>
              </a:rPr>
              <a:t> </a:t>
            </a:r>
            <a:r>
              <a:rPr lang="en-US" sz="2800" b="0" i="0" u="none" strike="noStrike" baseline="0" dirty="0">
                <a:latin typeface="Minion-Regular"/>
              </a:rPr>
              <a:t>Purcell</a:t>
            </a:r>
            <a:r>
              <a:rPr lang="pl-PL" sz="2800" b="0" i="0" u="none" strike="noStrike" baseline="0" dirty="0">
                <a:latin typeface="Minion-Regular"/>
              </a:rPr>
              <a:t>).</a:t>
            </a:r>
          </a:p>
          <a:p>
            <a:pPr marL="0" indent="0" algn="just">
              <a:buNone/>
            </a:pPr>
            <a:endParaRPr lang="pl-PL" sz="2800" dirty="0">
              <a:solidFill>
                <a:srgbClr val="FF0000"/>
              </a:solidFill>
              <a:latin typeface="Minion-Regular"/>
            </a:endParaRPr>
          </a:p>
          <a:p>
            <a:pPr marL="0" indent="0" algn="just">
              <a:buNone/>
            </a:pPr>
            <a:r>
              <a:rPr lang="en-US" sz="2800" b="0" i="0" u="none" strike="noStrike" baseline="0" dirty="0">
                <a:latin typeface="Minion-Regular"/>
              </a:rPr>
              <a:t>HRM can be used as a more contemporary</a:t>
            </a:r>
            <a:r>
              <a:rPr lang="pl-PL" sz="2800" b="0" i="0" u="none" strike="noStrike" baseline="0" dirty="0">
                <a:latin typeface="Minion-Regular"/>
              </a:rPr>
              <a:t> </a:t>
            </a:r>
            <a:r>
              <a:rPr lang="en-US" sz="2800" b="0" i="0" u="none" strike="noStrike" baseline="0" dirty="0">
                <a:latin typeface="Minion-Regular"/>
              </a:rPr>
              <a:t>phrase to describe the activities commonly associated with </a:t>
            </a:r>
            <a:r>
              <a:rPr lang="en-US" sz="2800" b="0" i="0" u="none" strike="noStrike" baseline="0" dirty="0" err="1">
                <a:latin typeface="Minion-Regular"/>
              </a:rPr>
              <a:t>personel</a:t>
            </a:r>
            <a:r>
              <a:rPr lang="pl-PL" sz="2800" b="0" i="0" u="none" strike="noStrike" baseline="0" dirty="0">
                <a:latin typeface="Minion-Regular"/>
              </a:rPr>
              <a:t> management.</a:t>
            </a:r>
            <a:endParaRPr lang="pl-PL" sz="2800" b="1" dirty="0">
              <a:solidFill>
                <a:srgbClr val="FF0000"/>
              </a:solidFill>
            </a:endParaRPr>
          </a:p>
          <a:p>
            <a:pPr marL="0" indent="0">
              <a:buNone/>
            </a:pPr>
            <a:endParaRPr lang="pl-PL" dirty="0"/>
          </a:p>
        </p:txBody>
      </p:sp>
    </p:spTree>
    <p:extLst>
      <p:ext uri="{BB962C8B-B14F-4D97-AF65-F5344CB8AC3E}">
        <p14:creationId xmlns:p14="http://schemas.microsoft.com/office/powerpoint/2010/main" val="300877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69763-073F-4BC6-B6E4-573545F21C7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9A927A7-45D7-49F2-8470-A9CADA7307E6}"/>
              </a:ext>
            </a:extLst>
          </p:cNvPr>
          <p:cNvSpPr>
            <a:spLocks noGrp="1"/>
          </p:cNvSpPr>
          <p:nvPr>
            <p:ph idx="1"/>
          </p:nvPr>
        </p:nvSpPr>
        <p:spPr/>
        <p:txBody>
          <a:bodyPr>
            <a:normAutofit/>
          </a:bodyPr>
          <a:lstStyle/>
          <a:p>
            <a:pPr marL="0" indent="0" algn="just">
              <a:buNone/>
            </a:pPr>
            <a:r>
              <a:rPr lang="pl-PL" sz="2000" dirty="0">
                <a:latin typeface="Minion-Regular"/>
              </a:rPr>
              <a:t>2. In </a:t>
            </a:r>
            <a:r>
              <a:rPr lang="pl-PL" sz="2000" dirty="0" err="1">
                <a:latin typeface="Minion-Regular"/>
              </a:rPr>
              <a:t>its</a:t>
            </a:r>
            <a:r>
              <a:rPr lang="pl-PL" sz="2000" dirty="0">
                <a:latin typeface="Minion-Regular"/>
              </a:rPr>
              <a:t> </a:t>
            </a:r>
            <a:r>
              <a:rPr lang="pl-PL" sz="2000" dirty="0" err="1">
                <a:latin typeface="Minion-Regular"/>
              </a:rPr>
              <a:t>specific</a:t>
            </a:r>
            <a:r>
              <a:rPr lang="pl-PL" sz="2000" dirty="0">
                <a:latin typeface="Minion-Regular"/>
              </a:rPr>
              <a:t> </a:t>
            </a:r>
            <a:r>
              <a:rPr lang="pl-PL" sz="2000" dirty="0" err="1">
                <a:latin typeface="Minion-Regular"/>
              </a:rPr>
              <a:t>sense</a:t>
            </a:r>
            <a:r>
              <a:rPr lang="pl-PL" sz="2000" dirty="0">
                <a:latin typeface="Minion-Regular"/>
              </a:rPr>
              <a:t> </a:t>
            </a:r>
            <a:r>
              <a:rPr lang="en-US" sz="2000" b="0" i="0" u="none" strike="noStrike" baseline="0" dirty="0">
                <a:latin typeface="Minion-Regular"/>
              </a:rPr>
              <a:t>HRM encompasses a new approach to managing people</a:t>
            </a:r>
            <a:r>
              <a:rPr lang="pl-PL" sz="2000" b="0" i="0" u="none" strike="noStrike" baseline="0" dirty="0">
                <a:latin typeface="Minion-Regular"/>
              </a:rPr>
              <a:t> </a:t>
            </a:r>
            <a:r>
              <a:rPr lang="en-US" sz="2000" b="0" i="0" u="none" strike="noStrike" baseline="0" dirty="0">
                <a:latin typeface="Minion-Regular"/>
              </a:rPr>
              <a:t>that is significantly different to more traditional practices.</a:t>
            </a:r>
            <a:endParaRPr lang="pl-PL" sz="2000" dirty="0">
              <a:latin typeface="Minion-Regular"/>
            </a:endParaRPr>
          </a:p>
          <a:p>
            <a:pPr marL="0" indent="0" algn="just">
              <a:buNone/>
            </a:pPr>
            <a:endParaRPr lang="pl-PL" sz="2000" dirty="0">
              <a:latin typeface="Minion-Regular"/>
            </a:endParaRPr>
          </a:p>
          <a:p>
            <a:pPr marL="0" indent="0" algn="just">
              <a:buNone/>
            </a:pPr>
            <a:r>
              <a:rPr lang="pl-PL" sz="2000" b="0" i="0" u="none" strike="noStrike" baseline="0" dirty="0">
                <a:latin typeface="Minion-Regular"/>
              </a:rPr>
              <a:t>In </a:t>
            </a:r>
            <a:r>
              <a:rPr lang="pl-PL" sz="2000" b="0" i="0" u="none" strike="noStrike" baseline="0" dirty="0" err="1">
                <a:latin typeface="Minion-Regular"/>
              </a:rPr>
              <a:t>this</a:t>
            </a:r>
            <a:r>
              <a:rPr lang="pl-PL" sz="2000" b="0" i="0" u="none" strike="noStrike" baseline="0" dirty="0">
                <a:latin typeface="Minion-Regular"/>
              </a:rPr>
              <a:t> </a:t>
            </a:r>
            <a:r>
              <a:rPr lang="pl-PL" sz="2000" b="0" i="0" u="none" strike="noStrike" baseline="0" dirty="0" err="1">
                <a:latin typeface="Minion-Regular"/>
              </a:rPr>
              <a:t>sense</a:t>
            </a:r>
            <a:r>
              <a:rPr lang="pl-PL" sz="2000" b="0" i="0" u="none" strike="noStrike" baseline="0" dirty="0">
                <a:latin typeface="Minion-Regular"/>
              </a:rPr>
              <a:t> </a:t>
            </a:r>
            <a:r>
              <a:rPr lang="pl-PL" sz="2000" b="0" i="0" u="none" strike="noStrike" baseline="0" dirty="0" err="1">
                <a:latin typeface="Minion-Regular"/>
              </a:rPr>
              <a:t>there</a:t>
            </a:r>
            <a:r>
              <a:rPr lang="pl-PL" sz="2000" b="0" i="0" u="none" strike="noStrike" baseline="0" dirty="0">
                <a:latin typeface="Minion-Regular"/>
              </a:rPr>
              <a:t> </a:t>
            </a:r>
            <a:r>
              <a:rPr lang="pl-PL" sz="2000" b="0" i="0" u="none" strike="noStrike" baseline="0" dirty="0" err="1">
                <a:latin typeface="Minion-Regular"/>
              </a:rPr>
              <a:t>are</a:t>
            </a:r>
            <a:r>
              <a:rPr lang="pl-PL" sz="2000" b="0" i="0" u="none" strike="noStrike" baseline="0" dirty="0">
                <a:latin typeface="Minion-Regular"/>
              </a:rPr>
              <a:t> </a:t>
            </a:r>
            <a:r>
              <a:rPr lang="pl-PL" sz="2000" b="0" i="0" u="none" strike="noStrike" baseline="0" dirty="0" err="1">
                <a:latin typeface="Minion-Regular"/>
              </a:rPr>
              <a:t>also</a:t>
            </a:r>
            <a:r>
              <a:rPr lang="pl-PL" sz="2000" b="0" i="0" u="none" strike="noStrike" baseline="0" dirty="0">
                <a:latin typeface="Minion-Regular"/>
              </a:rPr>
              <a:t> a </a:t>
            </a:r>
            <a:r>
              <a:rPr lang="en-US" sz="2000" b="0" i="0" u="none" strike="noStrike" baseline="0" dirty="0">
                <a:latin typeface="Minion-Regular"/>
              </a:rPr>
              <a:t>variety of perspectives on what makes HRM distinctive</a:t>
            </a:r>
            <a:r>
              <a:rPr lang="pl-PL" sz="2000" b="0" i="0" u="none" strike="noStrike" baseline="0" dirty="0">
                <a:latin typeface="Minion-Regular"/>
              </a:rPr>
              <a:t>:</a:t>
            </a:r>
          </a:p>
          <a:p>
            <a:pPr algn="just"/>
            <a:r>
              <a:rPr lang="pl-PL" sz="2000" dirty="0" err="1">
                <a:latin typeface="Minion-Regular"/>
              </a:rPr>
              <a:t>f</a:t>
            </a:r>
            <a:r>
              <a:rPr lang="pl-PL" sz="2000" b="0" i="0" u="none" strike="noStrike" baseline="0" dirty="0" err="1">
                <a:latin typeface="Minion-Regular"/>
              </a:rPr>
              <a:t>irst</a:t>
            </a:r>
            <a:r>
              <a:rPr lang="pl-PL" sz="2000" b="0" i="0" u="none" strike="noStrike" baseline="0" dirty="0">
                <a:latin typeface="Minion-Regular"/>
              </a:rPr>
              <a:t> </a:t>
            </a:r>
            <a:r>
              <a:rPr lang="pl-PL" sz="2000" b="0" i="0" u="none" strike="noStrike" baseline="0" dirty="0" err="1">
                <a:latin typeface="Minion-Regular"/>
              </a:rPr>
              <a:t>focuses</a:t>
            </a:r>
            <a:r>
              <a:rPr lang="pl-PL" sz="2000" b="0" i="0" u="none" strike="noStrike" baseline="0" dirty="0">
                <a:latin typeface="Minion-Regular"/>
              </a:rPr>
              <a:t> on </a:t>
            </a:r>
            <a:r>
              <a:rPr lang="pl-PL" sz="2000" b="0" i="0" u="none" strike="noStrike" baseline="0" dirty="0" err="1">
                <a:latin typeface="Minion-Regular"/>
              </a:rPr>
              <a:t>practices</a:t>
            </a:r>
            <a:r>
              <a:rPr lang="pl-PL" sz="2000" dirty="0">
                <a:latin typeface="Minion-Regular"/>
              </a:rPr>
              <a:t> </a:t>
            </a:r>
            <a:r>
              <a:rPr lang="en-US" sz="2000" b="0" i="0" u="none" strike="noStrike" baseline="0" dirty="0">
                <a:latin typeface="Minion-Regular"/>
              </a:rPr>
              <a:t>aimed at increasing employee commitment and capability to enhance business performance</a:t>
            </a:r>
            <a:r>
              <a:rPr lang="pl-PL" sz="2000" b="0" i="0" u="none" strike="noStrike" baseline="0" dirty="0">
                <a:latin typeface="Minion-Regular"/>
              </a:rPr>
              <a:t>:</a:t>
            </a:r>
          </a:p>
          <a:p>
            <a:pPr marL="0" indent="0" algn="just">
              <a:buNone/>
            </a:pPr>
            <a:r>
              <a:rPr lang="en-US" sz="2000" b="0" i="1" strike="noStrike" baseline="0" dirty="0">
                <a:latin typeface="Minion-Regular"/>
              </a:rPr>
              <a:t>‘a distinctive approach to employment management</a:t>
            </a:r>
            <a:r>
              <a:rPr lang="pl-PL" sz="2000" b="0" i="1" strike="noStrike" baseline="0" dirty="0">
                <a:latin typeface="Minion-Regular"/>
              </a:rPr>
              <a:t> </a:t>
            </a:r>
            <a:r>
              <a:rPr lang="en-US" sz="2000" b="0" i="1" strike="noStrike" baseline="0" dirty="0">
                <a:latin typeface="Minion-Regular"/>
              </a:rPr>
              <a:t>which seeks to achieve competitive advantage through the strategic deployment of a</a:t>
            </a:r>
            <a:r>
              <a:rPr lang="pl-PL" sz="2000" b="0" i="1" strike="noStrike" baseline="0" dirty="0">
                <a:latin typeface="Minion-Regular"/>
              </a:rPr>
              <a:t> </a:t>
            </a:r>
            <a:r>
              <a:rPr lang="en-US" sz="2000" b="0" i="1" strike="noStrike" baseline="0" dirty="0">
                <a:latin typeface="Minion-Regular"/>
              </a:rPr>
              <a:t>highly committed and capable workforce, using an array of cultural, structural and </a:t>
            </a:r>
            <a:r>
              <a:rPr lang="en-US" sz="2000" b="0" i="1" strike="noStrike" baseline="0" dirty="0" err="1">
                <a:latin typeface="Minion-Regular"/>
              </a:rPr>
              <a:t>personel</a:t>
            </a:r>
            <a:r>
              <a:rPr lang="pl-PL" sz="2000" b="0" i="1" strike="noStrike" baseline="0" dirty="0">
                <a:latin typeface="Minion-Regular"/>
              </a:rPr>
              <a:t> </a:t>
            </a:r>
            <a:r>
              <a:rPr lang="pl-PL" sz="2000" b="0" i="1" strike="noStrike" baseline="0" dirty="0" err="1">
                <a:latin typeface="Minion-Regular"/>
              </a:rPr>
              <a:t>techniques</a:t>
            </a:r>
            <a:r>
              <a:rPr lang="pl-PL" sz="2000" b="0" i="1" strike="noStrike" baseline="0" dirty="0">
                <a:latin typeface="Minion-Regular"/>
              </a:rPr>
              <a:t>’</a:t>
            </a:r>
            <a:r>
              <a:rPr lang="pl-PL" sz="2000" i="1" dirty="0">
                <a:latin typeface="Minion-Regular"/>
              </a:rPr>
              <a:t> </a:t>
            </a:r>
            <a:r>
              <a:rPr lang="pl-PL" sz="2000" dirty="0">
                <a:latin typeface="Minion-Regular"/>
              </a:rPr>
              <a:t>(</a:t>
            </a:r>
            <a:r>
              <a:rPr lang="pl-PL" sz="2000" dirty="0" err="1">
                <a:latin typeface="Minion-Regular"/>
              </a:rPr>
              <a:t>Storey</a:t>
            </a:r>
            <a:r>
              <a:rPr lang="pl-PL" sz="2000" dirty="0">
                <a:latin typeface="Minion-Regular"/>
              </a:rPr>
              <a:t>)</a:t>
            </a:r>
          </a:p>
          <a:p>
            <a:pPr algn="just"/>
            <a:r>
              <a:rPr lang="pl-PL" sz="2000" dirty="0" err="1">
                <a:latin typeface="Minion-Regular"/>
              </a:rPr>
              <a:t>second</a:t>
            </a:r>
            <a:r>
              <a:rPr lang="pl-PL" sz="2000" dirty="0">
                <a:latin typeface="Minion-Regular"/>
              </a:rPr>
              <a:t> </a:t>
            </a:r>
            <a:r>
              <a:rPr lang="en-US" sz="2000" b="0" i="0" u="none" strike="noStrike" baseline="0" dirty="0" err="1">
                <a:latin typeface="Minion-Regular"/>
              </a:rPr>
              <a:t>emphasises</a:t>
            </a:r>
            <a:r>
              <a:rPr lang="en-US" sz="2000" b="0" i="0" u="none" strike="noStrike" baseline="0" dirty="0">
                <a:latin typeface="Minion-Regular"/>
              </a:rPr>
              <a:t> the strategic nature of HRM</a:t>
            </a:r>
            <a:r>
              <a:rPr lang="pl-PL" sz="2000" b="0" i="0" u="none" strike="noStrike" baseline="0" dirty="0">
                <a:latin typeface="Minion-Regular"/>
              </a:rPr>
              <a:t>:</a:t>
            </a:r>
          </a:p>
          <a:p>
            <a:pPr marL="0" indent="0" algn="just">
              <a:buNone/>
            </a:pPr>
            <a:r>
              <a:rPr lang="en-US" sz="2000" b="0" i="1" u="none" strike="noStrike" baseline="0" dirty="0">
                <a:latin typeface="Minion-Regular"/>
              </a:rPr>
              <a:t>‘a managerial perspective which argues the need</a:t>
            </a:r>
            <a:r>
              <a:rPr lang="pl-PL" sz="2000" b="0" i="1" u="none" strike="noStrike" baseline="0" dirty="0">
                <a:latin typeface="Minion-Regular"/>
              </a:rPr>
              <a:t> </a:t>
            </a:r>
            <a:r>
              <a:rPr lang="en-US" sz="2000" b="0" i="1" u="none" strike="noStrike" baseline="0" dirty="0">
                <a:latin typeface="Minion-Regular"/>
              </a:rPr>
              <a:t>to establish an integrated series of personnel policies to</a:t>
            </a:r>
            <a:r>
              <a:rPr lang="pl-PL" sz="2000" b="0" i="1" u="none" strike="noStrike" baseline="0" dirty="0">
                <a:latin typeface="Minion-Regular"/>
              </a:rPr>
              <a:t> </a:t>
            </a:r>
            <a:r>
              <a:rPr lang="en-US" sz="2000" b="0" i="1" u="none" strike="noStrike" baseline="0" dirty="0">
                <a:latin typeface="Minion-Regular"/>
              </a:rPr>
              <a:t>support </a:t>
            </a:r>
            <a:r>
              <a:rPr lang="en-US" sz="2000" b="0" i="1" u="none" strike="noStrike" baseline="0" dirty="0" err="1">
                <a:latin typeface="Minion-Regular"/>
              </a:rPr>
              <a:t>organisational</a:t>
            </a:r>
            <a:r>
              <a:rPr lang="en-US" sz="2000" b="0" i="1" u="none" strike="noStrike" baseline="0" dirty="0">
                <a:latin typeface="Minion-Regular"/>
              </a:rPr>
              <a:t> strategy’.</a:t>
            </a:r>
            <a:endParaRPr lang="pl-PL" sz="2000" i="1" dirty="0">
              <a:latin typeface="Minion-Regular"/>
            </a:endParaRPr>
          </a:p>
        </p:txBody>
      </p:sp>
    </p:spTree>
    <p:extLst>
      <p:ext uri="{BB962C8B-B14F-4D97-AF65-F5344CB8AC3E}">
        <p14:creationId xmlns:p14="http://schemas.microsoft.com/office/powerpoint/2010/main" val="304077205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Words>
  <Application>Microsoft Office PowerPoint</Application>
  <PresentationFormat>Panoramiczny</PresentationFormat>
  <Paragraphs>74</Paragraphs>
  <Slides>12</Slides>
  <Notes>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Calibri Light</vt:lpstr>
      <vt:lpstr>Minion-Regular</vt:lpstr>
      <vt:lpstr>Motyw pakietu Office</vt:lpstr>
      <vt:lpstr>HUMAN RESOURCES MANAGEMENT</vt:lpstr>
      <vt:lpstr>Prezentacja programu PowerPoint</vt:lpstr>
      <vt:lpstr>Prezentacja programu PowerPoint</vt:lpstr>
      <vt:lpstr>Objective No 1 –  to define Human Resources Management (HRM)</vt:lpstr>
      <vt:lpstr>Prezentacja programu PowerPoint</vt:lpstr>
      <vt:lpstr>Prezentacja programu PowerPoint</vt:lpstr>
      <vt:lpstr>History</vt:lpstr>
      <vt:lpstr>Prezentacja programu PowerPoint</vt:lpstr>
      <vt:lpstr>Prezentacja programu PowerPoint</vt:lpstr>
      <vt:lpstr>HOMEWORK</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Karina Pilarz</dc:creator>
  <cp:lastModifiedBy>Karina Pilarz</cp:lastModifiedBy>
  <cp:revision>1</cp:revision>
  <dcterms:created xsi:type="dcterms:W3CDTF">2023-03-06T17:41:56Z</dcterms:created>
  <dcterms:modified xsi:type="dcterms:W3CDTF">2023-03-06T17:42:26Z</dcterms:modified>
</cp:coreProperties>
</file>