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5"/>
  </p:notesMasterIdLst>
  <p:handoutMasterIdLst>
    <p:handoutMasterId r:id="rId46"/>
  </p:handoutMasterIdLst>
  <p:sldIdLst>
    <p:sldId id="257" r:id="rId2"/>
    <p:sldId id="324" r:id="rId3"/>
    <p:sldId id="325" r:id="rId4"/>
    <p:sldId id="326" r:id="rId5"/>
    <p:sldId id="327" r:id="rId6"/>
    <p:sldId id="328" r:id="rId7"/>
    <p:sldId id="329" r:id="rId8"/>
    <p:sldId id="330" r:id="rId9"/>
    <p:sldId id="375" r:id="rId10"/>
    <p:sldId id="373" r:id="rId11"/>
    <p:sldId id="333" r:id="rId12"/>
    <p:sldId id="334" r:id="rId13"/>
    <p:sldId id="335" r:id="rId14"/>
    <p:sldId id="372" r:id="rId15"/>
    <p:sldId id="371" r:id="rId16"/>
    <p:sldId id="365" r:id="rId17"/>
    <p:sldId id="367" r:id="rId18"/>
    <p:sldId id="368" r:id="rId19"/>
    <p:sldId id="339" r:id="rId20"/>
    <p:sldId id="313" r:id="rId21"/>
    <p:sldId id="340" r:id="rId22"/>
    <p:sldId id="310" r:id="rId23"/>
    <p:sldId id="343" r:id="rId24"/>
    <p:sldId id="344" r:id="rId25"/>
    <p:sldId id="321" r:id="rId26"/>
    <p:sldId id="322" r:id="rId27"/>
    <p:sldId id="311" r:id="rId28"/>
    <p:sldId id="377" r:id="rId29"/>
    <p:sldId id="346" r:id="rId30"/>
    <p:sldId id="364" r:id="rId31"/>
    <p:sldId id="376" r:id="rId32"/>
    <p:sldId id="259" r:id="rId33"/>
    <p:sldId id="348" r:id="rId34"/>
    <p:sldId id="349" r:id="rId35"/>
    <p:sldId id="381" r:id="rId36"/>
    <p:sldId id="353" r:id="rId37"/>
    <p:sldId id="261" r:id="rId38"/>
    <p:sldId id="352" r:id="rId39"/>
    <p:sldId id="355" r:id="rId40"/>
    <p:sldId id="378" r:id="rId41"/>
    <p:sldId id="379" r:id="rId42"/>
    <p:sldId id="380" r:id="rId43"/>
    <p:sldId id="323" r:id="rId44"/>
  </p:sldIdLst>
  <p:sldSz cx="9144000" cy="6858000" type="screen4x3"/>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00361DB0-AA12-43D4-B869-7BE73D0A2315}" type="datetimeFigureOut">
              <a:rPr lang="pl-PL" smtClean="0"/>
              <a:pPr/>
              <a:t>2023-01-08</a:t>
            </a:fld>
            <a:endParaRPr lang="pl-PL"/>
          </a:p>
        </p:txBody>
      </p:sp>
      <p:sp>
        <p:nvSpPr>
          <p:cNvPr id="4" name="Symbol zastępczy stopki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FE99FE10-67DA-417B-854D-C607F3E76768}" type="slidenum">
              <a:rPr lang="pl-PL" smtClean="0"/>
              <a:pPr/>
              <a:t>‹#›</a:t>
            </a:fld>
            <a:endParaRPr lang="pl-PL"/>
          </a:p>
        </p:txBody>
      </p:sp>
    </p:spTree>
    <p:extLst>
      <p:ext uri="{BB962C8B-B14F-4D97-AF65-F5344CB8AC3E}">
        <p14:creationId xmlns:p14="http://schemas.microsoft.com/office/powerpoint/2010/main" val="4859888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9D65AB6-1520-464D-A8C0-86D553B5F8D7}" type="datetimeFigureOut">
              <a:rPr lang="pl-PL" smtClean="0"/>
              <a:pPr/>
              <a:t>2023-01-08</a:t>
            </a:fld>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98434D7-3032-4B82-AC84-55D90E27DC23}" type="slidenum">
              <a:rPr lang="pl-PL" smtClean="0"/>
              <a:pPr/>
              <a:t>‹#›</a:t>
            </a:fld>
            <a:endParaRPr lang="pl-PL"/>
          </a:p>
        </p:txBody>
      </p:sp>
    </p:spTree>
    <p:extLst>
      <p:ext uri="{BB962C8B-B14F-4D97-AF65-F5344CB8AC3E}">
        <p14:creationId xmlns:p14="http://schemas.microsoft.com/office/powerpoint/2010/main" val="114476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9D716AA0-E4C9-41B3-AAD2-18550FCFCA6F}" type="slidenum">
              <a:rPr lang="pl-PL" smtClean="0"/>
              <a:pPr/>
              <a:t>32</a:t>
            </a:fld>
            <a:endParaRPr lang="pl-PL"/>
          </a:p>
        </p:txBody>
      </p:sp>
    </p:spTree>
    <p:extLst>
      <p:ext uri="{BB962C8B-B14F-4D97-AF65-F5344CB8AC3E}">
        <p14:creationId xmlns:p14="http://schemas.microsoft.com/office/powerpoint/2010/main" val="3685895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72D85D8-BD79-4B6A-AF38-51CD001DEDC7}" type="datetime1">
              <a:rPr lang="pl-PL" smtClean="0"/>
              <a:pPr/>
              <a:t>2023-01-08</a:t>
            </a:fld>
            <a:endParaRPr lang="pl-PL"/>
          </a:p>
        </p:txBody>
      </p:sp>
      <p:sp>
        <p:nvSpPr>
          <p:cNvPr id="19" name="Footer Placeholder 18"/>
          <p:cNvSpPr>
            <a:spLocks noGrp="1"/>
          </p:cNvSpPr>
          <p:nvPr>
            <p:ph type="ftr" sz="quarter" idx="11"/>
          </p:nvPr>
        </p:nvSpPr>
        <p:spPr/>
        <p:txBody>
          <a:bodyPr/>
          <a:lstStyle/>
          <a:p>
            <a:r>
              <a:rPr lang="pl-PL" smtClean="0"/>
              <a:t>SPODO</a:t>
            </a:r>
            <a:endParaRPr lang="pl-PL"/>
          </a:p>
        </p:txBody>
      </p:sp>
      <p:sp>
        <p:nvSpPr>
          <p:cNvPr id="27" name="Slide Number Placeholder 26"/>
          <p:cNvSpPr>
            <a:spLocks noGrp="1"/>
          </p:cNvSpPr>
          <p:nvPr>
            <p:ph type="sldNum" sz="quarter" idx="12"/>
          </p:nvPr>
        </p:nvSpPr>
        <p:spPr/>
        <p:txBody>
          <a:bodyPr/>
          <a:lstStyle/>
          <a:p>
            <a:fld id="{7D993C6C-2A8B-4279-B5C7-48DE9729C286}"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2023-01-08</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2023-01-08</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2023-01-08</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72D85D8-BD79-4B6A-AF38-51CD001DEDC7}" type="datetime1">
              <a:rPr lang="pl-PL" smtClean="0"/>
              <a:pPr/>
              <a:t>2023-01-08</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72D85D8-BD79-4B6A-AF38-51CD001DEDC7}" type="datetime1">
              <a:rPr lang="pl-PL" smtClean="0"/>
              <a:pPr/>
              <a:t>2023-01-08</a:t>
            </a:fld>
            <a:endParaRPr lang="pl-PL"/>
          </a:p>
        </p:txBody>
      </p:sp>
      <p:sp>
        <p:nvSpPr>
          <p:cNvPr id="6" name="Footer Placeholder 5"/>
          <p:cNvSpPr>
            <a:spLocks noGrp="1"/>
          </p:cNvSpPr>
          <p:nvPr>
            <p:ph type="ftr" sz="quarter" idx="11"/>
          </p:nvPr>
        </p:nvSpPr>
        <p:spPr/>
        <p:txBody>
          <a:bodyPr/>
          <a:lstStyle/>
          <a:p>
            <a:r>
              <a:rPr lang="pl-PL" smtClean="0"/>
              <a:t>SPODO</a:t>
            </a:r>
            <a:endParaRPr lang="pl-PL"/>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72D85D8-BD79-4B6A-AF38-51CD001DEDC7}" type="datetime1">
              <a:rPr lang="pl-PL" smtClean="0"/>
              <a:pPr/>
              <a:t>2023-01-08</a:t>
            </a:fld>
            <a:endParaRPr lang="pl-PL"/>
          </a:p>
        </p:txBody>
      </p:sp>
      <p:sp>
        <p:nvSpPr>
          <p:cNvPr id="8" name="Footer Placeholder 7"/>
          <p:cNvSpPr>
            <a:spLocks noGrp="1"/>
          </p:cNvSpPr>
          <p:nvPr>
            <p:ph type="ftr" sz="quarter" idx="11"/>
          </p:nvPr>
        </p:nvSpPr>
        <p:spPr/>
        <p:txBody>
          <a:bodyPr/>
          <a:lstStyle/>
          <a:p>
            <a:r>
              <a:rPr lang="pl-PL" smtClean="0"/>
              <a:t>SPODO</a:t>
            </a:r>
            <a:endParaRPr lang="pl-PL"/>
          </a:p>
        </p:txBody>
      </p:sp>
      <p:sp>
        <p:nvSpPr>
          <p:cNvPr id="9" name="Slide Number Placeholder 8"/>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872D85D8-BD79-4B6A-AF38-51CD001DEDC7}" type="datetime1">
              <a:rPr lang="pl-PL" smtClean="0"/>
              <a:pPr/>
              <a:t>2023-01-08</a:t>
            </a:fld>
            <a:endParaRPr lang="pl-PL"/>
          </a:p>
        </p:txBody>
      </p:sp>
      <p:sp>
        <p:nvSpPr>
          <p:cNvPr id="8" name="Slide Number Placeholder 7"/>
          <p:cNvSpPr>
            <a:spLocks noGrp="1"/>
          </p:cNvSpPr>
          <p:nvPr>
            <p:ph type="sldNum" sz="quarter" idx="11"/>
          </p:nvPr>
        </p:nvSpPr>
        <p:spPr/>
        <p:txBody>
          <a:bodyPr/>
          <a:lstStyle/>
          <a:p>
            <a:fld id="{7D993C6C-2A8B-4279-B5C7-48DE9729C286}" type="slidenum">
              <a:rPr lang="pl-PL" smtClean="0"/>
              <a:pPr/>
              <a:t>‹#›</a:t>
            </a:fld>
            <a:endParaRPr lang="pl-PL"/>
          </a:p>
        </p:txBody>
      </p:sp>
      <p:sp>
        <p:nvSpPr>
          <p:cNvPr id="9" name="Footer Placeholder 8"/>
          <p:cNvSpPr>
            <a:spLocks noGrp="1"/>
          </p:cNvSpPr>
          <p:nvPr>
            <p:ph type="ftr" sz="quarter" idx="12"/>
          </p:nvPr>
        </p:nvSpPr>
        <p:spPr/>
        <p:txBody>
          <a:bodyPr/>
          <a:lstStyle/>
          <a:p>
            <a:r>
              <a:rPr lang="pl-PL" smtClean="0"/>
              <a:t>SPODO</a:t>
            </a:r>
            <a:endParaRPr lang="pl-PL"/>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2D85D8-BD79-4B6A-AF38-51CD001DEDC7}" type="datetime1">
              <a:rPr lang="pl-PL" smtClean="0"/>
              <a:pPr/>
              <a:t>2023-01-08</a:t>
            </a:fld>
            <a:endParaRPr lang="pl-PL"/>
          </a:p>
        </p:txBody>
      </p:sp>
      <p:sp>
        <p:nvSpPr>
          <p:cNvPr id="3" name="Footer Placeholder 2"/>
          <p:cNvSpPr>
            <a:spLocks noGrp="1"/>
          </p:cNvSpPr>
          <p:nvPr>
            <p:ph type="ftr" sz="quarter" idx="11"/>
          </p:nvPr>
        </p:nvSpPr>
        <p:spPr/>
        <p:txBody>
          <a:bodyPr/>
          <a:lstStyle/>
          <a:p>
            <a:r>
              <a:rPr lang="pl-PL" smtClean="0"/>
              <a:t>SPODO</a:t>
            </a:r>
            <a:endParaRPr lang="pl-PL"/>
          </a:p>
        </p:txBody>
      </p:sp>
      <p:sp>
        <p:nvSpPr>
          <p:cNvPr id="4" name="Slide Number Placeholder 3"/>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72D85D8-BD79-4B6A-AF38-51CD001DEDC7}" type="datetime1">
              <a:rPr lang="pl-PL" smtClean="0"/>
              <a:pPr/>
              <a:t>2023-01-08</a:t>
            </a:fld>
            <a:endParaRPr lang="pl-PL"/>
          </a:p>
        </p:txBody>
      </p:sp>
      <p:sp>
        <p:nvSpPr>
          <p:cNvPr id="6" name="Footer Placeholder 5"/>
          <p:cNvSpPr>
            <a:spLocks noGrp="1"/>
          </p:cNvSpPr>
          <p:nvPr>
            <p:ph type="ftr" sz="quarter" idx="11"/>
          </p:nvPr>
        </p:nvSpPr>
        <p:spPr/>
        <p:txBody>
          <a:bodyPr/>
          <a:lstStyle/>
          <a:p>
            <a:r>
              <a:rPr lang="pl-PL" smtClean="0"/>
              <a:t>SPODO</a:t>
            </a:r>
            <a:endParaRPr lang="pl-PL"/>
          </a:p>
        </p:txBody>
      </p:sp>
      <p:sp>
        <p:nvSpPr>
          <p:cNvPr id="7" name="Slide Number Placeholder 6"/>
          <p:cNvSpPr>
            <a:spLocks noGrp="1"/>
          </p:cNvSpPr>
          <p:nvPr>
            <p:ph type="sldNum" sz="quarter" idx="12"/>
          </p:nvPr>
        </p:nvSpPr>
        <p:spPr>
          <a:xfrm>
            <a:off x="8156448" y="6422064"/>
            <a:ext cx="762000" cy="365125"/>
          </a:xfrm>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872D85D8-BD79-4B6A-AF38-51CD001DEDC7}" type="datetime1">
              <a:rPr lang="pl-PL" smtClean="0"/>
              <a:pPr/>
              <a:t>2023-01-08</a:t>
            </a:fld>
            <a:endParaRPr lang="pl-PL"/>
          </a:p>
        </p:txBody>
      </p:sp>
      <p:sp>
        <p:nvSpPr>
          <p:cNvPr id="6" name="Footer Placeholder 5"/>
          <p:cNvSpPr>
            <a:spLocks noGrp="1"/>
          </p:cNvSpPr>
          <p:nvPr>
            <p:ph type="ftr" sz="quarter" idx="11"/>
          </p:nvPr>
        </p:nvSpPr>
        <p:spPr/>
        <p:txBody>
          <a:bodyPr/>
          <a:lstStyle/>
          <a:p>
            <a:r>
              <a:rPr lang="pl-PL" smtClean="0"/>
              <a:t>SPODO</a:t>
            </a:r>
            <a:endParaRPr lang="pl-PL"/>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72D85D8-BD79-4B6A-AF38-51CD001DEDC7}" type="datetime1">
              <a:rPr lang="pl-PL" smtClean="0"/>
              <a:pPr/>
              <a:t>2023-01-08</a:t>
            </a:fld>
            <a:endParaRPr lang="pl-PL"/>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r>
              <a:rPr lang="pl-PL" smtClean="0"/>
              <a:t>SPODO</a:t>
            </a:r>
            <a:endParaRPr lang="pl-PL"/>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7D993C6C-2A8B-4279-B5C7-48DE9729C286}" type="slidenum">
              <a:rPr lang="pl-PL" smtClean="0"/>
              <a:pPr/>
              <a:t>‹#›</a:t>
            </a:fld>
            <a:endParaRPr lang="pl-PL"/>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95536" y="476672"/>
            <a:ext cx="8352928" cy="3123779"/>
          </a:xfrm>
        </p:spPr>
        <p:txBody>
          <a:bodyPr>
            <a:normAutofit fontScale="90000"/>
          </a:bodyPr>
          <a:lstStyle/>
          <a:p>
            <a:pPr algn="l"/>
            <a:r>
              <a:rPr lang="pl-PL" sz="6700" b="1" dirty="0" smtClean="0"/>
              <a:t>INNE sposoby udostępniania bezwnioskowego</a:t>
            </a:r>
            <a:endParaRPr lang="pl-PL" sz="3000" i="1" dirty="0"/>
          </a:p>
        </p:txBody>
      </p:sp>
      <p:sp>
        <p:nvSpPr>
          <p:cNvPr id="3" name="Podtytuł 2"/>
          <p:cNvSpPr>
            <a:spLocks noGrp="1"/>
          </p:cNvSpPr>
          <p:nvPr>
            <p:ph type="subTitle" idx="1"/>
          </p:nvPr>
        </p:nvSpPr>
        <p:spPr>
          <a:xfrm>
            <a:off x="539552" y="4437112"/>
            <a:ext cx="8136904" cy="2207096"/>
          </a:xfrm>
        </p:spPr>
        <p:txBody>
          <a:bodyPr anchor="b">
            <a:normAutofit/>
          </a:bodyPr>
          <a:lstStyle/>
          <a:p>
            <a:pPr algn="just"/>
            <a:r>
              <a:rPr lang="pl-PL" dirty="0" smtClean="0"/>
              <a:t>Udostępnianie w portalu danych, wyłożenie lub wywieszenie informacji w  miejscach ogólnie dostępnych, udostępnianie za pomocą urządzeń zainstalowanych w miejscach ogólnie dostępnych, dostęp (wstęp na) do posiedzeń organów kolegialnych pochodzących z  wyborów powszechnych i bezpośrednich</a:t>
            </a:r>
            <a:endParaRPr lang="pl-PL"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Forma i sposób</a:t>
            </a:r>
            <a:endParaRPr lang="pl-PL" b="1" dirty="0"/>
          </a:p>
        </p:txBody>
      </p:sp>
      <p:sp>
        <p:nvSpPr>
          <p:cNvPr id="3" name="Symbol zastępczy zawartości 2"/>
          <p:cNvSpPr>
            <a:spLocks noGrp="1"/>
          </p:cNvSpPr>
          <p:nvPr>
            <p:ph idx="1"/>
          </p:nvPr>
        </p:nvSpPr>
        <p:spPr/>
        <p:txBody>
          <a:bodyPr>
            <a:normAutofit fontScale="62500" lnSpcReduction="20000"/>
          </a:bodyPr>
          <a:lstStyle/>
          <a:p>
            <a:pPr marL="0" indent="0" algn="just">
              <a:buNone/>
            </a:pPr>
            <a:r>
              <a:rPr lang="pl-PL" dirty="0"/>
              <a:t>P. </a:t>
            </a:r>
            <a:r>
              <a:rPr lang="pl-PL" dirty="0" err="1"/>
              <a:t>Sitniewski</a:t>
            </a:r>
            <a:r>
              <a:rPr lang="pl-PL" dirty="0"/>
              <a:t> </a:t>
            </a:r>
            <a:r>
              <a:rPr lang="pl-PL" dirty="0" smtClean="0"/>
              <a:t>wskazuje, </a:t>
            </a:r>
            <a:r>
              <a:rPr lang="pl-PL" dirty="0"/>
              <a:t>że forma odnosi się do wszelkiego rodzaju działań zmierzających do zmiany nośnika danych, jednak w żaden sposób nieingerujących w treści samej informacji. </a:t>
            </a:r>
            <a:r>
              <a:rPr lang="pl-PL" b="1" dirty="0" smtClean="0"/>
              <a:t>Formą </a:t>
            </a:r>
            <a:r>
              <a:rPr lang="pl-PL" b="1" dirty="0"/>
              <a:t>udostępnienia informacji </a:t>
            </a:r>
            <a:r>
              <a:rPr lang="pl-PL" dirty="0"/>
              <a:t> będzie wykonanie </a:t>
            </a:r>
            <a:r>
              <a:rPr lang="pl-PL" dirty="0" smtClean="0"/>
              <a:t>kserokopii, </a:t>
            </a:r>
            <a:r>
              <a:rPr lang="pl-PL" dirty="0"/>
              <a:t>skanu, skanu wielkopowierzchniowego, fotografii, </a:t>
            </a:r>
            <a:r>
              <a:rPr lang="pl-PL" dirty="0" err="1"/>
              <a:t>nieformatowego</a:t>
            </a:r>
            <a:r>
              <a:rPr lang="pl-PL" dirty="0"/>
              <a:t> wydruku, zgranie informacji na pliki elektroniczne, na dyski przenośne, zgranie nagrania video na pliki przenośne itd. Są to czynności, które można również  utożsamiać z przekształceniem informacji, o czym mowa w art. 15 ust. 1 </a:t>
            </a:r>
            <a:r>
              <a:rPr lang="pl-PL" dirty="0" err="1"/>
              <a:t>udip</a:t>
            </a:r>
            <a:r>
              <a:rPr lang="pl-PL" dirty="0"/>
              <a:t>. </a:t>
            </a:r>
            <a:endParaRPr lang="pl-PL" dirty="0" smtClean="0"/>
          </a:p>
          <a:p>
            <a:pPr marL="0" indent="0" algn="just">
              <a:buNone/>
            </a:pPr>
            <a:r>
              <a:rPr lang="pl-PL" b="1" dirty="0" smtClean="0"/>
              <a:t>Sposób </a:t>
            </a:r>
            <a:r>
              <a:rPr lang="pl-PL" b="1" dirty="0"/>
              <a:t>udostępnienia informacji </a:t>
            </a:r>
            <a:r>
              <a:rPr lang="pl-PL" dirty="0"/>
              <a:t>publicznej to wszelkie formy </a:t>
            </a:r>
            <a:r>
              <a:rPr lang="pl-PL" dirty="0" smtClean="0"/>
              <a:t>kontaktu, </a:t>
            </a:r>
            <a:r>
              <a:rPr lang="pl-PL" dirty="0"/>
              <a:t>możliwe i akceptowane przez obie strony procesu udostępniania informacji, tj. wnioskodawcę i podmiot zobowiązany. Dotyczą sposobu w jaki wnioskujący wejdzie w posiadanie wnioskowanych informacji. Może być to zatem odbiór na miejscu, w siedzibie urzędu, wysyłka pocztą na wskazany adres, wysyłka pocztą </a:t>
            </a:r>
            <a:r>
              <a:rPr lang="pl-PL" dirty="0" smtClean="0"/>
              <a:t>elektroniczną </a:t>
            </a:r>
            <a:r>
              <a:rPr lang="pl-PL" dirty="0"/>
              <a:t>na adres </a:t>
            </a:r>
            <a:r>
              <a:rPr lang="pl-PL" dirty="0" smtClean="0"/>
              <a:t>e-</a:t>
            </a:r>
            <a:r>
              <a:rPr lang="pl-PL" dirty="0" err="1" smtClean="0"/>
              <a:t>maliowy</a:t>
            </a:r>
            <a:r>
              <a:rPr lang="pl-PL" dirty="0"/>
              <a:t>, wysyłka na wskazany adres </a:t>
            </a:r>
            <a:r>
              <a:rPr lang="pl-PL" dirty="0" err="1"/>
              <a:t>epuap</a:t>
            </a:r>
            <a:r>
              <a:rPr lang="pl-PL" dirty="0"/>
              <a:t>.</a:t>
            </a:r>
          </a:p>
          <a:p>
            <a:endParaRPr lang="pl-PL" dirty="0"/>
          </a:p>
        </p:txBody>
      </p:sp>
    </p:spTree>
    <p:extLst>
      <p:ext uri="{BB962C8B-B14F-4D97-AF65-F5344CB8AC3E}">
        <p14:creationId xmlns:p14="http://schemas.microsoft.com/office/powerpoint/2010/main" val="1333978697"/>
      </p:ext>
    </p:extLst>
  </p:cSld>
  <p:clrMapOvr>
    <a:masterClrMapping/>
  </p:clrMapOvr>
  <p:transition>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Formy i sposoby</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a:t>W myśl art. 14 </a:t>
            </a:r>
            <a:r>
              <a:rPr lang="pl-PL" dirty="0" err="1"/>
              <a:t>u.d.i.p</a:t>
            </a:r>
            <a:r>
              <a:rPr lang="pl-PL" dirty="0"/>
              <a:t>. </a:t>
            </a:r>
            <a:r>
              <a:rPr lang="pl-PL" dirty="0" smtClean="0"/>
              <a:t>dokonanie </a:t>
            </a:r>
            <a:r>
              <a:rPr lang="pl-PL" dirty="0"/>
              <a:t>wyboru co do formy i sposobu udostępnienia informacji publicznej zostało pozostawione samemu zainteresowanemu informacyjnie (zasada alternatywności). </a:t>
            </a:r>
            <a:r>
              <a:rPr lang="pl-PL" b="1" dirty="0"/>
              <a:t>Decyzyjność w tym zakresie nie posiada </a:t>
            </a:r>
            <a:r>
              <a:rPr lang="pl-PL" b="1" dirty="0" smtClean="0"/>
              <a:t>jednak charakteru absolutnego. </a:t>
            </a:r>
          </a:p>
          <a:p>
            <a:pPr marL="0" indent="0" algn="just">
              <a:buNone/>
            </a:pPr>
            <a:r>
              <a:rPr lang="pl-PL" b="1" dirty="0" smtClean="0"/>
              <a:t>Ograniczenia: formalne, faktyczne</a:t>
            </a:r>
            <a:endParaRPr lang="pl-PL" b="1" dirty="0"/>
          </a:p>
        </p:txBody>
      </p:sp>
    </p:spTree>
    <p:extLst>
      <p:ext uri="{BB962C8B-B14F-4D97-AF65-F5344CB8AC3E}">
        <p14:creationId xmlns:p14="http://schemas.microsoft.com/office/powerpoint/2010/main" val="1395836316"/>
      </p:ext>
    </p:extLst>
  </p:cSld>
  <p:clrMapOvr>
    <a:masterClrMapping/>
  </p:clrMapOvr>
  <p:transition>
    <p:wipe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Formy i sposoby</a:t>
            </a:r>
            <a:endParaRPr lang="pl-PL" b="1" dirty="0"/>
          </a:p>
        </p:txBody>
      </p:sp>
      <p:sp>
        <p:nvSpPr>
          <p:cNvPr id="3" name="Symbol zastępczy zawartości 2"/>
          <p:cNvSpPr>
            <a:spLocks noGrp="1"/>
          </p:cNvSpPr>
          <p:nvPr>
            <p:ph idx="1"/>
          </p:nvPr>
        </p:nvSpPr>
        <p:spPr/>
        <p:txBody>
          <a:bodyPr>
            <a:normAutofit fontScale="92500" lnSpcReduction="10000"/>
          </a:bodyPr>
          <a:lstStyle/>
          <a:p>
            <a:pPr marL="0" indent="0" algn="just">
              <a:buNone/>
            </a:pPr>
            <a:r>
              <a:rPr lang="pl-PL" dirty="0"/>
              <a:t>Wszystkie z wyróżnionych </a:t>
            </a:r>
            <a:r>
              <a:rPr lang="pl-PL" dirty="0" smtClean="0"/>
              <a:t>form (uprawnień) </a:t>
            </a:r>
            <a:r>
              <a:rPr lang="pl-PL" dirty="0"/>
              <a:t>i </a:t>
            </a:r>
            <a:r>
              <a:rPr lang="pl-PL" dirty="0" smtClean="0"/>
              <a:t>sposobów udostępniania </a:t>
            </a:r>
            <a:r>
              <a:rPr lang="pl-PL" dirty="0"/>
              <a:t>informacji publicznej (art. 3 i 7 </a:t>
            </a:r>
            <a:r>
              <a:rPr lang="pl-PL" dirty="0" err="1"/>
              <a:t>udip</a:t>
            </a:r>
            <a:r>
              <a:rPr lang="pl-PL" dirty="0" smtClean="0"/>
              <a:t>) zawierają </a:t>
            </a:r>
            <a:r>
              <a:rPr lang="pl-PL" dirty="0"/>
              <a:t>się w dwóch zasadniczych trybach upubliczniania danych. Chodzi w tym wypadku o: </a:t>
            </a:r>
          </a:p>
          <a:p>
            <a:pPr marL="0" indent="0" algn="just">
              <a:buNone/>
            </a:pPr>
            <a:r>
              <a:rPr lang="pl-PL" dirty="0"/>
              <a:t>1.	</a:t>
            </a:r>
            <a:r>
              <a:rPr lang="pl-PL" b="1" dirty="0"/>
              <a:t>Tryb o węższym zakresie znaczeniowym </a:t>
            </a:r>
            <a:r>
              <a:rPr lang="pl-PL" dirty="0"/>
              <a:t>– tryb </a:t>
            </a:r>
            <a:r>
              <a:rPr lang="pl-PL" dirty="0" smtClean="0"/>
              <a:t>wnioskowy;</a:t>
            </a:r>
            <a:endParaRPr lang="pl-PL" dirty="0"/>
          </a:p>
          <a:p>
            <a:pPr marL="0" indent="0" algn="just">
              <a:buNone/>
            </a:pPr>
            <a:r>
              <a:rPr lang="pl-PL" dirty="0"/>
              <a:t>2.	</a:t>
            </a:r>
            <a:r>
              <a:rPr lang="pl-PL" b="1" dirty="0"/>
              <a:t>Tryb o szerszym zakresie znaczeniowym </a:t>
            </a:r>
            <a:r>
              <a:rPr lang="pl-PL" dirty="0"/>
              <a:t>- tryb bezwnioskowy (obligatoryjny oraz fakultatywny).</a:t>
            </a:r>
          </a:p>
          <a:p>
            <a:pPr algn="just"/>
            <a:endParaRPr lang="pl-PL" dirty="0"/>
          </a:p>
        </p:txBody>
      </p:sp>
    </p:spTree>
    <p:extLst>
      <p:ext uri="{BB962C8B-B14F-4D97-AF65-F5344CB8AC3E}">
        <p14:creationId xmlns:p14="http://schemas.microsoft.com/office/powerpoint/2010/main" val="2947496889"/>
      </p:ext>
    </p:extLst>
  </p:cSld>
  <p:clrMapOvr>
    <a:masterClrMapping/>
  </p:clrMapOvr>
  <p:transition>
    <p:wedg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Tryb bezwnioskowy</a:t>
            </a:r>
            <a:endParaRPr lang="pl-PL" b="1" dirty="0"/>
          </a:p>
        </p:txBody>
      </p:sp>
      <p:sp>
        <p:nvSpPr>
          <p:cNvPr id="3" name="Symbol zastępczy zawartości 2"/>
          <p:cNvSpPr>
            <a:spLocks noGrp="1"/>
          </p:cNvSpPr>
          <p:nvPr>
            <p:ph idx="1"/>
          </p:nvPr>
        </p:nvSpPr>
        <p:spPr/>
        <p:txBody>
          <a:bodyPr>
            <a:normAutofit fontScale="77500" lnSpcReduction="20000"/>
          </a:bodyPr>
          <a:lstStyle/>
          <a:p>
            <a:pPr algn="just"/>
            <a:r>
              <a:rPr lang="pl-PL" dirty="0" smtClean="0"/>
              <a:t>Obligatoryjny: udostępnienie w BIP lub w portalu danych (wcześniej w CR);</a:t>
            </a:r>
          </a:p>
          <a:p>
            <a:pPr algn="just"/>
            <a:r>
              <a:rPr lang="pl-PL" dirty="0" smtClean="0"/>
              <a:t>Fakultatywny: wyłożenie lub wywieszenie informacji w miejscach ogólnie dostępnych, zainstalowanie urządzeń w miejscach ogólnie dostępnych umożliwiających zapoznanie się z informacją publiczną;</a:t>
            </a:r>
          </a:p>
          <a:p>
            <a:pPr marL="0" indent="0" algn="just">
              <a:buNone/>
            </a:pPr>
            <a:r>
              <a:rPr lang="pl-PL" dirty="0"/>
              <a:t>Ponadto obok niniejszych należy zwrócić uwagę na dostarczanie wiedzy publicznej poprzez zapewnienie </a:t>
            </a:r>
            <a:r>
              <a:rPr lang="pl-PL" b="1" dirty="0"/>
              <a:t>fizycznego wstępu na posiedzenia organów kolegialnych pochodzących z wyborów </a:t>
            </a:r>
            <a:r>
              <a:rPr lang="pl-PL" b="1" dirty="0" smtClean="0"/>
              <a:t>powszechnych oraz towarzyszących mu bieżących i następczych sposobów udostępniania wiedzy publicznej. </a:t>
            </a:r>
            <a:endParaRPr lang="pl-PL" b="1" dirty="0"/>
          </a:p>
        </p:txBody>
      </p:sp>
    </p:spTree>
    <p:extLst>
      <p:ext uri="{BB962C8B-B14F-4D97-AF65-F5344CB8AC3E}">
        <p14:creationId xmlns:p14="http://schemas.microsoft.com/office/powerpoint/2010/main" val="3555163519"/>
      </p:ext>
    </p:extLst>
  </p:cSld>
  <p:clrMapOvr>
    <a:masterClrMapping/>
  </p:clrMapOvr>
  <p:transition>
    <p:pull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Biuletyn Informacji Publicznej</a:t>
            </a:r>
            <a:endParaRPr lang="pl-PL" b="1" dirty="0"/>
          </a:p>
        </p:txBody>
      </p:sp>
      <p:sp>
        <p:nvSpPr>
          <p:cNvPr id="3" name="Symbol zastępczy zawartości 2"/>
          <p:cNvSpPr>
            <a:spLocks noGrp="1"/>
          </p:cNvSpPr>
          <p:nvPr>
            <p:ph idx="1"/>
          </p:nvPr>
        </p:nvSpPr>
        <p:spPr/>
        <p:txBody>
          <a:bodyPr>
            <a:normAutofit fontScale="77500" lnSpcReduction="20000"/>
          </a:bodyPr>
          <a:lstStyle/>
          <a:p>
            <a:pPr algn="just"/>
            <a:r>
              <a:rPr lang="pl-PL" dirty="0" smtClean="0"/>
              <a:t>Podstawowe narzędzie udostepnienia informacji w  sposób powszechny   ramach tzw. trybu bezwnioskowego; </a:t>
            </a:r>
          </a:p>
          <a:p>
            <a:pPr algn="just"/>
            <a:r>
              <a:rPr lang="pl-PL" dirty="0" smtClean="0"/>
              <a:t>Udostępnienie </a:t>
            </a:r>
            <a:r>
              <a:rPr lang="pl-PL" dirty="0"/>
              <a:t>ma charakter </a:t>
            </a:r>
            <a:r>
              <a:rPr lang="pl-PL" dirty="0" smtClean="0"/>
              <a:t>generalny, </a:t>
            </a:r>
            <a:r>
              <a:rPr lang="pl-PL" dirty="0"/>
              <a:t>niewymagający </a:t>
            </a:r>
            <a:r>
              <a:rPr lang="pl-PL" dirty="0" smtClean="0"/>
              <a:t>przedłożenia żadnego </a:t>
            </a:r>
            <a:r>
              <a:rPr lang="pl-PL" dirty="0"/>
              <a:t>wniosku;</a:t>
            </a:r>
          </a:p>
          <a:p>
            <a:pPr algn="just"/>
            <a:r>
              <a:rPr lang="pl-PL" dirty="0"/>
              <a:t>Elektroniczny, teleinformatyczny urzędowy publikator;</a:t>
            </a:r>
          </a:p>
          <a:p>
            <a:pPr algn="just"/>
            <a:r>
              <a:rPr lang="pl-PL" dirty="0"/>
              <a:t>Ujednolicony system stron internetowych prowadzonych w systemie teleinformatycznym  (strona główna + strony www podmiotów zobowiązanych, spełniające warunki określone zawartością </a:t>
            </a:r>
            <a:r>
              <a:rPr lang="pl-PL" dirty="0" err="1"/>
              <a:t>udip</a:t>
            </a:r>
            <a:r>
              <a:rPr lang="pl-PL" dirty="0"/>
              <a:t>. oraz </a:t>
            </a:r>
            <a:r>
              <a:rPr lang="pl-PL" dirty="0" err="1"/>
              <a:t>r.b.i.p</a:t>
            </a:r>
            <a:r>
              <a:rPr lang="pl-PL" dirty="0"/>
              <a:t>. lub odrębnie utworzone strony podmiotowe BIP) o jednolitej strukturze. </a:t>
            </a:r>
          </a:p>
          <a:p>
            <a:endParaRPr lang="pl-PL" dirty="0"/>
          </a:p>
        </p:txBody>
      </p:sp>
    </p:spTree>
    <p:extLst>
      <p:ext uri="{BB962C8B-B14F-4D97-AF65-F5344CB8AC3E}">
        <p14:creationId xmlns:p14="http://schemas.microsoft.com/office/powerpoint/2010/main" val="408378409"/>
      </p:ext>
    </p:extLst>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Udostępnianie informacji w Biuletynie informacji publicznej </a:t>
            </a:r>
            <a:endParaRPr lang="pl-PL" b="1" dirty="0"/>
          </a:p>
        </p:txBody>
      </p:sp>
      <p:sp>
        <p:nvSpPr>
          <p:cNvPr id="3" name="Symbol zastępczy zawartości 2"/>
          <p:cNvSpPr>
            <a:spLocks noGrp="1"/>
          </p:cNvSpPr>
          <p:nvPr>
            <p:ph idx="1"/>
          </p:nvPr>
        </p:nvSpPr>
        <p:spPr/>
        <p:txBody>
          <a:bodyPr>
            <a:normAutofit fontScale="62500" lnSpcReduction="20000"/>
          </a:bodyPr>
          <a:lstStyle/>
          <a:p>
            <a:pPr algn="just"/>
            <a:r>
              <a:rPr lang="pl-PL" b="1" dirty="0"/>
              <a:t>Obligatoryjne udostępnianie </a:t>
            </a:r>
            <a:r>
              <a:rPr lang="pl-PL" dirty="0"/>
              <a:t>– obejmuje informacje określone w art. 6 </a:t>
            </a:r>
            <a:r>
              <a:rPr lang="pl-PL" dirty="0" err="1"/>
              <a:t>u.d.i.p</a:t>
            </a:r>
            <a:r>
              <a:rPr lang="pl-PL" dirty="0"/>
              <a:t> z wyjątkiem:  </a:t>
            </a:r>
            <a:r>
              <a:rPr lang="pl-PL" b="1" dirty="0"/>
              <a:t>treści aktów administracyjnych i innych rozstrzygnięć, treści  orzeczeń  sądów  powszechnych,  Sądu  Najwyższego,  sądów administracyjnych,  sądów  wojskowych,  Trybunału  Konstytucyjnego i Trybunału Stanu, stanowiska w sprawach publicznych zajęte przez organy władzy publicznej i przez  funkcjonariuszy  publicznych  w rozumieniu  przepisów  KK, </a:t>
            </a:r>
            <a:r>
              <a:rPr lang="pl-PL" dirty="0" smtClean="0"/>
              <a:t>inne informacje publiczne </a:t>
            </a:r>
            <a:r>
              <a:rPr lang="pl-PL" dirty="0"/>
              <a:t>gdy przepis szczególny tak stanowi, </a:t>
            </a:r>
            <a:endParaRPr lang="pl-PL" dirty="0" smtClean="0"/>
          </a:p>
          <a:p>
            <a:pPr algn="just"/>
            <a:r>
              <a:rPr lang="pl-PL" b="1" dirty="0" smtClean="0"/>
              <a:t>Fakultatywne </a:t>
            </a:r>
            <a:r>
              <a:rPr lang="pl-PL" b="1" dirty="0"/>
              <a:t>udostępnianie </a:t>
            </a:r>
            <a:r>
              <a:rPr lang="pl-PL" dirty="0"/>
              <a:t>- inne informacje wyczerpujące znamiona </a:t>
            </a:r>
            <a:r>
              <a:rPr lang="pl-PL" dirty="0" smtClean="0"/>
              <a:t>publicznych, które mogą ale nie muszą znaleźć się w BIP. </a:t>
            </a:r>
          </a:p>
          <a:p>
            <a:pPr marL="0" indent="0" algn="just">
              <a:buNone/>
            </a:pPr>
            <a:r>
              <a:rPr lang="pl-PL" dirty="0" smtClean="0"/>
              <a:t>Ponadto </a:t>
            </a:r>
            <a:r>
              <a:rPr lang="pl-PL" dirty="0"/>
              <a:t>żaden przepis prawa nie zabrania podmiotowi zobowiązanemu umieszczania w BIP informacji innych niż informacje publiczne. </a:t>
            </a:r>
            <a:r>
              <a:rPr lang="pl-PL" b="1" dirty="0"/>
              <a:t>Natomiast sam fakt umieszczenia informacji w BIP nie sprawia, że </a:t>
            </a:r>
            <a:r>
              <a:rPr lang="pl-PL" b="1" dirty="0" smtClean="0"/>
              <a:t>informacja zyskuje walor </a:t>
            </a:r>
            <a:r>
              <a:rPr lang="pl-PL" b="1" dirty="0"/>
              <a:t>informacji publicznej.  </a:t>
            </a:r>
          </a:p>
          <a:p>
            <a:pPr marL="0" indent="0" algn="just">
              <a:buNone/>
            </a:pPr>
            <a:endParaRPr lang="pl-PL" b="1" dirty="0"/>
          </a:p>
        </p:txBody>
      </p:sp>
    </p:spTree>
    <p:extLst>
      <p:ext uri="{BB962C8B-B14F-4D97-AF65-F5344CB8AC3E}">
        <p14:creationId xmlns:p14="http://schemas.microsoft.com/office/powerpoint/2010/main" val="211168250"/>
      </p:ext>
    </p:extLst>
  </p:cSld>
  <p:clrMapOvr>
    <a:masterClrMapping/>
  </p:clrMapOvr>
  <p:transition>
    <p:wipe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Portal danych zamiast CR</a:t>
            </a:r>
            <a:endParaRPr lang="pl-PL" b="1" dirty="0"/>
          </a:p>
        </p:txBody>
      </p:sp>
      <p:sp>
        <p:nvSpPr>
          <p:cNvPr id="3" name="Symbol zastępczy zawartości 2"/>
          <p:cNvSpPr>
            <a:spLocks noGrp="1"/>
          </p:cNvSpPr>
          <p:nvPr>
            <p:ph idx="1"/>
          </p:nvPr>
        </p:nvSpPr>
        <p:spPr/>
        <p:txBody>
          <a:bodyPr>
            <a:normAutofit fontScale="55000" lnSpcReduction="20000"/>
          </a:bodyPr>
          <a:lstStyle/>
          <a:p>
            <a:pPr algn="just"/>
            <a:r>
              <a:rPr lang="pl-PL" b="1" dirty="0" smtClean="0"/>
              <a:t>Centralne repozytorium </a:t>
            </a:r>
            <a:r>
              <a:rPr lang="pl-PL" dirty="0" smtClean="0"/>
              <a:t>było uregulowane w </a:t>
            </a:r>
            <a:r>
              <a:rPr lang="pl-PL" dirty="0" err="1" smtClean="0"/>
              <a:t>udip</a:t>
            </a:r>
            <a:r>
              <a:rPr lang="pl-PL" dirty="0"/>
              <a:t>; Podstawy prawne: art. 9a i nast</a:t>
            </a:r>
            <a:r>
              <a:rPr lang="pl-PL" dirty="0" smtClean="0"/>
              <a:t>., Rozporządzenie </a:t>
            </a:r>
            <a:r>
              <a:rPr lang="pl-PL" dirty="0"/>
              <a:t>Rady Ministrów z dnia 12 marca 2014 r. w sprawie Centralnego Repozytorium Informacji Publicznej (Dz. U. z 2014 r., poz. 361 ze </a:t>
            </a:r>
            <a:r>
              <a:rPr lang="pl-PL" dirty="0" smtClean="0"/>
              <a:t>zm.); Rozporządzenie </a:t>
            </a:r>
            <a:r>
              <a:rPr lang="pl-PL" dirty="0"/>
              <a:t>Ministra Administracji i Cyfryzacji z dnia 23 sierpnia 2018 r. w sprawie zasobu informacyjnego przeznaczonego do udostępniania w Centralnym Repozytorium Informacji Publicznej (Dz. U. z 2018 r., poz. 1790</a:t>
            </a:r>
            <a:r>
              <a:rPr lang="pl-PL" dirty="0" smtClean="0"/>
              <a:t>); Podmiot </a:t>
            </a:r>
            <a:r>
              <a:rPr lang="pl-PL" dirty="0"/>
              <a:t>prowadzący CR: minister właściwy ds. informatyzacji</a:t>
            </a:r>
            <a:r>
              <a:rPr lang="pl-PL" dirty="0" smtClean="0"/>
              <a:t>.</a:t>
            </a:r>
          </a:p>
          <a:p>
            <a:pPr algn="just"/>
            <a:r>
              <a:rPr lang="pl-PL" b="1" dirty="0"/>
              <a:t>Od udostępniania informacji w BIP, czy też od upubliczniania danych za pomocą tzw. uzupełniających sposobów udostępnienia </a:t>
            </a:r>
            <a:r>
              <a:rPr lang="pl-PL" b="1" dirty="0" smtClean="0"/>
              <a:t>odróżniało </a:t>
            </a:r>
            <a:r>
              <a:rPr lang="pl-PL" b="1" dirty="0"/>
              <a:t>się tym, że </a:t>
            </a:r>
            <a:r>
              <a:rPr lang="pl-PL" b="1" dirty="0" smtClean="0"/>
              <a:t>odnosiło </a:t>
            </a:r>
            <a:r>
              <a:rPr lang="pl-PL" b="1" dirty="0"/>
              <a:t>się jedynie do określonego wycinku (fragmentu) wiedzy publicznej. </a:t>
            </a:r>
            <a:endParaRPr lang="pl-PL" b="1" dirty="0" smtClean="0"/>
          </a:p>
          <a:p>
            <a:pPr algn="just"/>
            <a:r>
              <a:rPr lang="pl-PL" b="1" dirty="0" smtClean="0"/>
              <a:t>Były to informacje o szczególnym znaczeniu dla rozwoju innowacyjności w państwie i dla rozwoju społeczeństwa informacyjnego, które ze względu na sposób przechowywania i udostępniania nadawały się do ponownego wykorzystywania (obligatoryjne udostępnianie) oraz inne tego rodzaju informacje i metadane , które mogły być udostępniane w CR (udostępnianie fakultatywne).</a:t>
            </a:r>
          </a:p>
          <a:p>
            <a:endParaRPr lang="pl-PL" b="1" dirty="0"/>
          </a:p>
          <a:p>
            <a:endParaRPr lang="pl-PL" dirty="0"/>
          </a:p>
          <a:p>
            <a:endParaRPr lang="pl-PL" dirty="0" smtClean="0"/>
          </a:p>
        </p:txBody>
      </p:sp>
    </p:spTree>
    <p:extLst>
      <p:ext uri="{BB962C8B-B14F-4D97-AF65-F5344CB8AC3E}">
        <p14:creationId xmlns:p14="http://schemas.microsoft.com/office/powerpoint/2010/main" val="960515163"/>
      </p:ext>
    </p:extLst>
  </p:cSld>
  <p:clrMapOvr>
    <a:masterClrMapping/>
  </p:clrMapOvr>
  <p:transition>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Portal danych a CR</a:t>
            </a:r>
            <a:endParaRPr lang="pl-PL" b="1" dirty="0"/>
          </a:p>
        </p:txBody>
      </p:sp>
      <p:sp>
        <p:nvSpPr>
          <p:cNvPr id="3" name="Symbol zastępczy zawartości 2"/>
          <p:cNvSpPr>
            <a:spLocks noGrp="1"/>
          </p:cNvSpPr>
          <p:nvPr>
            <p:ph idx="1"/>
          </p:nvPr>
        </p:nvSpPr>
        <p:spPr/>
        <p:txBody>
          <a:bodyPr>
            <a:normAutofit fontScale="47500" lnSpcReduction="20000"/>
          </a:bodyPr>
          <a:lstStyle/>
          <a:p>
            <a:pPr marL="0" indent="0" algn="just">
              <a:buNone/>
            </a:pPr>
            <a:r>
              <a:rPr lang="pl-PL" b="1" dirty="0" smtClean="0"/>
              <a:t>Portal danych nie jest uregulowany w </a:t>
            </a:r>
            <a:r>
              <a:rPr lang="pl-PL" b="1" dirty="0" err="1" smtClean="0"/>
              <a:t>u.</a:t>
            </a:r>
            <a:r>
              <a:rPr lang="pl-PL" dirty="0" err="1" smtClean="0"/>
              <a:t>d.i.p</a:t>
            </a:r>
            <a:r>
              <a:rPr lang="pl-PL" dirty="0" smtClean="0"/>
              <a:t>., albowiem ustawodawca  wprost w art. 32 ustawy </a:t>
            </a:r>
            <a:r>
              <a:rPr lang="pl-PL" dirty="0"/>
              <a:t>z dnia </a:t>
            </a:r>
            <a:r>
              <a:rPr lang="pl-PL" dirty="0" smtClean="0"/>
              <a:t>11 </a:t>
            </a:r>
            <a:r>
              <a:rPr lang="pl-PL" dirty="0"/>
              <a:t>sierpnia 2021 r. </a:t>
            </a:r>
            <a:r>
              <a:rPr lang="pl-PL" dirty="0" smtClean="0"/>
              <a:t>o </a:t>
            </a:r>
            <a:r>
              <a:rPr lang="pl-PL" dirty="0"/>
              <a:t>otwartych danych i ponownym wykorzystywaniu informacji sektora </a:t>
            </a:r>
            <a:r>
              <a:rPr lang="pl-PL" dirty="0" smtClean="0"/>
              <a:t>publicznego (Dz. U. z 2021 r., poz. 1641) określa informacje w nim publikowane </a:t>
            </a:r>
            <a:r>
              <a:rPr lang="pl-PL" b="1" dirty="0" smtClean="0"/>
              <a:t>jako </a:t>
            </a:r>
            <a:r>
              <a:rPr lang="pl-PL" b="1" u="sng" dirty="0" smtClean="0"/>
              <a:t>informacje sektora publicznego a nie jako informacje publiczne</a:t>
            </a:r>
            <a:r>
              <a:rPr lang="pl-PL" b="1" dirty="0" smtClean="0"/>
              <a:t>.</a:t>
            </a:r>
          </a:p>
          <a:p>
            <a:pPr marL="0" indent="0" algn="just">
              <a:buNone/>
            </a:pPr>
            <a:r>
              <a:rPr lang="pl-PL" b="1" dirty="0"/>
              <a:t>Rozporządzenie Rady Ministrów z dnia 21 listopada 2022 r. w sprawie portalu </a:t>
            </a:r>
            <a:r>
              <a:rPr lang="pl-PL" b="1" dirty="0" smtClean="0"/>
              <a:t>danych (Dz. U. z 2022 r., poz. 2415)</a:t>
            </a:r>
          </a:p>
          <a:p>
            <a:pPr marL="0" indent="0" algn="just">
              <a:buNone/>
            </a:pPr>
            <a:r>
              <a:rPr lang="pl-PL" sz="3400" b="1" dirty="0" smtClean="0"/>
              <a:t>Udostępnienie w portalu danych:</a:t>
            </a:r>
          </a:p>
          <a:p>
            <a:pPr marL="0" indent="0" algn="just">
              <a:buNone/>
            </a:pPr>
            <a:r>
              <a:rPr lang="pl-PL" sz="3400" dirty="0" smtClean="0"/>
              <a:t>„</a:t>
            </a:r>
            <a:r>
              <a:rPr lang="pl-PL" sz="3400" b="1" dirty="0" smtClean="0"/>
              <a:t>Informacje  </a:t>
            </a:r>
            <a:r>
              <a:rPr lang="pl-PL" sz="3400" b="1" dirty="0"/>
              <a:t>sektora  publicznego </a:t>
            </a:r>
            <a:r>
              <a:rPr lang="pl-PL" sz="3400" dirty="0"/>
              <a:t> o szczególnym  znaczeniu  dla  rozwoju  innowacyjności  w państwie  lub </a:t>
            </a:r>
            <a:r>
              <a:rPr lang="pl-PL" sz="3400" dirty="0" smtClean="0"/>
              <a:t>rozwoju </a:t>
            </a:r>
            <a:r>
              <a:rPr lang="pl-PL" sz="3400" dirty="0"/>
              <a:t>społeczeństwa informacyjnego, które ze względu na sposób przechowywania i udostępniania pozwalają na ich </a:t>
            </a:r>
            <a:r>
              <a:rPr lang="pl-PL" sz="3400" dirty="0" smtClean="0"/>
              <a:t>ponowne </a:t>
            </a:r>
            <a:r>
              <a:rPr lang="pl-PL" sz="3400" dirty="0"/>
              <a:t>wykorzystywanie </a:t>
            </a:r>
            <a:r>
              <a:rPr lang="pl-PL" sz="3400" b="1" dirty="0" smtClean="0"/>
              <a:t>są</a:t>
            </a:r>
            <a:r>
              <a:rPr lang="pl-PL" sz="3400" dirty="0" smtClean="0"/>
              <a:t> </a:t>
            </a:r>
            <a:r>
              <a:rPr lang="pl-PL" sz="3400" dirty="0"/>
              <a:t>udostępniane w portalu </a:t>
            </a:r>
            <a:r>
              <a:rPr lang="pl-PL" sz="3400" dirty="0" smtClean="0"/>
              <a:t>danych”(art. 32 </a:t>
            </a:r>
            <a:r>
              <a:rPr lang="pl-PL" sz="3400" dirty="0" err="1" smtClean="0"/>
              <a:t>u.o.t.d</a:t>
            </a:r>
            <a:r>
              <a:rPr lang="pl-PL" sz="3400" dirty="0" smtClean="0"/>
              <a:t>)</a:t>
            </a:r>
          </a:p>
          <a:p>
            <a:pPr marL="0" indent="0" algn="just">
              <a:buNone/>
            </a:pPr>
            <a:r>
              <a:rPr lang="pl-PL" sz="3400" dirty="0" smtClean="0"/>
              <a:t>„W </a:t>
            </a:r>
            <a:r>
              <a:rPr lang="pl-PL" sz="3400" dirty="0"/>
              <a:t>portalu danych </a:t>
            </a:r>
            <a:r>
              <a:rPr lang="pl-PL" sz="3400" b="1" dirty="0"/>
              <a:t>mogą</a:t>
            </a:r>
            <a:r>
              <a:rPr lang="pl-PL" sz="3400" dirty="0"/>
              <a:t> być udostępniane </a:t>
            </a:r>
            <a:r>
              <a:rPr lang="pl-PL" sz="3400" b="1" dirty="0"/>
              <a:t>dane prywatne </a:t>
            </a:r>
            <a:r>
              <a:rPr lang="pl-PL" sz="3400" dirty="0"/>
              <a:t>o szczególnym znaczeniu dla rozwoju </a:t>
            </a:r>
            <a:r>
              <a:rPr lang="pl-PL" sz="3400" dirty="0" smtClean="0"/>
              <a:t>innowacyjności </a:t>
            </a:r>
            <a:r>
              <a:rPr lang="pl-PL" sz="3400" dirty="0"/>
              <a:t>w państwie lub rozwoju społeczeństwa informacyjnego oraz metadane opisujące ich </a:t>
            </a:r>
            <a:r>
              <a:rPr lang="pl-PL" sz="3400" dirty="0" smtClean="0"/>
              <a:t>strukturę” (art. 35.u.o.t.d.).</a:t>
            </a:r>
          </a:p>
          <a:p>
            <a:pPr marL="0" indent="0" algn="just">
              <a:buNone/>
            </a:pPr>
            <a:r>
              <a:rPr lang="pl-PL" sz="3400" dirty="0" smtClean="0"/>
              <a:t>Też zatem można dokonać wyodrębnienia udostępnienia: obligatoryjnego i fakultatywnego, ale już wyraźnie określonych </a:t>
            </a:r>
            <a:r>
              <a:rPr lang="pl-PL" sz="3400" b="1" dirty="0" smtClean="0"/>
              <a:t>informacji sektora publicznego lub danych prywatnych</a:t>
            </a:r>
            <a:r>
              <a:rPr lang="pl-PL" sz="3400" dirty="0" smtClean="0"/>
              <a:t>, a nie bez konkretnego dookreślenia o jakie informacje chodzi.</a:t>
            </a:r>
          </a:p>
        </p:txBody>
      </p:sp>
    </p:spTree>
    <p:extLst>
      <p:ext uri="{BB962C8B-B14F-4D97-AF65-F5344CB8AC3E}">
        <p14:creationId xmlns:p14="http://schemas.microsoft.com/office/powerpoint/2010/main" val="318522120"/>
      </p:ext>
    </p:extLst>
  </p:cSld>
  <p:clrMapOvr>
    <a:masterClrMapping/>
  </p:clrMapOvr>
  <p:transition>
    <p:wipe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Portal danych</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smtClean="0"/>
              <a:t>Portal  </a:t>
            </a:r>
            <a:r>
              <a:rPr lang="pl-PL" dirty="0"/>
              <a:t>danych  –  prowadzony  przez  ministra  właściwego  do  spraw  informatyzacji,  </a:t>
            </a:r>
            <a:r>
              <a:rPr lang="pl-PL" b="1" dirty="0"/>
              <a:t>powszechnie  </a:t>
            </a:r>
            <a:r>
              <a:rPr lang="pl-PL" b="1" dirty="0" smtClean="0"/>
              <a:t>dostępny system teleinformatyczny</a:t>
            </a:r>
            <a:r>
              <a:rPr lang="pl-PL" dirty="0"/>
              <a:t>, służący do udostępniania informacji sektora publicznego w celu ponownego wykorzystywania </a:t>
            </a:r>
            <a:r>
              <a:rPr lang="pl-PL" dirty="0" smtClean="0"/>
              <a:t>oraz </a:t>
            </a:r>
            <a:r>
              <a:rPr lang="pl-PL" dirty="0"/>
              <a:t>danych prywatnych w celu </a:t>
            </a:r>
            <a:r>
              <a:rPr lang="pl-PL" dirty="0" smtClean="0"/>
              <a:t>wykorzystywania.</a:t>
            </a:r>
            <a:endParaRPr lang="pl-PL" dirty="0"/>
          </a:p>
        </p:txBody>
      </p:sp>
    </p:spTree>
    <p:extLst>
      <p:ext uri="{BB962C8B-B14F-4D97-AF65-F5344CB8AC3E}">
        <p14:creationId xmlns:p14="http://schemas.microsoft.com/office/powerpoint/2010/main" val="749255845"/>
      </p:ext>
    </p:extLst>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7467600" cy="2578298"/>
          </a:xfrm>
        </p:spPr>
        <p:txBody>
          <a:bodyPr>
            <a:noAutofit/>
          </a:bodyPr>
          <a:lstStyle/>
          <a:p>
            <a:r>
              <a:rPr lang="pl-PL" sz="2800" b="1" dirty="0"/>
              <a:t>Zagwarantowanie jawności informacji przy pomocy </a:t>
            </a:r>
            <a:r>
              <a:rPr lang="pl-PL" sz="2800" b="1" dirty="0" smtClean="0"/>
              <a:t>dostępności do </a:t>
            </a:r>
            <a:r>
              <a:rPr lang="pl-PL" sz="2800" b="1" dirty="0"/>
              <a:t>posiedzeń organów kolegialnych pochodzących z wyborów </a:t>
            </a:r>
            <a:r>
              <a:rPr lang="pl-PL" sz="2800" b="1" dirty="0" smtClean="0"/>
              <a:t>powszechnych </a:t>
            </a:r>
            <a:endParaRPr lang="pl-PL" sz="2800" b="1" dirty="0"/>
          </a:p>
        </p:txBody>
      </p:sp>
      <p:sp>
        <p:nvSpPr>
          <p:cNvPr id="3" name="Symbol zastępczy zawartości 2"/>
          <p:cNvSpPr>
            <a:spLocks noGrp="1"/>
          </p:cNvSpPr>
          <p:nvPr>
            <p:ph idx="1"/>
          </p:nvPr>
        </p:nvSpPr>
        <p:spPr/>
        <p:txBody>
          <a:bodyPr/>
          <a:lstStyle/>
          <a:p>
            <a:pPr marL="0" indent="0" algn="just">
              <a:buNone/>
            </a:pPr>
            <a:endParaRPr lang="pl-PL" dirty="0" smtClean="0"/>
          </a:p>
          <a:p>
            <a:pPr marL="0" indent="0" algn="just">
              <a:buNone/>
            </a:pPr>
            <a:endParaRPr lang="pl-PL" dirty="0"/>
          </a:p>
          <a:p>
            <a:pPr marL="0" indent="0" algn="just">
              <a:buNone/>
            </a:pPr>
            <a:endParaRPr lang="pl-PL" dirty="0" smtClean="0"/>
          </a:p>
          <a:p>
            <a:pPr marL="0" indent="0" algn="just">
              <a:buNone/>
            </a:pPr>
            <a:r>
              <a:rPr lang="pl-PL" dirty="0" smtClean="0"/>
              <a:t>Czy </a:t>
            </a:r>
            <a:r>
              <a:rPr lang="pl-PL" dirty="0"/>
              <a:t>tego rodzaju proces udostępnienia należy zakwalifikować do kategorii trybu bezwnioskowego, czy też </a:t>
            </a:r>
            <a:r>
              <a:rPr lang="pl-PL" dirty="0" smtClean="0"/>
              <a:t>wnioskowego? </a:t>
            </a:r>
          </a:p>
          <a:p>
            <a:pPr marL="0" indent="0" algn="just">
              <a:buNone/>
            </a:pPr>
            <a:endParaRPr lang="pl-PL" dirty="0"/>
          </a:p>
        </p:txBody>
      </p:sp>
    </p:spTree>
    <p:extLst>
      <p:ext uri="{BB962C8B-B14F-4D97-AF65-F5344CB8AC3E}">
        <p14:creationId xmlns:p14="http://schemas.microsoft.com/office/powerpoint/2010/main" val="1690571516"/>
      </p:ext>
    </p:extLst>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Art. 3 ust. 1 </a:t>
            </a:r>
            <a:r>
              <a:rPr lang="pl-PL" b="1" dirty="0" err="1" smtClean="0"/>
              <a:t>udip</a:t>
            </a:r>
            <a:r>
              <a:rPr lang="pl-PL" b="1" dirty="0" smtClean="0"/>
              <a:t> </a:t>
            </a:r>
            <a:endParaRPr lang="pl-PL" b="1" dirty="0"/>
          </a:p>
        </p:txBody>
      </p:sp>
      <p:sp>
        <p:nvSpPr>
          <p:cNvPr id="3" name="Symbol zastępczy zawartości 2"/>
          <p:cNvSpPr>
            <a:spLocks noGrp="1"/>
          </p:cNvSpPr>
          <p:nvPr>
            <p:ph idx="1"/>
          </p:nvPr>
        </p:nvSpPr>
        <p:spPr/>
        <p:txBody>
          <a:bodyPr>
            <a:normAutofit fontScale="77500" lnSpcReduction="20000"/>
          </a:bodyPr>
          <a:lstStyle/>
          <a:p>
            <a:pPr marL="0" indent="0" algn="just">
              <a:buNone/>
            </a:pPr>
            <a:r>
              <a:rPr lang="pl-PL" dirty="0" smtClean="0"/>
              <a:t>Prawo </a:t>
            </a:r>
            <a:r>
              <a:rPr lang="pl-PL" dirty="0"/>
              <a:t>do informacji publicznej obejmuje </a:t>
            </a:r>
            <a:r>
              <a:rPr lang="pl-PL" dirty="0" smtClean="0"/>
              <a:t>uprawnienie </a:t>
            </a:r>
            <a:r>
              <a:rPr lang="pl-PL" dirty="0"/>
              <a:t>do</a:t>
            </a:r>
            <a:r>
              <a:rPr lang="pl-PL" dirty="0" smtClean="0"/>
              <a:t>:</a:t>
            </a:r>
          </a:p>
          <a:p>
            <a:pPr marL="0" indent="0" algn="just">
              <a:buNone/>
            </a:pPr>
            <a:r>
              <a:rPr lang="pl-PL" dirty="0" smtClean="0"/>
              <a:t>1)uzyskania  </a:t>
            </a:r>
            <a:r>
              <a:rPr lang="pl-PL" dirty="0"/>
              <a:t>informacji  publicznej,  </a:t>
            </a:r>
            <a:r>
              <a:rPr lang="pl-PL" dirty="0" smtClean="0"/>
              <a:t>w tym  </a:t>
            </a:r>
            <a:r>
              <a:rPr lang="pl-PL" dirty="0"/>
              <a:t>uzyskania  informacji  przetworzonej </a:t>
            </a:r>
            <a:r>
              <a:rPr lang="pl-PL" dirty="0" smtClean="0"/>
              <a:t>w takim </a:t>
            </a:r>
            <a:r>
              <a:rPr lang="pl-PL" dirty="0"/>
              <a:t>zakresie, </a:t>
            </a:r>
            <a:r>
              <a:rPr lang="pl-PL" dirty="0" smtClean="0"/>
              <a:t>w jakim </a:t>
            </a:r>
            <a:r>
              <a:rPr lang="pl-PL" dirty="0"/>
              <a:t>jest to szczególnie istotne dla interesu publicznego</a:t>
            </a:r>
            <a:r>
              <a:rPr lang="pl-PL" dirty="0" smtClean="0"/>
              <a:t>;</a:t>
            </a:r>
          </a:p>
          <a:p>
            <a:pPr marL="0" indent="0" algn="just">
              <a:buNone/>
            </a:pPr>
            <a:r>
              <a:rPr lang="pl-PL" dirty="0" smtClean="0"/>
              <a:t>2)wglądu </a:t>
            </a:r>
            <a:r>
              <a:rPr lang="pl-PL" dirty="0"/>
              <a:t>do dokumentów urzędowych</a:t>
            </a:r>
            <a:r>
              <a:rPr lang="pl-PL" dirty="0" smtClean="0"/>
              <a:t>;</a:t>
            </a:r>
          </a:p>
          <a:p>
            <a:pPr marL="0" indent="0" algn="just">
              <a:buNone/>
            </a:pPr>
            <a:r>
              <a:rPr lang="pl-PL" dirty="0" smtClean="0"/>
              <a:t>3)dostępu </a:t>
            </a:r>
            <a:r>
              <a:rPr lang="pl-PL" dirty="0"/>
              <a:t>do posiedzeń kolegialnych organów władzy publicznej pochodzących </a:t>
            </a:r>
            <a:r>
              <a:rPr lang="pl-PL" dirty="0" smtClean="0"/>
              <a:t>z powszechnych wyborów.</a:t>
            </a:r>
          </a:p>
          <a:p>
            <a:pPr marL="0" indent="0" algn="just">
              <a:buNone/>
            </a:pPr>
            <a:r>
              <a:rPr lang="pl-PL" dirty="0" smtClean="0"/>
              <a:t>Uprawnienia te można realizować łącznie lub oddzielnie. Każdy z zainteresowanych może przecież  żądać tylko uzyskania informacji publicznej, a  z drugiej strony  może wystąpić  w trybie  </a:t>
            </a:r>
            <a:r>
              <a:rPr lang="pl-PL" dirty="0" err="1" smtClean="0"/>
              <a:t>udip</a:t>
            </a:r>
            <a:r>
              <a:rPr lang="pl-PL" dirty="0" smtClean="0"/>
              <a:t> o udostępnienie  mu określonego dokumentu urzędowego. </a:t>
            </a:r>
            <a:endParaRPr lang="pl-PL" dirty="0"/>
          </a:p>
        </p:txBody>
      </p:sp>
    </p:spTree>
    <p:extLst>
      <p:ext uri="{BB962C8B-B14F-4D97-AF65-F5344CB8AC3E}">
        <p14:creationId xmlns:p14="http://schemas.microsoft.com/office/powerpoint/2010/main" val="2487024439"/>
      </p:ext>
    </p:extLst>
  </p:cSld>
  <p:clrMapOvr>
    <a:masterClrMapping/>
  </p:clrMapOvr>
  <p:transition>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Posiedzenia organów kolegialnych, wyłonionych w drodze powszechnych wyborów</a:t>
            </a:r>
            <a:endParaRPr lang="pl-PL" b="1" dirty="0"/>
          </a:p>
        </p:txBody>
      </p:sp>
      <p:sp>
        <p:nvSpPr>
          <p:cNvPr id="3" name="Symbol zastępczy zawartości 2"/>
          <p:cNvSpPr>
            <a:spLocks noGrp="1"/>
          </p:cNvSpPr>
          <p:nvPr>
            <p:ph idx="1"/>
          </p:nvPr>
        </p:nvSpPr>
        <p:spPr>
          <a:xfrm>
            <a:off x="457200" y="2132856"/>
            <a:ext cx="8229600" cy="3993307"/>
          </a:xfrm>
        </p:spPr>
        <p:txBody>
          <a:bodyPr>
            <a:normAutofit fontScale="70000" lnSpcReduction="20000"/>
          </a:bodyPr>
          <a:lstStyle/>
          <a:p>
            <a:pPr algn="just"/>
            <a:r>
              <a:rPr lang="pl-PL" dirty="0" err="1" smtClean="0"/>
              <a:t>Udip</a:t>
            </a:r>
            <a:r>
              <a:rPr lang="pl-PL" dirty="0" smtClean="0"/>
              <a:t> wskazuje na dostęp (uprawnienie - forma) oraz na wstęp (sposób</a:t>
            </a:r>
            <a:r>
              <a:rPr lang="pl-PL" dirty="0"/>
              <a:t>); </a:t>
            </a:r>
            <a:endParaRPr lang="pl-PL" dirty="0" smtClean="0"/>
          </a:p>
          <a:p>
            <a:pPr algn="just"/>
            <a:r>
              <a:rPr lang="pl-PL" dirty="0" smtClean="0"/>
              <a:t>art</a:t>
            </a:r>
            <a:r>
              <a:rPr lang="pl-PL" dirty="0"/>
              <a:t>. 3 ust. 1 pkt. 3 </a:t>
            </a:r>
            <a:r>
              <a:rPr lang="pl-PL" dirty="0" err="1"/>
              <a:t>u.d.i.p</a:t>
            </a:r>
            <a:r>
              <a:rPr lang="pl-PL" dirty="0"/>
              <a:t>. </a:t>
            </a:r>
            <a:r>
              <a:rPr lang="pl-PL" dirty="0" smtClean="0"/>
              <a:t>Prawo </a:t>
            </a:r>
            <a:r>
              <a:rPr lang="pl-PL" dirty="0"/>
              <a:t>do informacji publicznej obejmuje uprawnienie do …dostępu do posiedzeń kolegialnych organów władzy publicznej pochodzących z wyborów powszechnych. </a:t>
            </a:r>
            <a:endParaRPr lang="pl-PL" dirty="0" smtClean="0"/>
          </a:p>
          <a:p>
            <a:pPr algn="just"/>
            <a:r>
              <a:rPr lang="pl-PL" dirty="0" smtClean="0"/>
              <a:t>Z </a:t>
            </a:r>
            <a:r>
              <a:rPr lang="pl-PL" dirty="0"/>
              <a:t>kolei brzmienie art. 7 ust. 1 </a:t>
            </a:r>
            <a:r>
              <a:rPr lang="pl-PL" dirty="0" err="1"/>
              <a:t>u.d.i.p</a:t>
            </a:r>
            <a:r>
              <a:rPr lang="pl-PL" dirty="0"/>
              <a:t>. wskazuje na wstęp na posiedzenia organów, czyniąc z nich jeden ze sposobów udostępniania informacji </a:t>
            </a:r>
            <a:r>
              <a:rPr lang="pl-PL" dirty="0" smtClean="0"/>
              <a:t>publicznej.</a:t>
            </a:r>
          </a:p>
          <a:p>
            <a:pPr algn="just"/>
            <a:r>
              <a:rPr lang="pl-PL" dirty="0" smtClean="0"/>
              <a:t>Art. 61 ust. 2 Konstytucji RP posługuje się pojęciem wstępu…i wskazuje na możliwość rejestrowania dźwięku i obrazu. </a:t>
            </a:r>
          </a:p>
          <a:p>
            <a:pPr marL="0" indent="0" algn="just">
              <a:buNone/>
            </a:pPr>
            <a:r>
              <a:rPr lang="pl-PL" b="1" dirty="0" smtClean="0"/>
              <a:t>Posiedzenia to spotkania służbowe w celu omówienia jakichś spraw niezależnie od tego czy przybiera ono nazwę posiedzenia, czy też sesji, </a:t>
            </a:r>
            <a:r>
              <a:rPr lang="pl-PL" b="1" dirty="0" err="1" smtClean="0"/>
              <a:t>zgomadzenia</a:t>
            </a:r>
            <a:r>
              <a:rPr lang="pl-PL" b="1" dirty="0" smtClean="0"/>
              <a:t> itd...</a:t>
            </a:r>
            <a:endParaRPr lang="pl-PL" b="1" dirty="0"/>
          </a:p>
        </p:txBody>
      </p:sp>
    </p:spTree>
    <p:extLst>
      <p:ext uri="{BB962C8B-B14F-4D97-AF65-F5344CB8AC3E}">
        <p14:creationId xmlns:p14="http://schemas.microsoft.com/office/powerpoint/2010/main" val="70415623"/>
      </p:ext>
    </p:extLst>
  </p:cSld>
  <p:clrMapOvr>
    <a:masterClrMapping/>
  </p:clrMapOvr>
  <p:transition>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400" b="1" dirty="0"/>
              <a:t>Zagwarantowanie jawności informacji przy pomocy dostępu do posiedzeń organów kolegialnych pochodzących z wyborów powszechnych </a:t>
            </a:r>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dirty="0" smtClean="0"/>
              <a:t>W </a:t>
            </a:r>
            <a:r>
              <a:rPr lang="pl-PL" dirty="0"/>
              <a:t>obrębie omawianej formy udostępniania wiedzy publicznej </a:t>
            </a:r>
            <a:r>
              <a:rPr lang="pl-PL" dirty="0" smtClean="0"/>
              <a:t> (dostęp do posiedzeń) chodzi </a:t>
            </a:r>
            <a:r>
              <a:rPr lang="pl-PL" dirty="0"/>
              <a:t>o zagwarantowanie </a:t>
            </a:r>
            <a:r>
              <a:rPr lang="pl-PL" dirty="0" smtClean="0"/>
              <a:t>możliwości:</a:t>
            </a:r>
          </a:p>
          <a:p>
            <a:pPr marL="514350" indent="-514350" algn="just">
              <a:buAutoNum type="arabicPeriod"/>
            </a:pPr>
            <a:r>
              <a:rPr lang="pl-PL" dirty="0" smtClean="0"/>
              <a:t>fizycznego </a:t>
            </a:r>
            <a:r>
              <a:rPr lang="pl-PL" dirty="0"/>
              <a:t>uczestnictwa w posiedzeniu, jak również w miarę potrzeby (nie zamiast, ale obok fizycznego </a:t>
            </a:r>
            <a:r>
              <a:rPr lang="pl-PL" dirty="0" smtClean="0"/>
              <a:t>wstępu) zagwarantowanie </a:t>
            </a:r>
            <a:r>
              <a:rPr lang="pl-PL" dirty="0"/>
              <a:t>transmisji audiowizualnej i </a:t>
            </a:r>
            <a:r>
              <a:rPr lang="pl-PL" dirty="0" smtClean="0"/>
              <a:t>teleinformatycznej; </a:t>
            </a:r>
          </a:p>
          <a:p>
            <a:pPr marL="514350" indent="-514350" algn="just">
              <a:buAutoNum type="arabicPeriod"/>
            </a:pPr>
            <a:r>
              <a:rPr lang="pl-PL" dirty="0" smtClean="0"/>
              <a:t>upublicznienia </a:t>
            </a:r>
            <a:r>
              <a:rPr lang="pl-PL" dirty="0"/>
              <a:t>zawartości protokołów i stenogramów rejestrujących przebieg </a:t>
            </a:r>
            <a:r>
              <a:rPr lang="pl-PL" dirty="0" smtClean="0"/>
              <a:t>obrad;</a:t>
            </a:r>
          </a:p>
          <a:p>
            <a:pPr marL="514350" indent="-514350" algn="just">
              <a:buAutoNum type="arabicPeriod"/>
            </a:pPr>
            <a:r>
              <a:rPr lang="pl-PL" dirty="0" smtClean="0"/>
              <a:t>udostępnienia </a:t>
            </a:r>
            <a:r>
              <a:rPr lang="pl-PL" dirty="0"/>
              <a:t>materiałów audiowizualnych lub teleinformatycznych rejestrujących w pełni te obrady. </a:t>
            </a:r>
          </a:p>
        </p:txBody>
      </p:sp>
    </p:spTree>
    <p:extLst>
      <p:ext uri="{BB962C8B-B14F-4D97-AF65-F5344CB8AC3E}">
        <p14:creationId xmlns:p14="http://schemas.microsoft.com/office/powerpoint/2010/main" val="1678914401"/>
      </p:ext>
    </p:extLst>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just"/>
            <a:r>
              <a:rPr lang="pl-PL" sz="3200" b="1" dirty="0" smtClean="0"/>
              <a:t>Zakres podmiotowy dostępności do posiedzeń </a:t>
            </a:r>
            <a:endParaRPr lang="pl-PL" sz="3200" b="1" dirty="0"/>
          </a:p>
        </p:txBody>
      </p:sp>
      <p:sp>
        <p:nvSpPr>
          <p:cNvPr id="3" name="Symbol zastępczy zawartości 2"/>
          <p:cNvSpPr>
            <a:spLocks noGrp="1"/>
          </p:cNvSpPr>
          <p:nvPr>
            <p:ph idx="1"/>
          </p:nvPr>
        </p:nvSpPr>
        <p:spPr>
          <a:xfrm>
            <a:off x="457200" y="1268760"/>
            <a:ext cx="8229600" cy="4857403"/>
          </a:xfrm>
        </p:spPr>
        <p:txBody>
          <a:bodyPr>
            <a:noAutofit/>
          </a:bodyPr>
          <a:lstStyle/>
          <a:p>
            <a:pPr marL="0" indent="0" algn="just">
              <a:buNone/>
            </a:pPr>
            <a:r>
              <a:rPr lang="pl-PL" sz="2000" dirty="0" smtClean="0"/>
              <a:t>Art. 18 ust. 1 </a:t>
            </a:r>
            <a:r>
              <a:rPr lang="pl-PL" sz="2000" dirty="0" err="1" smtClean="0"/>
              <a:t>udip</a:t>
            </a:r>
            <a:r>
              <a:rPr lang="pl-PL" sz="2000" dirty="0" smtClean="0"/>
              <a:t>: Posiedzenia kolegialnych </a:t>
            </a:r>
            <a:r>
              <a:rPr lang="pl-PL" sz="2000" b="1" u="sng" dirty="0"/>
              <a:t>organów władzy publicznej</a:t>
            </a:r>
            <a:r>
              <a:rPr lang="pl-PL" sz="2000" dirty="0"/>
              <a:t> pochodzących </a:t>
            </a:r>
            <a:r>
              <a:rPr lang="pl-PL" sz="2000" dirty="0" smtClean="0"/>
              <a:t>z powszechnych </a:t>
            </a:r>
            <a:r>
              <a:rPr lang="pl-PL" sz="2000" dirty="0"/>
              <a:t>wyborów są </a:t>
            </a:r>
            <a:r>
              <a:rPr lang="pl-PL" sz="2000" u="sng" dirty="0"/>
              <a:t>jawne </a:t>
            </a:r>
            <a:r>
              <a:rPr lang="pl-PL" sz="2000" u="sng" dirty="0" smtClean="0"/>
              <a:t>i dostępne. </a:t>
            </a:r>
          </a:p>
          <a:p>
            <a:pPr marL="0" indent="0" algn="just">
              <a:buNone/>
            </a:pPr>
            <a:r>
              <a:rPr lang="pl-PL" sz="2000" dirty="0" smtClean="0"/>
              <a:t>Na podstawie uregulowań </a:t>
            </a:r>
            <a:r>
              <a:rPr lang="pl-PL" sz="2000" dirty="0" err="1" smtClean="0"/>
              <a:t>udip</a:t>
            </a:r>
            <a:r>
              <a:rPr lang="pl-PL" sz="2000" dirty="0" smtClean="0"/>
              <a:t>. można stwierdzić, że chodzi o posiedzenia organów kolegialnych, pochodzących z wyborów powszechnych, czyli: </a:t>
            </a:r>
          </a:p>
          <a:p>
            <a:pPr marL="0" indent="0" algn="just">
              <a:buNone/>
            </a:pPr>
            <a:r>
              <a:rPr lang="pl-PL" sz="2000" dirty="0" smtClean="0"/>
              <a:t>1. SEJM, SENAT (art. 172 reg. Sejmu i art. 36 i 37 reg. Senatu),</a:t>
            </a:r>
          </a:p>
          <a:p>
            <a:pPr marL="0" indent="0" algn="just">
              <a:buNone/>
            </a:pPr>
            <a:r>
              <a:rPr lang="pl-PL" sz="2000" dirty="0" smtClean="0"/>
              <a:t>2. organy stanowiące jednostek samorządu terytorialnego (rada gminy, rada powiatu, sejmik województwa); </a:t>
            </a:r>
          </a:p>
          <a:p>
            <a:pPr marL="0" indent="0" algn="just">
              <a:buNone/>
            </a:pPr>
            <a:r>
              <a:rPr lang="pl-PL" sz="2000" dirty="0" smtClean="0"/>
              <a:t>3 oraz w związku z art. 20 </a:t>
            </a:r>
            <a:r>
              <a:rPr lang="pl-PL" sz="2000" dirty="0" err="1" smtClean="0"/>
              <a:t>udip</a:t>
            </a:r>
            <a:r>
              <a:rPr lang="pl-PL" sz="2000" dirty="0"/>
              <a:t> </a:t>
            </a:r>
            <a:r>
              <a:rPr lang="pl-PL" sz="2000" dirty="0" smtClean="0"/>
              <a:t>organy </a:t>
            </a:r>
            <a:r>
              <a:rPr lang="pl-PL" sz="2000" b="1" dirty="0" smtClean="0"/>
              <a:t>w jednostkach pomocniczych gminy (</a:t>
            </a:r>
            <a:r>
              <a:rPr lang="pl-PL" sz="2000" dirty="0" smtClean="0"/>
              <a:t>rada </a:t>
            </a:r>
            <a:r>
              <a:rPr lang="pl-PL" sz="2000" dirty="0"/>
              <a:t>osiedla, rada dzielnicy, zarząd osiedla wówczas, gdy wyłaniany jest przez ogólne zgromadzenie mieszkańców osiedla, ogólne zgromadzenie mieszkańców osiedla oraz zebranie </a:t>
            </a:r>
            <a:r>
              <a:rPr lang="pl-PL" sz="2000" dirty="0" smtClean="0"/>
              <a:t>wiejskie). </a:t>
            </a:r>
          </a:p>
        </p:txBody>
      </p:sp>
    </p:spTree>
    <p:extLst>
      <p:ext uri="{BB962C8B-B14F-4D97-AF65-F5344CB8AC3E}">
        <p14:creationId xmlns:p14="http://schemas.microsoft.com/office/powerpoint/2010/main" val="2515714183"/>
      </p:ext>
    </p:extLst>
  </p:cSld>
  <p:clrMapOvr>
    <a:masterClrMapping/>
  </p:clrMapOvr>
  <p:transition>
    <p:wipe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Zakres podmiotowy</a:t>
            </a:r>
            <a:endParaRPr lang="pl-PL" b="1" dirty="0"/>
          </a:p>
        </p:txBody>
      </p:sp>
      <p:sp>
        <p:nvSpPr>
          <p:cNvPr id="3" name="Symbol zastępczy zawartości 2"/>
          <p:cNvSpPr>
            <a:spLocks noGrp="1"/>
          </p:cNvSpPr>
          <p:nvPr>
            <p:ph idx="1"/>
          </p:nvPr>
        </p:nvSpPr>
        <p:spPr/>
        <p:txBody>
          <a:bodyPr>
            <a:normAutofit fontScale="92500" lnSpcReduction="10000"/>
          </a:bodyPr>
          <a:lstStyle/>
          <a:p>
            <a:pPr marL="0" indent="0" algn="just">
              <a:buNone/>
            </a:pPr>
            <a:r>
              <a:rPr lang="pl-PL" dirty="0" smtClean="0"/>
              <a:t>Art. 18 ust. 2 </a:t>
            </a:r>
            <a:r>
              <a:rPr lang="pl-PL" dirty="0" err="1" smtClean="0"/>
              <a:t>udip</a:t>
            </a:r>
            <a:r>
              <a:rPr lang="pl-PL" dirty="0" smtClean="0"/>
              <a:t>. </a:t>
            </a:r>
          </a:p>
          <a:p>
            <a:pPr marL="0" indent="0" algn="just">
              <a:buNone/>
            </a:pPr>
            <a:r>
              <a:rPr lang="pl-PL" dirty="0" smtClean="0"/>
              <a:t>Posiedzenia </a:t>
            </a:r>
            <a:r>
              <a:rPr lang="pl-PL" dirty="0"/>
              <a:t>kolegialnych organów pomocniczych  (pod </a:t>
            </a:r>
            <a:r>
              <a:rPr lang="pl-PL" dirty="0" smtClean="0"/>
              <a:t>warunkiem, </a:t>
            </a:r>
            <a:r>
              <a:rPr lang="pl-PL" dirty="0"/>
              <a:t>że </a:t>
            </a:r>
            <a:r>
              <a:rPr lang="pl-PL" dirty="0" smtClean="0"/>
              <a:t>pochodzą </a:t>
            </a:r>
            <a:r>
              <a:rPr lang="pl-PL" dirty="0"/>
              <a:t>z wyborów powszechnych) </a:t>
            </a:r>
            <a:r>
              <a:rPr lang="pl-PL" dirty="0" smtClean="0"/>
              <a:t>względem kolegialnych organów władzy publicznej pochodzących z wyborów powszechnych – czyli co do zasady  organów stanowiących </a:t>
            </a:r>
            <a:r>
              <a:rPr lang="pl-PL" dirty="0"/>
              <a:t>są jawne i dostępne, </a:t>
            </a:r>
            <a:r>
              <a:rPr lang="pl-PL" b="1" dirty="0" smtClean="0"/>
              <a:t>o ile </a:t>
            </a:r>
            <a:r>
              <a:rPr lang="pl-PL" b="1" dirty="0"/>
              <a:t>stanowią tak przepisy </a:t>
            </a:r>
            <a:r>
              <a:rPr lang="pl-PL" b="1" dirty="0" smtClean="0"/>
              <a:t>ustaw, </a:t>
            </a:r>
            <a:r>
              <a:rPr lang="pl-PL" b="1" dirty="0"/>
              <a:t>albo akty wydane na ich podstawie lub gdy organ pomocniczy tak </a:t>
            </a:r>
            <a:r>
              <a:rPr lang="pl-PL" b="1" dirty="0" smtClean="0"/>
              <a:t>postanowi</a:t>
            </a:r>
            <a:r>
              <a:rPr lang="pl-PL" dirty="0" smtClean="0"/>
              <a:t>;</a:t>
            </a:r>
            <a:endParaRPr lang="pl-PL" dirty="0"/>
          </a:p>
          <a:p>
            <a:endParaRPr lang="pl-PL" dirty="0"/>
          </a:p>
        </p:txBody>
      </p:sp>
    </p:spTree>
    <p:extLst>
      <p:ext uri="{BB962C8B-B14F-4D97-AF65-F5344CB8AC3E}">
        <p14:creationId xmlns:p14="http://schemas.microsoft.com/office/powerpoint/2010/main" val="1455412705"/>
      </p:ext>
    </p:extLst>
  </p:cSld>
  <p:clrMapOvr>
    <a:masterClrMapping/>
  </p:clrMapOvr>
  <p:transition>
    <p:wedg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2800" b="1" dirty="0" smtClean="0"/>
              <a:t>Dostępność </a:t>
            </a:r>
            <a:r>
              <a:rPr lang="pl-PL" sz="2800" b="1" dirty="0"/>
              <a:t>do posiedzeń organów pomocniczych podmiotów kolegialnych, kwalifikowanych jako zobowiązane informacyjnie</a:t>
            </a:r>
          </a:p>
        </p:txBody>
      </p:sp>
      <p:sp>
        <p:nvSpPr>
          <p:cNvPr id="3" name="Symbol zastępczy zawartości 2"/>
          <p:cNvSpPr>
            <a:spLocks noGrp="1"/>
          </p:cNvSpPr>
          <p:nvPr>
            <p:ph idx="1"/>
          </p:nvPr>
        </p:nvSpPr>
        <p:spPr/>
        <p:txBody>
          <a:bodyPr>
            <a:normAutofit fontScale="77500" lnSpcReduction="20000"/>
          </a:bodyPr>
          <a:lstStyle/>
          <a:p>
            <a:pPr algn="just"/>
            <a:r>
              <a:rPr lang="pl-PL" dirty="0" smtClean="0"/>
              <a:t>Ponadto wedle art. 20 </a:t>
            </a:r>
            <a:r>
              <a:rPr lang="pl-PL" dirty="0" err="1" smtClean="0"/>
              <a:t>udip</a:t>
            </a:r>
            <a:r>
              <a:rPr lang="pl-PL" dirty="0" smtClean="0"/>
              <a:t> posiedzenia organów pomocniczych wobec organów kolegialnych w jednostkach pomocniczych gminy </a:t>
            </a:r>
            <a:r>
              <a:rPr lang="pl-PL" dirty="0" err="1" smtClean="0"/>
              <a:t>jst</a:t>
            </a:r>
            <a:r>
              <a:rPr lang="pl-PL" dirty="0" smtClean="0"/>
              <a:t> są jawne i dostępne; </a:t>
            </a:r>
          </a:p>
          <a:p>
            <a:pPr algn="just"/>
            <a:r>
              <a:rPr lang="pl-PL" dirty="0" smtClean="0"/>
              <a:t>W zakresie art. 18 ust. 2 i art. 20 (II część) Chodzi o dostępność do </a:t>
            </a:r>
            <a:r>
              <a:rPr lang="pl-PL" dirty="0"/>
              <a:t>posiedzeń organów o charakterze </a:t>
            </a:r>
            <a:r>
              <a:rPr lang="pl-PL" dirty="0" smtClean="0"/>
              <a:t>doradczym, </a:t>
            </a:r>
            <a:r>
              <a:rPr lang="pl-PL" dirty="0"/>
              <a:t>czy też opiniodawczym, wówczas gdy uregulowania szczególne tak stanowią, przepisy wydane na ich podstawie lub też gdy one same dla zapewnienia przejrzystości swojej działalności tak zadecydują. </a:t>
            </a:r>
            <a:endParaRPr lang="pl-PL" dirty="0" smtClean="0"/>
          </a:p>
          <a:p>
            <a:pPr algn="just"/>
            <a:r>
              <a:rPr lang="pl-PL" dirty="0"/>
              <a:t>Dodatkowo </a:t>
            </a:r>
            <a:r>
              <a:rPr lang="pl-PL" dirty="0" smtClean="0"/>
              <a:t>ale na </a:t>
            </a:r>
            <a:r>
              <a:rPr lang="pl-PL" dirty="0"/>
              <a:t>podstawie uregulowań szczególnych posiedzenia </a:t>
            </a:r>
            <a:r>
              <a:rPr lang="pl-PL" u="sng" dirty="0"/>
              <a:t>organów niepochodzących z wyborów powszechnych</a:t>
            </a:r>
            <a:r>
              <a:rPr lang="pl-PL" dirty="0"/>
              <a:t>  mogą być dostępne dla </a:t>
            </a:r>
            <a:r>
              <a:rPr lang="pl-PL" dirty="0" smtClean="0"/>
              <a:t>zainteresowanych. </a:t>
            </a:r>
            <a:endParaRPr lang="pl-PL" dirty="0"/>
          </a:p>
          <a:p>
            <a:pPr algn="just"/>
            <a:endParaRPr lang="pl-PL" dirty="0"/>
          </a:p>
        </p:txBody>
      </p:sp>
    </p:spTree>
    <p:extLst>
      <p:ext uri="{BB962C8B-B14F-4D97-AF65-F5344CB8AC3E}">
        <p14:creationId xmlns:p14="http://schemas.microsoft.com/office/powerpoint/2010/main" val="3134448328"/>
      </p:ext>
    </p:extLst>
  </p:cSld>
  <p:clrMapOvr>
    <a:masterClrMapping/>
  </p:clrMapOvr>
  <p:transition>
    <p:pull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
            </a:r>
            <a:br>
              <a:rPr lang="pl-PL" dirty="0"/>
            </a:br>
            <a:r>
              <a:rPr lang="pl-PL" sz="3600" b="1" dirty="0" smtClean="0"/>
              <a:t>Uchwała Sejmu RP z dnia 30.07.1992 r. – Regulamin Sejmu (MP z 2021 r., poz. 483)</a:t>
            </a:r>
            <a:endParaRPr lang="pl-PL" sz="3600" b="1" dirty="0"/>
          </a:p>
        </p:txBody>
      </p:sp>
      <p:sp>
        <p:nvSpPr>
          <p:cNvPr id="3" name="Symbol zastępczy zawartości 2"/>
          <p:cNvSpPr>
            <a:spLocks noGrp="1"/>
          </p:cNvSpPr>
          <p:nvPr>
            <p:ph idx="1"/>
          </p:nvPr>
        </p:nvSpPr>
        <p:spPr>
          <a:xfrm>
            <a:off x="457200" y="1916832"/>
            <a:ext cx="8229600" cy="4209331"/>
          </a:xfrm>
        </p:spPr>
        <p:txBody>
          <a:bodyPr>
            <a:normAutofit fontScale="70000" lnSpcReduction="20000"/>
          </a:bodyPr>
          <a:lstStyle/>
          <a:p>
            <a:pPr marL="0" indent="0" algn="just">
              <a:buNone/>
            </a:pPr>
            <a:r>
              <a:rPr lang="pl-PL" dirty="0" smtClean="0"/>
              <a:t>Art. 172 Regulaminu. Sejmu: </a:t>
            </a:r>
          </a:p>
          <a:p>
            <a:pPr marL="0" indent="0" algn="just">
              <a:buNone/>
            </a:pPr>
            <a:r>
              <a:rPr lang="pl-PL" dirty="0" smtClean="0"/>
              <a:t>Posiedzenia </a:t>
            </a:r>
            <a:r>
              <a:rPr lang="pl-PL" dirty="0"/>
              <a:t>Sejmu są jawne. </a:t>
            </a:r>
            <a:endParaRPr lang="pl-PL" dirty="0" smtClean="0"/>
          </a:p>
          <a:p>
            <a:pPr marL="0" indent="0" algn="just">
              <a:buNone/>
            </a:pPr>
            <a:r>
              <a:rPr lang="pl-PL" dirty="0" smtClean="0"/>
              <a:t>Jawność </a:t>
            </a:r>
            <a:r>
              <a:rPr lang="pl-PL" dirty="0"/>
              <a:t>posiedzeń Sejmu zapewnia się w szczególności poprzez:</a:t>
            </a:r>
          </a:p>
          <a:p>
            <a:pPr algn="just"/>
            <a:endParaRPr lang="pl-PL" dirty="0"/>
          </a:p>
          <a:p>
            <a:pPr algn="just"/>
            <a:r>
              <a:rPr lang="pl-PL" dirty="0"/>
              <a:t>1) wcześniejsze informowanie opinii publicznej o posiedzeniach Sejmu,</a:t>
            </a:r>
          </a:p>
          <a:p>
            <a:pPr algn="just"/>
            <a:endParaRPr lang="pl-PL" dirty="0"/>
          </a:p>
          <a:p>
            <a:pPr algn="just"/>
            <a:r>
              <a:rPr lang="pl-PL" dirty="0"/>
              <a:t>2) umożliwienie prasie, radiu i telewizji sporządzania sprawozdań z posiedzeń Sejmu,</a:t>
            </a:r>
          </a:p>
          <a:p>
            <a:pPr algn="just"/>
            <a:endParaRPr lang="pl-PL" dirty="0"/>
          </a:p>
          <a:p>
            <a:pPr algn="just"/>
            <a:r>
              <a:rPr lang="pl-PL" dirty="0"/>
              <a:t>3</a:t>
            </a:r>
            <a:r>
              <a:rPr lang="pl-PL" b="1" dirty="0"/>
              <a:t>) umożliwienie publiczności obserwowania obrad Sejmu z galerii w sali posiedzeń Sejmu, na zasadach określonych przez Marszałka Sejmu w przepisach porządkowych.</a:t>
            </a:r>
          </a:p>
          <a:p>
            <a:pPr algn="just"/>
            <a:endParaRPr lang="pl-PL" dirty="0"/>
          </a:p>
        </p:txBody>
      </p:sp>
    </p:spTree>
    <p:extLst>
      <p:ext uri="{BB962C8B-B14F-4D97-AF65-F5344CB8AC3E}">
        <p14:creationId xmlns:p14="http://schemas.microsoft.com/office/powerpoint/2010/main" val="3376973567"/>
      </p:ext>
    </p:extLst>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32656"/>
            <a:ext cx="8229600" cy="1143000"/>
          </a:xfrm>
        </p:spPr>
        <p:txBody>
          <a:bodyPr>
            <a:normAutofit fontScale="90000"/>
          </a:bodyPr>
          <a:lstStyle/>
          <a:p>
            <a:r>
              <a:rPr lang="pl-PL" dirty="0" smtClean="0"/>
              <a:t/>
            </a:r>
            <a:br>
              <a:rPr lang="pl-PL" dirty="0" smtClean="0"/>
            </a:br>
            <a:r>
              <a:rPr lang="pl-PL" dirty="0"/>
              <a:t/>
            </a:r>
            <a:br>
              <a:rPr lang="pl-PL" dirty="0"/>
            </a:br>
            <a:r>
              <a:rPr lang="pl-PL" sz="4000" b="1" dirty="0" smtClean="0"/>
              <a:t>Art. 36 i </a:t>
            </a:r>
            <a:r>
              <a:rPr lang="pl-PL" sz="4000" b="1" dirty="0"/>
              <a:t>37 </a:t>
            </a:r>
            <a:r>
              <a:rPr lang="pl-PL" sz="4000" b="1" dirty="0" smtClean="0"/>
              <a:t>Uchwały</a:t>
            </a:r>
            <a:r>
              <a:rPr lang="pl-PL" sz="4000" b="1" dirty="0"/>
              <a:t/>
            </a:r>
            <a:br>
              <a:rPr lang="pl-PL" sz="4000" b="1" dirty="0"/>
            </a:br>
            <a:r>
              <a:rPr lang="pl-PL" sz="4000" b="1" dirty="0"/>
              <a:t>Senatu Rzeczypospolitej Polskiej </a:t>
            </a:r>
            <a:br>
              <a:rPr lang="pl-PL" sz="4000" b="1" dirty="0"/>
            </a:br>
            <a:r>
              <a:rPr lang="pl-PL" sz="4000" b="1" dirty="0"/>
              <a:t>z dnia 23 listopada 1990 r. </a:t>
            </a:r>
            <a:r>
              <a:rPr lang="pl-PL" sz="4000" b="1" dirty="0" smtClean="0"/>
              <a:t>– Reg. Senatu (M.P. z 2018 r., poz. 846)</a:t>
            </a:r>
            <a:endParaRPr lang="pl-PL" sz="4000" b="1" dirty="0"/>
          </a:p>
        </p:txBody>
      </p:sp>
      <p:sp>
        <p:nvSpPr>
          <p:cNvPr id="3" name="Symbol zastępczy zawartości 2"/>
          <p:cNvSpPr>
            <a:spLocks noGrp="1"/>
          </p:cNvSpPr>
          <p:nvPr>
            <p:ph idx="1"/>
          </p:nvPr>
        </p:nvSpPr>
        <p:spPr>
          <a:xfrm>
            <a:off x="457200" y="2780928"/>
            <a:ext cx="8229600" cy="3345235"/>
          </a:xfrm>
        </p:spPr>
        <p:txBody>
          <a:bodyPr>
            <a:normAutofit fontScale="47500" lnSpcReduction="20000"/>
          </a:bodyPr>
          <a:lstStyle/>
          <a:p>
            <a:pPr marL="0" indent="0" algn="just">
              <a:buNone/>
            </a:pPr>
            <a:r>
              <a:rPr lang="pl-PL" dirty="0" smtClean="0"/>
              <a:t>Posiedzenia </a:t>
            </a:r>
            <a:r>
              <a:rPr lang="pl-PL" dirty="0"/>
              <a:t>Senatu są jawne</a:t>
            </a:r>
            <a:r>
              <a:rPr lang="pl-PL" dirty="0" smtClean="0"/>
              <a:t>. </a:t>
            </a:r>
          </a:p>
          <a:p>
            <a:pPr marL="0" indent="0" algn="just">
              <a:buNone/>
            </a:pPr>
            <a:r>
              <a:rPr lang="pl-PL" dirty="0" smtClean="0"/>
              <a:t>Uzyskiwanie </a:t>
            </a:r>
            <a:r>
              <a:rPr lang="pl-PL" dirty="0"/>
              <a:t>informacji o działalności Senatu i jego organów odbywa się zgodnie z przepisami </a:t>
            </a:r>
            <a:r>
              <a:rPr lang="pl-PL" dirty="0" err="1" smtClean="0"/>
              <a:t>udip</a:t>
            </a:r>
            <a:r>
              <a:rPr lang="pl-PL" dirty="0" smtClean="0"/>
              <a:t> i </a:t>
            </a:r>
            <a:r>
              <a:rPr lang="pl-PL" dirty="0"/>
              <a:t>jest realizowane poprzez: </a:t>
            </a:r>
            <a:endParaRPr lang="pl-PL" dirty="0" smtClean="0"/>
          </a:p>
          <a:p>
            <a:pPr algn="just"/>
            <a:r>
              <a:rPr lang="pl-PL" dirty="0" smtClean="0"/>
              <a:t>wcześniejsze </a:t>
            </a:r>
            <a:r>
              <a:rPr lang="pl-PL" dirty="0"/>
              <a:t>informowanie opinii publicznej o posiedzeniach Senatu, </a:t>
            </a:r>
            <a:endParaRPr lang="pl-PL" dirty="0" smtClean="0"/>
          </a:p>
          <a:p>
            <a:pPr algn="just"/>
            <a:r>
              <a:rPr lang="pl-PL" dirty="0" smtClean="0"/>
              <a:t>wstęp </a:t>
            </a:r>
            <a:r>
              <a:rPr lang="pl-PL" dirty="0"/>
              <a:t>na posiedzenia Senatu i komisji senackich,  </a:t>
            </a:r>
            <a:endParaRPr lang="pl-PL" dirty="0" smtClean="0"/>
          </a:p>
          <a:p>
            <a:pPr algn="just"/>
            <a:r>
              <a:rPr lang="pl-PL" dirty="0" smtClean="0"/>
              <a:t>udostępnianie </a:t>
            </a:r>
            <a:r>
              <a:rPr lang="pl-PL" dirty="0"/>
              <a:t>druków senackich, protokołów i sprawozdań stenograficznych z posiedzeń Senatu, protokołów i zapisów stenograficznych z posiedzeń komisji senackich, a także innych dokumentów i </a:t>
            </a:r>
            <a:r>
              <a:rPr lang="pl-PL" dirty="0" smtClean="0"/>
              <a:t>informacji </a:t>
            </a:r>
            <a:r>
              <a:rPr lang="pl-PL" dirty="0"/>
              <a:t>związanych </a:t>
            </a:r>
            <a:r>
              <a:rPr lang="pl-PL" dirty="0" smtClean="0"/>
              <a:t>z </a:t>
            </a:r>
            <a:r>
              <a:rPr lang="pl-PL" dirty="0"/>
              <a:t>działalnością </a:t>
            </a:r>
            <a:r>
              <a:rPr lang="pl-PL" dirty="0" smtClean="0"/>
              <a:t>Senatu </a:t>
            </a:r>
            <a:r>
              <a:rPr lang="pl-PL" dirty="0"/>
              <a:t>i jego organów; </a:t>
            </a:r>
          </a:p>
          <a:p>
            <a:pPr algn="just"/>
            <a:r>
              <a:rPr lang="pl-PL" dirty="0" smtClean="0"/>
              <a:t>zapewnienie </a:t>
            </a:r>
            <a:r>
              <a:rPr lang="pl-PL" dirty="0"/>
              <a:t>transmisji z posiedzeń Senatu na senackiej stronie internetowej. </a:t>
            </a:r>
            <a:endParaRPr lang="pl-PL" dirty="0" smtClean="0"/>
          </a:p>
          <a:p>
            <a:pPr marL="0" indent="0" algn="just">
              <a:buNone/>
            </a:pPr>
            <a:r>
              <a:rPr lang="pl-PL" dirty="0" smtClean="0"/>
              <a:t>Udostępnianie </a:t>
            </a:r>
            <a:r>
              <a:rPr lang="pl-PL" dirty="0"/>
              <a:t>dokumentów i innych </a:t>
            </a:r>
            <a:r>
              <a:rPr lang="pl-PL" dirty="0" smtClean="0"/>
              <a:t>informacji odbywa </a:t>
            </a:r>
            <a:r>
              <a:rPr lang="pl-PL" dirty="0"/>
              <a:t>się poprzez zamieszczenie </a:t>
            </a:r>
            <a:r>
              <a:rPr lang="pl-PL" dirty="0" smtClean="0"/>
              <a:t>ich </a:t>
            </a:r>
            <a:r>
              <a:rPr lang="pl-PL" dirty="0"/>
              <a:t>na senackiej stronie internetowej. Informacje niezamieszczone na stronie internetowej udostępniane są na wniosek. </a:t>
            </a:r>
            <a:r>
              <a:rPr lang="pl-PL" dirty="0" smtClean="0"/>
              <a:t>Dokumenty </a:t>
            </a:r>
            <a:r>
              <a:rPr lang="pl-PL" dirty="0"/>
              <a:t>i inne </a:t>
            </a:r>
            <a:r>
              <a:rPr lang="pl-PL" dirty="0" smtClean="0"/>
              <a:t>informacje </a:t>
            </a:r>
            <a:r>
              <a:rPr lang="pl-PL" dirty="0"/>
              <a:t>mogą być również udostępniane poprzez wyłożenie, </a:t>
            </a:r>
            <a:r>
              <a:rPr lang="pl-PL" dirty="0" smtClean="0"/>
              <a:t>wywieszenie </a:t>
            </a:r>
            <a:r>
              <a:rPr lang="pl-PL" dirty="0"/>
              <a:t>lub zainstalowanie urządzenia umożliwiającego zapoznanie się z nimi w miejscach ogólnie </a:t>
            </a:r>
            <a:r>
              <a:rPr lang="pl-PL" dirty="0" smtClean="0"/>
              <a:t>dostępnych. Decyzje </a:t>
            </a:r>
            <a:r>
              <a:rPr lang="pl-PL" dirty="0"/>
              <a:t>w sprawach dotyczących dostępu do informacji publicznej wydaje Szef Kancelarii Senatu. </a:t>
            </a:r>
            <a:endParaRPr lang="pl-PL" dirty="0" smtClean="0"/>
          </a:p>
          <a:p>
            <a:pPr algn="just"/>
            <a:endParaRPr lang="pl-PL" dirty="0"/>
          </a:p>
        </p:txBody>
      </p:sp>
    </p:spTree>
    <p:extLst>
      <p:ext uri="{BB962C8B-B14F-4D97-AF65-F5344CB8AC3E}">
        <p14:creationId xmlns:p14="http://schemas.microsoft.com/office/powerpoint/2010/main" val="3024172142"/>
      </p:ext>
    </p:extLst>
  </p:cSld>
  <p:clrMapOvr>
    <a:masterClrMapping/>
  </p:clrMapOvr>
  <p:transition>
    <p:wipe di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Zakres podmiotowy cdn.</a:t>
            </a:r>
            <a:endParaRPr lang="pl-PL" b="1" dirty="0"/>
          </a:p>
        </p:txBody>
      </p:sp>
      <p:sp>
        <p:nvSpPr>
          <p:cNvPr id="3" name="Symbol zastępczy zawartości 2"/>
          <p:cNvSpPr>
            <a:spLocks noGrp="1"/>
          </p:cNvSpPr>
          <p:nvPr>
            <p:ph idx="1"/>
          </p:nvPr>
        </p:nvSpPr>
        <p:spPr/>
        <p:txBody>
          <a:bodyPr>
            <a:normAutofit fontScale="47500" lnSpcReduction="20000"/>
          </a:bodyPr>
          <a:lstStyle/>
          <a:p>
            <a:pPr marL="0" indent="0" algn="just">
              <a:buNone/>
            </a:pPr>
            <a:r>
              <a:rPr lang="pl-PL" b="1" u="sng" dirty="0"/>
              <a:t>Posiedzenia organów wewnętrznych w organach stanowiących jednostek samorządu </a:t>
            </a:r>
            <a:r>
              <a:rPr lang="pl-PL" b="1" u="sng" dirty="0" smtClean="0"/>
              <a:t>terytorialnego, tj. posiedzenia komisji są jawne.</a:t>
            </a:r>
          </a:p>
          <a:p>
            <a:pPr marL="0" indent="0" algn="just">
              <a:buNone/>
            </a:pPr>
            <a:r>
              <a:rPr lang="pl-PL" b="1" dirty="0" smtClean="0"/>
              <a:t>Art</a:t>
            </a:r>
            <a:r>
              <a:rPr lang="pl-PL" b="1" dirty="0"/>
              <a:t>. 11b. </a:t>
            </a:r>
            <a:r>
              <a:rPr lang="pl-PL" b="1" dirty="0" smtClean="0"/>
              <a:t> ust. 1 </a:t>
            </a:r>
            <a:r>
              <a:rPr lang="pl-PL" b="1" dirty="0" err="1"/>
              <a:t>u.s.g</a:t>
            </a:r>
            <a:r>
              <a:rPr lang="pl-PL" dirty="0"/>
              <a:t>.  Działalność organów gminy jest jawna. Ograniczenia jawności mogą wynikać wyłącznie z ustaw. Jawność działania organów gminy obejmuje w szczególności prawo obywateli do uzyskiwania informacji, wstępu na sesje rady gminy i posiedzenia jej komisji, a także dostępu do dokumentów wynikających z wykonywania zadań publicznych, w tym protokołów posiedzeń organów gminy i komisji rady gminy. Zasady dostępu do dokumentów i korzystania z nich określa statut gminy. </a:t>
            </a:r>
          </a:p>
          <a:p>
            <a:pPr marL="0" indent="0" algn="just">
              <a:buNone/>
            </a:pPr>
            <a:r>
              <a:rPr lang="pl-PL" b="1" dirty="0"/>
              <a:t>Art. 8a. </a:t>
            </a:r>
            <a:r>
              <a:rPr lang="pl-PL" b="1" dirty="0" smtClean="0"/>
              <a:t>ust. 1u.s.p</a:t>
            </a:r>
            <a:r>
              <a:rPr lang="pl-PL" dirty="0" smtClean="0"/>
              <a:t>. </a:t>
            </a:r>
            <a:r>
              <a:rPr lang="pl-PL" dirty="0"/>
              <a:t>Działalność organów powiatu jest jawna. Ograniczenia jawności mogą wynikać wyłącznie z ustaw. Jawność działania organów powiatu obejmuje w szczególności prawo obywateli do uzyskiwania informacji, wstępu na sesje rady powiatu i posiedzenia jej komisji, a także dostępu do dokumentów wynikających z wykonywania zadań publicznych, w tym protokołów posiedzeń organów powiatu i komisji rady powiatu. Zasady dostępu do dokumentów i korzystania z nich określa statut powiatu</a:t>
            </a:r>
            <a:r>
              <a:rPr lang="pl-PL" dirty="0" smtClean="0"/>
              <a:t>.</a:t>
            </a:r>
          </a:p>
          <a:p>
            <a:pPr marL="0" indent="0" algn="just">
              <a:buNone/>
            </a:pPr>
            <a:r>
              <a:rPr lang="pl-PL" b="1" dirty="0"/>
              <a:t>Art. 15a. </a:t>
            </a:r>
            <a:r>
              <a:rPr lang="pl-PL" b="1" dirty="0" smtClean="0"/>
              <a:t>ust. 1 </a:t>
            </a:r>
            <a:r>
              <a:rPr lang="pl-PL" b="1" dirty="0" err="1" smtClean="0"/>
              <a:t>u.s.w</a:t>
            </a:r>
            <a:r>
              <a:rPr lang="pl-PL" dirty="0" smtClean="0"/>
              <a:t>. </a:t>
            </a:r>
            <a:r>
              <a:rPr lang="pl-PL" dirty="0"/>
              <a:t>Działalność organów województwa jest jawna. Ograniczenia jawności mogą wynikać wyłącznie z ustaw</a:t>
            </a:r>
            <a:r>
              <a:rPr lang="pl-PL" dirty="0" smtClean="0"/>
              <a:t>. </a:t>
            </a:r>
            <a:r>
              <a:rPr lang="pl-PL" dirty="0"/>
              <a:t>Jawność działania organów województwa obejmuje w szczególności prawo obywateli do uzyskiwania </a:t>
            </a:r>
            <a:r>
              <a:rPr lang="pl-PL" dirty="0" smtClean="0"/>
              <a:t>informacji, wstępu </a:t>
            </a:r>
            <a:r>
              <a:rPr lang="pl-PL" dirty="0"/>
              <a:t>na sesje sejmiku województwa i posiedzenia jego komisji, a także dostępu do dokumentów wynikających z </a:t>
            </a:r>
            <a:r>
              <a:rPr lang="pl-PL" dirty="0" smtClean="0"/>
              <a:t>wykonywania zadań </a:t>
            </a:r>
            <a:r>
              <a:rPr lang="pl-PL" dirty="0"/>
              <a:t>publicznych, w tym protokołów posiedzeń organów województwa i komisji sejmiku </a:t>
            </a:r>
            <a:r>
              <a:rPr lang="pl-PL" dirty="0" smtClean="0"/>
              <a:t>województwa. Zasady </a:t>
            </a:r>
            <a:r>
              <a:rPr lang="pl-PL" dirty="0"/>
              <a:t>dostępu do dokumentów i korzystania z nich określa statut województwa.</a:t>
            </a:r>
            <a:endParaRPr lang="pl-PL" dirty="0" smtClean="0"/>
          </a:p>
        </p:txBody>
      </p:sp>
    </p:spTree>
    <p:extLst>
      <p:ext uri="{BB962C8B-B14F-4D97-AF65-F5344CB8AC3E}">
        <p14:creationId xmlns:p14="http://schemas.microsoft.com/office/powerpoint/2010/main" val="1915902454"/>
      </p:ext>
    </p:extLst>
  </p:cSld>
  <p:clrMapOvr>
    <a:masterClrMapping/>
  </p:clrMapOvr>
  <p:transition>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Podsumowanie</a:t>
            </a:r>
            <a:endParaRPr lang="pl-PL" dirty="0"/>
          </a:p>
        </p:txBody>
      </p:sp>
      <p:sp>
        <p:nvSpPr>
          <p:cNvPr id="3" name="Symbol zastępczy zawartości 2"/>
          <p:cNvSpPr>
            <a:spLocks noGrp="1"/>
          </p:cNvSpPr>
          <p:nvPr>
            <p:ph idx="1"/>
          </p:nvPr>
        </p:nvSpPr>
        <p:spPr/>
        <p:txBody>
          <a:bodyPr>
            <a:normAutofit fontScale="77500" lnSpcReduction="20000"/>
          </a:bodyPr>
          <a:lstStyle/>
          <a:p>
            <a:pPr marL="36576" indent="0" algn="just">
              <a:buNone/>
            </a:pPr>
            <a:r>
              <a:rPr lang="pl-PL" dirty="0" smtClean="0"/>
              <a:t>Uregulowania samorządowe przewidują:</a:t>
            </a:r>
          </a:p>
          <a:p>
            <a:pPr algn="just"/>
            <a:r>
              <a:rPr lang="pl-PL" dirty="0" smtClean="0"/>
              <a:t>Prawo do pozyskiwania informacji;</a:t>
            </a:r>
          </a:p>
          <a:p>
            <a:pPr algn="just"/>
            <a:r>
              <a:rPr lang="pl-PL" dirty="0" smtClean="0"/>
              <a:t>Prawo do wzięcia udziału w sesji organu stanowiącego (rada gminy, powiatu, sejmik województwa),</a:t>
            </a:r>
          </a:p>
          <a:p>
            <a:pPr algn="just"/>
            <a:r>
              <a:rPr lang="pl-PL" dirty="0" smtClean="0"/>
              <a:t>Prawo do wzięcia udziału w posiedzeniu organów wewnętrznych organów stanowiących – komisji;</a:t>
            </a:r>
          </a:p>
          <a:p>
            <a:pPr algn="just"/>
            <a:r>
              <a:rPr lang="pl-PL" dirty="0" smtClean="0"/>
              <a:t>Prawo do dokumentów z działania organów </a:t>
            </a:r>
            <a:r>
              <a:rPr lang="pl-PL" dirty="0" err="1" smtClean="0"/>
              <a:t>jst</a:t>
            </a:r>
            <a:r>
              <a:rPr lang="pl-PL" dirty="0" smtClean="0"/>
              <a:t> (stanowiących i wykonawczych) w tym protokołów z obrad tych organów (nie dot. gminy) oraz protokołów z posiedzeń komisji organów stanowiących. </a:t>
            </a:r>
          </a:p>
          <a:p>
            <a:pPr marL="36576" indent="0">
              <a:buNone/>
            </a:pPr>
            <a:endParaRPr lang="pl-PL" dirty="0"/>
          </a:p>
        </p:txBody>
      </p:sp>
    </p:spTree>
    <p:extLst>
      <p:ext uri="{BB962C8B-B14F-4D97-AF65-F5344CB8AC3E}">
        <p14:creationId xmlns:p14="http://schemas.microsoft.com/office/powerpoint/2010/main" val="18234760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Zakres przedmiotowy dostępności do posiedzeń</a:t>
            </a:r>
            <a:endParaRPr lang="pl-PL" b="1" dirty="0"/>
          </a:p>
        </p:txBody>
      </p:sp>
      <p:sp>
        <p:nvSpPr>
          <p:cNvPr id="3" name="Symbol zastępczy zawartości 2"/>
          <p:cNvSpPr>
            <a:spLocks noGrp="1"/>
          </p:cNvSpPr>
          <p:nvPr>
            <p:ph idx="1"/>
          </p:nvPr>
        </p:nvSpPr>
        <p:spPr/>
        <p:txBody>
          <a:bodyPr>
            <a:normAutofit fontScale="92500"/>
          </a:bodyPr>
          <a:lstStyle/>
          <a:p>
            <a:pPr marL="0" indent="0" algn="just">
              <a:buNone/>
            </a:pPr>
            <a:r>
              <a:rPr lang="pl-PL" dirty="0"/>
              <a:t>Całokształt elementów związanych z gwarantowaniem dostępności do posiedzeń organów kolegialnych pochodzących z wyborów powszechnych można podzielić na dwie grupy, a mianowicie:</a:t>
            </a:r>
          </a:p>
          <a:p>
            <a:pPr algn="just"/>
            <a:r>
              <a:rPr lang="pl-PL" dirty="0"/>
              <a:t>1.	</a:t>
            </a:r>
            <a:r>
              <a:rPr lang="pl-PL" b="1" dirty="0"/>
              <a:t>na związane z bieżącym</a:t>
            </a:r>
            <a:r>
              <a:rPr lang="pl-PL" dirty="0"/>
              <a:t>, tj. czynnym dostarczaniem wiedzy </a:t>
            </a:r>
            <a:r>
              <a:rPr lang="pl-PL" dirty="0" smtClean="0"/>
              <a:t>zainteresowanym;</a:t>
            </a:r>
          </a:p>
          <a:p>
            <a:pPr algn="just"/>
            <a:r>
              <a:rPr lang="pl-PL" dirty="0" smtClean="0"/>
              <a:t>2</a:t>
            </a:r>
            <a:r>
              <a:rPr lang="pl-PL" dirty="0"/>
              <a:t>.	</a:t>
            </a:r>
            <a:r>
              <a:rPr lang="pl-PL" b="1" dirty="0"/>
              <a:t>na związane z następczym informowaniem zainteresowanych</a:t>
            </a:r>
            <a:r>
              <a:rPr lang="pl-PL" dirty="0"/>
              <a:t>. </a:t>
            </a:r>
            <a:endParaRPr lang="pl-PL" dirty="0" smtClean="0"/>
          </a:p>
        </p:txBody>
      </p:sp>
    </p:spTree>
    <p:extLst>
      <p:ext uri="{BB962C8B-B14F-4D97-AF65-F5344CB8AC3E}">
        <p14:creationId xmlns:p14="http://schemas.microsoft.com/office/powerpoint/2010/main" val="2547051181"/>
      </p:ext>
    </p:extLst>
  </p:cSld>
  <p:clrMapOvr>
    <a:masterClrMapping/>
  </p:clrMapOvr>
  <p:transition>
    <p:wipe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Art. 7 ust. 1 </a:t>
            </a:r>
            <a:r>
              <a:rPr lang="pl-PL" b="1" dirty="0" err="1" smtClean="0"/>
              <a:t>udip</a:t>
            </a:r>
            <a:r>
              <a:rPr lang="pl-PL" b="1" dirty="0" smtClean="0"/>
              <a:t> </a:t>
            </a:r>
            <a:endParaRPr lang="pl-PL" b="1" dirty="0"/>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a:t>Art</a:t>
            </a:r>
            <a:r>
              <a:rPr lang="pl-PL" dirty="0" smtClean="0"/>
              <a:t>. 7. </a:t>
            </a:r>
            <a:r>
              <a:rPr lang="pl-PL" dirty="0"/>
              <a:t>Udostępnianie informacji publicznych następuje </a:t>
            </a:r>
            <a:r>
              <a:rPr lang="pl-PL" dirty="0" smtClean="0"/>
              <a:t>w drodze: </a:t>
            </a:r>
          </a:p>
          <a:p>
            <a:pPr marL="0" indent="0" algn="just">
              <a:buNone/>
            </a:pPr>
            <a:r>
              <a:rPr lang="pl-PL" dirty="0" smtClean="0"/>
              <a:t>1)ogłaszania  </a:t>
            </a:r>
            <a:r>
              <a:rPr lang="pl-PL" dirty="0"/>
              <a:t>informacji  publicznych,  </a:t>
            </a:r>
            <a:r>
              <a:rPr lang="pl-PL" dirty="0" smtClean="0"/>
              <a:t>w tym  </a:t>
            </a:r>
            <a:r>
              <a:rPr lang="pl-PL" dirty="0"/>
              <a:t>dokumentów  </a:t>
            </a:r>
            <a:r>
              <a:rPr lang="pl-PL" dirty="0" smtClean="0"/>
              <a:t>urzędowych w Biuletynie </a:t>
            </a:r>
            <a:r>
              <a:rPr lang="pl-PL" dirty="0"/>
              <a:t>Informacji Publicznej, </a:t>
            </a:r>
            <a:endParaRPr lang="pl-PL" dirty="0" smtClean="0"/>
          </a:p>
          <a:p>
            <a:pPr marL="0" indent="0" algn="just">
              <a:buNone/>
            </a:pPr>
            <a:r>
              <a:rPr lang="pl-PL" dirty="0" smtClean="0"/>
              <a:t>2)udostępniania</a:t>
            </a:r>
            <a:r>
              <a:rPr lang="pl-PL" dirty="0"/>
              <a:t>, </a:t>
            </a:r>
            <a:r>
              <a:rPr lang="pl-PL" dirty="0" smtClean="0"/>
              <a:t>o którym mowa w art. </a:t>
            </a:r>
            <a:r>
              <a:rPr lang="pl-PL" dirty="0"/>
              <a:t>10 </a:t>
            </a:r>
            <a:r>
              <a:rPr lang="pl-PL" dirty="0" smtClean="0"/>
              <a:t>i 11 (udostępnianie </a:t>
            </a:r>
            <a:r>
              <a:rPr lang="pl-PL" dirty="0"/>
              <a:t>na wniosek; </a:t>
            </a:r>
            <a:r>
              <a:rPr lang="pl-PL" dirty="0" smtClean="0"/>
              <a:t>wyłożenie </a:t>
            </a:r>
            <a:r>
              <a:rPr lang="pl-PL" dirty="0"/>
              <a:t>lub </a:t>
            </a:r>
            <a:r>
              <a:rPr lang="pl-PL" dirty="0" smtClean="0"/>
              <a:t>wywieszenie w miejscach </a:t>
            </a:r>
            <a:r>
              <a:rPr lang="pl-PL" dirty="0"/>
              <a:t>ogólnie dostępnych; zainstalowane  </a:t>
            </a:r>
            <a:r>
              <a:rPr lang="pl-PL" dirty="0" smtClean="0"/>
              <a:t>urządzeń w miejscach ogólnie dostępnych);</a:t>
            </a:r>
          </a:p>
          <a:p>
            <a:pPr marL="0" indent="0" algn="just">
              <a:buNone/>
            </a:pPr>
            <a:r>
              <a:rPr lang="pl-PL" dirty="0" smtClean="0"/>
              <a:t>3)wstępu  </a:t>
            </a:r>
            <a:r>
              <a:rPr lang="pl-PL" dirty="0"/>
              <a:t>na  posiedzenia  </a:t>
            </a:r>
            <a:r>
              <a:rPr lang="pl-PL" dirty="0" smtClean="0"/>
              <a:t>kolegialnych organów</a:t>
            </a:r>
            <a:r>
              <a:rPr lang="pl-PL" dirty="0"/>
              <a:t>,  </a:t>
            </a:r>
            <a:r>
              <a:rPr lang="pl-PL" dirty="0" smtClean="0"/>
              <a:t>pochodzących z wyborów powszechnych i udostępniania  </a:t>
            </a:r>
            <a:r>
              <a:rPr lang="pl-PL" dirty="0"/>
              <a:t>materiałów,  </a:t>
            </a:r>
            <a:r>
              <a:rPr lang="pl-PL" dirty="0" smtClean="0"/>
              <a:t>w tym   </a:t>
            </a:r>
            <a:r>
              <a:rPr lang="pl-PL" dirty="0"/>
              <a:t>audiowizualnych   </a:t>
            </a:r>
            <a:r>
              <a:rPr lang="pl-PL" dirty="0" smtClean="0"/>
              <a:t>i teleinformatycznych</a:t>
            </a:r>
            <a:r>
              <a:rPr lang="pl-PL" dirty="0"/>
              <a:t>, dokumentujących te posiedzenia</a:t>
            </a:r>
            <a:r>
              <a:rPr lang="pl-PL" dirty="0" smtClean="0"/>
              <a:t>;</a:t>
            </a:r>
          </a:p>
          <a:p>
            <a:pPr marL="0" indent="0" algn="just">
              <a:buNone/>
            </a:pPr>
            <a:r>
              <a:rPr lang="pl-PL" dirty="0" smtClean="0"/>
              <a:t>4)udostępniania informacji w portalu </a:t>
            </a:r>
            <a:r>
              <a:rPr lang="pl-PL" dirty="0"/>
              <a:t>danych </a:t>
            </a:r>
            <a:r>
              <a:rPr lang="pl-PL" dirty="0" smtClean="0"/>
              <a:t>o którym mowa w </a:t>
            </a:r>
            <a:r>
              <a:rPr lang="pl-PL" dirty="0"/>
              <a:t>ustawie z dnia 11 sierpnia 2021 r. o otwartych danych </a:t>
            </a:r>
            <a:r>
              <a:rPr lang="pl-PL" dirty="0" smtClean="0"/>
              <a:t>i </a:t>
            </a:r>
            <a:r>
              <a:rPr lang="pl-PL" dirty="0"/>
              <a:t>ponownym  wykorzystywaniu  informacji  sektora  publicznego  (Dz. U. </a:t>
            </a:r>
            <a:r>
              <a:rPr lang="pl-PL" dirty="0" smtClean="0"/>
              <a:t>poz</a:t>
            </a:r>
            <a:r>
              <a:rPr lang="pl-PL" dirty="0"/>
              <a:t>. </a:t>
            </a:r>
            <a:r>
              <a:rPr lang="pl-PL" dirty="0" smtClean="0"/>
              <a:t>1641).</a:t>
            </a:r>
            <a:endParaRPr lang="pl-PL" dirty="0"/>
          </a:p>
        </p:txBody>
      </p:sp>
    </p:spTree>
    <p:extLst>
      <p:ext uri="{BB962C8B-B14F-4D97-AF65-F5344CB8AC3E}">
        <p14:creationId xmlns:p14="http://schemas.microsoft.com/office/powerpoint/2010/main" val="3747762514"/>
      </p:ext>
    </p:extLst>
  </p:cSld>
  <p:clrMapOvr>
    <a:masterClrMapping/>
  </p:clrMapOvr>
  <p:transition>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b="1" dirty="0" smtClean="0"/>
              <a:t>Udostępnianie materiałów, protokołów, stenogramów</a:t>
            </a:r>
            <a:endParaRPr lang="pl-PL" sz="3200" b="1" dirty="0"/>
          </a:p>
        </p:txBody>
      </p:sp>
      <p:sp>
        <p:nvSpPr>
          <p:cNvPr id="3" name="Symbol zastępczy zawartości 2"/>
          <p:cNvSpPr>
            <a:spLocks noGrp="1"/>
          </p:cNvSpPr>
          <p:nvPr>
            <p:ph idx="1"/>
          </p:nvPr>
        </p:nvSpPr>
        <p:spPr/>
        <p:txBody>
          <a:bodyPr>
            <a:normAutofit fontScale="55000" lnSpcReduction="20000"/>
          </a:bodyPr>
          <a:lstStyle/>
          <a:p>
            <a:pPr algn="just"/>
            <a:r>
              <a:rPr lang="pl-PL" dirty="0" smtClean="0"/>
              <a:t>Protokoły albo stenogramy są </a:t>
            </a:r>
            <a:r>
              <a:rPr lang="pl-PL" dirty="0"/>
              <a:t>zawsze sporządzane, bez względu na fakt istnienia statutowego  obowiązku nagrywania sesji czy nie, ale nie zawsze będą objęte procesem </a:t>
            </a:r>
            <a:r>
              <a:rPr lang="pl-PL" dirty="0" smtClean="0"/>
              <a:t>udostępnienia</a:t>
            </a:r>
          </a:p>
          <a:p>
            <a:pPr algn="just"/>
            <a:r>
              <a:rPr lang="pl-PL" dirty="0" smtClean="0"/>
              <a:t>Jeżeli organ prowadzi rejestrację obrad od samego początku do samego końca i następnie udostępnia te materiały w BIP, nie ma już obowiązku udostępniania protokołów czy stenogramów w BIP oraz na wniosek; Nie musi również udostępniać tych materiałów audiowizualnych lub teleinformatycznych na wniosek.</a:t>
            </a:r>
          </a:p>
          <a:p>
            <a:pPr algn="just"/>
            <a:r>
              <a:rPr lang="pl-PL" dirty="0" smtClean="0"/>
              <a:t>Samo jednak zapewnienie możliwości przyglądania się obradom online za pomocą Internetu bez dalszego udostępnienia nagrania  jeszcze nie zwalnia z udostępniania protokołów czy stenogramów;</a:t>
            </a:r>
          </a:p>
          <a:p>
            <a:pPr algn="just"/>
            <a:r>
              <a:rPr lang="pl-PL" dirty="0" smtClean="0"/>
              <a:t>Brak jednak obowiązku udostępnienia protokołu czy stenogramu nie oznacza zakazu ich udostępniania. Nie ma przeszkód, aby protokoły i stenogramy też były udostępniane w BIP, wówczas następuje zwolnienie z obowiązku ich udostępnienia na wniosek.</a:t>
            </a:r>
          </a:p>
          <a:p>
            <a:pPr algn="just"/>
            <a:endParaRPr lang="pl-PL" dirty="0"/>
          </a:p>
        </p:txBody>
      </p:sp>
    </p:spTree>
    <p:extLst>
      <p:ext uri="{BB962C8B-B14F-4D97-AF65-F5344CB8AC3E}">
        <p14:creationId xmlns:p14="http://schemas.microsoft.com/office/powerpoint/2010/main" val="1555326692"/>
      </p:ext>
    </p:extLst>
  </p:cSld>
  <p:clrMapOvr>
    <a:masterClrMapping/>
  </p:clrMapOvr>
  <p:transition>
    <p:wedg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Protokoły i stenogramy</a:t>
            </a:r>
            <a:endParaRPr lang="pl-PL" b="1" dirty="0"/>
          </a:p>
        </p:txBody>
      </p:sp>
      <p:sp>
        <p:nvSpPr>
          <p:cNvPr id="3" name="Symbol zastępczy zawartości 2"/>
          <p:cNvSpPr>
            <a:spLocks noGrp="1"/>
          </p:cNvSpPr>
          <p:nvPr>
            <p:ph idx="1"/>
          </p:nvPr>
        </p:nvSpPr>
        <p:spPr/>
        <p:txBody>
          <a:bodyPr>
            <a:normAutofit fontScale="92500"/>
          </a:bodyPr>
          <a:lstStyle/>
          <a:p>
            <a:pPr algn="just"/>
            <a:r>
              <a:rPr lang="pl-PL" dirty="0" smtClean="0"/>
              <a:t>Protokoły nie odzwierciedlają  wiernie całości  przebiegu obrad, a jedynie zawierają  informacje co do treści uchwał i podstawowych zarysów wypowiedzi.</a:t>
            </a:r>
          </a:p>
          <a:p>
            <a:pPr algn="just"/>
            <a:r>
              <a:rPr lang="pl-PL" dirty="0" smtClean="0"/>
              <a:t>Protokół jest sporządzany jako dokument przez funkcjonariusza publicznego, wyraża stan wiedzy  co do przebiegu sesji. Dokument ten powinien być podpisany nie tylko przez osobę sporządzającą,  ale również przez przewodniczącego obrad.</a:t>
            </a:r>
            <a:endParaRPr lang="pl-PL" dirty="0"/>
          </a:p>
        </p:txBody>
      </p:sp>
    </p:spTree>
    <p:extLst>
      <p:ext uri="{BB962C8B-B14F-4D97-AF65-F5344CB8AC3E}">
        <p14:creationId xmlns:p14="http://schemas.microsoft.com/office/powerpoint/2010/main" val="355807332"/>
      </p:ext>
    </p:extLst>
  </p:cSld>
  <p:clrMapOvr>
    <a:masterClrMapping/>
  </p:clrMapOvr>
  <p:transition>
    <p:pull dir="d"/>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30026"/>
          </a:xfrm>
        </p:spPr>
        <p:txBody>
          <a:bodyPr>
            <a:normAutofit fontScale="90000"/>
          </a:bodyPr>
          <a:lstStyle/>
          <a:p>
            <a:r>
              <a:rPr lang="pl-PL" b="1" dirty="0" smtClean="0"/>
              <a:t/>
            </a:r>
            <a:br>
              <a:rPr lang="pl-PL" b="1" dirty="0" smtClean="0"/>
            </a:br>
            <a:r>
              <a:rPr lang="pl-PL" b="1" dirty="0"/>
              <a:t/>
            </a:r>
            <a:br>
              <a:rPr lang="pl-PL" b="1" dirty="0"/>
            </a:br>
            <a:r>
              <a:rPr lang="pl-PL" b="1" dirty="0" smtClean="0"/>
              <a:t>Warunki lokalowe i techniczne</a:t>
            </a:r>
            <a:endParaRPr lang="pl-PL" b="1" dirty="0"/>
          </a:p>
        </p:txBody>
      </p:sp>
      <p:sp>
        <p:nvSpPr>
          <p:cNvPr id="3" name="Symbol zastępczy zawartości 2"/>
          <p:cNvSpPr>
            <a:spLocks noGrp="1"/>
          </p:cNvSpPr>
          <p:nvPr>
            <p:ph idx="1"/>
          </p:nvPr>
        </p:nvSpPr>
        <p:spPr>
          <a:xfrm>
            <a:off x="251520" y="1484784"/>
            <a:ext cx="8805664" cy="4886003"/>
          </a:xfrm>
        </p:spPr>
        <p:txBody>
          <a:bodyPr>
            <a:normAutofit fontScale="55000" lnSpcReduction="20000"/>
          </a:bodyPr>
          <a:lstStyle/>
          <a:p>
            <a:pPr marL="0" indent="0" algn="just">
              <a:buNone/>
            </a:pPr>
            <a:r>
              <a:rPr lang="pl-PL" dirty="0" smtClean="0"/>
              <a:t>Organy kolegialne są </a:t>
            </a:r>
            <a:r>
              <a:rPr lang="pl-PL" dirty="0"/>
              <a:t>obowiązane zapewnić lokalowe </a:t>
            </a:r>
            <a:r>
              <a:rPr lang="pl-PL" dirty="0" smtClean="0"/>
              <a:t>warunki oraz techniczne środki umożliwiające wykonywanie prawa dostępu. Nie musi to być budynek urzędu i wszelkie możliwości w  tym zakresie są dozwolone, również takie by posiedzenia odbywały się na świeżym powietrzu, co zdarza się przy okazji obrad uroczystych. Sesja może odbywać się w każdym miejscu i o każdej porze. Ważna jest jednak obecność wymaganej liczby radnych dla zgodnego z prawem  procedowania, oraz to by sesję zwołał jej przewodniczący. </a:t>
            </a:r>
          </a:p>
          <a:p>
            <a:pPr marL="0" indent="0" algn="just">
              <a:buNone/>
            </a:pPr>
            <a:r>
              <a:rPr lang="pl-PL" dirty="0" smtClean="0"/>
              <a:t>W miarę </a:t>
            </a:r>
            <a:r>
              <a:rPr lang="pl-PL" dirty="0"/>
              <a:t>potrzeby zapewnia się </a:t>
            </a:r>
            <a:r>
              <a:rPr lang="pl-PL" b="1" dirty="0"/>
              <a:t>transmisję </a:t>
            </a:r>
            <a:r>
              <a:rPr lang="pl-PL" b="1" dirty="0" smtClean="0"/>
              <a:t>audiowizualną </a:t>
            </a:r>
            <a:r>
              <a:rPr lang="pl-PL" b="1" dirty="0"/>
              <a:t>lub </a:t>
            </a:r>
            <a:r>
              <a:rPr lang="pl-PL" b="1" dirty="0" smtClean="0"/>
              <a:t>teleinformatyczną z posiedzeń. Zapewnienie transmisji nie jest obowiązkiem, a jedynie możliwością, stąd nie można żądać aby była ona zagwarantowana, tak jak nie można żądać aby jej nagrania były udostępnione w BIP. Niewątpliwie jednak tego rodzaju rozwiązanie usprawnia same obrady: skraca czas trwania (bo poczucie nieustannego obserwowania dyscyplinuje radnych do pracy) oraz zapewnia powszechny wgląd w przebieg posiedzenia.  </a:t>
            </a:r>
          </a:p>
          <a:p>
            <a:pPr marL="0" indent="0" algn="just">
              <a:buNone/>
            </a:pPr>
            <a:r>
              <a:rPr lang="pl-PL" dirty="0" smtClean="0"/>
              <a:t>Ograniczenie </a:t>
            </a:r>
            <a:r>
              <a:rPr lang="pl-PL" dirty="0"/>
              <a:t>dostępu do posiedzeń </a:t>
            </a:r>
            <a:r>
              <a:rPr lang="pl-PL" dirty="0" smtClean="0"/>
              <a:t>organów z przyczyn </a:t>
            </a:r>
            <a:r>
              <a:rPr lang="pl-PL" dirty="0"/>
              <a:t>lokalowych lub technicznych nie może prowadzić do </a:t>
            </a:r>
            <a:r>
              <a:rPr lang="pl-PL" dirty="0" smtClean="0"/>
              <a:t> nieuzasadnionej odmowy  lub nieuzasadnionego zapewnienia </a:t>
            </a:r>
            <a:r>
              <a:rPr lang="pl-PL" dirty="0"/>
              <a:t>dostępu tylko </a:t>
            </a:r>
            <a:r>
              <a:rPr lang="pl-PL" dirty="0" smtClean="0"/>
              <a:t>wybranym podmiotom.</a:t>
            </a:r>
          </a:p>
          <a:p>
            <a:pPr marL="0" indent="0" algn="just">
              <a:buNone/>
            </a:pPr>
            <a:r>
              <a:rPr lang="pl-PL" dirty="0" smtClean="0"/>
              <a:t>Ograniczenie realizacji niniejszego prawa może nastąpić w oparciu o zawartość art. 5 </a:t>
            </a:r>
            <a:r>
              <a:rPr lang="pl-PL" dirty="0" err="1" smtClean="0"/>
              <a:t>udip</a:t>
            </a:r>
            <a:endParaRPr lang="pl-PL" dirty="0"/>
          </a:p>
        </p:txBody>
      </p:sp>
    </p:spTree>
  </p:cSld>
  <p:clrMapOvr>
    <a:masterClrMapping/>
  </p:clrMapOvr>
  <p:transition>
    <p:dissolv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Wnioskowy- bezwnioskowy charakter</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sz="2000" dirty="0"/>
              <a:t>Wątpliwości mogą się jednakże pojawić w sytuacji tzw. nadmiernego zainteresowania jednostek wzięciem udziału w </a:t>
            </a:r>
            <a:r>
              <a:rPr lang="pl-PL" sz="2000" dirty="0" smtClean="0"/>
              <a:t>posiedzeniu. </a:t>
            </a:r>
          </a:p>
          <a:p>
            <a:pPr marL="0" indent="0" algn="just">
              <a:buNone/>
            </a:pPr>
            <a:r>
              <a:rPr lang="pl-PL" sz="2000" dirty="0" smtClean="0"/>
              <a:t>Wprawdzie </a:t>
            </a:r>
            <a:r>
              <a:rPr lang="pl-PL" sz="2000" dirty="0"/>
              <a:t>podmiot zobowiązany informacyjnie </a:t>
            </a:r>
            <a:r>
              <a:rPr lang="pl-PL" sz="2000" dirty="0" smtClean="0"/>
              <a:t>jest </a:t>
            </a:r>
            <a:r>
              <a:rPr lang="pl-PL" sz="2000" dirty="0"/>
              <a:t>zobligowany do zapewnienia organizacyjnych i technicznych warunków swojej pracy, tak aby każdy zainteresowany mógł wziąć udział w planowanym posiedzeniu. </a:t>
            </a:r>
            <a:endParaRPr lang="pl-PL" sz="2000" dirty="0" smtClean="0"/>
          </a:p>
          <a:p>
            <a:pPr marL="0" indent="0" algn="just">
              <a:buNone/>
            </a:pPr>
            <a:r>
              <a:rPr lang="pl-PL" sz="2000" dirty="0" smtClean="0"/>
              <a:t>Brak </a:t>
            </a:r>
            <a:r>
              <a:rPr lang="pl-PL" sz="2000" dirty="0"/>
              <a:t>tzw. technicznych możliwości po stronie podmiotu zainteresowanego, nie może prowadzić do nieuzasadnionej odmowy i zagwarantowania dostępu tylko wybranym </a:t>
            </a:r>
            <a:r>
              <a:rPr lang="pl-PL" sz="2000" dirty="0" smtClean="0"/>
              <a:t>podmiotom. </a:t>
            </a:r>
            <a:r>
              <a:rPr lang="pl-PL" sz="2000" b="1" dirty="0" smtClean="0"/>
              <a:t>Nie </a:t>
            </a:r>
            <a:r>
              <a:rPr lang="pl-PL" sz="2000" b="1" dirty="0"/>
              <a:t>jest to jednak równoznaczne z zagwarantowaniem możliwości fizycznego uczestnictwa wszystkim zainteresowanym. </a:t>
            </a:r>
          </a:p>
        </p:txBody>
      </p:sp>
    </p:spTree>
    <p:extLst>
      <p:ext uri="{BB962C8B-B14F-4D97-AF65-F5344CB8AC3E}">
        <p14:creationId xmlns:p14="http://schemas.microsoft.com/office/powerpoint/2010/main" val="3521785425"/>
      </p:ext>
    </p:extLst>
  </p:cSld>
  <p:clrMapOvr>
    <a:masterClrMapping/>
  </p:clrMapOvr>
  <p:transition>
    <p:wip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Wnioskowy - bezwnioskowy charakter</a:t>
            </a:r>
            <a:endParaRPr lang="pl-PL" b="1" dirty="0"/>
          </a:p>
        </p:txBody>
      </p:sp>
      <p:sp>
        <p:nvSpPr>
          <p:cNvPr id="3" name="Symbol zastępczy zawartości 2"/>
          <p:cNvSpPr>
            <a:spLocks noGrp="1"/>
          </p:cNvSpPr>
          <p:nvPr>
            <p:ph idx="1"/>
          </p:nvPr>
        </p:nvSpPr>
        <p:spPr/>
        <p:txBody>
          <a:bodyPr>
            <a:noAutofit/>
          </a:bodyPr>
          <a:lstStyle/>
          <a:p>
            <a:pPr marL="0" indent="0" algn="just">
              <a:buNone/>
            </a:pPr>
            <a:r>
              <a:rPr lang="pl-PL" sz="1800" dirty="0"/>
              <a:t>Proces weryfikacji podmiotów dopuszczonych do udziału w posiedzeniu musi opierać się na neutralnych i sprawiedliwych </a:t>
            </a:r>
            <a:r>
              <a:rPr lang="pl-PL" sz="1800" dirty="0" smtClean="0"/>
              <a:t>kryteriach z </a:t>
            </a:r>
            <a:r>
              <a:rPr lang="pl-PL" sz="1800" dirty="0"/>
              <a:t>którymi zaznajomieni są wszyscy członkowie społeczności lokalnej. Przy czym przy ich określaniu należy kierować się poziomem faktycznego ich zainteresowania przebiegiem posiedzenia.  </a:t>
            </a:r>
            <a:endParaRPr lang="pl-PL" sz="1800" dirty="0" smtClean="0"/>
          </a:p>
          <a:p>
            <a:pPr marL="0" indent="0" algn="just">
              <a:buNone/>
            </a:pPr>
            <a:r>
              <a:rPr lang="pl-PL" sz="1800" b="1" dirty="0" smtClean="0"/>
              <a:t>Tego </a:t>
            </a:r>
            <a:r>
              <a:rPr lang="pl-PL" sz="1800" b="1" dirty="0"/>
              <a:t>rodzaju aktywność potwierdza konieczność ubiegania się przez jednostkę o dopuszczenie do udziału, a zatem uwidacznia </a:t>
            </a:r>
            <a:r>
              <a:rPr lang="pl-PL" sz="1800" b="1" u="sng" dirty="0"/>
              <a:t>niezbędność wnioskowania</a:t>
            </a:r>
            <a:r>
              <a:rPr lang="pl-PL" sz="1800" b="1" dirty="0"/>
              <a:t> o zapewnienie możliwości pozyskania danych publicznych w drodze osobistego wysłuchania informacji podczas posiedzenia. </a:t>
            </a:r>
          </a:p>
        </p:txBody>
      </p:sp>
    </p:spTree>
    <p:extLst>
      <p:ext uri="{BB962C8B-B14F-4D97-AF65-F5344CB8AC3E}">
        <p14:creationId xmlns:p14="http://schemas.microsoft.com/office/powerpoint/2010/main" val="2379378790"/>
      </p:ext>
    </p:extLst>
  </p:cSld>
  <p:clrMapOvr>
    <a:masterClrMapping/>
  </p:clrMapOvr>
  <p:transition>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Wnioskowy - bezwnioskowy char</a:t>
            </a:r>
            <a:r>
              <a:rPr lang="pl-PL" dirty="0" smtClean="0"/>
              <a:t>akter </a:t>
            </a:r>
            <a:endParaRPr lang="pl-PL" dirty="0"/>
          </a:p>
        </p:txBody>
      </p:sp>
      <p:sp>
        <p:nvSpPr>
          <p:cNvPr id="3" name="Symbol zastępczy zawartości 2"/>
          <p:cNvSpPr>
            <a:spLocks noGrp="1"/>
          </p:cNvSpPr>
          <p:nvPr>
            <p:ph idx="1"/>
          </p:nvPr>
        </p:nvSpPr>
        <p:spPr/>
        <p:txBody>
          <a:bodyPr>
            <a:normAutofit/>
          </a:bodyPr>
          <a:lstStyle/>
          <a:p>
            <a:pPr marL="0" indent="0" algn="just">
              <a:buNone/>
            </a:pPr>
            <a:r>
              <a:rPr lang="pl-PL" dirty="0"/>
              <a:t>W ujęciu generalnym </a:t>
            </a:r>
            <a:r>
              <a:rPr lang="pl-PL" dirty="0" smtClean="0"/>
              <a:t>dostęp </a:t>
            </a:r>
            <a:r>
              <a:rPr lang="pl-PL" dirty="0"/>
              <a:t>do posiedzeń organów kolegialnych, o którym stanowi ustawodawca w art. 18 </a:t>
            </a:r>
            <a:r>
              <a:rPr lang="pl-PL" dirty="0" err="1" smtClean="0"/>
              <a:t>u.d.i.p</a:t>
            </a:r>
            <a:r>
              <a:rPr lang="pl-PL" dirty="0" smtClean="0"/>
              <a:t>. </a:t>
            </a:r>
            <a:r>
              <a:rPr lang="pl-PL" b="1" dirty="0" smtClean="0"/>
              <a:t>pozwala </a:t>
            </a:r>
            <a:r>
              <a:rPr lang="pl-PL" b="1" dirty="0"/>
              <a:t>na zajęcie stanowiska o </a:t>
            </a:r>
            <a:r>
              <a:rPr lang="pl-PL" b="1" dirty="0" smtClean="0"/>
              <a:t>jego bezwnioskowym </a:t>
            </a:r>
            <a:r>
              <a:rPr lang="pl-PL" b="1" dirty="0"/>
              <a:t>charakterze.</a:t>
            </a:r>
            <a:r>
              <a:rPr lang="pl-PL" dirty="0"/>
              <a:t> Dotyczy to w szczególności </a:t>
            </a:r>
            <a:r>
              <a:rPr lang="pl-PL" dirty="0" smtClean="0"/>
              <a:t>tego elementu, który dotyczy fizycznego  wstępu </a:t>
            </a:r>
            <a:r>
              <a:rPr lang="pl-PL" dirty="0"/>
              <a:t>na posiedzenia, o którym mowa w art. 7 ust. 1 pkt. 3 </a:t>
            </a:r>
            <a:r>
              <a:rPr lang="pl-PL" dirty="0" err="1"/>
              <a:t>u.d.i.p</a:t>
            </a:r>
            <a:r>
              <a:rPr lang="pl-PL" dirty="0"/>
              <a:t>. </a:t>
            </a:r>
          </a:p>
        </p:txBody>
      </p:sp>
    </p:spTree>
    <p:extLst>
      <p:ext uri="{BB962C8B-B14F-4D97-AF65-F5344CB8AC3E}">
        <p14:creationId xmlns:p14="http://schemas.microsoft.com/office/powerpoint/2010/main" val="3649092722"/>
      </p:ext>
    </p:extLst>
  </p:cSld>
  <p:clrMapOvr>
    <a:masterClrMapping/>
  </p:clrMapOvr>
  <p:transition>
    <p:wipe dir="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Wyłożenie lub wywieszenie informacji…</a:t>
            </a:r>
            <a:endParaRPr lang="pl-PL" b="1" dirty="0"/>
          </a:p>
        </p:txBody>
      </p:sp>
      <p:sp>
        <p:nvSpPr>
          <p:cNvPr id="3" name="Symbol zastępczy zawartości 2"/>
          <p:cNvSpPr>
            <a:spLocks noGrp="1"/>
          </p:cNvSpPr>
          <p:nvPr>
            <p:ph idx="1"/>
          </p:nvPr>
        </p:nvSpPr>
        <p:spPr>
          <a:xfrm>
            <a:off x="457200" y="1628800"/>
            <a:ext cx="8229600" cy="4525963"/>
          </a:xfrm>
        </p:spPr>
        <p:txBody>
          <a:bodyPr>
            <a:normAutofit fontScale="92500"/>
          </a:bodyPr>
          <a:lstStyle/>
          <a:p>
            <a:pPr marL="0" indent="0" algn="just">
              <a:buNone/>
            </a:pPr>
            <a:r>
              <a:rPr lang="pl-PL" dirty="0"/>
              <a:t>Informacja publiczna może być udostępniana: w drodze wyłożenia lub wywieszenia w miejscach ogólnie dostępnych; przez  </a:t>
            </a:r>
            <a:r>
              <a:rPr lang="pl-PL" dirty="0" smtClean="0"/>
              <a:t>zainstalowane </a:t>
            </a:r>
            <a:r>
              <a:rPr lang="pl-PL" dirty="0"/>
              <a:t>w miejscach ogólnie dostępnych urządzenia umożliwiającego zapoznanie się z tą </a:t>
            </a:r>
            <a:r>
              <a:rPr lang="pl-PL" dirty="0" smtClean="0"/>
              <a:t>informacją. </a:t>
            </a:r>
          </a:p>
          <a:p>
            <a:pPr marL="0" indent="0" algn="just">
              <a:buNone/>
            </a:pPr>
            <a:r>
              <a:rPr lang="pl-PL" dirty="0" smtClean="0"/>
              <a:t>Zainstalowanie urządzenia wymaga również  zagwarantowania instrukcji do jego obsługi. Koniecznym jest również wytypowanie pracownika, który będzie mógł udzielić  pomocy osobie przy korzystaniu z takiego urządzenia.</a:t>
            </a:r>
          </a:p>
        </p:txBody>
      </p:sp>
    </p:spTree>
    <p:extLst>
      <p:ext uri="{BB962C8B-B14F-4D97-AF65-F5344CB8AC3E}">
        <p14:creationId xmlns:p14="http://schemas.microsoft.com/office/powerpoint/2010/main" val="1575892529"/>
      </p:ext>
    </p:extLst>
  </p:cSld>
  <p:clrMapOvr>
    <a:masterClrMapping/>
  </p:clrMapOvr>
  <p:transition>
    <p:wipe dir="u"/>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Wyłożenie lub wywieszenie informacji… </a:t>
            </a:r>
            <a:endParaRPr lang="pl-PL" b="1" dirty="0"/>
          </a:p>
        </p:txBody>
      </p:sp>
      <p:sp>
        <p:nvSpPr>
          <p:cNvPr id="3" name="Symbol zastępczy zawartości 2"/>
          <p:cNvSpPr>
            <a:spLocks noGrp="1"/>
          </p:cNvSpPr>
          <p:nvPr>
            <p:ph idx="1"/>
          </p:nvPr>
        </p:nvSpPr>
        <p:spPr/>
        <p:txBody>
          <a:bodyPr>
            <a:normAutofit fontScale="92500" lnSpcReduction="20000"/>
          </a:bodyPr>
          <a:lstStyle/>
          <a:p>
            <a:pPr marL="0" indent="0" algn="just">
              <a:buNone/>
            </a:pPr>
            <a:r>
              <a:rPr lang="pl-PL" b="1" dirty="0" smtClean="0"/>
              <a:t>Tryb fakultatywny </a:t>
            </a:r>
            <a:r>
              <a:rPr lang="pl-PL" dirty="0" smtClean="0"/>
              <a:t>względem publikowania w BIP lub portalu danych jak również wobec trybu wnioskowego</a:t>
            </a:r>
            <a:r>
              <a:rPr lang="pl-PL" dirty="0"/>
              <a:t>; </a:t>
            </a:r>
            <a:endParaRPr lang="pl-PL" dirty="0" smtClean="0"/>
          </a:p>
          <a:p>
            <a:pPr marL="0" indent="0" algn="just">
              <a:buNone/>
            </a:pPr>
            <a:r>
              <a:rPr lang="pl-PL" dirty="0" smtClean="0"/>
              <a:t>Przedstawiony </a:t>
            </a:r>
            <a:r>
              <a:rPr lang="pl-PL" dirty="0"/>
              <a:t>sposób upubliczniania informacji posiada uzupełniający </a:t>
            </a:r>
            <a:r>
              <a:rPr lang="pl-PL" dirty="0" smtClean="0"/>
              <a:t>charakter, ale też jest sposobem bezwnioskowego udostępniania informacji publicznej. </a:t>
            </a:r>
            <a:r>
              <a:rPr lang="pl-PL" dirty="0"/>
              <a:t>W</a:t>
            </a:r>
            <a:r>
              <a:rPr lang="pl-PL" smtClean="0"/>
              <a:t> </a:t>
            </a:r>
            <a:r>
              <a:rPr lang="pl-PL" dirty="0"/>
              <a:t>żadnym jednak razie nie jest i nie może być traktowany jako równorzędny </a:t>
            </a:r>
            <a:r>
              <a:rPr lang="pl-PL" dirty="0" smtClean="0"/>
              <a:t>z </a:t>
            </a:r>
            <a:r>
              <a:rPr lang="pl-PL" dirty="0"/>
              <a:t>upublicznianiem informacji w BIP lub </a:t>
            </a:r>
            <a:r>
              <a:rPr lang="pl-PL" dirty="0" smtClean="0"/>
              <a:t>portalu danych. </a:t>
            </a:r>
            <a:r>
              <a:rPr lang="pl-PL" dirty="0"/>
              <a:t>„Informacja bowiem </a:t>
            </a:r>
            <a:r>
              <a:rPr lang="pl-PL" b="1" dirty="0"/>
              <a:t>może być udostępniona</a:t>
            </a:r>
            <a:r>
              <a:rPr lang="pl-PL" dirty="0"/>
              <a:t>…”. </a:t>
            </a:r>
            <a:endParaRPr lang="pl-PL" dirty="0" smtClean="0"/>
          </a:p>
          <a:p>
            <a:pPr marL="0" indent="0" algn="just">
              <a:buNone/>
            </a:pPr>
            <a:endParaRPr lang="pl-PL" dirty="0" smtClean="0"/>
          </a:p>
        </p:txBody>
      </p:sp>
    </p:spTree>
  </p:cSld>
  <p:clrMapOvr>
    <a:masterClrMapping/>
  </p:clrMapOvr>
  <p:transition>
    <p:wedg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Zakres przedmiotowy</a:t>
            </a:r>
            <a:endParaRPr lang="pl-PL" b="1" dirty="0"/>
          </a:p>
        </p:txBody>
      </p:sp>
      <p:sp>
        <p:nvSpPr>
          <p:cNvPr id="3" name="Symbol zastępczy zawartości 2"/>
          <p:cNvSpPr>
            <a:spLocks noGrp="1"/>
          </p:cNvSpPr>
          <p:nvPr>
            <p:ph idx="1"/>
          </p:nvPr>
        </p:nvSpPr>
        <p:spPr/>
        <p:txBody>
          <a:bodyPr>
            <a:normAutofit lnSpcReduction="10000"/>
          </a:bodyPr>
          <a:lstStyle/>
          <a:p>
            <a:pPr marL="0" indent="0" algn="just">
              <a:buNone/>
            </a:pPr>
            <a:r>
              <a:rPr lang="pl-PL" dirty="0" smtClean="0"/>
              <a:t>Ustawodawca zachowuje milczenie w kwestii ustalenia jakiego rodzaju informacje mogą podlegać udostępnieniu przy użyciu niniejszego sposobu. Wydaje </a:t>
            </a:r>
            <a:r>
              <a:rPr lang="pl-PL" dirty="0"/>
              <a:t>się to o tyle ważne, albowiem będąc podobnie jak BIP bezwnioskowym sposobem upubliczniania danych, jednostka ma sama poszukiwać, ma sama sięgać po informację publiczną i czynić z niej odpowiedni użytek. </a:t>
            </a:r>
          </a:p>
        </p:txBody>
      </p:sp>
    </p:spTree>
    <p:extLst>
      <p:ext uri="{BB962C8B-B14F-4D97-AF65-F5344CB8AC3E}">
        <p14:creationId xmlns:p14="http://schemas.microsoft.com/office/powerpoint/2010/main" val="2982747215"/>
      </p:ext>
    </p:extLst>
  </p:cSld>
  <p:clrMapOvr>
    <a:masterClrMapping/>
  </p:clrMapOvr>
  <p:transition>
    <p:pull dir="d"/>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b="1" dirty="0" smtClean="0"/>
              <a:t>Art. 12 ust. 1 </a:t>
            </a:r>
            <a:r>
              <a:rPr lang="pl-PL" sz="3200" b="1" dirty="0" err="1" smtClean="0"/>
              <a:t>udip</a:t>
            </a:r>
            <a:r>
              <a:rPr lang="pl-PL" sz="3200" b="1" dirty="0" smtClean="0"/>
              <a:t> Zasada szczegółowego oznaczenia informacji udostępnianych</a:t>
            </a:r>
            <a:endParaRPr lang="pl-PL" sz="3200" b="1" dirty="0"/>
          </a:p>
        </p:txBody>
      </p:sp>
      <p:sp>
        <p:nvSpPr>
          <p:cNvPr id="3" name="Symbol zastępczy zawartości 2"/>
          <p:cNvSpPr>
            <a:spLocks noGrp="1"/>
          </p:cNvSpPr>
          <p:nvPr>
            <p:ph idx="1"/>
          </p:nvPr>
        </p:nvSpPr>
        <p:spPr/>
        <p:txBody>
          <a:bodyPr/>
          <a:lstStyle/>
          <a:p>
            <a:pPr marL="0" indent="0" algn="just">
              <a:buNone/>
            </a:pPr>
            <a:r>
              <a:rPr lang="pl-PL" dirty="0" smtClean="0"/>
              <a:t>Informacje udostępniane za pomocą wyłożenia lub wywieszenia informacji muszą być oznaczone danymi określającymi podmiot udostępniający informacje, tożsamość osoby, która wytworzyła informacje lub odpowiada za jej treść oraz tożsamość osoby która udostępniała informacje i datę udostępnienia.</a:t>
            </a:r>
            <a:endParaRPr lang="pl-PL" dirty="0"/>
          </a:p>
        </p:txBody>
      </p:sp>
    </p:spTree>
    <p:extLst>
      <p:ext uri="{BB962C8B-B14F-4D97-AF65-F5344CB8AC3E}">
        <p14:creationId xmlns:p14="http://schemas.microsoft.com/office/powerpoint/2010/main" val="988686953"/>
      </p:ext>
    </p:extLst>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600" b="1" dirty="0" smtClean="0"/>
              <a:t>Dostęp do informacji publicznej jako instytucja społecznego kontrolowania</a:t>
            </a:r>
            <a:endParaRPr lang="pl-PL" sz="3600" b="1" dirty="0"/>
          </a:p>
        </p:txBody>
      </p:sp>
      <p:sp>
        <p:nvSpPr>
          <p:cNvPr id="3" name="Symbol zastępczy zawartości 2"/>
          <p:cNvSpPr>
            <a:spLocks noGrp="1"/>
          </p:cNvSpPr>
          <p:nvPr>
            <p:ph idx="1"/>
          </p:nvPr>
        </p:nvSpPr>
        <p:spPr/>
        <p:txBody>
          <a:bodyPr>
            <a:normAutofit/>
          </a:bodyPr>
          <a:lstStyle/>
          <a:p>
            <a:pPr marL="0" indent="0" algn="just">
              <a:buNone/>
            </a:pPr>
            <a:r>
              <a:rPr lang="pl-PL" dirty="0"/>
              <a:t>Powszechne prawo do informacji uregulowane konstytucyjnie (art. 61) stwarza jednostce możliwość ubiegania się o informację, która jest niezbędna w procesie społecznego kontrolowania. </a:t>
            </a:r>
          </a:p>
        </p:txBody>
      </p:sp>
    </p:spTree>
    <p:extLst>
      <p:ext uri="{BB962C8B-B14F-4D97-AF65-F5344CB8AC3E}">
        <p14:creationId xmlns:p14="http://schemas.microsoft.com/office/powerpoint/2010/main" val="3881763383"/>
      </p:ext>
    </p:extLst>
  </p:cSld>
  <p:clrMapOvr>
    <a:masterClrMapping/>
  </p:clrMapOvr>
  <p:transition>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               Pytanie</a:t>
            </a:r>
            <a:endParaRPr lang="pl-PL" dirty="0"/>
          </a:p>
        </p:txBody>
      </p:sp>
      <p:sp>
        <p:nvSpPr>
          <p:cNvPr id="3" name="Symbol zastępczy zawartości 2"/>
          <p:cNvSpPr>
            <a:spLocks noGrp="1"/>
          </p:cNvSpPr>
          <p:nvPr>
            <p:ph idx="1"/>
          </p:nvPr>
        </p:nvSpPr>
        <p:spPr/>
        <p:txBody>
          <a:bodyPr/>
          <a:lstStyle/>
          <a:p>
            <a:pPr algn="just"/>
            <a:r>
              <a:rPr lang="pl-PL" dirty="0"/>
              <a:t>Czy publikacja wyroku sądu administracyjnego na stronie CBOSA zwalnia adresata wniosku (prezesa </a:t>
            </a:r>
            <a:r>
              <a:rPr lang="pl-PL" dirty="0" err="1" smtClean="0"/>
              <a:t>wsa</a:t>
            </a:r>
            <a:r>
              <a:rPr lang="pl-PL" dirty="0" smtClean="0"/>
              <a:t>) </a:t>
            </a:r>
            <a:r>
              <a:rPr lang="pl-PL" dirty="0"/>
              <a:t>będącego w posiadaniu wyroku z obowiązku udostępnienia wyroku w odpowiedzi na wniosek o informację publiczną?</a:t>
            </a:r>
          </a:p>
          <a:p>
            <a:endParaRPr lang="pl-PL" dirty="0"/>
          </a:p>
        </p:txBody>
      </p:sp>
    </p:spTree>
    <p:extLst>
      <p:ext uri="{BB962C8B-B14F-4D97-AF65-F5344CB8AC3E}">
        <p14:creationId xmlns:p14="http://schemas.microsoft.com/office/powerpoint/2010/main" val="27279845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                Pytanie</a:t>
            </a:r>
            <a:endParaRPr lang="pl-PL" dirty="0"/>
          </a:p>
        </p:txBody>
      </p:sp>
      <p:sp>
        <p:nvSpPr>
          <p:cNvPr id="3" name="Symbol zastępczy zawartości 2"/>
          <p:cNvSpPr>
            <a:spLocks noGrp="1"/>
          </p:cNvSpPr>
          <p:nvPr>
            <p:ph idx="1"/>
          </p:nvPr>
        </p:nvSpPr>
        <p:spPr/>
        <p:txBody>
          <a:bodyPr/>
          <a:lstStyle/>
          <a:p>
            <a:pPr algn="just"/>
            <a:r>
              <a:rPr lang="pl-PL" dirty="0"/>
              <a:t>Czy jednostki samorządu terytorialnego mogą utajnić  obrady organów stanowiących lub komisji?</a:t>
            </a:r>
          </a:p>
          <a:p>
            <a:pPr algn="just"/>
            <a:endParaRPr lang="pl-PL" dirty="0"/>
          </a:p>
        </p:txBody>
      </p:sp>
    </p:spTree>
    <p:extLst>
      <p:ext uri="{BB962C8B-B14F-4D97-AF65-F5344CB8AC3E}">
        <p14:creationId xmlns:p14="http://schemas.microsoft.com/office/powerpoint/2010/main" val="34622785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                 Pytanie</a:t>
            </a:r>
            <a:endParaRPr lang="pl-PL" dirty="0"/>
          </a:p>
        </p:txBody>
      </p:sp>
      <p:sp>
        <p:nvSpPr>
          <p:cNvPr id="3" name="Symbol zastępczy zawartości 2"/>
          <p:cNvSpPr>
            <a:spLocks noGrp="1"/>
          </p:cNvSpPr>
          <p:nvPr>
            <p:ph idx="1"/>
          </p:nvPr>
        </p:nvSpPr>
        <p:spPr/>
        <p:txBody>
          <a:bodyPr/>
          <a:lstStyle/>
          <a:p>
            <a:pPr algn="just"/>
            <a:r>
              <a:rPr lang="pl-PL" dirty="0"/>
              <a:t>Czy jawność obrad dotyczy również </a:t>
            </a:r>
            <a:r>
              <a:rPr lang="pl-PL" dirty="0" smtClean="0"/>
              <a:t>organów </a:t>
            </a:r>
            <a:r>
              <a:rPr lang="pl-PL" dirty="0"/>
              <a:t>wykonawczych ST?</a:t>
            </a:r>
          </a:p>
        </p:txBody>
      </p:sp>
    </p:spTree>
    <p:extLst>
      <p:ext uri="{BB962C8B-B14F-4D97-AF65-F5344CB8AC3E}">
        <p14:creationId xmlns:p14="http://schemas.microsoft.com/office/powerpoint/2010/main" val="33568096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Literatura</a:t>
            </a:r>
            <a:endParaRPr lang="pl-PL"/>
          </a:p>
        </p:txBody>
      </p:sp>
      <p:sp>
        <p:nvSpPr>
          <p:cNvPr id="3" name="Symbol zastępczy zawartości 2"/>
          <p:cNvSpPr>
            <a:spLocks noGrp="1"/>
          </p:cNvSpPr>
          <p:nvPr>
            <p:ph idx="1"/>
          </p:nvPr>
        </p:nvSpPr>
        <p:spPr/>
        <p:txBody>
          <a:bodyPr>
            <a:normAutofit fontScale="40000" lnSpcReduction="20000"/>
          </a:bodyPr>
          <a:lstStyle/>
          <a:p>
            <a:r>
              <a:rPr lang="pl-PL" dirty="0"/>
              <a:t>1.	P. </a:t>
            </a:r>
            <a:r>
              <a:rPr lang="pl-PL" dirty="0" err="1"/>
              <a:t>Sitniewski</a:t>
            </a:r>
            <a:r>
              <a:rPr lang="pl-PL" dirty="0"/>
              <a:t>, Ustawa o dostępie do informacji publicznej. Komentarz, Wrocław, 2011</a:t>
            </a:r>
          </a:p>
          <a:p>
            <a:r>
              <a:rPr lang="pl-PL" dirty="0"/>
              <a:t>2.	I. Kamińska, M. </a:t>
            </a:r>
            <a:r>
              <a:rPr lang="pl-PL" dirty="0" err="1"/>
              <a:t>Rozbicka-Ostrowska</a:t>
            </a:r>
            <a:r>
              <a:rPr lang="pl-PL" dirty="0"/>
              <a:t>, Ustawa o dostępie do informacji publicznej. Komentarz, Warszawa 2012</a:t>
            </a:r>
          </a:p>
          <a:p>
            <a:r>
              <a:rPr lang="pl-PL" dirty="0"/>
              <a:t>3.	T. R. Aleksandrowicz, Komentarz do ustawy o dostępie do informacji publicznej, Warszawa 2008</a:t>
            </a:r>
          </a:p>
          <a:p>
            <a:r>
              <a:rPr lang="pl-PL" dirty="0"/>
              <a:t>4.	M. Jabłoński, K. Wygoda, Ustawa o dostępie do informacji publicznej. Komentarz Wrocław 2002 </a:t>
            </a:r>
          </a:p>
          <a:p>
            <a:r>
              <a:rPr lang="pl-PL" dirty="0"/>
              <a:t>5.	M. Bernaczyk, K. Wygoda, M. Jabłoński, Biuletyn Informacji Publicznej. Informatyzacja administracji, Wrocław 2005</a:t>
            </a:r>
          </a:p>
          <a:p>
            <a:r>
              <a:rPr lang="pl-PL" dirty="0"/>
              <a:t>6.	M. Jabłoński, K. Wygoda, Dostęp do informacji publicznej i jego granice; Wrocław 2002</a:t>
            </a:r>
          </a:p>
          <a:p>
            <a:r>
              <a:rPr lang="pl-PL" dirty="0"/>
              <a:t>7.	M. Bernaczyk, Obowiązek bezwnioskowego udostępniania informacji publicznej; Warszawa 2008</a:t>
            </a:r>
          </a:p>
          <a:p>
            <a:r>
              <a:rPr lang="pl-PL" dirty="0"/>
              <a:t>8.	M. Zaremba, Prawo dostępu do informacji publicznej. Zagadnienia praktyczne, Warszawa 2009</a:t>
            </a:r>
          </a:p>
          <a:p>
            <a:r>
              <a:rPr lang="pl-PL" dirty="0"/>
              <a:t>9.	M. Bidziński, M. </a:t>
            </a:r>
            <a:r>
              <a:rPr lang="pl-PL" dirty="0" err="1"/>
              <a:t>Chmaj</a:t>
            </a:r>
            <a:r>
              <a:rPr lang="pl-PL" dirty="0"/>
              <a:t>, P. Szustakiewicz, Ustawa o dostępie do informacji publicznej, Komentarz, Warszawa 2010</a:t>
            </a:r>
          </a:p>
          <a:p>
            <a:r>
              <a:rPr lang="pl-PL" dirty="0"/>
              <a:t>10. P. Szustakiewicz (red.), Dostęp do informacji publicznej, Warszawa 2016</a:t>
            </a:r>
          </a:p>
          <a:p>
            <a:r>
              <a:rPr lang="pl-PL" dirty="0"/>
              <a:t>11.A. </a:t>
            </a:r>
            <a:r>
              <a:rPr lang="pl-PL" dirty="0" err="1"/>
              <a:t>Gałąch</a:t>
            </a:r>
            <a:r>
              <a:rPr lang="pl-PL" dirty="0"/>
              <a:t>, K. Kędzierska, A. Lipiński, B. Opaliński, B. Pietrzak, P. Szustakiewicz, A. </a:t>
            </a:r>
            <a:r>
              <a:rPr lang="pl-PL" dirty="0" err="1"/>
              <a:t>Zolotar</a:t>
            </a:r>
            <a:r>
              <a:rPr lang="pl-PL" dirty="0"/>
              <a:t>- Wiśniewska, Dostęp do informacji publicznej a prawo do prywatności, Warszawa 2015,</a:t>
            </a:r>
          </a:p>
          <a:p>
            <a:r>
              <a:rPr lang="pl-PL" dirty="0"/>
              <a:t>12. P. </a:t>
            </a:r>
            <a:r>
              <a:rPr lang="pl-PL" dirty="0" err="1"/>
              <a:t>Sitniewski</a:t>
            </a:r>
            <a:r>
              <a:rPr lang="pl-PL" dirty="0"/>
              <a:t>, Dostęp do informacji publicznej. Pytanie i odpowiedz. Wzory pism, Warszawa 2016,</a:t>
            </a:r>
          </a:p>
          <a:p>
            <a:r>
              <a:rPr lang="pl-PL" dirty="0"/>
              <a:t>13. P. </a:t>
            </a:r>
            <a:r>
              <a:rPr lang="pl-PL" dirty="0" err="1"/>
              <a:t>Sitniewski</a:t>
            </a:r>
            <a:r>
              <a:rPr lang="pl-PL" dirty="0"/>
              <a:t>, Ustawa o ponownym wykorzystywaniu informacji sektora publicznego. Komentarz, Warszawa 2017,</a:t>
            </a:r>
          </a:p>
        </p:txBody>
      </p:sp>
    </p:spTree>
    <p:extLst>
      <p:ext uri="{BB962C8B-B14F-4D97-AF65-F5344CB8AC3E}">
        <p14:creationId xmlns:p14="http://schemas.microsoft.com/office/powerpoint/2010/main" val="4136155548"/>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46646"/>
            <a:ext cx="7467600" cy="1138138"/>
          </a:xfrm>
        </p:spPr>
        <p:txBody>
          <a:bodyPr>
            <a:normAutofit fontScale="90000"/>
          </a:bodyPr>
          <a:lstStyle/>
          <a:p>
            <a:r>
              <a:rPr lang="pl-PL" sz="4000" b="1" dirty="0"/>
              <a:t>Dostęp do informacji publicznej jako instytucja społecznego kontrolowa</a:t>
            </a:r>
            <a:r>
              <a:rPr lang="pl-PL" b="1" dirty="0"/>
              <a:t>nia</a:t>
            </a:r>
          </a:p>
        </p:txBody>
      </p:sp>
      <p:sp>
        <p:nvSpPr>
          <p:cNvPr id="3" name="Symbol zastępczy zawartości 2"/>
          <p:cNvSpPr>
            <a:spLocks noGrp="1"/>
          </p:cNvSpPr>
          <p:nvPr>
            <p:ph idx="1"/>
          </p:nvPr>
        </p:nvSpPr>
        <p:spPr>
          <a:xfrm>
            <a:off x="457200" y="1600200"/>
            <a:ext cx="7467600" cy="4709120"/>
          </a:xfrm>
        </p:spPr>
        <p:txBody>
          <a:bodyPr>
            <a:normAutofit/>
          </a:bodyPr>
          <a:lstStyle/>
          <a:p>
            <a:pPr marL="0" indent="0" algn="just">
              <a:buNone/>
            </a:pPr>
            <a:r>
              <a:rPr lang="pl-PL" sz="2400" dirty="0"/>
              <a:t>Za </a:t>
            </a:r>
            <a:r>
              <a:rPr lang="pl-PL" sz="2400" dirty="0" smtClean="0"/>
              <a:t>kwalifikacją</a:t>
            </a:r>
            <a:r>
              <a:rPr lang="pl-PL" sz="2400" dirty="0"/>
              <a:t>, która nadaje konstrukcji dostępu do wiedzy publicznej znaczenia instytucji społecznego kontrolowania i jednocześnie ochrony interesu informacyjnego jednostki przemawiają następujące </a:t>
            </a:r>
            <a:r>
              <a:rPr lang="pl-PL" sz="2400" dirty="0" smtClean="0"/>
              <a:t>względy:</a:t>
            </a:r>
          </a:p>
          <a:p>
            <a:pPr marL="514350" indent="-514350" algn="just">
              <a:buAutoNum type="arabicPeriod"/>
            </a:pPr>
            <a:r>
              <a:rPr lang="pl-PL" sz="2400" dirty="0" smtClean="0"/>
              <a:t>Zawartość </a:t>
            </a:r>
            <a:r>
              <a:rPr lang="pl-PL" sz="2400" dirty="0"/>
              <a:t>uprzednio już omówionego art. 2 ust. 2 </a:t>
            </a:r>
            <a:r>
              <a:rPr lang="pl-PL" sz="2400" dirty="0" err="1"/>
              <a:t>u.d.i.p</a:t>
            </a:r>
            <a:r>
              <a:rPr lang="pl-PL" sz="2400" dirty="0" smtClean="0"/>
              <a:t>., </a:t>
            </a:r>
            <a:r>
              <a:rPr lang="pl-PL" sz="2400" dirty="0"/>
              <a:t>wedle którego od osoby wykonującej prawo do informacji publicznej nie wolno żądać </a:t>
            </a:r>
            <a:r>
              <a:rPr lang="pl-PL" sz="2400" dirty="0" smtClean="0"/>
              <a:t>wykazania </a:t>
            </a:r>
            <a:r>
              <a:rPr lang="pl-PL" sz="2400" dirty="0"/>
              <a:t>interesu prawnego lub faktycznego</a:t>
            </a:r>
            <a:r>
              <a:rPr lang="pl-PL" sz="2400" dirty="0" smtClean="0"/>
              <a:t>.;</a:t>
            </a:r>
          </a:p>
          <a:p>
            <a:pPr marL="514350" indent="-514350" algn="just">
              <a:buAutoNum type="arabicPeriod"/>
            </a:pPr>
            <a:r>
              <a:rPr lang="pl-PL" sz="2400" dirty="0" smtClean="0"/>
              <a:t>Istnienie </a:t>
            </a:r>
            <a:r>
              <a:rPr lang="pl-PL" sz="2400" dirty="0"/>
              <a:t>ustawowo </a:t>
            </a:r>
            <a:r>
              <a:rPr lang="pl-PL" sz="2400" dirty="0" smtClean="0"/>
              <a:t>uregulowanych zasad </a:t>
            </a:r>
            <a:r>
              <a:rPr lang="pl-PL" sz="2400" dirty="0"/>
              <a:t>procesu upubliczniania danych </a:t>
            </a:r>
            <a:r>
              <a:rPr lang="pl-PL" sz="2400" dirty="0" smtClean="0"/>
              <a:t>publicznych; </a:t>
            </a:r>
            <a:endParaRPr lang="pl-PL" sz="2400" dirty="0"/>
          </a:p>
        </p:txBody>
      </p:sp>
    </p:spTree>
    <p:extLst>
      <p:ext uri="{BB962C8B-B14F-4D97-AF65-F5344CB8AC3E}">
        <p14:creationId xmlns:p14="http://schemas.microsoft.com/office/powerpoint/2010/main" val="2636131788"/>
      </p:ext>
    </p:extLst>
  </p:cSld>
  <p:clrMapOvr>
    <a:masterClrMapping/>
  </p:clrMapOvr>
  <p:transition>
    <p:wipe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600" b="1" dirty="0"/>
              <a:t>Dostęp do informacji publicznej jako instytucja społecznego kontrolowania</a:t>
            </a:r>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a:t>3.	Występowanie prawnie uregulowanych instrumentów ochrony interesu informacyjnego jednostki z ich wewnętrznym podziałem na:</a:t>
            </a:r>
          </a:p>
          <a:p>
            <a:pPr algn="just"/>
            <a:r>
              <a:rPr lang="pl-PL" dirty="0"/>
              <a:t>a.	 instrumenty właściwe dla materialnego prawa </a:t>
            </a:r>
            <a:r>
              <a:rPr lang="pl-PL" dirty="0" smtClean="0"/>
              <a:t>administracyjnego; </a:t>
            </a:r>
          </a:p>
          <a:p>
            <a:pPr algn="just"/>
            <a:r>
              <a:rPr lang="pl-PL" dirty="0" smtClean="0"/>
              <a:t>b</a:t>
            </a:r>
            <a:r>
              <a:rPr lang="pl-PL" dirty="0"/>
              <a:t>.	instrumenty procesowe pozostające w ścisłym związku z uprawnieniem do zaskarżania negatywnie ocenianych zachowań podmiotu zobowiązanego </a:t>
            </a:r>
            <a:r>
              <a:rPr lang="pl-PL" dirty="0" smtClean="0"/>
              <a:t>informacyjnie;</a:t>
            </a:r>
            <a:endParaRPr lang="pl-PL" dirty="0"/>
          </a:p>
          <a:p>
            <a:pPr algn="just"/>
            <a:r>
              <a:rPr lang="pl-PL" dirty="0"/>
              <a:t>c.	instrumenty właściwe dla prawa karnego w postaci prawnie gwarantowanych sankcji </a:t>
            </a:r>
            <a:r>
              <a:rPr lang="pl-PL" dirty="0" smtClean="0"/>
              <a:t>karnych;</a:t>
            </a:r>
            <a:endParaRPr lang="pl-PL" dirty="0"/>
          </a:p>
          <a:p>
            <a:pPr algn="just"/>
            <a:r>
              <a:rPr lang="pl-PL" dirty="0"/>
              <a:t>d.	instrumenty właściwe dla prawa ustrojowego, uregulowane w treści </a:t>
            </a:r>
            <a:r>
              <a:rPr lang="pl-PL" dirty="0" err="1"/>
              <a:t>u.d.i.p</a:t>
            </a:r>
            <a:r>
              <a:rPr lang="pl-PL" dirty="0" smtClean="0"/>
              <a:t>., </a:t>
            </a:r>
            <a:r>
              <a:rPr lang="pl-PL" dirty="0"/>
              <a:t>sprowadzające się do (zawierających się w obrębie trybu wnioskowego i bezwnioskowego) form oraz sposobów udostępniania informacji </a:t>
            </a:r>
            <a:r>
              <a:rPr lang="pl-PL" dirty="0" smtClean="0"/>
              <a:t>publicznej.</a:t>
            </a:r>
          </a:p>
          <a:p>
            <a:endParaRPr lang="pl-PL" dirty="0"/>
          </a:p>
        </p:txBody>
      </p:sp>
    </p:spTree>
    <p:extLst>
      <p:ext uri="{BB962C8B-B14F-4D97-AF65-F5344CB8AC3E}">
        <p14:creationId xmlns:p14="http://schemas.microsoft.com/office/powerpoint/2010/main" val="2464904055"/>
      </p:ext>
    </p:extLst>
  </p:cSld>
  <p:clrMapOvr>
    <a:masterClrMapping/>
  </p:clrMapOvr>
  <p:transition>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Forma udostępnienia</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a:t>Przez formę udostępnienia informacji publicznej należy rozumieć ustawowo zagwarantowane uprawnienia jednostki, zawierające się w konstrukcji dostępu do wiedzy publicznej, które obrazują możliwe wybory w zakresie zaspokojenia roszczenia </a:t>
            </a:r>
            <a:r>
              <a:rPr lang="pl-PL" dirty="0" smtClean="0"/>
              <a:t>informacyjnego (art. 3 </a:t>
            </a:r>
            <a:r>
              <a:rPr lang="pl-PL" dirty="0" err="1" smtClean="0"/>
              <a:t>udip</a:t>
            </a:r>
            <a:r>
              <a:rPr lang="pl-PL" dirty="0" smtClean="0"/>
              <a:t>).</a:t>
            </a:r>
          </a:p>
          <a:p>
            <a:pPr marL="0" indent="0" algn="just">
              <a:buNone/>
            </a:pPr>
            <a:endParaRPr lang="pl-PL" dirty="0"/>
          </a:p>
        </p:txBody>
      </p:sp>
    </p:spTree>
    <p:extLst>
      <p:ext uri="{BB962C8B-B14F-4D97-AF65-F5344CB8AC3E}">
        <p14:creationId xmlns:p14="http://schemas.microsoft.com/office/powerpoint/2010/main" val="2179520283"/>
      </p:ext>
    </p:extLst>
  </p:cSld>
  <p:clrMapOvr>
    <a:masterClrMapping/>
  </p:clrMapOvr>
  <p:transition>
    <p:pull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Sposób udostępnienia</a:t>
            </a:r>
            <a:endParaRPr lang="pl-PL" b="1" dirty="0"/>
          </a:p>
        </p:txBody>
      </p:sp>
      <p:sp>
        <p:nvSpPr>
          <p:cNvPr id="3" name="Symbol zastępczy zawartości 2"/>
          <p:cNvSpPr>
            <a:spLocks noGrp="1"/>
          </p:cNvSpPr>
          <p:nvPr>
            <p:ph idx="1"/>
          </p:nvPr>
        </p:nvSpPr>
        <p:spPr/>
        <p:txBody>
          <a:bodyPr>
            <a:normAutofit lnSpcReduction="10000"/>
          </a:bodyPr>
          <a:lstStyle/>
          <a:p>
            <a:pPr marL="0" indent="0" algn="just">
              <a:buNone/>
            </a:pPr>
            <a:r>
              <a:rPr lang="pl-PL" dirty="0"/>
              <a:t>Przez sposób udostępnienia informacji publicznej należy rozumieć zespół następujących po sobie czynności (bądź też czynności wyczerpujących się w pojedynczym akcie działania) podmiotu zobowiązanego informacyjnie, tworzących podstawy dla skorzystania przez zainteresowanych z prawnie dopuszczalnych form realizacji roszczenia informacyjnego; </a:t>
            </a:r>
          </a:p>
        </p:txBody>
      </p:sp>
    </p:spTree>
    <p:extLst>
      <p:ext uri="{BB962C8B-B14F-4D97-AF65-F5344CB8AC3E}">
        <p14:creationId xmlns:p14="http://schemas.microsoft.com/office/powerpoint/2010/main" val="2397240502"/>
      </p:ext>
    </p:extLst>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Formy i sposoby udostępnienia</a:t>
            </a:r>
          </a:p>
        </p:txBody>
      </p:sp>
      <p:sp>
        <p:nvSpPr>
          <p:cNvPr id="3" name="Symbol zastępczy zawartości 2"/>
          <p:cNvSpPr>
            <a:spLocks noGrp="1"/>
          </p:cNvSpPr>
          <p:nvPr>
            <p:ph idx="1"/>
          </p:nvPr>
        </p:nvSpPr>
        <p:spPr/>
        <p:txBody>
          <a:bodyPr>
            <a:normAutofit lnSpcReduction="10000"/>
          </a:bodyPr>
          <a:lstStyle/>
          <a:p>
            <a:pPr marL="0" indent="0" algn="just">
              <a:buNone/>
            </a:pPr>
            <a:r>
              <a:rPr lang="pl-PL" dirty="0"/>
              <a:t>Wszystkie formy i sposoby z racji swojej użyteczności urastają do rangi środków realizacji procesu udostępnienia i jednocześnie instrumentów ochrony interesu informacyjnego jednostki. Jako ogół prawnie gwarantowanych </a:t>
            </a:r>
            <a:r>
              <a:rPr lang="pl-PL" dirty="0" smtClean="0"/>
              <a:t>metod pozyskiwania </a:t>
            </a:r>
            <a:r>
              <a:rPr lang="pl-PL" dirty="0"/>
              <a:t>informacji, gwarantują osiągnięcie zamierzonego celu – realizacji jawności struktury i działania podmiotów publicznych (życia publicznego). </a:t>
            </a:r>
          </a:p>
        </p:txBody>
      </p:sp>
    </p:spTree>
    <p:extLst>
      <p:ext uri="{BB962C8B-B14F-4D97-AF65-F5344CB8AC3E}">
        <p14:creationId xmlns:p14="http://schemas.microsoft.com/office/powerpoint/2010/main" val="4163902852"/>
      </p:ext>
    </p:extLst>
  </p:cSld>
  <p:clrMapOvr>
    <a:masterClrMapping/>
  </p:clrMapOvr>
  <p:transition>
    <p:wipe dir="d"/>
  </p:transition>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Technic</Template>
  <TotalTime>6434</TotalTime>
  <Words>3455</Words>
  <Application>Microsoft Office PowerPoint</Application>
  <PresentationFormat>Pokaz na ekranie (4:3)</PresentationFormat>
  <Paragraphs>184</Paragraphs>
  <Slides>43</Slides>
  <Notes>1</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43</vt:i4>
      </vt:variant>
    </vt:vector>
  </HeadingPairs>
  <TitlesOfParts>
    <vt:vector size="48" baseType="lpstr">
      <vt:lpstr>Arial</vt:lpstr>
      <vt:lpstr>Calibri</vt:lpstr>
      <vt:lpstr>Franklin Gothic Book</vt:lpstr>
      <vt:lpstr>Wingdings 2</vt:lpstr>
      <vt:lpstr>Technic</vt:lpstr>
      <vt:lpstr>INNE sposoby udostępniania bezwnioskowego</vt:lpstr>
      <vt:lpstr>Art. 3 ust. 1 udip </vt:lpstr>
      <vt:lpstr>Art. 7 ust. 1 udip </vt:lpstr>
      <vt:lpstr>Dostęp do informacji publicznej jako instytucja społecznego kontrolowania</vt:lpstr>
      <vt:lpstr>Dostęp do informacji publicznej jako instytucja społecznego kontrolowania</vt:lpstr>
      <vt:lpstr>Dostęp do informacji publicznej jako instytucja społecznego kontrolowania</vt:lpstr>
      <vt:lpstr>Forma udostępnienia</vt:lpstr>
      <vt:lpstr>Sposób udostępnienia</vt:lpstr>
      <vt:lpstr>Formy i sposoby udostępnienia</vt:lpstr>
      <vt:lpstr>Forma i sposób</vt:lpstr>
      <vt:lpstr>Formy i sposoby</vt:lpstr>
      <vt:lpstr>Formy i sposoby</vt:lpstr>
      <vt:lpstr>Tryb bezwnioskowy</vt:lpstr>
      <vt:lpstr>Biuletyn Informacji Publicznej</vt:lpstr>
      <vt:lpstr>Udostępnianie informacji w Biuletynie informacji publicznej </vt:lpstr>
      <vt:lpstr>Portal danych zamiast CR</vt:lpstr>
      <vt:lpstr>Portal danych a CR</vt:lpstr>
      <vt:lpstr>Portal danych</vt:lpstr>
      <vt:lpstr>Zagwarantowanie jawności informacji przy pomocy dostępności do posiedzeń organów kolegialnych pochodzących z wyborów powszechnych </vt:lpstr>
      <vt:lpstr>Posiedzenia organów kolegialnych, wyłonionych w drodze powszechnych wyborów</vt:lpstr>
      <vt:lpstr>Zagwarantowanie jawności informacji przy pomocy dostępu do posiedzeń organów kolegialnych pochodzących z wyborów powszechnych </vt:lpstr>
      <vt:lpstr>Zakres podmiotowy dostępności do posiedzeń </vt:lpstr>
      <vt:lpstr>Zakres podmiotowy</vt:lpstr>
      <vt:lpstr>Dostępność do posiedzeń organów pomocniczych podmiotów kolegialnych, kwalifikowanych jako zobowiązane informacyjnie</vt:lpstr>
      <vt:lpstr> Uchwała Sejmu RP z dnia 30.07.1992 r. – Regulamin Sejmu (MP z 2021 r., poz. 483)</vt:lpstr>
      <vt:lpstr>  Art. 36 i 37 Uchwały Senatu Rzeczypospolitej Polskiej  z dnia 23 listopada 1990 r. – Reg. Senatu (M.P. z 2018 r., poz. 846)</vt:lpstr>
      <vt:lpstr>Zakres podmiotowy cdn.</vt:lpstr>
      <vt:lpstr>Podsumowanie</vt:lpstr>
      <vt:lpstr>Zakres przedmiotowy dostępności do posiedzeń</vt:lpstr>
      <vt:lpstr>Udostępnianie materiałów, protokołów, stenogramów</vt:lpstr>
      <vt:lpstr>Protokoły i stenogramy</vt:lpstr>
      <vt:lpstr>  Warunki lokalowe i techniczne</vt:lpstr>
      <vt:lpstr>Wnioskowy- bezwnioskowy charakter</vt:lpstr>
      <vt:lpstr>Wnioskowy - bezwnioskowy charakter</vt:lpstr>
      <vt:lpstr>Wnioskowy - bezwnioskowy charakter </vt:lpstr>
      <vt:lpstr>Wyłożenie lub wywieszenie informacji…</vt:lpstr>
      <vt:lpstr>Wyłożenie lub wywieszenie informacji… </vt:lpstr>
      <vt:lpstr>Zakres przedmiotowy</vt:lpstr>
      <vt:lpstr>Art. 12 ust. 1 udip Zasada szczegółowego oznaczenia informacji udostępnianych</vt:lpstr>
      <vt:lpstr>               Pytanie</vt:lpstr>
      <vt:lpstr>                Pytanie</vt:lpstr>
      <vt:lpstr>                 Pytanie</vt:lpstr>
      <vt:lpstr>Literatura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Podpis elektroniczny  i jego zastosowanie  Konwersatorium K2 semestr letni 2011/2012</dc:title>
  <dc:creator>Sylwia</dc:creator>
  <cp:lastModifiedBy>pc</cp:lastModifiedBy>
  <cp:revision>389</cp:revision>
  <cp:lastPrinted>2022-01-04T07:08:18Z</cp:lastPrinted>
  <dcterms:created xsi:type="dcterms:W3CDTF">2012-03-01T14:48:30Z</dcterms:created>
  <dcterms:modified xsi:type="dcterms:W3CDTF">2023-01-09T08:43:40Z</dcterms:modified>
</cp:coreProperties>
</file>