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notesMasterIdLst>
    <p:notesMasterId r:id="rId29"/>
  </p:notesMasterIdLst>
  <p:handoutMasterIdLst>
    <p:handoutMasterId r:id="rId30"/>
  </p:handoutMasterIdLst>
  <p:sldIdLst>
    <p:sldId id="362" r:id="rId2"/>
    <p:sldId id="262" r:id="rId3"/>
    <p:sldId id="467" r:id="rId4"/>
    <p:sldId id="284" r:id="rId5"/>
    <p:sldId id="263" r:id="rId6"/>
    <p:sldId id="325" r:id="rId7"/>
    <p:sldId id="438" r:id="rId8"/>
    <p:sldId id="439" r:id="rId9"/>
    <p:sldId id="469" r:id="rId10"/>
    <p:sldId id="329" r:id="rId11"/>
    <p:sldId id="330" r:id="rId12"/>
    <p:sldId id="440" r:id="rId13"/>
    <p:sldId id="476" r:id="rId14"/>
    <p:sldId id="471" r:id="rId15"/>
    <p:sldId id="473" r:id="rId16"/>
    <p:sldId id="442" r:id="rId17"/>
    <p:sldId id="443" r:id="rId18"/>
    <p:sldId id="444" r:id="rId19"/>
    <p:sldId id="477" r:id="rId20"/>
    <p:sldId id="265" r:id="rId21"/>
    <p:sldId id="309" r:id="rId22"/>
    <p:sldId id="327" r:id="rId23"/>
    <p:sldId id="272" r:id="rId24"/>
    <p:sldId id="474" r:id="rId25"/>
    <p:sldId id="328" r:id="rId26"/>
    <p:sldId id="274" r:id="rId27"/>
    <p:sldId id="285" r:id="rId28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58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6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2D728-642A-428E-8754-B24132EF5D26}" type="datetimeFigureOut">
              <a:rPr lang="pl-PL" smtClean="0"/>
              <a:t>2023-04-03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6D65B-AA35-482B-8233-3701A67A1CD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0007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109DE-AF60-4E61-8DA4-B174078E9FDF}" type="datetimeFigureOut">
              <a:rPr lang="pl-PL" smtClean="0"/>
              <a:t>2023-04-03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1FD70-566C-4818-9CA1-AED8F26C19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854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1FD70-566C-4818-9CA1-AED8F26C19D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87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971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184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94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16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994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42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766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77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482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58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00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784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26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051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02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800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E54A-3447-44D7-B716-D43046D8042C}" type="datetimeFigureOut">
              <a:rPr lang="pl-PL" smtClean="0"/>
              <a:pPr/>
              <a:t>2023-04-03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B274808-9192-4392-AC95-AD33EB7400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863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b="1" smtClean="0"/>
              <a:t>                                                   </a:t>
            </a:r>
            <a:r>
              <a:rPr lang="pl-PL" sz="6000" b="1" dirty="0" smtClean="0"/>
              <a:t>KRS </a:t>
            </a:r>
          </a:p>
          <a:p>
            <a:pPr marL="0" indent="0">
              <a:buNone/>
            </a:pPr>
            <a:r>
              <a:rPr lang="pl-PL" sz="6000" b="1" dirty="0" smtClean="0"/>
              <a:t>          </a:t>
            </a:r>
            <a:r>
              <a:rPr lang="pl-PL" sz="2800" b="1" dirty="0" smtClean="0"/>
              <a:t>Krajowy Rejestr Sądowy</a:t>
            </a:r>
            <a:endParaRPr lang="pl-PL" sz="28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847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Akta   </a:t>
            </a:r>
            <a:r>
              <a:rPr lang="pl-PL" b="1" dirty="0"/>
              <a:t>rejestrowe   prowadzone   w   systemie   teleinformatycznym </a:t>
            </a:r>
            <a:r>
              <a:rPr lang="pl-PL" b="1" dirty="0" smtClean="0"/>
              <a:t>będą udostępniane</a:t>
            </a:r>
            <a:r>
              <a:rPr lang="pl-PL" dirty="0" smtClean="0"/>
              <a:t>: </a:t>
            </a:r>
          </a:p>
          <a:p>
            <a:pPr marL="0" indent="0" algn="just">
              <a:buNone/>
            </a:pPr>
            <a:r>
              <a:rPr lang="pl-PL" dirty="0" smtClean="0"/>
              <a:t>1)za </a:t>
            </a:r>
            <a:r>
              <a:rPr lang="pl-PL" dirty="0"/>
              <a:t>pośrednictwem ogólnodostępnych sieci teleinformatycznych</a:t>
            </a:r>
            <a:r>
              <a:rPr lang="pl-PL" dirty="0" smtClean="0"/>
              <a:t>; </a:t>
            </a:r>
          </a:p>
          <a:p>
            <a:pPr marL="0" indent="0" algn="just">
              <a:buNone/>
            </a:pPr>
            <a:r>
              <a:rPr lang="pl-PL" dirty="0" smtClean="0"/>
              <a:t>2)w  </a:t>
            </a:r>
            <a:r>
              <a:rPr lang="pl-PL" dirty="0"/>
              <a:t>siedzibie  sądu  rejestrowego,  z  wykorzystaniem  </a:t>
            </a:r>
            <a:r>
              <a:rPr lang="pl-PL" dirty="0" smtClean="0"/>
              <a:t>systemu.</a:t>
            </a:r>
          </a:p>
          <a:p>
            <a:pPr marL="0" indent="0" algn="just">
              <a:buNone/>
            </a:pPr>
            <a:r>
              <a:rPr lang="pl-PL" dirty="0" smtClean="0"/>
              <a:t>Dotyczy to również akt </a:t>
            </a:r>
            <a:r>
              <a:rPr lang="pl-PL" dirty="0"/>
              <a:t>sprawy rozpoznawanej przez sąd rejestrowy  i  odpowiednio  </a:t>
            </a:r>
            <a:r>
              <a:rPr lang="pl-PL" dirty="0" smtClean="0"/>
              <a:t>akt  </a:t>
            </a:r>
            <a:r>
              <a:rPr lang="pl-PL" dirty="0"/>
              <a:t>sprawy  rozpoznanej  przez  sąd  drugiej instancji oraz Sąd Najwyższy.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95946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Dane zawarte w rejestrze nie mogą być z niego usunięte, chyba że ustawa stanowi inaczej;</a:t>
            </a:r>
          </a:p>
          <a:p>
            <a:pPr algn="just"/>
            <a:r>
              <a:rPr lang="pl-PL" b="1" dirty="0" smtClean="0"/>
              <a:t>PROSTOWANIE WPISU</a:t>
            </a:r>
            <a:r>
              <a:rPr lang="pl-PL" dirty="0" smtClean="0"/>
              <a:t>: Jeżeli w rejestrze znajduje się wpis zawierający oczywiste błędy lub niezgodności z treścią postanowienia sądu - sąd z urzędu prostuje wpis;</a:t>
            </a:r>
          </a:p>
          <a:p>
            <a:pPr algn="just"/>
            <a:r>
              <a:rPr lang="pl-PL" b="1" dirty="0" smtClean="0"/>
              <a:t>WYKREŚLENIE WPISU</a:t>
            </a:r>
            <a:r>
              <a:rPr lang="pl-PL" dirty="0" smtClean="0"/>
              <a:t>: Jeżeli w rejestrze znajdują się dane niedopuszczalne ze względu na obowiązujące przepisy prawa sąd rejestrowy po wysłuchaniu zainteresowanych osób na posiedzeniu lub po wezwaniu do złożenia oświadczenia pisemnego wykreśla je z urzędu.</a:t>
            </a:r>
          </a:p>
          <a:p>
            <a:pPr algn="just"/>
            <a:r>
              <a:rPr lang="pl-PL" b="1" dirty="0"/>
              <a:t>Podmiot obowiązany do złożenia wniosku o wpis </a:t>
            </a:r>
            <a:r>
              <a:rPr lang="pl-PL" dirty="0" smtClean="0"/>
              <a:t>nie </a:t>
            </a:r>
            <a:r>
              <a:rPr lang="pl-PL" dirty="0"/>
              <a:t>może powoływać się wobec osób trzecich działających w dobrej  wierze na  dane, które </a:t>
            </a:r>
            <a:r>
              <a:rPr lang="pl-PL" dirty="0" smtClean="0"/>
              <a:t>nie </a:t>
            </a:r>
            <a:r>
              <a:rPr lang="pl-PL" dirty="0"/>
              <a:t>zostały wpisane do Rejestru lub uległy </a:t>
            </a:r>
            <a:r>
              <a:rPr lang="pl-PL" b="1" dirty="0"/>
              <a:t>wykreśleniu z Rejestru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b="1" dirty="0" smtClean="0"/>
              <a:t>Wpisy </a:t>
            </a:r>
            <a:r>
              <a:rPr lang="pl-PL" b="1" dirty="0"/>
              <a:t>do </a:t>
            </a:r>
            <a:r>
              <a:rPr lang="pl-PL" b="1" dirty="0" smtClean="0"/>
              <a:t>Rejestru </a:t>
            </a:r>
            <a:r>
              <a:rPr lang="pl-PL" b="1" dirty="0"/>
              <a:t>podlegają </a:t>
            </a:r>
            <a:r>
              <a:rPr lang="pl-PL" dirty="0"/>
              <a:t>obowiązkowi </a:t>
            </a:r>
            <a:r>
              <a:rPr lang="pl-PL" dirty="0" smtClean="0"/>
              <a:t>ogłoszenia w </a:t>
            </a:r>
            <a:r>
              <a:rPr lang="pl-PL" dirty="0"/>
              <a:t>Monitorze Sądowym i </a:t>
            </a:r>
            <a:r>
              <a:rPr lang="pl-PL" dirty="0" smtClean="0"/>
              <a:t>Gospodarczym.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474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Wpis do Rejestru jest dokonywany </a:t>
            </a:r>
            <a:r>
              <a:rPr lang="pl-PL" b="1" dirty="0"/>
              <a:t>na wniosek</a:t>
            </a:r>
            <a:r>
              <a:rPr lang="pl-PL" dirty="0"/>
              <a:t>, chyba że przepis szczególny przewiduje </a:t>
            </a:r>
            <a:r>
              <a:rPr lang="pl-PL" dirty="0" smtClean="0"/>
              <a:t>wpis </a:t>
            </a:r>
            <a:r>
              <a:rPr lang="pl-PL" b="1" dirty="0" smtClean="0"/>
              <a:t>z urzędu</a:t>
            </a:r>
            <a:r>
              <a:rPr lang="pl-PL" dirty="0"/>
              <a:t>. Wnioski dotyczące podmiotu podlegającego wpisowi do </a:t>
            </a:r>
            <a:r>
              <a:rPr lang="pl-PL" dirty="0" smtClean="0"/>
              <a:t>rejestru przedsiębiorców </a:t>
            </a:r>
            <a:r>
              <a:rPr lang="pl-PL" dirty="0"/>
              <a:t>składa się wyłącznie za pośrednictwem </a:t>
            </a:r>
            <a:r>
              <a:rPr lang="pl-PL" dirty="0" smtClean="0"/>
              <a:t>systemu teleinformatycznego.</a:t>
            </a:r>
          </a:p>
          <a:p>
            <a:pPr marL="0" indent="0" algn="just">
              <a:buNone/>
            </a:pPr>
            <a:r>
              <a:rPr lang="pl-PL" dirty="0" smtClean="0"/>
              <a:t>Wniosek o wpis </a:t>
            </a:r>
            <a:r>
              <a:rPr lang="pl-PL" dirty="0"/>
              <a:t>składa się </a:t>
            </a:r>
            <a:r>
              <a:rPr lang="pl-PL" dirty="0" smtClean="0"/>
              <a:t>na </a:t>
            </a:r>
            <a:r>
              <a:rPr lang="pl-PL" dirty="0"/>
              <a:t>urzędowym formularzu </a:t>
            </a:r>
            <a:r>
              <a:rPr lang="pl-PL" dirty="0" smtClean="0"/>
              <a:t>papierowo albo </a:t>
            </a:r>
            <a:r>
              <a:rPr lang="pl-PL" dirty="0"/>
              <a:t>na formularzu udostępnionym </a:t>
            </a:r>
            <a:r>
              <a:rPr lang="pl-PL" dirty="0" smtClean="0"/>
              <a:t>w systemie </a:t>
            </a:r>
            <a:r>
              <a:rPr lang="pl-PL" dirty="0"/>
              <a:t>teleinformatycznym. Składając wniosek, wnioskodawca bez wezwania uiszcza opłatę sądową, </a:t>
            </a:r>
            <a:r>
              <a:rPr lang="pl-PL" dirty="0" smtClean="0"/>
              <a:t>a jeżeli </a:t>
            </a:r>
            <a:r>
              <a:rPr lang="pl-PL" dirty="0"/>
              <a:t>wpis podlega ogłoszeniu </a:t>
            </a:r>
            <a:r>
              <a:rPr lang="pl-PL" dirty="0" smtClean="0"/>
              <a:t>– również </a:t>
            </a:r>
            <a:r>
              <a:rPr lang="pl-PL" dirty="0"/>
              <a:t>opłatę za ogłoszenie </a:t>
            </a:r>
            <a:r>
              <a:rPr lang="pl-PL" dirty="0" smtClean="0"/>
              <a:t>w Monitorze </a:t>
            </a:r>
            <a:r>
              <a:rPr lang="pl-PL" dirty="0"/>
              <a:t>Sądowym </a:t>
            </a:r>
            <a:r>
              <a:rPr lang="pl-PL" dirty="0" smtClean="0"/>
              <a:t>i Gospodarczym.</a:t>
            </a:r>
          </a:p>
          <a:p>
            <a:pPr marL="0" indent="0" algn="just">
              <a:buNone/>
            </a:pPr>
            <a:r>
              <a:rPr lang="pl-PL" dirty="0" smtClean="0"/>
              <a:t>Wnioski </a:t>
            </a:r>
            <a:r>
              <a:rPr lang="pl-PL" dirty="0"/>
              <a:t>można także składać na niebarwnych formularzach stanowiących wydruki komputerowe lub będących kserokopiami formularzy urzędowych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Wnioski  </a:t>
            </a:r>
            <a:r>
              <a:rPr lang="pl-PL" dirty="0"/>
              <a:t>składane  drogą  elektroniczną  </a:t>
            </a:r>
            <a:r>
              <a:rPr lang="pl-PL" b="1" dirty="0"/>
              <a:t>są  opatrzone  kwalifikowanym podpisem elektronicznym, podpisem zaufanym albo podpisem osobistym. </a:t>
            </a: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449970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Wniosek  złożony  za  pośrednictwem  systemu  teleinformatycznego  i nieopłacony nie wywołuje skutków, jakie ustawa wiąże z wniesieniem wniosku do sądu rejestrowego, o czym sąd poucza wnoszącego pismo. </a:t>
            </a:r>
            <a:endParaRPr lang="pl-PL" dirty="0" smtClean="0"/>
          </a:p>
          <a:p>
            <a:pPr algn="just"/>
            <a:r>
              <a:rPr lang="pl-PL" dirty="0" smtClean="0"/>
              <a:t>Wniosek  </a:t>
            </a:r>
            <a:r>
              <a:rPr lang="pl-PL" dirty="0"/>
              <a:t>złożony  w  innej  formie  niż  za  pośrednictwem  systemu teleinformatycznego  i  nieopłacony  podlega  zwróceniu  bez  wzywania  do uzupełnienia braków.</a:t>
            </a:r>
          </a:p>
          <a:p>
            <a:pPr algn="just"/>
            <a:r>
              <a:rPr lang="pl-PL" dirty="0" smtClean="0"/>
              <a:t>Nieprawidłowo  </a:t>
            </a:r>
            <a:r>
              <a:rPr lang="pl-PL" dirty="0"/>
              <a:t>wypełniony  wniosek  o  wpis  podlega zwróceniu  bez wzywania  do  uzupełnienia  braków,  jeżeli  z  powodu  nieprawidłowego wypełnienia nie jest możliwe nadanie wnioskowi prawidłowego biegu.</a:t>
            </a:r>
          </a:p>
          <a:p>
            <a:pPr algn="just"/>
            <a:r>
              <a:rPr lang="pl-PL" dirty="0"/>
              <a:t>W razie zwrócenia wniosku może on być ponownie złożony w terminie 7 dni od daty doręczenia zarządzenia o zwrocie. Jeżeli wniosek ponownie złożony nie zawiera braków, wywołuje on skutek od daty pierwotnego wniesienia. Skutek taki nie następuje w razie kolejnego zwrotu wniosku, chyba że zwrot nastąpił na skutek braków uprzednio niewskazanych.</a:t>
            </a:r>
          </a:p>
        </p:txBody>
      </p:sp>
    </p:spTree>
    <p:extLst>
      <p:ext uri="{BB962C8B-B14F-4D97-AF65-F5344CB8AC3E}">
        <p14:creationId xmlns:p14="http://schemas.microsoft.com/office/powerpoint/2010/main" val="377519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Domniemywa się, że dane wpisane do Rejestru są </a:t>
            </a:r>
            <a:r>
              <a:rPr lang="pl-PL" dirty="0" smtClean="0"/>
              <a:t>prawdziwe. </a:t>
            </a:r>
          </a:p>
          <a:p>
            <a:pPr algn="just"/>
            <a:r>
              <a:rPr lang="pl-PL" dirty="0" smtClean="0"/>
              <a:t>Jeżeli </a:t>
            </a:r>
            <a:r>
              <a:rPr lang="pl-PL" dirty="0"/>
              <a:t>dane wpisano do Rejestru niezgodnie ze zgłoszeniem podmiotu </a:t>
            </a:r>
            <a:r>
              <a:rPr lang="pl-PL" dirty="0" smtClean="0"/>
              <a:t>lub bez </a:t>
            </a:r>
            <a:r>
              <a:rPr lang="pl-PL" dirty="0"/>
              <a:t>tego zgłoszenia, podmiot ten nie może zasłaniać się wobec osoby </a:t>
            </a:r>
            <a:r>
              <a:rPr lang="pl-PL" dirty="0" smtClean="0"/>
              <a:t>trzeciej działającej </a:t>
            </a:r>
            <a:r>
              <a:rPr lang="pl-PL" dirty="0"/>
              <a:t>w dobrej wierze zarzutem, że </a:t>
            </a:r>
            <a:r>
              <a:rPr lang="pl-PL" b="1" dirty="0"/>
              <a:t>dane te nie są prawdziwe</a:t>
            </a:r>
            <a:r>
              <a:rPr lang="pl-PL" dirty="0"/>
              <a:t>, jeżeli </a:t>
            </a:r>
            <a:r>
              <a:rPr lang="pl-PL" dirty="0" smtClean="0"/>
              <a:t>zaniedbał wystąpić </a:t>
            </a:r>
            <a:r>
              <a:rPr lang="pl-PL" dirty="0"/>
              <a:t>niezwłocznie z wnioskiem o sprostowanie, uzupełnienie lub </a:t>
            </a:r>
            <a:r>
              <a:rPr lang="pl-PL" dirty="0" smtClean="0"/>
              <a:t>wykreślenie wpisu;</a:t>
            </a:r>
          </a:p>
          <a:p>
            <a:pPr algn="just"/>
            <a:r>
              <a:rPr lang="pl-PL" dirty="0"/>
              <a:t>Podmiot wpisany do Rejestru ponosi odpowiedzialność za </a:t>
            </a:r>
            <a:r>
              <a:rPr lang="pl-PL" dirty="0" smtClean="0"/>
              <a:t>szkodę wyrządzoną </a:t>
            </a:r>
            <a:r>
              <a:rPr lang="pl-PL" dirty="0"/>
              <a:t>zgłoszeniem do Rejestru nieprawdziwych danych, jeżeli </a:t>
            </a:r>
            <a:r>
              <a:rPr lang="pl-PL" dirty="0" smtClean="0"/>
              <a:t>podlegały obowiązkowi </a:t>
            </a:r>
            <a:r>
              <a:rPr lang="pl-PL" dirty="0"/>
              <a:t>wpisu na jego wniosek, a także niezgłoszeniem </a:t>
            </a:r>
            <a:r>
              <a:rPr lang="pl-PL" dirty="0" smtClean="0"/>
              <a:t>danych podlegających </a:t>
            </a:r>
            <a:r>
              <a:rPr lang="pl-PL" dirty="0"/>
              <a:t>obowiązkowi wpisu do Rejestru w ustawowym terminie, chyba </a:t>
            </a:r>
            <a:r>
              <a:rPr lang="pl-PL" dirty="0" smtClean="0"/>
              <a:t>że szkoda </a:t>
            </a:r>
            <a:r>
              <a:rPr lang="pl-PL" dirty="0"/>
              <a:t>nastąpiła wskutek siły wyższej albo wyłącznie z winy poszkodowanego </a:t>
            </a:r>
            <a:r>
              <a:rPr lang="pl-PL" dirty="0" smtClean="0"/>
              <a:t>lub osoby </a:t>
            </a:r>
            <a:r>
              <a:rPr lang="pl-PL" dirty="0"/>
              <a:t>trzeciej, za którą nie ponosi </a:t>
            </a:r>
            <a:r>
              <a:rPr lang="pl-PL" dirty="0" smtClean="0"/>
              <a:t>odpowiedzialności.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334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72477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Zmiany w związku z </a:t>
            </a:r>
            <a:r>
              <a:rPr lang="pl-PL" b="1" dirty="0" err="1" smtClean="0"/>
              <a:t>u.d.e</a:t>
            </a:r>
            <a:r>
              <a:rPr lang="pl-PL" b="1" dirty="0" smtClean="0"/>
              <a:t> (ustawa z dnia 18.11. 2020 r. o doręczeniach elektronicznych)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Składając </a:t>
            </a:r>
            <a:r>
              <a:rPr lang="pl-PL" dirty="0" smtClean="0"/>
              <a:t>za </a:t>
            </a:r>
            <a:r>
              <a:rPr lang="pl-PL" dirty="0"/>
              <a:t>pośrednictwem systemu </a:t>
            </a:r>
            <a:r>
              <a:rPr lang="pl-PL" dirty="0" smtClean="0"/>
              <a:t>teleinformatycznego wniosek </a:t>
            </a:r>
            <a:r>
              <a:rPr lang="pl-PL" dirty="0"/>
              <a:t>o wpis do </a:t>
            </a:r>
            <a:r>
              <a:rPr lang="pl-PL" dirty="0" smtClean="0"/>
              <a:t>rejestru przedsiębiorców wnioskodawca będzie zobowiązany do wskazania, </a:t>
            </a:r>
            <a:r>
              <a:rPr lang="pl-PL" dirty="0"/>
              <a:t>a w przypadku wniosku o wpis do </a:t>
            </a:r>
            <a:r>
              <a:rPr lang="pl-PL" dirty="0" smtClean="0"/>
              <a:t>rejestru stowarzyszeń …będzie mógł wskazać</a:t>
            </a:r>
            <a:r>
              <a:rPr lang="pl-PL" dirty="0"/>
              <a:t>, </a:t>
            </a:r>
            <a:r>
              <a:rPr lang="pl-PL" dirty="0" smtClean="0"/>
              <a:t>określone dane </a:t>
            </a:r>
            <a:r>
              <a:rPr lang="pl-PL" dirty="0"/>
              <a:t>niezbędne </a:t>
            </a:r>
            <a:r>
              <a:rPr lang="pl-PL" dirty="0" smtClean="0"/>
              <a:t>do utworzenia </a:t>
            </a:r>
            <a:r>
              <a:rPr lang="pl-PL" dirty="0"/>
              <a:t>adresu do doręczeń </a:t>
            </a:r>
            <a:r>
              <a:rPr lang="pl-PL" dirty="0" smtClean="0"/>
              <a:t>elektronicznych, adresu </a:t>
            </a:r>
            <a:r>
              <a:rPr lang="pl-PL" dirty="0"/>
              <a:t>do doręczeń elektronicznych powiązanego z kwalifikowaną </a:t>
            </a:r>
            <a:r>
              <a:rPr lang="pl-PL" dirty="0" smtClean="0"/>
              <a:t>usługą rejestrowanego </a:t>
            </a:r>
            <a:r>
              <a:rPr lang="pl-PL" dirty="0"/>
              <a:t>doręczenia elektronicznego do bazy adresów </a:t>
            </a:r>
            <a:r>
              <a:rPr lang="pl-PL" dirty="0" smtClean="0"/>
              <a:t>elektronicznych;</a:t>
            </a:r>
          </a:p>
          <a:p>
            <a:pPr algn="just"/>
            <a:r>
              <a:rPr lang="pl-PL" dirty="0"/>
              <a:t>W przypadku gdy wnioskodawca składający wniosek o wpis </a:t>
            </a:r>
            <a:r>
              <a:rPr lang="pl-PL" dirty="0" smtClean="0"/>
              <a:t>do rejestru przedsiębiorców będzie posiadał już </a:t>
            </a:r>
            <a:r>
              <a:rPr lang="pl-PL" dirty="0"/>
              <a:t>adres do </a:t>
            </a:r>
            <a:r>
              <a:rPr lang="pl-PL" dirty="0" smtClean="0"/>
              <a:t>doręczeń elektronicznych </a:t>
            </a:r>
            <a:r>
              <a:rPr lang="pl-PL" dirty="0"/>
              <a:t>wpisany do bazy adresów elektronicznych </a:t>
            </a:r>
            <a:r>
              <a:rPr lang="pl-PL" dirty="0" smtClean="0"/>
              <a:t>będzie składał </a:t>
            </a:r>
            <a:r>
              <a:rPr lang="pl-PL" dirty="0"/>
              <a:t>za pośrednictwem </a:t>
            </a:r>
            <a:r>
              <a:rPr lang="pl-PL" dirty="0" smtClean="0"/>
              <a:t>systemu teleinformatycznego </a:t>
            </a:r>
            <a:r>
              <a:rPr lang="pl-PL" dirty="0"/>
              <a:t>oświadczenie o posiadaniu adresu do </a:t>
            </a:r>
            <a:r>
              <a:rPr lang="pl-PL" dirty="0" smtClean="0"/>
              <a:t>doręczeń elektronicznych </a:t>
            </a:r>
            <a:r>
              <a:rPr lang="pl-PL" dirty="0"/>
              <a:t>wpisanego do bazy adresów </a:t>
            </a:r>
            <a:r>
              <a:rPr lang="pl-PL" dirty="0" smtClean="0"/>
              <a:t>elektronicznych i </a:t>
            </a:r>
            <a:r>
              <a:rPr lang="pl-PL" dirty="0"/>
              <a:t>aktualności danych zamieszczonych w bazie adresów elektronicznych.</a:t>
            </a:r>
          </a:p>
          <a:p>
            <a:pPr algn="just"/>
            <a:r>
              <a:rPr lang="pl-PL" dirty="0" smtClean="0"/>
              <a:t>Dane te będą przekazywane </a:t>
            </a:r>
            <a:r>
              <a:rPr lang="pl-PL" dirty="0"/>
              <a:t>do </a:t>
            </a:r>
            <a:r>
              <a:rPr lang="pl-PL" dirty="0" smtClean="0"/>
              <a:t>ministra właściwego </a:t>
            </a:r>
            <a:r>
              <a:rPr lang="pl-PL" dirty="0"/>
              <a:t>do spraw informatyzacji za pośrednictwem </a:t>
            </a:r>
            <a:r>
              <a:rPr lang="pl-PL" dirty="0" smtClean="0"/>
              <a:t>systemu teleinformatycznego </a:t>
            </a:r>
            <a:r>
              <a:rPr lang="pl-PL" dirty="0"/>
              <a:t>po dokonaniu wpisu w </a:t>
            </a:r>
            <a:r>
              <a:rPr lang="pl-PL" dirty="0" smtClean="0"/>
              <a:t>Rejestrze;</a:t>
            </a:r>
          </a:p>
          <a:p>
            <a:pPr algn="just"/>
            <a:r>
              <a:rPr lang="pl-PL" dirty="0"/>
              <a:t>Do </a:t>
            </a:r>
            <a:r>
              <a:rPr lang="pl-PL" dirty="0" smtClean="0"/>
              <a:t>wniosku o wpis do rejestru wnioskodawca będzie mógł dołączyć oświadczenie </a:t>
            </a:r>
            <a:r>
              <a:rPr lang="pl-PL" dirty="0"/>
              <a:t>o rezygnacji z publicznej usługi rejestrowanego </a:t>
            </a:r>
            <a:r>
              <a:rPr lang="pl-PL" dirty="0" smtClean="0"/>
              <a:t>doręczenia elektronicznego.</a:t>
            </a:r>
          </a:p>
        </p:txBody>
      </p:sp>
    </p:spTree>
    <p:extLst>
      <p:ext uri="{BB962C8B-B14F-4D97-AF65-F5344CB8AC3E}">
        <p14:creationId xmlns:p14="http://schemas.microsoft.com/office/powerpoint/2010/main" val="209098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Wpis   do   Rejestru   polega   na   wprowadzeniu   do   systemu teleinformatycznego  danych  zawartych  w  postanowieniu  sądu rejestrowego niezwłocznie po jego wydaniu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b="1" dirty="0" smtClean="0"/>
              <a:t>Wpisem jest również jego wykreślenie oraz zmiana w obrębie wpisu. </a:t>
            </a:r>
          </a:p>
          <a:p>
            <a:pPr marL="0" indent="0" algn="just">
              <a:buNone/>
            </a:pPr>
            <a:r>
              <a:rPr lang="pl-PL" b="1" dirty="0" smtClean="0"/>
              <a:t>Wpis </a:t>
            </a:r>
            <a:r>
              <a:rPr lang="pl-PL" b="1" dirty="0"/>
              <a:t>jest dokonany z chwilą zamieszczenia </a:t>
            </a:r>
            <a:r>
              <a:rPr lang="pl-PL" b="1" dirty="0" smtClean="0"/>
              <a:t>wszystkich danych </a:t>
            </a:r>
            <a:r>
              <a:rPr lang="pl-PL" b="1" dirty="0"/>
              <a:t>w Rejestrze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/>
              <a:t>Wpis  </a:t>
            </a:r>
            <a:r>
              <a:rPr lang="pl-PL" dirty="0" smtClean="0"/>
              <a:t>w przedmiocie  </a:t>
            </a:r>
            <a:r>
              <a:rPr lang="pl-PL" dirty="0"/>
              <a:t>NIP  </a:t>
            </a:r>
            <a:r>
              <a:rPr lang="pl-PL" dirty="0" smtClean="0"/>
              <a:t>i numeru  </a:t>
            </a:r>
            <a:r>
              <a:rPr lang="pl-PL" dirty="0"/>
              <a:t>identyfikacyjnego  REGON  polega </a:t>
            </a:r>
            <a:r>
              <a:rPr lang="pl-PL" dirty="0" smtClean="0"/>
              <a:t>na  </a:t>
            </a:r>
            <a:r>
              <a:rPr lang="pl-PL" dirty="0"/>
              <a:t>ich  automatycznym  zamieszczeniu  </a:t>
            </a:r>
            <a:r>
              <a:rPr lang="pl-PL" dirty="0" smtClean="0"/>
              <a:t>w Rejestrze   </a:t>
            </a:r>
            <a:r>
              <a:rPr lang="pl-PL" dirty="0"/>
              <a:t>po   przekazaniu z</a:t>
            </a:r>
            <a:r>
              <a:rPr lang="pl-PL" dirty="0" smtClean="0"/>
              <a:t> Centralnego  </a:t>
            </a:r>
            <a:r>
              <a:rPr lang="pl-PL" dirty="0"/>
              <a:t>Rejestru  Podmiotów </a:t>
            </a:r>
            <a:r>
              <a:rPr lang="pl-PL" dirty="0" smtClean="0"/>
              <a:t>Krajowej  </a:t>
            </a:r>
            <a:r>
              <a:rPr lang="pl-PL" dirty="0"/>
              <a:t>Ewidencji  Podatników </a:t>
            </a:r>
            <a:r>
              <a:rPr lang="pl-PL" dirty="0" smtClean="0"/>
              <a:t>i z krajowego </a:t>
            </a:r>
            <a:r>
              <a:rPr lang="pl-PL" dirty="0"/>
              <a:t>rejestru urzędowego podmiotów gospodarki </a:t>
            </a:r>
            <a:r>
              <a:rPr lang="pl-PL" dirty="0" smtClean="0"/>
              <a:t>narodowej</a:t>
            </a:r>
            <a:r>
              <a:rPr lang="pl-PL" dirty="0"/>
              <a:t>. Wpis  NIP  i numeru  identyfikacyjnego  REGON </a:t>
            </a:r>
            <a:r>
              <a:rPr lang="pl-PL" dirty="0" smtClean="0"/>
              <a:t>do </a:t>
            </a:r>
            <a:r>
              <a:rPr lang="pl-PL" dirty="0"/>
              <a:t>Rejestru nie </a:t>
            </a:r>
            <a:r>
              <a:rPr lang="pl-PL" dirty="0" smtClean="0"/>
              <a:t>podlega opłacie i ogłoszeniu w </a:t>
            </a:r>
            <a:r>
              <a:rPr lang="pl-PL" dirty="0"/>
              <a:t>Monitorze Sądowym i Gospodarczym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b="1" dirty="0" smtClean="0"/>
              <a:t>Zmiana na skutek </a:t>
            </a:r>
            <a:r>
              <a:rPr lang="pl-PL" b="1" dirty="0" err="1" smtClean="0"/>
              <a:t>u.d.e</a:t>
            </a:r>
            <a:r>
              <a:rPr lang="pl-PL" b="1" dirty="0" smtClean="0"/>
              <a:t>.</a:t>
            </a:r>
            <a:r>
              <a:rPr lang="pl-PL" dirty="0" smtClean="0"/>
              <a:t>: wpis  w przedmiocie  </a:t>
            </a:r>
            <a:r>
              <a:rPr lang="pl-PL" dirty="0"/>
              <a:t>adresu  do  doręczeń  elektronicznych </a:t>
            </a:r>
            <a:r>
              <a:rPr lang="pl-PL" dirty="0" smtClean="0"/>
              <a:t>wpisany  </a:t>
            </a:r>
            <a:r>
              <a:rPr lang="pl-PL" dirty="0"/>
              <a:t>do  bazy  adresów elektronicznych </a:t>
            </a:r>
            <a:r>
              <a:rPr lang="pl-PL" dirty="0" smtClean="0"/>
              <a:t>będzie polegał </a:t>
            </a:r>
            <a:r>
              <a:rPr lang="pl-PL" dirty="0"/>
              <a:t>na jego automatycznym zamieszczeniu   </a:t>
            </a:r>
            <a:r>
              <a:rPr lang="pl-PL" dirty="0" smtClean="0"/>
              <a:t>w Rejestrze    </a:t>
            </a:r>
            <a:r>
              <a:rPr lang="pl-PL" dirty="0"/>
              <a:t>po    przekazaniu    danych  </a:t>
            </a:r>
            <a:r>
              <a:rPr lang="pl-PL" dirty="0" smtClean="0"/>
              <a:t>z bazy  </a:t>
            </a:r>
            <a:r>
              <a:rPr lang="pl-PL" dirty="0"/>
              <a:t>adresów elektronicznych</a:t>
            </a:r>
            <a:r>
              <a:rPr lang="pl-PL" dirty="0" smtClean="0"/>
              <a:t>.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b="1" dirty="0" smtClean="0"/>
              <a:t>Zmiana na skutek </a:t>
            </a:r>
            <a:r>
              <a:rPr lang="pl-PL" b="1" dirty="0" err="1" smtClean="0"/>
              <a:t>u.d.e</a:t>
            </a:r>
            <a:r>
              <a:rPr lang="pl-PL" b="1" dirty="0" smtClean="0"/>
              <a:t>.</a:t>
            </a:r>
            <a:r>
              <a:rPr lang="pl-PL" dirty="0" smtClean="0"/>
              <a:t>: wpis w przedmiocie adresu do doręczeń elektronicznych nie będzie podlegał </a:t>
            </a:r>
            <a:r>
              <a:rPr lang="pl-PL" dirty="0"/>
              <a:t>opłacie sądowej </a:t>
            </a:r>
            <a:r>
              <a:rPr lang="pl-PL" dirty="0" smtClean="0"/>
              <a:t>i ogłoszeniu w Monitorze </a:t>
            </a:r>
            <a:r>
              <a:rPr lang="pl-PL" dirty="0"/>
              <a:t>Sądowym </a:t>
            </a:r>
            <a:r>
              <a:rPr lang="pl-PL" dirty="0" smtClean="0"/>
              <a:t>i Gospodarczym. </a:t>
            </a:r>
          </a:p>
        </p:txBody>
      </p:sp>
    </p:spTree>
    <p:extLst>
      <p:ext uri="{BB962C8B-B14F-4D97-AF65-F5344CB8AC3E}">
        <p14:creationId xmlns:p14="http://schemas.microsoft.com/office/powerpoint/2010/main" val="39863482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 smtClean="0"/>
              <a:t>Zmiana na skutek </a:t>
            </a:r>
            <a:r>
              <a:rPr lang="pl-PL" b="1" dirty="0" err="1" smtClean="0"/>
              <a:t>u.d.e</a:t>
            </a:r>
            <a:r>
              <a:rPr lang="pl-PL" b="1" dirty="0" smtClean="0"/>
              <a:t>. </a:t>
            </a:r>
            <a:r>
              <a:rPr lang="pl-PL" dirty="0"/>
              <a:t>Po dokonaniu wpisu podmiotu do Rejestru, zmiany jego danych lub wykreślenia  podmiotu  z Rejestru,    </a:t>
            </a:r>
            <a:r>
              <a:rPr lang="pl-PL" dirty="0" smtClean="0"/>
              <a:t>(z </a:t>
            </a:r>
            <a:r>
              <a:rPr lang="pl-PL" dirty="0"/>
              <a:t>wyłączeniem  rejestru  dłużników </a:t>
            </a:r>
            <a:r>
              <a:rPr lang="pl-PL" dirty="0" smtClean="0"/>
              <a:t>niewypłacalnych),  </a:t>
            </a:r>
            <a:r>
              <a:rPr lang="pl-PL" dirty="0"/>
              <a:t>dane  objęte  treścią  wpisu  </a:t>
            </a:r>
            <a:r>
              <a:rPr lang="pl-PL" dirty="0" smtClean="0"/>
              <a:t>będą przekazywane za </a:t>
            </a:r>
            <a:r>
              <a:rPr lang="pl-PL" dirty="0"/>
              <a:t>pośrednictwem systemu teleinformatycznego do</a:t>
            </a:r>
            <a:r>
              <a:rPr lang="pl-PL" dirty="0" smtClean="0"/>
              <a:t>: </a:t>
            </a:r>
          </a:p>
          <a:p>
            <a:pPr marL="0" indent="0" algn="just">
              <a:buNone/>
            </a:pPr>
            <a:r>
              <a:rPr lang="pl-PL" dirty="0" smtClean="0"/>
              <a:t>1)Centralnego </a:t>
            </a:r>
            <a:r>
              <a:rPr lang="pl-PL" dirty="0"/>
              <a:t>Rejestru Podmiotów </a:t>
            </a:r>
            <a:r>
              <a:rPr lang="pl-PL" dirty="0" smtClean="0"/>
              <a:t>– Krajowej </a:t>
            </a:r>
            <a:r>
              <a:rPr lang="pl-PL" dirty="0"/>
              <a:t>Ewidencji Podatników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2)krajowego </a:t>
            </a:r>
            <a:r>
              <a:rPr lang="pl-PL" dirty="0"/>
              <a:t>rejestru urzędowego podmiotów gospodarki narodowej</a:t>
            </a:r>
            <a:r>
              <a:rPr lang="pl-PL" dirty="0" smtClean="0"/>
              <a:t>;</a:t>
            </a:r>
          </a:p>
          <a:p>
            <a:pPr marL="0" indent="0" algn="just">
              <a:buNone/>
            </a:pPr>
            <a:r>
              <a:rPr lang="pl-PL" dirty="0" smtClean="0"/>
              <a:t>3)ministra </a:t>
            </a:r>
            <a:r>
              <a:rPr lang="pl-PL" dirty="0"/>
              <a:t>właściwego do spraw informatyzacji w celu  dokonania  wpisu adresu do doręczeń elektronicznych do bazy adresów elektronicznych lub dokonania aktualizacji </a:t>
            </a:r>
            <a:r>
              <a:rPr lang="pl-PL" dirty="0" smtClean="0"/>
              <a:t>danych.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0959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Wniosek o wpis do Rejestru powinien być złożony nie później </a:t>
            </a:r>
            <a:r>
              <a:rPr lang="pl-PL" dirty="0" smtClean="0"/>
              <a:t>niż w </a:t>
            </a:r>
            <a:r>
              <a:rPr lang="pl-PL" dirty="0"/>
              <a:t>terminie 7 dni od dnia zdarzenia uzasadniającego dokonanie wpisu, chyba </a:t>
            </a:r>
            <a:r>
              <a:rPr lang="pl-PL" dirty="0" smtClean="0"/>
              <a:t>że przepis </a:t>
            </a:r>
            <a:r>
              <a:rPr lang="pl-PL" dirty="0"/>
              <a:t>szczególny stanowi inaczej</a:t>
            </a:r>
          </a:p>
          <a:p>
            <a:pPr algn="just"/>
            <a:r>
              <a:rPr lang="pl-PL" dirty="0" smtClean="0"/>
              <a:t>Wniosek  o wpis  </a:t>
            </a:r>
            <a:r>
              <a:rPr lang="pl-PL" dirty="0"/>
              <a:t>sąd  rejestrowy  rozpoznaje  nie  później  niż </a:t>
            </a:r>
            <a:r>
              <a:rPr lang="pl-PL" dirty="0" smtClean="0"/>
              <a:t>w terminie </a:t>
            </a:r>
            <a:r>
              <a:rPr lang="pl-PL" dirty="0"/>
              <a:t>7dni od daty jego wpływu do </a:t>
            </a:r>
            <a:r>
              <a:rPr lang="pl-PL" dirty="0" smtClean="0"/>
              <a:t>sądu.</a:t>
            </a:r>
          </a:p>
          <a:p>
            <a:pPr algn="just"/>
            <a:r>
              <a:rPr lang="pl-PL" dirty="0" smtClean="0"/>
              <a:t>Wniosek o wpis </a:t>
            </a:r>
            <a:r>
              <a:rPr lang="pl-PL" dirty="0"/>
              <a:t>spółki, której umowa została zawarta przy wykorzystaniu wzorca umowy udostępnionego w systemie  teleinformatycznym, sąd rejestrowy rozpoznaje </a:t>
            </a:r>
            <a:r>
              <a:rPr lang="pl-PL" dirty="0" smtClean="0"/>
              <a:t>w terminie </a:t>
            </a:r>
            <a:r>
              <a:rPr lang="pl-PL" dirty="0"/>
              <a:t>jednego dnia od daty jego wpływu</a:t>
            </a:r>
            <a:r>
              <a:rPr lang="pl-PL" dirty="0" smtClean="0"/>
              <a:t>.</a:t>
            </a:r>
          </a:p>
          <a:p>
            <a:pPr algn="just"/>
            <a:r>
              <a:rPr lang="pl-PL" dirty="0" smtClean="0"/>
              <a:t>Jeżeli  </a:t>
            </a:r>
            <a:r>
              <a:rPr lang="pl-PL" dirty="0"/>
              <a:t>rozpoznanie  </a:t>
            </a:r>
            <a:r>
              <a:rPr lang="pl-PL" dirty="0" smtClean="0"/>
              <a:t>wniosku wymaga </a:t>
            </a:r>
            <a:r>
              <a:rPr lang="pl-PL" dirty="0"/>
              <a:t>wezwania do usunięcia przeszkody do dokonania wpisu, wniosek powinien być rozpoznany </a:t>
            </a:r>
            <a:r>
              <a:rPr lang="pl-PL" dirty="0" smtClean="0"/>
              <a:t>w terminie </a:t>
            </a:r>
            <a:r>
              <a:rPr lang="pl-PL" dirty="0"/>
              <a:t>7dni od usunięcia przeszkody przez wnioskodawcę, co nie uchybia  terminom  określonym  </a:t>
            </a:r>
            <a:r>
              <a:rPr lang="pl-PL" dirty="0" smtClean="0"/>
              <a:t>w przepisach  </a:t>
            </a:r>
            <a:r>
              <a:rPr lang="pl-PL" dirty="0"/>
              <a:t>szczególnych</a:t>
            </a:r>
            <a:r>
              <a:rPr lang="pl-PL" b="1" dirty="0"/>
              <a:t>.  Jeżeli  rozpoznanie wniosku wymaga wysłuchania uczestników postępowania albo przeprowadzenia rozprawy, wniosek należy rozpoznać nie później niż </a:t>
            </a:r>
            <a:r>
              <a:rPr lang="pl-PL" b="1" dirty="0" smtClean="0"/>
              <a:t>w terminie miesiąca.</a:t>
            </a:r>
          </a:p>
        </p:txBody>
      </p:sp>
    </p:spTree>
    <p:extLst>
      <p:ext uri="{BB962C8B-B14F-4D97-AF65-F5344CB8AC3E}">
        <p14:creationId xmlns:p14="http://schemas.microsoft.com/office/powerpoint/2010/main" val="198359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Wpis do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Sąd rejestrowy bada, czy dołączone do wniosku dokumenty są zgodne pod względem </a:t>
            </a:r>
            <a:r>
              <a:rPr lang="pl-PL" u="sng" dirty="0"/>
              <a:t>formy i treści z przepisami prawa.</a:t>
            </a:r>
          </a:p>
          <a:p>
            <a:pPr algn="just"/>
            <a:r>
              <a:rPr lang="pl-PL" dirty="0"/>
              <a:t>Sąd rejestrowy bada, czy dane wskazane we wniosku o wpis do Rejestru są prawdziwe. W pozostałym zakresie sąd rejestrowy bada, czy zgłoszone dane są zgodne z rzeczywistym stanem, jeżeli ma w tym względzie uzasadnione wątpliwości.</a:t>
            </a:r>
          </a:p>
          <a:p>
            <a:pPr algn="just"/>
            <a:r>
              <a:rPr lang="pl-PL" dirty="0"/>
              <a:t>W przypadku stwierdzenia, że wniosek o wpis do Rejestru lub dokumenty, których złożenie jest obowiązkowe, nie zostały złożone pomimo upływu terminu, sąd rejestrowy wzywa obowiązanych do ich złożenia – wyznaczając dodatkowy 7-dniowy termin.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720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Krajowy Rejestr Sądowy (KRS)</a:t>
            </a:r>
            <a:br>
              <a:rPr lang="pl-PL" b="1" dirty="0" smtClean="0"/>
            </a:b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Krajowy Rejestr </a:t>
            </a:r>
            <a:r>
              <a:rPr lang="pl-PL" sz="2000" dirty="0" smtClean="0"/>
              <a:t>Sądowy jest zbiorem jawnym</a:t>
            </a:r>
            <a:r>
              <a:rPr lang="pl-PL" sz="2000" dirty="0"/>
              <a:t>, </a:t>
            </a:r>
            <a:endParaRPr lang="pl-PL" sz="2000" dirty="0" smtClean="0"/>
          </a:p>
          <a:p>
            <a:pPr algn="just"/>
            <a:r>
              <a:rPr lang="pl-PL" sz="2000" dirty="0" smtClean="0"/>
              <a:t>Został </a:t>
            </a:r>
            <a:r>
              <a:rPr lang="pl-PL" sz="2000" dirty="0"/>
              <a:t>utworzony na podstawie ustawy z dnia 20 sierpnia 1997 r. o Krajowym Rejestrze Sądowym (Dz. U. z </a:t>
            </a:r>
            <a:r>
              <a:rPr lang="pl-PL" sz="2000" dirty="0" smtClean="0"/>
              <a:t>2022, </a:t>
            </a:r>
            <a:r>
              <a:rPr lang="pl-PL" sz="2000" dirty="0"/>
              <a:t>poz. </a:t>
            </a:r>
            <a:r>
              <a:rPr lang="pl-PL" sz="2000" dirty="0" smtClean="0"/>
              <a:t>1683 </a:t>
            </a:r>
            <a:r>
              <a:rPr lang="pl-PL" sz="2000" dirty="0"/>
              <a:t>ze zm.) </a:t>
            </a:r>
            <a:endParaRPr lang="pl-PL" sz="2000" dirty="0" smtClean="0"/>
          </a:p>
          <a:p>
            <a:pPr algn="just"/>
            <a:r>
              <a:rPr lang="pl-PL" sz="2000" dirty="0"/>
              <a:t>Rejestr obejmuje podmioty, na które przepisy ustaw nakładają obowiązek uzyskania wpisu do tego Rejestru</a:t>
            </a:r>
            <a:r>
              <a:rPr lang="pl-PL" sz="2000" dirty="0" smtClean="0"/>
              <a:t>;</a:t>
            </a:r>
          </a:p>
          <a:p>
            <a:pPr algn="just"/>
            <a:r>
              <a:rPr lang="pl-PL" sz="2000" dirty="0" smtClean="0"/>
              <a:t>Każdy ma prawo wglądu do danych zawartych w  rejestrach KRS;</a:t>
            </a:r>
          </a:p>
          <a:p>
            <a:pPr algn="just"/>
            <a:r>
              <a:rPr lang="pl-PL" sz="2000" dirty="0"/>
              <a:t>Każdy ma prawo otrzymać, </a:t>
            </a:r>
            <a:r>
              <a:rPr lang="pl-PL" sz="2000" b="1" dirty="0"/>
              <a:t>również drogą elektroniczną</a:t>
            </a:r>
            <a:r>
              <a:rPr lang="pl-PL" sz="2000" dirty="0"/>
              <a:t>, poświadczone odpisy, wyciągi, zaświadczenia i informacje </a:t>
            </a:r>
            <a:r>
              <a:rPr lang="pl-PL" sz="2000" dirty="0" smtClean="0"/>
              <a:t>z Rejestru,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Rejestr przedsiębiorców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pl-PL" dirty="0"/>
          </a:p>
          <a:p>
            <a:pPr algn="just"/>
            <a:r>
              <a:rPr lang="pl-PL" dirty="0" smtClean="0"/>
              <a:t>Dane dotyczące poszczególnych przedsiębiorców wpisanych do rejestru przedsiębiorców umieszcza się pod numerem dla danego podmiotu </a:t>
            </a:r>
            <a:r>
              <a:rPr lang="pl-PL" b="1" dirty="0" smtClean="0"/>
              <a:t>w sześciu działach tego rejestru.</a:t>
            </a:r>
          </a:p>
          <a:p>
            <a:pPr algn="just"/>
            <a:r>
              <a:rPr lang="pl-PL" dirty="0" smtClean="0"/>
              <a:t>Do </a:t>
            </a:r>
            <a:r>
              <a:rPr lang="pl-PL" dirty="0"/>
              <a:t>podmiotów najliczniej występujących w rejestrze przedsiębiorców KRS </a:t>
            </a:r>
            <a:r>
              <a:rPr lang="pl-PL" dirty="0" smtClean="0"/>
              <a:t>należą: </a:t>
            </a:r>
          </a:p>
          <a:p>
            <a:pPr algn="just"/>
            <a:r>
              <a:rPr lang="pl-PL" dirty="0" smtClean="0"/>
              <a:t>1.  </a:t>
            </a:r>
            <a:r>
              <a:rPr lang="pl-PL" dirty="0"/>
              <a:t>spółki z ograniczoną odpowiedzialnością, </a:t>
            </a:r>
            <a:endParaRPr lang="pl-PL" dirty="0" smtClean="0"/>
          </a:p>
          <a:p>
            <a:pPr algn="just"/>
            <a:r>
              <a:rPr lang="pl-PL" dirty="0" smtClean="0"/>
              <a:t>2. spółki </a:t>
            </a:r>
            <a:r>
              <a:rPr lang="pl-PL" dirty="0"/>
              <a:t>akcyjne </a:t>
            </a:r>
            <a:endParaRPr lang="pl-PL" dirty="0" smtClean="0"/>
          </a:p>
          <a:p>
            <a:pPr algn="just"/>
            <a:r>
              <a:rPr lang="pl-PL" dirty="0" smtClean="0"/>
              <a:t>3. spółdzielnie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b="1" dirty="0" smtClean="0"/>
              <a:t>Art</a:t>
            </a:r>
            <a:r>
              <a:rPr lang="pl-PL" b="1" dirty="0"/>
              <a:t>. 36 ustawy o </a:t>
            </a:r>
            <a:r>
              <a:rPr lang="pl-PL" b="1" dirty="0" smtClean="0"/>
              <a:t>KRS określa które podmioty podlegają obowiązkowi wpisu do KRS do rejestru przedsiębiorców;</a:t>
            </a:r>
            <a:endParaRPr lang="pl-PL" b="1" dirty="0"/>
          </a:p>
          <a:p>
            <a:pPr marL="0" indent="0" algn="just">
              <a:buNone/>
            </a:pPr>
            <a:endParaRPr lang="pl-PL" b="1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Centralna Informacja Krajowego Rejestru Sądowego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Jest jednostką organizacyjną ministerstwa sprawiedliwości udostępniającą informacje i dane zawarte w Krajowym Rejestrze Sądowym;</a:t>
            </a:r>
          </a:p>
          <a:p>
            <a:pPr algn="just"/>
            <a:r>
              <a:rPr lang="pl-PL" dirty="0" smtClean="0"/>
              <a:t>Centralna Informacja Krajowego Rejestru Sądowego jest utworzona i prowadzona przez Ministra Sprawiedliwości;</a:t>
            </a:r>
          </a:p>
          <a:p>
            <a:pPr algn="just"/>
            <a:r>
              <a:rPr lang="pl-PL" dirty="0"/>
              <a:t>Składa się z centrali i terenowych </a:t>
            </a:r>
            <a:r>
              <a:rPr lang="pl-PL" dirty="0" smtClean="0"/>
              <a:t>oddziałów funkcjonujących przy sądach rejestrowych; </a:t>
            </a:r>
          </a:p>
        </p:txBody>
      </p:sp>
    </p:spTree>
    <p:extLst>
      <p:ext uri="{BB962C8B-B14F-4D97-AF65-F5344CB8AC3E}">
        <p14:creationId xmlns:p14="http://schemas.microsoft.com/office/powerpoint/2010/main" val="120997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Zadania Centralnej Informacji Krajowego Rejestru Sądowego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Prowadzenie   </a:t>
            </a:r>
            <a:r>
              <a:rPr lang="pl-PL" dirty="0"/>
              <a:t>zbioru   informacji   Rejestru   oraz   elektronicznego   katalogu dokumentów spółek, </a:t>
            </a:r>
            <a:endParaRPr lang="pl-PL" dirty="0" smtClean="0"/>
          </a:p>
          <a:p>
            <a:pPr algn="just"/>
            <a:r>
              <a:rPr lang="pl-PL" dirty="0"/>
              <a:t>U</a:t>
            </a:r>
            <a:r>
              <a:rPr lang="pl-PL" dirty="0" smtClean="0"/>
              <a:t>dzielanie  </a:t>
            </a:r>
            <a:r>
              <a:rPr lang="pl-PL" dirty="0"/>
              <a:t>informacji  </a:t>
            </a:r>
            <a:r>
              <a:rPr lang="pl-PL" dirty="0" smtClean="0"/>
              <a:t>z Rejestru  </a:t>
            </a:r>
            <a:r>
              <a:rPr lang="pl-PL" dirty="0"/>
              <a:t>oraz  przechowywanie  </a:t>
            </a:r>
            <a:r>
              <a:rPr lang="pl-PL" dirty="0" smtClean="0"/>
              <a:t>i udostępnianie </a:t>
            </a:r>
            <a:r>
              <a:rPr lang="pl-PL" dirty="0"/>
              <a:t>kopii dokumentów </a:t>
            </a:r>
            <a:r>
              <a:rPr lang="pl-PL" dirty="0" smtClean="0"/>
              <a:t>z katalogu;</a:t>
            </a:r>
          </a:p>
          <a:p>
            <a:pPr algn="just"/>
            <a:r>
              <a:rPr lang="pl-PL" dirty="0" smtClean="0"/>
              <a:t>Utworzenie     i eksploatacja  </a:t>
            </a:r>
            <a:r>
              <a:rPr lang="pl-PL" dirty="0"/>
              <a:t>połączeń  Rejestru     </a:t>
            </a:r>
            <a:r>
              <a:rPr lang="pl-PL" dirty="0" smtClean="0"/>
              <a:t>i katalogu     w systemie </a:t>
            </a:r>
            <a:r>
              <a:rPr lang="pl-PL" dirty="0"/>
              <a:t>teleinformatycznym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Utworzenie </a:t>
            </a:r>
            <a:r>
              <a:rPr lang="pl-PL" dirty="0"/>
              <a:t>i eksploatacja połączeń Rejestru z systemem integracji </a:t>
            </a:r>
            <a:r>
              <a:rPr lang="pl-PL" dirty="0" smtClean="0"/>
              <a:t>rejestrów.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00970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2300" dirty="0"/>
              <a:t>Centralna Informacja wydaje odpisy, wyciągi </a:t>
            </a:r>
            <a:r>
              <a:rPr lang="pl-PL" sz="2300" dirty="0" smtClean="0"/>
              <a:t>i zaświadczenia </a:t>
            </a:r>
            <a:r>
              <a:rPr lang="pl-PL" sz="2300" dirty="0"/>
              <a:t>oraz udziela informacji  </a:t>
            </a:r>
            <a:r>
              <a:rPr lang="pl-PL" sz="2300" dirty="0" smtClean="0"/>
              <a:t>z Rejestru</a:t>
            </a:r>
            <a:r>
              <a:rPr lang="pl-PL" sz="2300" dirty="0"/>
              <a:t>, które mają moc dokumentów urzędowych, jeżeli zostały </a:t>
            </a:r>
            <a:r>
              <a:rPr lang="pl-PL" sz="2300" b="1" dirty="0"/>
              <a:t>wydane </a:t>
            </a:r>
            <a:r>
              <a:rPr lang="pl-PL" sz="2300" b="1" dirty="0" smtClean="0"/>
              <a:t>w postaci </a:t>
            </a:r>
            <a:r>
              <a:rPr lang="pl-PL" sz="2300" b="1" dirty="0"/>
              <a:t>papierowej lub elektronicznej</a:t>
            </a:r>
            <a:r>
              <a:rPr lang="pl-PL" sz="2300" b="1" dirty="0" smtClean="0"/>
              <a:t>.</a:t>
            </a:r>
          </a:p>
          <a:p>
            <a:pPr algn="just"/>
            <a:r>
              <a:rPr lang="pl-PL" sz="2300" dirty="0"/>
              <a:t>Centralna  Informacja  wydaje  z  </a:t>
            </a:r>
            <a:r>
              <a:rPr lang="pl-PL" sz="2300" dirty="0" smtClean="0"/>
              <a:t>katalogu spółek,  </a:t>
            </a:r>
            <a:r>
              <a:rPr lang="pl-PL" sz="2300" dirty="0"/>
              <a:t>za  pośrednictwem  systemu teleinformatycznego,  </a:t>
            </a:r>
            <a:r>
              <a:rPr lang="pl-PL" sz="2300" dirty="0" smtClean="0"/>
              <a:t>dokumenty złożone  w postaci  </a:t>
            </a:r>
            <a:r>
              <a:rPr lang="pl-PL" sz="2300" dirty="0"/>
              <a:t>elektronicznej  albo  kopie dokumentów  złożonych  w  postaci  papierowej  poświadczone  za  zgodność  z dokumentami znajdującymi się w aktach rejestrowych podmiotu</a:t>
            </a:r>
            <a:r>
              <a:rPr lang="pl-PL" sz="2300" dirty="0" smtClean="0"/>
              <a:t>.</a:t>
            </a:r>
          </a:p>
          <a:p>
            <a:pPr algn="just"/>
            <a:endParaRPr lang="pl-PL" sz="2300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Centralna Informacja pobiera opłaty za udzielanie informacji, wydawanie odpisów, wyciągów lub zaświadczeń z Rejestru oraz za udostępnianie z katalogu dokumentów złożonych w postaci elektronicznej i kopii dokumentów złożonych w postaci papierowej. Opłaty te stanowią dochód budżetu państwa.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446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Centralna Informacja Krajowego Rejestru Sądowego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Centralna Informacja </a:t>
            </a:r>
            <a:r>
              <a:rPr lang="pl-PL" b="1" dirty="0"/>
              <a:t>udostępnia bezpłatnie</a:t>
            </a:r>
            <a:r>
              <a:rPr lang="pl-PL" dirty="0"/>
              <a:t>, w ogólnodostępnych sieciach teleinformatycznych,  </a:t>
            </a:r>
            <a:r>
              <a:rPr lang="pl-PL" b="1" dirty="0" smtClean="0"/>
              <a:t>aktualne i  </a:t>
            </a:r>
            <a:r>
              <a:rPr lang="pl-PL" b="1" dirty="0"/>
              <a:t>pełne  informacje  </a:t>
            </a:r>
            <a:r>
              <a:rPr lang="pl-PL" dirty="0"/>
              <a:t>o  podmiotach  wpisanych  do Rejestru oraz </a:t>
            </a:r>
            <a:r>
              <a:rPr lang="pl-PL" b="1" dirty="0"/>
              <a:t>listę dokumentów zawartych w </a:t>
            </a:r>
            <a:r>
              <a:rPr lang="pl-PL" b="1" dirty="0" smtClean="0"/>
              <a:t>katalogu spółek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Pobrane samodzielnie  </a:t>
            </a:r>
            <a:r>
              <a:rPr lang="pl-PL" dirty="0"/>
              <a:t>wydruki  komputerowe  aktualnych  i  pełnych informacji  o  podmiotach  </a:t>
            </a:r>
            <a:r>
              <a:rPr lang="pl-PL" dirty="0" smtClean="0"/>
              <a:t>wpisanych do  </a:t>
            </a:r>
            <a:r>
              <a:rPr lang="pl-PL" dirty="0"/>
              <a:t>Rejestru </a:t>
            </a:r>
            <a:r>
              <a:rPr lang="pl-PL" dirty="0" smtClean="0"/>
              <a:t>w trybie przeglądania rejestru  </a:t>
            </a:r>
            <a:r>
              <a:rPr lang="pl-PL" dirty="0"/>
              <a:t>mają  moc  zrównaną  z  </a:t>
            </a:r>
            <a:r>
              <a:rPr lang="pl-PL" b="1" dirty="0"/>
              <a:t>mocą dokumentów wydawanych przez Centralną </a:t>
            </a:r>
            <a:r>
              <a:rPr lang="pl-PL" b="1" dirty="0" smtClean="0"/>
              <a:t>Informację</a:t>
            </a:r>
            <a:r>
              <a:rPr lang="pl-PL" dirty="0" smtClean="0"/>
              <a:t>;</a:t>
            </a:r>
          </a:p>
          <a:p>
            <a:pPr algn="just"/>
            <a:r>
              <a:rPr lang="pl-PL" dirty="0" smtClean="0"/>
              <a:t>Centralna </a:t>
            </a:r>
            <a:r>
              <a:rPr lang="pl-PL" dirty="0"/>
              <a:t>Informacja udostępnia bezpłatnie, </a:t>
            </a:r>
            <a:r>
              <a:rPr lang="pl-PL" dirty="0" smtClean="0"/>
              <a:t>w ogólnodostępnych </a:t>
            </a:r>
            <a:r>
              <a:rPr lang="pl-PL" dirty="0"/>
              <a:t>sieciach teleinformatycznych,  listę  podmiotów,  wobec  których  </a:t>
            </a:r>
            <a:r>
              <a:rPr lang="pl-PL" dirty="0" smtClean="0"/>
              <a:t>w dziale  6 rejestru </a:t>
            </a:r>
            <a:r>
              <a:rPr lang="pl-PL" dirty="0"/>
              <a:t>przedsiębiorców  wpisano  informację  </a:t>
            </a:r>
            <a:r>
              <a:rPr lang="pl-PL" dirty="0" smtClean="0"/>
              <a:t>o ogłoszeniu  </a:t>
            </a:r>
            <a:r>
              <a:rPr lang="pl-PL" dirty="0"/>
              <a:t>upadłości  albo  </a:t>
            </a:r>
            <a:r>
              <a:rPr lang="pl-PL" dirty="0" smtClean="0"/>
              <a:t>o otwarciu </a:t>
            </a:r>
            <a:r>
              <a:rPr lang="pl-PL" dirty="0"/>
              <a:t>postępowania restrukturyzacyjnego. 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143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Elektroniczny dostęp do KRS </a:t>
            </a:r>
            <a:br>
              <a:rPr lang="pl-PL" b="1" dirty="0" smtClean="0"/>
            </a:b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Obejmuje:</a:t>
            </a:r>
            <a:endParaRPr lang="pl-PL" dirty="0"/>
          </a:p>
          <a:p>
            <a:pPr algn="just"/>
            <a:r>
              <a:rPr lang="pl-PL" dirty="0" smtClean="0"/>
              <a:t>Elektroniczną wyszukiwarkę </a:t>
            </a:r>
            <a:r>
              <a:rPr lang="pl-PL" dirty="0"/>
              <a:t>podmiotów w KRS</a:t>
            </a:r>
            <a:r>
              <a:rPr lang="pl-PL"/>
              <a:t>: https://wyszukiwarka-krs.ms.gov.pl/ </a:t>
            </a:r>
            <a:endParaRPr lang="pl-PL" smtClean="0"/>
          </a:p>
          <a:p>
            <a:pPr algn="just"/>
            <a:r>
              <a:rPr lang="pl-PL" smtClean="0"/>
              <a:t>Wyszukiwarka </a:t>
            </a:r>
            <a:r>
              <a:rPr lang="pl-PL" dirty="0"/>
              <a:t>umożliwia znalezienie informacji o podmiocie wpisanym do KRS. Możliwe jest wyszukiwanie </a:t>
            </a:r>
            <a:r>
              <a:rPr lang="pl-PL" dirty="0" smtClean="0"/>
              <a:t>m.in. wg </a:t>
            </a:r>
            <a:r>
              <a:rPr lang="pl-PL" dirty="0"/>
              <a:t>numeru KRS lub nazwy </a:t>
            </a:r>
            <a:r>
              <a:rPr lang="pl-PL" dirty="0" smtClean="0"/>
              <a:t>podmiotu itd..;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ctr"/>
            <a:r>
              <a:rPr lang="pl-PL" sz="4400" b="1" dirty="0" smtClean="0"/>
              <a:t>Dziękuję za uwagę!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Krajowy Rejestr Sądowy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Krajowy Rejestr Sądowy jest </a:t>
            </a:r>
            <a:r>
              <a:rPr lang="pl-PL" b="1" dirty="0"/>
              <a:t>scentralizowaną, informatyczną bazą danych</a:t>
            </a:r>
            <a:r>
              <a:rPr lang="pl-PL" dirty="0"/>
              <a:t> składającą się z trzech osobnych rejestrów: 1. </a:t>
            </a:r>
            <a:r>
              <a:rPr lang="pl-PL" b="1" dirty="0"/>
              <a:t>rejestru przedsiębiorców, 2. rejestru stowarzyszeń, innych organizacji społecznych i zawodowych, fundacji oraz </a:t>
            </a:r>
            <a:r>
              <a:rPr lang="pl-PL" b="1" dirty="0" smtClean="0"/>
              <a:t>samodzielnych publicznych </a:t>
            </a:r>
            <a:r>
              <a:rPr lang="pl-PL" b="1" dirty="0"/>
              <a:t>zakładów opieki zdrowotnej, 3. rejestru dłużników niewypłacalnych.</a:t>
            </a:r>
          </a:p>
          <a:p>
            <a:pPr algn="just"/>
            <a:r>
              <a:rPr lang="pl-PL" dirty="0"/>
              <a:t>Rejestr wchodzi w skład systemu integracji rejestrów, o którym mowa w art.  22  dyrektywy  Parlamentu  Europejskiego  i  Rady  (UE)  2017/1132  z  dnia  14 czerwca 2017 r. w sprawie niektórych aspektów prawa spółek (Dz. Urz. UE L 169 z30.06.2017, str. 46–127).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82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Zadania i cele 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Ewidencjonowanie podmiotów podlegających wpisowi do rejestrów w nim zawierających się;</a:t>
            </a:r>
          </a:p>
          <a:p>
            <a:pPr algn="just"/>
            <a:r>
              <a:rPr lang="pl-PL" b="1" dirty="0" smtClean="0"/>
              <a:t>Powszechne</a:t>
            </a:r>
            <a:r>
              <a:rPr lang="pl-PL" dirty="0" smtClean="0"/>
              <a:t> </a:t>
            </a:r>
            <a:r>
              <a:rPr lang="pl-PL" dirty="0"/>
              <a:t>udostępnienie </a:t>
            </a:r>
            <a:r>
              <a:rPr lang="pl-PL" b="1" dirty="0" smtClean="0"/>
              <a:t>w sposób szybki </a:t>
            </a:r>
            <a:r>
              <a:rPr lang="pl-PL" b="1" dirty="0"/>
              <a:t>i </a:t>
            </a:r>
            <a:r>
              <a:rPr lang="pl-PL" b="1" dirty="0" smtClean="0"/>
              <a:t>niezawodny</a:t>
            </a:r>
            <a:r>
              <a:rPr lang="pl-PL" dirty="0" smtClean="0"/>
              <a:t> </a:t>
            </a:r>
            <a:r>
              <a:rPr lang="pl-PL" dirty="0"/>
              <a:t>informacji </a:t>
            </a:r>
            <a:r>
              <a:rPr lang="pl-PL" dirty="0" smtClean="0"/>
              <a:t>o: </a:t>
            </a:r>
            <a:r>
              <a:rPr lang="pl-PL" dirty="0"/>
              <a:t>statusie prawnym zarejestrowanego </a:t>
            </a:r>
            <a:r>
              <a:rPr lang="pl-PL" dirty="0" smtClean="0"/>
              <a:t>podmiotu, o najważniejszych </a:t>
            </a:r>
            <a:r>
              <a:rPr lang="pl-PL" dirty="0"/>
              <a:t>elementach jego sytuacji finansowej oraz sposobie jego </a:t>
            </a:r>
            <a:r>
              <a:rPr lang="pl-PL" dirty="0" smtClean="0"/>
              <a:t>reprezentowania;</a:t>
            </a:r>
            <a:endParaRPr lang="pl-PL" dirty="0"/>
          </a:p>
          <a:p>
            <a:pPr algn="just"/>
            <a:r>
              <a:rPr lang="pl-PL" dirty="0"/>
              <a:t>Ponadto Krajowy Rejestr Sądowy zawiera inne, istotne dla obrotu </a:t>
            </a:r>
            <a:r>
              <a:rPr lang="pl-PL" dirty="0" smtClean="0"/>
              <a:t>gospodarczego </a:t>
            </a:r>
            <a:r>
              <a:rPr lang="pl-PL" dirty="0"/>
              <a:t>dane o przedsiębiorcy, w tym między </a:t>
            </a:r>
            <a:r>
              <a:rPr lang="pl-PL" dirty="0" smtClean="0"/>
              <a:t>innymi: informacje </a:t>
            </a:r>
            <a:r>
              <a:rPr lang="pl-PL" dirty="0"/>
              <a:t>o zaległościach podatkowych i </a:t>
            </a:r>
            <a:r>
              <a:rPr lang="pl-PL" dirty="0" smtClean="0"/>
              <a:t>celnych, zaległościach </a:t>
            </a:r>
            <a:r>
              <a:rPr lang="pl-PL" dirty="0"/>
              <a:t>wobec </a:t>
            </a:r>
            <a:r>
              <a:rPr lang="pl-PL" dirty="0" smtClean="0"/>
              <a:t>ZUS, wierzycielach </a:t>
            </a:r>
            <a:r>
              <a:rPr lang="pl-PL" dirty="0"/>
              <a:t>i wysokościach niespłaconych wierzytelności.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Rejestry KRS </a:t>
            </a:r>
            <a:r>
              <a:rPr lang="pl-PL" dirty="0" smtClean="0"/>
              <a:t>prowadzą w systemie teleinformatycznym sądy rejonowe (sądy gospodarcze) obejmujące swoją właściwością  obszar województwa lub jego część - </a:t>
            </a:r>
            <a:r>
              <a:rPr lang="pl-PL" b="1" dirty="0" smtClean="0"/>
              <a:t>tzw. sądy rejestrowe</a:t>
            </a:r>
            <a:r>
              <a:rPr lang="pl-PL" dirty="0" smtClean="0"/>
              <a:t>;</a:t>
            </a:r>
          </a:p>
          <a:p>
            <a:pPr algn="just"/>
            <a:r>
              <a:rPr lang="pl-PL" b="1" dirty="0" smtClean="0"/>
              <a:t>Do </a:t>
            </a:r>
            <a:r>
              <a:rPr lang="pl-PL" b="1" dirty="0"/>
              <a:t>postępowania </a:t>
            </a:r>
            <a:r>
              <a:rPr lang="pl-PL" dirty="0"/>
              <a:t>przed sądami rejestrowymi stosuje się </a:t>
            </a:r>
            <a:r>
              <a:rPr lang="pl-PL" dirty="0" smtClean="0"/>
              <a:t>przepisy Kodeksu </a:t>
            </a:r>
            <a:r>
              <a:rPr lang="pl-PL" dirty="0"/>
              <a:t>postępowania cywilnego o postępowaniu </a:t>
            </a:r>
            <a:r>
              <a:rPr lang="pl-PL" dirty="0" smtClean="0"/>
              <a:t>nieprocesowym, chyba że przepis szczególny stanowi inaczej;</a:t>
            </a:r>
          </a:p>
          <a:p>
            <a:pPr algn="just"/>
            <a:r>
              <a:rPr lang="pl-PL" b="1" dirty="0" smtClean="0"/>
              <a:t>Gminy </a:t>
            </a:r>
            <a:r>
              <a:rPr lang="pl-PL" dirty="0" smtClean="0"/>
              <a:t>jako zadania zlecone wykonują czynności związane z prowadzeniem rejestru polegające na zapewnieniu zainteresowanym: wglądu do Polskiej Klasyfikacji Działalności (PKD), dostępu do urzędowych formularzy wniosków wymaganych ustawą dla dokonania procesu rejestracji, dostępu do informacji o wysokości opłat, sposobie ich uiszczenia oraz właściwości miejscowej sądów rejestrowych.</a:t>
            </a: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Dla podmiotu wpisanego do Rejestru prowadzi się odrębne </a:t>
            </a:r>
            <a:r>
              <a:rPr lang="pl-PL" dirty="0" smtClean="0"/>
              <a:t>akta rejestrowe </a:t>
            </a:r>
            <a:r>
              <a:rPr lang="pl-PL" dirty="0"/>
              <a:t>obejmujące w szczególności dokumenty stanowiące podstawę </a:t>
            </a:r>
            <a:r>
              <a:rPr lang="pl-PL" dirty="0" smtClean="0"/>
              <a:t>wpisu. </a:t>
            </a:r>
          </a:p>
          <a:p>
            <a:pPr algn="just"/>
            <a:r>
              <a:rPr lang="pl-PL" dirty="0" smtClean="0"/>
              <a:t>Mogą być papierowe i elektroniczne;</a:t>
            </a:r>
          </a:p>
          <a:p>
            <a:pPr algn="just"/>
            <a:r>
              <a:rPr lang="pl-PL" dirty="0" smtClean="0"/>
              <a:t>Akta </a:t>
            </a:r>
            <a:r>
              <a:rPr lang="pl-PL" dirty="0"/>
              <a:t>rejestrowe dla podmiotów wpisanych do rejestru przedsiębiorców </a:t>
            </a:r>
            <a:r>
              <a:rPr lang="pl-PL" dirty="0" smtClean="0"/>
              <a:t>prowadzi się </a:t>
            </a:r>
            <a:r>
              <a:rPr lang="pl-PL" b="1" dirty="0"/>
              <a:t>wyłącznie w systemie teleinformatycznym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Akta </a:t>
            </a:r>
            <a:r>
              <a:rPr lang="pl-PL" dirty="0"/>
              <a:t>rejestrowe prowadzone </a:t>
            </a:r>
            <a:r>
              <a:rPr lang="pl-PL" dirty="0" smtClean="0"/>
              <a:t>w postaci </a:t>
            </a:r>
            <a:r>
              <a:rPr lang="pl-PL" dirty="0"/>
              <a:t>papierowej nie podlegają przetworzeniu na akta prowadzone w </a:t>
            </a:r>
            <a:r>
              <a:rPr lang="pl-PL" dirty="0" smtClean="0"/>
              <a:t>systemie teleinformatycznym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Akta </a:t>
            </a:r>
            <a:r>
              <a:rPr lang="pl-PL" dirty="0"/>
              <a:t>rejestrowe prowadzone w systemie </a:t>
            </a:r>
            <a:r>
              <a:rPr lang="pl-PL" dirty="0" smtClean="0"/>
              <a:t>teleinformatycznym nie </a:t>
            </a:r>
            <a:r>
              <a:rPr lang="pl-PL" dirty="0"/>
              <a:t>podlegają przetworzeniu na postać papierową</a:t>
            </a:r>
            <a:r>
              <a:rPr lang="pl-PL" dirty="0" smtClean="0"/>
              <a:t>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287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75656" y="1988840"/>
            <a:ext cx="6591985" cy="377762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 smtClean="0"/>
              <a:t>Jeżeli przepis </a:t>
            </a:r>
            <a:r>
              <a:rPr lang="pl-PL" dirty="0"/>
              <a:t>szczególny nakazuje zgłoszenie określonych danych sądowi rejestrowemu  lub  wpisanie  ich  do  Rejestru,  </a:t>
            </a:r>
            <a:r>
              <a:rPr lang="pl-PL" dirty="0" smtClean="0"/>
              <a:t>a dane  </a:t>
            </a:r>
            <a:r>
              <a:rPr lang="pl-PL" dirty="0"/>
              <a:t>te  nie  podlegają  według przepisów ustawy wpisowi do określonego działu Rejestru, dokumenty zawierające te  </a:t>
            </a:r>
            <a:r>
              <a:rPr lang="pl-PL" dirty="0" smtClean="0"/>
              <a:t>dane składa  </a:t>
            </a:r>
            <a:r>
              <a:rPr lang="pl-PL" dirty="0"/>
              <a:t>się  do  akt rejestrowych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/>
              <a:t>Jeżeli podmiot wpisywany do Rejestru działa na podstawie umowy lub statutu, do wniosku </a:t>
            </a:r>
            <a:r>
              <a:rPr lang="pl-PL" dirty="0" smtClean="0"/>
              <a:t>o jego </a:t>
            </a:r>
            <a:r>
              <a:rPr lang="pl-PL" dirty="0"/>
              <a:t>wpisanie dołącza się umowę lub statut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Do wniosku </a:t>
            </a:r>
            <a:r>
              <a:rPr lang="pl-PL" dirty="0"/>
              <a:t>dotyczącego zmiany umowy lub statutu podmiotu wpisanego do Rejestru, działającego na podstawie umowy lub statutu, dołącza się także </a:t>
            </a:r>
            <a:r>
              <a:rPr lang="pl-PL" b="1" dirty="0" smtClean="0"/>
              <a:t>tekst jednolity </a:t>
            </a:r>
            <a:r>
              <a:rPr lang="pl-PL" b="1" dirty="0"/>
              <a:t>umowy lub statutu, z </a:t>
            </a:r>
            <a:r>
              <a:rPr lang="pl-PL" b="1" dirty="0" smtClean="0"/>
              <a:t>uwzględnieniem </a:t>
            </a:r>
            <a:r>
              <a:rPr lang="pl-PL" b="1" dirty="0"/>
              <a:t>wprowadzonych zmian. </a:t>
            </a: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176116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1600" dirty="0" smtClean="0"/>
              <a:t>Jeżeli </a:t>
            </a:r>
            <a:r>
              <a:rPr lang="pl-PL" sz="1600" dirty="0"/>
              <a:t>wnioski i dokumenty dotyczące podmiotu wpisanego </a:t>
            </a:r>
            <a:r>
              <a:rPr lang="pl-PL" sz="1600" dirty="0" smtClean="0"/>
              <a:t>do  </a:t>
            </a:r>
            <a:r>
              <a:rPr lang="pl-PL" sz="1600" dirty="0"/>
              <a:t>rejestru, wyłącznie będą </a:t>
            </a:r>
            <a:r>
              <a:rPr lang="pl-PL" sz="1600" dirty="0" smtClean="0"/>
              <a:t>złożone za </a:t>
            </a:r>
            <a:r>
              <a:rPr lang="pl-PL" sz="1600" dirty="0"/>
              <a:t>pośrednictwem  systemu  teleinformatycznego,  w </a:t>
            </a:r>
            <a:r>
              <a:rPr lang="pl-PL" sz="1600" dirty="0" smtClean="0"/>
              <a:t> papierowych aktach  </a:t>
            </a:r>
            <a:r>
              <a:rPr lang="pl-PL" sz="1600" dirty="0"/>
              <a:t>rejestrowych </a:t>
            </a:r>
            <a:r>
              <a:rPr lang="pl-PL" sz="1600" dirty="0" smtClean="0"/>
              <a:t>będzie przechowywany wydruk </a:t>
            </a:r>
            <a:r>
              <a:rPr lang="pl-PL" sz="1600" dirty="0"/>
              <a:t>tych wniosków i dokumentów wraz ze wskazaniem osób, które je podpisały. </a:t>
            </a:r>
            <a:endParaRPr lang="pl-PL" sz="1600" dirty="0" smtClean="0"/>
          </a:p>
          <a:p>
            <a:pPr algn="just"/>
            <a:r>
              <a:rPr lang="pl-PL" sz="1600" dirty="0" smtClean="0"/>
              <a:t>Dla </a:t>
            </a:r>
            <a:r>
              <a:rPr lang="pl-PL" sz="1600" dirty="0"/>
              <a:t>podmiotu wpisanego do rejestru </a:t>
            </a:r>
            <a:r>
              <a:rPr lang="pl-PL" sz="1600" dirty="0" smtClean="0"/>
              <a:t>przedsiębiorców, którego akta rejestrowe są prowadzone wyłącznie elektronicznie będzie prowadzony </a:t>
            </a:r>
            <a:r>
              <a:rPr lang="pl-PL" sz="1600" b="1" dirty="0" smtClean="0"/>
              <a:t>zbiór </a:t>
            </a:r>
            <a:r>
              <a:rPr lang="pl-PL" sz="1600" b="1" dirty="0"/>
              <a:t>dokumentów obejmujący dokumenty wytworzone w postaci papierowej. Do zbioru dokumentów </a:t>
            </a:r>
            <a:r>
              <a:rPr lang="pl-PL" sz="1600" b="1" dirty="0" smtClean="0"/>
              <a:t>będą dołączane akta </a:t>
            </a:r>
            <a:r>
              <a:rPr lang="pl-PL" sz="1600" b="1" dirty="0"/>
              <a:t>rejestrowe podmiotu prowadzone w postaci papierowej</a:t>
            </a:r>
            <a:r>
              <a:rPr lang="pl-PL" sz="16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7904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KRS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Dla każdego podmiotu obowiązanego do składania </a:t>
            </a:r>
            <a:r>
              <a:rPr lang="pl-PL" dirty="0" smtClean="0"/>
              <a:t>dokumentów finansowych </a:t>
            </a:r>
            <a:r>
              <a:rPr lang="pl-PL" dirty="0"/>
              <a:t>do Rejestru prowadzi się w </a:t>
            </a:r>
            <a:r>
              <a:rPr lang="pl-PL" b="1" dirty="0"/>
              <a:t>systemie </a:t>
            </a:r>
            <a:r>
              <a:rPr lang="pl-PL" b="1" dirty="0" smtClean="0"/>
              <a:t>teleinformatycznym repozytorium </a:t>
            </a:r>
            <a:r>
              <a:rPr lang="pl-PL" b="1" dirty="0"/>
              <a:t>dokumentów </a:t>
            </a:r>
            <a:r>
              <a:rPr lang="pl-PL" b="1" dirty="0" smtClean="0"/>
              <a:t>finansowych</a:t>
            </a:r>
            <a:r>
              <a:rPr lang="pl-PL" dirty="0" smtClean="0"/>
              <a:t>;</a:t>
            </a:r>
          </a:p>
          <a:p>
            <a:pPr algn="just"/>
            <a:r>
              <a:rPr lang="pl-PL" dirty="0"/>
              <a:t>Do repozytorium dokumentów finansowych są składane dokumenty,  </a:t>
            </a:r>
            <a:r>
              <a:rPr lang="pl-PL" dirty="0" smtClean="0"/>
              <a:t>o których mowa w ustawie </a:t>
            </a:r>
            <a:r>
              <a:rPr lang="pl-PL" dirty="0"/>
              <a:t>z dnia 29 września 1994 r. o </a:t>
            </a:r>
            <a:r>
              <a:rPr lang="pl-PL" dirty="0" smtClean="0"/>
              <a:t>rachunkowości;</a:t>
            </a:r>
          </a:p>
          <a:p>
            <a:pPr algn="just"/>
            <a:r>
              <a:rPr lang="pl-PL" dirty="0" smtClean="0"/>
              <a:t>Każdy </a:t>
            </a:r>
            <a:r>
              <a:rPr lang="pl-PL" dirty="0"/>
              <a:t>ma prawo przeglądania repozytorium dokumentów </a:t>
            </a:r>
            <a:r>
              <a:rPr lang="pl-PL" dirty="0" smtClean="0"/>
              <a:t>finansowych.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123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16296</TotalTime>
  <Words>2248</Words>
  <Application>Microsoft Office PowerPoint</Application>
  <PresentationFormat>Pokaz na ekranie (4:3)</PresentationFormat>
  <Paragraphs>123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Smuga</vt:lpstr>
      <vt:lpstr>Prezentacja programu PowerPoint</vt:lpstr>
      <vt:lpstr>Krajowy Rejestr Sądowy (KRS) </vt:lpstr>
      <vt:lpstr>Krajowy Rejestr Sądowy</vt:lpstr>
      <vt:lpstr>Zadania i cele KRS</vt:lpstr>
      <vt:lpstr>KRS</vt:lpstr>
      <vt:lpstr>KRS</vt:lpstr>
      <vt:lpstr>KRS</vt:lpstr>
      <vt:lpstr>KRS </vt:lpstr>
      <vt:lpstr>KRS</vt:lpstr>
      <vt:lpstr>KRS</vt:lpstr>
      <vt:lpstr>KRS</vt:lpstr>
      <vt:lpstr>WPIS do KRS</vt:lpstr>
      <vt:lpstr>KRS</vt:lpstr>
      <vt:lpstr>KRS</vt:lpstr>
      <vt:lpstr>Zmiany w związku z u.d.e (ustawa z dnia 18.11. 2020 r. o doręczeniach elektronicznych) </vt:lpstr>
      <vt:lpstr>Wpis do KRS</vt:lpstr>
      <vt:lpstr>Wpis do KRS</vt:lpstr>
      <vt:lpstr>Wpis do KRS</vt:lpstr>
      <vt:lpstr>Wpis do KRS</vt:lpstr>
      <vt:lpstr>Rejestr przedsiębiorców</vt:lpstr>
      <vt:lpstr>Centralna Informacja Krajowego Rejestru Sądowego</vt:lpstr>
      <vt:lpstr>Zadania Centralnej Informacji Krajowego Rejestru Sądowego</vt:lpstr>
      <vt:lpstr>Centralna Informacja Krajowego Rejestru Sądowego </vt:lpstr>
      <vt:lpstr>Centralna Informacja Krajowego Rejestru Sądowego </vt:lpstr>
      <vt:lpstr>Centralna Informacja Krajowego Rejestru Sądowego </vt:lpstr>
      <vt:lpstr>Elektroniczny dostęp do KRS  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Elektroniczne postępowanie upominawcze – zwiastun automatyzacji postępowań sądowych?</dc:title>
  <dc:creator>Sylwia</dc:creator>
  <cp:lastModifiedBy>pc</cp:lastModifiedBy>
  <cp:revision>745</cp:revision>
  <cp:lastPrinted>2023-03-15T15:44:19Z</cp:lastPrinted>
  <dcterms:created xsi:type="dcterms:W3CDTF">2010-01-31T19:49:00Z</dcterms:created>
  <dcterms:modified xsi:type="dcterms:W3CDTF">2023-04-03T07:59:12Z</dcterms:modified>
</cp:coreProperties>
</file>