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9" r:id="rId4"/>
    <p:sldId id="270" r:id="rId5"/>
    <p:sldId id="268" r:id="rId6"/>
    <p:sldId id="257" r:id="rId7"/>
    <p:sldId id="261" r:id="rId8"/>
    <p:sldId id="262" r:id="rId9"/>
    <p:sldId id="264" r:id="rId10"/>
    <p:sldId id="265" r:id="rId11"/>
    <p:sldId id="263" r:id="rId12"/>
    <p:sldId id="259" r:id="rId13"/>
    <p:sldId id="266"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1B66DB-B1A6-49DC-B7D8-2185FF522D69}" v="884" dt="2022-12-01T18:53:17.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B8ADAD-5F7D-4BE7-AC6C-98A7558B327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0962D73-5B60-4097-9472-3654EA718A17}">
      <dgm:prSet/>
      <dgm:spPr/>
      <dgm:t>
        <a:bodyPr/>
        <a:lstStyle/>
        <a:p>
          <a:r>
            <a:rPr lang="pl-PL"/>
            <a:t>- osobowe źródło dowodowe,</a:t>
          </a:r>
          <a:endParaRPr lang="en-US"/>
        </a:p>
      </dgm:t>
    </dgm:pt>
    <dgm:pt modelId="{CE1FFF02-AEA3-468A-AC85-0B2DD73246DE}" type="parTrans" cxnId="{B497C089-20F0-4F7A-A669-206D8D0C9AAC}">
      <dgm:prSet/>
      <dgm:spPr/>
      <dgm:t>
        <a:bodyPr/>
        <a:lstStyle/>
        <a:p>
          <a:endParaRPr lang="en-US"/>
        </a:p>
      </dgm:t>
    </dgm:pt>
    <dgm:pt modelId="{FB2F0608-6B5C-4183-BF4D-7D56BDE092AC}" type="sibTrans" cxnId="{B497C089-20F0-4F7A-A669-206D8D0C9AAC}">
      <dgm:prSet/>
      <dgm:spPr/>
      <dgm:t>
        <a:bodyPr/>
        <a:lstStyle/>
        <a:p>
          <a:endParaRPr lang="en-US"/>
        </a:p>
      </dgm:t>
    </dgm:pt>
    <dgm:pt modelId="{4663C5F9-52E0-4BFC-A67D-905065ED2073}">
      <dgm:prSet/>
      <dgm:spPr/>
      <dgm:t>
        <a:bodyPr/>
        <a:lstStyle/>
        <a:p>
          <a:r>
            <a:rPr lang="pl-PL"/>
            <a:t>- strona postępowania o określonych prawach i obowiązkach oraz interesach, które bardzo często są przeciwstawne do prowadzonego postępowania,</a:t>
          </a:r>
          <a:endParaRPr lang="en-US"/>
        </a:p>
      </dgm:t>
    </dgm:pt>
    <dgm:pt modelId="{F324ABC5-CEB5-482D-9A25-412A2AB2B8A0}" type="parTrans" cxnId="{DDD089AA-9473-4782-8168-47D0EC5CB4FF}">
      <dgm:prSet/>
      <dgm:spPr/>
      <dgm:t>
        <a:bodyPr/>
        <a:lstStyle/>
        <a:p>
          <a:endParaRPr lang="en-US"/>
        </a:p>
      </dgm:t>
    </dgm:pt>
    <dgm:pt modelId="{C26ADE54-AF7A-49A2-AD63-3806F56C5B92}" type="sibTrans" cxnId="{DDD089AA-9473-4782-8168-47D0EC5CB4FF}">
      <dgm:prSet/>
      <dgm:spPr/>
      <dgm:t>
        <a:bodyPr/>
        <a:lstStyle/>
        <a:p>
          <a:endParaRPr lang="en-US"/>
        </a:p>
      </dgm:t>
    </dgm:pt>
    <dgm:pt modelId="{16DF454D-30BD-43BA-93A4-9E5A98B2AE23}">
      <dgm:prSet/>
      <dgm:spPr/>
      <dgm:t>
        <a:bodyPr/>
        <a:lstStyle/>
        <a:p>
          <a:r>
            <a:rPr lang="pl-PL"/>
            <a:t>- nie ma obowiązku dostarczania dowodów na swoją niekorzyść,</a:t>
          </a:r>
          <a:endParaRPr lang="en-US"/>
        </a:p>
      </dgm:t>
    </dgm:pt>
    <dgm:pt modelId="{8ECCC0B6-3D06-44EE-8823-EAD540A204BE}" type="parTrans" cxnId="{DDF17B4A-0F2C-452F-9A18-57BDF4472FFA}">
      <dgm:prSet/>
      <dgm:spPr/>
      <dgm:t>
        <a:bodyPr/>
        <a:lstStyle/>
        <a:p>
          <a:endParaRPr lang="en-US"/>
        </a:p>
      </dgm:t>
    </dgm:pt>
    <dgm:pt modelId="{9DFB8484-FEB0-410C-9A4F-8CB8CE364874}" type="sibTrans" cxnId="{DDF17B4A-0F2C-452F-9A18-57BDF4472FFA}">
      <dgm:prSet/>
      <dgm:spPr/>
      <dgm:t>
        <a:bodyPr/>
        <a:lstStyle/>
        <a:p>
          <a:endParaRPr lang="en-US"/>
        </a:p>
      </dgm:t>
    </dgm:pt>
    <dgm:pt modelId="{57638B54-3799-4021-A8A2-984AD95DA15F}">
      <dgm:prSet/>
      <dgm:spPr/>
      <dgm:t>
        <a:bodyPr/>
        <a:lstStyle/>
        <a:p>
          <a:r>
            <a:rPr lang="pl-PL"/>
            <a:t>- nie ponosi odpowiedzialności za składanie fałszywych wyjaśnień.</a:t>
          </a:r>
          <a:endParaRPr lang="en-US"/>
        </a:p>
      </dgm:t>
    </dgm:pt>
    <dgm:pt modelId="{65D936BF-E7DD-445E-8087-75609C96D6A0}" type="parTrans" cxnId="{E81FC797-1278-40B0-98F8-05481B93B4B1}">
      <dgm:prSet/>
      <dgm:spPr/>
      <dgm:t>
        <a:bodyPr/>
        <a:lstStyle/>
        <a:p>
          <a:endParaRPr lang="en-US"/>
        </a:p>
      </dgm:t>
    </dgm:pt>
    <dgm:pt modelId="{CD89041B-2D8E-42CE-9D35-8C762DCAB752}" type="sibTrans" cxnId="{E81FC797-1278-40B0-98F8-05481B93B4B1}">
      <dgm:prSet/>
      <dgm:spPr/>
      <dgm:t>
        <a:bodyPr/>
        <a:lstStyle/>
        <a:p>
          <a:endParaRPr lang="en-US"/>
        </a:p>
      </dgm:t>
    </dgm:pt>
    <dgm:pt modelId="{04BC377D-8807-48AA-9697-4B1B6F491B35}" type="pres">
      <dgm:prSet presAssocID="{89B8ADAD-5F7D-4BE7-AC6C-98A7558B327C}" presName="linear" presStyleCnt="0">
        <dgm:presLayoutVars>
          <dgm:animLvl val="lvl"/>
          <dgm:resizeHandles val="exact"/>
        </dgm:presLayoutVars>
      </dgm:prSet>
      <dgm:spPr/>
    </dgm:pt>
    <dgm:pt modelId="{7115638E-914B-437D-8CE2-81D7E3D4B7BF}" type="pres">
      <dgm:prSet presAssocID="{F0962D73-5B60-4097-9472-3654EA718A17}" presName="parentText" presStyleLbl="node1" presStyleIdx="0" presStyleCnt="4">
        <dgm:presLayoutVars>
          <dgm:chMax val="0"/>
          <dgm:bulletEnabled val="1"/>
        </dgm:presLayoutVars>
      </dgm:prSet>
      <dgm:spPr/>
    </dgm:pt>
    <dgm:pt modelId="{2B66094C-0E2A-4383-A050-49CE3489FA20}" type="pres">
      <dgm:prSet presAssocID="{FB2F0608-6B5C-4183-BF4D-7D56BDE092AC}" presName="spacer" presStyleCnt="0"/>
      <dgm:spPr/>
    </dgm:pt>
    <dgm:pt modelId="{D1C2728C-8410-471D-97D5-5F2CBBAE23E1}" type="pres">
      <dgm:prSet presAssocID="{4663C5F9-52E0-4BFC-A67D-905065ED2073}" presName="parentText" presStyleLbl="node1" presStyleIdx="1" presStyleCnt="4">
        <dgm:presLayoutVars>
          <dgm:chMax val="0"/>
          <dgm:bulletEnabled val="1"/>
        </dgm:presLayoutVars>
      </dgm:prSet>
      <dgm:spPr/>
    </dgm:pt>
    <dgm:pt modelId="{B1AF9174-971F-4F76-86D6-D3C872D35B75}" type="pres">
      <dgm:prSet presAssocID="{C26ADE54-AF7A-49A2-AD63-3806F56C5B92}" presName="spacer" presStyleCnt="0"/>
      <dgm:spPr/>
    </dgm:pt>
    <dgm:pt modelId="{6B824F39-4F9B-4543-B049-9A53743484B0}" type="pres">
      <dgm:prSet presAssocID="{16DF454D-30BD-43BA-93A4-9E5A98B2AE23}" presName="parentText" presStyleLbl="node1" presStyleIdx="2" presStyleCnt="4">
        <dgm:presLayoutVars>
          <dgm:chMax val="0"/>
          <dgm:bulletEnabled val="1"/>
        </dgm:presLayoutVars>
      </dgm:prSet>
      <dgm:spPr/>
    </dgm:pt>
    <dgm:pt modelId="{31B6CE89-6740-45AB-83B9-2A411878957B}" type="pres">
      <dgm:prSet presAssocID="{9DFB8484-FEB0-410C-9A4F-8CB8CE364874}" presName="spacer" presStyleCnt="0"/>
      <dgm:spPr/>
    </dgm:pt>
    <dgm:pt modelId="{4D1C548D-D72A-4488-9DBB-859CB380AE5A}" type="pres">
      <dgm:prSet presAssocID="{57638B54-3799-4021-A8A2-984AD95DA15F}" presName="parentText" presStyleLbl="node1" presStyleIdx="3" presStyleCnt="4">
        <dgm:presLayoutVars>
          <dgm:chMax val="0"/>
          <dgm:bulletEnabled val="1"/>
        </dgm:presLayoutVars>
      </dgm:prSet>
      <dgm:spPr/>
    </dgm:pt>
  </dgm:ptLst>
  <dgm:cxnLst>
    <dgm:cxn modelId="{194C5412-D3AA-4517-90D3-62A34B59B3B6}" type="presOf" srcId="{57638B54-3799-4021-A8A2-984AD95DA15F}" destId="{4D1C548D-D72A-4488-9DBB-859CB380AE5A}" srcOrd="0" destOrd="0" presId="urn:microsoft.com/office/officeart/2005/8/layout/vList2"/>
    <dgm:cxn modelId="{7915D03B-D0AA-4DBC-A64F-ECF3C18BA824}" type="presOf" srcId="{4663C5F9-52E0-4BFC-A67D-905065ED2073}" destId="{D1C2728C-8410-471D-97D5-5F2CBBAE23E1}" srcOrd="0" destOrd="0" presId="urn:microsoft.com/office/officeart/2005/8/layout/vList2"/>
    <dgm:cxn modelId="{DDF17B4A-0F2C-452F-9A18-57BDF4472FFA}" srcId="{89B8ADAD-5F7D-4BE7-AC6C-98A7558B327C}" destId="{16DF454D-30BD-43BA-93A4-9E5A98B2AE23}" srcOrd="2" destOrd="0" parTransId="{8ECCC0B6-3D06-44EE-8823-EAD540A204BE}" sibTransId="{9DFB8484-FEB0-410C-9A4F-8CB8CE364874}"/>
    <dgm:cxn modelId="{0DCBE36D-2B75-4323-AF45-19BA2200557E}" type="presOf" srcId="{16DF454D-30BD-43BA-93A4-9E5A98B2AE23}" destId="{6B824F39-4F9B-4543-B049-9A53743484B0}" srcOrd="0" destOrd="0" presId="urn:microsoft.com/office/officeart/2005/8/layout/vList2"/>
    <dgm:cxn modelId="{B497C089-20F0-4F7A-A669-206D8D0C9AAC}" srcId="{89B8ADAD-5F7D-4BE7-AC6C-98A7558B327C}" destId="{F0962D73-5B60-4097-9472-3654EA718A17}" srcOrd="0" destOrd="0" parTransId="{CE1FFF02-AEA3-468A-AC85-0B2DD73246DE}" sibTransId="{FB2F0608-6B5C-4183-BF4D-7D56BDE092AC}"/>
    <dgm:cxn modelId="{E81FC797-1278-40B0-98F8-05481B93B4B1}" srcId="{89B8ADAD-5F7D-4BE7-AC6C-98A7558B327C}" destId="{57638B54-3799-4021-A8A2-984AD95DA15F}" srcOrd="3" destOrd="0" parTransId="{65D936BF-E7DD-445E-8087-75609C96D6A0}" sibTransId="{CD89041B-2D8E-42CE-9D35-8C762DCAB752}"/>
    <dgm:cxn modelId="{DDD089AA-9473-4782-8168-47D0EC5CB4FF}" srcId="{89B8ADAD-5F7D-4BE7-AC6C-98A7558B327C}" destId="{4663C5F9-52E0-4BFC-A67D-905065ED2073}" srcOrd="1" destOrd="0" parTransId="{F324ABC5-CEB5-482D-9A25-412A2AB2B8A0}" sibTransId="{C26ADE54-AF7A-49A2-AD63-3806F56C5B92}"/>
    <dgm:cxn modelId="{60BB84D2-701A-44F4-9C00-3E8E828B62CE}" type="presOf" srcId="{F0962D73-5B60-4097-9472-3654EA718A17}" destId="{7115638E-914B-437D-8CE2-81D7E3D4B7BF}" srcOrd="0" destOrd="0" presId="urn:microsoft.com/office/officeart/2005/8/layout/vList2"/>
    <dgm:cxn modelId="{0CD408EA-1451-451D-8D96-DDB0BD2E3B6E}" type="presOf" srcId="{89B8ADAD-5F7D-4BE7-AC6C-98A7558B327C}" destId="{04BC377D-8807-48AA-9697-4B1B6F491B35}" srcOrd="0" destOrd="0" presId="urn:microsoft.com/office/officeart/2005/8/layout/vList2"/>
    <dgm:cxn modelId="{7DB0BBD1-9278-4784-99A3-578AF06D5B5C}" type="presParOf" srcId="{04BC377D-8807-48AA-9697-4B1B6F491B35}" destId="{7115638E-914B-437D-8CE2-81D7E3D4B7BF}" srcOrd="0" destOrd="0" presId="urn:microsoft.com/office/officeart/2005/8/layout/vList2"/>
    <dgm:cxn modelId="{384EDC03-418D-4636-8239-D8C48704AFB0}" type="presParOf" srcId="{04BC377D-8807-48AA-9697-4B1B6F491B35}" destId="{2B66094C-0E2A-4383-A050-49CE3489FA20}" srcOrd="1" destOrd="0" presId="urn:microsoft.com/office/officeart/2005/8/layout/vList2"/>
    <dgm:cxn modelId="{F5476CC0-EA7D-418D-89BF-1C5BA3E1F6CE}" type="presParOf" srcId="{04BC377D-8807-48AA-9697-4B1B6F491B35}" destId="{D1C2728C-8410-471D-97D5-5F2CBBAE23E1}" srcOrd="2" destOrd="0" presId="urn:microsoft.com/office/officeart/2005/8/layout/vList2"/>
    <dgm:cxn modelId="{61ECA359-C64E-4AF2-B4D9-C9B6A274BB57}" type="presParOf" srcId="{04BC377D-8807-48AA-9697-4B1B6F491B35}" destId="{B1AF9174-971F-4F76-86D6-D3C872D35B75}" srcOrd="3" destOrd="0" presId="urn:microsoft.com/office/officeart/2005/8/layout/vList2"/>
    <dgm:cxn modelId="{7B6B4451-7524-4A0C-AC5C-E42DC89684F3}" type="presParOf" srcId="{04BC377D-8807-48AA-9697-4B1B6F491B35}" destId="{6B824F39-4F9B-4543-B049-9A53743484B0}" srcOrd="4" destOrd="0" presId="urn:microsoft.com/office/officeart/2005/8/layout/vList2"/>
    <dgm:cxn modelId="{F536B03B-5EC2-4DE9-AB0C-4515221E8A94}" type="presParOf" srcId="{04BC377D-8807-48AA-9697-4B1B6F491B35}" destId="{31B6CE89-6740-45AB-83B9-2A411878957B}" srcOrd="5" destOrd="0" presId="urn:microsoft.com/office/officeart/2005/8/layout/vList2"/>
    <dgm:cxn modelId="{A2D8FBF2-E500-435E-97B6-5B5E6B7249FF}" type="presParOf" srcId="{04BC377D-8807-48AA-9697-4B1B6F491B35}" destId="{4D1C548D-D72A-4488-9DBB-859CB380AE5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5638E-914B-437D-8CE2-81D7E3D4B7BF}">
      <dsp:nvSpPr>
        <dsp:cNvPr id="0" name=""/>
        <dsp:cNvSpPr/>
      </dsp:nvSpPr>
      <dsp:spPr>
        <a:xfrm>
          <a:off x="0" y="86879"/>
          <a:ext cx="7037387" cy="127570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 osobowe źródło dowodowe,</a:t>
          </a:r>
          <a:endParaRPr lang="en-US" sz="2300" kern="1200"/>
        </a:p>
      </dsp:txBody>
      <dsp:txXfrm>
        <a:off x="62275" y="149154"/>
        <a:ext cx="6912837" cy="1151152"/>
      </dsp:txXfrm>
    </dsp:sp>
    <dsp:sp modelId="{D1C2728C-8410-471D-97D5-5F2CBBAE23E1}">
      <dsp:nvSpPr>
        <dsp:cNvPr id="0" name=""/>
        <dsp:cNvSpPr/>
      </dsp:nvSpPr>
      <dsp:spPr>
        <a:xfrm>
          <a:off x="0" y="1428821"/>
          <a:ext cx="7037387" cy="1275702"/>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 strona postępowania o określonych prawach i obowiązkach oraz interesach, które bardzo często są przeciwstawne do prowadzonego postępowania,</a:t>
          </a:r>
          <a:endParaRPr lang="en-US" sz="2300" kern="1200"/>
        </a:p>
      </dsp:txBody>
      <dsp:txXfrm>
        <a:off x="62275" y="1491096"/>
        <a:ext cx="6912837" cy="1151152"/>
      </dsp:txXfrm>
    </dsp:sp>
    <dsp:sp modelId="{6B824F39-4F9B-4543-B049-9A53743484B0}">
      <dsp:nvSpPr>
        <dsp:cNvPr id="0" name=""/>
        <dsp:cNvSpPr/>
      </dsp:nvSpPr>
      <dsp:spPr>
        <a:xfrm>
          <a:off x="0" y="2770763"/>
          <a:ext cx="7037387" cy="1275702"/>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 nie ma obowiązku dostarczania dowodów na swoją niekorzyść,</a:t>
          </a:r>
          <a:endParaRPr lang="en-US" sz="2300" kern="1200"/>
        </a:p>
      </dsp:txBody>
      <dsp:txXfrm>
        <a:off x="62275" y="2833038"/>
        <a:ext cx="6912837" cy="1151152"/>
      </dsp:txXfrm>
    </dsp:sp>
    <dsp:sp modelId="{4D1C548D-D72A-4488-9DBB-859CB380AE5A}">
      <dsp:nvSpPr>
        <dsp:cNvPr id="0" name=""/>
        <dsp:cNvSpPr/>
      </dsp:nvSpPr>
      <dsp:spPr>
        <a:xfrm>
          <a:off x="0" y="4112705"/>
          <a:ext cx="7037387" cy="127570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 nie ponosi odpowiedzialności za składanie fałszywych wyjaśnień.</a:t>
          </a:r>
          <a:endParaRPr lang="en-US" sz="2300" kern="1200"/>
        </a:p>
      </dsp:txBody>
      <dsp:txXfrm>
        <a:off x="62275" y="4174980"/>
        <a:ext cx="6912837" cy="115115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1F2BA5-1D0B-9EB0-9091-1790CE668561}"/>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42DE426-E431-151F-F40C-534C83640A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0592CB93-F590-9781-CAFB-AA413A0A0986}"/>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89B01A92-D921-C313-8C7E-07A1FBB68EF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66EBA73-99D4-B1B2-A76F-1F14F623CBC4}"/>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146915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2B736A-1AAF-84AC-2171-B616F6F9976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6FA2E007-FEAD-91DE-6E11-A7902866BD61}"/>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E0F0BE6-5C5D-AF39-5473-5FEF44B09A66}"/>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3BD4E94E-356E-25B6-A1DE-169E0D9CB3E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C30A28D-31B6-ADE8-0C02-949BA5019882}"/>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103380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89E35BF-8EC2-87E2-BA08-BB0FDA95B1BD}"/>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18EE19A-9EB5-FE6D-C2CD-39F996626E26}"/>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4C87752B-7906-2285-F345-9E21962784DD}"/>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F807B7BC-630C-738C-69BE-8DE9945F872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2C162EF-34D1-5FE1-66F9-6FE69C69CDE3}"/>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543896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C63283-8603-70FA-E098-B5CC517C1326}"/>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A6F8F1D-28D2-DBB4-61EA-37B286E87EDE}"/>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0E6DC3F-3A9F-A8B0-64DB-CAC3FC20ECA1}"/>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2ED944BE-8E43-F732-7401-821680D44DF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A273D4C-DD0C-D85A-D3E3-D92D4CBE9061}"/>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209324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75A102-F6B2-1F7D-1F82-58D968D0689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DEC02D9-052C-D528-35BF-1E0540188E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50E0E4AA-B00A-E784-FF04-D7AD9D2A2450}"/>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43598C41-5BBB-F187-3C9D-7BD675AC306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C894E79-5D39-FF36-5618-33986CA57974}"/>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1537723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45AF9E-78C2-F6DB-F2B1-14EEBDC7D6D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4841938E-AAC7-D5DD-A48C-3C352DADF86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3849F35-42AE-20C7-2343-A7EC9A910272}"/>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83F40490-E461-AA55-EA93-8046E05677C1}"/>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6" name="Symbol zastępczy stopki 5">
            <a:extLst>
              <a:ext uri="{FF2B5EF4-FFF2-40B4-BE49-F238E27FC236}">
                <a16:creationId xmlns:a16="http://schemas.microsoft.com/office/drawing/2014/main" id="{AD0EF58B-A1DE-26E7-1E81-E752A865551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B95CB8-B9C9-27E2-E74E-7ADE572E15AF}"/>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1680746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2AF873-0265-DD6F-646F-482E450EBBB2}"/>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25BBD04E-3456-F28D-2F04-8798591222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8E77A312-F70D-719F-7CAE-E7F525AEAC9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E45237D4-481F-DCD7-E4EB-3B6EE57EF5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C149743-11C5-BD22-B8D4-C3B0B6503B3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2E33E335-A71D-293D-3097-5778D0EA30A4}"/>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8" name="Symbol zastępczy stopki 7">
            <a:extLst>
              <a:ext uri="{FF2B5EF4-FFF2-40B4-BE49-F238E27FC236}">
                <a16:creationId xmlns:a16="http://schemas.microsoft.com/office/drawing/2014/main" id="{70E7F540-3E53-68DC-1762-783BDAFA1C8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472492E6-7E8F-6CB4-5661-CC2FE646D159}"/>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271015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4FFD57-D2CD-1270-4EB6-FC5620991E93}"/>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BF0C7560-9D49-4BA3-D0C0-FA773376A9F2}"/>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4" name="Symbol zastępczy stopki 3">
            <a:extLst>
              <a:ext uri="{FF2B5EF4-FFF2-40B4-BE49-F238E27FC236}">
                <a16:creationId xmlns:a16="http://schemas.microsoft.com/office/drawing/2014/main" id="{B9CC411B-2BE7-29F6-C23D-A3BA5398646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DD767C2-98D9-CF7E-614E-E8BC1727E1F2}"/>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15559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6E27C3C-465B-2B57-3D63-0DAC4A244D91}"/>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3" name="Symbol zastępczy stopki 2">
            <a:extLst>
              <a:ext uri="{FF2B5EF4-FFF2-40B4-BE49-F238E27FC236}">
                <a16:creationId xmlns:a16="http://schemas.microsoft.com/office/drawing/2014/main" id="{ED9596CA-074E-D5F4-4899-F31F39EF5B65}"/>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4901F62-EDC0-19B2-8EF0-D81672F6EF36}"/>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515957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7205D0-8FE8-0D02-5177-C8FA96537DB6}"/>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2E7DEB1D-90AF-4AFE-3DCD-6795859D7C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30F55357-91C4-84A3-E63B-4363B5B338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655E751-7424-8C47-AACD-6E6EE44EFF80}"/>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6" name="Symbol zastępczy stopki 5">
            <a:extLst>
              <a:ext uri="{FF2B5EF4-FFF2-40B4-BE49-F238E27FC236}">
                <a16:creationId xmlns:a16="http://schemas.microsoft.com/office/drawing/2014/main" id="{F93FFC42-A64A-826E-CBF2-8D51FECC648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9F494EF-7C86-EB08-596A-28F950DF5ADC}"/>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478453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0EF6FF-7D7F-B909-4099-A5FC43092FB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4C659A9E-AD39-05BF-3E5F-04EC8AF33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B134B43-3260-CEA3-7CD3-EDFFC1A67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6CAB841C-9200-A18B-DFE7-09766D2E2329}"/>
              </a:ext>
            </a:extLst>
          </p:cNvPr>
          <p:cNvSpPr>
            <a:spLocks noGrp="1"/>
          </p:cNvSpPr>
          <p:nvPr>
            <p:ph type="dt" sz="half" idx="10"/>
          </p:nvPr>
        </p:nvSpPr>
        <p:spPr/>
        <p:txBody>
          <a:bodyPr/>
          <a:lstStyle/>
          <a:p>
            <a:fld id="{05E4D95B-6B1A-5642-8454-94DAA9982D56}" type="datetimeFigureOut">
              <a:rPr lang="pl-PL" smtClean="0"/>
              <a:t>01.12.2022</a:t>
            </a:fld>
            <a:endParaRPr lang="pl-PL"/>
          </a:p>
        </p:txBody>
      </p:sp>
      <p:sp>
        <p:nvSpPr>
          <p:cNvPr id="6" name="Symbol zastępczy stopki 5">
            <a:extLst>
              <a:ext uri="{FF2B5EF4-FFF2-40B4-BE49-F238E27FC236}">
                <a16:creationId xmlns:a16="http://schemas.microsoft.com/office/drawing/2014/main" id="{D54E28F0-D56A-BA64-663F-F7801E39CBE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438402B-2939-D7CE-CE34-0BFC37723F55}"/>
              </a:ext>
            </a:extLst>
          </p:cNvPr>
          <p:cNvSpPr>
            <a:spLocks noGrp="1"/>
          </p:cNvSpPr>
          <p:nvPr>
            <p:ph type="sldNum" sz="quarter" idx="12"/>
          </p:nvPr>
        </p:nvSpPr>
        <p:spPr/>
        <p:txBody>
          <a:bodyPr/>
          <a:lstStyle/>
          <a:p>
            <a:fld id="{6B7F0E76-2027-B148-92AC-E1340FE0976B}" type="slidenum">
              <a:rPr lang="pl-PL" smtClean="0"/>
              <a:t>‹#›</a:t>
            </a:fld>
            <a:endParaRPr lang="pl-PL"/>
          </a:p>
        </p:txBody>
      </p:sp>
    </p:spTree>
    <p:extLst>
      <p:ext uri="{BB962C8B-B14F-4D97-AF65-F5344CB8AC3E}">
        <p14:creationId xmlns:p14="http://schemas.microsoft.com/office/powerpoint/2010/main" val="260234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0DF1F73-C3EA-49A0-03BB-6B25AD5E03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5CC70FA-09F8-DC4F-676E-AF752DCC6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933B584-863F-C6B9-C168-566DC8D85D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4D95B-6B1A-5642-8454-94DAA9982D56}" type="datetimeFigureOut">
              <a:rPr lang="pl-PL" smtClean="0"/>
              <a:t>01.12.2022</a:t>
            </a:fld>
            <a:endParaRPr lang="pl-PL"/>
          </a:p>
        </p:txBody>
      </p:sp>
      <p:sp>
        <p:nvSpPr>
          <p:cNvPr id="5" name="Symbol zastępczy stopki 4">
            <a:extLst>
              <a:ext uri="{FF2B5EF4-FFF2-40B4-BE49-F238E27FC236}">
                <a16:creationId xmlns:a16="http://schemas.microsoft.com/office/drawing/2014/main" id="{934D8898-B089-524C-DF2A-6E8ACC94AB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92D600B4-13CA-FE00-C3C7-3E1653E6F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F0E76-2027-B148-92AC-E1340FE0976B}" type="slidenum">
              <a:rPr lang="pl-PL" smtClean="0"/>
              <a:t>‹#›</a:t>
            </a:fld>
            <a:endParaRPr lang="pl-PL"/>
          </a:p>
        </p:txBody>
      </p:sp>
    </p:spTree>
    <p:extLst>
      <p:ext uri="{BB962C8B-B14F-4D97-AF65-F5344CB8AC3E}">
        <p14:creationId xmlns:p14="http://schemas.microsoft.com/office/powerpoint/2010/main" val="2069367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l.facebook.com/l.php?u=https%3A%2F%2Fdepotuw.ceon.pl%2Fbitstream%2Fhandle%2Fitem%2F3958%2FDiana%2520Kazimierska%2520-%2520Taktyka%2520obro%25C5%2584cza%2520i%2520aktywno%25C5%259B%25C4%2587%2520obro%25C5%2584c%25C3%25B3w%2520w%2520wsprawach%2520o%2520zab%25C3%25B3jstwo.pdf%3Fsequence%3D1%26fbclid%3DIwAR1eHNJdsQPW7enyjf4dBToyocSCR7Rt_Wg2Oh1Sb8Fo1KR5MYcgecA6fu8&amp;h=AT2Oif3cPZCfkRsq0ZuE3hN5BIp921l9gj7EzIsCvaJ4ERtfEqB_wQy6Z1IO2W4_-VggLxb9DO_i49ASQv_TuRqQzky94SJ1MGsoLZ1ZzLU37RNv6zXk8WQyx2IGhXfb9XaUejYq4QKQWOMRTbLcffdgqtA" TargetMode="External"/><Relationship Id="rId2" Type="http://schemas.openxmlformats.org/officeDocument/2006/relationships/hyperlink" Target="https://l.facebook.com/l.php?u=https%3A%2F%2Fwww.edukacjaprawnicza.pl%2Fnie-oswiadczam-sie-czyli-taktyka-przesluchania-podejrzanego%2F%3Ffbclid%3DIwAR1IDgnDXYiwDyCFyn2U2UGNLX_SiMLc3KZSyU86M6C0WJOcJrQScsafZx0&amp;h=AT2Oif3cPZCfkRsq0ZuE3hN5BIp921l9gj7EzIsCvaJ4ERtfEqB_wQy6Z1IO2W4_-VggLxb9DO_i49ASQv_TuRqQzky94SJ1MGsoLZ1ZzLU37RNv6zXk8WQyx2IGhXfb9XaUejYq4QKQWOMRTbLcffdgqtA" TargetMode="External"/><Relationship Id="rId1" Type="http://schemas.openxmlformats.org/officeDocument/2006/relationships/slideLayout" Target="../slideLayouts/slideLayout2.xml"/><Relationship Id="rId4" Type="http://schemas.openxmlformats.org/officeDocument/2006/relationships/hyperlink" Target="https://palestra.pl/pl/czasopismo/wydanie/9-2016/artykul/kilka-uwag-o-prawie-do-obrony-w-zwiazku-z-nowelizacja-kodeksu-postepowania-karnego-z-2016-roku"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111974-7F62-70A9-6E0D-65D3B3CCA14F}"/>
              </a:ext>
            </a:extLst>
          </p:cNvPr>
          <p:cNvSpPr>
            <a:spLocks noGrp="1"/>
          </p:cNvSpPr>
          <p:nvPr>
            <p:ph type="ctrTitle"/>
          </p:nvPr>
        </p:nvSpPr>
        <p:spPr>
          <a:xfrm>
            <a:off x="7464614" y="1783959"/>
            <a:ext cx="4087306" cy="2889114"/>
          </a:xfrm>
        </p:spPr>
        <p:txBody>
          <a:bodyPr anchor="b">
            <a:normAutofit/>
          </a:bodyPr>
          <a:lstStyle/>
          <a:p>
            <a:pPr algn="l"/>
            <a:r>
              <a:rPr lang="pl-PL" sz="5000">
                <a:latin typeface="Times New Roman" panose="02020603050405020304" pitchFamily="18" charset="0"/>
                <a:cs typeface="Times New Roman" panose="02020603050405020304" pitchFamily="18" charset="0"/>
              </a:rPr>
              <a:t>Motywacja podejrzanego i taktyka obrony</a:t>
            </a:r>
          </a:p>
        </p:txBody>
      </p:sp>
      <p:sp>
        <p:nvSpPr>
          <p:cNvPr id="3" name="Podtytuł 2">
            <a:extLst>
              <a:ext uri="{FF2B5EF4-FFF2-40B4-BE49-F238E27FC236}">
                <a16:creationId xmlns:a16="http://schemas.microsoft.com/office/drawing/2014/main" id="{2BAFBB5A-FD7B-A826-0437-07DD2C4C0151}"/>
              </a:ext>
            </a:extLst>
          </p:cNvPr>
          <p:cNvSpPr>
            <a:spLocks noGrp="1"/>
          </p:cNvSpPr>
          <p:nvPr>
            <p:ph type="subTitle" idx="1"/>
          </p:nvPr>
        </p:nvSpPr>
        <p:spPr>
          <a:xfrm>
            <a:off x="7712417" y="5630601"/>
            <a:ext cx="4087305" cy="875278"/>
          </a:xfrm>
        </p:spPr>
        <p:txBody>
          <a:bodyPr anchor="t">
            <a:normAutofit/>
          </a:bodyPr>
          <a:lstStyle/>
          <a:p>
            <a:pPr algn="l"/>
            <a:r>
              <a:rPr lang="pl-PL" sz="2000" dirty="0">
                <a:latin typeface="Times New Roman"/>
                <a:cs typeface="Calibri"/>
              </a:rPr>
              <a:t>Wykonali: Anna Usi</a:t>
            </a:r>
            <a:r>
              <a:rPr lang="pl-PL" sz="2000" dirty="0">
                <a:latin typeface="Times New Roman"/>
                <a:ea typeface="+mn-lt"/>
                <a:cs typeface="+mn-lt"/>
              </a:rPr>
              <a:t>ń</a:t>
            </a:r>
            <a:r>
              <a:rPr lang="pl-PL" sz="2000" dirty="0">
                <a:latin typeface="Times New Roman"/>
                <a:cs typeface="Calibri"/>
              </a:rPr>
              <a:t>ska, Natalia Wójcik, Michał Tracz</a:t>
            </a:r>
            <a:endParaRPr lang="pl-PL" sz="2000" dirty="0">
              <a:latin typeface="Times New Roman"/>
            </a:endParaRPr>
          </a:p>
        </p:txBody>
      </p:sp>
      <p:sp>
        <p:nvSpPr>
          <p:cNvPr id="16" name="Freeform: Shape 15">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Obraz 5">
            <a:extLst>
              <a:ext uri="{FF2B5EF4-FFF2-40B4-BE49-F238E27FC236}">
                <a16:creationId xmlns:a16="http://schemas.microsoft.com/office/drawing/2014/main" id="{7D9DC5BD-D9D5-A391-EB97-652A0095127E}"/>
              </a:ext>
            </a:extLst>
          </p:cNvPr>
          <p:cNvPicPr>
            <a:picLocks noChangeAspect="1"/>
          </p:cNvPicPr>
          <p:nvPr/>
        </p:nvPicPr>
        <p:blipFill rotWithShape="1">
          <a:blip r:embed="rId2"/>
          <a:srcRect l="17834" r="13756"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3176134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9152409E-5FD1-1745-EA84-6EF4DD8ACCC5}"/>
              </a:ext>
            </a:extLst>
          </p:cNvPr>
          <p:cNvSpPr>
            <a:spLocks noGrp="1"/>
          </p:cNvSpPr>
          <p:nvPr>
            <p:ph idx="1"/>
          </p:nvPr>
        </p:nvSpPr>
        <p:spPr>
          <a:xfrm>
            <a:off x="2165569" y="1956816"/>
            <a:ext cx="7860863" cy="4024884"/>
          </a:xfrm>
        </p:spPr>
        <p:txBody>
          <a:bodyPr anchor="t">
            <a:normAutofit/>
          </a:bodyPr>
          <a:lstStyle/>
          <a:p>
            <a:pPr marL="0" indent="0">
              <a:buNone/>
            </a:pPr>
            <a:r>
              <a:rPr lang="pl-PL" sz="2400">
                <a:latin typeface="Times New Roman" panose="02020603050405020304" pitchFamily="18" charset="0"/>
                <a:cs typeface="Times New Roman" panose="02020603050405020304" pitchFamily="18" charset="0"/>
              </a:rPr>
              <a:t>Podział II:</a:t>
            </a:r>
          </a:p>
          <a:p>
            <a:r>
              <a:rPr lang="pl-PL" sz="2400">
                <a:latin typeface="Times New Roman" panose="02020603050405020304" pitchFamily="18" charset="0"/>
                <a:cs typeface="Times New Roman" panose="02020603050405020304" pitchFamily="18" charset="0"/>
              </a:rPr>
              <a:t>Pomówienia procesowe – dotyczy współoskarżonych, ma na celu uniknięcie odpowiedzialności karnej kosztem współoskarżonych.</a:t>
            </a:r>
          </a:p>
          <a:p>
            <a:r>
              <a:rPr lang="pl-PL" sz="2400">
                <a:latin typeface="Times New Roman" panose="02020603050405020304" pitchFamily="18" charset="0"/>
                <a:cs typeface="Times New Roman" panose="02020603050405020304" pitchFamily="18" charset="0"/>
              </a:rPr>
              <a:t>Pomówienia pozaprocesowe – polega na ukazaniu, że organy ścigania stosowały niewłaściwe metody śledcze, a przyznanie się do winy podejrzanego było wymuszone</a:t>
            </a:r>
            <a:endParaRPr lang="pl-PL" sz="2400"/>
          </a:p>
        </p:txBody>
      </p:sp>
      <p:sp>
        <p:nvSpPr>
          <p:cNvPr id="7" name="Tytuł 1">
            <a:extLst>
              <a:ext uri="{FF2B5EF4-FFF2-40B4-BE49-F238E27FC236}">
                <a16:creationId xmlns:a16="http://schemas.microsoft.com/office/drawing/2014/main" id="{CF6BD85E-63B4-CE4E-C559-28AC637D5DD2}"/>
              </a:ext>
            </a:extLst>
          </p:cNvPr>
          <p:cNvSpPr txBox="1">
            <a:spLocks/>
          </p:cNvSpPr>
          <p:nvPr/>
        </p:nvSpPr>
        <p:spPr>
          <a:xfrm>
            <a:off x="2463547" y="518160"/>
            <a:ext cx="7569706" cy="1288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4100" dirty="0">
                <a:latin typeface="Times New Roman" panose="02020603050405020304" pitchFamily="18" charset="0"/>
                <a:cs typeface="Times New Roman" panose="02020603050405020304" pitchFamily="18" charset="0"/>
              </a:rPr>
              <a:t>Podział pomówień:</a:t>
            </a:r>
          </a:p>
        </p:txBody>
      </p:sp>
    </p:spTree>
    <p:extLst>
      <p:ext uri="{BB962C8B-B14F-4D97-AF65-F5344CB8AC3E}">
        <p14:creationId xmlns:p14="http://schemas.microsoft.com/office/powerpoint/2010/main" val="323579551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ymbol zastępczy zawartości 2">
            <a:extLst>
              <a:ext uri="{FF2B5EF4-FFF2-40B4-BE49-F238E27FC236}">
                <a16:creationId xmlns:a16="http://schemas.microsoft.com/office/drawing/2014/main" id="{EB39B977-CB81-1E9C-ACF8-787912E4D0A4}"/>
              </a:ext>
            </a:extLst>
          </p:cNvPr>
          <p:cNvSpPr>
            <a:spLocks noGrp="1"/>
          </p:cNvSpPr>
          <p:nvPr>
            <p:ph idx="1"/>
          </p:nvPr>
        </p:nvSpPr>
        <p:spPr>
          <a:xfrm>
            <a:off x="2165569" y="1956816"/>
            <a:ext cx="7860863" cy="4024884"/>
          </a:xfrm>
        </p:spPr>
        <p:txBody>
          <a:bodyPr anchor="t">
            <a:normAutofit/>
          </a:bodyPr>
          <a:lstStyle/>
          <a:p>
            <a:pPr marL="0" indent="0">
              <a:buNone/>
            </a:pPr>
            <a:endParaRPr lang="pl-PL" sz="2400" dirty="0">
              <a:latin typeface="Times New Roman" panose="02020603050405020304" pitchFamily="18" charset="0"/>
              <a:cs typeface="Times New Roman" panose="02020603050405020304" pitchFamily="18" charset="0"/>
            </a:endParaRPr>
          </a:p>
          <a:p>
            <a:pPr marL="0" indent="0">
              <a:buNone/>
            </a:pPr>
            <a:r>
              <a:rPr lang="pl-PL" sz="2400" dirty="0">
                <a:latin typeface="Times New Roman" panose="02020603050405020304" pitchFamily="18" charset="0"/>
                <a:cs typeface="Times New Roman" panose="02020603050405020304" pitchFamily="18" charset="0"/>
              </a:rPr>
              <a:t>Podział III:</a:t>
            </a:r>
          </a:p>
          <a:p>
            <a:r>
              <a:rPr lang="pl-PL" sz="2400" dirty="0">
                <a:latin typeface="Times New Roman" panose="02020603050405020304" pitchFamily="18" charset="0"/>
                <a:cs typeface="Times New Roman" panose="02020603050405020304" pitchFamily="18" charset="0"/>
              </a:rPr>
              <a:t>Pomówienia bezinteresowne – mimo, iż wina sprawcy nie budzi wątpliwości. Są dowody, które o tym świadczą, to sprawca i tak obciąża inne osoby, np. z chęci zaszkodzenia bądź zemsty. </a:t>
            </a:r>
          </a:p>
          <a:p>
            <a:r>
              <a:rPr lang="pl-PL" sz="2400" dirty="0">
                <a:latin typeface="Times New Roman" panose="02020603050405020304" pitchFamily="18" charset="0"/>
                <a:cs typeface="Times New Roman" panose="02020603050405020304" pitchFamily="18" charset="0"/>
              </a:rPr>
              <a:t>Pomówienia interesowne – oskarżony próbuje przerzucić odpowiedzialność na inne osoby.</a:t>
            </a:r>
          </a:p>
        </p:txBody>
      </p:sp>
      <p:sp>
        <p:nvSpPr>
          <p:cNvPr id="8" name="Tytuł 1">
            <a:extLst>
              <a:ext uri="{FF2B5EF4-FFF2-40B4-BE49-F238E27FC236}">
                <a16:creationId xmlns:a16="http://schemas.microsoft.com/office/drawing/2014/main" id="{14DB5C9F-F714-0407-46AC-F7551BAC2D04}"/>
              </a:ext>
            </a:extLst>
          </p:cNvPr>
          <p:cNvSpPr txBox="1">
            <a:spLocks/>
          </p:cNvSpPr>
          <p:nvPr/>
        </p:nvSpPr>
        <p:spPr>
          <a:xfrm>
            <a:off x="2463547" y="518160"/>
            <a:ext cx="7569706" cy="1288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4100" dirty="0">
                <a:latin typeface="Times New Roman" panose="02020603050405020304" pitchFamily="18" charset="0"/>
                <a:cs typeface="Times New Roman" panose="02020603050405020304" pitchFamily="18" charset="0"/>
              </a:rPr>
              <a:t>Podział pomówień:</a:t>
            </a:r>
          </a:p>
        </p:txBody>
      </p:sp>
    </p:spTree>
    <p:extLst>
      <p:ext uri="{BB962C8B-B14F-4D97-AF65-F5344CB8AC3E}">
        <p14:creationId xmlns:p14="http://schemas.microsoft.com/office/powerpoint/2010/main" val="146863401"/>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F9857ED-1DEF-4481-AEB4-E7759342A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457275" cy="6858000"/>
          </a:xfrm>
          <a:custGeom>
            <a:avLst/>
            <a:gdLst>
              <a:gd name="connsiteX0" fmla="*/ 5457275 w 5457275"/>
              <a:gd name="connsiteY0" fmla="*/ 0 h 6858000"/>
              <a:gd name="connsiteX1" fmla="*/ 361354 w 5457275"/>
              <a:gd name="connsiteY1" fmla="*/ 0 h 6858000"/>
              <a:gd name="connsiteX2" fmla="*/ 335637 w 5457275"/>
              <a:gd name="connsiteY2" fmla="*/ 94722 h 6858000"/>
              <a:gd name="connsiteX3" fmla="*/ 690849 w 5457275"/>
              <a:gd name="connsiteY3" fmla="*/ 6842426 h 6858000"/>
              <a:gd name="connsiteX4" fmla="*/ 696735 w 5457275"/>
              <a:gd name="connsiteY4" fmla="*/ 6858000 h 6858000"/>
              <a:gd name="connsiteX5" fmla="*/ 5457275 w 54572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7275" h="6858000">
                <a:moveTo>
                  <a:pt x="5457275" y="0"/>
                </a:moveTo>
                <a:lnTo>
                  <a:pt x="361354" y="0"/>
                </a:lnTo>
                <a:lnTo>
                  <a:pt x="335637" y="94722"/>
                </a:lnTo>
                <a:cubicBezTo>
                  <a:pt x="-226206" y="2374054"/>
                  <a:pt x="-65870" y="4704140"/>
                  <a:pt x="690849" y="6842426"/>
                </a:cubicBezTo>
                <a:lnTo>
                  <a:pt x="696735" y="6858000"/>
                </a:lnTo>
                <a:lnTo>
                  <a:pt x="5457275"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6E4FBE1-8E8A-42A6-B693-88C8979D8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228693" cy="6858000"/>
          </a:xfrm>
          <a:custGeom>
            <a:avLst/>
            <a:gdLst>
              <a:gd name="connsiteX0" fmla="*/ 5228693 w 5228693"/>
              <a:gd name="connsiteY0" fmla="*/ 0 h 6858000"/>
              <a:gd name="connsiteX1" fmla="*/ 371685 w 5228693"/>
              <a:gd name="connsiteY1" fmla="*/ 1 h 6858000"/>
              <a:gd name="connsiteX2" fmla="*/ 319533 w 5228693"/>
              <a:gd name="connsiteY2" fmla="*/ 193787 h 6858000"/>
              <a:gd name="connsiteX3" fmla="*/ 623642 w 5228693"/>
              <a:gd name="connsiteY3" fmla="*/ 6599363 h 6858000"/>
              <a:gd name="connsiteX4" fmla="*/ 717029 w 5228693"/>
              <a:gd name="connsiteY4" fmla="*/ 6858000 h 6858000"/>
              <a:gd name="connsiteX5" fmla="*/ 5228693 w 5228693"/>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28693" h="6858000">
                <a:moveTo>
                  <a:pt x="5228693" y="0"/>
                </a:moveTo>
                <a:lnTo>
                  <a:pt x="371685" y="1"/>
                </a:lnTo>
                <a:lnTo>
                  <a:pt x="319533" y="193787"/>
                </a:lnTo>
                <a:cubicBezTo>
                  <a:pt x="-206622" y="2355719"/>
                  <a:pt x="-67685" y="4563346"/>
                  <a:pt x="623642" y="6599363"/>
                </a:cubicBezTo>
                <a:lnTo>
                  <a:pt x="717029" y="6858000"/>
                </a:lnTo>
                <a:lnTo>
                  <a:pt x="5228693"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0EDD1AC2-256E-C4EF-933F-C1E3A86268C0}"/>
              </a:ext>
            </a:extLst>
          </p:cNvPr>
          <p:cNvSpPr>
            <a:spLocks noGrp="1"/>
          </p:cNvSpPr>
          <p:nvPr>
            <p:ph type="title"/>
          </p:nvPr>
        </p:nvSpPr>
        <p:spPr>
          <a:xfrm>
            <a:off x="804671" y="1330007"/>
            <a:ext cx="3820669" cy="4692396"/>
          </a:xfrm>
        </p:spPr>
        <p:txBody>
          <a:bodyPr anchor="ctr">
            <a:normAutofit/>
          </a:bodyPr>
          <a:lstStyle/>
          <a:p>
            <a:r>
              <a:rPr lang="pl-PL" sz="5400">
                <a:latin typeface="Times New Roman" panose="02020603050405020304" pitchFamily="18" charset="0"/>
                <a:cs typeface="Times New Roman" panose="02020603050405020304" pitchFamily="18" charset="0"/>
              </a:rPr>
              <a:t>Fałszywe przyznanie się do winy:</a:t>
            </a:r>
          </a:p>
        </p:txBody>
      </p:sp>
      <p:sp>
        <p:nvSpPr>
          <p:cNvPr id="3" name="Symbol zastępczy zawartości 2">
            <a:extLst>
              <a:ext uri="{FF2B5EF4-FFF2-40B4-BE49-F238E27FC236}">
                <a16:creationId xmlns:a16="http://schemas.microsoft.com/office/drawing/2014/main" id="{6A75BB6B-528D-2F68-8FE4-002AA1499A12}"/>
              </a:ext>
            </a:extLst>
          </p:cNvPr>
          <p:cNvSpPr>
            <a:spLocks noGrp="1"/>
          </p:cNvSpPr>
          <p:nvPr>
            <p:ph idx="1"/>
          </p:nvPr>
        </p:nvSpPr>
        <p:spPr>
          <a:xfrm>
            <a:off x="6071616" y="1330007"/>
            <a:ext cx="5477256" cy="4692396"/>
          </a:xfrm>
        </p:spPr>
        <p:txBody>
          <a:bodyPr anchor="ctr">
            <a:normAutofit/>
          </a:bodyPr>
          <a:lstStyle/>
          <a:p>
            <a:r>
              <a:rPr lang="pl-PL" sz="2000">
                <a:latin typeface="Times New Roman" panose="02020603050405020304" pitchFamily="18" charset="0"/>
                <a:cs typeface="Times New Roman" panose="02020603050405020304" pitchFamily="18" charset="0"/>
              </a:rPr>
              <a:t>Dobrowolne – stosowane jest np. w sytuacji gdy podejrzany chce ochronić bliską mu osobę. Może się zdarzyć jednak sytuacja, w której dochodzi do tego, ponieważ podejrzany chce np. sławy bądź ukryć inne przestępstwa. </a:t>
            </a:r>
          </a:p>
          <a:p>
            <a:r>
              <a:rPr lang="pl-PL" sz="2000">
                <a:latin typeface="Times New Roman" panose="02020603050405020304" pitchFamily="18" charset="0"/>
                <a:cs typeface="Times New Roman" panose="02020603050405020304" pitchFamily="18" charset="0"/>
              </a:rPr>
              <a:t>Wymuszone uległe – następuje np. gdy w trakcie przesłuchiwania organy ścigania stosują groźby, wymuszenie przyznania się do winy lub podejrzany chce otrzymać łagodniejszą sankcję.</a:t>
            </a:r>
          </a:p>
          <a:p>
            <a:r>
              <a:rPr lang="pl-PL" sz="2000">
                <a:latin typeface="Times New Roman" panose="02020603050405020304" pitchFamily="18" charset="0"/>
                <a:cs typeface="Times New Roman" panose="02020603050405020304" pitchFamily="18" charset="0"/>
              </a:rPr>
              <a:t>Wymuszone zinternalizowane – ma miejsce, w szczególności u osób posiadających choroby psychiczne. Jednostka taka jest przekonana, że popełniła przestępstwo. </a:t>
            </a:r>
          </a:p>
        </p:txBody>
      </p:sp>
    </p:spTree>
    <p:extLst>
      <p:ext uri="{BB962C8B-B14F-4D97-AF65-F5344CB8AC3E}">
        <p14:creationId xmlns:p14="http://schemas.microsoft.com/office/powerpoint/2010/main" val="3575501315"/>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7B5B4-3A24-436E-B663-1B2EBFF8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13">
            <a:extLst>
              <a:ext uri="{FF2B5EF4-FFF2-40B4-BE49-F238E27FC236}">
                <a16:creationId xmlns:a16="http://schemas.microsoft.com/office/drawing/2014/main" id="{987FDF89-C993-41F4-A1B8-DBAFF16008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64E585EA-75FD-4025-8270-F66A58A15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rgbClr val="00000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0F1DB19C-141E-F3A1-7260-9CC899FDFF09}"/>
              </a:ext>
            </a:extLst>
          </p:cNvPr>
          <p:cNvSpPr>
            <a:spLocks noGrp="1"/>
          </p:cNvSpPr>
          <p:nvPr>
            <p:ph type="title"/>
          </p:nvPr>
        </p:nvSpPr>
        <p:spPr>
          <a:xfrm>
            <a:off x="833002" y="365125"/>
            <a:ext cx="10520702" cy="1325563"/>
          </a:xfrm>
        </p:spPr>
        <p:txBody>
          <a:bodyPr>
            <a:normAutofit/>
          </a:bodyPr>
          <a:lstStyle/>
          <a:p>
            <a:r>
              <a:rPr lang="pl-PL">
                <a:solidFill>
                  <a:srgbClr val="FFFFFF"/>
                </a:solidFill>
                <a:latin typeface="Times New Roman" panose="02020603050405020304" pitchFamily="18" charset="0"/>
                <a:cs typeface="Times New Roman" panose="02020603050405020304" pitchFamily="18" charset="0"/>
              </a:rPr>
              <a:t>Bibliografia:</a:t>
            </a:r>
          </a:p>
        </p:txBody>
      </p:sp>
      <p:sp>
        <p:nvSpPr>
          <p:cNvPr id="3" name="Symbol zastępczy zawartości 2">
            <a:extLst>
              <a:ext uri="{FF2B5EF4-FFF2-40B4-BE49-F238E27FC236}">
                <a16:creationId xmlns:a16="http://schemas.microsoft.com/office/drawing/2014/main" id="{4D4D5965-1CC6-A4CF-0E90-8280CBEE9208}"/>
              </a:ext>
            </a:extLst>
          </p:cNvPr>
          <p:cNvSpPr>
            <a:spLocks noGrp="1"/>
          </p:cNvSpPr>
          <p:nvPr>
            <p:ph idx="1"/>
          </p:nvPr>
        </p:nvSpPr>
        <p:spPr>
          <a:xfrm>
            <a:off x="838201" y="2022601"/>
            <a:ext cx="10515598" cy="4154361"/>
          </a:xfrm>
        </p:spPr>
        <p:txBody>
          <a:bodyPr vert="horz" lIns="91440" tIns="45720" rIns="91440" bIns="45720" rtlCol="0" anchor="t">
            <a:normAutofit fontScale="92500" lnSpcReduction="10000"/>
          </a:bodyPr>
          <a:lstStyle/>
          <a:p>
            <a:r>
              <a:rPr lang="pl-PL" sz="2000" dirty="0">
                <a:solidFill>
                  <a:srgbClr val="FFFFFF"/>
                </a:solidFill>
                <a:latin typeface="Times New Roman"/>
                <a:cs typeface="Times New Roman"/>
              </a:rPr>
              <a:t>Postanowienie Sądu Najwyższego z dnia 3.03.1994 r., II KRN 8/94</a:t>
            </a:r>
          </a:p>
          <a:p>
            <a:r>
              <a:rPr lang="pl-PL" sz="2000" dirty="0">
                <a:solidFill>
                  <a:srgbClr val="FFFFFF"/>
                </a:solidFill>
                <a:latin typeface="Times New Roman"/>
                <a:cs typeface="Times New Roman"/>
              </a:rPr>
              <a:t>D. Jagiełło, </a:t>
            </a:r>
            <a:r>
              <a:rPr lang="pl-PL" sz="2000" i="1" dirty="0">
                <a:solidFill>
                  <a:srgbClr val="FFFFFF"/>
                </a:solidFill>
                <a:latin typeface="Times New Roman"/>
                <a:cs typeface="Times New Roman"/>
              </a:rPr>
              <a:t>Przesłuchanie jako czynność dowodowa, </a:t>
            </a:r>
            <a:r>
              <a:rPr lang="pl-PL" sz="2000" dirty="0">
                <a:solidFill>
                  <a:srgbClr val="FFFFFF"/>
                </a:solidFill>
                <a:latin typeface="Times New Roman"/>
                <a:cs typeface="Times New Roman"/>
              </a:rPr>
              <a:t>Warszawa, 2017.</a:t>
            </a:r>
          </a:p>
          <a:p>
            <a:r>
              <a:rPr lang="pl-PL" sz="2000" dirty="0">
                <a:solidFill>
                  <a:srgbClr val="FFFFFF"/>
                </a:solidFill>
                <a:latin typeface="Times New Roman"/>
                <a:cs typeface="Times New Roman"/>
              </a:rPr>
              <a:t>P. Marcinkiewicz, </a:t>
            </a:r>
            <a:r>
              <a:rPr lang="pl-PL" sz="2000" i="1" dirty="0">
                <a:solidFill>
                  <a:srgbClr val="FFFFFF"/>
                </a:solidFill>
                <a:latin typeface="Times New Roman"/>
                <a:cs typeface="Times New Roman"/>
              </a:rPr>
              <a:t>Motywacja sprawcy czynu zabronionego jako przesłanka odpowiedzialności karnej,</a:t>
            </a:r>
            <a:r>
              <a:rPr lang="pl-PL" sz="2000" dirty="0">
                <a:solidFill>
                  <a:srgbClr val="FFFFFF"/>
                </a:solidFill>
                <a:latin typeface="Times New Roman"/>
                <a:cs typeface="Times New Roman"/>
              </a:rPr>
              <a:t> Prokuratura i prawo 5, 2011, s. 25 –26.</a:t>
            </a:r>
          </a:p>
          <a:p>
            <a:r>
              <a:rPr lang="pl-PL" sz="2000" dirty="0">
                <a:ea typeface="+mn-lt"/>
                <a:cs typeface="+mn-lt"/>
                <a:hlinkClick r:id="rId2"/>
              </a:rPr>
              <a:t>https://www.edukacjaprawnicza.pl/nie-oswiadczam-sie-czyli-taktyka-przesluchania-podejrzanego/</a:t>
            </a:r>
          </a:p>
          <a:p>
            <a:r>
              <a:rPr lang="pl-PL" sz="2000" dirty="0">
                <a:ea typeface="+mn-lt"/>
                <a:cs typeface="+mn-lt"/>
                <a:hlinkClick r:id="rId3"/>
              </a:rPr>
              <a:t>https://depotuw.ceon.pl/bitstream/handle/item/3958/Diana%20Kazimierska%20-%20Taktyka%20obro%C5%84cza%20i%20aktywno%C5%9B%C4%87%20obro%C5%84c%C3%B3w%20w%20wsprawach%20o%20zab%C3%B3jstwo.pdf?sequence=1</a:t>
            </a:r>
          </a:p>
          <a:p>
            <a:r>
              <a:rPr lang="pl-PL" sz="2000" dirty="0">
                <a:ea typeface="+mn-lt"/>
                <a:cs typeface="+mn-lt"/>
                <a:hlinkClick r:id="rId4"/>
              </a:rPr>
              <a:t>https://palestra.pl/pl/czasopismo/wydanie/9-2016/artykul/kilka-uwag-o-prawie-do-obrony-w-zwiazku-z-nowelizacja-kodeksu-postepowania-karnego-z-2016-roku</a:t>
            </a:r>
          </a:p>
          <a:p>
            <a:r>
              <a:rPr lang="pl-PL" sz="2000" dirty="0">
                <a:ea typeface="+mn-lt"/>
                <a:cs typeface="+mn-lt"/>
              </a:rPr>
              <a:t>https://depotuw.ceon.pl/bitstream/handle/item/3958/Diana%20Kazimierska%20-%20Taktyka%20obrończa%20i%20aktywność%20obrońców%20w%20wsprawach%20o%20zabójstwo.pdf?sequence=1</a:t>
            </a:r>
          </a:p>
        </p:txBody>
      </p:sp>
    </p:spTree>
    <p:extLst>
      <p:ext uri="{BB962C8B-B14F-4D97-AF65-F5344CB8AC3E}">
        <p14:creationId xmlns:p14="http://schemas.microsoft.com/office/powerpoint/2010/main" val="178306874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ytuł 1">
            <a:extLst>
              <a:ext uri="{FF2B5EF4-FFF2-40B4-BE49-F238E27FC236}">
                <a16:creationId xmlns:a16="http://schemas.microsoft.com/office/drawing/2014/main" id="{D9E6E5FB-2868-A371-87F7-89867712A010}"/>
              </a:ext>
            </a:extLst>
          </p:cNvPr>
          <p:cNvSpPr>
            <a:spLocks noGrp="1"/>
          </p:cNvSpPr>
          <p:nvPr>
            <p:ph type="title"/>
          </p:nvPr>
        </p:nvSpPr>
        <p:spPr>
          <a:xfrm>
            <a:off x="777240" y="731519"/>
            <a:ext cx="2845191" cy="3237579"/>
          </a:xfrm>
        </p:spPr>
        <p:txBody>
          <a:bodyPr>
            <a:normAutofit/>
          </a:bodyPr>
          <a:lstStyle/>
          <a:p>
            <a:r>
              <a:rPr lang="pl-PL" sz="3800">
                <a:solidFill>
                  <a:srgbClr val="FFFFFF"/>
                </a:solidFill>
                <a:cs typeface="Calibri Light"/>
              </a:rPr>
              <a:t>Podejrzany:</a:t>
            </a:r>
            <a:endParaRPr lang="pl-PL" sz="3800">
              <a:solidFill>
                <a:srgbClr val="FFFFFF"/>
              </a:solidFill>
            </a:endParaRPr>
          </a:p>
        </p:txBody>
      </p:sp>
      <p:sp>
        <p:nvSpPr>
          <p:cNvPr id="20" name="Rectangle 1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2" name="Rectangle 2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4" name="Symbol zastępczy zawartości 2">
            <a:extLst>
              <a:ext uri="{FF2B5EF4-FFF2-40B4-BE49-F238E27FC236}">
                <a16:creationId xmlns:a16="http://schemas.microsoft.com/office/drawing/2014/main" id="{ED9D0977-4AD3-D08B-A0B9-40F5336BA280}"/>
              </a:ext>
            </a:extLst>
          </p:cNvPr>
          <p:cNvGraphicFramePr>
            <a:graphicFrameLocks noGrp="1"/>
          </p:cNvGraphicFramePr>
          <p:nvPr>
            <p:ph idx="1"/>
            <p:extLst>
              <p:ext uri="{D42A27DB-BD31-4B8C-83A1-F6EECF244321}">
                <p14:modId xmlns:p14="http://schemas.microsoft.com/office/powerpoint/2010/main" val="2082877209"/>
              </p:ext>
            </p:extLst>
          </p:nvPr>
        </p:nvGraphicFramePr>
        <p:xfrm>
          <a:off x="4379913" y="687388"/>
          <a:ext cx="7037387" cy="5475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6459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F9857ED-1DEF-4481-AEB4-E7759342AC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457275" cy="6858000"/>
          </a:xfrm>
          <a:custGeom>
            <a:avLst/>
            <a:gdLst>
              <a:gd name="connsiteX0" fmla="*/ 5457275 w 5457275"/>
              <a:gd name="connsiteY0" fmla="*/ 0 h 6858000"/>
              <a:gd name="connsiteX1" fmla="*/ 361354 w 5457275"/>
              <a:gd name="connsiteY1" fmla="*/ 0 h 6858000"/>
              <a:gd name="connsiteX2" fmla="*/ 335637 w 5457275"/>
              <a:gd name="connsiteY2" fmla="*/ 94722 h 6858000"/>
              <a:gd name="connsiteX3" fmla="*/ 690849 w 5457275"/>
              <a:gd name="connsiteY3" fmla="*/ 6842426 h 6858000"/>
              <a:gd name="connsiteX4" fmla="*/ 696735 w 5457275"/>
              <a:gd name="connsiteY4" fmla="*/ 6858000 h 6858000"/>
              <a:gd name="connsiteX5" fmla="*/ 5457275 w 54572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57275" h="6858000">
                <a:moveTo>
                  <a:pt x="5457275" y="0"/>
                </a:moveTo>
                <a:lnTo>
                  <a:pt x="361354" y="0"/>
                </a:lnTo>
                <a:lnTo>
                  <a:pt x="335637" y="94722"/>
                </a:lnTo>
                <a:cubicBezTo>
                  <a:pt x="-226206" y="2374054"/>
                  <a:pt x="-65870" y="4704140"/>
                  <a:pt x="690849" y="6842426"/>
                </a:cubicBezTo>
                <a:lnTo>
                  <a:pt x="696735" y="6858000"/>
                </a:lnTo>
                <a:lnTo>
                  <a:pt x="5457275" y="685800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6E4FBE1-8E8A-42A6-B693-88C8979D8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228693" cy="6858000"/>
          </a:xfrm>
          <a:custGeom>
            <a:avLst/>
            <a:gdLst>
              <a:gd name="connsiteX0" fmla="*/ 5228693 w 5228693"/>
              <a:gd name="connsiteY0" fmla="*/ 0 h 6858000"/>
              <a:gd name="connsiteX1" fmla="*/ 371685 w 5228693"/>
              <a:gd name="connsiteY1" fmla="*/ 1 h 6858000"/>
              <a:gd name="connsiteX2" fmla="*/ 319533 w 5228693"/>
              <a:gd name="connsiteY2" fmla="*/ 193787 h 6858000"/>
              <a:gd name="connsiteX3" fmla="*/ 623642 w 5228693"/>
              <a:gd name="connsiteY3" fmla="*/ 6599363 h 6858000"/>
              <a:gd name="connsiteX4" fmla="*/ 717029 w 5228693"/>
              <a:gd name="connsiteY4" fmla="*/ 6858000 h 6858000"/>
              <a:gd name="connsiteX5" fmla="*/ 5228693 w 5228693"/>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28693" h="6858000">
                <a:moveTo>
                  <a:pt x="5228693" y="0"/>
                </a:moveTo>
                <a:lnTo>
                  <a:pt x="371685" y="1"/>
                </a:lnTo>
                <a:lnTo>
                  <a:pt x="319533" y="193787"/>
                </a:lnTo>
                <a:cubicBezTo>
                  <a:pt x="-206622" y="2355719"/>
                  <a:pt x="-67685" y="4563346"/>
                  <a:pt x="623642" y="6599363"/>
                </a:cubicBezTo>
                <a:lnTo>
                  <a:pt x="717029" y="6858000"/>
                </a:lnTo>
                <a:lnTo>
                  <a:pt x="5228693" y="685800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E9353EE6-6334-3FE4-68BE-682764BFB881}"/>
              </a:ext>
            </a:extLst>
          </p:cNvPr>
          <p:cNvSpPr>
            <a:spLocks noGrp="1"/>
          </p:cNvSpPr>
          <p:nvPr>
            <p:ph type="title"/>
          </p:nvPr>
        </p:nvSpPr>
        <p:spPr>
          <a:xfrm>
            <a:off x="804671" y="1330007"/>
            <a:ext cx="3820669" cy="4692396"/>
          </a:xfrm>
        </p:spPr>
        <p:txBody>
          <a:bodyPr anchor="ctr">
            <a:normAutofit/>
          </a:bodyPr>
          <a:lstStyle/>
          <a:p>
            <a:r>
              <a:rPr lang="pl-PL" sz="5400">
                <a:latin typeface="Times New Roman"/>
                <a:cs typeface="Calibri Light"/>
              </a:rPr>
              <a:t>Prawo do obrony</a:t>
            </a:r>
            <a:endParaRPr lang="pl-PL" sz="5400">
              <a:latin typeface="Times New Roman"/>
            </a:endParaRPr>
          </a:p>
        </p:txBody>
      </p:sp>
      <p:sp>
        <p:nvSpPr>
          <p:cNvPr id="3" name="Symbol zastępczy zawartości 2">
            <a:extLst>
              <a:ext uri="{FF2B5EF4-FFF2-40B4-BE49-F238E27FC236}">
                <a16:creationId xmlns:a16="http://schemas.microsoft.com/office/drawing/2014/main" id="{324C3321-DB9A-E3E3-2DF8-368EF617E8BC}"/>
              </a:ext>
            </a:extLst>
          </p:cNvPr>
          <p:cNvSpPr>
            <a:spLocks noGrp="1"/>
          </p:cNvSpPr>
          <p:nvPr>
            <p:ph idx="1"/>
          </p:nvPr>
        </p:nvSpPr>
        <p:spPr>
          <a:xfrm>
            <a:off x="6071616" y="1330007"/>
            <a:ext cx="5477256" cy="4692396"/>
          </a:xfrm>
        </p:spPr>
        <p:txBody>
          <a:bodyPr vert="horz" lIns="91440" tIns="45720" rIns="91440" bIns="45720" rtlCol="0" anchor="ctr">
            <a:normAutofit/>
          </a:bodyPr>
          <a:lstStyle/>
          <a:p>
            <a:r>
              <a:rPr lang="pl-PL" sz="2200" dirty="0">
                <a:latin typeface="Times New Roman"/>
                <a:cs typeface="Calibri" panose="020F0502020204030204"/>
              </a:rPr>
              <a:t>Obejmuje prawo do tzw. obrony materialnej, czyli obrony przed zarzutami oraz prawo do obrony formalnej, tzn. Do posiadania obrońcy. </a:t>
            </a:r>
          </a:p>
          <a:p>
            <a:r>
              <a:rPr lang="pl-PL" sz="2200" dirty="0">
                <a:latin typeface="Times New Roman"/>
                <a:cs typeface="Calibri" panose="020F0502020204030204"/>
              </a:rPr>
              <a:t>Obrona może być realizowana zarówno przez podejrzanego jak i jego obrońcę. </a:t>
            </a:r>
          </a:p>
          <a:p>
            <a:endParaRPr lang="pl-PL" sz="2200">
              <a:cs typeface="Calibri" panose="020F0502020204030204"/>
            </a:endParaRPr>
          </a:p>
        </p:txBody>
      </p:sp>
    </p:spTree>
    <p:extLst>
      <p:ext uri="{BB962C8B-B14F-4D97-AF65-F5344CB8AC3E}">
        <p14:creationId xmlns:p14="http://schemas.microsoft.com/office/powerpoint/2010/main" val="427546209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ytuł 1">
            <a:extLst>
              <a:ext uri="{FF2B5EF4-FFF2-40B4-BE49-F238E27FC236}">
                <a16:creationId xmlns:a16="http://schemas.microsoft.com/office/drawing/2014/main" id="{58580017-CF75-0499-E274-E06A044885D0}"/>
              </a:ext>
            </a:extLst>
          </p:cNvPr>
          <p:cNvSpPr>
            <a:spLocks noGrp="1"/>
          </p:cNvSpPr>
          <p:nvPr>
            <p:ph type="title"/>
          </p:nvPr>
        </p:nvSpPr>
        <p:spPr>
          <a:xfrm>
            <a:off x="777240" y="731519"/>
            <a:ext cx="2845191" cy="3237579"/>
          </a:xfrm>
        </p:spPr>
        <p:txBody>
          <a:bodyPr>
            <a:normAutofit/>
          </a:bodyPr>
          <a:lstStyle/>
          <a:p>
            <a:r>
              <a:rPr lang="pl-PL" sz="3800">
                <a:solidFill>
                  <a:srgbClr val="FFFFFF"/>
                </a:solidFill>
                <a:cs typeface="Calibri Light"/>
              </a:rPr>
              <a:t>Rodzaje obrony:</a:t>
            </a:r>
            <a:endParaRPr lang="pl-PL" sz="3800">
              <a:solidFill>
                <a:srgbClr val="FFFFFF"/>
              </a:solidFill>
            </a:endParaRP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8C530DBC-0781-F221-5377-C45E02A51E0F}"/>
              </a:ext>
            </a:extLst>
          </p:cNvPr>
          <p:cNvSpPr>
            <a:spLocks noGrp="1"/>
          </p:cNvSpPr>
          <p:nvPr>
            <p:ph idx="1"/>
          </p:nvPr>
        </p:nvSpPr>
        <p:spPr>
          <a:xfrm>
            <a:off x="4379709" y="686862"/>
            <a:ext cx="7037591" cy="5475129"/>
          </a:xfrm>
        </p:spPr>
        <p:txBody>
          <a:bodyPr vert="horz" lIns="91440" tIns="45720" rIns="91440" bIns="45720" rtlCol="0" anchor="ctr">
            <a:normAutofit/>
          </a:bodyPr>
          <a:lstStyle/>
          <a:p>
            <a:r>
              <a:rPr lang="pl-PL" sz="2600">
                <a:cs typeface="Calibri"/>
              </a:rPr>
              <a:t>Obrona merytoryczna – odpieranie zarzutów przez podejrzanego</a:t>
            </a:r>
          </a:p>
          <a:p>
            <a:r>
              <a:rPr lang="pl-PL" sz="2600">
                <a:cs typeface="Calibri"/>
              </a:rPr>
              <a:t>Obrona procesowa – podnoszenie argumentów zmierzających do wyeliminowania niekorzystnych dla podejrzanego decyzji procesowych</a:t>
            </a:r>
          </a:p>
          <a:p>
            <a:r>
              <a:rPr lang="pl-PL" sz="2600">
                <a:cs typeface="Calibri"/>
              </a:rPr>
              <a:t>Obrona czynna – np. odpieranie zarzutów przez składanie wyjaśnień, dostarczanie informacji na korzyść podejrzanego. </a:t>
            </a:r>
          </a:p>
          <a:p>
            <a:r>
              <a:rPr lang="pl-PL" sz="2600">
                <a:cs typeface="Calibri"/>
              </a:rPr>
              <a:t>Obrona bierna - np. odmowa składania wyjaśnień, ograniczenie się podejrzanego do stwierdzenia ,,nic nie wiem o sprawie''.</a:t>
            </a:r>
          </a:p>
        </p:txBody>
      </p:sp>
    </p:spTree>
    <p:extLst>
      <p:ext uri="{BB962C8B-B14F-4D97-AF65-F5344CB8AC3E}">
        <p14:creationId xmlns:p14="http://schemas.microsoft.com/office/powerpoint/2010/main" val="426864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A619EB-8AA7-FC62-839C-5945D00A9559}"/>
              </a:ext>
            </a:extLst>
          </p:cNvPr>
          <p:cNvSpPr>
            <a:spLocks noGrp="1"/>
          </p:cNvSpPr>
          <p:nvPr>
            <p:ph type="title"/>
          </p:nvPr>
        </p:nvSpPr>
        <p:spPr>
          <a:xfrm>
            <a:off x="804673" y="1445494"/>
            <a:ext cx="3616856" cy="4376572"/>
          </a:xfrm>
        </p:spPr>
        <p:txBody>
          <a:bodyPr anchor="ctr">
            <a:normAutofit/>
          </a:bodyPr>
          <a:lstStyle/>
          <a:p>
            <a:r>
              <a:rPr lang="pl-PL" sz="4800" dirty="0">
                <a:cs typeface="Calibri Light"/>
              </a:rPr>
              <a:t>Motywacja</a:t>
            </a:r>
            <a:endParaRPr lang="pl-PL" sz="4800" dirty="0"/>
          </a:p>
        </p:txBody>
      </p:sp>
      <p:sp>
        <p:nvSpPr>
          <p:cNvPr id="8" name="Freeform: Shape 7">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D4E33A3B-84AA-211B-9B66-014E1D59602C}"/>
              </a:ext>
            </a:extLst>
          </p:cNvPr>
          <p:cNvSpPr>
            <a:spLocks noGrp="1"/>
          </p:cNvSpPr>
          <p:nvPr>
            <p:ph idx="1"/>
          </p:nvPr>
        </p:nvSpPr>
        <p:spPr>
          <a:xfrm>
            <a:off x="6096000" y="1399032"/>
            <a:ext cx="5501834" cy="4471416"/>
          </a:xfrm>
        </p:spPr>
        <p:txBody>
          <a:bodyPr anchor="ctr">
            <a:normAutofit/>
          </a:bodyPr>
          <a:lstStyle/>
          <a:p>
            <a:r>
              <a:rPr lang="pl-PL" sz="2200" dirty="0">
                <a:cs typeface="Calibri"/>
              </a:rPr>
              <a:t>,,Proces psychicznej regulacji, od którego zależy kierunek czynności i ilość energii, którą jednostka jest gotowa zainwestować, żeby jej działania doprowadziły do określonego wyniku''. </a:t>
            </a:r>
          </a:p>
          <a:p>
            <a:r>
              <a:rPr lang="pl-PL" sz="2200" dirty="0">
                <a:cs typeface="Calibri"/>
              </a:rPr>
              <a:t>,,Kompleks procesów psychicznych pobudzających, regulujących, i ukierunkowujących jego zachowanie, w różnym stopniu uświadomionych, które doprowadzają go do podjęcia działania przestępnego lub zaniechania ciążącego na nim obowiązku prawnego''.</a:t>
            </a:r>
          </a:p>
        </p:txBody>
      </p:sp>
    </p:spTree>
    <p:extLst>
      <p:ext uri="{BB962C8B-B14F-4D97-AF65-F5344CB8AC3E}">
        <p14:creationId xmlns:p14="http://schemas.microsoft.com/office/powerpoint/2010/main" val="340001563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0BA164-AD2E-4242-0966-0A17ACFD9C04}"/>
              </a:ext>
            </a:extLst>
          </p:cNvPr>
          <p:cNvSpPr>
            <a:spLocks noGrp="1"/>
          </p:cNvSpPr>
          <p:nvPr>
            <p:ph type="title"/>
          </p:nvPr>
        </p:nvSpPr>
        <p:spPr>
          <a:xfrm>
            <a:off x="4965430" y="629268"/>
            <a:ext cx="6586491" cy="1286160"/>
          </a:xfrm>
        </p:spPr>
        <p:txBody>
          <a:bodyPr anchor="b">
            <a:normAutofit/>
          </a:bodyPr>
          <a:lstStyle/>
          <a:p>
            <a:r>
              <a:rPr lang="pl-PL" sz="3600" dirty="0">
                <a:latin typeface="Times New Roman" panose="02020603050405020304" pitchFamily="18" charset="0"/>
                <a:cs typeface="Times New Roman" panose="02020603050405020304" pitchFamily="18" charset="0"/>
              </a:rPr>
              <a:t>Motywy składania wyjaśnień i taktyka obrony podejrzanego:</a:t>
            </a:r>
          </a:p>
        </p:txBody>
      </p:sp>
      <p:sp>
        <p:nvSpPr>
          <p:cNvPr id="3" name="Symbol zastępczy zawartości 2">
            <a:extLst>
              <a:ext uri="{FF2B5EF4-FFF2-40B4-BE49-F238E27FC236}">
                <a16:creationId xmlns:a16="http://schemas.microsoft.com/office/drawing/2014/main" id="{4B217368-9271-B95C-F0C8-BD5C90E41E08}"/>
              </a:ext>
            </a:extLst>
          </p:cNvPr>
          <p:cNvSpPr>
            <a:spLocks noGrp="1"/>
          </p:cNvSpPr>
          <p:nvPr>
            <p:ph idx="1"/>
          </p:nvPr>
        </p:nvSpPr>
        <p:spPr>
          <a:xfrm>
            <a:off x="4965431" y="2438400"/>
            <a:ext cx="6586489" cy="3785419"/>
          </a:xfrm>
        </p:spPr>
        <p:txBody>
          <a:bodyPr>
            <a:normAutofit/>
          </a:bodyPr>
          <a:lstStyle/>
          <a:p>
            <a:r>
              <a:rPr lang="pl-PL" sz="2000">
                <a:latin typeface="Times New Roman" panose="020F0502020204030204" pitchFamily="34" charset="0"/>
              </a:rPr>
              <a:t>Zaprzeczanie zarzutom, ukrywanie informacji. Przez tego typu działania podejrzany próbuje siebie ochronić lub też osobę najbliższą,</a:t>
            </a:r>
          </a:p>
          <a:p>
            <a:r>
              <a:rPr lang="pl-PL" sz="2000">
                <a:latin typeface="Times New Roman" panose="020F0502020204030204" pitchFamily="34" charset="0"/>
              </a:rPr>
              <a:t>Taktyka osłonowa – ochrona następstw czynu, np. miejsca ukrycia zwłok,</a:t>
            </a:r>
          </a:p>
          <a:p>
            <a:r>
              <a:rPr lang="pl-PL" sz="2000">
                <a:latin typeface="Times New Roman" panose="020F0502020204030204" pitchFamily="34" charset="0"/>
              </a:rPr>
              <a:t>Motywacja ,,przerzutowa” – ma na celu np. ukazanie, że inna osoba popełnia dany czyn zabroniony,</a:t>
            </a:r>
          </a:p>
          <a:p>
            <a:r>
              <a:rPr lang="pl-PL" sz="2000">
                <a:latin typeface="Times New Roman" panose="020F0502020204030204" pitchFamily="34" charset="0"/>
              </a:rPr>
              <a:t>Chęć przyznania się do popełnienia danego przestępstwa mimo iż w rzeczywistości nie miał on z nim nic wspólnego. Jednak podejrzany posiada niekwestionowane alibi. </a:t>
            </a:r>
          </a:p>
          <a:p>
            <a:endParaRPr lang="pl-PL" sz="2000"/>
          </a:p>
        </p:txBody>
      </p:sp>
      <p:pic>
        <p:nvPicPr>
          <p:cNvPr id="5" name="Picture 4">
            <a:extLst>
              <a:ext uri="{FF2B5EF4-FFF2-40B4-BE49-F238E27FC236}">
                <a16:creationId xmlns:a16="http://schemas.microsoft.com/office/drawing/2014/main" id="{61896EA0-67DF-F592-858E-70BEFE0990A1}"/>
              </a:ext>
            </a:extLst>
          </p:cNvPr>
          <p:cNvPicPr>
            <a:picLocks noChangeAspect="1"/>
          </p:cNvPicPr>
          <p:nvPr/>
        </p:nvPicPr>
        <p:blipFill rotWithShape="1">
          <a:blip r:embed="rId2"/>
          <a:srcRect l="37336" r="24643"/>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AF17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4424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BE6B24-75CB-5CFF-7A59-14B0229EC08D}"/>
              </a:ext>
            </a:extLst>
          </p:cNvPr>
          <p:cNvSpPr>
            <a:spLocks noGrp="1"/>
          </p:cNvSpPr>
          <p:nvPr>
            <p:ph type="title"/>
          </p:nvPr>
        </p:nvSpPr>
        <p:spPr>
          <a:xfrm>
            <a:off x="6289158" y="803325"/>
            <a:ext cx="5259707" cy="1325563"/>
          </a:xfrm>
        </p:spPr>
        <p:txBody>
          <a:bodyPr>
            <a:normAutofit/>
          </a:bodyPr>
          <a:lstStyle/>
          <a:p>
            <a:r>
              <a:rPr lang="pl-PL" sz="4100">
                <a:latin typeface="Times New Roman" panose="02020603050405020304" pitchFamily="18" charset="0"/>
                <a:cs typeface="Times New Roman" panose="02020603050405020304" pitchFamily="18" charset="0"/>
              </a:rPr>
              <a:t>Strategie obronne podczas przesłuchania:</a:t>
            </a:r>
          </a:p>
        </p:txBody>
      </p:sp>
      <p:sp>
        <p:nvSpPr>
          <p:cNvPr id="11" name="Freeform: Shape 10">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Obraz 5">
            <a:extLst>
              <a:ext uri="{FF2B5EF4-FFF2-40B4-BE49-F238E27FC236}">
                <a16:creationId xmlns:a16="http://schemas.microsoft.com/office/drawing/2014/main" id="{DE70CB95-17CF-67FB-BF81-C36E64626430}"/>
              </a:ext>
            </a:extLst>
          </p:cNvPr>
          <p:cNvPicPr>
            <a:picLocks noChangeAspect="1"/>
          </p:cNvPicPr>
          <p:nvPr/>
        </p:nvPicPr>
        <p:blipFill rotWithShape="1">
          <a:blip r:embed="rId2"/>
          <a:srcRect l="8530" r="13052" b="1"/>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Symbol zastępczy zawartości 2">
            <a:extLst>
              <a:ext uri="{FF2B5EF4-FFF2-40B4-BE49-F238E27FC236}">
                <a16:creationId xmlns:a16="http://schemas.microsoft.com/office/drawing/2014/main" id="{D3B3FE52-591E-E726-DB32-D7158EAD373E}"/>
              </a:ext>
            </a:extLst>
          </p:cNvPr>
          <p:cNvSpPr>
            <a:spLocks noGrp="1"/>
          </p:cNvSpPr>
          <p:nvPr>
            <p:ph idx="1"/>
          </p:nvPr>
        </p:nvSpPr>
        <p:spPr>
          <a:xfrm>
            <a:off x="6289158" y="2279018"/>
            <a:ext cx="5259714" cy="3375920"/>
          </a:xfrm>
        </p:spPr>
        <p:txBody>
          <a:bodyPr anchor="t">
            <a:noAutofit/>
          </a:bodyPr>
          <a:lstStyle/>
          <a:p>
            <a:r>
              <a:rPr lang="pl-PL" sz="1800">
                <a:latin typeface="Times New Roman" panose="02020603050405020304" pitchFamily="18" charset="0"/>
                <a:cs typeface="Times New Roman" panose="02020603050405020304" pitchFamily="18" charset="0"/>
              </a:rPr>
              <a:t>Strategie racjonalne – podejrzany ma ściśle określony plan ochrony, natychmiastowo odpiera zarzuty, bardzo często powołuje się na swoje alibi. Osoby stosujące ten rodzaj strategii wykazują dużą pewność siebie.</a:t>
            </a:r>
          </a:p>
          <a:p>
            <a:r>
              <a:rPr lang="pl-PL" sz="1800">
                <a:latin typeface="Times New Roman" panose="02020603050405020304" pitchFamily="18" charset="0"/>
                <a:cs typeface="Times New Roman" panose="02020603050405020304" pitchFamily="18" charset="0"/>
              </a:rPr>
              <a:t>Strategie emocjonalne – jednostki odpowiadają na pytania zaprzeczeniem. Podejrzani są bardzo agresywni, zdarza się, że stymulują choroby psychiczne. </a:t>
            </a:r>
          </a:p>
          <a:p>
            <a:r>
              <a:rPr lang="pl-PL" sz="1800">
                <a:latin typeface="Times New Roman" panose="02020603050405020304" pitchFamily="18" charset="0"/>
                <a:cs typeface="Times New Roman" panose="02020603050405020304" pitchFamily="18" charset="0"/>
              </a:rPr>
              <a:t>Strategie irracjonalne – podejrzany nie składa wyjaśnień, na wszelkie dowody reagują emocjonalnie. Powszechnie zdarza się, że podejrzany zmienia wersje zdarzenia oraz zaprzecza, że brał w nich udział. </a:t>
            </a:r>
          </a:p>
        </p:txBody>
      </p:sp>
    </p:spTree>
    <p:extLst>
      <p:ext uri="{BB962C8B-B14F-4D97-AF65-F5344CB8AC3E}">
        <p14:creationId xmlns:p14="http://schemas.microsoft.com/office/powerpoint/2010/main" val="83786506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CB5DFCDA-694D-4637-8E9B-038575194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952075" cy="6858000"/>
          </a:xfrm>
          <a:custGeom>
            <a:avLst/>
            <a:gdLst>
              <a:gd name="connsiteX0" fmla="*/ 9952075 w 9952075"/>
              <a:gd name="connsiteY0" fmla="*/ 6858000 h 6858000"/>
              <a:gd name="connsiteX1" fmla="*/ 108694 w 9952075"/>
              <a:gd name="connsiteY1" fmla="*/ 6858000 h 6858000"/>
              <a:gd name="connsiteX2" fmla="*/ 79127 w 9952075"/>
              <a:gd name="connsiteY2" fmla="*/ 6681235 h 6858000"/>
              <a:gd name="connsiteX3" fmla="*/ 0 w 9952075"/>
              <a:gd name="connsiteY3" fmla="*/ 5565888 h 6858000"/>
              <a:gd name="connsiteX4" fmla="*/ 2190696 w 9952075"/>
              <a:gd name="connsiteY4" fmla="*/ 145339 h 6858000"/>
              <a:gd name="connsiteX5" fmla="*/ 2339431 w 9952075"/>
              <a:gd name="connsiteY5" fmla="*/ 0 h 6858000"/>
              <a:gd name="connsiteX6" fmla="*/ 9952075 w 9952075"/>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52075" h="6858000">
                <a:moveTo>
                  <a:pt x="9952075"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9952075"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E4DB276E-BFF1-43F5-AB90-7ABA4B9A9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9652017" cy="6858000"/>
          </a:xfrm>
          <a:custGeom>
            <a:avLst/>
            <a:gdLst>
              <a:gd name="connsiteX0" fmla="*/ 9652017 w 9652017"/>
              <a:gd name="connsiteY0" fmla="*/ 6858000 h 6858000"/>
              <a:gd name="connsiteX1" fmla="*/ 112827 w 9652017"/>
              <a:gd name="connsiteY1" fmla="*/ 6858000 h 6858000"/>
              <a:gd name="connsiteX2" fmla="*/ 76084 w 9652017"/>
              <a:gd name="connsiteY2" fmla="*/ 6638337 h 6858000"/>
              <a:gd name="connsiteX3" fmla="*/ 0 w 9652017"/>
              <a:gd name="connsiteY3" fmla="*/ 5565888 h 6858000"/>
              <a:gd name="connsiteX4" fmla="*/ 2157501 w 9652017"/>
              <a:gd name="connsiteY4" fmla="*/ 301488 h 6858000"/>
              <a:gd name="connsiteX5" fmla="*/ 2472310 w 9652017"/>
              <a:gd name="connsiteY5" fmla="*/ 0 h 6858000"/>
              <a:gd name="connsiteX6" fmla="*/ 9652017 w 9652017"/>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52017" h="6858000">
                <a:moveTo>
                  <a:pt x="9652017" y="6858000"/>
                </a:moveTo>
                <a:lnTo>
                  <a:pt x="112827" y="6858000"/>
                </a:lnTo>
                <a:lnTo>
                  <a:pt x="76084" y="6638337"/>
                </a:lnTo>
                <a:cubicBezTo>
                  <a:pt x="25944" y="6288079"/>
                  <a:pt x="0" y="5930014"/>
                  <a:pt x="0" y="5565888"/>
                </a:cubicBezTo>
                <a:cubicBezTo>
                  <a:pt x="0" y="3514654"/>
                  <a:pt x="823309" y="1655711"/>
                  <a:pt x="2157501" y="301488"/>
                </a:cubicBezTo>
                <a:lnTo>
                  <a:pt x="2472310" y="0"/>
                </a:lnTo>
                <a:lnTo>
                  <a:pt x="9652017" y="0"/>
                </a:ln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ytuł 1">
            <a:extLst>
              <a:ext uri="{FF2B5EF4-FFF2-40B4-BE49-F238E27FC236}">
                <a16:creationId xmlns:a16="http://schemas.microsoft.com/office/drawing/2014/main" id="{0499C74A-9A94-EE0F-0001-C354CB545718}"/>
              </a:ext>
            </a:extLst>
          </p:cNvPr>
          <p:cNvSpPr>
            <a:spLocks noGrp="1"/>
          </p:cNvSpPr>
          <p:nvPr>
            <p:ph type="title"/>
          </p:nvPr>
        </p:nvSpPr>
        <p:spPr>
          <a:xfrm>
            <a:off x="838200" y="365126"/>
            <a:ext cx="7757694" cy="1288238"/>
          </a:xfrm>
        </p:spPr>
        <p:txBody>
          <a:bodyPr anchor="b">
            <a:normAutofit/>
          </a:bodyPr>
          <a:lstStyle/>
          <a:p>
            <a:r>
              <a:rPr lang="pl-PL" dirty="0">
                <a:latin typeface="Times New Roman" panose="02020603050405020304" pitchFamily="18" charset="0"/>
                <a:cs typeface="Times New Roman" panose="02020603050405020304" pitchFamily="18" charset="0"/>
              </a:rPr>
              <a:t>Pomówienia jako taktyka obrony</a:t>
            </a:r>
          </a:p>
        </p:txBody>
      </p:sp>
      <p:sp>
        <p:nvSpPr>
          <p:cNvPr id="3" name="Symbol zastępczy zawartości 2">
            <a:extLst>
              <a:ext uri="{FF2B5EF4-FFF2-40B4-BE49-F238E27FC236}">
                <a16:creationId xmlns:a16="http://schemas.microsoft.com/office/drawing/2014/main" id="{55B7E5AE-A269-1DDF-8421-4384D9E29EEE}"/>
              </a:ext>
            </a:extLst>
          </p:cNvPr>
          <p:cNvSpPr>
            <a:spLocks noGrp="1"/>
          </p:cNvSpPr>
          <p:nvPr>
            <p:ph idx="1"/>
          </p:nvPr>
        </p:nvSpPr>
        <p:spPr>
          <a:xfrm>
            <a:off x="838198" y="1956390"/>
            <a:ext cx="7322290" cy="3907465"/>
          </a:xfrm>
        </p:spPr>
        <p:txBody>
          <a:bodyPr anchor="t">
            <a:normAutofit/>
          </a:bodyPr>
          <a:lstStyle/>
          <a:p>
            <a:r>
              <a:rPr lang="pl-PL" sz="2400" dirty="0">
                <a:latin typeface="Times New Roman" panose="02020603050405020304" pitchFamily="18" charset="0"/>
                <a:cs typeface="Times New Roman" panose="02020603050405020304" pitchFamily="18" charset="0"/>
              </a:rPr>
              <a:t>Pomówienie – obciążenie innej osoby popełnieniem przestępstwa. Stanowi on pełnoprawny dowód, który na podstawie art. 7 k.p.k. podlega swobodnej ocenie. </a:t>
            </a:r>
          </a:p>
          <a:p>
            <a:r>
              <a:rPr lang="pl-PL" sz="2400" dirty="0">
                <a:latin typeface="Times New Roman" panose="02020603050405020304" pitchFamily="18" charset="0"/>
                <a:cs typeface="Times New Roman" panose="02020603050405020304" pitchFamily="18" charset="0"/>
              </a:rPr>
              <a:t>Zgodnie z postanowieniem Sądu Najwyższego z 3.03.1994 r.  w przypadku pomówień należy kierować się zasadą nieufności do momentu aż przekazane wiadomości nie zostaną potwierdzone.  Trzeba mieć bowiem na uwadze to, że samo podanie obciążających informacji na temat osoby nie ukazuje jej winy, dopóki się ich nie uwiarygodni. </a:t>
            </a:r>
          </a:p>
          <a:p>
            <a:pPr marL="0" indent="0">
              <a:buNone/>
            </a:pPr>
            <a:endParaRPr lang="pl-PL"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342636"/>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ytuł 1">
            <a:extLst>
              <a:ext uri="{FF2B5EF4-FFF2-40B4-BE49-F238E27FC236}">
                <a16:creationId xmlns:a16="http://schemas.microsoft.com/office/drawing/2014/main" id="{C45F784C-C807-1755-F8E3-542116FA2493}"/>
              </a:ext>
            </a:extLst>
          </p:cNvPr>
          <p:cNvSpPr txBox="1">
            <a:spLocks noGrp="1"/>
          </p:cNvSpPr>
          <p:nvPr>
            <p:ph type="title"/>
          </p:nvPr>
        </p:nvSpPr>
        <p:spPr>
          <a:xfrm>
            <a:off x="2311147" y="365760"/>
            <a:ext cx="7569706" cy="12882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4100" dirty="0">
                <a:latin typeface="Times New Roman" panose="02020603050405020304" pitchFamily="18" charset="0"/>
                <a:cs typeface="Times New Roman" panose="02020603050405020304" pitchFamily="18" charset="0"/>
              </a:rPr>
              <a:t>Podział pomówień:</a:t>
            </a:r>
          </a:p>
        </p:txBody>
      </p:sp>
      <p:sp>
        <p:nvSpPr>
          <p:cNvPr id="3" name="Symbol zastępczy zawartości 2">
            <a:extLst>
              <a:ext uri="{FF2B5EF4-FFF2-40B4-BE49-F238E27FC236}">
                <a16:creationId xmlns:a16="http://schemas.microsoft.com/office/drawing/2014/main" id="{F31358F4-2B76-EDC8-502B-3E30A4FC258D}"/>
              </a:ext>
            </a:extLst>
          </p:cNvPr>
          <p:cNvSpPr>
            <a:spLocks noGrp="1"/>
          </p:cNvSpPr>
          <p:nvPr>
            <p:ph idx="1"/>
          </p:nvPr>
        </p:nvSpPr>
        <p:spPr>
          <a:xfrm>
            <a:off x="2165569" y="1956816"/>
            <a:ext cx="7860863" cy="4024884"/>
          </a:xfrm>
        </p:spPr>
        <p:txBody>
          <a:bodyPr anchor="t">
            <a:normAutofit/>
          </a:bodyPr>
          <a:lstStyle/>
          <a:p>
            <a:pPr marL="0" indent="0">
              <a:buNone/>
            </a:pPr>
            <a:r>
              <a:rPr lang="pl-PL" sz="2400">
                <a:latin typeface="Times New Roman" panose="02020603050405020304" pitchFamily="18" charset="0"/>
                <a:cs typeface="Times New Roman" panose="02020603050405020304" pitchFamily="18" charset="0"/>
              </a:rPr>
              <a:t>Podział I:</a:t>
            </a:r>
          </a:p>
          <a:p>
            <a:r>
              <a:rPr lang="pl-PL" sz="2400">
                <a:latin typeface="Times New Roman" panose="02020603050405020304" pitchFamily="18" charset="0"/>
                <a:cs typeface="Times New Roman" panose="02020603050405020304" pitchFamily="18" charset="0"/>
              </a:rPr>
              <a:t>Pomówienia proste – oskarżony zaprzecza swojej winy, a tym samym przerzuca odpowiedzialność na kogoś innego</a:t>
            </a:r>
          </a:p>
          <a:p>
            <a:r>
              <a:rPr lang="pl-PL" sz="2400">
                <a:latin typeface="Times New Roman" panose="02020603050405020304" pitchFamily="18" charset="0"/>
                <a:cs typeface="Times New Roman" panose="02020603050405020304" pitchFamily="18" charset="0"/>
              </a:rPr>
              <a:t>Pomówienia złożone – oskarżony nie zaprzecza swojej winy, podaje on dodatkowo osoby, które razem z nim popełniły dany czyn zabroniony.</a:t>
            </a:r>
            <a:endParaRPr lang="pl-PL" sz="2400"/>
          </a:p>
        </p:txBody>
      </p:sp>
    </p:spTree>
    <p:extLst>
      <p:ext uri="{BB962C8B-B14F-4D97-AF65-F5344CB8AC3E}">
        <p14:creationId xmlns:p14="http://schemas.microsoft.com/office/powerpoint/2010/main" val="77504435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Panoramiczny</PresentationFormat>
  <Slides>13</Slides>
  <Notes>0</Notes>
  <HiddenSlides>0</HiddenSlide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Motywacja podejrzanego i taktyka obrony</vt:lpstr>
      <vt:lpstr>Podejrzany:</vt:lpstr>
      <vt:lpstr>Prawo do obrony</vt:lpstr>
      <vt:lpstr>Rodzaje obrony:</vt:lpstr>
      <vt:lpstr>Motywacja</vt:lpstr>
      <vt:lpstr>Motywy składania wyjaśnień i taktyka obrony podejrzanego:</vt:lpstr>
      <vt:lpstr>Strategie obronne podczas przesłuchania:</vt:lpstr>
      <vt:lpstr>Pomówienia jako taktyka obrony</vt:lpstr>
      <vt:lpstr>Podział pomówień:</vt:lpstr>
      <vt:lpstr>Prezentacja programu PowerPoint</vt:lpstr>
      <vt:lpstr>Prezentacja programu PowerPoint</vt:lpstr>
      <vt:lpstr>Fałszywe przyznanie się do winy:</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Motywacja podejrzanego i taktyka obrony</dc:title>
  <dc:creator>Anna Usińska</dc:creator>
  <cp:lastModifiedBy>Anna Usińska</cp:lastModifiedBy>
  <cp:revision>165</cp:revision>
  <dcterms:created xsi:type="dcterms:W3CDTF">2022-11-20T12:25:05Z</dcterms:created>
  <dcterms:modified xsi:type="dcterms:W3CDTF">2022-12-01T18:55:43Z</dcterms:modified>
</cp:coreProperties>
</file>