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D87718-5F06-74A1-7838-6BDE0418B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1A2EAFD-33FA-2395-2647-29FF2E271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9723E1B-6B67-22FE-0E50-7C6F2DCD4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84D473-B378-2EB7-7856-BA58DCE6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E7DAEA-BB08-5D59-AF86-3E70416E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0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338D61-5147-8402-C7C2-05A5CB1B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6267858-B54F-ED4F-B58A-2BA228CF0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6EAB8A-EFF2-9DCE-6702-EDE5291F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0940D6-63A8-62B7-D7BA-3C3FC17B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6E3301-9C89-550C-E9FB-FFAC12AFC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7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5F13BDB-EF6E-AA7B-8778-839C70D0D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F659DE1-13D0-C930-E7C5-2A72AFE95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7DF2F4-D9F6-6025-FBE1-EADFB026E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53D232-06D0-17DF-0268-FBA3A14B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2DD621-F9B3-9092-6EDB-5A2F1D1C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5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25875B-BD57-7F08-159B-73BB1F03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F7DBFC-D71A-89CB-7ED8-3DF79233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CEABB9-937F-A0DF-B463-852B9F6B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141C34-9AA7-B116-7EA0-1675D4E1D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D55710-52A0-E668-3495-AFB739583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7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794D38-E11C-8133-90CD-8C42FDB1F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A508E1-6E5B-D063-DC38-C5F4C927F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0E4720-65AC-FFE9-D8AE-FE0280DC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89EBEE9-E53A-C96D-F884-4127CDFD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86F12D-6E1F-3A9F-1B98-36CCA42A1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70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4B86AD-36AC-2423-01CD-59F1DC985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CE3016-2245-98F3-0E11-12016D35C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C9D9DA0-7F80-186A-0657-DC65C04E6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CF580D-117C-7BFF-3BDF-ACD1EA5B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FC3C0D2-1504-B870-E44B-F864CACE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C2F5C4A-F5C2-1C9C-0F5D-0CEE67EDA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79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990443-64DA-C281-B6E0-09313715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8093B4-05D4-C976-5013-231A75D06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194DEF-118D-3A57-0E9E-F9B9F257A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80F6C94-DB8A-D168-4D56-B19572024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2A7C35D-6048-1E9C-FDDB-B0C6F28804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9DFEDB1-EF15-10AD-436B-8B8B6A5B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6DCEB41-391C-CF5F-1FB6-4CD4EA898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7090642-839A-E1B2-4825-F8473EAE2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3AF962-2315-4695-0E70-0DBCAEEF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C8D60E-A230-97BB-A8B3-EC77E197B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F94478B-C7A5-035D-E820-AFEFB9EB0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5DA5462-0F01-C8B4-572F-56CE950D9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0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6A12BFA-2D98-46CD-1B18-82BD411E9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F6B84EC-DF48-01D8-B51C-ED495E7D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27EE442-8E5C-E0EE-2E77-61A57D10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30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1DB0C5-32CC-846A-E147-C5C294B69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3248C7-0250-4028-1180-425E5DE18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EDD3AC-B059-D032-B928-D043FD705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867CA4E-1D80-53B7-9704-0B921D3FB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3985757-B4D9-BCCB-7243-CA59E4CED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3B2F34-B20D-3C74-9D96-A44754C5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6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87CB43-3ABB-0118-C7C4-D0B6FF51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80E5458-77BE-8414-5708-5B553D9B4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C887C3-C4E4-394B-F5C8-1EDEEFBBA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A55A387-B5D7-A2C6-3687-5B31B6FA1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42EA71-C4C0-3E6A-48B1-F4CDBE62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F9ACB33-6EC1-C44B-59F8-4E3110E93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14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55C96DE-A39E-C320-DC6F-B1E7D6DE2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129F2C-D311-6710-931A-54B91876D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D8249A-CD81-5A0A-C06A-A9843B9CC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951A-102A-47E9-AE97-5288020D91C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A22C7A-3E12-3539-8E70-2E08ECFE6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F8B75A-D72E-C814-4248-78F4B9367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64BFF-A22A-4684-BF53-145234C18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1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63F79-AC17-98CA-98CF-512448ABEA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NIEPOSZLAKOWANA OPINIA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40DB9D-1A3C-AFCB-B6EE-F176AC934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63225"/>
            <a:ext cx="9144000" cy="1655762"/>
          </a:xfrm>
        </p:spPr>
        <p:txBody>
          <a:bodyPr/>
          <a:lstStyle/>
          <a:p>
            <a:r>
              <a:rPr lang="pl-PL" dirty="0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73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BA7F58-D023-C413-92A3-41020261B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PRACOWNIKACH SAMORZĄDOWYCH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A41EE-10E9-749B-F1FB-69D199259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Art. 6. (…)</a:t>
            </a:r>
          </a:p>
          <a:p>
            <a:pPr marL="0" indent="0" algn="just">
              <a:buNone/>
            </a:pPr>
            <a:r>
              <a:rPr lang="pl-PL" dirty="0"/>
              <a:t>3. Pracownikiem samorządowym zatrudnionym na podstawie umowy o pracę na stanowisku urzędniczym może być osoba, która spełnia wymagania określone w ust. 1 oraz dodatkowo: </a:t>
            </a:r>
          </a:p>
          <a:p>
            <a:pPr marL="514350" indent="-514350" algn="just">
              <a:buAutoNum type="arabicParenR"/>
            </a:pPr>
            <a:r>
              <a:rPr lang="pl-PL" dirty="0"/>
              <a:t>posiada co najmniej wykształcenie średnie lub średnie branżowe; </a:t>
            </a:r>
          </a:p>
          <a:p>
            <a:pPr marL="514350" indent="-514350" algn="just">
              <a:buAutoNum type="arabicParenR"/>
            </a:pPr>
            <a:r>
              <a:rPr lang="pl-PL" dirty="0"/>
              <a:t>nie była skazana prawomocnym wyrokiem sądu za umyślne przestępstwo ścigane z oskarżenia publicznego lub umyślne przestępstwo skarbowe; </a:t>
            </a:r>
          </a:p>
          <a:p>
            <a:pPr marL="514350" indent="-514350" algn="just">
              <a:buAutoNum type="arabicParenR"/>
            </a:pPr>
            <a:r>
              <a:rPr lang="pl-PL" b="1" dirty="0">
                <a:solidFill>
                  <a:srgbClr val="C00000"/>
                </a:solidFill>
              </a:rPr>
              <a:t>cieszy się nieposzlakowaną opinią</a:t>
            </a:r>
            <a:r>
              <a:rPr lang="pl-PL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943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A5B439-15CB-71ED-7C4F-258A0E40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A1B15D-9C39-FB8C-8C4C-B44503792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Art. 55. 1. Do dnia, o którym mowa w art. 54 ust. 1, rozwiązanie stosunku pracy z pracownikiem samorządowym mianowanym, z zachowaniem trzymiesięcznego okresu wypowiedzenia, może nastąpić w przypadku: </a:t>
            </a:r>
          </a:p>
          <a:p>
            <a:pPr marL="514350" indent="-514350" algn="just">
              <a:buAutoNum type="arabicParenR"/>
            </a:pPr>
            <a:r>
              <a:rPr lang="pl-PL" dirty="0"/>
              <a:t>likwidacji lub reorganizacji jednostki, o której mowa w art. 2, jeżeli nie jest możliwe przeniesienie pracownika na inne stanowisko; </a:t>
            </a:r>
          </a:p>
          <a:p>
            <a:pPr marL="514350" indent="-514350" algn="just">
              <a:buAutoNum type="arabicParenR"/>
            </a:pPr>
            <a:r>
              <a:rPr lang="pl-PL" dirty="0"/>
              <a:t>niezawinionej utraty uprawnień do wykonywania pracy na zajmowanym stanowisku; </a:t>
            </a:r>
          </a:p>
          <a:p>
            <a:pPr marL="514350" indent="-514350" algn="just">
              <a:buAutoNum type="arabicParenR"/>
            </a:pPr>
            <a:r>
              <a:rPr lang="pl-PL" dirty="0"/>
              <a:t>stwierdzenia przez lekarza orzecznika Zakładu Ubezpieczeń Społecznych trwałej niezdolności do pracy na zajmowanym stanowisku, jeżeli nie jest możliwe przeniesienie pracownika na inne stanowisko; w celu zbadania stanu zdrowia pracownika samorządowego mianowanego można skierować do Zakładu Ubezpieczeń Społecznych z urzędu lub na jego prośbę; </a:t>
            </a:r>
          </a:p>
          <a:p>
            <a:pPr marL="514350" indent="-514350" algn="just">
              <a:buAutoNum type="arabicParenR"/>
            </a:pPr>
            <a:r>
              <a:rPr lang="pl-PL" dirty="0"/>
              <a:t>osiągnięcia wieku 65 lat, jeżeli okres zatrudnienia umożliwia pracownikowi uzyskanie prawa do emerytury, albo nabycia prawa do renty z tytułu niezdolności do pracy; </a:t>
            </a:r>
          </a:p>
          <a:p>
            <a:pPr marL="514350" indent="-514350" algn="just">
              <a:buAutoNum type="arabicParenR"/>
            </a:pPr>
            <a:r>
              <a:rPr lang="pl-PL" b="1" dirty="0">
                <a:solidFill>
                  <a:srgbClr val="FF0000"/>
                </a:solidFill>
              </a:rPr>
              <a:t>utraty nieposzlakowanej opinii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139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C7D430-E4B7-2E5A-B8FE-3B72CD00B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SŁUŻBIE CYWILNEJ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EAB809-FA9F-D02E-ACC5-A4AA06651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4. W służbie cywilnej może być zatrudniona osoba, która: </a:t>
            </a:r>
          </a:p>
          <a:p>
            <a:pPr marL="514350" indent="-514350" algn="just">
              <a:buAutoNum type="arabicParenR"/>
            </a:pPr>
            <a:r>
              <a:rPr lang="pl-PL" dirty="0"/>
              <a:t>jest obywatelem polskim, z zastrzeżeniem art. 5; </a:t>
            </a:r>
          </a:p>
          <a:p>
            <a:pPr marL="514350" indent="-514350" algn="just">
              <a:buAutoNum type="arabicParenR"/>
            </a:pPr>
            <a:r>
              <a:rPr lang="pl-PL" dirty="0"/>
              <a:t>korzysta z pełni praw publicznych; </a:t>
            </a:r>
          </a:p>
          <a:p>
            <a:pPr marL="514350" indent="-514350" algn="just">
              <a:buAutoNum type="arabicParenR"/>
            </a:pPr>
            <a:r>
              <a:rPr lang="pl-PL" dirty="0"/>
              <a:t>nie była skazana prawomocnym wyrokiem za umyślne przestępstwo lub umyślne przestępstwo skarbowe; </a:t>
            </a:r>
          </a:p>
          <a:p>
            <a:pPr marL="514350" indent="-514350" algn="just">
              <a:buAutoNum type="arabicParenR"/>
            </a:pPr>
            <a:r>
              <a:rPr lang="pl-PL" dirty="0"/>
              <a:t>posiada kwalifikacje wymagane na dane stanowisko pracy; </a:t>
            </a:r>
          </a:p>
          <a:p>
            <a:pPr marL="514350" indent="-514350" algn="just">
              <a:buAutoNum type="arabicParenR"/>
            </a:pPr>
            <a:r>
              <a:rPr lang="pl-PL" b="1" dirty="0">
                <a:solidFill>
                  <a:schemeClr val="accent6"/>
                </a:solidFill>
              </a:rPr>
              <a:t>cieszy się nieposzlakowaną opinią</a:t>
            </a:r>
            <a:r>
              <a:rPr lang="pl-PL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784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C9E1-92EA-06C4-A1C5-EE7AF67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7BE119-2C9A-E560-61D5-CDE85950B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Art. 11. 1. Szefem Służby Cywilnej może być osoba, która: </a:t>
            </a:r>
          </a:p>
          <a:p>
            <a:pPr marL="0" indent="0" algn="just">
              <a:buNone/>
            </a:pPr>
            <a:r>
              <a:rPr lang="pl-PL" dirty="0"/>
              <a:t>1) jest obywatelem polskim; </a:t>
            </a:r>
          </a:p>
          <a:p>
            <a:pPr marL="0" indent="0" algn="just">
              <a:buNone/>
            </a:pPr>
            <a:r>
              <a:rPr lang="pl-PL" dirty="0"/>
              <a:t>2) korzysta z pełni praw publicznych; </a:t>
            </a:r>
          </a:p>
          <a:p>
            <a:pPr marL="0" indent="0" algn="just">
              <a:buNone/>
            </a:pPr>
            <a:r>
              <a:rPr lang="pl-PL" dirty="0"/>
              <a:t>3) nie była skazana prawomocnym wyrokiem za umyślne przestępstwo lub umyślne przestępstwo skarbowe; </a:t>
            </a:r>
          </a:p>
          <a:p>
            <a:pPr marL="0" indent="0" algn="just">
              <a:buNone/>
            </a:pPr>
            <a:r>
              <a:rPr lang="pl-PL" dirty="0"/>
              <a:t>4) posiada tytuł zawodowy magistra lub równorzędny; </a:t>
            </a:r>
          </a:p>
          <a:p>
            <a:pPr marL="0" indent="0" algn="just">
              <a:buNone/>
            </a:pPr>
            <a:r>
              <a:rPr lang="pl-PL" dirty="0"/>
              <a:t>5) zna co najmniej jeden język obcy spośród języków roboczych Unii Europejskiej; </a:t>
            </a:r>
          </a:p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6) cieszy się nieposzlakowaną opinią</a:t>
            </a:r>
            <a:r>
              <a:rPr lang="pl-PL" dirty="0"/>
              <a:t>; </a:t>
            </a:r>
          </a:p>
          <a:p>
            <a:pPr marL="0" indent="0" algn="just">
              <a:buNone/>
            </a:pPr>
            <a:r>
              <a:rPr lang="pl-PL" dirty="0"/>
              <a:t>7) nie była skazana prawomocnym wyrokiem orzekającym zakaz zajmowania stanowisk kierowniczych w urzędach organów władzy publicznej lub pełnienia funkcji związanych z dysponowaniem środkami publicznymi; </a:t>
            </a:r>
          </a:p>
          <a:p>
            <a:pPr marL="0" indent="0" algn="just">
              <a:buNone/>
            </a:pPr>
            <a:r>
              <a:rPr lang="pl-PL" dirty="0"/>
              <a:t>8) (uchylony) </a:t>
            </a:r>
          </a:p>
          <a:p>
            <a:pPr marL="0" indent="0" algn="just">
              <a:buNone/>
            </a:pPr>
            <a:r>
              <a:rPr lang="pl-PL" dirty="0"/>
              <a:t>9) nie jest członkiem partii politycznej.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04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950EFA-8853-40FE-7F3B-6662FAAD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88D941-EDD0-0F14-681D-C5A48B40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Art. 71. 1. Rozwiązanie stosunku pracy z urzędnikiem służby cywilnej następuje, z zachowaniem trzymiesięcznego okresu wypowiedzenia, w razie: </a:t>
            </a:r>
          </a:p>
          <a:p>
            <a:pPr marL="514350" indent="-514350" algn="just">
              <a:buAutoNum type="arabicParenR"/>
            </a:pPr>
            <a:r>
              <a:rPr lang="pl-PL" dirty="0"/>
              <a:t>dwukrotnej, następującej po sobie, negatywnej oceny, o której mowa w art. 81 ust. 1; </a:t>
            </a:r>
          </a:p>
          <a:p>
            <a:pPr marL="514350" indent="-514350" algn="just">
              <a:buAutoNum type="arabicParenR"/>
            </a:pPr>
            <a:r>
              <a:rPr lang="pl-PL" dirty="0"/>
              <a:t>stwierdzenia przez lekarza orzecznika Zakładu Ubezpieczeń Społecznych trwałej niezdolności do pracy uniemożliwiającej wykonywanie obowiązków urzędnika służby cywilnej; w celu zbadania stanu zdrowia urzędnika tego można skierować do Zakładu Ubezpieczeń Społecznych z urzędu lub na jego prośbę; </a:t>
            </a:r>
          </a:p>
          <a:p>
            <a:pPr marL="514350" indent="-514350" algn="just">
              <a:buAutoNum type="arabicParenR"/>
            </a:pPr>
            <a:r>
              <a:rPr lang="pl-PL" b="1" dirty="0">
                <a:solidFill>
                  <a:srgbClr val="FF0000"/>
                </a:solidFill>
              </a:rPr>
              <a:t>utraty nieposzlakowanej opinii</a:t>
            </a:r>
            <a:r>
              <a:rPr lang="pl-PL" dirty="0"/>
              <a:t>; </a:t>
            </a:r>
          </a:p>
          <a:p>
            <a:pPr marL="514350" indent="-514350" algn="just">
              <a:buAutoNum type="arabicParenR"/>
            </a:pPr>
            <a:r>
              <a:rPr lang="pl-PL" dirty="0"/>
              <a:t>likwidacji urzędu, jeżeli nie jest możliwe przeniesienie, o którym mowa w art. 66.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78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34229A-5881-0A48-B533-D1306814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NIEPOSZLAKOWANA OPINIA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4D4A51-E11B-653F-196B-21F39EB29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ZWROT NIEDOOKREŚLONY;</a:t>
            </a:r>
          </a:p>
          <a:p>
            <a:pPr algn="just"/>
            <a:r>
              <a:rPr lang="pl-PL" dirty="0"/>
              <a:t>POJĘCIE SZEROKIE, TRUDNE W INTERPRETACJI;</a:t>
            </a:r>
          </a:p>
          <a:p>
            <a:pPr algn="just"/>
            <a:r>
              <a:rPr lang="pl-PL" dirty="0"/>
              <a:t>NIE POLEGA WYŁĄCZNIE NA NIEKARALNOŚCI;</a:t>
            </a:r>
          </a:p>
          <a:p>
            <a:pPr algn="just"/>
            <a:r>
              <a:rPr lang="pl-PL" dirty="0"/>
              <a:t>OZNACZA, ŻE DANEJ OSOBIE NIE MOŻNA ZARZUCIĆ ZACHOWAŃ SPRZECZNYCH Z NORMAMI MORALNYMI, ETYCZNYMI ORAZ PRAWNYMI;</a:t>
            </a:r>
          </a:p>
          <a:p>
            <a:pPr algn="just"/>
            <a:r>
              <a:rPr lang="pl-PL" dirty="0"/>
              <a:t>DOTYCZY NIE TYLKO OKRESU ZATRUDNIENIA, ALE TEŻ CZASU PRZED JEGO PODJĘCIEM;</a:t>
            </a:r>
          </a:p>
          <a:p>
            <a:pPr algn="just"/>
            <a:r>
              <a:rPr lang="pl-PL" dirty="0"/>
              <a:t>DOTYCZY TAKŻE SYTUACJI NIEZWIĄZANYCH BEZPOŚREDNIO Z ZATRUDNIENIEM (NP. W SFERZE PRYWATNEJ).</a:t>
            </a:r>
          </a:p>
          <a:p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8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37EE1A-5D67-FC4F-2486-5C051DDF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ORZECZNICTWO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00D76E-C0A3-A7DC-55B2-908FE0F91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Wyrok Sądu Najwyższego  z dnia 16 października 2009 r., sygn. akt I PK 85/09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Nieposzlakowana opinia jest przesłanką zatrudnienia w charakterze pracownika samorządowego na stanowisku urzędniczym (art. 3 ust. 3 pkt 3 ustawy o pracownikach samorządowych z 1990 r. – </a:t>
            </a:r>
            <a:r>
              <a:rPr lang="pl-PL" sz="2100" i="1" dirty="0"/>
              <a:t>poprzednio obowiązująca ustawa</a:t>
            </a:r>
            <a:r>
              <a:rPr lang="pl-PL" dirty="0"/>
              <a:t>), a więc nieposiadanie tej cechy (jej utrata, verba legis niecieszenie się nieposzlakowaną opinią) należy kwalifikować jako prawną przeszkodę w tym zatrudnieniu oznaczającą niemożność przywrócenia do pracy w rozumieniu art. 45 § 2 </a:t>
            </a:r>
            <a:r>
              <a:rPr lang="pl-PL" dirty="0" err="1"/>
              <a:t>k.p</a:t>
            </a:r>
            <a:r>
              <a:rPr lang="pl-PL" dirty="0"/>
              <a:t>. Przepis art. 3 ust. 3 pkt 3 ustawy </a:t>
            </a:r>
            <a:r>
              <a:rPr lang="pl-PL" dirty="0">
                <a:solidFill>
                  <a:srgbClr val="00B0F0"/>
                </a:solidFill>
              </a:rPr>
              <a:t>jednoznacznie rozróżnia wymaganie niekaralności za przestępstwo umyślne od wymagania posiadania nieposzlakowanej opinii</a:t>
            </a:r>
            <a:r>
              <a:rPr lang="pl-PL" dirty="0"/>
              <a:t>. Już tego względu argumentacja oparta na domniemaniu niewinności (obowiązującym zresztą tylko w postępowaniu karnym) jest nietrafna. </a:t>
            </a:r>
            <a:r>
              <a:rPr lang="pl-PL" dirty="0">
                <a:solidFill>
                  <a:srgbClr val="FF33CC"/>
                </a:solidFill>
              </a:rPr>
              <a:t>Z tego przepisu wynika, że można "nie cieszyć się nieposzlakowaną opinią", mimo że nie doszło do skazania za przestępstwo umyślne. </a:t>
            </a:r>
            <a:r>
              <a:rPr lang="pl-PL" dirty="0"/>
              <a:t>Posiadanie nieposzlakowanej opinii ("cieszenie się" nią) to cecha wynikająca z regulacji prawnej zawierającej typowy </a:t>
            </a:r>
            <a:r>
              <a:rPr lang="pl-PL" b="1" u="sng" dirty="0"/>
              <a:t>zwrot niedookreślony</a:t>
            </a:r>
            <a:r>
              <a:rPr lang="pl-PL" dirty="0"/>
              <a:t>. Sąd powinien podjąć próbę wypełnienia go konkretną treścią, choćby intuicyjnie, a w każdym razie </a:t>
            </a:r>
            <a:r>
              <a:rPr lang="pl-PL" b="1" dirty="0">
                <a:solidFill>
                  <a:srgbClr val="00B050"/>
                </a:solidFill>
              </a:rPr>
              <a:t>uwzględniając normy etyczne (zasady współżycia społecznego) oraz doświadczenie życiowe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93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BAA679-2CD7-9E5D-33E5-6C15728D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CFB59C-BFF5-8712-EC0F-D182A40D6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Wyrok Sądu Najwyższego  z dnia 28 października 2009 r., sygn. akt I PK 95/09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Trzeba bowiem przyjąć, że </a:t>
            </a:r>
            <a:r>
              <a:rPr lang="pl-PL" b="1" dirty="0"/>
              <a:t>nie jest istotne samo skazanie za popełnienie wykroczenia</a:t>
            </a:r>
            <a:r>
              <a:rPr lang="pl-PL" dirty="0"/>
              <a:t>, gdyż taka okoliczność nie uniemożliwia zatrudnienia na stanowisku strażnika straży miejskiej (gminnej), jednakże </a:t>
            </a:r>
            <a:r>
              <a:rPr lang="pl-PL" b="1" u="sng" dirty="0">
                <a:solidFill>
                  <a:srgbClr val="FF33CC"/>
                </a:solidFill>
              </a:rPr>
              <a:t>należy poddać ocenie czyn stanowiący wykroczenie przypisane strażnikowi</a:t>
            </a:r>
            <a:r>
              <a:rPr lang="pl-PL" dirty="0"/>
              <a:t>. Sąd Najwyższy w wyroku z dnia 8 stycznia 2007 r. (I PK 187/06, OSNP 2008 nr 3-4, poz. 35 z glosą A. Wypych-Żywickiej GSP - Prz. Orz. 2008/1/135) słusznie bowiem zauważył, że strażnik miejski swym zachowaniem powinien dawać przykład przestrzegania porządku i dyscypliny. Do obowiązków strażnika należy ochrona porządku publicznego i podejmowanie stosownych interwencji w razie jego naruszenia. Strażnik ma obowiązek przestrzegania prawa i godnego zachowania (art. 27 ustawy o strażach gminnych). Osoba będąca strażnikiem nie może sama zachowywać się w sposób naruszający prawo, gdyż powodowałoby to zgorszenie i utratę zaufania społecznego do straży. Stąd wymaganie zamieszczone w ustawie, aby strażnik cieszył się nienaganną opinią. </a:t>
            </a:r>
            <a:r>
              <a:rPr lang="pl-PL" b="1" dirty="0">
                <a:solidFill>
                  <a:srgbClr val="FF0000"/>
                </a:solidFill>
              </a:rPr>
              <a:t>Osoba jadąca drogą publiczną w stanie po użyciu alkoholu traci nienaganną opinię.</a:t>
            </a:r>
            <a:r>
              <a:rPr lang="pl-PL" dirty="0"/>
              <a:t> Skazanie za taki czyn stanowi okoliczność dodatkową, podobnie jak jego kwalifikacja prawna. Utrata nienagannej opinii jako jednej z cech wymaganych od strażnika stanowi - w ocenie Sądu Najwyższego - dostateczną przyczynę wypowiedzenia umowy o pracę w rozumieniu art. 45 § 1 </a:t>
            </a:r>
            <a:r>
              <a:rPr lang="pl-PL" dirty="0" err="1"/>
              <a:t>k.p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194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1005</Words>
  <Application>Microsoft Office PowerPoint</Application>
  <PresentationFormat>Panoramiczny</PresentationFormat>
  <Paragraphs>51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NIEPOSZLAKOWANA OPINIA</vt:lpstr>
      <vt:lpstr>USTAWA O PRACOWNIKACH SAMORZĄDOWYCH</vt:lpstr>
      <vt:lpstr>Prezentacja programu PowerPoint</vt:lpstr>
      <vt:lpstr>USTAWA O SŁUŻBIE CYWILNEJ</vt:lpstr>
      <vt:lpstr>Prezentacja programu PowerPoint</vt:lpstr>
      <vt:lpstr>Prezentacja programu PowerPoint</vt:lpstr>
      <vt:lpstr>NIEPOSZLAKOWANA OPINIA</vt:lpstr>
      <vt:lpstr>ORZECZNICTWO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NIEPOSZLAKOWANA OPINIA</dc:title>
  <dc:creator>Karina Pilarz</dc:creator>
  <cp:lastModifiedBy>Karina Pilarz</cp:lastModifiedBy>
  <cp:revision>1</cp:revision>
  <dcterms:created xsi:type="dcterms:W3CDTF">2023-05-20T10:02:40Z</dcterms:created>
  <dcterms:modified xsi:type="dcterms:W3CDTF">2023-05-20T10:40:29Z</dcterms:modified>
</cp:coreProperties>
</file>