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handoutMasterIdLst>
    <p:handoutMasterId r:id="rId42"/>
  </p:handoutMasterIdLst>
  <p:sldIdLst>
    <p:sldId id="257" r:id="rId2"/>
    <p:sldId id="319" r:id="rId3"/>
    <p:sldId id="320" r:id="rId4"/>
    <p:sldId id="299" r:id="rId5"/>
    <p:sldId id="318" r:id="rId6"/>
    <p:sldId id="336" r:id="rId7"/>
    <p:sldId id="313" r:id="rId8"/>
    <p:sldId id="310" r:id="rId9"/>
    <p:sldId id="321" r:id="rId10"/>
    <p:sldId id="327" r:id="rId11"/>
    <p:sldId id="322" r:id="rId12"/>
    <p:sldId id="338" r:id="rId13"/>
    <p:sldId id="311" r:id="rId14"/>
    <p:sldId id="259" r:id="rId15"/>
    <p:sldId id="312" r:id="rId16"/>
    <p:sldId id="261" r:id="rId17"/>
    <p:sldId id="301" r:id="rId18"/>
    <p:sldId id="263" r:id="rId19"/>
    <p:sldId id="316" r:id="rId20"/>
    <p:sldId id="332" r:id="rId21"/>
    <p:sldId id="339" r:id="rId22"/>
    <p:sldId id="265" r:id="rId23"/>
    <p:sldId id="298" r:id="rId24"/>
    <p:sldId id="315" r:id="rId25"/>
    <p:sldId id="266" r:id="rId26"/>
    <p:sldId id="267" r:id="rId27"/>
    <p:sldId id="334" r:id="rId28"/>
    <p:sldId id="340" r:id="rId29"/>
    <p:sldId id="258" r:id="rId30"/>
    <p:sldId id="326" r:id="rId31"/>
    <p:sldId id="342" r:id="rId32"/>
    <p:sldId id="328" r:id="rId33"/>
    <p:sldId id="329" r:id="rId34"/>
    <p:sldId id="314" r:id="rId35"/>
    <p:sldId id="317" r:id="rId36"/>
    <p:sldId id="323" r:id="rId37"/>
    <p:sldId id="324" r:id="rId38"/>
    <p:sldId id="325" r:id="rId39"/>
    <p:sldId id="333" r:id="rId40"/>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0361DB0-AA12-43D4-B869-7BE73D0A2315}" type="datetimeFigureOut">
              <a:rPr lang="pl-PL" smtClean="0"/>
              <a:pPr/>
              <a:t>2023-01-18</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FE99FE10-67DA-417B-854D-C607F3E76768}" type="slidenum">
              <a:rPr lang="pl-PL" smtClean="0"/>
              <a:pPr/>
              <a:t>‹#›</a:t>
            </a:fld>
            <a:endParaRPr lang="pl-PL"/>
          </a:p>
        </p:txBody>
      </p:sp>
    </p:spTree>
    <p:extLst>
      <p:ext uri="{BB962C8B-B14F-4D97-AF65-F5344CB8AC3E}">
        <p14:creationId xmlns:p14="http://schemas.microsoft.com/office/powerpoint/2010/main" val="4859888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9D65AB6-1520-464D-A8C0-86D553B5F8D7}" type="datetimeFigureOut">
              <a:rPr lang="pl-PL" smtClean="0"/>
              <a:pPr/>
              <a:t>2023-01-18</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98434D7-3032-4B82-AC84-55D90E27DC23}" type="slidenum">
              <a:rPr lang="pl-PL" smtClean="0"/>
              <a:pPr/>
              <a:t>‹#›</a:t>
            </a:fld>
            <a:endParaRPr lang="pl-PL"/>
          </a:p>
        </p:txBody>
      </p:sp>
    </p:spTree>
    <p:extLst>
      <p:ext uri="{BB962C8B-B14F-4D97-AF65-F5344CB8AC3E}">
        <p14:creationId xmlns:p14="http://schemas.microsoft.com/office/powerpoint/2010/main" val="114476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9D716AA0-E4C9-41B3-AAD2-18550FCFCA6F}" type="slidenum">
              <a:rPr lang="pl-PL" smtClean="0"/>
              <a:pPr/>
              <a:t>14</a:t>
            </a:fld>
            <a:endParaRPr lang="pl-PL"/>
          </a:p>
        </p:txBody>
      </p:sp>
    </p:spTree>
    <p:extLst>
      <p:ext uri="{BB962C8B-B14F-4D97-AF65-F5344CB8AC3E}">
        <p14:creationId xmlns:p14="http://schemas.microsoft.com/office/powerpoint/2010/main" val="3685895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872D85D8-BD79-4B6A-AF38-51CD001DEDC7}" type="datetime1">
              <a:rPr lang="pl-PL" smtClean="0"/>
              <a:pPr/>
              <a:t>2023-01-18</a:t>
            </a:fld>
            <a:endParaRPr lang="pl-PL"/>
          </a:p>
        </p:txBody>
      </p:sp>
      <p:sp>
        <p:nvSpPr>
          <p:cNvPr id="17" name="Footer Placeholder 16"/>
          <p:cNvSpPr>
            <a:spLocks noGrp="1"/>
          </p:cNvSpPr>
          <p:nvPr>
            <p:ph type="ftr" sz="quarter" idx="11"/>
          </p:nvPr>
        </p:nvSpPr>
        <p:spPr/>
        <p:txBody>
          <a:bodyPr/>
          <a:lstStyle/>
          <a:p>
            <a:r>
              <a:rPr lang="pl-PL" smtClean="0"/>
              <a:t>SPODO</a:t>
            </a:r>
            <a:endParaRPr lang="pl-PL"/>
          </a:p>
        </p:txBody>
      </p:sp>
      <p:sp>
        <p:nvSpPr>
          <p:cNvPr id="29" name="Slide Number Placeholder 28"/>
          <p:cNvSpPr>
            <a:spLocks noGrp="1"/>
          </p:cNvSpPr>
          <p:nvPr>
            <p:ph type="sldNum" sz="quarter" idx="12"/>
          </p:nvPr>
        </p:nvSpPr>
        <p:spPr/>
        <p:txBody>
          <a:bodyPr/>
          <a:lstStyle/>
          <a:p>
            <a:fld id="{7D993C6C-2A8B-4279-B5C7-48DE9729C286}" type="slidenum">
              <a:rPr lang="pl-PL" smtClean="0"/>
              <a:pPr/>
              <a:t>‹#›</a:t>
            </a:fld>
            <a:endParaRPr lang="pl-PL"/>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2023-01-18</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2023-01-18</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2023-01-18</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72D85D8-BD79-4B6A-AF38-51CD001DEDC7}" type="datetime1">
              <a:rPr lang="pl-PL" smtClean="0"/>
              <a:pPr/>
              <a:t>2023-01-18</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a:xfrm>
            <a:off x="7924800" y="6416675"/>
            <a:ext cx="762000" cy="365125"/>
          </a:xfrm>
        </p:spPr>
        <p:txBody>
          <a:bodyPr/>
          <a:lstStyle/>
          <a:p>
            <a:fld id="{7D993C6C-2A8B-4279-B5C7-48DE9729C286}"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2023-01-18</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72D85D8-BD79-4B6A-AF38-51CD001DEDC7}" type="datetime1">
              <a:rPr lang="pl-PL" smtClean="0"/>
              <a:pPr/>
              <a:t>2023-01-18</a:t>
            </a:fld>
            <a:endParaRPr lang="pl-PL"/>
          </a:p>
        </p:txBody>
      </p:sp>
      <p:sp>
        <p:nvSpPr>
          <p:cNvPr id="8" name="Footer Placeholder 7"/>
          <p:cNvSpPr>
            <a:spLocks noGrp="1"/>
          </p:cNvSpPr>
          <p:nvPr>
            <p:ph type="ftr" sz="quarter" idx="11"/>
          </p:nvPr>
        </p:nvSpPr>
        <p:spPr/>
        <p:txBody>
          <a:bodyPr/>
          <a:lstStyle/>
          <a:p>
            <a:r>
              <a:rPr lang="pl-PL" smtClean="0"/>
              <a:t>SPODO</a:t>
            </a:r>
            <a:endParaRPr lang="pl-PL"/>
          </a:p>
        </p:txBody>
      </p:sp>
      <p:sp>
        <p:nvSpPr>
          <p:cNvPr id="9" name="Slide Number Placeholder 8"/>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72D85D8-BD79-4B6A-AF38-51CD001DEDC7}" type="datetime1">
              <a:rPr lang="pl-PL" smtClean="0"/>
              <a:pPr/>
              <a:t>2023-01-18</a:t>
            </a:fld>
            <a:endParaRPr lang="pl-PL"/>
          </a:p>
        </p:txBody>
      </p:sp>
      <p:sp>
        <p:nvSpPr>
          <p:cNvPr id="4" name="Footer Placeholder 3"/>
          <p:cNvSpPr>
            <a:spLocks noGrp="1"/>
          </p:cNvSpPr>
          <p:nvPr>
            <p:ph type="ftr" sz="quarter" idx="11"/>
          </p:nvPr>
        </p:nvSpPr>
        <p:spPr/>
        <p:txBody>
          <a:bodyPr/>
          <a:lstStyle/>
          <a:p>
            <a:r>
              <a:rPr lang="pl-PL" smtClean="0"/>
              <a:t>SPODO</a:t>
            </a:r>
            <a:endParaRPr lang="pl-PL"/>
          </a:p>
        </p:txBody>
      </p:sp>
      <p:sp>
        <p:nvSpPr>
          <p:cNvPr id="5" name="Slide Number Placeholder 4"/>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2D85D8-BD79-4B6A-AF38-51CD001DEDC7}" type="datetime1">
              <a:rPr lang="pl-PL" smtClean="0"/>
              <a:pPr/>
              <a:t>2023-01-18</a:t>
            </a:fld>
            <a:endParaRPr lang="pl-PL"/>
          </a:p>
        </p:txBody>
      </p:sp>
      <p:sp>
        <p:nvSpPr>
          <p:cNvPr id="3" name="Footer Placeholder 2"/>
          <p:cNvSpPr>
            <a:spLocks noGrp="1"/>
          </p:cNvSpPr>
          <p:nvPr>
            <p:ph type="ftr" sz="quarter" idx="11"/>
          </p:nvPr>
        </p:nvSpPr>
        <p:spPr/>
        <p:txBody>
          <a:bodyPr/>
          <a:lstStyle/>
          <a:p>
            <a:r>
              <a:rPr lang="pl-PL" smtClean="0"/>
              <a:t>SPODO</a:t>
            </a:r>
            <a:endParaRPr lang="pl-PL"/>
          </a:p>
        </p:txBody>
      </p:sp>
      <p:sp>
        <p:nvSpPr>
          <p:cNvPr id="4" name="Slide Number Placeholder 3"/>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2023-01-18</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72D85D8-BD79-4B6A-AF38-51CD001DEDC7}" type="datetime1">
              <a:rPr lang="pl-PL" smtClean="0"/>
              <a:pPr/>
              <a:t>2023-01-18</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72D85D8-BD79-4B6A-AF38-51CD001DEDC7}" type="datetime1">
              <a:rPr lang="pl-PL" smtClean="0"/>
              <a:pPr/>
              <a:t>2023-01-18</a:t>
            </a:fld>
            <a:endParaRPr lang="pl-PL"/>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pl-PL" smtClean="0"/>
              <a:t>SPODO</a:t>
            </a:r>
            <a:endParaRPr lang="pl-PL"/>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D993C6C-2A8B-4279-B5C7-48DE9729C286}"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95536" y="476672"/>
            <a:ext cx="8352928" cy="3123779"/>
          </a:xfrm>
        </p:spPr>
        <p:txBody>
          <a:bodyPr>
            <a:normAutofit fontScale="90000"/>
          </a:bodyPr>
          <a:lstStyle/>
          <a:p>
            <a:r>
              <a:rPr lang="pl-PL" sz="6700" b="1" dirty="0" smtClean="0"/>
              <a:t>Ograniczenia prawa dostępu do informacji publicznej</a:t>
            </a:r>
            <a:endParaRPr lang="pl-PL" sz="3000" i="1" dirty="0"/>
          </a:p>
        </p:txBody>
      </p:sp>
      <p:sp>
        <p:nvSpPr>
          <p:cNvPr id="3" name="Podtytuł 2"/>
          <p:cNvSpPr>
            <a:spLocks noGrp="1"/>
          </p:cNvSpPr>
          <p:nvPr>
            <p:ph type="subTitle" idx="1"/>
          </p:nvPr>
        </p:nvSpPr>
        <p:spPr>
          <a:xfrm>
            <a:off x="539552" y="4437112"/>
            <a:ext cx="8136904" cy="2207096"/>
          </a:xfrm>
        </p:spPr>
        <p:txBody>
          <a:bodyPr anchor="b">
            <a:normAutofit/>
          </a:bodyPr>
          <a:lstStyle/>
          <a:p>
            <a:pPr algn="just"/>
            <a:endParaRPr lang="pl-PL"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Art. 5 </a:t>
            </a:r>
            <a:r>
              <a:rPr lang="pl-PL" b="1" dirty="0" err="1" smtClean="0"/>
              <a:t>udip</a:t>
            </a:r>
            <a:endParaRPr lang="pl-PL" b="1" dirty="0"/>
          </a:p>
        </p:txBody>
      </p:sp>
      <p:sp>
        <p:nvSpPr>
          <p:cNvPr id="3" name="Symbol zastępczy zawartości 2"/>
          <p:cNvSpPr>
            <a:spLocks noGrp="1"/>
          </p:cNvSpPr>
          <p:nvPr>
            <p:ph idx="1"/>
          </p:nvPr>
        </p:nvSpPr>
        <p:spPr/>
        <p:txBody>
          <a:bodyPr>
            <a:normAutofit fontScale="85000" lnSpcReduction="20000"/>
          </a:bodyPr>
          <a:lstStyle/>
          <a:p>
            <a:pPr algn="just"/>
            <a:r>
              <a:rPr lang="pl-PL" dirty="0" smtClean="0"/>
              <a:t>Nie </a:t>
            </a:r>
            <a:r>
              <a:rPr lang="pl-PL" dirty="0"/>
              <a:t>można, </a:t>
            </a:r>
            <a:r>
              <a:rPr lang="pl-PL" dirty="0" smtClean="0"/>
              <a:t>z zastrzeżeniem ust. 1</a:t>
            </a:r>
            <a:r>
              <a:rPr lang="pl-PL" dirty="0"/>
              <a:t>,  </a:t>
            </a:r>
            <a:r>
              <a:rPr lang="pl-PL" dirty="0" smtClean="0"/>
              <a:t>2 - 2b, </a:t>
            </a:r>
            <a:r>
              <a:rPr lang="pl-PL" dirty="0"/>
              <a:t>ograniczać dostępu do informacji </a:t>
            </a:r>
            <a:r>
              <a:rPr lang="pl-PL" dirty="0" smtClean="0"/>
              <a:t> o sprawach rozstrzyganych w postępowaniu   </a:t>
            </a:r>
            <a:r>
              <a:rPr lang="pl-PL" dirty="0"/>
              <a:t>przed   organami   państwa, </a:t>
            </a:r>
            <a:r>
              <a:rPr lang="pl-PL" dirty="0" smtClean="0"/>
              <a:t>w szczególności  w postępowaniu  </a:t>
            </a:r>
            <a:r>
              <a:rPr lang="pl-PL" dirty="0"/>
              <a:t>administracyjnym,  karnym  lub  cywilnym</a:t>
            </a:r>
            <a:r>
              <a:rPr lang="pl-PL" i="1" dirty="0"/>
              <a:t>,  ze </a:t>
            </a:r>
            <a:r>
              <a:rPr lang="pl-PL" i="1" dirty="0" smtClean="0"/>
              <a:t>względu </a:t>
            </a:r>
            <a:r>
              <a:rPr lang="pl-PL" i="1" dirty="0"/>
              <a:t>na ochronę interesu strony</a:t>
            </a:r>
            <a:r>
              <a:rPr lang="pl-PL" dirty="0"/>
              <a:t>, </a:t>
            </a:r>
            <a:r>
              <a:rPr lang="pl-PL" b="1" dirty="0"/>
              <a:t>jeżeli postępowanie </a:t>
            </a:r>
            <a:r>
              <a:rPr lang="pl-PL" b="1" dirty="0" smtClean="0"/>
              <a:t>dotyczy </a:t>
            </a:r>
            <a:r>
              <a:rPr lang="pl-PL" b="1" dirty="0"/>
              <a:t>władz publicznych </a:t>
            </a:r>
            <a:r>
              <a:rPr lang="pl-PL" b="1" dirty="0" smtClean="0"/>
              <a:t>lub </a:t>
            </a:r>
            <a:r>
              <a:rPr lang="pl-PL" b="1" dirty="0"/>
              <a:t>innych podmiotów wykonujących zadania publiczne albo osób pełniących funkcje </a:t>
            </a:r>
            <a:r>
              <a:rPr lang="pl-PL" b="1" dirty="0" smtClean="0"/>
              <a:t>publiczne w zakresie </a:t>
            </a:r>
            <a:r>
              <a:rPr lang="pl-PL" b="1" dirty="0"/>
              <a:t>tych zadań lub funkcji.</a:t>
            </a:r>
          </a:p>
          <a:p>
            <a:pPr algn="just"/>
            <a:r>
              <a:rPr lang="pl-PL" dirty="0" smtClean="0"/>
              <a:t>Ograniczenia </a:t>
            </a:r>
            <a:r>
              <a:rPr lang="pl-PL" dirty="0"/>
              <a:t>dostępu do informacji </a:t>
            </a:r>
            <a:r>
              <a:rPr lang="pl-PL" dirty="0" smtClean="0"/>
              <a:t>w sprawach</a:t>
            </a:r>
            <a:r>
              <a:rPr lang="pl-PL" dirty="0"/>
              <a:t>, </a:t>
            </a:r>
            <a:r>
              <a:rPr lang="pl-PL" dirty="0" smtClean="0"/>
              <a:t>o których </a:t>
            </a:r>
            <a:r>
              <a:rPr lang="pl-PL" dirty="0"/>
              <a:t>mowa </a:t>
            </a:r>
            <a:r>
              <a:rPr lang="pl-PL" dirty="0" smtClean="0"/>
              <a:t>w ust. 3</a:t>
            </a:r>
            <a:r>
              <a:rPr lang="pl-PL" dirty="0"/>
              <a:t>, </a:t>
            </a:r>
            <a:r>
              <a:rPr lang="pl-PL" b="1" dirty="0"/>
              <a:t>nie </a:t>
            </a:r>
            <a:r>
              <a:rPr lang="pl-PL" b="1" dirty="0" smtClean="0"/>
              <a:t>naruszają  </a:t>
            </a:r>
            <a:r>
              <a:rPr lang="pl-PL" b="1" dirty="0"/>
              <a:t>prawa  do </a:t>
            </a:r>
            <a:r>
              <a:rPr lang="pl-PL" b="1" dirty="0" smtClean="0"/>
              <a:t>informacji   </a:t>
            </a:r>
            <a:r>
              <a:rPr lang="pl-PL" b="1" dirty="0"/>
              <a:t>o </a:t>
            </a:r>
            <a:r>
              <a:rPr lang="pl-PL" b="1" dirty="0" smtClean="0"/>
              <a:t>organizacji   i pracy  organów prowadzących postępowania</a:t>
            </a:r>
            <a:r>
              <a:rPr lang="pl-PL" b="1" dirty="0"/>
              <a:t>,  </a:t>
            </a:r>
            <a:r>
              <a:rPr lang="pl-PL" b="1" dirty="0" smtClean="0"/>
              <a:t>w szczególności  o czasie</a:t>
            </a:r>
            <a:r>
              <a:rPr lang="pl-PL" b="1" dirty="0"/>
              <a:t>,  </a:t>
            </a:r>
            <a:r>
              <a:rPr lang="pl-PL" b="1" dirty="0" smtClean="0"/>
              <a:t>trybie   i miejscu  </a:t>
            </a:r>
            <a:r>
              <a:rPr lang="pl-PL" b="1" dirty="0"/>
              <a:t>oraz  kolejności  </a:t>
            </a:r>
            <a:r>
              <a:rPr lang="pl-PL" b="1" dirty="0" smtClean="0"/>
              <a:t>rozpatrywania </a:t>
            </a:r>
            <a:r>
              <a:rPr lang="pl-PL" b="1" dirty="0"/>
              <a:t>spraw</a:t>
            </a:r>
            <a:r>
              <a:rPr lang="pl-PL" b="1" dirty="0" smtClean="0"/>
              <a:t>.</a:t>
            </a:r>
          </a:p>
          <a:p>
            <a:pPr marL="0" indent="0" algn="just">
              <a:buNone/>
            </a:pPr>
            <a:endParaRPr lang="pl-PL" b="1" dirty="0"/>
          </a:p>
        </p:txBody>
      </p:sp>
    </p:spTree>
    <p:extLst>
      <p:ext uri="{BB962C8B-B14F-4D97-AF65-F5344CB8AC3E}">
        <p14:creationId xmlns:p14="http://schemas.microsoft.com/office/powerpoint/2010/main" val="1098236917"/>
      </p:ext>
    </p:extLst>
  </p:cSld>
  <p:clrMapOvr>
    <a:masterClrMapping/>
  </p:clrMapOvr>
  <p:transition>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32656"/>
            <a:ext cx="8229600" cy="216024"/>
          </a:xfrm>
        </p:spPr>
        <p:txBody>
          <a:bodyPr>
            <a:normAutofit fontScale="90000"/>
          </a:bodyPr>
          <a:lstStyle/>
          <a:p>
            <a:r>
              <a:rPr lang="pl-PL" dirty="0" smtClean="0"/>
              <a:t/>
            </a:r>
            <a:br>
              <a:rPr lang="pl-PL" dirty="0" smtClean="0"/>
            </a:br>
            <a:r>
              <a:rPr lang="pl-PL" dirty="0"/>
              <a:t/>
            </a:r>
            <a:br>
              <a:rPr lang="pl-PL" dirty="0"/>
            </a:br>
            <a:r>
              <a:rPr lang="pl-PL" b="1" dirty="0" smtClean="0"/>
              <a:t>Ochrona informacji niejawnych</a:t>
            </a:r>
            <a:endParaRPr lang="pl-PL" b="1" dirty="0"/>
          </a:p>
        </p:txBody>
      </p:sp>
      <p:sp>
        <p:nvSpPr>
          <p:cNvPr id="3" name="Symbol zastępczy zawartości 2"/>
          <p:cNvSpPr>
            <a:spLocks noGrp="1"/>
          </p:cNvSpPr>
          <p:nvPr>
            <p:ph idx="1"/>
          </p:nvPr>
        </p:nvSpPr>
        <p:spPr>
          <a:xfrm>
            <a:off x="251520" y="1628800"/>
            <a:ext cx="8229600" cy="3345235"/>
          </a:xfrm>
        </p:spPr>
        <p:txBody>
          <a:bodyPr>
            <a:noAutofit/>
          </a:bodyPr>
          <a:lstStyle/>
          <a:p>
            <a:pPr marL="0" indent="0" algn="just">
              <a:buNone/>
            </a:pPr>
            <a:r>
              <a:rPr lang="pl-PL" sz="1800" dirty="0" smtClean="0"/>
              <a:t>Ustawa z dnia 5 sierpnia 2010 r. o ochronie informacji niejawnych (Dz. U. z 2019 r., poz. 742). </a:t>
            </a:r>
          </a:p>
          <a:p>
            <a:pPr marL="0" indent="0" algn="just">
              <a:buNone/>
            </a:pPr>
            <a:r>
              <a:rPr lang="pl-PL" sz="1800" dirty="0" smtClean="0"/>
              <a:t>Uregulowania </a:t>
            </a:r>
            <a:r>
              <a:rPr lang="pl-PL" sz="1800" dirty="0" err="1" smtClean="0"/>
              <a:t>uoin</a:t>
            </a:r>
            <a:r>
              <a:rPr lang="pl-PL" sz="1800" dirty="0" smtClean="0"/>
              <a:t> stanowią uregulowania szczególne i są stosowane na zasadzie pierwszeństwa. </a:t>
            </a:r>
          </a:p>
          <a:p>
            <a:pPr marL="0" indent="0" algn="just">
              <a:buNone/>
            </a:pPr>
            <a:r>
              <a:rPr lang="pl-PL" sz="1800" dirty="0" smtClean="0"/>
              <a:t>Informacje niejawne są objęte ochroną przed upublicznieniem, </a:t>
            </a:r>
            <a:r>
              <a:rPr lang="pl-PL" sz="1800" u="sng" dirty="0" smtClean="0"/>
              <a:t>ale to nie oznacza że przestają być informacjami publicznymi. </a:t>
            </a:r>
          </a:p>
          <a:p>
            <a:pPr marL="0" indent="0" algn="just">
              <a:buNone/>
            </a:pPr>
            <a:r>
              <a:rPr lang="pl-PL" sz="1800" dirty="0" err="1" smtClean="0"/>
              <a:t>Uoin</a:t>
            </a:r>
            <a:r>
              <a:rPr lang="pl-PL" sz="1800" dirty="0" smtClean="0"/>
              <a:t> nie jest jakąś super regulacją  wprowadzającą ograniczenia, to że jest wymieniona na pierwszym miejscu w art. 5 </a:t>
            </a:r>
            <a:r>
              <a:rPr lang="pl-PL" sz="1800" dirty="0" err="1" smtClean="0"/>
              <a:t>u.d.i.p</a:t>
            </a:r>
            <a:r>
              <a:rPr lang="pl-PL" sz="1800" dirty="0" smtClean="0"/>
              <a:t>. jako ustawa ograniczająca nie ma większego znaczenia i nie oznacza, że inne ustawy ograniczające mają się jej podporządkować.</a:t>
            </a:r>
          </a:p>
          <a:p>
            <a:pPr marL="0" indent="0" algn="just">
              <a:buNone/>
            </a:pPr>
            <a:r>
              <a:rPr lang="pl-PL" sz="1800" dirty="0" smtClean="0"/>
              <a:t>Jej </a:t>
            </a:r>
            <a:r>
              <a:rPr lang="pl-PL" sz="1800" dirty="0"/>
              <a:t>celem jest zagwarantowanie ochrony </a:t>
            </a:r>
            <a:r>
              <a:rPr lang="pl-PL" sz="1800" dirty="0" smtClean="0"/>
              <a:t>informacji</a:t>
            </a:r>
            <a:r>
              <a:rPr lang="pl-PL" sz="1800" dirty="0"/>
              <a:t>, których nieuprawnione ujawnienie spowodowałoby lub mogłoby spowodować szkodę po stronie Rzeczypospolitej Polskiej, albo byłoby z punktu widzenia jej interesów niekorzystne, </a:t>
            </a:r>
            <a:r>
              <a:rPr lang="pl-PL" sz="1800" b="1" dirty="0"/>
              <a:t>w tym również w trakcie ich opracowywania, bez względu na formę i sposób ich wyrażania </a:t>
            </a:r>
            <a:r>
              <a:rPr lang="pl-PL" sz="1800" dirty="0"/>
              <a:t>(art. 1 </a:t>
            </a:r>
            <a:r>
              <a:rPr lang="pl-PL" sz="1800" dirty="0" err="1"/>
              <a:t>u.o.i.n</a:t>
            </a:r>
            <a:r>
              <a:rPr lang="pl-PL" sz="1800" dirty="0"/>
              <a:t>.).  </a:t>
            </a:r>
          </a:p>
        </p:txBody>
      </p:sp>
    </p:spTree>
    <p:extLst>
      <p:ext uri="{BB962C8B-B14F-4D97-AF65-F5344CB8AC3E}">
        <p14:creationId xmlns:p14="http://schemas.microsoft.com/office/powerpoint/2010/main" val="3024172142"/>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Ochrona informacji niejawnych</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a:t>Zakres tego rodzaju informacji podlega zróżnicowaniu stosownie do rodzaju zagrożeń (szkód - ich natężenia), jakie mogłyby nastąpić (jakie mogłyby zagrozić państwu) w związku z upublicznieniem zawartości tego rodzaju „danych” publicznych. </a:t>
            </a:r>
          </a:p>
          <a:p>
            <a:pPr marL="0" indent="0">
              <a:buNone/>
            </a:pPr>
            <a:endParaRPr lang="pl-PL" dirty="0"/>
          </a:p>
        </p:txBody>
      </p:sp>
    </p:spTree>
    <p:extLst>
      <p:ext uri="{BB962C8B-B14F-4D97-AF65-F5344CB8AC3E}">
        <p14:creationId xmlns:p14="http://schemas.microsoft.com/office/powerpoint/2010/main" val="2856272028"/>
      </p:ext>
    </p:extLst>
  </p:cSld>
  <p:clrMapOvr>
    <a:masterClrMapping/>
  </p:clrMapOvr>
  <p:transition>
    <p:wipe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Ustawa o ochronie informacji niejawnych</a:t>
            </a:r>
            <a:endParaRPr lang="pl-PL" b="1" dirty="0"/>
          </a:p>
        </p:txBody>
      </p:sp>
      <p:sp>
        <p:nvSpPr>
          <p:cNvPr id="3" name="Symbol zastępczy zawartości 2"/>
          <p:cNvSpPr>
            <a:spLocks noGrp="1"/>
          </p:cNvSpPr>
          <p:nvPr>
            <p:ph idx="1"/>
          </p:nvPr>
        </p:nvSpPr>
        <p:spPr/>
        <p:txBody>
          <a:bodyPr>
            <a:noAutofit/>
          </a:bodyPr>
          <a:lstStyle/>
          <a:p>
            <a:pPr marL="0" indent="0" algn="just">
              <a:buNone/>
            </a:pPr>
            <a:r>
              <a:rPr lang="pl-PL" sz="1600" dirty="0"/>
              <a:t>Ustawodawca na gruncie </a:t>
            </a:r>
            <a:r>
              <a:rPr lang="pl-PL" sz="1600" dirty="0" err="1" smtClean="0"/>
              <a:t>u.o.i.n</a:t>
            </a:r>
            <a:r>
              <a:rPr lang="pl-PL" sz="1600" dirty="0"/>
              <a:t>. determinuje istnienie ochrony: </a:t>
            </a:r>
          </a:p>
          <a:p>
            <a:pPr algn="just"/>
            <a:r>
              <a:rPr lang="pl-PL" sz="1600" dirty="0"/>
              <a:t>1.	informacji o klauzuli ściśle tajne, jeżeli ich nieuprawnione ujawnienie spowoduje </a:t>
            </a:r>
            <a:r>
              <a:rPr lang="pl-PL" sz="1600" b="1" dirty="0"/>
              <a:t>wyjątkowo poważną szkodę </a:t>
            </a:r>
            <a:r>
              <a:rPr lang="pl-PL" sz="1600" dirty="0"/>
              <a:t>dla Rzeczypospolitej Polskiej;</a:t>
            </a:r>
          </a:p>
          <a:p>
            <a:pPr algn="just"/>
            <a:r>
              <a:rPr lang="pl-PL" sz="1600" dirty="0"/>
              <a:t>2.	informacji o klauzuli tajne, jeżeli ich nieuprawnione ujawnienie spowoduje </a:t>
            </a:r>
            <a:r>
              <a:rPr lang="pl-PL" sz="1600" b="1" dirty="0"/>
              <a:t>poważną szkodę </a:t>
            </a:r>
            <a:r>
              <a:rPr lang="pl-PL" sz="1600" dirty="0"/>
              <a:t>dla Rzeczypospolitej Polskiej;</a:t>
            </a:r>
          </a:p>
          <a:p>
            <a:pPr algn="just"/>
            <a:r>
              <a:rPr lang="pl-PL" sz="1600" dirty="0"/>
              <a:t>3.	informacji o klauzuli „poufne”, jeżeli ich nieuprawnione ujawnienie spowoduje </a:t>
            </a:r>
            <a:r>
              <a:rPr lang="pl-PL" sz="1600" b="1" dirty="0"/>
              <a:t>szkodę</a:t>
            </a:r>
            <a:r>
              <a:rPr lang="pl-PL" sz="1600" dirty="0"/>
              <a:t> dla Rzeczypospolitej Polskiej;</a:t>
            </a:r>
          </a:p>
          <a:p>
            <a:pPr algn="just"/>
            <a:r>
              <a:rPr lang="pl-PL" sz="1600" dirty="0"/>
              <a:t>- wskazując jednocześnie na zespół czynników, stanów, zdarzeń, zjawisk, które  identyfikują fakt powstania (zaistnienia) szkody o natężeniu wyjątkowo poważnym, poważnym jak również bez jej konkretnego, szczegółowego </a:t>
            </a:r>
            <a:r>
              <a:rPr lang="pl-PL" sz="1600" dirty="0" smtClean="0"/>
              <a:t>„określenia” </a:t>
            </a:r>
            <a:r>
              <a:rPr lang="pl-PL" sz="1600" dirty="0"/>
              <a:t>(art. 5 ust. 1, art. 5 ust. 2, art. 5 ust. 3 </a:t>
            </a:r>
            <a:r>
              <a:rPr lang="pl-PL" sz="1600" dirty="0" err="1"/>
              <a:t>u.o.i.n</a:t>
            </a:r>
            <a:r>
              <a:rPr lang="pl-PL" sz="1600" dirty="0"/>
              <a:t> ); </a:t>
            </a:r>
          </a:p>
          <a:p>
            <a:pPr algn="just"/>
            <a:r>
              <a:rPr lang="pl-PL" sz="1600" dirty="0"/>
              <a:t>4.	informacji o klauzuli </a:t>
            </a:r>
            <a:r>
              <a:rPr lang="pl-PL" sz="1600" b="1" dirty="0"/>
              <a:t>zastrzeżone</a:t>
            </a:r>
            <a:r>
              <a:rPr lang="pl-PL" sz="1600" dirty="0"/>
              <a:t>, jeżeli nie nadano im wyższej klauzuli tajności, a ich nieuprawnione ujawnienie </a:t>
            </a:r>
            <a:r>
              <a:rPr lang="pl-PL" sz="1600" b="1" dirty="0"/>
              <a:t>może mieć szkodliwy wpływ </a:t>
            </a:r>
            <a:r>
              <a:rPr lang="pl-PL" sz="1600" dirty="0"/>
              <a:t>na wykonywanie przez organy władzy publicznej lub inne jednostki organizacyjne zadań w zakresie obrony narodowej, polityki zagranicznej, bezpieczeństwa publicznego, przestrzegania praw i wolności obywateli, wymiaru sprawiedliwości albo interesów ekonomicznych Rzeczypospolitej Polskiej. </a:t>
            </a:r>
            <a:endParaRPr lang="pl-PL" sz="1600" dirty="0" smtClean="0"/>
          </a:p>
          <a:p>
            <a:pPr marL="0" indent="0" algn="just">
              <a:buNone/>
            </a:pPr>
            <a:r>
              <a:rPr lang="pl-PL" sz="1600" b="1" dirty="0" smtClean="0"/>
              <a:t>Klauzulę tajności </a:t>
            </a:r>
            <a:r>
              <a:rPr lang="pl-PL" sz="1600" b="1" dirty="0"/>
              <a:t>nadaje osoba, która jest uprawniona do podpisania </a:t>
            </a:r>
            <a:r>
              <a:rPr lang="pl-PL" sz="1600" b="1" dirty="0" smtClean="0"/>
              <a:t>dokumentu lub oznaczenia </a:t>
            </a:r>
            <a:r>
              <a:rPr lang="pl-PL" sz="1600" b="1" dirty="0"/>
              <a:t>innego niż dokument </a:t>
            </a:r>
            <a:r>
              <a:rPr lang="pl-PL" sz="1600" b="1" dirty="0" smtClean="0"/>
              <a:t>materiału</a:t>
            </a:r>
            <a:r>
              <a:rPr lang="pl-PL" sz="1600" dirty="0" smtClean="0"/>
              <a:t>.</a:t>
            </a:r>
            <a:endParaRPr lang="pl-PL" sz="1600" dirty="0"/>
          </a:p>
        </p:txBody>
      </p:sp>
    </p:spTree>
    <p:extLst>
      <p:ext uri="{BB962C8B-B14F-4D97-AF65-F5344CB8AC3E}">
        <p14:creationId xmlns:p14="http://schemas.microsoft.com/office/powerpoint/2010/main" val="1915902454"/>
      </p:ext>
    </p:extLst>
  </p:cSld>
  <p:clrMapOvr>
    <a:masterClrMapping/>
  </p:clrMapOvr>
  <p:transition>
    <p:wedg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30026"/>
          </a:xfrm>
        </p:spPr>
        <p:txBody>
          <a:bodyPr>
            <a:normAutofit fontScale="90000"/>
          </a:bodyPr>
          <a:lstStyle/>
          <a:p>
            <a:r>
              <a:rPr lang="pl-PL" b="1" dirty="0" smtClean="0"/>
              <a:t/>
            </a:r>
            <a:br>
              <a:rPr lang="pl-PL" b="1" dirty="0" smtClean="0"/>
            </a:br>
            <a:r>
              <a:rPr lang="pl-PL" b="1" dirty="0"/>
              <a:t/>
            </a:r>
            <a:br>
              <a:rPr lang="pl-PL" b="1" dirty="0"/>
            </a:br>
            <a:r>
              <a:rPr lang="pl-PL" b="1" dirty="0" smtClean="0"/>
              <a:t>Ustawa o ochronie informacji niejawnych</a:t>
            </a:r>
            <a:endParaRPr lang="pl-PL" b="1" dirty="0"/>
          </a:p>
        </p:txBody>
      </p:sp>
      <p:sp>
        <p:nvSpPr>
          <p:cNvPr id="3" name="Symbol zastępczy zawartości 2"/>
          <p:cNvSpPr>
            <a:spLocks noGrp="1"/>
          </p:cNvSpPr>
          <p:nvPr>
            <p:ph idx="1"/>
          </p:nvPr>
        </p:nvSpPr>
        <p:spPr>
          <a:xfrm>
            <a:off x="251520" y="1484784"/>
            <a:ext cx="8805664" cy="4886003"/>
          </a:xfrm>
        </p:spPr>
        <p:txBody>
          <a:bodyPr>
            <a:normAutofit fontScale="77500" lnSpcReduction="20000"/>
          </a:bodyPr>
          <a:lstStyle/>
          <a:p>
            <a:pPr marL="0" indent="0" algn="just">
              <a:buNone/>
            </a:pPr>
            <a:r>
              <a:rPr lang="pl-PL" dirty="0" smtClean="0"/>
              <a:t>Informacje niejawne </a:t>
            </a:r>
            <a:r>
              <a:rPr lang="pl-PL" dirty="0"/>
              <a:t>mogą być udostępnione wyłącznie osobie, która </a:t>
            </a:r>
            <a:r>
              <a:rPr lang="pl-PL" b="1" dirty="0"/>
              <a:t>daje rękojmię zachowania tajemnicy i tylko w takim zakresie w jakim są one jej niezbędne dla wykonywania przez nią pracy lub pełnienia służby na zajmowanym stanowisku albo wykonywania innych czynności zleconych</a:t>
            </a:r>
            <a:r>
              <a:rPr lang="pl-PL" dirty="0"/>
              <a:t>. </a:t>
            </a:r>
            <a:endParaRPr lang="pl-PL" dirty="0" smtClean="0"/>
          </a:p>
          <a:p>
            <a:pPr marL="0" indent="0" algn="just">
              <a:buNone/>
            </a:pPr>
            <a:r>
              <a:rPr lang="pl-PL" dirty="0" smtClean="0"/>
              <a:t>W </a:t>
            </a:r>
            <a:r>
              <a:rPr lang="pl-PL" dirty="0"/>
              <a:t>tym zakresie zachodzi konieczność jednoczesnego wypełnienia obu przesłanek. A zatem nie stanowi wystarczającego warunku, to że dana osoba daje rękojmię – gwarancję zachowania </a:t>
            </a:r>
            <a:r>
              <a:rPr lang="pl-PL" dirty="0" smtClean="0"/>
              <a:t>tajemnicy, </a:t>
            </a:r>
            <a:r>
              <a:rPr lang="pl-PL" dirty="0"/>
              <a:t>niezbędnym okazuje się również wykazanie, że jest to istotne dla realizacji wykonywanych „czynności zawodowych”.  </a:t>
            </a:r>
            <a:endParaRPr lang="pl-PL" dirty="0" smtClean="0"/>
          </a:p>
          <a:p>
            <a:pPr marL="0" indent="0" algn="just">
              <a:buNone/>
            </a:pPr>
            <a:r>
              <a:rPr lang="pl-PL" b="1" dirty="0" smtClean="0"/>
              <a:t>Reguły </a:t>
            </a:r>
            <a:r>
              <a:rPr lang="pl-PL" b="1" dirty="0"/>
              <a:t>zwalniania z obowiązku zachowania w tajemnicy informacji niejawnych, jak również sposób postępowania z aktami spraw, które zawierają informacje niejawne w postępowaniu przed sądami i innymi organami określają przepisy odrębnych uregulowań prawnych</a:t>
            </a:r>
            <a:r>
              <a:rPr lang="pl-PL" dirty="0"/>
              <a:t>. </a:t>
            </a:r>
          </a:p>
        </p:txBody>
      </p:sp>
    </p:spTree>
  </p:cSld>
  <p:clrMapOvr>
    <a:masterClrMapping/>
  </p:clrMapOvr>
  <p:transition>
    <p:pull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Rękojmia zachowania informacji w tajemnicy</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b="1" dirty="0"/>
              <a:t>Z</a:t>
            </a:r>
            <a:r>
              <a:rPr lang="pl-PL" b="1" dirty="0" smtClean="0"/>
              <a:t>dolność </a:t>
            </a:r>
            <a:r>
              <a:rPr lang="pl-PL" b="1" dirty="0"/>
              <a:t>osoby </a:t>
            </a:r>
            <a:r>
              <a:rPr lang="pl-PL" dirty="0"/>
              <a:t>do spełnienia ustawowych wymogów dla zapewnienia ochrony informacji niejawnych przed ich nieuprawnionym ujawnieniem, stwierdzona w wyniku </a:t>
            </a:r>
            <a:r>
              <a:rPr lang="pl-PL" dirty="0" smtClean="0"/>
              <a:t>postępowania </a:t>
            </a:r>
            <a:r>
              <a:rPr lang="pl-PL" dirty="0"/>
              <a:t>sprawdzającego.</a:t>
            </a:r>
            <a:endParaRPr lang="pl-PL" dirty="0" smtClean="0"/>
          </a:p>
          <a:p>
            <a:endParaRPr lang="pl-PL" dirty="0"/>
          </a:p>
        </p:txBody>
      </p:sp>
    </p:spTree>
    <p:extLst>
      <p:ext uri="{BB962C8B-B14F-4D97-AF65-F5344CB8AC3E}">
        <p14:creationId xmlns:p14="http://schemas.microsoft.com/office/powerpoint/2010/main" val="3814341186"/>
      </p:ext>
    </p:extLst>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Ochrona informacji niejawnych</a:t>
            </a:r>
            <a:endParaRPr lang="pl-PL" b="1" dirty="0"/>
          </a:p>
        </p:txBody>
      </p:sp>
      <p:sp>
        <p:nvSpPr>
          <p:cNvPr id="3" name="Symbol zastępczy zawartości 2"/>
          <p:cNvSpPr>
            <a:spLocks noGrp="1"/>
          </p:cNvSpPr>
          <p:nvPr>
            <p:ph idx="1"/>
          </p:nvPr>
        </p:nvSpPr>
        <p:spPr>
          <a:xfrm>
            <a:off x="382137" y="1417638"/>
            <a:ext cx="8229600" cy="4525963"/>
          </a:xfrm>
        </p:spPr>
        <p:txBody>
          <a:bodyPr>
            <a:noAutofit/>
          </a:bodyPr>
          <a:lstStyle/>
          <a:p>
            <a:pPr marL="0" indent="0" algn="just">
              <a:buNone/>
            </a:pPr>
            <a:r>
              <a:rPr lang="pl-PL" sz="2000" dirty="0" smtClean="0"/>
              <a:t> </a:t>
            </a:r>
            <a:r>
              <a:rPr lang="pl-PL" sz="2000" b="1" dirty="0"/>
              <a:t>Dopuszczenie do pracy lub pełnienia służby na stanowiskach albo </a:t>
            </a:r>
            <a:r>
              <a:rPr lang="pl-PL" sz="2000" b="1" dirty="0" smtClean="0"/>
              <a:t>zlecenie </a:t>
            </a:r>
            <a:r>
              <a:rPr lang="pl-PL" sz="2000" b="1" dirty="0"/>
              <a:t>prac związanych </a:t>
            </a:r>
            <a:r>
              <a:rPr lang="pl-PL" sz="2000" b="1" dirty="0" smtClean="0"/>
              <a:t>z dostępem </a:t>
            </a:r>
            <a:r>
              <a:rPr lang="pl-PL" sz="2000" b="1" dirty="0"/>
              <a:t>do informacji niejawnych </a:t>
            </a:r>
            <a:r>
              <a:rPr lang="pl-PL" sz="2000" b="1" dirty="0" smtClean="0"/>
              <a:t>o klauzuli </a:t>
            </a:r>
            <a:r>
              <a:rPr lang="pl-PL" sz="2000" b="1" dirty="0"/>
              <a:t>„poufne” </a:t>
            </a:r>
            <a:r>
              <a:rPr lang="pl-PL" sz="2000" b="1" dirty="0" smtClean="0"/>
              <a:t>lub </a:t>
            </a:r>
            <a:r>
              <a:rPr lang="pl-PL" sz="2000" b="1" dirty="0"/>
              <a:t>wyższej może nastąpić, </a:t>
            </a:r>
            <a:r>
              <a:rPr lang="pl-PL" sz="2000" b="1" dirty="0" smtClean="0"/>
              <a:t>(przy uwzględnieniu wyjątków w ustawie przewidzianych): </a:t>
            </a:r>
            <a:endParaRPr lang="pl-PL" sz="2000" b="1" dirty="0"/>
          </a:p>
          <a:p>
            <a:pPr marL="0" indent="0" algn="just">
              <a:buNone/>
            </a:pPr>
            <a:r>
              <a:rPr lang="pl-PL" sz="2000" dirty="0" smtClean="0"/>
              <a:t>- Po uzyskaniu </a:t>
            </a:r>
            <a:r>
              <a:rPr lang="pl-PL" sz="2000" dirty="0"/>
              <a:t>poświadczenia bezpieczeństwa oraz</a:t>
            </a:r>
          </a:p>
          <a:p>
            <a:pPr marL="0" indent="0" algn="just">
              <a:buNone/>
            </a:pPr>
            <a:r>
              <a:rPr lang="pl-PL" sz="2000" dirty="0" smtClean="0"/>
              <a:t>- Po odbyciu </a:t>
            </a:r>
            <a:r>
              <a:rPr lang="pl-PL" sz="2000" dirty="0"/>
              <a:t>szkolenia </a:t>
            </a:r>
            <a:r>
              <a:rPr lang="pl-PL" sz="2000" dirty="0" smtClean="0"/>
              <a:t>w zakresie </a:t>
            </a:r>
            <a:r>
              <a:rPr lang="pl-PL" sz="2000" dirty="0"/>
              <a:t>ochrony informacji niejawnych.</a:t>
            </a:r>
          </a:p>
          <a:p>
            <a:pPr marL="0" indent="0" algn="just">
              <a:buNone/>
            </a:pPr>
            <a:r>
              <a:rPr lang="pl-PL" sz="2000" b="1" dirty="0" smtClean="0"/>
              <a:t>Dopuszczenie </a:t>
            </a:r>
            <a:r>
              <a:rPr lang="pl-PL" sz="2000" b="1" dirty="0"/>
              <a:t>do pracy lub pełnienia służby na stanowiskach albo zlecenie </a:t>
            </a:r>
            <a:r>
              <a:rPr lang="pl-PL" sz="2000" b="1" dirty="0" smtClean="0"/>
              <a:t>prac</a:t>
            </a:r>
            <a:r>
              <a:rPr lang="pl-PL" sz="2000" b="1" dirty="0"/>
              <a:t>,  związanych  </a:t>
            </a:r>
            <a:r>
              <a:rPr lang="pl-PL" sz="2000" b="1" dirty="0" smtClean="0"/>
              <a:t>z dostępem  </a:t>
            </a:r>
            <a:r>
              <a:rPr lang="pl-PL" sz="2000" b="1" dirty="0"/>
              <a:t>danej  osoby  do  informacji  niejawnych  </a:t>
            </a:r>
            <a:r>
              <a:rPr lang="pl-PL" sz="2000" b="1" dirty="0" smtClean="0"/>
              <a:t>o klauzuli „</a:t>
            </a:r>
            <a:r>
              <a:rPr lang="pl-PL" sz="2000" b="1" dirty="0"/>
              <a:t>zastrzeżone” </a:t>
            </a:r>
            <a:r>
              <a:rPr lang="pl-PL" sz="2000" b="1" dirty="0" smtClean="0"/>
              <a:t>może </a:t>
            </a:r>
            <a:r>
              <a:rPr lang="pl-PL" sz="2000" b="1" dirty="0"/>
              <a:t>nastąpić po:</a:t>
            </a:r>
          </a:p>
          <a:p>
            <a:pPr marL="0" indent="0" algn="just">
              <a:buNone/>
            </a:pPr>
            <a:r>
              <a:rPr lang="pl-PL" sz="2000" dirty="0" smtClean="0"/>
              <a:t>-pisemnym </a:t>
            </a:r>
            <a:r>
              <a:rPr lang="pl-PL" sz="2000" dirty="0"/>
              <a:t>upoważnieniu przez kierownika jednostki organizacyjnej, jeżeli nie </a:t>
            </a:r>
            <a:r>
              <a:rPr lang="pl-PL" sz="2000" dirty="0" smtClean="0"/>
              <a:t>posiada </a:t>
            </a:r>
            <a:r>
              <a:rPr lang="pl-PL" sz="2000" dirty="0"/>
              <a:t>ona poświadczenia bezpieczeństwa;</a:t>
            </a:r>
          </a:p>
          <a:p>
            <a:pPr marL="0" indent="0" algn="just">
              <a:buNone/>
            </a:pPr>
            <a:r>
              <a:rPr lang="pl-PL" sz="2000" dirty="0" smtClean="0"/>
              <a:t>-odbyciu </a:t>
            </a:r>
            <a:r>
              <a:rPr lang="pl-PL" sz="2000" dirty="0"/>
              <a:t>szkolenia </a:t>
            </a:r>
            <a:r>
              <a:rPr lang="pl-PL" sz="2000" dirty="0" smtClean="0"/>
              <a:t>w zakresie </a:t>
            </a:r>
            <a:r>
              <a:rPr lang="pl-PL" sz="2000" dirty="0"/>
              <a:t>ochrony informacji </a:t>
            </a:r>
            <a:r>
              <a:rPr lang="pl-PL" sz="2000" dirty="0" smtClean="0"/>
              <a:t>niejawnych.</a:t>
            </a:r>
            <a:endParaRPr lang="pl-PL" sz="2000" dirty="0"/>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Uregulowania szczególne</a:t>
            </a:r>
            <a:endParaRPr lang="pl-PL" b="1" dirty="0"/>
          </a:p>
        </p:txBody>
      </p:sp>
      <p:sp>
        <p:nvSpPr>
          <p:cNvPr id="3" name="Symbol zastępczy zawartości 2"/>
          <p:cNvSpPr>
            <a:spLocks noGrp="1"/>
          </p:cNvSpPr>
          <p:nvPr>
            <p:ph idx="1"/>
          </p:nvPr>
        </p:nvSpPr>
        <p:spPr>
          <a:xfrm>
            <a:off x="683568" y="1700808"/>
            <a:ext cx="8229600" cy="4525963"/>
          </a:xfrm>
        </p:spPr>
        <p:txBody>
          <a:bodyPr>
            <a:noAutofit/>
          </a:bodyPr>
          <a:lstStyle/>
          <a:p>
            <a:pPr marL="0" indent="0" algn="just">
              <a:buNone/>
            </a:pPr>
            <a:r>
              <a:rPr lang="pl-PL" dirty="0"/>
              <a:t>Do tego rodzaju grupy uregulowań przewidujących ochronę innych tajemnic ustawowo chronionych można zaliczyć m.in.: ustawę z dnia 28 września 1991 r. o kontroli skarbowej (w kwestii tajemnicy skarbowej ), ustawę z dnia 29 sierpnia 1997 r. – Prawo bankowe (w kwestii tajemnicy bankowej oraz tajemnicy nadzoru bankowego ), ustawę z dnia 29 czerwca 1995 r. o statystyce publicznej (w związku z tajemnicą statystyczną </a:t>
            </a:r>
            <a:r>
              <a:rPr lang="pl-PL" dirty="0" smtClean="0"/>
              <a:t>)…</a:t>
            </a:r>
            <a:endParaRPr lang="pl-PL" dirty="0"/>
          </a:p>
        </p:txBody>
      </p:sp>
    </p:spTree>
    <p:extLst>
      <p:ext uri="{BB962C8B-B14F-4D97-AF65-F5344CB8AC3E}">
        <p14:creationId xmlns:p14="http://schemas.microsoft.com/office/powerpoint/2010/main" val="2832422650"/>
      </p:ext>
    </p:extLst>
  </p:cSld>
  <p:clrMapOvr>
    <a:masterClrMapping/>
  </p:clrMapOvr>
  <p:transition>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Uregulowania szczególne</a:t>
            </a:r>
            <a:endParaRPr lang="pl-PL" b="1" dirty="0"/>
          </a:p>
        </p:txBody>
      </p:sp>
      <p:sp>
        <p:nvSpPr>
          <p:cNvPr id="3" name="Symbol zastępczy zawartości 2"/>
          <p:cNvSpPr>
            <a:spLocks noGrp="1"/>
          </p:cNvSpPr>
          <p:nvPr>
            <p:ph idx="1"/>
          </p:nvPr>
        </p:nvSpPr>
        <p:spPr>
          <a:xfrm>
            <a:off x="323528" y="1412776"/>
            <a:ext cx="8496944" cy="5112568"/>
          </a:xfrm>
        </p:spPr>
        <p:txBody>
          <a:bodyPr>
            <a:noAutofit/>
          </a:bodyPr>
          <a:lstStyle/>
          <a:p>
            <a:pPr marL="0" indent="0" algn="just">
              <a:buNone/>
            </a:pPr>
            <a:r>
              <a:rPr lang="pl-PL" dirty="0" smtClean="0">
                <a:latin typeface="+mj-lt"/>
                <a:cs typeface="Times New Roman" panose="02020603050405020304" pitchFamily="18" charset="0"/>
              </a:rPr>
              <a:t>…ustawę z </a:t>
            </a:r>
            <a:r>
              <a:rPr lang="pl-PL" dirty="0">
                <a:latin typeface="+mj-lt"/>
                <a:cs typeface="Times New Roman" panose="02020603050405020304" pitchFamily="18" charset="0"/>
              </a:rPr>
              <a:t>dnia 23 grudnia 2012 r. o Najwyższej Izbie Kontroli (w kwestii tajemnicy kontrolerskiej ), ustawę z dnia 5 grudnia 1996 r. o zawodach lekarza i lekarza dentysty oraz ustawę z dnia 6 listopada 2008 r. o prawach pacjenta i Rzeczniku Praw Pacjenta (w związku z tajemnicą zawodu ), ustawę z dnia 26 stycznia 1984 r. – Prawo prasowe (w związku z tajemnicą dziennikarza ), ustawę z dnia 15 lipca 2011 r. o zawodach pielęgniarki i położnej (odnośnie tajemnicy pielęgniarki i położnej </a:t>
            </a:r>
            <a:r>
              <a:rPr lang="pl-PL" dirty="0" smtClean="0">
                <a:latin typeface="+mj-lt"/>
                <a:cs typeface="Times New Roman" panose="02020603050405020304" pitchFamily="18" charset="0"/>
              </a:rPr>
              <a:t>)….</a:t>
            </a:r>
            <a:endParaRPr lang="pl-PL" dirty="0">
              <a:latin typeface="+mj-lt"/>
              <a:cs typeface="Times New Roman" panose="02020603050405020304" pitchFamily="18" charset="0"/>
            </a:endParaRP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Uregulowania szczególne</a:t>
            </a:r>
            <a:endParaRPr lang="pl-PL" b="1" dirty="0"/>
          </a:p>
        </p:txBody>
      </p:sp>
      <p:sp>
        <p:nvSpPr>
          <p:cNvPr id="3" name="Symbol zastępczy zawartości 2"/>
          <p:cNvSpPr>
            <a:spLocks noGrp="1"/>
          </p:cNvSpPr>
          <p:nvPr>
            <p:ph idx="1"/>
          </p:nvPr>
        </p:nvSpPr>
        <p:spPr/>
        <p:txBody>
          <a:bodyPr>
            <a:normAutofit fontScale="40000" lnSpcReduction="20000"/>
          </a:bodyPr>
          <a:lstStyle/>
          <a:p>
            <a:pPr marL="0" indent="0" algn="just">
              <a:buNone/>
            </a:pPr>
            <a:r>
              <a:rPr lang="pl-PL" sz="5500" dirty="0" smtClean="0"/>
              <a:t>…ustawę </a:t>
            </a:r>
            <a:r>
              <a:rPr lang="pl-PL" sz="5500" dirty="0"/>
              <a:t>z dnia 26 maja 1982 r. – Prawo o adwokaturze (w kontekście tajemnicy zawodowej adwokata ), ustawę z dnia 6 lipca 1982 r. o radcach prawnych (w związku z tajemnicą radcy prawnego  ), ustawę z dnia 14 lutego 1991 r. – Prawo o notariacie (w kontekście tajemnicy notariusza ), ustawę z dnia 20 czerwca 1985 r. o prokuraturze (w związku z tajemnicą prokuratorską ), ustawę z dnia 29 sierpnia 1997 r. o komornikach sądowych i egzekucji (odnośnie tajemnicy komorniczej , ustawę z dnia 7 maja 2009 r. o biegłych rewidentach i ich samorządzie, podmiotach uprawnionych do badania sprawozdań finansowych oraz o nadzorze publicznym (w kontekście tajemnicy biegłego rewidenta , ustawę z dnia 21 sierpnia 1997 r. o gospodarce nieruchomościami (w związku z tajemnicą rzeczoznawcy majątkowego, pośrednika w zakresie obrotu nieruchomościami oraz tajemnicy zarządcy nieruchomościami </a:t>
            </a:r>
            <a:r>
              <a:rPr lang="pl-PL" sz="5500" dirty="0" smtClean="0"/>
              <a:t>… </a:t>
            </a:r>
            <a:endParaRPr lang="pl-PL" dirty="0"/>
          </a:p>
        </p:txBody>
      </p:sp>
    </p:spTree>
    <p:extLst>
      <p:ext uri="{BB962C8B-B14F-4D97-AF65-F5344CB8AC3E}">
        <p14:creationId xmlns:p14="http://schemas.microsoft.com/office/powerpoint/2010/main" val="58629094"/>
      </p:ext>
    </p:extLst>
  </p:cSld>
  <p:clrMapOvr>
    <a:masterClrMapping/>
  </p:clrMapOvr>
  <p:transition>
    <p:wipe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Rodzaje ograniczeń</a:t>
            </a:r>
            <a:endParaRPr lang="pl-PL" b="1" dirty="0"/>
          </a:p>
        </p:txBody>
      </p:sp>
      <p:sp>
        <p:nvSpPr>
          <p:cNvPr id="3" name="Symbol zastępczy zawartości 2"/>
          <p:cNvSpPr>
            <a:spLocks noGrp="1"/>
          </p:cNvSpPr>
          <p:nvPr>
            <p:ph idx="1"/>
          </p:nvPr>
        </p:nvSpPr>
        <p:spPr/>
        <p:txBody>
          <a:bodyPr>
            <a:normAutofit/>
          </a:bodyPr>
          <a:lstStyle/>
          <a:p>
            <a:pPr algn="just"/>
            <a:r>
              <a:rPr lang="pl-PL" sz="3600" dirty="0" smtClean="0"/>
              <a:t>Konstytucyjne art. 61 ust. 3 Konstytucji RP i art. 31 ust. 3 Konstytucji RP;</a:t>
            </a:r>
          </a:p>
          <a:p>
            <a:pPr algn="just"/>
            <a:r>
              <a:rPr lang="pl-PL" sz="3600" dirty="0" smtClean="0"/>
              <a:t>Ustawowe: </a:t>
            </a:r>
            <a:r>
              <a:rPr lang="pl-PL" sz="3600" dirty="0" err="1" smtClean="0"/>
              <a:t>u.d.i.p</a:t>
            </a:r>
            <a:r>
              <a:rPr lang="pl-PL" sz="3600" dirty="0" smtClean="0"/>
              <a:t>., uregulowania szczególne.</a:t>
            </a:r>
          </a:p>
          <a:p>
            <a:pPr algn="just"/>
            <a:endParaRPr lang="pl-PL" sz="3600" dirty="0"/>
          </a:p>
        </p:txBody>
      </p:sp>
    </p:spTree>
    <p:extLst>
      <p:ext uri="{BB962C8B-B14F-4D97-AF65-F5344CB8AC3E}">
        <p14:creationId xmlns:p14="http://schemas.microsoft.com/office/powerpoint/2010/main" val="2251028997"/>
      </p:ext>
    </p:extLst>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Uregulowania szczególne</a:t>
            </a:r>
            <a:endParaRPr lang="pl-PL" b="1" dirty="0"/>
          </a:p>
        </p:txBody>
      </p:sp>
      <p:sp>
        <p:nvSpPr>
          <p:cNvPr id="3" name="Symbol zastępczy zawartości 2"/>
          <p:cNvSpPr>
            <a:spLocks noGrp="1"/>
          </p:cNvSpPr>
          <p:nvPr>
            <p:ph idx="1"/>
          </p:nvPr>
        </p:nvSpPr>
        <p:spPr/>
        <p:txBody>
          <a:bodyPr>
            <a:normAutofit lnSpcReduction="10000"/>
          </a:bodyPr>
          <a:lstStyle/>
          <a:p>
            <a:pPr marL="0" indent="0" algn="just">
              <a:buNone/>
            </a:pPr>
            <a:r>
              <a:rPr lang="pl-PL" dirty="0" smtClean="0"/>
              <a:t>…ustawę </a:t>
            </a:r>
            <a:r>
              <a:rPr lang="pl-PL" dirty="0"/>
              <a:t>z dnia 5 lipca 1996 r. o doradztwie podatkowym (odnośnie tajemnicy doradcy podatkowego ), ustawę z dnia 28 sierpnia 1997 r. o organizacji i funkcjonowaniu funduszy emerytalnych (w kontekście tajemnicy nadzoru emerytalnego ), ustawę z dnia 29 lipca 2005 r. o nadzorze nad rynkiem kapitałowym (w odniesieniu do tajemnicy nadzoru </a:t>
            </a:r>
            <a:r>
              <a:rPr lang="pl-PL" dirty="0" smtClean="0"/>
              <a:t>kapitałowego) </a:t>
            </a:r>
            <a:r>
              <a:rPr lang="pl-PL" dirty="0"/>
              <a:t>oraz ustawę z dnia 14 marca 1985 r. o Państwowej Inspekcji Sanitarnej (w zakresie tajemnicy nadzoru sanitarnego</a:t>
            </a:r>
            <a:r>
              <a:rPr lang="pl-PL" dirty="0" smtClean="0"/>
              <a:t>). </a:t>
            </a:r>
            <a:endParaRPr lang="pl-PL" dirty="0"/>
          </a:p>
        </p:txBody>
      </p:sp>
    </p:spTree>
    <p:extLst>
      <p:ext uri="{BB962C8B-B14F-4D97-AF65-F5344CB8AC3E}">
        <p14:creationId xmlns:p14="http://schemas.microsoft.com/office/powerpoint/2010/main" val="3004189752"/>
      </p:ext>
    </p:extLst>
  </p:cSld>
  <p:clrMapOvr>
    <a:masterClrMapping/>
  </p:clrMapOvr>
  <p:transition>
    <p:wedg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Ochrona innych tajemnic ustawowo chronionych</a:t>
            </a:r>
            <a:endParaRPr lang="pl-PL" b="1" dirty="0"/>
          </a:p>
        </p:txBody>
      </p:sp>
      <p:sp>
        <p:nvSpPr>
          <p:cNvPr id="3" name="Symbol zastępczy zawartości 2"/>
          <p:cNvSpPr>
            <a:spLocks noGrp="1"/>
          </p:cNvSpPr>
          <p:nvPr>
            <p:ph idx="1"/>
          </p:nvPr>
        </p:nvSpPr>
        <p:spPr/>
        <p:txBody>
          <a:bodyPr/>
          <a:lstStyle/>
          <a:p>
            <a:pPr marL="0" indent="0" algn="just">
              <a:buNone/>
            </a:pPr>
            <a:r>
              <a:rPr lang="pl-PL" dirty="0"/>
              <a:t>W ramach niniejszej grupy nie należy zapominać o tajemnicy korespondencji oraz tajemnicy pocztowej  (będących wyrazem realizacji ochrony prywatności osoby fizycznej), jak również o tajemnicy telekomunikacyjnej oraz tajemnicy </a:t>
            </a:r>
            <a:r>
              <a:rPr lang="pl-PL" dirty="0" smtClean="0"/>
              <a:t>autorskiej.</a:t>
            </a:r>
            <a:endParaRPr lang="pl-PL" dirty="0"/>
          </a:p>
          <a:p>
            <a:endParaRPr lang="pl-PL" dirty="0"/>
          </a:p>
        </p:txBody>
      </p:sp>
    </p:spTree>
    <p:extLst>
      <p:ext uri="{BB962C8B-B14F-4D97-AF65-F5344CB8AC3E}">
        <p14:creationId xmlns:p14="http://schemas.microsoft.com/office/powerpoint/2010/main" val="512029203"/>
      </p:ext>
    </p:extLst>
  </p:cSld>
  <p:clrMapOvr>
    <a:masterClrMapping/>
  </p:clrMapOvr>
  <p:transition>
    <p:pull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Tajemnice prywatnoprawne wymienione na gruncie </a:t>
            </a:r>
            <a:r>
              <a:rPr lang="pl-PL" b="1" dirty="0" err="1" smtClean="0"/>
              <a:t>udip</a:t>
            </a:r>
            <a:endParaRPr lang="pl-PL" b="1" dirty="0"/>
          </a:p>
        </p:txBody>
      </p:sp>
      <p:sp>
        <p:nvSpPr>
          <p:cNvPr id="3" name="Symbol zastępczy zawartości 2"/>
          <p:cNvSpPr>
            <a:spLocks noGrp="1"/>
          </p:cNvSpPr>
          <p:nvPr>
            <p:ph idx="1"/>
          </p:nvPr>
        </p:nvSpPr>
        <p:spPr>
          <a:xfrm>
            <a:off x="457200" y="1600200"/>
            <a:ext cx="8229600" cy="4781128"/>
          </a:xfrm>
        </p:spPr>
        <p:txBody>
          <a:bodyPr>
            <a:normAutofit/>
          </a:bodyPr>
          <a:lstStyle/>
          <a:p>
            <a:pPr marL="0" indent="0" algn="just">
              <a:buNone/>
            </a:pPr>
            <a:r>
              <a:rPr lang="pl-PL" sz="3600" dirty="0" smtClean="0"/>
              <a:t>Ochronę </a:t>
            </a:r>
            <a:r>
              <a:rPr lang="pl-PL" sz="3600" dirty="0"/>
              <a:t>informacji ze względu na interesy podmiotów </a:t>
            </a:r>
            <a:r>
              <a:rPr lang="pl-PL" sz="3600" dirty="0" smtClean="0"/>
              <a:t>indywidualnych </a:t>
            </a:r>
            <a:r>
              <a:rPr lang="pl-PL" sz="3600" dirty="0"/>
              <a:t>(osób fizycznych i osób </a:t>
            </a:r>
            <a:r>
              <a:rPr lang="pl-PL" sz="3600" dirty="0" smtClean="0"/>
              <a:t>prawnych): </a:t>
            </a:r>
          </a:p>
          <a:p>
            <a:pPr marL="0" indent="0" algn="just">
              <a:buNone/>
            </a:pPr>
            <a:r>
              <a:rPr lang="pl-PL" sz="3600" dirty="0" smtClean="0"/>
              <a:t>- ze wzgl. </a:t>
            </a:r>
            <a:r>
              <a:rPr lang="pl-PL" sz="3600" dirty="0"/>
              <a:t>n</a:t>
            </a:r>
            <a:r>
              <a:rPr lang="pl-PL" sz="3600" dirty="0" smtClean="0"/>
              <a:t>a prywatność osoby fizycznej; </a:t>
            </a:r>
          </a:p>
          <a:p>
            <a:pPr marL="0" indent="0" algn="just">
              <a:buNone/>
            </a:pPr>
            <a:r>
              <a:rPr lang="pl-PL" sz="3600" dirty="0" smtClean="0"/>
              <a:t>- ze wzgl. na tajemnicę przedsiębiorcy.</a:t>
            </a:r>
            <a:endParaRPr lang="pl-PL" sz="3600" dirty="0"/>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Prywatność osoby fizycznej</a:t>
            </a:r>
            <a:endParaRPr lang="pl-PL" b="1" dirty="0"/>
          </a:p>
        </p:txBody>
      </p:sp>
      <p:sp>
        <p:nvSpPr>
          <p:cNvPr id="3" name="Symbol zastępczy zawartości 2"/>
          <p:cNvSpPr>
            <a:spLocks noGrp="1"/>
          </p:cNvSpPr>
          <p:nvPr>
            <p:ph idx="1"/>
          </p:nvPr>
        </p:nvSpPr>
        <p:spPr/>
        <p:txBody>
          <a:bodyPr>
            <a:normAutofit fontScale="70000" lnSpcReduction="20000"/>
          </a:bodyPr>
          <a:lstStyle/>
          <a:p>
            <a:pPr algn="just">
              <a:buNone/>
            </a:pPr>
            <a:r>
              <a:rPr lang="pl-PL" b="1" dirty="0" smtClean="0"/>
              <a:t> </a:t>
            </a:r>
            <a:r>
              <a:rPr lang="pl-PL" dirty="0"/>
              <a:t>Podstaw prawnych dla gwarantowanej </a:t>
            </a:r>
            <a:r>
              <a:rPr lang="pl-PL" dirty="0" smtClean="0"/>
              <a:t>ochrony prywatności </a:t>
            </a:r>
            <a:r>
              <a:rPr lang="pl-PL" dirty="0"/>
              <a:t>osób fizycznych należy poszukiwać na płaszczyźnie </a:t>
            </a:r>
            <a:r>
              <a:rPr lang="pl-PL" b="1" dirty="0"/>
              <a:t>art. 47 Konstytucji RP</a:t>
            </a:r>
            <a:r>
              <a:rPr lang="pl-PL" dirty="0"/>
              <a:t>.  Nie bez znaczenia w omawianym przedmiocie pozostaje również zawartość art. 48 ustawy zasadniczej (odnoszącego się do uprawnienia rodziców do wychowania dzieci stosownie do przejawianych poglądów), art. 49 (odnoszącego się do tajemnicy komunikowania się), art. 50 (dotyczącego nietykalności mieszkania</a:t>
            </a:r>
            <a:r>
              <a:rPr lang="pl-PL" dirty="0" smtClean="0"/>
              <a:t>), art</a:t>
            </a:r>
            <a:r>
              <a:rPr lang="pl-PL" dirty="0"/>
              <a:t>. 51 (wskazującego na konieczność zapewnienia ochrony danych osobowych</a:t>
            </a:r>
            <a:r>
              <a:rPr lang="pl-PL" dirty="0" smtClean="0"/>
              <a:t>), art. 53 ust. 7 (prawo do zachowania w tajemnicy swojego światopoglądu, przekonań religijnych lub wyznania).  </a:t>
            </a:r>
          </a:p>
          <a:p>
            <a:pPr algn="just">
              <a:buNone/>
            </a:pPr>
            <a:r>
              <a:rPr lang="pl-PL" dirty="0" smtClean="0"/>
              <a:t>Prawo do prywatności było zaliczane do kategorii praw podmiotowych jeszcze przed  wejściem w życie Konstytucji RP. Jego ochronę TK wywiódł z zasady demokratycznego państwa prawnego i obowiązujących norm prawa międzynarodowego.</a:t>
            </a:r>
          </a:p>
          <a:p>
            <a:pPr algn="just">
              <a:buNone/>
            </a:pPr>
            <a:r>
              <a:rPr lang="pl-PL" dirty="0" smtClean="0"/>
              <a:t>To prawo  do niezbędnego minimum wszelkiej ingerencji zewnętrznej </a:t>
            </a:r>
          </a:p>
          <a:p>
            <a:pPr algn="just">
              <a:buNone/>
            </a:pPr>
            <a:r>
              <a:rPr lang="pl-PL" dirty="0" smtClean="0"/>
              <a:t>To prawo do pozostawienia w spokoju.</a:t>
            </a:r>
            <a:endParaRPr lang="pl-PL" dirty="0"/>
          </a:p>
        </p:txBody>
      </p:sp>
    </p:spTree>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Prywatność</a:t>
            </a:r>
            <a:endParaRPr lang="pl-PL" b="1" dirty="0"/>
          </a:p>
        </p:txBody>
      </p:sp>
      <p:sp>
        <p:nvSpPr>
          <p:cNvPr id="3" name="Symbol zastępczy zawartości 2"/>
          <p:cNvSpPr>
            <a:spLocks noGrp="1"/>
          </p:cNvSpPr>
          <p:nvPr>
            <p:ph idx="1"/>
          </p:nvPr>
        </p:nvSpPr>
        <p:spPr/>
        <p:txBody>
          <a:bodyPr>
            <a:normAutofit fontScale="47500" lnSpcReduction="20000"/>
          </a:bodyPr>
          <a:lstStyle/>
          <a:p>
            <a:pPr marL="0" indent="0" algn="just">
              <a:buNone/>
            </a:pPr>
            <a:r>
              <a:rPr lang="pl-PL" sz="3600" dirty="0" smtClean="0"/>
              <a:t>Art. 47 Konstytucji RP </a:t>
            </a:r>
            <a:r>
              <a:rPr lang="pl-PL" sz="3600" b="1" dirty="0" smtClean="0"/>
              <a:t>każdy </a:t>
            </a:r>
            <a:r>
              <a:rPr lang="pl-PL" sz="3600" dirty="0"/>
              <a:t>(bez względu na posiadane obywatelstwo, posiadany wiek, niezależnie od płci itp. właściwości odnoszących się do osób fizycznych) </a:t>
            </a:r>
            <a:r>
              <a:rPr lang="pl-PL" sz="3600" dirty="0" smtClean="0"/>
              <a:t>ma </a:t>
            </a:r>
            <a:r>
              <a:rPr lang="pl-PL" sz="3600" dirty="0"/>
              <a:t>prawo do zapewnienia mu ochrony prawnej życia prywatnego, rodzinnego, </a:t>
            </a:r>
            <a:r>
              <a:rPr lang="pl-PL" sz="3600" dirty="0" smtClean="0"/>
              <a:t>towarzyskiego, czci </a:t>
            </a:r>
            <a:r>
              <a:rPr lang="pl-PL" sz="3600" dirty="0"/>
              <a:t>i dobrego imienia oraz uprawnienia do decydowania o swoim życiu osobistym. </a:t>
            </a:r>
            <a:r>
              <a:rPr lang="pl-PL" sz="3600" b="1" dirty="0"/>
              <a:t>Wiąże się to z występowaniem po stronie państwa zobowiązań dwojakiego rodzaju: </a:t>
            </a:r>
            <a:r>
              <a:rPr lang="pl-PL" sz="3600" dirty="0"/>
              <a:t>w zakresie powstrzymywania się od ingerencji w sferę prywatną osoby </a:t>
            </a:r>
            <a:r>
              <a:rPr lang="pl-PL" sz="3600" dirty="0" smtClean="0"/>
              <a:t>fizycznej (bierność), </a:t>
            </a:r>
            <a:r>
              <a:rPr lang="pl-PL" sz="3600" dirty="0"/>
              <a:t>w zakresie zapewniania skutecznej ochrony niniejszej </a:t>
            </a:r>
            <a:r>
              <a:rPr lang="pl-PL" sz="3600" dirty="0" smtClean="0"/>
              <a:t>sfery (aktywne działanie).</a:t>
            </a:r>
          </a:p>
          <a:p>
            <a:pPr marL="0" indent="0" algn="just">
              <a:buNone/>
            </a:pPr>
            <a:r>
              <a:rPr lang="pl-PL" b="1" dirty="0" smtClean="0"/>
              <a:t>Ż</a:t>
            </a:r>
            <a:r>
              <a:rPr lang="pl-PL" sz="3600" b="1" dirty="0" smtClean="0"/>
              <a:t>ycie prywatne </a:t>
            </a:r>
            <a:r>
              <a:rPr lang="pl-PL" sz="3600" dirty="0" smtClean="0"/>
              <a:t>- to wszystko </a:t>
            </a:r>
            <a:r>
              <a:rPr lang="pl-PL" sz="3600" dirty="0"/>
              <a:t>to, co pozostaje poza granicami tzw. płaszczyzny publicznej, co jest wolne od ciekawości innych osób i co </a:t>
            </a:r>
            <a:r>
              <a:rPr lang="pl-PL" sz="3600" dirty="0" smtClean="0"/>
              <a:t>pozwala, </a:t>
            </a:r>
            <a:r>
              <a:rPr lang="pl-PL" sz="3600" dirty="0"/>
              <a:t>aby dana osoba w związku z przysługującym jej uprawieniem została pozostawiona w spokoju</a:t>
            </a:r>
            <a:r>
              <a:rPr lang="pl-PL" sz="3600" dirty="0" smtClean="0"/>
              <a:t>.</a:t>
            </a:r>
          </a:p>
          <a:p>
            <a:pPr marL="0" indent="0" algn="just">
              <a:buNone/>
            </a:pPr>
            <a:r>
              <a:rPr lang="pl-PL" sz="3600" b="1" dirty="0" smtClean="0"/>
              <a:t>Prywatność</a:t>
            </a:r>
            <a:r>
              <a:rPr lang="pl-PL" sz="3600" dirty="0" smtClean="0"/>
              <a:t> obejmuje: życie prywatne, rodzinne, towarzyskie oraz tzw. mir domowy</a:t>
            </a:r>
          </a:p>
          <a:p>
            <a:pPr marL="0" indent="0" algn="just">
              <a:buNone/>
            </a:pPr>
            <a:r>
              <a:rPr lang="pl-PL" sz="3600" b="1" dirty="0"/>
              <a:t>Z</a:t>
            </a:r>
            <a:r>
              <a:rPr lang="pl-PL" sz="3600" b="1" dirty="0" smtClean="0"/>
              <a:t>akres </a:t>
            </a:r>
            <a:r>
              <a:rPr lang="pl-PL" sz="3600" b="1" dirty="0"/>
              <a:t>uregulowań konstytucyjnych dotyczących ochrony sfery prywatności osób fizycznych </a:t>
            </a:r>
            <a:r>
              <a:rPr lang="pl-PL" sz="3600" dirty="0"/>
              <a:t>pozostaje w ścisłym związku z ochroną danych osobowych (nierzadko doktrynalnie kwalifikowanych jako jedna z tajemnic ustawowo </a:t>
            </a:r>
            <a:r>
              <a:rPr lang="pl-PL" sz="3600" dirty="0" smtClean="0"/>
              <a:t>chronionych </a:t>
            </a:r>
            <a:r>
              <a:rPr lang="pl-PL" sz="3600" dirty="0"/>
              <a:t>w myśl ust. 1 w art. 5 </a:t>
            </a:r>
            <a:r>
              <a:rPr lang="pl-PL" sz="3600" dirty="0" err="1"/>
              <a:t>u.d.i.p</a:t>
            </a:r>
            <a:r>
              <a:rPr lang="pl-PL" sz="3600" dirty="0" smtClean="0"/>
              <a:t>.).</a:t>
            </a:r>
            <a:r>
              <a:rPr lang="pl-PL" sz="3600" dirty="0"/>
              <a:t> </a:t>
            </a:r>
            <a:r>
              <a:rPr lang="pl-PL" sz="3600" b="1" dirty="0"/>
              <a:t>Obie są wartościami konstytucyjnymi, przy czym ochrona danych osobowych stanowi twór wyrastający z szerokiego interpretowania pojęcia prywatności jednostki, który podlega nieustanemu, dynamicznemu rozwojowi.</a:t>
            </a:r>
          </a:p>
        </p:txBody>
      </p:sp>
    </p:spTree>
    <p:extLst>
      <p:ext uri="{BB962C8B-B14F-4D97-AF65-F5344CB8AC3E}">
        <p14:creationId xmlns:p14="http://schemas.microsoft.com/office/powerpoint/2010/main" val="3779680440"/>
      </p:ext>
    </p:extLst>
  </p:cSld>
  <p:clrMapOvr>
    <a:masterClrMapping/>
  </p:clrMapOvr>
  <p:transition>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Prywatność</a:t>
            </a:r>
            <a:endParaRPr lang="pl-PL" b="1" dirty="0"/>
          </a:p>
        </p:txBody>
      </p:sp>
      <p:sp>
        <p:nvSpPr>
          <p:cNvPr id="3" name="Symbol zastępczy zawartości 2"/>
          <p:cNvSpPr>
            <a:spLocks noGrp="1"/>
          </p:cNvSpPr>
          <p:nvPr>
            <p:ph idx="1"/>
          </p:nvPr>
        </p:nvSpPr>
        <p:spPr>
          <a:xfrm>
            <a:off x="457200" y="1628800"/>
            <a:ext cx="8229600" cy="4853136"/>
          </a:xfrm>
        </p:spPr>
        <p:txBody>
          <a:bodyPr>
            <a:noAutofit/>
          </a:bodyPr>
          <a:lstStyle/>
          <a:p>
            <a:pPr marL="0" indent="0" algn="just">
              <a:buNone/>
            </a:pPr>
            <a:r>
              <a:rPr lang="pl-PL" sz="1600" dirty="0"/>
              <a:t>Wedle koncepcji A. </a:t>
            </a:r>
            <a:r>
              <a:rPr lang="pl-PL" sz="1600" dirty="0" err="1" smtClean="0"/>
              <a:t>Kopffa</a:t>
            </a:r>
            <a:r>
              <a:rPr lang="pl-PL" sz="1600" dirty="0" smtClean="0"/>
              <a:t> przez prywatność należy rozumieć wszystko to co ze względu na uzasadnione odosobnienie się jednostki od ogółu służy do jej rozwoju psychicznej lub fizycznej osobowości oraz zachowania pozycji społecznej. </a:t>
            </a:r>
          </a:p>
          <a:p>
            <a:pPr marL="0" indent="0" algn="just">
              <a:buNone/>
            </a:pPr>
            <a:r>
              <a:rPr lang="pl-PL" sz="1600" dirty="0" smtClean="0"/>
              <a:t>Całokształt </a:t>
            </a:r>
            <a:r>
              <a:rPr lang="pl-PL" sz="1600" dirty="0"/>
              <a:t>zdarzeń generujących informacje o tzw. życiu osobistym jednostki można podzielić </a:t>
            </a:r>
            <a:r>
              <a:rPr lang="pl-PL" sz="1600" dirty="0" smtClean="0"/>
              <a:t>na:</a:t>
            </a:r>
          </a:p>
          <a:p>
            <a:pPr algn="just">
              <a:buFontTx/>
              <a:buChar char="-"/>
            </a:pPr>
            <a:r>
              <a:rPr lang="pl-PL" sz="1600" b="1" dirty="0" smtClean="0"/>
              <a:t>sferę intymnośc</a:t>
            </a:r>
            <a:r>
              <a:rPr lang="pl-PL" sz="1600" dirty="0" smtClean="0"/>
              <a:t>i (pełne ograniczenie odnoszące się również do osób pełniących funkcje publiczne). Sfera ta obejmuje zakres faktów dotyczących jednostki i jej przeżyć, który w zasadzie nie jest przez nią ujawniany nawet osobom najbliższym i którego odsłonięcie przed kimkolwiek wywołuje zawsze uczucie wstydu, zakłopotania , udręki;</a:t>
            </a:r>
          </a:p>
          <a:p>
            <a:pPr algn="just">
              <a:buFontTx/>
              <a:buChar char="-"/>
            </a:pPr>
            <a:r>
              <a:rPr lang="pl-PL" sz="1600" b="1" dirty="0" smtClean="0"/>
              <a:t>sferę prywatności </a:t>
            </a:r>
            <a:r>
              <a:rPr lang="pl-PL" sz="1600" dirty="0" smtClean="0"/>
              <a:t>(względne ograniczenie), co </a:t>
            </a:r>
            <a:r>
              <a:rPr lang="pl-PL" sz="1600" dirty="0"/>
              <a:t>do zasady informacje te </a:t>
            </a:r>
            <a:r>
              <a:rPr lang="pl-PL" sz="1600" dirty="0" smtClean="0"/>
              <a:t>nie </a:t>
            </a:r>
            <a:r>
              <a:rPr lang="pl-PL" sz="1600" dirty="0"/>
              <a:t>są dostępne każdemu zainteresowanemu podmiotowi</a:t>
            </a:r>
            <a:r>
              <a:rPr lang="pl-PL" sz="1600" dirty="0" smtClean="0"/>
              <a:t>;</a:t>
            </a:r>
            <a:r>
              <a:rPr lang="pl-PL" sz="1600" dirty="0"/>
              <a:t> </a:t>
            </a:r>
            <a:r>
              <a:rPr lang="pl-PL" sz="1600" dirty="0" smtClean="0"/>
              <a:t>informacja </a:t>
            </a:r>
            <a:r>
              <a:rPr lang="pl-PL" sz="1600" dirty="0"/>
              <a:t>może być udostępniona za zgodą osoby, której informacja dotyczy. </a:t>
            </a:r>
          </a:p>
          <a:p>
            <a:pPr algn="just">
              <a:buFontTx/>
              <a:buChar char="-"/>
            </a:pPr>
            <a:r>
              <a:rPr lang="pl-PL" sz="1600" b="1" dirty="0"/>
              <a:t>płaszczyznę powszechnej dostępności </a:t>
            </a:r>
            <a:r>
              <a:rPr lang="pl-PL" sz="1600" dirty="0"/>
              <a:t>(</a:t>
            </a:r>
            <a:r>
              <a:rPr lang="pl-PL" sz="1600" dirty="0" smtClean="0"/>
              <a:t>niepodlegającej ochronie). </a:t>
            </a:r>
          </a:p>
          <a:p>
            <a:pPr marL="0" indent="0" algn="just">
              <a:buNone/>
            </a:pPr>
            <a:r>
              <a:rPr lang="pl-PL" sz="1600" dirty="0" smtClean="0"/>
              <a:t>Wg. </a:t>
            </a:r>
            <a:r>
              <a:rPr lang="pl-PL" sz="1600" dirty="0" err="1" smtClean="0"/>
              <a:t>Kopffa</a:t>
            </a:r>
            <a:r>
              <a:rPr lang="pl-PL" sz="1600" dirty="0" smtClean="0"/>
              <a:t> prywatność jest jednym z dóbr osobistych podlegających ochronie (art. 23 i 24 KC). Chodzi o wizerunek, dane osobowe, tajemnice korespondencji i nietykalność mieszkania. Dobra osobiste pozostają pod ochroną prawa cywilnego niezależnie od tego  czy są chronione w treści innych przepisów. Przesłanki ochrony  dóbr osobistych to: zagrożenie lub naruszenie dobra osobistego, bezprawność naruszenia lub zagrożenia.</a:t>
            </a: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ograniczenia i względnej dostępności </a:t>
            </a:r>
            <a:endParaRPr lang="pl-PL" b="1" dirty="0"/>
          </a:p>
        </p:txBody>
      </p:sp>
      <p:sp>
        <p:nvSpPr>
          <p:cNvPr id="3" name="Symbol zastępczy zawartości 2"/>
          <p:cNvSpPr>
            <a:spLocks noGrp="1"/>
          </p:cNvSpPr>
          <p:nvPr>
            <p:ph idx="1"/>
          </p:nvPr>
        </p:nvSpPr>
        <p:spPr>
          <a:xfrm>
            <a:off x="214282" y="1412776"/>
            <a:ext cx="8643998" cy="5112568"/>
          </a:xfrm>
        </p:spPr>
        <p:txBody>
          <a:bodyPr>
            <a:noAutofit/>
          </a:bodyPr>
          <a:lstStyle/>
          <a:p>
            <a:pPr marL="0" indent="0" algn="just">
              <a:buNone/>
            </a:pPr>
            <a:r>
              <a:rPr lang="pl-PL" sz="2000" dirty="0" smtClean="0"/>
              <a:t>Prawo do prywatności nie </a:t>
            </a:r>
            <a:r>
              <a:rPr lang="pl-PL" sz="2000" dirty="0"/>
              <a:t>podlega zawężeniu, nie doznaje uszczerbku również w związku z zaistnieniem stanu nadzwyczajnego.  Podlega jednakże wyłączeniu </a:t>
            </a:r>
            <a:r>
              <a:rPr lang="pl-PL" sz="2000" dirty="0" smtClean="0"/>
              <a:t>w </a:t>
            </a:r>
            <a:r>
              <a:rPr lang="pl-PL" sz="2000" dirty="0"/>
              <a:t>kontekście osób pełniących funkcje publiczne (</a:t>
            </a:r>
            <a:r>
              <a:rPr lang="pl-PL" sz="2000" b="1" i="1" dirty="0"/>
              <a:t>o których można wiedzieć więcej</a:t>
            </a:r>
            <a:r>
              <a:rPr lang="pl-PL" sz="2000" b="1" dirty="0"/>
              <a:t>) </a:t>
            </a:r>
            <a:r>
              <a:rPr lang="pl-PL" sz="2000" dirty="0"/>
              <a:t>i wszystkich innych jednostek, wówczas gdy aprobują one proces upubliczniania danych o sprawach publicznych dotykających ich sfery osobistej i prywatnej. </a:t>
            </a:r>
            <a:r>
              <a:rPr lang="pl-PL" sz="2000" b="1" dirty="0"/>
              <a:t>O</a:t>
            </a:r>
            <a:r>
              <a:rPr lang="pl-PL" sz="2000" b="1" dirty="0" smtClean="0"/>
              <a:t>graniczenie </a:t>
            </a:r>
            <a:r>
              <a:rPr lang="pl-PL" sz="2000" b="1" dirty="0"/>
              <a:t>opierające się na ochronie prawa do prywatności nie dotyczy informacji o osobach pełniących funkcje publiczne, mających związek z pełnieniem tych funkcji, w tym o warunkach powierzenia i wykonywania funkcji, oraz w przypadku, gdy osoba fizyczna rezygnuje z przysługującego jej prawa. </a:t>
            </a:r>
            <a:endParaRPr lang="pl-PL" sz="2000" b="1" dirty="0" smtClean="0"/>
          </a:p>
          <a:p>
            <a:pPr marL="0" indent="0" algn="just">
              <a:buNone/>
            </a:pPr>
            <a:r>
              <a:rPr lang="pl-PL" sz="2000" dirty="0" smtClean="0"/>
              <a:t>Treść </a:t>
            </a:r>
            <a:r>
              <a:rPr lang="pl-PL" sz="2000" dirty="0"/>
              <a:t>przywołanej regulacji  (art. 5 ust. 2 </a:t>
            </a:r>
            <a:r>
              <a:rPr lang="pl-PL" sz="2000" dirty="0" err="1"/>
              <a:t>zd</a:t>
            </a:r>
            <a:r>
              <a:rPr lang="pl-PL" sz="2000" dirty="0"/>
              <a:t>. 2 </a:t>
            </a:r>
            <a:r>
              <a:rPr lang="pl-PL" sz="2000" dirty="0" err="1"/>
              <a:t>u.d.i.p</a:t>
            </a:r>
            <a:r>
              <a:rPr lang="pl-PL" sz="2000" dirty="0"/>
              <a:t>.) nie pozostaje w </a:t>
            </a:r>
            <a:r>
              <a:rPr lang="pl-PL" sz="2000" dirty="0" smtClean="0"/>
              <a:t>sprzeczności z zawartością </a:t>
            </a:r>
            <a:r>
              <a:rPr lang="pl-PL" sz="2000" dirty="0"/>
              <a:t>uregulowań konstytucyjnych </a:t>
            </a:r>
            <a:r>
              <a:rPr lang="pl-PL" sz="2000" dirty="0" smtClean="0"/>
              <a:t>- tj. z </a:t>
            </a:r>
            <a:r>
              <a:rPr lang="pl-PL" sz="2000" dirty="0"/>
              <a:t>art. 61 ust. 3 i art. 31 ust. 3. </a:t>
            </a:r>
          </a:p>
        </p:txBody>
      </p:sp>
    </p:spTree>
  </p:cSld>
  <p:clrMapOvr>
    <a:masterClrMapping/>
  </p:clrMapOvr>
  <p:transition>
    <p:wedg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Osoba publiczna a osoba pełniąca funkcje publiczne</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smtClean="0"/>
              <a:t>Pojęcie osoby publicznej jest terminem znacznie szerszym i obejmuje osoby, które zajmują istotną pozycję w życiu publicznym z punktu widzenia kształtowania postaw i opinii innych ludzi, osoby wywołujące powszechne zainteresowanie ze względu na te czy inne dokonania artystyczne, naukowe, czy sportowe.</a:t>
            </a:r>
          </a:p>
        </p:txBody>
      </p:sp>
    </p:spTree>
    <p:extLst>
      <p:ext uri="{BB962C8B-B14F-4D97-AF65-F5344CB8AC3E}">
        <p14:creationId xmlns:p14="http://schemas.microsoft.com/office/powerpoint/2010/main" val="1358596193"/>
      </p:ext>
    </p:extLst>
  </p:cSld>
  <p:clrMapOvr>
    <a:masterClrMapping/>
  </p:clrMapOvr>
  <p:transition>
    <p:pull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Osoba pełniąca funkcję publiczną</a:t>
            </a:r>
            <a:endParaRPr lang="pl-PL" b="1" dirty="0"/>
          </a:p>
        </p:txBody>
      </p:sp>
      <p:sp>
        <p:nvSpPr>
          <p:cNvPr id="3" name="Symbol zastępczy zawartości 2"/>
          <p:cNvSpPr>
            <a:spLocks noGrp="1"/>
          </p:cNvSpPr>
          <p:nvPr>
            <p:ph idx="1"/>
          </p:nvPr>
        </p:nvSpPr>
        <p:spPr/>
        <p:txBody>
          <a:bodyPr>
            <a:normAutofit fontScale="62500" lnSpcReduction="20000"/>
          </a:bodyPr>
          <a:lstStyle/>
          <a:p>
            <a:pPr algn="just"/>
            <a:r>
              <a:rPr lang="pl-PL" b="1" dirty="0" smtClean="0"/>
              <a:t>Wąskie ujęci</a:t>
            </a:r>
            <a:r>
              <a:rPr lang="pl-PL" dirty="0" smtClean="0"/>
              <a:t>e </a:t>
            </a:r>
            <a:r>
              <a:rPr lang="pl-PL" dirty="0"/>
              <a:t>- </a:t>
            </a:r>
            <a:r>
              <a:rPr lang="pl-PL" dirty="0" smtClean="0"/>
              <a:t>sprowadza </a:t>
            </a:r>
            <a:r>
              <a:rPr lang="pl-PL" dirty="0"/>
              <a:t>się do identyfikowania osoby pełniącej funkcje publiczne z pojęciem funkcjonariusza publicznego, o którym mowa w art. 115 § 13 ustawy z dnia 6.06.1997 r. Kodeks karny (Dz. U. z 2020 r., poz. 1444 ze zm</a:t>
            </a:r>
            <a:r>
              <a:rPr lang="pl-PL" dirty="0" smtClean="0"/>
              <a:t>.);</a:t>
            </a:r>
          </a:p>
          <a:p>
            <a:pPr algn="just"/>
            <a:r>
              <a:rPr lang="pl-PL" b="1" dirty="0"/>
              <a:t>Szerokie ujęcie </a:t>
            </a:r>
            <a:r>
              <a:rPr lang="pl-PL" dirty="0"/>
              <a:t>- o</a:t>
            </a:r>
            <a:r>
              <a:rPr lang="pl-PL" dirty="0" smtClean="0"/>
              <a:t>sobą </a:t>
            </a:r>
            <a:r>
              <a:rPr lang="pl-PL" dirty="0"/>
              <a:t>pełniącą funkcje publiczne jest również </a:t>
            </a:r>
            <a:r>
              <a:rPr lang="pl-PL" b="1" dirty="0"/>
              <a:t>ktoś więcej</a:t>
            </a:r>
            <a:r>
              <a:rPr lang="pl-PL" dirty="0"/>
              <a:t>: „każdy, kto pełni funkcję w organach władzy publicznej lub też w strukturach jakichkolwiek osób prawnych i jednostek organizacyjnych nieposiadających osobowości prawnej, jeśli funkcja ta ma związek z dysponowaniem majątkiem państwowym lub samorządowym albo z zarządzaniem sprawami związanymi z wykonywaniem swych zadań przez władze publiczne, a także inne podmioty, które tę władzę realizują lub gospodarują mieniem komunalnym, lub majątkiem Skarbu Państwa</a:t>
            </a:r>
            <a:r>
              <a:rPr lang="pl-PL" dirty="0" smtClean="0"/>
              <a:t>”.</a:t>
            </a:r>
          </a:p>
          <a:p>
            <a:pPr algn="just"/>
            <a:r>
              <a:rPr lang="pl-PL" dirty="0"/>
              <a:t>Każdy kto podejmuje się działalności publicznej poddaje się osądowi innych osób i musi liczyć się  z tym że przedmiotem uprawnionego zainteresowania są także okoliczności z życia prywatnego osoby pełniącej funkcje publiczne. Dzieje się to dlatego że one mają wpływ na wykonywanie przyjętej roli społecznej. </a:t>
            </a:r>
            <a:r>
              <a:rPr lang="pl-PL" b="1" dirty="0"/>
              <a:t>Im większy wpływ danej osoby na przebieg spraw publicznych, tym bardziej uzasadniony jest fakt wzmożonego zainteresowania </a:t>
            </a:r>
            <a:r>
              <a:rPr lang="pl-PL" b="1" dirty="0" smtClean="0"/>
              <a:t>mediów i jednostek jej </a:t>
            </a:r>
            <a:r>
              <a:rPr lang="pl-PL" b="1" dirty="0"/>
              <a:t>życiem prywatnym.</a:t>
            </a:r>
          </a:p>
          <a:p>
            <a:pPr algn="just"/>
            <a:endParaRPr lang="pl-PL" dirty="0"/>
          </a:p>
          <a:p>
            <a:pPr algn="just"/>
            <a:endParaRPr lang="pl-PL" dirty="0"/>
          </a:p>
        </p:txBody>
      </p:sp>
    </p:spTree>
    <p:extLst>
      <p:ext uri="{BB962C8B-B14F-4D97-AF65-F5344CB8AC3E}">
        <p14:creationId xmlns:p14="http://schemas.microsoft.com/office/powerpoint/2010/main" val="1505195180"/>
      </p:ext>
    </p:extLst>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210146"/>
          </a:xfrm>
        </p:spPr>
        <p:txBody>
          <a:bodyPr>
            <a:normAutofit fontScale="90000"/>
          </a:bodyPr>
          <a:lstStyle/>
          <a:p>
            <a:r>
              <a:rPr lang="pl-PL" b="1" dirty="0"/>
              <a:t>Zasada ograniczenia i względnej dostępności </a:t>
            </a:r>
          </a:p>
        </p:txBody>
      </p:sp>
      <p:sp>
        <p:nvSpPr>
          <p:cNvPr id="3" name="Symbol zastępczy zawartości 2"/>
          <p:cNvSpPr>
            <a:spLocks noGrp="1"/>
          </p:cNvSpPr>
          <p:nvPr>
            <p:ph idx="1"/>
          </p:nvPr>
        </p:nvSpPr>
        <p:spPr>
          <a:xfrm>
            <a:off x="611560" y="1916832"/>
            <a:ext cx="8229600" cy="4065315"/>
          </a:xfrm>
        </p:spPr>
        <p:txBody>
          <a:bodyPr>
            <a:normAutofit fontScale="55000" lnSpcReduction="20000"/>
          </a:bodyPr>
          <a:lstStyle/>
          <a:p>
            <a:pPr marL="0" indent="0" algn="just">
              <a:buNone/>
            </a:pPr>
            <a:r>
              <a:rPr lang="pl-PL" dirty="0" smtClean="0"/>
              <a:t>Założenie </a:t>
            </a:r>
            <a:r>
              <a:rPr lang="pl-PL" dirty="0"/>
              <a:t>odnoszące się do upubliczniania informacji o osobach pełniących funkcje publiczne wykazuje cechy słuszności i poprawności jedynie, wówczas gdy chodzi o informacje, </a:t>
            </a:r>
            <a:r>
              <a:rPr lang="pl-PL" b="1" dirty="0"/>
              <a:t>które posiadają znaczenie dla oceny funkcjonowania (prawidłowości działania) danej instytucji w której jest </a:t>
            </a:r>
            <a:r>
              <a:rPr lang="pl-PL" b="1" dirty="0" smtClean="0"/>
              <a:t>dana osoba zatrudniona</a:t>
            </a:r>
            <a:r>
              <a:rPr lang="pl-PL" b="1" dirty="0"/>
              <a:t>, jak również dla zweryfikowania działalności publicznej tejże osoby</a:t>
            </a:r>
            <a:r>
              <a:rPr lang="pl-PL" dirty="0"/>
              <a:t>. </a:t>
            </a:r>
            <a:endParaRPr lang="pl-PL" dirty="0" smtClean="0"/>
          </a:p>
          <a:p>
            <a:pPr marL="0" indent="0" algn="just">
              <a:buNone/>
            </a:pPr>
            <a:r>
              <a:rPr lang="pl-PL" b="1" dirty="0" smtClean="0"/>
              <a:t>W </a:t>
            </a:r>
            <a:r>
              <a:rPr lang="pl-PL" b="1" dirty="0"/>
              <a:t>żadnym jednak razie nie mogą to być informacje, które ze swej istoty uderzają w naturę pojęcia prawa do prywatności i konstrukcję jego ochrony. Nie mogą to być informacje pochodzące z obszaru tzw. sfery intymności osoby fizycznej, dotykające m.in. jej osobistych przeżyć (w tym seksualności i intymności</a:t>
            </a:r>
            <a:r>
              <a:rPr lang="pl-PL" b="1" dirty="0" smtClean="0"/>
              <a:t>).</a:t>
            </a:r>
          </a:p>
          <a:p>
            <a:pPr marL="0" indent="0" algn="just">
              <a:buNone/>
            </a:pPr>
            <a:r>
              <a:rPr lang="pl-PL" b="1" dirty="0"/>
              <a:t>W zakresie informacji odnoszących się do osób pełniących funkcje publiczne (dotykających ich sfery prywatnej), a mimo to podlegających udostępnieniu należy wymienić: </a:t>
            </a:r>
          </a:p>
          <a:p>
            <a:pPr marL="0" indent="0" algn="just">
              <a:buNone/>
            </a:pPr>
            <a:r>
              <a:rPr lang="pl-PL" dirty="0" smtClean="0"/>
              <a:t>-Imię </a:t>
            </a:r>
            <a:r>
              <a:rPr lang="pl-PL" dirty="0"/>
              <a:t>i nazwisko oraz </a:t>
            </a:r>
            <a:r>
              <a:rPr lang="pl-PL" dirty="0" smtClean="0"/>
              <a:t>stanowisko;</a:t>
            </a:r>
            <a:endParaRPr lang="pl-PL" dirty="0"/>
          </a:p>
          <a:p>
            <a:pPr marL="0" indent="0" algn="just">
              <a:buNone/>
            </a:pPr>
            <a:r>
              <a:rPr lang="pl-PL" dirty="0" smtClean="0"/>
              <a:t>-Informacja </a:t>
            </a:r>
            <a:r>
              <a:rPr lang="pl-PL" dirty="0"/>
              <a:t>o spełnianiu wymogów dla określonej funkcji: wiek, wykształcenie, obywatelstwo, </a:t>
            </a:r>
            <a:r>
              <a:rPr lang="pl-PL" dirty="0" smtClean="0"/>
              <a:t>doświadczenie zawodowe;</a:t>
            </a:r>
            <a:endParaRPr lang="pl-PL" dirty="0"/>
          </a:p>
          <a:p>
            <a:pPr marL="0" indent="0" algn="just">
              <a:buNone/>
            </a:pPr>
            <a:r>
              <a:rPr lang="pl-PL" dirty="0" smtClean="0"/>
              <a:t>-Przebieg </a:t>
            </a:r>
            <a:r>
              <a:rPr lang="pl-PL" dirty="0"/>
              <a:t>procesu </a:t>
            </a:r>
            <a:r>
              <a:rPr lang="pl-PL" dirty="0" smtClean="0"/>
              <a:t>rekrutacji;</a:t>
            </a:r>
            <a:endParaRPr lang="pl-PL" dirty="0"/>
          </a:p>
          <a:p>
            <a:pPr marL="0" indent="0" algn="just">
              <a:buNone/>
            </a:pPr>
            <a:r>
              <a:rPr lang="pl-PL" dirty="0" smtClean="0"/>
              <a:t>-Zakres </a:t>
            </a:r>
            <a:r>
              <a:rPr lang="pl-PL" dirty="0"/>
              <a:t>kompetencji, usytuowanie  w </a:t>
            </a:r>
            <a:r>
              <a:rPr lang="pl-PL" dirty="0" smtClean="0"/>
              <a:t>strukturze;</a:t>
            </a:r>
            <a:endParaRPr lang="pl-PL" dirty="0"/>
          </a:p>
          <a:p>
            <a:pPr marL="0" indent="0" algn="just">
              <a:buNone/>
            </a:pPr>
            <a:r>
              <a:rPr lang="pl-PL" dirty="0" smtClean="0"/>
              <a:t>-Wynagrodzenie </a:t>
            </a:r>
            <a:r>
              <a:rPr lang="pl-PL" dirty="0"/>
              <a:t>i jego </a:t>
            </a:r>
            <a:r>
              <a:rPr lang="pl-PL" dirty="0" smtClean="0"/>
              <a:t>składniki</a:t>
            </a:r>
            <a:r>
              <a:rPr lang="pl-PL" dirty="0"/>
              <a:t>;</a:t>
            </a:r>
          </a:p>
          <a:p>
            <a:pPr marL="0" indent="0" algn="just">
              <a:buNone/>
            </a:pPr>
            <a:r>
              <a:rPr lang="pl-PL" dirty="0" smtClean="0"/>
              <a:t>-Działania </a:t>
            </a:r>
            <a:r>
              <a:rPr lang="pl-PL" dirty="0"/>
              <a:t>podejmowane w ramach pełnionych funkcji.</a:t>
            </a:r>
          </a:p>
          <a:p>
            <a:pPr marL="0" indent="0" algn="just">
              <a:buNone/>
            </a:pPr>
            <a:endParaRPr lang="pl-PL" dirty="0" smtClean="0"/>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Ograniczenia konstytucyjne</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smtClean="0"/>
              <a:t>Jawność działania organów władzy publicznej (zasada ustrojowa);</a:t>
            </a:r>
            <a:r>
              <a:rPr lang="pl-PL" dirty="0"/>
              <a:t> </a:t>
            </a:r>
            <a:endParaRPr lang="pl-PL" dirty="0" smtClean="0"/>
          </a:p>
          <a:p>
            <a:pPr marL="0" indent="0" algn="just">
              <a:buNone/>
            </a:pPr>
            <a:r>
              <a:rPr lang="pl-PL" dirty="0" smtClean="0"/>
              <a:t>Art</a:t>
            </a:r>
            <a:r>
              <a:rPr lang="pl-PL" dirty="0"/>
              <a:t>. 4, Art. 2  Konstytucji RP</a:t>
            </a:r>
            <a:r>
              <a:rPr lang="pl-PL" dirty="0" smtClean="0"/>
              <a:t>;</a:t>
            </a:r>
          </a:p>
          <a:p>
            <a:pPr marL="0" indent="0" algn="just">
              <a:buNone/>
            </a:pPr>
            <a:r>
              <a:rPr lang="pl-PL" dirty="0" smtClean="0"/>
              <a:t>Prawo do informacji: konstytucyjne, obywatelskie prawo o charakterze politycznym, publiczne prawo podmiotowe nieposiadające absolutnego charakteru;</a:t>
            </a:r>
          </a:p>
          <a:p>
            <a:pPr marL="0" indent="0" algn="just">
              <a:buNone/>
            </a:pPr>
            <a:r>
              <a:rPr lang="pl-PL" dirty="0" smtClean="0"/>
              <a:t>Powszechne prawo do informacji jest zasadą a wszelkie odstępstwa od tej zasady należy  interpretować przy użyciu wykładni zawężającej. </a:t>
            </a:r>
            <a:endParaRPr lang="pl-PL" dirty="0"/>
          </a:p>
        </p:txBody>
      </p:sp>
    </p:spTree>
    <p:extLst>
      <p:ext uri="{BB962C8B-B14F-4D97-AF65-F5344CB8AC3E}">
        <p14:creationId xmlns:p14="http://schemas.microsoft.com/office/powerpoint/2010/main" val="2766332839"/>
      </p:ext>
    </p:extLst>
  </p:cSld>
  <p:clrMapOvr>
    <a:masterClrMapping/>
  </p:clrMapOvr>
  <p:transition>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ograniczenia i względnej dostępności </a:t>
            </a:r>
            <a:endParaRPr lang="pl-PL" b="1" dirty="0"/>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smtClean="0"/>
              <a:t>Prywatność osoby pełniącej funkcję publiczną </a:t>
            </a:r>
            <a:r>
              <a:rPr lang="pl-PL" b="1" dirty="0" smtClean="0"/>
              <a:t>nie jest chroniona</a:t>
            </a:r>
            <a:r>
              <a:rPr lang="pl-PL" dirty="0" smtClean="0"/>
              <a:t>, jeśli:</a:t>
            </a:r>
          </a:p>
          <a:p>
            <a:pPr algn="just"/>
            <a:r>
              <a:rPr lang="pl-PL" dirty="0" smtClean="0"/>
              <a:t>Informacja udostępniona jest prawdziwa;</a:t>
            </a:r>
          </a:p>
          <a:p>
            <a:pPr algn="just"/>
            <a:r>
              <a:rPr lang="pl-PL" dirty="0" smtClean="0"/>
              <a:t>Za udostępnieniem przemawia interes społeczny;</a:t>
            </a:r>
          </a:p>
          <a:p>
            <a:pPr algn="just"/>
            <a:r>
              <a:rPr lang="pl-PL" dirty="0" smtClean="0"/>
              <a:t>Występuje związek pomiędzy informacją udostępnianą a działalnością osoby pełniącej funkcję publiczną.</a:t>
            </a:r>
          </a:p>
          <a:p>
            <a:pPr marL="0" indent="0" algn="just">
              <a:buNone/>
            </a:pPr>
            <a:r>
              <a:rPr lang="pl-PL" b="1" dirty="0" smtClean="0"/>
              <a:t>Co do zasady sama działalność publiczna danej osoby z istoty rzeczy nie generuje, a przynajmniej nie powinna generować informacji ze sfery życia prywatnego</a:t>
            </a:r>
            <a:r>
              <a:rPr lang="pl-PL" dirty="0" smtClean="0"/>
              <a:t>. </a:t>
            </a:r>
            <a:endParaRPr lang="pl-PL" dirty="0"/>
          </a:p>
        </p:txBody>
      </p:sp>
    </p:spTree>
    <p:extLst>
      <p:ext uri="{BB962C8B-B14F-4D97-AF65-F5344CB8AC3E}">
        <p14:creationId xmlns:p14="http://schemas.microsoft.com/office/powerpoint/2010/main" val="2305362382"/>
      </p:ext>
    </p:extLst>
  </p:cSld>
  <p:clrMapOvr>
    <a:masterClrMapping/>
  </p:clrMapOvr>
  <p:transition>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Zgoda osoby niebędącej osobą pełniącą funkcje publiczne</a:t>
            </a:r>
            <a:endParaRPr lang="pl-PL" b="1" dirty="0"/>
          </a:p>
        </p:txBody>
      </p:sp>
      <p:sp>
        <p:nvSpPr>
          <p:cNvPr id="3" name="Symbol zastępczy zawartości 2"/>
          <p:cNvSpPr>
            <a:spLocks noGrp="1"/>
          </p:cNvSpPr>
          <p:nvPr>
            <p:ph idx="1"/>
          </p:nvPr>
        </p:nvSpPr>
        <p:spPr/>
        <p:txBody>
          <a:bodyPr/>
          <a:lstStyle/>
          <a:p>
            <a:pPr algn="just"/>
            <a:r>
              <a:rPr lang="pl-PL" dirty="0" smtClean="0"/>
              <a:t>Zgoda musi być wyraźna i konkretna;</a:t>
            </a:r>
          </a:p>
          <a:p>
            <a:pPr algn="just"/>
            <a:r>
              <a:rPr lang="pl-PL" dirty="0" smtClean="0"/>
              <a:t>Może stanowić ogólną rezygnację z prawa do prywatności;</a:t>
            </a:r>
          </a:p>
          <a:p>
            <a:pPr algn="just"/>
            <a:r>
              <a:rPr lang="pl-PL" dirty="0" smtClean="0"/>
              <a:t>Może odnosić się do konkretnego wniosku  o udostępnienie informacji publicznej;</a:t>
            </a:r>
          </a:p>
          <a:p>
            <a:pPr algn="just"/>
            <a:r>
              <a:rPr lang="pl-PL" dirty="0" smtClean="0"/>
              <a:t>Zgoda ma być udzielona przed udostępnieniem informacji, a nie następczo.</a:t>
            </a:r>
            <a:endParaRPr lang="pl-PL" dirty="0"/>
          </a:p>
        </p:txBody>
      </p:sp>
    </p:spTree>
    <p:extLst>
      <p:ext uri="{BB962C8B-B14F-4D97-AF65-F5344CB8AC3E}">
        <p14:creationId xmlns:p14="http://schemas.microsoft.com/office/powerpoint/2010/main" val="624071184"/>
      </p:ext>
    </p:extLst>
  </p:cSld>
  <p:clrMapOvr>
    <a:masterClrMapping/>
  </p:clrMapOvr>
  <p:transition>
    <p:wipe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Formy ograniczenia dostępności do informacji </a:t>
            </a:r>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smtClean="0"/>
              <a:t>Ochrona prywatności jest realizowana:</a:t>
            </a:r>
          </a:p>
          <a:p>
            <a:pPr algn="just"/>
            <a:r>
              <a:rPr lang="pl-PL" dirty="0" smtClean="0"/>
              <a:t>W drodze decyzji administracyjnej (odmowa udostępnienia informacji publicznej); Odwołanie a następnie skarga do WSA. Początkowo było to powództwo do sądu powszechnego – zmiana nastąpiła z dniem 29.12.2011 r.  Zmiana modelu postępowania sądowego na kasacyjny z jakim mamy do czynienia w przypadku sądownictwa administracyjnego, ograniczyła zakres sądowej ingerencji w </a:t>
            </a:r>
            <a:r>
              <a:rPr lang="pl-PL" i="1" dirty="0" smtClean="0"/>
              <a:t>meritum</a:t>
            </a:r>
            <a:r>
              <a:rPr lang="pl-PL" dirty="0" smtClean="0"/>
              <a:t> rozpatrywanych wniosków o udostępnienie  informacji publicznej, gdyż sądy nie mają  obecnie możliwości wydawania orzeczeń merytorycznych. W postępowaniu  może dojść do uchylenia lub stwierdzenia nieważności  decyzji odmownej. </a:t>
            </a:r>
          </a:p>
          <a:p>
            <a:pPr algn="just"/>
            <a:r>
              <a:rPr lang="pl-PL" dirty="0" smtClean="0"/>
              <a:t>W drodze anonimizacji informacji (danych osobowych) lub częściowego wyłączenia jawności dokumentów.</a:t>
            </a:r>
          </a:p>
          <a:p>
            <a:pPr marL="0" indent="0" algn="just">
              <a:buNone/>
            </a:pPr>
            <a:r>
              <a:rPr lang="pl-PL" b="1" dirty="0" smtClean="0"/>
              <a:t>Wybór pomiędzy przedstawionymi formami nie jest dowolny</a:t>
            </a:r>
            <a:r>
              <a:rPr lang="pl-PL" b="1" smtClean="0"/>
              <a:t>. </a:t>
            </a:r>
            <a:endParaRPr lang="pl-PL" b="1" dirty="0"/>
          </a:p>
        </p:txBody>
      </p:sp>
    </p:spTree>
    <p:extLst>
      <p:ext uri="{BB962C8B-B14F-4D97-AF65-F5344CB8AC3E}">
        <p14:creationId xmlns:p14="http://schemas.microsoft.com/office/powerpoint/2010/main" val="3567620837"/>
      </p:ext>
    </p:extLst>
  </p:cSld>
  <p:clrMapOvr>
    <a:masterClrMapping/>
  </p:clrMapOvr>
  <p:transition>
    <p:wedg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Anonimizacja – rodzaje </a:t>
            </a:r>
            <a:endParaRPr lang="pl-PL" b="1" dirty="0"/>
          </a:p>
        </p:txBody>
      </p:sp>
      <p:sp>
        <p:nvSpPr>
          <p:cNvPr id="3" name="Symbol zastępczy zawartości 2"/>
          <p:cNvSpPr>
            <a:spLocks noGrp="1"/>
          </p:cNvSpPr>
          <p:nvPr>
            <p:ph idx="1"/>
          </p:nvPr>
        </p:nvSpPr>
        <p:spPr/>
        <p:txBody>
          <a:bodyPr>
            <a:normAutofit/>
          </a:bodyPr>
          <a:lstStyle/>
          <a:p>
            <a:pPr algn="just"/>
            <a:r>
              <a:rPr lang="pl-PL" dirty="0" smtClean="0"/>
              <a:t>Anonimizacja informacji dotykających sfery prywatności;</a:t>
            </a:r>
          </a:p>
          <a:p>
            <a:pPr algn="just"/>
            <a:r>
              <a:rPr lang="pl-PL" dirty="0" smtClean="0"/>
              <a:t>Anonimizacja danych osobowych zawartych w udostępnianych informacjach publicznych.</a:t>
            </a:r>
          </a:p>
          <a:p>
            <a:pPr algn="just"/>
            <a:r>
              <a:rPr lang="pl-PL" dirty="0" smtClean="0"/>
              <a:t>Zabieg czysto techniczny, niebędący przetworzeniem informacji publicznej. Pozbawienie dokumentu cech indywidualizujących , identyfikujących daną osobę fizyczną w sposób , który mógłby stanowić naruszenie  jej prywatności.</a:t>
            </a:r>
            <a:endParaRPr lang="pl-PL" dirty="0"/>
          </a:p>
        </p:txBody>
      </p:sp>
    </p:spTree>
    <p:extLst>
      <p:ext uri="{BB962C8B-B14F-4D97-AF65-F5344CB8AC3E}">
        <p14:creationId xmlns:p14="http://schemas.microsoft.com/office/powerpoint/2010/main" val="2862255060"/>
      </p:ext>
    </p:extLst>
  </p:cSld>
  <p:clrMapOvr>
    <a:masterClrMapping/>
  </p:clrMapOvr>
  <p:transition>
    <p:pull di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Tajemnica przedsiębiorcy  (prywatność osób prawnych)</a:t>
            </a:r>
            <a:endParaRPr lang="pl-PL" b="1" dirty="0"/>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dirty="0" smtClean="0"/>
              <a:t>Art</a:t>
            </a:r>
            <a:r>
              <a:rPr lang="pl-PL" dirty="0"/>
              <a:t>. 5 ust. 2 </a:t>
            </a:r>
            <a:r>
              <a:rPr lang="pl-PL" dirty="0" err="1"/>
              <a:t>u.d.i.p</a:t>
            </a:r>
            <a:r>
              <a:rPr lang="pl-PL" dirty="0"/>
              <a:t>.: „Prawo do informacji publicznej podlega ograniczeniu ze względu na (…) tajemnicę przedsiębiorcy”, </a:t>
            </a:r>
            <a:r>
              <a:rPr lang="pl-PL" b="1" dirty="0"/>
              <a:t>w takim zakresie w jakim udostępnienie tego rodzaju danych mogłoby zagrozić lub naruszyć interes indywidualnego </a:t>
            </a:r>
            <a:r>
              <a:rPr lang="pl-PL" b="1" dirty="0" smtClean="0"/>
              <a:t>przedsiębiorcy;</a:t>
            </a:r>
          </a:p>
          <a:p>
            <a:pPr marL="0" indent="0" algn="just">
              <a:buNone/>
            </a:pPr>
            <a:r>
              <a:rPr lang="pl-PL" b="1" dirty="0"/>
              <a:t>Element </a:t>
            </a:r>
            <a:r>
              <a:rPr lang="pl-PL" b="1" dirty="0" smtClean="0"/>
              <a:t>materialny i formalny</a:t>
            </a:r>
            <a:r>
              <a:rPr lang="pl-PL" dirty="0" smtClean="0"/>
              <a:t>:</a:t>
            </a:r>
          </a:p>
          <a:p>
            <a:pPr marL="0" indent="0" algn="just">
              <a:buNone/>
            </a:pPr>
            <a:r>
              <a:rPr lang="pl-PL" b="1" dirty="0" smtClean="0"/>
              <a:t>element materialny </a:t>
            </a:r>
            <a:r>
              <a:rPr lang="pl-PL" dirty="0" smtClean="0"/>
              <a:t>odnosi się </a:t>
            </a:r>
            <a:r>
              <a:rPr lang="pl-PL" dirty="0"/>
              <a:t>do szczegółowego opisu </a:t>
            </a:r>
            <a:r>
              <a:rPr lang="pl-PL" dirty="0" smtClean="0"/>
              <a:t>stosowanych </a:t>
            </a:r>
            <a:r>
              <a:rPr lang="pl-PL" dirty="0"/>
              <a:t>w produkcji technologii, urządzeń, </a:t>
            </a:r>
            <a:r>
              <a:rPr lang="pl-PL" dirty="0" smtClean="0"/>
              <a:t>sprzętu, to określenie, że są to informacje techniczne, technologiczne, handlowe, organizacyjne przedsiębiorstwa lub inne majce wartość gospodarczą co do których ….); </a:t>
            </a:r>
          </a:p>
          <a:p>
            <a:pPr marL="0" indent="0" algn="just">
              <a:buNone/>
            </a:pPr>
            <a:r>
              <a:rPr lang="pl-PL" b="1" dirty="0" smtClean="0"/>
              <a:t>element formalny</a:t>
            </a:r>
            <a:r>
              <a:rPr lang="pl-PL" dirty="0" smtClean="0"/>
              <a:t> stanowi wyraz konkretnej </a:t>
            </a:r>
            <a:r>
              <a:rPr lang="pl-PL" dirty="0"/>
              <a:t>woli przedsiębiorcy co do </a:t>
            </a:r>
            <a:r>
              <a:rPr lang="pl-PL" dirty="0" smtClean="0"/>
              <a:t>nieujawniania informacji (zachowania informacji w ukryciu)… co do których przedsiębiorca podjął niezbędne działania aby zachować je w ukryciu.</a:t>
            </a:r>
          </a:p>
          <a:p>
            <a:pPr marL="0" indent="0" algn="just">
              <a:buNone/>
            </a:pPr>
            <a:r>
              <a:rPr lang="pl-PL" dirty="0" smtClean="0"/>
              <a:t>Zaczyna funkcjonować z chwilą jej ustanowienia przez przedsiębiorcę, a obowiązek zachowania tajemnicy przedsiębiorstwa nie może być dorozumiany, przedsiębiorca lub osoba przez niego upoważniona powinna uprzedzić o tym oraz przyjąć od pracownika odpowiednie zobowiązanie.</a:t>
            </a:r>
          </a:p>
          <a:p>
            <a:pPr marL="0" indent="0" algn="just">
              <a:buNone/>
            </a:pPr>
            <a:r>
              <a:rPr lang="pl-PL" b="1" dirty="0" smtClean="0"/>
              <a:t>To na przedsiębiorcy ciąży obowiązek wykazania, że określone informacje stanowią tajemnicę przedsiębiorcy,  a ich ujawnienie mogłoby negatywnie wpłynąć na jego sytuację.</a:t>
            </a:r>
            <a:endParaRPr lang="pl-PL" b="1" dirty="0"/>
          </a:p>
        </p:txBody>
      </p:sp>
    </p:spTree>
    <p:extLst>
      <p:ext uri="{BB962C8B-B14F-4D97-AF65-F5344CB8AC3E}">
        <p14:creationId xmlns:p14="http://schemas.microsoft.com/office/powerpoint/2010/main" val="3885819603"/>
      </p:ext>
    </p:extLst>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Tajemnica </a:t>
            </a:r>
            <a:r>
              <a:rPr lang="pl-PL" b="1" dirty="0" smtClean="0"/>
              <a:t>przedsiębiorcy</a:t>
            </a:r>
            <a:endParaRPr lang="pl-PL" b="1" dirty="0"/>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a:t>Najogólniej określając przez tajemnicę przedsiębiorcy należy rozumieć zespół (zachowanych w ukryciu) informacji odnoszących się do prowadzenia działalności gospodarczej (przyjętych form organizacyjno - prawnych, stosowanych metod produkcji, technik postępowania, sposobów wytwarzania, przyjętych technik sprzedaży itp.). </a:t>
            </a:r>
            <a:endParaRPr lang="pl-PL" dirty="0" smtClean="0"/>
          </a:p>
          <a:p>
            <a:pPr marL="0" indent="0" algn="just">
              <a:buNone/>
            </a:pPr>
            <a:r>
              <a:rPr lang="pl-PL" dirty="0" smtClean="0"/>
              <a:t>Są </a:t>
            </a:r>
            <a:r>
              <a:rPr lang="pl-PL" dirty="0"/>
              <a:t>to określonego rodzaju „sekrety gospodarcze”, co więcej nierzadko o znaczeniu przekraczającym wartość majątkową składników rzeczowych danego przedsiębiorstwa, nieodnajdujące własnego definiowania na gruncie obowiązujących uregulowań prawnych, choć same należąc do grupy informacji poufnych wchodzą w skład pojęcia przedsiębiorstwa w rozumieniu art. 55 (1) pkt 8 ustawy z dnia 23 kwietnia 1964 r. – Kodeks Cywilny</a:t>
            </a:r>
          </a:p>
        </p:txBody>
      </p:sp>
    </p:spTree>
    <p:extLst>
      <p:ext uri="{BB962C8B-B14F-4D97-AF65-F5344CB8AC3E}">
        <p14:creationId xmlns:p14="http://schemas.microsoft.com/office/powerpoint/2010/main" val="2642349489"/>
      </p:ext>
    </p:extLst>
  </p:cSld>
  <p:clrMapOvr>
    <a:masterClrMapping/>
  </p:clrMapOvr>
  <p:transition>
    <p:wipe di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Tajemnica przedsiębiorcy</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Celem </a:t>
            </a:r>
            <a:r>
              <a:rPr lang="pl-PL" dirty="0"/>
              <a:t>ustalenia znaczenia pojęcia tajemnicy przedsiębiorcy, jej opisu i zawartości treściowej należy sięgnąć do uregulowań ustawy z dnia 16 kwietnia 1993 r. o zwalczaniu nieuczciwej konkurencji (dalej zw. </a:t>
            </a:r>
            <a:r>
              <a:rPr lang="pl-PL" dirty="0" err="1"/>
              <a:t>u.z.n.k</a:t>
            </a:r>
            <a:r>
              <a:rPr lang="pl-PL" dirty="0" smtClean="0"/>
              <a:t>.), (</a:t>
            </a:r>
            <a:r>
              <a:rPr lang="pl-PL" b="1" dirty="0" smtClean="0"/>
              <a:t>art</a:t>
            </a:r>
            <a:r>
              <a:rPr lang="pl-PL" b="1" dirty="0"/>
              <a:t>. 11 ust. </a:t>
            </a:r>
            <a:r>
              <a:rPr lang="pl-PL" b="1" dirty="0" smtClean="0"/>
              <a:t>2 odnoszący </a:t>
            </a:r>
            <a:r>
              <a:rPr lang="pl-PL" b="1" dirty="0"/>
              <a:t>się do tajemnicy </a:t>
            </a:r>
            <a:r>
              <a:rPr lang="pl-PL" b="1" dirty="0" smtClean="0"/>
              <a:t>przedsiębiorstwa).</a:t>
            </a:r>
            <a:endParaRPr lang="pl-PL" b="1" dirty="0"/>
          </a:p>
        </p:txBody>
      </p:sp>
    </p:spTree>
    <p:extLst>
      <p:ext uri="{BB962C8B-B14F-4D97-AF65-F5344CB8AC3E}">
        <p14:creationId xmlns:p14="http://schemas.microsoft.com/office/powerpoint/2010/main" val="3117527925"/>
      </p:ext>
    </p:extLst>
  </p:cSld>
  <p:clrMapOvr>
    <a:masterClrMapping/>
  </p:clrMapOvr>
  <p:transition>
    <p:wip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Art. 11 ust. 2 </a:t>
            </a:r>
            <a:r>
              <a:rPr lang="pl-PL" b="1" dirty="0" err="1" smtClean="0"/>
              <a:t>u.z.n.k</a:t>
            </a:r>
            <a:r>
              <a:rPr lang="pl-PL" b="1" dirty="0" smtClean="0"/>
              <a:t>.</a:t>
            </a:r>
            <a:endParaRPr lang="pl-PL" b="1" dirty="0"/>
          </a:p>
        </p:txBody>
      </p:sp>
      <p:sp>
        <p:nvSpPr>
          <p:cNvPr id="3" name="Symbol zastępczy zawartości 2"/>
          <p:cNvSpPr>
            <a:spLocks noGrp="1"/>
          </p:cNvSpPr>
          <p:nvPr>
            <p:ph idx="1"/>
          </p:nvPr>
        </p:nvSpPr>
        <p:spPr/>
        <p:txBody>
          <a:bodyPr>
            <a:normAutofit fontScale="92500"/>
          </a:bodyPr>
          <a:lstStyle/>
          <a:p>
            <a:pPr marL="0" indent="0" algn="just">
              <a:buNone/>
            </a:pPr>
            <a:r>
              <a:rPr lang="pl-PL" dirty="0"/>
              <a:t>Przez  tajemnicę  przedsiębiorstwa  rozumie  się  informacje  techniczne, technologiczne, organizacyjne przedsiębiorstwa lub inne informacje posiadające wartość </a:t>
            </a:r>
            <a:r>
              <a:rPr lang="pl-PL" dirty="0" smtClean="0"/>
              <a:t>gospodarczą </a:t>
            </a:r>
            <a:r>
              <a:rPr lang="pl-PL" b="1" dirty="0" smtClean="0"/>
              <a:t>(element materialny), </a:t>
            </a:r>
            <a:r>
              <a:rPr lang="pl-PL" dirty="0"/>
              <a:t>które jako całość lub w szczególnym zestawieniu i zbiorze ich elementów nie są powszechnie znane osobom zwykle zajmującym się tym rodzajem informacji albo nie są łatwo dostępne dla takich osób, o ile uprawniony do  korzystania  z  informacji  lub  rozporządzania  nimi  podjął,  przy  zachowaniu należytej staranności, działania w celu utrzymania ich w poufności.</a:t>
            </a:r>
          </a:p>
          <a:p>
            <a:pPr algn="just"/>
            <a:endParaRPr lang="pl-PL" dirty="0"/>
          </a:p>
        </p:txBody>
      </p:sp>
    </p:spTree>
    <p:extLst>
      <p:ext uri="{BB962C8B-B14F-4D97-AF65-F5344CB8AC3E}">
        <p14:creationId xmlns:p14="http://schemas.microsoft.com/office/powerpoint/2010/main" val="2103591042"/>
      </p:ext>
    </p:extLst>
  </p:cSld>
  <p:clrMapOvr>
    <a:masterClrMapping/>
  </p:clrMapOvr>
  <p:transition>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Art. 11 ust. 2 </a:t>
            </a:r>
            <a:r>
              <a:rPr lang="pl-PL" b="1" dirty="0" err="1" smtClean="0"/>
              <a:t>u.z.n.k</a:t>
            </a:r>
            <a:r>
              <a:rPr lang="pl-PL" b="1" dirty="0" smtClean="0"/>
              <a:t>.</a:t>
            </a:r>
            <a:endParaRPr lang="pl-PL" b="1" dirty="0"/>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b="1" dirty="0" smtClean="0"/>
              <a:t>Nie </a:t>
            </a:r>
            <a:r>
              <a:rPr lang="pl-PL" b="1" dirty="0"/>
              <a:t>jest koniecznym</a:t>
            </a:r>
            <a:r>
              <a:rPr lang="pl-PL" dirty="0"/>
              <a:t>, aby tego rodzaju informację stanowiły wytwór działalność danego przedsiębiorstwa, bądź też aby nadawały się do praktycznego zastosowania w związku z prowadzoną działalnością </a:t>
            </a:r>
            <a:r>
              <a:rPr lang="pl-PL" dirty="0" smtClean="0"/>
              <a:t>gospodarczą.</a:t>
            </a:r>
          </a:p>
          <a:p>
            <a:pPr marL="0" indent="0" algn="just">
              <a:buNone/>
            </a:pPr>
            <a:r>
              <a:rPr lang="pl-PL" b="1" dirty="0" smtClean="0"/>
              <a:t>Elementem </a:t>
            </a:r>
            <a:r>
              <a:rPr lang="pl-PL" b="1" dirty="0"/>
              <a:t>przesądzającym o uznaniu danej informacji za tajemnicę przedsiębiorstwa</a:t>
            </a:r>
            <a:r>
              <a:rPr lang="pl-PL" dirty="0"/>
              <a:t> w żadnym razie nie jest jej wyłącznie zawartość przedmiotowa, ale również to iż posiada ona gospodarcze znaczenie, to że zostały podjęte kroki co do tego aby została zachowana w tzw. „w ukryciu”, jak </a:t>
            </a:r>
            <a:r>
              <a:rPr lang="pl-PL"/>
              <a:t>również </a:t>
            </a:r>
            <a:r>
              <a:rPr lang="pl-PL" smtClean="0"/>
              <a:t>ustalenie, </a:t>
            </a:r>
            <a:r>
              <a:rPr lang="pl-PL" dirty="0"/>
              <a:t>iż jej ewentualne pozyskanie będzie wymagało poniesienia szczególnych (dodatkowych) nakładów rzeczowych, osobowych i finansowych ze strony bezpośrednio </a:t>
            </a:r>
            <a:r>
              <a:rPr lang="pl-PL" dirty="0" smtClean="0"/>
              <a:t>zainteresowanego podmiotu.</a:t>
            </a:r>
            <a:endParaRPr lang="pl-PL" dirty="0"/>
          </a:p>
        </p:txBody>
      </p:sp>
    </p:spTree>
    <p:extLst>
      <p:ext uri="{BB962C8B-B14F-4D97-AF65-F5344CB8AC3E}">
        <p14:creationId xmlns:p14="http://schemas.microsoft.com/office/powerpoint/2010/main" val="3265326011"/>
      </p:ext>
    </p:extLst>
  </p:cSld>
  <p:clrMapOvr>
    <a:masterClrMapping/>
  </p:clrMapOvr>
  <p:transition>
    <p:wipe dir="u"/>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Literatura</a:t>
            </a:r>
            <a:endParaRPr lang="pl-PL"/>
          </a:p>
        </p:txBody>
      </p:sp>
      <p:sp>
        <p:nvSpPr>
          <p:cNvPr id="3" name="Symbol zastępczy zawartości 2"/>
          <p:cNvSpPr>
            <a:spLocks noGrp="1"/>
          </p:cNvSpPr>
          <p:nvPr>
            <p:ph idx="1"/>
          </p:nvPr>
        </p:nvSpPr>
        <p:spPr/>
        <p:txBody>
          <a:bodyPr>
            <a:normAutofit fontScale="47500" lnSpcReduction="20000"/>
          </a:bodyPr>
          <a:lstStyle/>
          <a:p>
            <a:r>
              <a:rPr lang="pl-PL" dirty="0"/>
              <a:t>1.	P. </a:t>
            </a:r>
            <a:r>
              <a:rPr lang="pl-PL" dirty="0" err="1"/>
              <a:t>Sitniewski</a:t>
            </a:r>
            <a:r>
              <a:rPr lang="pl-PL" dirty="0"/>
              <a:t>, Ustawa o dostępie do informacji publicznej. Komentarz, Wrocław, 2011</a:t>
            </a:r>
          </a:p>
          <a:p>
            <a:r>
              <a:rPr lang="pl-PL" dirty="0"/>
              <a:t>2.	I. Kamińska, M. </a:t>
            </a:r>
            <a:r>
              <a:rPr lang="pl-PL" dirty="0" err="1"/>
              <a:t>Rozbicka-Ostrowska</a:t>
            </a:r>
            <a:r>
              <a:rPr lang="pl-PL" dirty="0"/>
              <a:t>, Ustawa o dostępie do informacji publicznej. Komentarz, Warszawa 2012</a:t>
            </a:r>
          </a:p>
          <a:p>
            <a:r>
              <a:rPr lang="pl-PL" dirty="0"/>
              <a:t>3.	T. R. Aleksandrowicz, Komentarz do ustawy o dostępie do informacji publicznej, Warszawa 2008</a:t>
            </a:r>
          </a:p>
          <a:p>
            <a:r>
              <a:rPr lang="pl-PL" dirty="0"/>
              <a:t>4.	M. Jabłoński, K. Wygoda, Ustawa o dostępie do informacji publicznej. Komentarz Wrocław 2002 </a:t>
            </a:r>
          </a:p>
          <a:p>
            <a:r>
              <a:rPr lang="pl-PL" dirty="0"/>
              <a:t>5.	M. Bernaczyk, K. Wygoda, M. Jabłoński, Biuletyn Informacji Publicznej. Informatyzacja administracji, Wrocław 2005</a:t>
            </a:r>
          </a:p>
          <a:p>
            <a:r>
              <a:rPr lang="pl-PL" dirty="0"/>
              <a:t>6.	M. Jabłoński, K. Wygoda, Dostęp do informacji publicznej i jego granice; Wrocław 2002</a:t>
            </a:r>
          </a:p>
          <a:p>
            <a:r>
              <a:rPr lang="pl-PL" dirty="0"/>
              <a:t>7.	M. Bernaczyk, Obowiązek bezwnioskowego udostępniania informacji publicznej; Warszawa 2008</a:t>
            </a:r>
          </a:p>
          <a:p>
            <a:r>
              <a:rPr lang="pl-PL" dirty="0"/>
              <a:t>8.	M. Zaremba, Prawo dostępu do informacji publicznej. Zagadnienia praktyczne, Warszawa 2009</a:t>
            </a:r>
          </a:p>
          <a:p>
            <a:r>
              <a:rPr lang="pl-PL" dirty="0"/>
              <a:t>9.	M. Bidziński, M. </a:t>
            </a:r>
            <a:r>
              <a:rPr lang="pl-PL" dirty="0" err="1"/>
              <a:t>Chmaj</a:t>
            </a:r>
            <a:r>
              <a:rPr lang="pl-PL" dirty="0"/>
              <a:t>, P. Szustakiewicz, Ustawa o dostępie do informacji publicznej, Komentarz, Warszawa 2010</a:t>
            </a:r>
          </a:p>
          <a:p>
            <a:r>
              <a:rPr lang="pl-PL" dirty="0"/>
              <a:t>10. P. Szustakiewicz (red.), Dostęp do informacji publicznej, Warszawa 2016</a:t>
            </a:r>
          </a:p>
          <a:p>
            <a:r>
              <a:rPr lang="pl-PL" dirty="0"/>
              <a:t>11.A. </a:t>
            </a:r>
            <a:r>
              <a:rPr lang="pl-PL" dirty="0" err="1"/>
              <a:t>Gałąch</a:t>
            </a:r>
            <a:r>
              <a:rPr lang="pl-PL" dirty="0"/>
              <a:t>, K. Kędzierska, A. Lipiński, B. Opaliński, B. Pietrzak, P. Szustakiewicz, A. </a:t>
            </a:r>
            <a:r>
              <a:rPr lang="pl-PL" dirty="0" err="1"/>
              <a:t>Zolotar</a:t>
            </a:r>
            <a:r>
              <a:rPr lang="pl-PL" dirty="0"/>
              <a:t>- Wiśniewska, Dostęp do informacji publicznej a prawo do prywatności, Warszawa 2015,</a:t>
            </a:r>
          </a:p>
          <a:p>
            <a:r>
              <a:rPr lang="pl-PL" dirty="0"/>
              <a:t>12. P. </a:t>
            </a:r>
            <a:r>
              <a:rPr lang="pl-PL" dirty="0" err="1"/>
              <a:t>Sitniewski</a:t>
            </a:r>
            <a:r>
              <a:rPr lang="pl-PL" dirty="0"/>
              <a:t>, Dostęp do informacji publicznej. Pytanie i odpowiedz. Wzory pism, Warszawa 2016,</a:t>
            </a:r>
          </a:p>
          <a:p>
            <a:r>
              <a:rPr lang="pl-PL" dirty="0"/>
              <a:t>13. P. </a:t>
            </a:r>
            <a:r>
              <a:rPr lang="pl-PL" dirty="0" err="1"/>
              <a:t>Sitniewski</a:t>
            </a:r>
            <a:r>
              <a:rPr lang="pl-PL" dirty="0"/>
              <a:t>, Ustawa o ponownym wykorzystywaniu informacji sektora publicznego. Komentarz, Warszawa 2017,</a:t>
            </a:r>
          </a:p>
          <a:p>
            <a:endParaRPr lang="pl-PL" dirty="0"/>
          </a:p>
        </p:txBody>
      </p:sp>
    </p:spTree>
    <p:extLst>
      <p:ext uri="{BB962C8B-B14F-4D97-AF65-F5344CB8AC3E}">
        <p14:creationId xmlns:p14="http://schemas.microsoft.com/office/powerpoint/2010/main" val="1083901192"/>
      </p:ext>
    </p:extLst>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p:txBody>
          <a:bodyPr>
            <a:normAutofit/>
          </a:bodyPr>
          <a:lstStyle/>
          <a:p>
            <a:r>
              <a:rPr lang="pl-PL" b="1" dirty="0" smtClean="0"/>
              <a:t>Art. 61 ust. 3 Konstytucji RP</a:t>
            </a:r>
            <a:endParaRPr lang="pl-PL" b="1" dirty="0"/>
          </a:p>
        </p:txBody>
      </p:sp>
      <p:sp>
        <p:nvSpPr>
          <p:cNvPr id="6" name="Symbol zastępczy zawartości 5"/>
          <p:cNvSpPr>
            <a:spLocks noGrp="1"/>
          </p:cNvSpPr>
          <p:nvPr>
            <p:ph idx="1"/>
          </p:nvPr>
        </p:nvSpPr>
        <p:spPr/>
        <p:txBody>
          <a:bodyPr>
            <a:normAutofit/>
          </a:bodyPr>
          <a:lstStyle/>
          <a:p>
            <a:pPr marL="0" indent="0" algn="just">
              <a:buNone/>
            </a:pPr>
            <a:r>
              <a:rPr lang="pl-PL" dirty="0"/>
              <a:t>Ograniczenie </a:t>
            </a:r>
            <a:r>
              <a:rPr lang="pl-PL" dirty="0" smtClean="0"/>
              <a:t>prawa do informacji może </a:t>
            </a:r>
            <a:r>
              <a:rPr lang="pl-PL" dirty="0"/>
              <a:t>nastąpić wyłącznie </a:t>
            </a:r>
            <a:r>
              <a:rPr lang="pl-PL" dirty="0" smtClean="0"/>
              <a:t>ze  </a:t>
            </a:r>
            <a:r>
              <a:rPr lang="pl-PL" dirty="0"/>
              <a:t>względu  na  </a:t>
            </a:r>
            <a:r>
              <a:rPr lang="pl-PL" dirty="0" smtClean="0"/>
              <a:t>określoną  </a:t>
            </a:r>
            <a:r>
              <a:rPr lang="pl-PL" dirty="0"/>
              <a:t>w  ustawach  </a:t>
            </a:r>
            <a:r>
              <a:rPr lang="pl-PL" b="1" dirty="0"/>
              <a:t>ochronę  wolności  i  praw  innych  osób  i </a:t>
            </a:r>
            <a:r>
              <a:rPr lang="pl-PL" b="1" dirty="0" smtClean="0"/>
              <a:t>podmiotów </a:t>
            </a:r>
            <a:r>
              <a:rPr lang="pl-PL" b="1" dirty="0"/>
              <a:t>gospodarczych oraz ochronę </a:t>
            </a:r>
          </a:p>
          <a:p>
            <a:pPr marL="0" indent="0" algn="just">
              <a:buNone/>
            </a:pPr>
            <a:r>
              <a:rPr lang="pl-PL" b="1" dirty="0"/>
              <a:t>porządku publicznego, bezpieczeństwa lub </a:t>
            </a:r>
            <a:r>
              <a:rPr lang="pl-PL" b="1" dirty="0" smtClean="0"/>
              <a:t>ważnego </a:t>
            </a:r>
            <a:r>
              <a:rPr lang="pl-PL" b="1" dirty="0"/>
              <a:t>interesu gospodarczego państwa</a:t>
            </a:r>
          </a:p>
        </p:txBody>
      </p:sp>
    </p:spTree>
    <p:extLst>
      <p:ext uri="{BB962C8B-B14F-4D97-AF65-F5344CB8AC3E}">
        <p14:creationId xmlns:p14="http://schemas.microsoft.com/office/powerpoint/2010/main" val="1164325164"/>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Art. 31 ust. 3 Konstytucji RP</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a:t>Ograniczenia  w  zakresie  korzystania  z  konstytucyjnych  wolności  i  praw </a:t>
            </a:r>
            <a:r>
              <a:rPr lang="pl-PL" dirty="0" smtClean="0"/>
              <a:t>mogą  </a:t>
            </a:r>
            <a:r>
              <a:rPr lang="pl-PL" dirty="0"/>
              <a:t>być  ustanawiane  tylko  w  ustawie  i  tylko  wtedy,  gdy  </a:t>
            </a:r>
            <a:r>
              <a:rPr lang="pl-PL" dirty="0" smtClean="0"/>
              <a:t>są  </a:t>
            </a:r>
            <a:r>
              <a:rPr lang="pl-PL" dirty="0"/>
              <a:t>konieczne  w </a:t>
            </a:r>
            <a:r>
              <a:rPr lang="pl-PL" dirty="0" smtClean="0"/>
              <a:t>demokratycznym </a:t>
            </a:r>
            <a:r>
              <a:rPr lang="pl-PL" dirty="0"/>
              <a:t>państwie </a:t>
            </a:r>
            <a:r>
              <a:rPr lang="pl-PL" b="1" dirty="0"/>
              <a:t>dla jego bezpieczeństwa lub porządku publicznego, bądź </a:t>
            </a:r>
            <a:r>
              <a:rPr lang="pl-PL" b="1" dirty="0" smtClean="0"/>
              <a:t>dla  </a:t>
            </a:r>
            <a:r>
              <a:rPr lang="pl-PL" b="1" dirty="0"/>
              <a:t>ochrony  środowiska,  zdrowia  i  moralności  publicznej,  albo  wolności  i  praw </a:t>
            </a:r>
            <a:r>
              <a:rPr lang="pl-PL" b="1" dirty="0" smtClean="0"/>
              <a:t>innych </a:t>
            </a:r>
            <a:r>
              <a:rPr lang="pl-PL" b="1" dirty="0"/>
              <a:t>osób. </a:t>
            </a:r>
            <a:endParaRPr lang="pl-PL" b="1" dirty="0" smtClean="0"/>
          </a:p>
          <a:p>
            <a:pPr marL="0" indent="0" algn="just">
              <a:buNone/>
            </a:pPr>
            <a:r>
              <a:rPr lang="pl-PL" b="1" dirty="0" smtClean="0"/>
              <a:t>Ograniczenia </a:t>
            </a:r>
            <a:r>
              <a:rPr lang="pl-PL" b="1" dirty="0"/>
              <a:t>te nie mogą naruszać istoty wolności i praw.</a:t>
            </a:r>
          </a:p>
        </p:txBody>
      </p:sp>
    </p:spTree>
    <p:extLst>
      <p:ext uri="{BB962C8B-B14F-4D97-AF65-F5344CB8AC3E}">
        <p14:creationId xmlns:p14="http://schemas.microsoft.com/office/powerpoint/2010/main" val="2761571058"/>
      </p:ext>
    </p:extLst>
  </p:cSld>
  <p:clrMapOvr>
    <a:masterClrMapping/>
  </p:clrMapOvr>
  <p:transition>
    <p:wipe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Art. 31 ust. 3 - zasada proporcjonalności </a:t>
            </a:r>
            <a:endParaRPr lang="pl-PL" b="1" dirty="0"/>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dirty="0" smtClean="0"/>
              <a:t>Nakazuje, aby  spośród  skutecznych środków ograniczających korzystanie z wolności  i praw  wybierać środki najmniej uciążliwe dla jednostki.</a:t>
            </a:r>
          </a:p>
          <a:p>
            <a:pPr marL="0" indent="0" algn="just">
              <a:buNone/>
            </a:pPr>
            <a:r>
              <a:rPr lang="pl-PL" dirty="0" smtClean="0"/>
              <a:t>Wedle TK dla ustalenia, czy doszło do naruszenia tej zasady należy przeprowadzić test proporcjonalności – dokonać odpowiedzi na trzy pytania:  czy wprowadzona regulacja ustawodawcza jest w stanie doprowadzić do  zamierzonych przez nią skutków, </a:t>
            </a:r>
            <a:r>
              <a:rPr lang="pl-PL" b="1" dirty="0" smtClean="0"/>
              <a:t>czy jest przydatna</a:t>
            </a:r>
            <a:r>
              <a:rPr lang="pl-PL" dirty="0" smtClean="0"/>
              <a:t>, czy regulacja ta jest niezbędna dla ochrony interesu publicznego z którym jest związane, </a:t>
            </a:r>
            <a:r>
              <a:rPr lang="pl-PL" b="1" dirty="0" smtClean="0"/>
              <a:t>czy jest konieczna</a:t>
            </a:r>
            <a:r>
              <a:rPr lang="pl-PL" dirty="0" smtClean="0"/>
              <a:t>;  </a:t>
            </a:r>
            <a:r>
              <a:rPr lang="pl-PL" b="1" dirty="0" smtClean="0"/>
              <a:t>czy efekty wprowadzenia w życie regulacji pozostają w proporcji do ciężarów nakładanych przez nią na obywatela (proporcjonalność sensu stricto).</a:t>
            </a:r>
          </a:p>
        </p:txBody>
      </p:sp>
    </p:spTree>
    <p:extLst>
      <p:ext uri="{BB962C8B-B14F-4D97-AF65-F5344CB8AC3E}">
        <p14:creationId xmlns:p14="http://schemas.microsoft.com/office/powerpoint/2010/main" val="3545571258"/>
      </p:ext>
    </p:extLst>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Relacja art. 61 ust. 3 oraz 31 ust. 3 </a:t>
            </a:r>
            <a:r>
              <a:rPr lang="pl-PL" b="1" dirty="0" err="1" smtClean="0"/>
              <a:t>udip</a:t>
            </a:r>
            <a:r>
              <a:rPr lang="pl-PL" b="1" dirty="0" smtClean="0"/>
              <a:t> </a:t>
            </a:r>
            <a:endParaRPr lang="pl-PL" b="1" dirty="0"/>
          </a:p>
        </p:txBody>
      </p:sp>
      <p:sp>
        <p:nvSpPr>
          <p:cNvPr id="3" name="Symbol zastępczy zawartości 2"/>
          <p:cNvSpPr>
            <a:spLocks noGrp="1"/>
          </p:cNvSpPr>
          <p:nvPr>
            <p:ph idx="1"/>
          </p:nvPr>
        </p:nvSpPr>
        <p:spPr>
          <a:xfrm>
            <a:off x="457200" y="2132856"/>
            <a:ext cx="8229600" cy="3993307"/>
          </a:xfrm>
        </p:spPr>
        <p:txBody>
          <a:bodyPr>
            <a:normAutofit fontScale="92500" lnSpcReduction="10000"/>
          </a:bodyPr>
          <a:lstStyle/>
          <a:p>
            <a:pPr marL="0" indent="0" algn="just">
              <a:buNone/>
            </a:pPr>
            <a:r>
              <a:rPr lang="pl-PL" dirty="0" smtClean="0"/>
              <a:t>Zawartość art. 61 ust. 3 modyfikuje wartości zdeterminowanie na gruncie art. 31. ust. 3 Konstytucji RP powodując że:</a:t>
            </a:r>
          </a:p>
          <a:p>
            <a:pPr algn="just">
              <a:buFontTx/>
              <a:buChar char="-"/>
            </a:pPr>
            <a:r>
              <a:rPr lang="pl-PL" b="1" dirty="0" smtClean="0"/>
              <a:t>Nie jest dopuszczalne </a:t>
            </a:r>
            <a:r>
              <a:rPr lang="pl-PL" dirty="0" smtClean="0"/>
              <a:t>ograniczenie prawa do informacji, gdy istnieje konieczność ochrony środowiska oraz zdrowia i moralność publicznej. </a:t>
            </a:r>
          </a:p>
          <a:p>
            <a:pPr algn="just">
              <a:buFontTx/>
              <a:buChar char="-"/>
            </a:pPr>
            <a:r>
              <a:rPr lang="pl-PL" b="1" dirty="0" smtClean="0"/>
              <a:t>Dopuszcza</a:t>
            </a:r>
            <a:r>
              <a:rPr lang="pl-PL" dirty="0" smtClean="0"/>
              <a:t> się natomiast (o czym nie stanowi zawartość art. 31 ust. 3 Konstytucji RP) ograniczenie jawności w celu ochrony ważnego  interesu gospodarczego państwa.  </a:t>
            </a:r>
            <a:endParaRPr lang="pl-PL" dirty="0"/>
          </a:p>
        </p:txBody>
      </p:sp>
    </p:spTree>
    <p:extLst>
      <p:ext uri="{BB962C8B-B14F-4D97-AF65-F5344CB8AC3E}">
        <p14:creationId xmlns:p14="http://schemas.microsoft.com/office/powerpoint/2010/main" val="70415623"/>
      </p:ext>
    </p:extLst>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Podsumowanie</a:t>
            </a:r>
            <a:endParaRPr lang="pl-PL" b="1" dirty="0"/>
          </a:p>
        </p:txBody>
      </p:sp>
      <p:sp>
        <p:nvSpPr>
          <p:cNvPr id="3" name="Symbol zastępczy zawartości 2"/>
          <p:cNvSpPr>
            <a:spLocks noGrp="1"/>
          </p:cNvSpPr>
          <p:nvPr>
            <p:ph idx="1"/>
          </p:nvPr>
        </p:nvSpPr>
        <p:spPr>
          <a:xfrm>
            <a:off x="611560" y="1268760"/>
            <a:ext cx="8229600" cy="4857403"/>
          </a:xfrm>
        </p:spPr>
        <p:txBody>
          <a:bodyPr>
            <a:noAutofit/>
          </a:bodyPr>
          <a:lstStyle/>
          <a:p>
            <a:pPr marL="0" indent="0" algn="just">
              <a:buNone/>
            </a:pPr>
            <a:r>
              <a:rPr lang="pl-PL" sz="2400" b="1" dirty="0" smtClean="0"/>
              <a:t>I grupa poglądów </a:t>
            </a:r>
            <a:r>
              <a:rPr lang="pl-PL" sz="2400" dirty="0" smtClean="0"/>
              <a:t>- tylko łączne odczytywanie zawartości art. 61 ust. 3 oraz 31 ust. 3 Konstytucji RP umożliwia poprawne odtworzenie  ograniczeń obywatelskiego prawa do informacji publicznej.</a:t>
            </a:r>
          </a:p>
          <a:p>
            <a:pPr marL="0" indent="0" algn="just">
              <a:buNone/>
            </a:pPr>
            <a:r>
              <a:rPr lang="pl-PL" sz="2400" b="1" dirty="0" smtClean="0"/>
              <a:t>II grupa poglądów </a:t>
            </a:r>
            <a:r>
              <a:rPr lang="pl-PL" sz="2400" dirty="0" smtClean="0"/>
              <a:t>- ograniczenie prawa do informacji  może nastąpić </a:t>
            </a:r>
            <a:r>
              <a:rPr lang="pl-PL" sz="2400" b="1" dirty="0" smtClean="0"/>
              <a:t>wyłącznie</a:t>
            </a:r>
            <a:r>
              <a:rPr lang="pl-PL" sz="2400" dirty="0" smtClean="0"/>
              <a:t> ze względu na chronione ustawowo:</a:t>
            </a:r>
          </a:p>
          <a:p>
            <a:pPr algn="just"/>
            <a:r>
              <a:rPr lang="pl-PL" sz="2400" dirty="0" smtClean="0"/>
              <a:t>- Wolności i prawa innych osób, a także podmiotów gospodarczych;</a:t>
            </a:r>
          </a:p>
          <a:p>
            <a:pPr algn="just"/>
            <a:r>
              <a:rPr lang="pl-PL" sz="2400" dirty="0" smtClean="0"/>
              <a:t>- Porządek publiczny i bezpieczeństwo państwa</a:t>
            </a:r>
          </a:p>
          <a:p>
            <a:pPr algn="just"/>
            <a:r>
              <a:rPr lang="pl-PL" sz="2400" dirty="0" smtClean="0"/>
              <a:t>- Ważny interes gospodarczy państwa.</a:t>
            </a:r>
          </a:p>
          <a:p>
            <a:pPr algn="just"/>
            <a:endParaRPr lang="pl-PL" sz="1600" dirty="0"/>
          </a:p>
        </p:txBody>
      </p:sp>
    </p:spTree>
    <p:extLst>
      <p:ext uri="{BB962C8B-B14F-4D97-AF65-F5344CB8AC3E}">
        <p14:creationId xmlns:p14="http://schemas.microsoft.com/office/powerpoint/2010/main" val="2515714183"/>
      </p:ext>
    </p:extLst>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4000" b="1" dirty="0" smtClean="0"/>
              <a:t>Art. 5 </a:t>
            </a:r>
            <a:r>
              <a:rPr lang="pl-PL" sz="4000" b="1" dirty="0" err="1" smtClean="0"/>
              <a:t>udip</a:t>
            </a:r>
            <a:r>
              <a:rPr lang="pl-PL" sz="4000" b="1" dirty="0" smtClean="0"/>
              <a:t> (ograniczenie ex lege) </a:t>
            </a:r>
            <a:endParaRPr lang="pl-PL" sz="4000" b="1" dirty="0"/>
          </a:p>
        </p:txBody>
      </p:sp>
      <p:sp>
        <p:nvSpPr>
          <p:cNvPr id="3" name="Symbol zastępczy zawartości 2"/>
          <p:cNvSpPr>
            <a:spLocks noGrp="1"/>
          </p:cNvSpPr>
          <p:nvPr>
            <p:ph idx="1"/>
          </p:nvPr>
        </p:nvSpPr>
        <p:spPr>
          <a:xfrm>
            <a:off x="457200" y="1916832"/>
            <a:ext cx="8229600" cy="4209331"/>
          </a:xfrm>
        </p:spPr>
        <p:txBody>
          <a:bodyPr>
            <a:normAutofit fontScale="55000" lnSpcReduction="20000"/>
          </a:bodyPr>
          <a:lstStyle/>
          <a:p>
            <a:pPr marL="0" indent="0" algn="just">
              <a:buNone/>
            </a:pPr>
            <a:r>
              <a:rPr lang="pl-PL" b="1" dirty="0" smtClean="0"/>
              <a:t>Prawo </a:t>
            </a:r>
            <a:r>
              <a:rPr lang="pl-PL" b="1" dirty="0"/>
              <a:t>do informacji publicznej </a:t>
            </a:r>
            <a:r>
              <a:rPr lang="pl-PL" dirty="0"/>
              <a:t>podlega ograniczeniu </a:t>
            </a:r>
            <a:r>
              <a:rPr lang="pl-PL" dirty="0" smtClean="0"/>
              <a:t>w zakresie i na zasadach </a:t>
            </a:r>
            <a:r>
              <a:rPr lang="pl-PL" dirty="0"/>
              <a:t>określonych </a:t>
            </a:r>
            <a:r>
              <a:rPr lang="pl-PL" dirty="0" smtClean="0"/>
              <a:t>w przepisach o ochronie </a:t>
            </a:r>
            <a:r>
              <a:rPr lang="pl-PL" dirty="0"/>
              <a:t>informacji niejawnych oraz </a:t>
            </a:r>
            <a:r>
              <a:rPr lang="pl-PL" dirty="0" smtClean="0"/>
              <a:t>o ochronie innych </a:t>
            </a:r>
            <a:r>
              <a:rPr lang="pl-PL" dirty="0"/>
              <a:t>tajemnic ustawowo </a:t>
            </a:r>
            <a:r>
              <a:rPr lang="pl-PL" dirty="0" smtClean="0"/>
              <a:t>chronionych.</a:t>
            </a:r>
          </a:p>
          <a:p>
            <a:pPr marL="0" indent="0" algn="just">
              <a:buNone/>
            </a:pPr>
            <a:r>
              <a:rPr lang="pl-PL" b="1" dirty="0" smtClean="0"/>
              <a:t>Prawo   </a:t>
            </a:r>
            <a:r>
              <a:rPr lang="pl-PL" b="1" dirty="0"/>
              <a:t>do   informacji   publicznej   </a:t>
            </a:r>
            <a:r>
              <a:rPr lang="pl-PL" dirty="0"/>
              <a:t>podlega   </a:t>
            </a:r>
            <a:r>
              <a:rPr lang="pl-PL" dirty="0" smtClean="0"/>
              <a:t>ograniczeniu  </a:t>
            </a:r>
            <a:r>
              <a:rPr lang="pl-PL" dirty="0"/>
              <a:t>ze  względu  na </a:t>
            </a:r>
            <a:r>
              <a:rPr lang="pl-PL" dirty="0" smtClean="0"/>
              <a:t>prywatność </a:t>
            </a:r>
            <a:r>
              <a:rPr lang="pl-PL" dirty="0"/>
              <a:t>osoby fizycznej lub tajemnicę przedsiębiorcy. Ograniczenie </a:t>
            </a:r>
            <a:r>
              <a:rPr lang="pl-PL" dirty="0" smtClean="0"/>
              <a:t>to nie </a:t>
            </a:r>
            <a:r>
              <a:rPr lang="pl-PL" dirty="0"/>
              <a:t>dotyczy </a:t>
            </a:r>
            <a:r>
              <a:rPr lang="pl-PL" dirty="0" smtClean="0"/>
              <a:t>informacji  o osobach </a:t>
            </a:r>
            <a:r>
              <a:rPr lang="pl-PL" dirty="0"/>
              <a:t>pełniących </a:t>
            </a:r>
            <a:r>
              <a:rPr lang="pl-PL" dirty="0" smtClean="0"/>
              <a:t>funkcje </a:t>
            </a:r>
            <a:r>
              <a:rPr lang="pl-PL" dirty="0"/>
              <a:t>publiczne, mających związek z </a:t>
            </a:r>
            <a:r>
              <a:rPr lang="pl-PL" dirty="0" smtClean="0"/>
              <a:t>pełnieniem tych   </a:t>
            </a:r>
            <a:r>
              <a:rPr lang="pl-PL" dirty="0"/>
              <a:t>funkcji,   </a:t>
            </a:r>
            <a:r>
              <a:rPr lang="pl-PL" dirty="0" smtClean="0"/>
              <a:t>w tym   o warunkach   </a:t>
            </a:r>
            <a:r>
              <a:rPr lang="pl-PL" dirty="0"/>
              <a:t>powierzenia   </a:t>
            </a:r>
            <a:r>
              <a:rPr lang="pl-PL" dirty="0" smtClean="0"/>
              <a:t>i wykonywania   funkcji</a:t>
            </a:r>
            <a:r>
              <a:rPr lang="pl-PL" dirty="0"/>
              <a:t>,   oraz </a:t>
            </a:r>
            <a:r>
              <a:rPr lang="pl-PL" dirty="0" smtClean="0"/>
              <a:t>w przypadku</a:t>
            </a:r>
            <a:r>
              <a:rPr lang="pl-PL" dirty="0"/>
              <a:t>, gdy osoba fizyczna lub przedsiębiorca rezygnują </a:t>
            </a:r>
            <a:r>
              <a:rPr lang="pl-PL" dirty="0" smtClean="0"/>
              <a:t>z przysługującego </a:t>
            </a:r>
            <a:r>
              <a:rPr lang="pl-PL" dirty="0"/>
              <a:t>im </a:t>
            </a:r>
            <a:r>
              <a:rPr lang="pl-PL" dirty="0" smtClean="0"/>
              <a:t>prawa</a:t>
            </a:r>
            <a:r>
              <a:rPr lang="pl-PL" dirty="0"/>
              <a:t>.</a:t>
            </a:r>
          </a:p>
          <a:p>
            <a:pPr marL="0" indent="0" algn="just">
              <a:buNone/>
            </a:pPr>
            <a:r>
              <a:rPr lang="pl-PL" b="1" dirty="0" smtClean="0"/>
              <a:t>Prawo   </a:t>
            </a:r>
            <a:r>
              <a:rPr lang="pl-PL" b="1" dirty="0"/>
              <a:t>do   informacji   publicznej   </a:t>
            </a:r>
            <a:r>
              <a:rPr lang="pl-PL" dirty="0"/>
              <a:t>podlega   ograniczeniu   </a:t>
            </a:r>
            <a:r>
              <a:rPr lang="pl-PL" dirty="0" smtClean="0"/>
              <a:t>w zakresie  i na zasadach </a:t>
            </a:r>
            <a:r>
              <a:rPr lang="pl-PL" dirty="0"/>
              <a:t>określonych </a:t>
            </a:r>
            <a:r>
              <a:rPr lang="pl-PL" dirty="0" smtClean="0"/>
              <a:t>w przepisach o przymusowej restrukturyzacji (chodzi o regulacje ustawy z </a:t>
            </a:r>
            <a:r>
              <a:rPr lang="pl-PL" dirty="0"/>
              <a:t>dnia 10 czerwca 2016 r. o Bankowym Funduszu Gwarancyjnym, systemie gwarantowania depozytów oraz przymusowej </a:t>
            </a:r>
            <a:r>
              <a:rPr lang="pl-PL" dirty="0" smtClean="0"/>
              <a:t>restrukturyzacji (Dz. U. z 2020 r. poz. 842 ze zm.)  .</a:t>
            </a:r>
          </a:p>
          <a:p>
            <a:pPr marL="0" indent="0" algn="just">
              <a:buNone/>
            </a:pPr>
            <a:r>
              <a:rPr lang="pl-PL" b="1" dirty="0" smtClean="0"/>
              <a:t>Prawo do informacji publicznej </a:t>
            </a:r>
            <a:r>
              <a:rPr lang="pl-PL" dirty="0" smtClean="0"/>
              <a:t>podlega ograniczeniu  w zakresie i na zasadach określonych w ustawie z dnia 12 lutego 2010 r.  o rekapitalizacji niektórych instytucji oraz o rządowych instrumentach stabilizacji finansowej</a:t>
            </a:r>
          </a:p>
          <a:p>
            <a:pPr marL="0" indent="0" algn="just">
              <a:buNone/>
            </a:pPr>
            <a:r>
              <a:rPr lang="pl-PL" b="1" dirty="0" smtClean="0"/>
              <a:t>Możemy wyróżnić:  Tajemnice publicznoprawne i prywatnoprawne oraz ograniczenia</a:t>
            </a:r>
          </a:p>
          <a:p>
            <a:pPr marL="0" indent="0" algn="just">
              <a:buNone/>
            </a:pPr>
            <a:r>
              <a:rPr lang="pl-PL" b="1" dirty="0" smtClean="0"/>
              <a:t>wynikające z UDIP oraz z uregulowań szczególnych.</a:t>
            </a:r>
          </a:p>
          <a:p>
            <a:pPr marL="0" indent="0" algn="just">
              <a:buNone/>
            </a:pPr>
            <a:r>
              <a:rPr lang="pl-PL" b="1" u="sng" dirty="0" smtClean="0"/>
              <a:t>Ograniczenie </a:t>
            </a:r>
            <a:r>
              <a:rPr lang="pl-PL" b="1" u="sng" dirty="0"/>
              <a:t>może wynikać tylko z aktu rangi ustawy</a:t>
            </a:r>
            <a:r>
              <a:rPr lang="pl-PL" b="1" dirty="0"/>
              <a:t>. Nie może to być rozporządzenie, czy zarządzenie. Nie ma tutaj żadnej uznaniowości ze strony organu, jeżeli zachodzą przesłanki do zastosowania. </a:t>
            </a:r>
            <a:r>
              <a:rPr lang="pl-PL" b="1" u="sng" dirty="0"/>
              <a:t>Ograniczenie z art. 5 stanowi wyjątek od reguły dlatego też powinno być interpretowane ściśle.</a:t>
            </a:r>
          </a:p>
          <a:p>
            <a:pPr marL="0" indent="0" algn="just">
              <a:buNone/>
            </a:pPr>
            <a:endParaRPr lang="pl-PL" b="1" dirty="0"/>
          </a:p>
        </p:txBody>
      </p:sp>
    </p:spTree>
    <p:extLst>
      <p:ext uri="{BB962C8B-B14F-4D97-AF65-F5344CB8AC3E}">
        <p14:creationId xmlns:p14="http://schemas.microsoft.com/office/powerpoint/2010/main" val="3376973567"/>
      </p:ext>
    </p:extLst>
  </p:cSld>
  <p:clrMapOvr>
    <a:masterClrMapping/>
  </p:clrMapOvr>
  <p:transition>
    <p:wipe di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Apex</Template>
  <TotalTime>2788</TotalTime>
  <Words>3723</Words>
  <Application>Microsoft Office PowerPoint</Application>
  <PresentationFormat>Pokaz na ekranie (4:3)</PresentationFormat>
  <Paragraphs>170</Paragraphs>
  <Slides>39</Slides>
  <Notes>1</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39</vt:i4>
      </vt:variant>
    </vt:vector>
  </HeadingPairs>
  <TitlesOfParts>
    <vt:vector size="47" baseType="lpstr">
      <vt:lpstr>Book Antiqua</vt:lpstr>
      <vt:lpstr>Calibri</vt:lpstr>
      <vt:lpstr>Lucida Sans</vt:lpstr>
      <vt:lpstr>Times New Roman</vt:lpstr>
      <vt:lpstr>Wingdings</vt:lpstr>
      <vt:lpstr>Wingdings 2</vt:lpstr>
      <vt:lpstr>Wingdings 3</vt:lpstr>
      <vt:lpstr>Apex</vt:lpstr>
      <vt:lpstr>Ograniczenia prawa dostępu do informacji publicznej</vt:lpstr>
      <vt:lpstr>Rodzaje ograniczeń</vt:lpstr>
      <vt:lpstr>Ograniczenia konstytucyjne</vt:lpstr>
      <vt:lpstr>Art. 61 ust. 3 Konstytucji RP</vt:lpstr>
      <vt:lpstr>Art. 31 ust. 3 Konstytucji RP</vt:lpstr>
      <vt:lpstr>Art. 31 ust. 3 - zasada proporcjonalności </vt:lpstr>
      <vt:lpstr>Relacja art. 61 ust. 3 oraz 31 ust. 3 udip </vt:lpstr>
      <vt:lpstr>Podsumowanie</vt:lpstr>
      <vt:lpstr>Art. 5 udip (ograniczenie ex lege) </vt:lpstr>
      <vt:lpstr>Art. 5 udip</vt:lpstr>
      <vt:lpstr>  Ochrona informacji niejawnych</vt:lpstr>
      <vt:lpstr>Ochrona informacji niejawnych</vt:lpstr>
      <vt:lpstr>Ustawa o ochronie informacji niejawnych</vt:lpstr>
      <vt:lpstr>  Ustawa o ochronie informacji niejawnych</vt:lpstr>
      <vt:lpstr>Rękojmia zachowania informacji w tajemnicy</vt:lpstr>
      <vt:lpstr>Ochrona informacji niejawnych</vt:lpstr>
      <vt:lpstr>Uregulowania szczególne</vt:lpstr>
      <vt:lpstr>Uregulowania szczególne</vt:lpstr>
      <vt:lpstr>Uregulowania szczególne</vt:lpstr>
      <vt:lpstr>Uregulowania szczególne</vt:lpstr>
      <vt:lpstr>Ochrona innych tajemnic ustawowo chronionych</vt:lpstr>
      <vt:lpstr>Tajemnice prywatnoprawne wymienione na gruncie udip</vt:lpstr>
      <vt:lpstr>Prywatność osoby fizycznej</vt:lpstr>
      <vt:lpstr>Prywatność</vt:lpstr>
      <vt:lpstr>Prywatność</vt:lpstr>
      <vt:lpstr>Zasada ograniczenia i względnej dostępności </vt:lpstr>
      <vt:lpstr>Osoba publiczna a osoba pełniąca funkcje publiczne</vt:lpstr>
      <vt:lpstr>Osoba pełniąca funkcję publiczną</vt:lpstr>
      <vt:lpstr>Zasada ograniczenia i względnej dostępności </vt:lpstr>
      <vt:lpstr>Zasada ograniczenia i względnej dostępności </vt:lpstr>
      <vt:lpstr>Zgoda osoby niebędącej osobą pełniącą funkcje publiczne</vt:lpstr>
      <vt:lpstr>Formy ograniczenia dostępności do informacji </vt:lpstr>
      <vt:lpstr>Anonimizacja – rodzaje </vt:lpstr>
      <vt:lpstr>Tajemnica przedsiębiorcy  (prywatność osób prawnych)</vt:lpstr>
      <vt:lpstr>Tajemnica przedsiębiorcy</vt:lpstr>
      <vt:lpstr>Tajemnica przedsiębiorcy</vt:lpstr>
      <vt:lpstr>Art. 11 ust. 2 u.z.n.k.</vt:lpstr>
      <vt:lpstr>Art. 11 ust. 2 u.z.n.k.</vt:lpstr>
      <vt:lpstr>Literatura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Podpis elektroniczny  i jego zastosowanie  Konwersatorium K2 semestr letni 2011/2012</dc:title>
  <dc:creator>Sylwia</dc:creator>
  <cp:lastModifiedBy>pc</cp:lastModifiedBy>
  <cp:revision>274</cp:revision>
  <cp:lastPrinted>2021-12-28T07:54:25Z</cp:lastPrinted>
  <dcterms:created xsi:type="dcterms:W3CDTF">2012-03-01T14:48:30Z</dcterms:created>
  <dcterms:modified xsi:type="dcterms:W3CDTF">2023-01-18T10:44:58Z</dcterms:modified>
</cp:coreProperties>
</file>