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3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81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6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185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497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33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82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89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05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35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552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61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99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publiczne gospodarcze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ćwiczenia ZSP</a:t>
            </a:r>
          </a:p>
          <a:p>
            <a:r>
              <a:rPr lang="pl-PL" dirty="0"/>
              <a:t>Semestr zimowy 2022/2023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069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5300" y="1320665"/>
            <a:ext cx="9603275" cy="1049235"/>
          </a:xfrm>
        </p:spPr>
        <p:txBody>
          <a:bodyPr/>
          <a:lstStyle/>
          <a:p>
            <a:r>
              <a:rPr lang="pl-PL" dirty="0"/>
              <a:t>koncesja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Generalny zakaz działalności gospodarczej</a:t>
            </a:r>
          </a:p>
          <a:p>
            <a:r>
              <a:rPr lang="pl-PL" dirty="0"/>
              <a:t>Indywidualny akt administracyjny</a:t>
            </a:r>
          </a:p>
          <a:p>
            <a:r>
              <a:rPr lang="pl-PL" dirty="0"/>
              <a:t>Uznaniowość</a:t>
            </a:r>
          </a:p>
          <a:p>
            <a:r>
              <a:rPr lang="pl-PL" dirty="0"/>
              <a:t>Promesa koncesyjna</a:t>
            </a:r>
          </a:p>
          <a:p>
            <a:r>
              <a:rPr lang="pl-PL" dirty="0"/>
              <a:t>Koncesja a polityka gospodarcza państwa</a:t>
            </a:r>
          </a:p>
          <a:p>
            <a:r>
              <a:rPr lang="pl-PL" dirty="0"/>
              <a:t>Katalog zamknięty działalności koncesjonowanej</a:t>
            </a:r>
          </a:p>
          <a:p>
            <a:r>
              <a:rPr lang="pl-PL" dirty="0"/>
              <a:t>Elementy koncesji</a:t>
            </a:r>
          </a:p>
          <a:p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155B164B-0249-2D83-15C6-AD891E8ED91C}"/>
              </a:ext>
            </a:extLst>
          </p:cNvPr>
          <p:cNvSpPr txBox="1">
            <a:spLocks/>
          </p:cNvSpPr>
          <p:nvPr/>
        </p:nvSpPr>
        <p:spPr>
          <a:xfrm>
            <a:off x="1451579" y="342420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z="2200" dirty="0"/>
              <a:t>Reglamentacja działalności gospodarczej</a:t>
            </a:r>
          </a:p>
        </p:txBody>
      </p:sp>
    </p:spTree>
    <p:extLst>
      <p:ext uri="{BB962C8B-B14F-4D97-AF65-F5344CB8AC3E}">
        <p14:creationId xmlns:p14="http://schemas.microsoft.com/office/powerpoint/2010/main" val="1430936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1579" y="1255931"/>
            <a:ext cx="9603275" cy="1049235"/>
          </a:xfrm>
        </p:spPr>
        <p:txBody>
          <a:bodyPr/>
          <a:lstStyle/>
          <a:p>
            <a:r>
              <a:rPr lang="pl-PL" dirty="0"/>
              <a:t>zezwolenie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Generalny zakaz działalności gospodarczej</a:t>
            </a:r>
          </a:p>
          <a:p>
            <a:r>
              <a:rPr lang="pl-PL" dirty="0"/>
              <a:t>Indywidualny akt administracyjny</a:t>
            </a:r>
          </a:p>
          <a:p>
            <a:r>
              <a:rPr lang="pl-PL" dirty="0"/>
              <a:t>Elementy zezwolenia</a:t>
            </a:r>
          </a:p>
          <a:p>
            <a:r>
              <a:rPr lang="pl-PL" dirty="0"/>
              <a:t>Przykłady działalności wymagającej zezwolenia</a:t>
            </a:r>
          </a:p>
          <a:p>
            <a:r>
              <a:rPr lang="pl-PL" dirty="0"/>
              <a:t>Pozwolenia, licencje, zgody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FFAB2DD0-229C-C99D-65A4-A1E41E38CE5C}"/>
              </a:ext>
            </a:extLst>
          </p:cNvPr>
          <p:cNvSpPr txBox="1">
            <a:spLocks/>
          </p:cNvSpPr>
          <p:nvPr/>
        </p:nvSpPr>
        <p:spPr>
          <a:xfrm>
            <a:off x="1451579" y="342420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z="2200" dirty="0"/>
              <a:t>Reglamentacja działalności gospodarczej</a:t>
            </a:r>
          </a:p>
        </p:txBody>
      </p:sp>
    </p:spTree>
    <p:extLst>
      <p:ext uri="{BB962C8B-B14F-4D97-AF65-F5344CB8AC3E}">
        <p14:creationId xmlns:p14="http://schemas.microsoft.com/office/powerpoint/2010/main" val="4029923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1578" y="1179076"/>
            <a:ext cx="9603275" cy="1049235"/>
          </a:xfrm>
        </p:spPr>
        <p:txBody>
          <a:bodyPr/>
          <a:lstStyle/>
          <a:p>
            <a:r>
              <a:rPr lang="pl-PL" dirty="0"/>
              <a:t>DZIAŁALNOŚĆ REGULOWANA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ZASADY PODEJMOWANIA</a:t>
            </a:r>
          </a:p>
          <a:p>
            <a:r>
              <a:rPr lang="pl-PL" dirty="0"/>
              <a:t>CHARAKTER WPISU</a:t>
            </a:r>
          </a:p>
          <a:p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12781B48-D8A5-1160-40F4-857B8816BFCE}"/>
              </a:ext>
            </a:extLst>
          </p:cNvPr>
          <p:cNvSpPr txBox="1">
            <a:spLocks/>
          </p:cNvSpPr>
          <p:nvPr/>
        </p:nvSpPr>
        <p:spPr>
          <a:xfrm>
            <a:off x="1451579" y="342420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z="2200" dirty="0"/>
              <a:t>Reglamentacja działalności gospodarczej</a:t>
            </a:r>
          </a:p>
        </p:txBody>
      </p:sp>
    </p:spTree>
    <p:extLst>
      <p:ext uri="{BB962C8B-B14F-4D97-AF65-F5344CB8AC3E}">
        <p14:creationId xmlns:p14="http://schemas.microsoft.com/office/powerpoint/2010/main" val="2308074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1579" y="1232783"/>
            <a:ext cx="9603275" cy="1049235"/>
          </a:xfrm>
        </p:spPr>
        <p:txBody>
          <a:bodyPr/>
          <a:lstStyle/>
          <a:p>
            <a:r>
              <a:rPr lang="pl-PL" dirty="0"/>
              <a:t>KONTROLA DZIAŁALNOŚCI GOSPODARCZEJ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KRYTERIA KONTROLI</a:t>
            </a:r>
          </a:p>
          <a:p>
            <a:r>
              <a:rPr lang="pl-PL" dirty="0"/>
              <a:t>KONTROLA A NADZÓR</a:t>
            </a:r>
          </a:p>
          <a:p>
            <a:r>
              <a:rPr lang="pl-PL" dirty="0"/>
              <a:t>ORGANY KONTROLNE</a:t>
            </a:r>
          </a:p>
          <a:p>
            <a:r>
              <a:rPr lang="pl-PL" dirty="0"/>
              <a:t>PROCEDURA KONTROLI</a:t>
            </a:r>
          </a:p>
          <a:p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F01324D0-48EB-A0A1-1C42-F181BC79E734}"/>
              </a:ext>
            </a:extLst>
          </p:cNvPr>
          <p:cNvSpPr txBox="1">
            <a:spLocks/>
          </p:cNvSpPr>
          <p:nvPr/>
        </p:nvSpPr>
        <p:spPr>
          <a:xfrm>
            <a:off x="1451579" y="342420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z="2200" dirty="0"/>
              <a:t>Reglamentacja działalności gospodarczej</a:t>
            </a:r>
          </a:p>
        </p:txBody>
      </p:sp>
    </p:spTree>
    <p:extLst>
      <p:ext uri="{BB962C8B-B14F-4D97-AF65-F5344CB8AC3E}">
        <p14:creationId xmlns:p14="http://schemas.microsoft.com/office/powerpoint/2010/main" val="345202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zaliczenia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/>
          <a:lstStyle/>
          <a:p>
            <a:r>
              <a:rPr lang="pl-PL" dirty="0"/>
              <a:t>Obecność obowiązkowa na zajęciach</a:t>
            </a:r>
          </a:p>
          <a:p>
            <a:r>
              <a:rPr lang="pl-PL" dirty="0"/>
              <a:t>Aktywność na zajęciach (praca w grupach) – 40% oceny</a:t>
            </a:r>
          </a:p>
          <a:p>
            <a:r>
              <a:rPr lang="pl-PL" dirty="0"/>
              <a:t>Kolokwium (trzy pytania otwarte) – 40% oceny</a:t>
            </a:r>
          </a:p>
          <a:p>
            <a:pPr marL="0" indent="0">
              <a:buNone/>
            </a:pPr>
            <a:r>
              <a:rPr lang="pl-PL" sz="2000" dirty="0"/>
              <a:t>*zaliczenie testu jest warunkiem koniecznym uzyskania pozytywnej oceny z ćwiczeń</a:t>
            </a:r>
          </a:p>
        </p:txBody>
      </p:sp>
    </p:spTree>
    <p:extLst>
      <p:ext uri="{BB962C8B-B14F-4D97-AF65-F5344CB8AC3E}">
        <p14:creationId xmlns:p14="http://schemas.microsoft.com/office/powerpoint/2010/main" val="2744122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1579" y="867037"/>
            <a:ext cx="9603275" cy="1049235"/>
          </a:xfrm>
        </p:spPr>
        <p:txBody>
          <a:bodyPr/>
          <a:lstStyle/>
          <a:p>
            <a:r>
              <a:rPr lang="pl-PL" dirty="0"/>
              <a:t>prawo publiczne gospodarcze – zagadnienia WSTĘPNE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PRAWO PUBLICZNE GOSPODARCZE A:</a:t>
            </a:r>
          </a:p>
          <a:p>
            <a:pPr lvl="1"/>
            <a:r>
              <a:rPr lang="pl-PL" dirty="0"/>
              <a:t> PRAWO ADMINISTRACYJNE</a:t>
            </a:r>
          </a:p>
          <a:p>
            <a:pPr lvl="1"/>
            <a:r>
              <a:rPr lang="pl-PL" dirty="0"/>
              <a:t>PRYWATNE PRAWO GOSPODARCZE</a:t>
            </a:r>
          </a:p>
          <a:p>
            <a:r>
              <a:rPr lang="pl-PL" dirty="0"/>
              <a:t>ŹRÓDŁA PUBLICZNEGO PRAWA GOSPODARCZEGO:</a:t>
            </a:r>
          </a:p>
          <a:p>
            <a:pPr lvl="1"/>
            <a:r>
              <a:rPr lang="pl-PL" dirty="0"/>
              <a:t>KONSTYTUCJA</a:t>
            </a:r>
          </a:p>
          <a:p>
            <a:pPr lvl="1"/>
            <a:r>
              <a:rPr lang="pl-PL" dirty="0"/>
              <a:t>USTAWOWE: USTAWA PRAWO PRZEDSIĘBIORCÓW, USTAWA O OCHRONIE KONKURENCJI I KONSUMENTÓW,  USTAWY PODATKOWE, USTAWY SEKTOROWE,</a:t>
            </a:r>
          </a:p>
          <a:p>
            <a:pPr lvl="1"/>
            <a:r>
              <a:rPr lang="pl-PL" dirty="0"/>
              <a:t>PRAWO EUROPEJSKIE</a:t>
            </a:r>
          </a:p>
          <a:p>
            <a:pPr lvl="1"/>
            <a:r>
              <a:rPr lang="pl-PL" dirty="0"/>
              <a:t>ŻRÓDŁA PODUSTAWOWE</a:t>
            </a:r>
          </a:p>
        </p:txBody>
      </p:sp>
    </p:spTree>
    <p:extLst>
      <p:ext uri="{BB962C8B-B14F-4D97-AF65-F5344CB8AC3E}">
        <p14:creationId xmlns:p14="http://schemas.microsoft.com/office/powerpoint/2010/main" val="384297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WOLNOŚĆ GOSPODARCZA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ART. 1 i 2 KONSTYTUCJI</a:t>
            </a:r>
          </a:p>
          <a:p>
            <a:r>
              <a:rPr lang="pl-PL" dirty="0"/>
              <a:t>PRAWO I WOLNOŚCI SOCJALNE I EKONOMICZNE</a:t>
            </a:r>
          </a:p>
          <a:p>
            <a:r>
              <a:rPr lang="pl-PL" dirty="0"/>
              <a:t>ART. 20, 22 KONSTYTUCJI:</a:t>
            </a:r>
          </a:p>
          <a:p>
            <a:pPr lvl="1"/>
            <a:r>
              <a:rPr lang="pl-PL" dirty="0"/>
              <a:t>PRAWO PODSTAWOWE</a:t>
            </a:r>
          </a:p>
          <a:p>
            <a:pPr lvl="1"/>
            <a:r>
              <a:rPr lang="pl-PL" dirty="0"/>
              <a:t>JEDEN Z TRZECH FILARÓW USTROJU GOSPODARCZEGO</a:t>
            </a:r>
          </a:p>
          <a:p>
            <a:r>
              <a:rPr lang="pl-PL" dirty="0"/>
              <a:t>ART. 31.1 KONSTYTUCJI:</a:t>
            </a:r>
          </a:p>
          <a:p>
            <a:pPr lvl="1"/>
            <a:r>
              <a:rPr lang="pl-PL" dirty="0"/>
              <a:t>ZASADY OGRANICZANIA WOLNOŚCI GOSPODARCZEJ</a:t>
            </a:r>
          </a:p>
          <a:p>
            <a:pPr lvl="1"/>
            <a:r>
              <a:rPr lang="pl-PL" dirty="0"/>
              <a:t>RELACJA ART. 31 DO ART. 22</a:t>
            </a:r>
          </a:p>
          <a:p>
            <a:r>
              <a:rPr lang="pl-PL" dirty="0"/>
              <a:t>PRAWO PRZEDSIĘBIORCÓW A PRZEPISY KONSYTUTCJI</a:t>
            </a:r>
          </a:p>
        </p:txBody>
      </p:sp>
    </p:spTree>
    <p:extLst>
      <p:ext uri="{BB962C8B-B14F-4D97-AF65-F5344CB8AC3E}">
        <p14:creationId xmlns:p14="http://schemas.microsoft.com/office/powerpoint/2010/main" val="100414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DZIAŁALNOŚĆ GOSPODARCZA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CIĄGŁOŚĆ</a:t>
            </a:r>
          </a:p>
          <a:p>
            <a:r>
              <a:rPr lang="pl-PL" dirty="0"/>
              <a:t>ZAROBKOWOŚĆ</a:t>
            </a:r>
          </a:p>
          <a:p>
            <a:r>
              <a:rPr lang="pl-PL" dirty="0"/>
              <a:t>ZORGANIZOWANIE</a:t>
            </a:r>
          </a:p>
          <a:p>
            <a:r>
              <a:rPr lang="pl-PL" dirty="0"/>
              <a:t>PROWADZENIE WE WŁASNYM IMIENIU</a:t>
            </a:r>
          </a:p>
        </p:txBody>
      </p:sp>
    </p:spTree>
    <p:extLst>
      <p:ext uri="{BB962C8B-B14F-4D97-AF65-F5344CB8AC3E}">
        <p14:creationId xmlns:p14="http://schemas.microsoft.com/office/powerpoint/2010/main" val="3467454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DZIAŁALNOŚĆ GOSPODARCZA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DZIAŁALNOŚĆ SEZONOWA</a:t>
            </a:r>
          </a:p>
          <a:p>
            <a:r>
              <a:rPr lang="pl-PL" dirty="0"/>
              <a:t>DZIAŁALNOŚĆ GOSPODARCZA W USTAWACH PODATKOWYCH</a:t>
            </a:r>
          </a:p>
        </p:txBody>
      </p:sp>
    </p:spTree>
    <p:extLst>
      <p:ext uri="{BB962C8B-B14F-4D97-AF65-F5344CB8AC3E}">
        <p14:creationId xmlns:p14="http://schemas.microsoft.com/office/powerpoint/2010/main" val="4063611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DZIAŁALNOŚĆ GOSPODARCZA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CEIDG</a:t>
            </a:r>
          </a:p>
          <a:p>
            <a:r>
              <a:rPr lang="pl-PL" dirty="0"/>
              <a:t>KRS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4688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51579" y="867037"/>
            <a:ext cx="9603275" cy="1049235"/>
          </a:xfrm>
        </p:spPr>
        <p:txBody>
          <a:bodyPr/>
          <a:lstStyle/>
          <a:p>
            <a:r>
              <a:rPr lang="pl-PL" dirty="0"/>
              <a:t>Reglamentacja działalności gospodarczej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Monopol</a:t>
            </a:r>
          </a:p>
          <a:p>
            <a:r>
              <a:rPr lang="pl-PL" dirty="0"/>
              <a:t>Koncesja</a:t>
            </a:r>
          </a:p>
          <a:p>
            <a:r>
              <a:rPr lang="pl-PL" dirty="0"/>
              <a:t>Zezwolenia</a:t>
            </a:r>
          </a:p>
          <a:p>
            <a:r>
              <a:rPr lang="pl-PL" dirty="0"/>
              <a:t>Działalność regulowana</a:t>
            </a:r>
          </a:p>
          <a:p>
            <a:r>
              <a:rPr lang="pl-PL" dirty="0"/>
              <a:t>Działalność wolna</a:t>
            </a:r>
          </a:p>
          <a:p>
            <a:r>
              <a:rPr lang="pl-PL" dirty="0"/>
              <a:t>Reglamentacja niewłaściwa</a:t>
            </a:r>
          </a:p>
        </p:txBody>
      </p:sp>
    </p:spTree>
    <p:extLst>
      <p:ext uri="{BB962C8B-B14F-4D97-AF65-F5344CB8AC3E}">
        <p14:creationId xmlns:p14="http://schemas.microsoft.com/office/powerpoint/2010/main" val="212208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4748" y="1293759"/>
            <a:ext cx="9603275" cy="1049235"/>
          </a:xfrm>
        </p:spPr>
        <p:txBody>
          <a:bodyPr/>
          <a:lstStyle/>
          <a:p>
            <a:r>
              <a:rPr lang="pl-PL" dirty="0"/>
              <a:t>monopol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Zakaz prowadzenia działalności gospodarczej</a:t>
            </a:r>
          </a:p>
          <a:p>
            <a:r>
              <a:rPr lang="pl-PL" dirty="0"/>
              <a:t>Wyłączność jednego podmiotu</a:t>
            </a:r>
          </a:p>
          <a:p>
            <a:r>
              <a:rPr lang="pl-PL" dirty="0"/>
              <a:t>Monopol prawny a monopol naturalny</a:t>
            </a:r>
          </a:p>
          <a:p>
            <a:r>
              <a:rPr lang="pl-PL" dirty="0"/>
              <a:t>Monopol w Konstytucji RP</a:t>
            </a:r>
          </a:p>
          <a:p>
            <a:r>
              <a:rPr lang="pl-PL" dirty="0"/>
              <a:t>Monopol w prawie UE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B1E4DBBB-7FC0-15CE-509F-9E6E74F944D7}"/>
              </a:ext>
            </a:extLst>
          </p:cNvPr>
          <p:cNvSpPr txBox="1">
            <a:spLocks/>
          </p:cNvSpPr>
          <p:nvPr/>
        </p:nvSpPr>
        <p:spPr>
          <a:xfrm>
            <a:off x="1451579" y="342420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l-PL" sz="2200" dirty="0"/>
              <a:t>Reglamentacja działalności gospodarczej</a:t>
            </a:r>
          </a:p>
        </p:txBody>
      </p:sp>
    </p:spTree>
    <p:extLst>
      <p:ext uri="{BB962C8B-B14F-4D97-AF65-F5344CB8AC3E}">
        <p14:creationId xmlns:p14="http://schemas.microsoft.com/office/powerpoint/2010/main" val="256603275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90</TotalTime>
  <Words>273</Words>
  <Application>Microsoft Office PowerPoint</Application>
  <PresentationFormat>Panoramiczny</PresentationFormat>
  <Paragraphs>78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Galeria</vt:lpstr>
      <vt:lpstr>Prawo publiczne gospodarcze</vt:lpstr>
      <vt:lpstr>Zasady zaliczenia</vt:lpstr>
      <vt:lpstr>prawo publiczne gospodarcze – zagadnienia WSTĘPNE</vt:lpstr>
      <vt:lpstr>WOLNOŚĆ GOSPODARCZA</vt:lpstr>
      <vt:lpstr>DZIAŁALNOŚĆ GOSPODARCZA</vt:lpstr>
      <vt:lpstr>DZIAŁALNOŚĆ GOSPODARCZA</vt:lpstr>
      <vt:lpstr>DZIAŁALNOŚĆ GOSPODARCZA</vt:lpstr>
      <vt:lpstr>Reglamentacja działalności gospodarczej</vt:lpstr>
      <vt:lpstr>monopol</vt:lpstr>
      <vt:lpstr>koncesja</vt:lpstr>
      <vt:lpstr>zezwolenie</vt:lpstr>
      <vt:lpstr>DZIAŁALNOŚĆ REGULOWANA</vt:lpstr>
      <vt:lpstr>KONTROLA DZIAŁALNOŚCI GOSPODARCZEJ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publiczne gospodarcze</dc:title>
  <dc:creator>Sławomir Kubat</dc:creator>
  <cp:lastModifiedBy>Remigiusz Chęciński</cp:lastModifiedBy>
  <cp:revision>8</cp:revision>
  <dcterms:created xsi:type="dcterms:W3CDTF">2021-09-29T19:30:09Z</dcterms:created>
  <dcterms:modified xsi:type="dcterms:W3CDTF">2023-01-28T12:51:32Z</dcterms:modified>
</cp:coreProperties>
</file>