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2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3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3E06B53-16CF-4014-8809-4EC0EDF89809}">
          <p14:sldIdLst>
            <p14:sldId id="257"/>
            <p14:sldId id="272"/>
            <p14:sldId id="259"/>
            <p14:sldId id="260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  <a:t>04.12.2022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AE7E8F-A35A-46B2-A9BE-524299B2F50E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602E8-8E60-4F5A-9D4B-F49E43817F18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3C05-66E5-44BF-A1CC-B6E179382F80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17808-171F-49DD-90FA-9B1DDEA0460D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D7E3F-871E-42B9-88FB-12D60C8B3FED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72BDD-02B5-48CF-A598-DDE8D9E324B3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9D7BB-18F8-44E5-BA28-A3609601F748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1AFA3-ED28-409D-9F61-7C1CB062C782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1395F0-C132-4F04-9A22-D8E58D655E1C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  <a:t>04.12.2022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xlege.pl/kpk/art-183/" TargetMode="External"/><Relationship Id="rId2" Type="http://schemas.openxmlformats.org/officeDocument/2006/relationships/hyperlink" Target="https://sip.lex.pl/akty-prawne/dzu-dziennik-ustaw/kodeks-postepowania-karnego-16798685/art-17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p.lex.pl/akty-prawne/dzu-dziennik-ustaw/kodeks-postepowania-karnego-16798685/art-185" TargetMode="External"/><Relationship Id="rId4" Type="http://schemas.openxmlformats.org/officeDocument/2006/relationships/hyperlink" Target="https://pk.gov.pl/wp-content/uploads/2013/12/ee80f747a4d86d7319de29ff777c8ef5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6531" y="1251313"/>
            <a:ext cx="6118552" cy="2805122"/>
          </a:xfrm>
          <a:noFill/>
        </p:spPr>
        <p:txBody>
          <a:bodyPr rtlCol="0">
            <a:normAutofit fontScale="90000"/>
          </a:bodyPr>
          <a:lstStyle/>
          <a:p>
            <a:r>
              <a:rPr lang="pl-PL" sz="4500" dirty="0"/>
              <a:t>PRZEBIEG PRZESŁUCHANIA       W ŚWIETLE PROCEDURY KARNEJ  </a:t>
            </a:r>
            <a:endParaRPr lang="pl" sz="45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Obraz, na którym znajduje się budynek i ławka do siedzenia&#10;&#10;Automatycznie generowany 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75F6C-B095-79BB-37C6-AE172995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7F1E78-4101-EE89-A8D0-BEB35B0F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fazie wstępnego przesłuchania świadka następuje faza spontanicznych zeznań, w której przesłuchujący jest obowiązany umożliwić świadkowi swobodne wypowiedzenie się w granicach określonych celem przesłuchania, a dopiero następnie można zadawać pytania zmierzające do uzupełnienia, wyjaśnienia lub kontroli zeznań. </a:t>
            </a:r>
          </a:p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Wypowiedź swobodna, w rozumieniu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157 k.p.k.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obecnie art.171 k.p.k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nie oznacza wypowiedzi dowolnej, lecz wypowiedz mieszczącą się w granicach celów procesu, czyli danej czynności procesowej. To swobodne wypowiadanie się podlega rygorom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171 k.p.k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rozumiane jest jako swoboda kształtowania się oświadczenia dowodowego.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42243B-E40C-436B-FBDF-EDEB172E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7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CAC04-D34E-7499-D049-7393477C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1FFDF-CFB7-B8C6-613E-BB9F43193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 pytań i odpowiedzi następuje po złożeniu zeznań przez świadka w formie swobodnego wypowiadania. Etap ten powinien się składać z zespołu szczególnie precyzyjnie opracowanych i w logicznej kolejności ułożonych pytań. Od ich poprawnej redakcji w dużej mierze zależy wykrycie prawdy materialnej i wydanie sprawiedliwego wyroku. </a:t>
            </a:r>
          </a:p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Przesłuchanie świadka zgodnie z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143 § 1 pkt 2 k.p.k.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dokumentuje się protokołem. Protokół jest formą utrwalenia przebiegu przesłuchania świadka. O randze i znaczeniu protokołu świadczy to, że zeznania świadka ciągle stanowią najpowszechniejszy i zasadniczy środek dowodowy składający się na faktyczną podstawę orzeczenia.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568A52-5B56-7806-8937-5AF89186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7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1ACDC-DFD5-3EF3-188A-23F6B9DF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97E1F3-EBB5-8F66-B8CC-777730EB3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protokole należy ująć to wszystko, co ściśle jest związane z czynnością przesłuchania świadka, a więc sposób zachowania się świadka, odwoływanie zeznań, formy wyrażania się itp. Protokół powinien być wiernym odbiciem czynności, które są protokołowane.</a:t>
            </a:r>
            <a:b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Protokół przesłuchania sporządzony w postępowaniu przygotowawczym, jak i protokół rozprawy powinny zawierać nie tylko udzielane odpowiedzi, ale także stawiane pytania.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468BEA-3236-44D4-7F75-0484773F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3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F14C6-C43F-9DFB-6FDB-C32C26FC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182CD8-F0A1-8F70-E955-F8759F15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Ostatnią czynnością procesowego sposobu przesłuchania jest podpisanie protokołu zeznań przez osoby uczestniczące w tej czynności procesowej. Zgodnie z </a:t>
            </a: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art.150 § 1 k.p.k.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przed podpisaniem przesłuchujący powinien także zapoznać świadka z protokołem czynności, co może się odbyć przez podanie protokołu do osobistego odczytania przez świadka lub wyjątkowo poprzez odczytanie treści. Jeżeli świadek zgłasza uwagi do treści zapisu, należy je uwzględnić i dokładnie opisać poprawki w protokole, czyniąc dodatkowe zapisy.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15345E-78C3-944E-1913-E54A3939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4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DA450-CE2D-D095-45E7-958EE334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E3E87-BAC3-528E-3D9D-FDAA708DF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https://sip.lex.pl/akty-prawne/dzu-dziennik-ustaw/kodeks-postepowania-karnego-16798685/art-171</a:t>
            </a:r>
            <a:endParaRPr lang="pl-PL" dirty="0"/>
          </a:p>
          <a:p>
            <a:r>
              <a:rPr lang="pl-PL" dirty="0">
                <a:hlinkClick r:id="rId3"/>
              </a:rPr>
              <a:t>https://lexlege.pl/kpk/art-183/</a:t>
            </a:r>
            <a:endParaRPr lang="pl-PL" dirty="0"/>
          </a:p>
          <a:p>
            <a:r>
              <a:rPr lang="pl-PL" dirty="0">
                <a:hlinkClick r:id="rId4"/>
              </a:rPr>
              <a:t>https://pk.gov.pl/wp-content/uploads/2013/12/ee80f747a4d86d7319de29ff777c8ef5.pdf</a:t>
            </a:r>
            <a:endParaRPr lang="pl-PL" dirty="0"/>
          </a:p>
          <a:p>
            <a:r>
              <a:rPr lang="pl-PL" dirty="0">
                <a:hlinkClick r:id="rId5"/>
              </a:rPr>
              <a:t>https://sip.lex.pl/akty-prawne/dzu-dziennik-ustaw/kodeks-postepowania-karnego-16798685/art-185</a:t>
            </a:r>
            <a:endParaRPr lang="pl-PL" dirty="0"/>
          </a:p>
          <a:p>
            <a:pPr lvl="1"/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CFDF87-C34C-6D1A-C916-EC440F42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3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5B73CB-EAAC-7269-7FD3-8EEE63C8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733494-9E21-800B-2F78-09263EE31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 ☺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F86A86-818E-7B22-3A57-8EA3308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3EC6D-70ED-1E0E-3663-BB898005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3908"/>
          </a:xfrm>
        </p:spPr>
        <p:txBody>
          <a:bodyPr>
            <a:normAutofit fontScale="90000"/>
          </a:bodyPr>
          <a:lstStyle/>
          <a:p>
            <a:r>
              <a:rPr lang="pl-PL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171 </a:t>
            </a:r>
            <a:r>
              <a:rPr lang="pl-PL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kpk</a:t>
            </a:r>
            <a:r>
              <a:rPr lang="pl-PL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Zasady przeprowadzania przesłuchania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596D3-95CF-635E-42FE-9AD94647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585609"/>
            <a:ext cx="10478635" cy="466927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pl-PL" sz="3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  1. </a:t>
            </a:r>
          </a:p>
          <a:p>
            <a:pPr algn="l"/>
            <a:r>
              <a:rPr lang="pl-PL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Osobie przesłuchiwanej należy umożliwić swobodne wypowiedzenie się w granicach określonych celem danej czynności, a dopiero następnie można zadawać pytania zmierzające do uzupełnienia, wyjaśnienia lub kontroli wypowiedzi.</a:t>
            </a:r>
          </a:p>
          <a:p>
            <a:pPr algn="l"/>
            <a:r>
              <a:rPr lang="pl-PL" sz="3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  2. </a:t>
            </a:r>
          </a:p>
          <a:p>
            <a:pPr algn="l"/>
            <a:r>
              <a:rPr lang="pl-PL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Prawo zadawania pytań mają, oprócz organu przesłuchującego, strony, obrońcy, pełnomocnicy oraz biegli. Pytania zadaje się osobie przesłuchiwanej bezpośrednio, chyba że organ przesłuchujący zarządzi inaczej.</a:t>
            </a:r>
          </a:p>
          <a:p>
            <a:pPr algn="l"/>
            <a:r>
              <a:rPr lang="pl-PL" sz="3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  3. </a:t>
            </a:r>
          </a:p>
          <a:p>
            <a:pPr algn="l"/>
            <a:r>
              <a:rPr lang="pl-PL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Jeżeli osoba przesłuchiwana nie ukończyła 15 lat, czynności z jej udziałem powinny być, w miarę możliwości, przeprowadzone w obecności przedstawiciela ustawowego lub faktycznego opiekuna, chyba że dobro postępowania stoi temu na przeszkodzie.</a:t>
            </a:r>
          </a:p>
          <a:p>
            <a:pPr algn="l"/>
            <a:r>
              <a:rPr lang="pl-PL" sz="3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  4. </a:t>
            </a:r>
          </a:p>
          <a:p>
            <a:pPr algn="l"/>
            <a:r>
              <a:rPr lang="pl-PL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wolno zadawać pytań sugerujących osobie przesłuchiwanej treść odpowiedzi.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CADF4-1C90-BEFC-42FB-A2ABC8FE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4089E9-E9B6-22FF-D12C-D93C3C0E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1162"/>
            <a:ext cx="9736476" cy="100308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171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kpk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Zasady przeprowadzania przesłuchania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D354D0-123E-D115-DB78-B4BA387CE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1"/>
            <a:ext cx="11722100" cy="4922838"/>
          </a:xfrm>
        </p:spPr>
        <p:txBody>
          <a:bodyPr>
            <a:normAutofit fontScale="25000" lnSpcReduction="20000"/>
          </a:bodyPr>
          <a:lstStyle/>
          <a:p>
            <a:pPr algn="l"/>
            <a:endParaRPr lang="pl-PL" sz="8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8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  5. </a:t>
            </a:r>
          </a:p>
          <a:p>
            <a:pPr algn="l"/>
            <a:r>
              <a:rPr lang="pl-PL" sz="8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Niedopuszczalne jest:</a:t>
            </a:r>
            <a:br>
              <a:rPr lang="pl-PL" sz="8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wpływanie na wypowiedzi osoby przesłuchiwanej za pomocą przymusu lub groźby bezprawnej;</a:t>
            </a:r>
          </a:p>
          <a:p>
            <a:pPr algn="l"/>
            <a:r>
              <a:rPr lang="pl-PL" sz="8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stosowanie hipnozy albo środków chemicznych lub technicznych wpływających na procesy psychiczne osoby przesłuchiwanej albo mających na celu kontrolę nieświadomych reakcji jej organizmu w związku z przesłuchaniem.</a:t>
            </a:r>
          </a:p>
          <a:p>
            <a:pPr algn="l"/>
            <a:r>
              <a:rPr lang="pl-PL" sz="8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  6. </a:t>
            </a:r>
          </a:p>
          <a:p>
            <a:pPr algn="l"/>
            <a:r>
              <a:rPr lang="pl-PL" sz="8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 przesłuchujący uchyla pytania określone w § 4, jak również pytania nieistotne.</a:t>
            </a:r>
          </a:p>
          <a:p>
            <a:pPr algn="l"/>
            <a:r>
              <a:rPr lang="pl-PL" sz="8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  7. </a:t>
            </a:r>
          </a:p>
          <a:p>
            <a:pPr algn="l"/>
            <a:r>
              <a:rPr lang="pl-PL" sz="8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Wyjaśnienia, zeznania oraz oświadczenia złożone w warunkach wyłączających swobodę wypowiedzi lub uzyskane wbrew zakazom wymienionym w § 5 nie mogą stanowić dowodu.</a:t>
            </a:r>
          </a:p>
          <a:p>
            <a:pPr algn="l"/>
            <a:endParaRPr lang="pl-PL" sz="4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D04B3C-1413-7CEC-0895-593DA844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1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24829EC-D8F6-5006-31A1-CEBC1B4A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3852"/>
          </a:xfrm>
        </p:spPr>
        <p:txBody>
          <a:bodyPr>
            <a:normAutofit/>
          </a:bodyPr>
          <a:lstStyle/>
          <a:p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PRZESŁUCHANIE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6D4309-2E59-D4C7-4131-E1A78B40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Przesłuchanie to czynność, w której uczestniczą: osoba przesłuchująca, czyli odbierająca zeznanie oraz osoba przesłuchiwana lub zeznająca, czyli świadek.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rozumieniu psychologii społecznej, przesłuchanie jest procesem komunikacji interpersonalnej.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przebieg przesłuchania i jego skutek mają zatem wpływ obie strony interakcji.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Najważniejszym zatem elementem przesłuchania jest uzyskanie przez przesłuchującego jak największej liczby wiarygodnych informacji o konkretnym zdarzeniu.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57BEDA-C959-DAA9-92AE-FEDC9319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3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59FC7-2BF5-ACEB-3811-0932FF92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3635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TAKTYKA PRZESŁUCHANIA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337E91-46F1-A755-A4B0-235C04FF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7983"/>
            <a:ext cx="10058400" cy="4134255"/>
          </a:xfrm>
        </p:spPr>
        <p:txBody>
          <a:bodyPr>
            <a:noAutofit/>
          </a:bodyPr>
          <a:lstStyle/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ogół sposobów, metod i środków wykorzystywanych do uzyskania postawionego celu. </a:t>
            </a: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Istotną kwestią dotyczącą taktyki przesłuchania jest ustalenie podmiotów uprawnionych do przeprowadzenia tej czynności. </a:t>
            </a: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przygotowawczym występuje wiele podmiotów uprawnionych do prowadzenia postępowań, w tym do wykonywania czynności procesowo-kryminalistycznych. </a:t>
            </a: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Warunkiem koniecznym jest, aby organ procesowy przesłuchujący świadka posiadał legitymację procesową, oznaczoną w zakresie podmiotowym i przedmiotowym, uprawniającą do przeprowadzania określonych czynności.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CBC18E-6776-D9C8-3A6E-530AB56D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C7B91D-7317-05D6-39A0-67450FE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9615">
                <a:srgbClr val="F0F2F4"/>
              </a:gs>
              <a:gs pos="1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C2F637-D921-B145-3664-C1217C82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0251"/>
            <a:ext cx="10058400" cy="3868842"/>
          </a:xfrm>
          <a:gradFill>
            <a:gsLst>
              <a:gs pos="19615">
                <a:srgbClr val="F0F2F4"/>
              </a:gs>
              <a:gs pos="1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karnym uprawnienia do przesłuchiwania świadków posiada policja i prokuratura, co wynika wprost z przepisów kodeksu postępowania karnego, a także z ustawy o Policji. Wniosek taki wypływa z treści </a:t>
            </a: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298 § 1 k.p.k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w którym stwierdza się, że postępowanie przygotowawcze prowadzi prokurator, a w zakresie przewidzianym w ustawie – Policja.</a:t>
            </a:r>
          </a:p>
          <a:p>
            <a:pPr marL="0" indent="0">
              <a:buNone/>
            </a:pP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Biorąc także pod uwagę zapis </a:t>
            </a: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311 k.p.k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który stanowi, że śledztwo prowadzi Policja, jeżeli nie prowadzi go prokurator oznacza, że Policja może prowadzić przesłuchania świadków praktycznie bez żadnych ograniczeń we wszystkich sprawach.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22B2C2-AC9A-D532-F17B-50DA6034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4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27302-DDA6-55AA-4A77-A9DFD3B5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3852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ETAPY PRZESŁUCHANIA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436C5-F42A-5862-9C14-4732FD5B3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Sposób procesowego przesłuchania uwarunkowany jest przepisami procedury karnej, które nakazują w toku przesłuchania stosować metodę mieszaną (</a:t>
            </a: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171 § 1 k.p.k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jako metodę, która ma odpowiadać zasadom psychologii zeznań. </a:t>
            </a:r>
            <a:b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doktrynie i w praktyce nie ma określonej zasady co do tego, z ilu etapów miałoby składać się przesłuchanie. </a:t>
            </a:r>
          </a:p>
          <a:p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literaturze kryminalistycznej wiele autorów wyróżnia jednak trzy zasadnicze etapy przesłuchania świadka: czynności wstępne, faza zeznań spontanicznych oraz etap pytań i odpowiedzi.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965DC-0AD7-0396-291E-6E3DF89A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35498-2292-39E7-31CE-B6D1BA79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FD6040-73F2-0BF1-4F4F-62B370F3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7166"/>
            <a:ext cx="10058400" cy="4182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Pierwszą czynnością, jaką należy wykonać, będzie sprawdzenie tożsamości świadka na podstawie zbadania jego dowodu osobistego lub innego dokumentu pozwalającego na wiarygodne ustalenie tożsamości. Następnie zgodnie z wymogami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190 § 1 k.p.k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przed przesłuchaniem, świadek powinien być uprzedzony o odpowiedzialności karnej za składanie zeznań nieprawdziwych lub zatajanie prawdy. </a:t>
            </a:r>
          </a:p>
          <a:p>
            <a:pPr marL="0" indent="0">
              <a:buNone/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Zgodnie z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191 k.p.k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przesłuchanie rozpoczyna się od zapytania świadka o imię, nazwisko, wiek,  zajęcie, miejsce zamieszkania, karalność za fałszywe zeznanie lub oskarżenie oraz stosunek do stron.</a:t>
            </a: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Ważną kwestią jest prawidłowe ustalenie stosunku świadka do sprawcy, gdyż może mieć to istotne znaczenie w ocenie wiarygodności zeznań i różnicowaniu taktyki przesłuchania.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C5B310-6F76-A243-7CCE-AB060DE4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2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615">
              <a:srgbClr val="F0F2F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670F92-7E1C-DE54-ECD4-788F5B15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51395-EAB2-0117-3A80-A357E4FB2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Dzięki uzyskanym danym osobowym, przesłuchujący może ustalić czy zachodzą okoliczności określone w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183 k.p.k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(prawo do uchylenia się świadka od odpowiedzi), czy też świadka nie będzie można zwolnić ze składania zeznań na podstawie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185 k.p.k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(zwolnienie z obowiązku zeznawania).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Sprawdza się też, czy nie ma przeszkód w prowadzeniu zeznania wynikających z zakazów dowodowych (obrońca i duchowny) albo nie ma przesłanek do zastosowania instytucji świadka anonimowego. Do czynności formalnych należy także uprzedzenie świadka o treści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182 k.p.k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(prawo odmowy zeznań przysługuje osobie najbliższej dla oskarżonego), a o treści art. 183 i 185 k.p.k., jeżeli ujawnią się okoliczności objęte tymi przepisami (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191 § 2 k.p.k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0A488C-EA2B-20FC-B558-2B94B43D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04.12.2022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3092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0_TF56160789" id="{322F98B7-A80C-4988-AFAA-78CFE7AA476F}" vid="{F3BB283F-3ABA-4679-A0D8-972A395C297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Miejski monochromatyczny</Template>
  <TotalTime>11324</TotalTime>
  <Words>1292</Words>
  <Application>Microsoft Office PowerPoint</Application>
  <PresentationFormat>Panoramiczny</PresentationFormat>
  <Paragraphs>63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Bookman Old Style</vt:lpstr>
      <vt:lpstr>Calibri</vt:lpstr>
      <vt:lpstr>Franklin Gothic Book</vt:lpstr>
      <vt:lpstr>Times New Roman</vt:lpstr>
      <vt:lpstr>1_RetrospectVTI</vt:lpstr>
      <vt:lpstr>PRZEBIEG PRZESŁUCHANIA       W ŚWIETLE PROCEDURY KARNEJ  </vt:lpstr>
      <vt:lpstr>Art. 171 kpk. – Zasady przeprowadzania przesłuchania</vt:lpstr>
      <vt:lpstr>Art. 171 kpk – Zasady przeprowadzania przesłuchania</vt:lpstr>
      <vt:lpstr>PRZESŁUCHANIE</vt:lpstr>
      <vt:lpstr>TAKTYKA PRZESŁUCHANIA</vt:lpstr>
      <vt:lpstr>Prezentacja programu PowerPoint</vt:lpstr>
      <vt:lpstr>ETAPY PRZESŁUCHANIA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PRZEBIEG PRZESŁUCHANIA W ŚWIETLE PROCEDURY KARNEJ  </dc:title>
  <dc:creator>Dominika Matuszewska</dc:creator>
  <cp:lastModifiedBy>Dominika Matuszewska</cp:lastModifiedBy>
  <cp:revision>4</cp:revision>
  <dcterms:created xsi:type="dcterms:W3CDTF">2022-11-26T12:19:07Z</dcterms:created>
  <dcterms:modified xsi:type="dcterms:W3CDTF">2022-12-04T09:08:42Z</dcterms:modified>
</cp:coreProperties>
</file>