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slides/slide9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slides/slide89.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slides/slide98.xml" ContentType="application/vnd.openxmlformats-officedocument.presentationml.slide+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63" r:id="rId3"/>
    <p:sldId id="264" r:id="rId4"/>
    <p:sldId id="265" r:id="rId5"/>
    <p:sldId id="266" r:id="rId6"/>
    <p:sldId id="269" r:id="rId7"/>
    <p:sldId id="271" r:id="rId8"/>
    <p:sldId id="270" r:id="rId9"/>
    <p:sldId id="267" r:id="rId10"/>
    <p:sldId id="268" r:id="rId11"/>
    <p:sldId id="272" r:id="rId12"/>
    <p:sldId id="273" r:id="rId13"/>
    <p:sldId id="274" r:id="rId14"/>
    <p:sldId id="275" r:id="rId15"/>
    <p:sldId id="276" r:id="rId16"/>
    <p:sldId id="278" r:id="rId17"/>
    <p:sldId id="279" r:id="rId18"/>
    <p:sldId id="280" r:id="rId19"/>
    <p:sldId id="284" r:id="rId20"/>
    <p:sldId id="285" r:id="rId21"/>
    <p:sldId id="281" r:id="rId22"/>
    <p:sldId id="277" r:id="rId23"/>
    <p:sldId id="282" r:id="rId24"/>
    <p:sldId id="283" r:id="rId25"/>
    <p:sldId id="286" r:id="rId26"/>
    <p:sldId id="287" r:id="rId27"/>
    <p:sldId id="288" r:id="rId28"/>
    <p:sldId id="289" r:id="rId29"/>
    <p:sldId id="352" r:id="rId30"/>
    <p:sldId id="354" r:id="rId31"/>
    <p:sldId id="353" r:id="rId32"/>
    <p:sldId id="355" r:id="rId33"/>
    <p:sldId id="356" r:id="rId34"/>
    <p:sldId id="357" r:id="rId35"/>
    <p:sldId id="359" r:id="rId36"/>
    <p:sldId id="360" r:id="rId37"/>
    <p:sldId id="361" r:id="rId38"/>
    <p:sldId id="362" r:id="rId39"/>
    <p:sldId id="363" r:id="rId40"/>
    <p:sldId id="364" r:id="rId41"/>
    <p:sldId id="365" r:id="rId42"/>
    <p:sldId id="366" r:id="rId43"/>
    <p:sldId id="367" r:id="rId44"/>
    <p:sldId id="368" r:id="rId45"/>
    <p:sldId id="369" r:id="rId46"/>
    <p:sldId id="290" r:id="rId47"/>
    <p:sldId id="292" r:id="rId48"/>
    <p:sldId id="293" r:id="rId49"/>
    <p:sldId id="294" r:id="rId50"/>
    <p:sldId id="295" r:id="rId51"/>
    <p:sldId id="296" r:id="rId52"/>
    <p:sldId id="297" r:id="rId53"/>
    <p:sldId id="298" r:id="rId54"/>
    <p:sldId id="299" r:id="rId55"/>
    <p:sldId id="300" r:id="rId56"/>
    <p:sldId id="301" r:id="rId57"/>
    <p:sldId id="305" r:id="rId58"/>
    <p:sldId id="306" r:id="rId59"/>
    <p:sldId id="307" r:id="rId60"/>
    <p:sldId id="308" r:id="rId61"/>
    <p:sldId id="309" r:id="rId62"/>
    <p:sldId id="310" r:id="rId63"/>
    <p:sldId id="311" r:id="rId64"/>
    <p:sldId id="312" r:id="rId65"/>
    <p:sldId id="313" r:id="rId66"/>
    <p:sldId id="314" r:id="rId67"/>
    <p:sldId id="302" r:id="rId68"/>
    <p:sldId id="303" r:id="rId69"/>
    <p:sldId id="304" r:id="rId70"/>
    <p:sldId id="315" r:id="rId71"/>
    <p:sldId id="319" r:id="rId72"/>
    <p:sldId id="316" r:id="rId73"/>
    <p:sldId id="317" r:id="rId74"/>
    <p:sldId id="318" r:id="rId75"/>
    <p:sldId id="320" r:id="rId76"/>
    <p:sldId id="321" r:id="rId77"/>
    <p:sldId id="322" r:id="rId78"/>
    <p:sldId id="323" r:id="rId79"/>
    <p:sldId id="324" r:id="rId80"/>
    <p:sldId id="325" r:id="rId81"/>
    <p:sldId id="326" r:id="rId82"/>
    <p:sldId id="327" r:id="rId83"/>
    <p:sldId id="328" r:id="rId84"/>
    <p:sldId id="330" r:id="rId85"/>
    <p:sldId id="331" r:id="rId86"/>
    <p:sldId id="332" r:id="rId87"/>
    <p:sldId id="333" r:id="rId88"/>
    <p:sldId id="334" r:id="rId89"/>
    <p:sldId id="335" r:id="rId90"/>
    <p:sldId id="336" r:id="rId91"/>
    <p:sldId id="337" r:id="rId92"/>
    <p:sldId id="338" r:id="rId93"/>
    <p:sldId id="339" r:id="rId94"/>
    <p:sldId id="340" r:id="rId95"/>
    <p:sldId id="341" r:id="rId96"/>
    <p:sldId id="342" r:id="rId97"/>
    <p:sldId id="349" r:id="rId98"/>
    <p:sldId id="343" r:id="rId99"/>
    <p:sldId id="350" r:id="rId100"/>
    <p:sldId id="371" r:id="rId101"/>
    <p:sldId id="346" r:id="rId102"/>
    <p:sldId id="344" r:id="rId103"/>
    <p:sldId id="351" r:id="rId104"/>
    <p:sldId id="345" r:id="rId105"/>
    <p:sldId id="347" r:id="rId106"/>
    <p:sldId id="348" r:id="rId10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B52428-2876-EC12-D9E0-0756253F943B}" v="1876" dt="2021-02-26T15:54:53.794"/>
    <p1510:client id="{5049AF9F-6091-2000-92F9-A85A81BC08F0}" v="17723" dt="2021-02-27T12:17:18.480"/>
    <p1510:client id="{568DF416-85DD-4BD8-8018-2C102065DBE1}" v="8989" dt="2021-02-25T21:30:38.044"/>
    <p1510:client id="{6402BD34-CC36-3935-79B7-1E28F75B667A}" v="7156" dt="2021-02-28T20:22:39.967"/>
    <p1510:client id="{640DAF9F-A00F-2000-92F9-ADD1B280318B}" v="2941" dt="2021-02-26T14:57:51.356"/>
    <p1510:client id="{C4B989DC-5070-99B8-1D82-E59652523C15}" v="86" dt="2021-03-01T12:50:39.739"/>
    <p1510:client id="{CE49C2C1-EB0C-D86F-6157-52609F2E1958}" v="1" dt="2021-03-01T19:23:35.673"/>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Styl jasny 2 — Ak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3" autoAdjust="0"/>
    <p:restoredTop sz="94660"/>
  </p:normalViewPr>
  <p:slideViewPr>
    <p:cSldViewPr snapToGrid="0">
      <p:cViewPr varScale="1">
        <p:scale>
          <a:sx n="116" d="100"/>
          <a:sy n="116" d="100"/>
        </p:scale>
        <p:origin x="-162"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8"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DEB2C6-1F40-4B07-89BB-5B06B792A94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69A796D6-FBB1-4EE6-B39F-8BDEE4ED1AA3}">
      <dgm:prSet phldrT="[Tekst]" phldr="0"/>
      <dgm:spPr/>
      <dgm:t>
        <a:bodyPr/>
        <a:lstStyle/>
        <a:p>
          <a:pPr rtl="0"/>
          <a:r>
            <a:rPr lang="pl-PL" dirty="0">
              <a:latin typeface="Gill Sans MT" panose="020B0502020104020203"/>
            </a:rPr>
            <a:t>Przestępstwa publicznoskargowe</a:t>
          </a:r>
          <a:endParaRPr lang="pl-PL" dirty="0"/>
        </a:p>
      </dgm:t>
    </dgm:pt>
    <dgm:pt modelId="{D4D12127-77B3-402E-BFB4-B06C1DB4346B}" type="parTrans" cxnId="{68CF310A-DD36-418E-8156-0D8AA7686220}">
      <dgm:prSet/>
      <dgm:spPr/>
      <dgm:t>
        <a:bodyPr/>
        <a:lstStyle/>
        <a:p>
          <a:endParaRPr lang="pl-PL"/>
        </a:p>
      </dgm:t>
    </dgm:pt>
    <dgm:pt modelId="{3DFF6497-A8E3-42B6-B1B1-C953C149DA9E}" type="sibTrans" cxnId="{68CF310A-DD36-418E-8156-0D8AA7686220}">
      <dgm:prSet/>
      <dgm:spPr/>
      <dgm:t>
        <a:bodyPr/>
        <a:lstStyle/>
        <a:p>
          <a:endParaRPr lang="pl-PL"/>
        </a:p>
      </dgm:t>
    </dgm:pt>
    <dgm:pt modelId="{E48C70B8-5E00-4C22-9793-5E576CCE1AEF}">
      <dgm:prSet phldrT="[Tekst]" phldr="0"/>
      <dgm:spPr/>
      <dgm:t>
        <a:bodyPr/>
        <a:lstStyle/>
        <a:p>
          <a:pPr rtl="0"/>
          <a:r>
            <a:rPr lang="pl-PL" dirty="0">
              <a:latin typeface="Gill Sans MT" panose="020B0502020104020203"/>
            </a:rPr>
            <a:t>Przestępstwa prywatnoskargowe</a:t>
          </a:r>
          <a:endParaRPr lang="pl-PL" dirty="0"/>
        </a:p>
      </dgm:t>
    </dgm:pt>
    <dgm:pt modelId="{0B9277CA-4D17-49A1-BC5C-ADA38D6EEB4F}" type="parTrans" cxnId="{A4D02284-FEC7-4B1F-A1D7-85AF2B1265BC}">
      <dgm:prSet/>
      <dgm:spPr/>
      <dgm:t>
        <a:bodyPr/>
        <a:lstStyle/>
        <a:p>
          <a:endParaRPr lang="pl-PL"/>
        </a:p>
      </dgm:t>
    </dgm:pt>
    <dgm:pt modelId="{9BEC87EC-1D28-44E2-B817-D76DCA149D6A}" type="sibTrans" cxnId="{A4D02284-FEC7-4B1F-A1D7-85AF2B1265BC}">
      <dgm:prSet/>
      <dgm:spPr/>
      <dgm:t>
        <a:bodyPr/>
        <a:lstStyle/>
        <a:p>
          <a:endParaRPr lang="pl-PL"/>
        </a:p>
      </dgm:t>
    </dgm:pt>
    <dgm:pt modelId="{B6A68BBD-6BB9-4F24-9F6D-49173271CACB}" type="pres">
      <dgm:prSet presAssocID="{27DEB2C6-1F40-4B07-89BB-5B06B792A94E}" presName="hierChild1" presStyleCnt="0">
        <dgm:presLayoutVars>
          <dgm:chPref val="1"/>
          <dgm:dir/>
          <dgm:animOne val="branch"/>
          <dgm:animLvl val="lvl"/>
          <dgm:resizeHandles/>
        </dgm:presLayoutVars>
      </dgm:prSet>
      <dgm:spPr/>
      <dgm:t>
        <a:bodyPr/>
        <a:lstStyle/>
        <a:p>
          <a:endParaRPr lang="pl-PL"/>
        </a:p>
      </dgm:t>
    </dgm:pt>
    <dgm:pt modelId="{BFEDB9C7-2D37-40CC-988B-68A7AAAB446F}" type="pres">
      <dgm:prSet presAssocID="{69A796D6-FBB1-4EE6-B39F-8BDEE4ED1AA3}" presName="hierRoot1" presStyleCnt="0"/>
      <dgm:spPr/>
    </dgm:pt>
    <dgm:pt modelId="{78F31DF2-BF6A-4F4A-8B0A-9CE58BC975BE}" type="pres">
      <dgm:prSet presAssocID="{69A796D6-FBB1-4EE6-B39F-8BDEE4ED1AA3}" presName="composite" presStyleCnt="0"/>
      <dgm:spPr/>
    </dgm:pt>
    <dgm:pt modelId="{196B1E92-3679-4C96-B931-358AD4583BDB}" type="pres">
      <dgm:prSet presAssocID="{69A796D6-FBB1-4EE6-B39F-8BDEE4ED1AA3}" presName="background" presStyleLbl="node0" presStyleIdx="0" presStyleCnt="2"/>
      <dgm:spPr/>
    </dgm:pt>
    <dgm:pt modelId="{056B1BC0-643A-439E-90FA-04E4488B3CD8}" type="pres">
      <dgm:prSet presAssocID="{69A796D6-FBB1-4EE6-B39F-8BDEE4ED1AA3}" presName="text" presStyleLbl="fgAcc0" presStyleIdx="0" presStyleCnt="2">
        <dgm:presLayoutVars>
          <dgm:chPref val="3"/>
        </dgm:presLayoutVars>
      </dgm:prSet>
      <dgm:spPr/>
      <dgm:t>
        <a:bodyPr/>
        <a:lstStyle/>
        <a:p>
          <a:endParaRPr lang="pl-PL"/>
        </a:p>
      </dgm:t>
    </dgm:pt>
    <dgm:pt modelId="{7E713AE1-0083-410E-9AB9-1E1D01AEBC27}" type="pres">
      <dgm:prSet presAssocID="{69A796D6-FBB1-4EE6-B39F-8BDEE4ED1AA3}" presName="hierChild2" presStyleCnt="0"/>
      <dgm:spPr/>
    </dgm:pt>
    <dgm:pt modelId="{BD21CC98-F78A-4A9F-8460-0A01836334DB}" type="pres">
      <dgm:prSet presAssocID="{E48C70B8-5E00-4C22-9793-5E576CCE1AEF}" presName="hierRoot1" presStyleCnt="0"/>
      <dgm:spPr/>
    </dgm:pt>
    <dgm:pt modelId="{FDF98D53-CAA7-40B7-A781-B965D49205C9}" type="pres">
      <dgm:prSet presAssocID="{E48C70B8-5E00-4C22-9793-5E576CCE1AEF}" presName="composite" presStyleCnt="0"/>
      <dgm:spPr/>
    </dgm:pt>
    <dgm:pt modelId="{A0427656-49A7-450B-9A32-3CDE2CEB0236}" type="pres">
      <dgm:prSet presAssocID="{E48C70B8-5E00-4C22-9793-5E576CCE1AEF}" presName="background" presStyleLbl="node0" presStyleIdx="1" presStyleCnt="2"/>
      <dgm:spPr/>
    </dgm:pt>
    <dgm:pt modelId="{AF9C03AA-6788-4783-BF62-B59982B3B23E}" type="pres">
      <dgm:prSet presAssocID="{E48C70B8-5E00-4C22-9793-5E576CCE1AEF}" presName="text" presStyleLbl="fgAcc0" presStyleIdx="1" presStyleCnt="2">
        <dgm:presLayoutVars>
          <dgm:chPref val="3"/>
        </dgm:presLayoutVars>
      </dgm:prSet>
      <dgm:spPr/>
      <dgm:t>
        <a:bodyPr/>
        <a:lstStyle/>
        <a:p>
          <a:endParaRPr lang="pl-PL"/>
        </a:p>
      </dgm:t>
    </dgm:pt>
    <dgm:pt modelId="{634789D2-2E21-4BA5-A7B2-716A0313E71B}" type="pres">
      <dgm:prSet presAssocID="{E48C70B8-5E00-4C22-9793-5E576CCE1AEF}" presName="hierChild2" presStyleCnt="0"/>
      <dgm:spPr/>
    </dgm:pt>
  </dgm:ptLst>
  <dgm:cxnLst>
    <dgm:cxn modelId="{A4D02284-FEC7-4B1F-A1D7-85AF2B1265BC}" srcId="{27DEB2C6-1F40-4B07-89BB-5B06B792A94E}" destId="{E48C70B8-5E00-4C22-9793-5E576CCE1AEF}" srcOrd="1" destOrd="0" parTransId="{0B9277CA-4D17-49A1-BC5C-ADA38D6EEB4F}" sibTransId="{9BEC87EC-1D28-44E2-B817-D76DCA149D6A}"/>
    <dgm:cxn modelId="{BD17855A-7B9E-427F-83A2-C5A67A353ECA}" type="presOf" srcId="{E48C70B8-5E00-4C22-9793-5E576CCE1AEF}" destId="{AF9C03AA-6788-4783-BF62-B59982B3B23E}" srcOrd="0" destOrd="0" presId="urn:microsoft.com/office/officeart/2005/8/layout/hierarchy1"/>
    <dgm:cxn modelId="{CCDB6A27-6962-45F1-AFF4-2DFB8237270D}" type="presOf" srcId="{27DEB2C6-1F40-4B07-89BB-5B06B792A94E}" destId="{B6A68BBD-6BB9-4F24-9F6D-49173271CACB}" srcOrd="0" destOrd="0" presId="urn:microsoft.com/office/officeart/2005/8/layout/hierarchy1"/>
    <dgm:cxn modelId="{3944834B-F2EC-4199-BC74-FFD520079977}" type="presOf" srcId="{69A796D6-FBB1-4EE6-B39F-8BDEE4ED1AA3}" destId="{056B1BC0-643A-439E-90FA-04E4488B3CD8}" srcOrd="0" destOrd="0" presId="urn:microsoft.com/office/officeart/2005/8/layout/hierarchy1"/>
    <dgm:cxn modelId="{68CF310A-DD36-418E-8156-0D8AA7686220}" srcId="{27DEB2C6-1F40-4B07-89BB-5B06B792A94E}" destId="{69A796D6-FBB1-4EE6-B39F-8BDEE4ED1AA3}" srcOrd="0" destOrd="0" parTransId="{D4D12127-77B3-402E-BFB4-B06C1DB4346B}" sibTransId="{3DFF6497-A8E3-42B6-B1B1-C953C149DA9E}"/>
    <dgm:cxn modelId="{641BBF21-DE22-4344-BF94-C81E6EF494F6}" type="presParOf" srcId="{B6A68BBD-6BB9-4F24-9F6D-49173271CACB}" destId="{BFEDB9C7-2D37-40CC-988B-68A7AAAB446F}" srcOrd="0" destOrd="0" presId="urn:microsoft.com/office/officeart/2005/8/layout/hierarchy1"/>
    <dgm:cxn modelId="{584C84AB-3196-428A-A7BC-73B3F9534CEB}" type="presParOf" srcId="{BFEDB9C7-2D37-40CC-988B-68A7AAAB446F}" destId="{78F31DF2-BF6A-4F4A-8B0A-9CE58BC975BE}" srcOrd="0" destOrd="0" presId="urn:microsoft.com/office/officeart/2005/8/layout/hierarchy1"/>
    <dgm:cxn modelId="{8E84BA90-1AC4-4D54-A89E-9BE584F5DFC0}" type="presParOf" srcId="{78F31DF2-BF6A-4F4A-8B0A-9CE58BC975BE}" destId="{196B1E92-3679-4C96-B931-358AD4583BDB}" srcOrd="0" destOrd="0" presId="urn:microsoft.com/office/officeart/2005/8/layout/hierarchy1"/>
    <dgm:cxn modelId="{56AE1197-DC9F-43C9-A556-B14B600B9466}" type="presParOf" srcId="{78F31DF2-BF6A-4F4A-8B0A-9CE58BC975BE}" destId="{056B1BC0-643A-439E-90FA-04E4488B3CD8}" srcOrd="1" destOrd="0" presId="urn:microsoft.com/office/officeart/2005/8/layout/hierarchy1"/>
    <dgm:cxn modelId="{FA70395E-9F4F-4FC1-9781-BFA645B881C2}" type="presParOf" srcId="{BFEDB9C7-2D37-40CC-988B-68A7AAAB446F}" destId="{7E713AE1-0083-410E-9AB9-1E1D01AEBC27}" srcOrd="1" destOrd="0" presId="urn:microsoft.com/office/officeart/2005/8/layout/hierarchy1"/>
    <dgm:cxn modelId="{8DAC8546-5583-4081-AD02-52203575486F}" type="presParOf" srcId="{B6A68BBD-6BB9-4F24-9F6D-49173271CACB}" destId="{BD21CC98-F78A-4A9F-8460-0A01836334DB}" srcOrd="1" destOrd="0" presId="urn:microsoft.com/office/officeart/2005/8/layout/hierarchy1"/>
    <dgm:cxn modelId="{81D0BBB7-D251-4384-BD7B-F3C4ED9FB0CB}" type="presParOf" srcId="{BD21CC98-F78A-4A9F-8460-0A01836334DB}" destId="{FDF98D53-CAA7-40B7-A781-B965D49205C9}" srcOrd="0" destOrd="0" presId="urn:microsoft.com/office/officeart/2005/8/layout/hierarchy1"/>
    <dgm:cxn modelId="{10112209-B104-44DF-857F-95D0E9198EE6}" type="presParOf" srcId="{FDF98D53-CAA7-40B7-A781-B965D49205C9}" destId="{A0427656-49A7-450B-9A32-3CDE2CEB0236}" srcOrd="0" destOrd="0" presId="urn:microsoft.com/office/officeart/2005/8/layout/hierarchy1"/>
    <dgm:cxn modelId="{55B60CF8-9C1F-44B5-AA49-C0BE118099FA}" type="presParOf" srcId="{FDF98D53-CAA7-40B7-A781-B965D49205C9}" destId="{AF9C03AA-6788-4783-BF62-B59982B3B23E}" srcOrd="1" destOrd="0" presId="urn:microsoft.com/office/officeart/2005/8/layout/hierarchy1"/>
    <dgm:cxn modelId="{FF5DC2AA-BEB9-4205-8406-B314149A9C67}" type="presParOf" srcId="{BD21CC98-F78A-4A9F-8460-0A01836334DB}" destId="{634789D2-2E21-4BA5-A7B2-716A0313E71B}"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2917F78-EFA6-4FDB-A3E9-4C7109FB629F}" type="doc">
      <dgm:prSet loTypeId="urn:microsoft.com/office/officeart/2005/8/layout/chevron1" loCatId="process" qsTypeId="urn:microsoft.com/office/officeart/2005/8/quickstyle/simple1" qsCatId="simple" csTypeId="urn:microsoft.com/office/officeart/2005/8/colors/accent1_2" csCatId="accent1" phldr="1"/>
      <dgm:spPr/>
    </dgm:pt>
    <dgm:pt modelId="{F0575AD5-459D-43A3-9F93-07E8DAFECC89}">
      <dgm:prSet phldrT="[Tekst]" phldr="0"/>
      <dgm:spPr/>
      <dgm:t>
        <a:bodyPr/>
        <a:lstStyle/>
        <a:p>
          <a:pPr rtl="0"/>
          <a:r>
            <a:rPr lang="pl-PL" dirty="0">
              <a:latin typeface="Gill Sans MT" panose="020B0502020104020203"/>
            </a:rPr>
            <a:t>Postępowanie przygotowawcze</a:t>
          </a:r>
          <a:endParaRPr lang="pl-PL" dirty="0"/>
        </a:p>
      </dgm:t>
    </dgm:pt>
    <dgm:pt modelId="{C103878D-2160-49D3-BA57-0CCC59ABCFB5}" type="parTrans" cxnId="{F456E86C-FB0C-4119-BD04-671588CBF363}">
      <dgm:prSet/>
      <dgm:spPr/>
    </dgm:pt>
    <dgm:pt modelId="{BA4D178B-B044-46F0-9FF8-7C4806D15CCC}" type="sibTrans" cxnId="{F456E86C-FB0C-4119-BD04-671588CBF363}">
      <dgm:prSet/>
      <dgm:spPr/>
    </dgm:pt>
    <dgm:pt modelId="{9C2B7A7B-273A-4330-B166-A63AE43F7F36}">
      <dgm:prSet phldrT="[Tekst]" phldr="0"/>
      <dgm:spPr/>
      <dgm:t>
        <a:bodyPr/>
        <a:lstStyle/>
        <a:p>
          <a:pPr rtl="0"/>
          <a:r>
            <a:rPr lang="pl-PL" dirty="0">
              <a:latin typeface="Gill Sans MT" panose="020B0502020104020203"/>
            </a:rPr>
            <a:t>Postępowanie jurysdykcyjne (główne)</a:t>
          </a:r>
          <a:endParaRPr lang="pl-PL" dirty="0"/>
        </a:p>
      </dgm:t>
    </dgm:pt>
    <dgm:pt modelId="{2E85F964-3FD9-47CF-92B9-5DB4C6A168F4}" type="parTrans" cxnId="{25E228C9-5881-4D3F-8480-A2731D1E30BD}">
      <dgm:prSet/>
      <dgm:spPr/>
    </dgm:pt>
    <dgm:pt modelId="{D9CF9E34-ADFA-4FCD-AA5C-F9B2147FFFEA}" type="sibTrans" cxnId="{25E228C9-5881-4D3F-8480-A2731D1E30BD}">
      <dgm:prSet/>
      <dgm:spPr/>
    </dgm:pt>
    <dgm:pt modelId="{13748E12-F03F-4B8F-AD4C-8577223C1B07}">
      <dgm:prSet phldr="0"/>
      <dgm:spPr/>
      <dgm:t>
        <a:bodyPr/>
        <a:lstStyle/>
        <a:p>
          <a:pPr rtl="0"/>
          <a:r>
            <a:rPr lang="pl-PL" dirty="0">
              <a:latin typeface="Gill Sans MT" panose="020B0502020104020203"/>
            </a:rPr>
            <a:t>Postępowanie jurysdykcyjne (odwoławcze)</a:t>
          </a:r>
        </a:p>
      </dgm:t>
    </dgm:pt>
    <dgm:pt modelId="{8F98063C-23E5-4A8B-A8CA-FD631D452A07}" type="parTrans" cxnId="{A7649B46-0CC7-4371-8322-B73CFFF3EEE3}">
      <dgm:prSet/>
      <dgm:spPr/>
    </dgm:pt>
    <dgm:pt modelId="{40E0AD67-AE6D-4188-B4FC-05740317407A}" type="sibTrans" cxnId="{A7649B46-0CC7-4371-8322-B73CFFF3EEE3}">
      <dgm:prSet/>
      <dgm:spPr/>
    </dgm:pt>
    <dgm:pt modelId="{23E54E24-5AF0-4A3C-ABFB-6DA35EC82676}">
      <dgm:prSet phldr="0"/>
      <dgm:spPr/>
      <dgm:t>
        <a:bodyPr/>
        <a:lstStyle/>
        <a:p>
          <a:pPr rtl="0"/>
          <a:r>
            <a:rPr lang="pl-PL" dirty="0">
              <a:latin typeface="Gill Sans MT" panose="020B0502020104020203"/>
            </a:rPr>
            <a:t>Postępowanie wykonawcze</a:t>
          </a:r>
        </a:p>
      </dgm:t>
    </dgm:pt>
    <dgm:pt modelId="{53A6485E-F9CD-4D99-9E96-8E870B0C2EFF}" type="parTrans" cxnId="{7CFE356D-A5E5-4683-827A-009635D59646}">
      <dgm:prSet/>
      <dgm:spPr/>
    </dgm:pt>
    <dgm:pt modelId="{4689D99B-9B3C-4FA6-9BC5-767E96112B99}" type="sibTrans" cxnId="{7CFE356D-A5E5-4683-827A-009635D59646}">
      <dgm:prSet/>
      <dgm:spPr/>
    </dgm:pt>
    <dgm:pt modelId="{8A8F7679-C598-4CFA-B4DC-EDB0AD745377}" type="pres">
      <dgm:prSet presAssocID="{92917F78-EFA6-4FDB-A3E9-4C7109FB629F}" presName="Name0" presStyleCnt="0">
        <dgm:presLayoutVars>
          <dgm:dir/>
          <dgm:animLvl val="lvl"/>
          <dgm:resizeHandles val="exact"/>
        </dgm:presLayoutVars>
      </dgm:prSet>
      <dgm:spPr/>
    </dgm:pt>
    <dgm:pt modelId="{823B717D-B6AE-44BA-A74B-1D98B66417B8}" type="pres">
      <dgm:prSet presAssocID="{F0575AD5-459D-43A3-9F93-07E8DAFECC89}" presName="parTxOnly" presStyleLbl="node1" presStyleIdx="0" presStyleCnt="4">
        <dgm:presLayoutVars>
          <dgm:chMax val="0"/>
          <dgm:chPref val="0"/>
          <dgm:bulletEnabled val="1"/>
        </dgm:presLayoutVars>
      </dgm:prSet>
      <dgm:spPr/>
      <dgm:t>
        <a:bodyPr/>
        <a:lstStyle/>
        <a:p>
          <a:endParaRPr lang="pl-PL"/>
        </a:p>
      </dgm:t>
    </dgm:pt>
    <dgm:pt modelId="{647302B3-1A85-4628-9CB2-057AB7115D8A}" type="pres">
      <dgm:prSet presAssocID="{BA4D178B-B044-46F0-9FF8-7C4806D15CCC}" presName="parTxOnlySpace" presStyleCnt="0"/>
      <dgm:spPr/>
    </dgm:pt>
    <dgm:pt modelId="{13745390-6F6F-438A-94F9-1DDCA7EDA589}" type="pres">
      <dgm:prSet presAssocID="{9C2B7A7B-273A-4330-B166-A63AE43F7F36}" presName="parTxOnly" presStyleLbl="node1" presStyleIdx="1" presStyleCnt="4">
        <dgm:presLayoutVars>
          <dgm:chMax val="0"/>
          <dgm:chPref val="0"/>
          <dgm:bulletEnabled val="1"/>
        </dgm:presLayoutVars>
      </dgm:prSet>
      <dgm:spPr/>
      <dgm:t>
        <a:bodyPr/>
        <a:lstStyle/>
        <a:p>
          <a:endParaRPr lang="pl-PL"/>
        </a:p>
      </dgm:t>
    </dgm:pt>
    <dgm:pt modelId="{9EFE6940-A77A-45AE-BC56-15CE345F1226}" type="pres">
      <dgm:prSet presAssocID="{D9CF9E34-ADFA-4FCD-AA5C-F9B2147FFFEA}" presName="parTxOnlySpace" presStyleCnt="0"/>
      <dgm:spPr/>
    </dgm:pt>
    <dgm:pt modelId="{B9DB1C09-F140-4351-80CB-BDF1FA5A74CC}" type="pres">
      <dgm:prSet presAssocID="{13748E12-F03F-4B8F-AD4C-8577223C1B07}" presName="parTxOnly" presStyleLbl="node1" presStyleIdx="2" presStyleCnt="4">
        <dgm:presLayoutVars>
          <dgm:chMax val="0"/>
          <dgm:chPref val="0"/>
          <dgm:bulletEnabled val="1"/>
        </dgm:presLayoutVars>
      </dgm:prSet>
      <dgm:spPr/>
      <dgm:t>
        <a:bodyPr/>
        <a:lstStyle/>
        <a:p>
          <a:endParaRPr lang="pl-PL"/>
        </a:p>
      </dgm:t>
    </dgm:pt>
    <dgm:pt modelId="{4905BFB9-0A4B-442C-BAFD-1FE529D8E2A3}" type="pres">
      <dgm:prSet presAssocID="{40E0AD67-AE6D-4188-B4FC-05740317407A}" presName="parTxOnlySpace" presStyleCnt="0"/>
      <dgm:spPr/>
    </dgm:pt>
    <dgm:pt modelId="{C7650334-FA8F-48B6-9BF0-AAA55DF9B30F}" type="pres">
      <dgm:prSet presAssocID="{23E54E24-5AF0-4A3C-ABFB-6DA35EC82676}" presName="parTxOnly" presStyleLbl="node1" presStyleIdx="3" presStyleCnt="4">
        <dgm:presLayoutVars>
          <dgm:chMax val="0"/>
          <dgm:chPref val="0"/>
          <dgm:bulletEnabled val="1"/>
        </dgm:presLayoutVars>
      </dgm:prSet>
      <dgm:spPr/>
      <dgm:t>
        <a:bodyPr/>
        <a:lstStyle/>
        <a:p>
          <a:endParaRPr lang="pl-PL"/>
        </a:p>
      </dgm:t>
    </dgm:pt>
  </dgm:ptLst>
  <dgm:cxnLst>
    <dgm:cxn modelId="{F456E86C-FB0C-4119-BD04-671588CBF363}" srcId="{92917F78-EFA6-4FDB-A3E9-4C7109FB629F}" destId="{F0575AD5-459D-43A3-9F93-07E8DAFECC89}" srcOrd="0" destOrd="0" parTransId="{C103878D-2160-49D3-BA57-0CCC59ABCFB5}" sibTransId="{BA4D178B-B044-46F0-9FF8-7C4806D15CCC}"/>
    <dgm:cxn modelId="{949B53CB-873A-4831-BCF6-C3B7F5360542}" type="presOf" srcId="{23E54E24-5AF0-4A3C-ABFB-6DA35EC82676}" destId="{C7650334-FA8F-48B6-9BF0-AAA55DF9B30F}" srcOrd="0" destOrd="0" presId="urn:microsoft.com/office/officeart/2005/8/layout/chevron1"/>
    <dgm:cxn modelId="{C5456D27-AA69-45AA-9A13-9160B18CE21C}" type="presOf" srcId="{F0575AD5-459D-43A3-9F93-07E8DAFECC89}" destId="{823B717D-B6AE-44BA-A74B-1D98B66417B8}" srcOrd="0" destOrd="0" presId="urn:microsoft.com/office/officeart/2005/8/layout/chevron1"/>
    <dgm:cxn modelId="{C710585B-06A4-4404-8680-99587B82A821}" type="presOf" srcId="{92917F78-EFA6-4FDB-A3E9-4C7109FB629F}" destId="{8A8F7679-C598-4CFA-B4DC-EDB0AD745377}" srcOrd="0" destOrd="0" presId="urn:microsoft.com/office/officeart/2005/8/layout/chevron1"/>
    <dgm:cxn modelId="{297931C4-E570-42BD-9C71-CE91A747C180}" type="presOf" srcId="{9C2B7A7B-273A-4330-B166-A63AE43F7F36}" destId="{13745390-6F6F-438A-94F9-1DDCA7EDA589}" srcOrd="0" destOrd="0" presId="urn:microsoft.com/office/officeart/2005/8/layout/chevron1"/>
    <dgm:cxn modelId="{A7649B46-0CC7-4371-8322-B73CFFF3EEE3}" srcId="{92917F78-EFA6-4FDB-A3E9-4C7109FB629F}" destId="{13748E12-F03F-4B8F-AD4C-8577223C1B07}" srcOrd="2" destOrd="0" parTransId="{8F98063C-23E5-4A8B-A8CA-FD631D452A07}" sibTransId="{40E0AD67-AE6D-4188-B4FC-05740317407A}"/>
    <dgm:cxn modelId="{7CFE356D-A5E5-4683-827A-009635D59646}" srcId="{92917F78-EFA6-4FDB-A3E9-4C7109FB629F}" destId="{23E54E24-5AF0-4A3C-ABFB-6DA35EC82676}" srcOrd="3" destOrd="0" parTransId="{53A6485E-F9CD-4D99-9E96-8E870B0C2EFF}" sibTransId="{4689D99B-9B3C-4FA6-9BC5-767E96112B99}"/>
    <dgm:cxn modelId="{25E228C9-5881-4D3F-8480-A2731D1E30BD}" srcId="{92917F78-EFA6-4FDB-A3E9-4C7109FB629F}" destId="{9C2B7A7B-273A-4330-B166-A63AE43F7F36}" srcOrd="1" destOrd="0" parTransId="{2E85F964-3FD9-47CF-92B9-5DB4C6A168F4}" sibTransId="{D9CF9E34-ADFA-4FCD-AA5C-F9B2147FFFEA}"/>
    <dgm:cxn modelId="{BDFBBE2F-0BB9-43F7-88DC-8B5C09600C81}" type="presOf" srcId="{13748E12-F03F-4B8F-AD4C-8577223C1B07}" destId="{B9DB1C09-F140-4351-80CB-BDF1FA5A74CC}" srcOrd="0" destOrd="0" presId="urn:microsoft.com/office/officeart/2005/8/layout/chevron1"/>
    <dgm:cxn modelId="{26B0E325-B035-426F-828C-591C8A16F4A9}" type="presParOf" srcId="{8A8F7679-C598-4CFA-B4DC-EDB0AD745377}" destId="{823B717D-B6AE-44BA-A74B-1D98B66417B8}" srcOrd="0" destOrd="0" presId="urn:microsoft.com/office/officeart/2005/8/layout/chevron1"/>
    <dgm:cxn modelId="{EEBE00D9-4311-4BF1-B10F-D05B32BA06B5}" type="presParOf" srcId="{8A8F7679-C598-4CFA-B4DC-EDB0AD745377}" destId="{647302B3-1A85-4628-9CB2-057AB7115D8A}" srcOrd="1" destOrd="0" presId="urn:microsoft.com/office/officeart/2005/8/layout/chevron1"/>
    <dgm:cxn modelId="{891C1CFC-1E9D-441E-928A-5C5F41D871DE}" type="presParOf" srcId="{8A8F7679-C598-4CFA-B4DC-EDB0AD745377}" destId="{13745390-6F6F-438A-94F9-1DDCA7EDA589}" srcOrd="2" destOrd="0" presId="urn:microsoft.com/office/officeart/2005/8/layout/chevron1"/>
    <dgm:cxn modelId="{FD843B33-18D2-4C0A-8DBE-C87645F5D1B8}" type="presParOf" srcId="{8A8F7679-C598-4CFA-B4DC-EDB0AD745377}" destId="{9EFE6940-A77A-45AE-BC56-15CE345F1226}" srcOrd="3" destOrd="0" presId="urn:microsoft.com/office/officeart/2005/8/layout/chevron1"/>
    <dgm:cxn modelId="{1DA5A261-3669-45CA-B54C-52840C8F2E17}" type="presParOf" srcId="{8A8F7679-C598-4CFA-B4DC-EDB0AD745377}" destId="{B9DB1C09-F140-4351-80CB-BDF1FA5A74CC}" srcOrd="4" destOrd="0" presId="urn:microsoft.com/office/officeart/2005/8/layout/chevron1"/>
    <dgm:cxn modelId="{B272F9F5-BF16-485F-8EB4-98CC773D9B4F}" type="presParOf" srcId="{8A8F7679-C598-4CFA-B4DC-EDB0AD745377}" destId="{4905BFB9-0A4B-442C-BAFD-1FE529D8E2A3}" srcOrd="5" destOrd="0" presId="urn:microsoft.com/office/officeart/2005/8/layout/chevron1"/>
    <dgm:cxn modelId="{DB0A9DE3-6963-4852-B77E-35C615D4E7F4}" type="presParOf" srcId="{8A8F7679-C598-4CFA-B4DC-EDB0AD745377}" destId="{C7650334-FA8F-48B6-9BF0-AAA55DF9B30F}" srcOrd="6"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BFF61F0-339F-41A1-905C-1353FF5228A2}" type="doc">
      <dgm:prSet loTypeId="urn:microsoft.com/office/officeart/2005/8/layout/default#8" loCatId="list" qsTypeId="urn:microsoft.com/office/officeart/2005/8/quickstyle/simple1" qsCatId="simple" csTypeId="urn:microsoft.com/office/officeart/2005/8/colors/accent1_2" csCatId="accent1" phldr="1"/>
      <dgm:spPr/>
      <dgm:t>
        <a:bodyPr/>
        <a:lstStyle/>
        <a:p>
          <a:endParaRPr lang="pl-PL"/>
        </a:p>
      </dgm:t>
    </dgm:pt>
    <dgm:pt modelId="{57231AE8-BC8C-4F6C-ACCF-A348A1C5362F}">
      <dgm:prSet phldrT="[Tekst]" phldr="0"/>
      <dgm:spPr/>
      <dgm:t>
        <a:bodyPr/>
        <a:lstStyle/>
        <a:p>
          <a:r>
            <a:rPr lang="pl-PL" dirty="0">
              <a:latin typeface="Gill Sans MT" panose="020B0502020104020203"/>
            </a:rPr>
            <a:t>śledztwo</a:t>
          </a:r>
          <a:endParaRPr lang="pl-PL" dirty="0"/>
        </a:p>
      </dgm:t>
    </dgm:pt>
    <dgm:pt modelId="{92F173DE-6004-47C1-B143-C7A1DEEF9472}" type="parTrans" cxnId="{FA42185A-858D-41CA-921C-E0E0BA4B08E1}">
      <dgm:prSet/>
      <dgm:spPr/>
      <dgm:t>
        <a:bodyPr/>
        <a:lstStyle/>
        <a:p>
          <a:endParaRPr lang="pl-PL"/>
        </a:p>
      </dgm:t>
    </dgm:pt>
    <dgm:pt modelId="{1ACFEB0D-0033-45AA-9A11-79687F7E32FD}" type="sibTrans" cxnId="{FA42185A-858D-41CA-921C-E0E0BA4B08E1}">
      <dgm:prSet/>
      <dgm:spPr/>
      <dgm:t>
        <a:bodyPr/>
        <a:lstStyle/>
        <a:p>
          <a:endParaRPr lang="pl-PL"/>
        </a:p>
      </dgm:t>
    </dgm:pt>
    <dgm:pt modelId="{D38C8176-35D4-42A6-A74D-BD787F6E6363}">
      <dgm:prSet phldrT="[Tekst]" phldr="0"/>
      <dgm:spPr/>
      <dgm:t>
        <a:bodyPr/>
        <a:lstStyle/>
        <a:p>
          <a:r>
            <a:rPr lang="pl-PL" dirty="0">
              <a:latin typeface="Gill Sans MT" panose="020B0502020104020203"/>
            </a:rPr>
            <a:t>dochodzenie</a:t>
          </a:r>
          <a:endParaRPr lang="pl-PL" dirty="0"/>
        </a:p>
      </dgm:t>
    </dgm:pt>
    <dgm:pt modelId="{ABB41B09-266C-4F96-B688-E4007D737E0C}" type="parTrans" cxnId="{2BE1525A-5C98-45FE-B50D-4BE42C7B90F7}">
      <dgm:prSet/>
      <dgm:spPr/>
      <dgm:t>
        <a:bodyPr/>
        <a:lstStyle/>
        <a:p>
          <a:endParaRPr lang="pl-PL"/>
        </a:p>
      </dgm:t>
    </dgm:pt>
    <dgm:pt modelId="{6D20D23C-E322-4DD9-9E3D-79357549451B}" type="sibTrans" cxnId="{2BE1525A-5C98-45FE-B50D-4BE42C7B90F7}">
      <dgm:prSet/>
      <dgm:spPr/>
      <dgm:t>
        <a:bodyPr/>
        <a:lstStyle/>
        <a:p>
          <a:endParaRPr lang="pl-PL"/>
        </a:p>
      </dgm:t>
    </dgm:pt>
    <dgm:pt modelId="{A0E4A90D-C786-42B1-9D7E-8704389BD41F}" type="pres">
      <dgm:prSet presAssocID="{3BFF61F0-339F-41A1-905C-1353FF5228A2}" presName="diagram" presStyleCnt="0">
        <dgm:presLayoutVars>
          <dgm:dir/>
          <dgm:resizeHandles val="exact"/>
        </dgm:presLayoutVars>
      </dgm:prSet>
      <dgm:spPr/>
      <dgm:t>
        <a:bodyPr/>
        <a:lstStyle/>
        <a:p>
          <a:endParaRPr lang="pl-PL"/>
        </a:p>
      </dgm:t>
    </dgm:pt>
    <dgm:pt modelId="{60E5A24E-CFB9-4D64-BBD2-97E1B1E6E0C5}" type="pres">
      <dgm:prSet presAssocID="{57231AE8-BC8C-4F6C-ACCF-A348A1C5362F}" presName="node" presStyleLbl="node1" presStyleIdx="0" presStyleCnt="2">
        <dgm:presLayoutVars>
          <dgm:bulletEnabled val="1"/>
        </dgm:presLayoutVars>
      </dgm:prSet>
      <dgm:spPr/>
      <dgm:t>
        <a:bodyPr/>
        <a:lstStyle/>
        <a:p>
          <a:endParaRPr lang="pl-PL"/>
        </a:p>
      </dgm:t>
    </dgm:pt>
    <dgm:pt modelId="{25737C83-3167-4ABD-8DAB-34EEA69A5135}" type="pres">
      <dgm:prSet presAssocID="{1ACFEB0D-0033-45AA-9A11-79687F7E32FD}" presName="sibTrans" presStyleCnt="0"/>
      <dgm:spPr/>
    </dgm:pt>
    <dgm:pt modelId="{00B75968-A6A6-495D-A54B-00AED9D6F893}" type="pres">
      <dgm:prSet presAssocID="{D38C8176-35D4-42A6-A74D-BD787F6E6363}" presName="node" presStyleLbl="node1" presStyleIdx="1" presStyleCnt="2">
        <dgm:presLayoutVars>
          <dgm:bulletEnabled val="1"/>
        </dgm:presLayoutVars>
      </dgm:prSet>
      <dgm:spPr/>
      <dgm:t>
        <a:bodyPr/>
        <a:lstStyle/>
        <a:p>
          <a:endParaRPr lang="pl-PL"/>
        </a:p>
      </dgm:t>
    </dgm:pt>
  </dgm:ptLst>
  <dgm:cxnLst>
    <dgm:cxn modelId="{2BE1525A-5C98-45FE-B50D-4BE42C7B90F7}" srcId="{3BFF61F0-339F-41A1-905C-1353FF5228A2}" destId="{D38C8176-35D4-42A6-A74D-BD787F6E6363}" srcOrd="1" destOrd="0" parTransId="{ABB41B09-266C-4F96-B688-E4007D737E0C}" sibTransId="{6D20D23C-E322-4DD9-9E3D-79357549451B}"/>
    <dgm:cxn modelId="{AC3CD027-AD93-4FCA-A619-884CB881FD00}" type="presOf" srcId="{3BFF61F0-339F-41A1-905C-1353FF5228A2}" destId="{A0E4A90D-C786-42B1-9D7E-8704389BD41F}" srcOrd="0" destOrd="0" presId="urn:microsoft.com/office/officeart/2005/8/layout/default#8"/>
    <dgm:cxn modelId="{FA42185A-858D-41CA-921C-E0E0BA4B08E1}" srcId="{3BFF61F0-339F-41A1-905C-1353FF5228A2}" destId="{57231AE8-BC8C-4F6C-ACCF-A348A1C5362F}" srcOrd="0" destOrd="0" parTransId="{92F173DE-6004-47C1-B143-C7A1DEEF9472}" sibTransId="{1ACFEB0D-0033-45AA-9A11-79687F7E32FD}"/>
    <dgm:cxn modelId="{D624011C-AD9A-424C-BF9C-BBB90723C749}" type="presOf" srcId="{D38C8176-35D4-42A6-A74D-BD787F6E6363}" destId="{00B75968-A6A6-495D-A54B-00AED9D6F893}" srcOrd="0" destOrd="0" presId="urn:microsoft.com/office/officeart/2005/8/layout/default#8"/>
    <dgm:cxn modelId="{EE79524E-C831-4B2C-A582-192D7FB64ACE}" type="presOf" srcId="{57231AE8-BC8C-4F6C-ACCF-A348A1C5362F}" destId="{60E5A24E-CFB9-4D64-BBD2-97E1B1E6E0C5}" srcOrd="0" destOrd="0" presId="urn:microsoft.com/office/officeart/2005/8/layout/default#8"/>
    <dgm:cxn modelId="{63742AE9-07DB-4D0D-B5F0-7BD2A27F14CD}" type="presParOf" srcId="{A0E4A90D-C786-42B1-9D7E-8704389BD41F}" destId="{60E5A24E-CFB9-4D64-BBD2-97E1B1E6E0C5}" srcOrd="0" destOrd="0" presId="urn:microsoft.com/office/officeart/2005/8/layout/default#8"/>
    <dgm:cxn modelId="{0BFC6C60-A578-43A0-AD2B-ACCBFC31ADAE}" type="presParOf" srcId="{A0E4A90D-C786-42B1-9D7E-8704389BD41F}" destId="{25737C83-3167-4ABD-8DAB-34EEA69A5135}" srcOrd="1" destOrd="0" presId="urn:microsoft.com/office/officeart/2005/8/layout/default#8"/>
    <dgm:cxn modelId="{231A0765-9044-49CD-A384-18D9A2A02E8F}" type="presParOf" srcId="{A0E4A90D-C786-42B1-9D7E-8704389BD41F}" destId="{00B75968-A6A6-495D-A54B-00AED9D6F893}" srcOrd="2" destOrd="0" presId="urn:microsoft.com/office/officeart/2005/8/layout/default#8"/>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20FC44-B11F-4D7F-8EEF-BE86714B307F}"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pl-PL"/>
        </a:p>
      </dgm:t>
    </dgm:pt>
    <dgm:pt modelId="{76655CCA-831C-4803-A635-C12885D61DA1}">
      <dgm:prSet phldrT="[Tekst]" phldr="0"/>
      <dgm:spPr/>
      <dgm:t>
        <a:bodyPr/>
        <a:lstStyle/>
        <a:p>
          <a:pPr rtl="0"/>
          <a:r>
            <a:rPr lang="pl-PL" dirty="0">
              <a:latin typeface="Gill Sans MT" panose="020B0502020104020203"/>
            </a:rPr>
            <a:t>Ścigane z urzędu</a:t>
          </a:r>
          <a:endParaRPr lang="pl-PL" dirty="0"/>
        </a:p>
      </dgm:t>
    </dgm:pt>
    <dgm:pt modelId="{915C9CF8-4154-46B0-AEB2-D2BD0C74EF8F}" type="parTrans" cxnId="{30FC8AB8-A328-42D3-986F-DC11098DB2F9}">
      <dgm:prSet/>
      <dgm:spPr/>
      <dgm:t>
        <a:bodyPr/>
        <a:lstStyle/>
        <a:p>
          <a:endParaRPr lang="pl-PL"/>
        </a:p>
      </dgm:t>
    </dgm:pt>
    <dgm:pt modelId="{4F93C6B4-0053-41B6-96E3-84A67EEB46E5}" type="sibTrans" cxnId="{30FC8AB8-A328-42D3-986F-DC11098DB2F9}">
      <dgm:prSet/>
      <dgm:spPr/>
      <dgm:t>
        <a:bodyPr/>
        <a:lstStyle/>
        <a:p>
          <a:endParaRPr lang="pl-PL"/>
        </a:p>
      </dgm:t>
    </dgm:pt>
    <dgm:pt modelId="{1D9D5CCB-5B8E-4FF7-8F62-8F9A7F49F643}">
      <dgm:prSet phldrT="[Tekst]" phldr="0"/>
      <dgm:spPr/>
      <dgm:t>
        <a:bodyPr/>
        <a:lstStyle/>
        <a:p>
          <a:pPr rtl="0"/>
          <a:r>
            <a:rPr lang="pl-PL" dirty="0">
              <a:latin typeface="Gill Sans MT" panose="020B0502020104020203"/>
            </a:rPr>
            <a:t>Ścigane na wniosek</a:t>
          </a:r>
          <a:endParaRPr lang="pl-PL" dirty="0"/>
        </a:p>
      </dgm:t>
    </dgm:pt>
    <dgm:pt modelId="{15199961-4AAB-41F4-801A-D9649C522E25}" type="parTrans" cxnId="{38176D86-98F0-4374-B8A0-2D7E5C4199C3}">
      <dgm:prSet/>
      <dgm:spPr/>
      <dgm:t>
        <a:bodyPr/>
        <a:lstStyle/>
        <a:p>
          <a:endParaRPr lang="pl-PL"/>
        </a:p>
      </dgm:t>
    </dgm:pt>
    <dgm:pt modelId="{526C1C91-EE2F-4132-9FA3-D0F3A1940D3A}" type="sibTrans" cxnId="{38176D86-98F0-4374-B8A0-2D7E5C4199C3}">
      <dgm:prSet/>
      <dgm:spPr/>
      <dgm:t>
        <a:bodyPr/>
        <a:lstStyle/>
        <a:p>
          <a:endParaRPr lang="pl-PL"/>
        </a:p>
      </dgm:t>
    </dgm:pt>
    <dgm:pt modelId="{A7AD32E3-1FB8-4252-B920-BF9BD09B733A}" type="pres">
      <dgm:prSet presAssocID="{8420FC44-B11F-4D7F-8EEF-BE86714B307F}" presName="diagram" presStyleCnt="0">
        <dgm:presLayoutVars>
          <dgm:dir/>
          <dgm:resizeHandles val="exact"/>
        </dgm:presLayoutVars>
      </dgm:prSet>
      <dgm:spPr/>
      <dgm:t>
        <a:bodyPr/>
        <a:lstStyle/>
        <a:p>
          <a:endParaRPr lang="pl-PL"/>
        </a:p>
      </dgm:t>
    </dgm:pt>
    <dgm:pt modelId="{373F979C-9358-4E80-9476-BB8FAE1EF480}" type="pres">
      <dgm:prSet presAssocID="{76655CCA-831C-4803-A635-C12885D61DA1}" presName="node" presStyleLbl="node1" presStyleIdx="0" presStyleCnt="2">
        <dgm:presLayoutVars>
          <dgm:bulletEnabled val="1"/>
        </dgm:presLayoutVars>
      </dgm:prSet>
      <dgm:spPr/>
      <dgm:t>
        <a:bodyPr/>
        <a:lstStyle/>
        <a:p>
          <a:endParaRPr lang="pl-PL"/>
        </a:p>
      </dgm:t>
    </dgm:pt>
    <dgm:pt modelId="{B7D28B8F-CBE7-46AC-AD49-3E0C46ECF92C}" type="pres">
      <dgm:prSet presAssocID="{4F93C6B4-0053-41B6-96E3-84A67EEB46E5}" presName="sibTrans" presStyleCnt="0"/>
      <dgm:spPr/>
    </dgm:pt>
    <dgm:pt modelId="{3AFC17DC-1E11-480F-9AEA-E22965A12E61}" type="pres">
      <dgm:prSet presAssocID="{1D9D5CCB-5B8E-4FF7-8F62-8F9A7F49F643}" presName="node" presStyleLbl="node1" presStyleIdx="1" presStyleCnt="2">
        <dgm:presLayoutVars>
          <dgm:bulletEnabled val="1"/>
        </dgm:presLayoutVars>
      </dgm:prSet>
      <dgm:spPr/>
      <dgm:t>
        <a:bodyPr/>
        <a:lstStyle/>
        <a:p>
          <a:endParaRPr lang="pl-PL"/>
        </a:p>
      </dgm:t>
    </dgm:pt>
  </dgm:ptLst>
  <dgm:cxnLst>
    <dgm:cxn modelId="{FF01EE7E-FCDB-476F-B34C-933BC2B74A77}" type="presOf" srcId="{76655CCA-831C-4803-A635-C12885D61DA1}" destId="{373F979C-9358-4E80-9476-BB8FAE1EF480}" srcOrd="0" destOrd="0" presId="urn:microsoft.com/office/officeart/2005/8/layout/default#1"/>
    <dgm:cxn modelId="{15E2A5FE-567F-4F21-BA7E-5FE4E98B6D1A}" type="presOf" srcId="{8420FC44-B11F-4D7F-8EEF-BE86714B307F}" destId="{A7AD32E3-1FB8-4252-B920-BF9BD09B733A}" srcOrd="0" destOrd="0" presId="urn:microsoft.com/office/officeart/2005/8/layout/default#1"/>
    <dgm:cxn modelId="{2B04AF86-BD8F-4275-AD74-52A8314F3855}" type="presOf" srcId="{1D9D5CCB-5B8E-4FF7-8F62-8F9A7F49F643}" destId="{3AFC17DC-1E11-480F-9AEA-E22965A12E61}" srcOrd="0" destOrd="0" presId="urn:microsoft.com/office/officeart/2005/8/layout/default#1"/>
    <dgm:cxn modelId="{38176D86-98F0-4374-B8A0-2D7E5C4199C3}" srcId="{8420FC44-B11F-4D7F-8EEF-BE86714B307F}" destId="{1D9D5CCB-5B8E-4FF7-8F62-8F9A7F49F643}" srcOrd="1" destOrd="0" parTransId="{15199961-4AAB-41F4-801A-D9649C522E25}" sibTransId="{526C1C91-EE2F-4132-9FA3-D0F3A1940D3A}"/>
    <dgm:cxn modelId="{30FC8AB8-A328-42D3-986F-DC11098DB2F9}" srcId="{8420FC44-B11F-4D7F-8EEF-BE86714B307F}" destId="{76655CCA-831C-4803-A635-C12885D61DA1}" srcOrd="0" destOrd="0" parTransId="{915C9CF8-4154-46B0-AEB2-D2BD0C74EF8F}" sibTransId="{4F93C6B4-0053-41B6-96E3-84A67EEB46E5}"/>
    <dgm:cxn modelId="{F869965D-5CF6-4B7D-8E4F-FC9091F50432}" type="presParOf" srcId="{A7AD32E3-1FB8-4252-B920-BF9BD09B733A}" destId="{373F979C-9358-4E80-9476-BB8FAE1EF480}" srcOrd="0" destOrd="0" presId="urn:microsoft.com/office/officeart/2005/8/layout/default#1"/>
    <dgm:cxn modelId="{13F6AC76-D9A5-48ED-8005-8A417E8A93BA}" type="presParOf" srcId="{A7AD32E3-1FB8-4252-B920-BF9BD09B733A}" destId="{B7D28B8F-CBE7-46AC-AD49-3E0C46ECF92C}" srcOrd="1" destOrd="0" presId="urn:microsoft.com/office/officeart/2005/8/layout/default#1"/>
    <dgm:cxn modelId="{E9667668-4E9B-4C7A-8F52-271A2265AD31}" type="presParOf" srcId="{A7AD32E3-1FB8-4252-B920-BF9BD09B733A}" destId="{3AFC17DC-1E11-480F-9AEA-E22965A12E61}" srcOrd="2"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6536EA-9002-4099-AFA1-460DFCFE58B9}"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pl-PL"/>
        </a:p>
      </dgm:t>
    </dgm:pt>
    <dgm:pt modelId="{9522CFBA-E50E-4D07-8276-5D1E32BD0FD3}">
      <dgm:prSet phldrT="[Tekst]" phldr="0"/>
      <dgm:spPr/>
      <dgm:t>
        <a:bodyPr/>
        <a:lstStyle/>
        <a:p>
          <a:pPr rtl="0"/>
          <a:r>
            <a:rPr lang="pl-PL" dirty="0">
              <a:latin typeface="Gill Sans MT" panose="020B0502020104020203"/>
            </a:rPr>
            <a:t>Przestępstwa bezwzględnie wnioskowe</a:t>
          </a:r>
          <a:endParaRPr lang="pl-PL" dirty="0"/>
        </a:p>
      </dgm:t>
    </dgm:pt>
    <dgm:pt modelId="{82AD808D-F43E-4E51-A057-5A5E9050B1B3}" type="parTrans" cxnId="{184B7C8F-ECB7-4244-A6A2-0856C2368197}">
      <dgm:prSet/>
      <dgm:spPr/>
      <dgm:t>
        <a:bodyPr/>
        <a:lstStyle/>
        <a:p>
          <a:endParaRPr lang="pl-PL"/>
        </a:p>
      </dgm:t>
    </dgm:pt>
    <dgm:pt modelId="{491F20E9-BF66-40C6-A4D9-2BD314F10F1F}" type="sibTrans" cxnId="{184B7C8F-ECB7-4244-A6A2-0856C2368197}">
      <dgm:prSet/>
      <dgm:spPr/>
      <dgm:t>
        <a:bodyPr/>
        <a:lstStyle/>
        <a:p>
          <a:endParaRPr lang="pl-PL"/>
        </a:p>
      </dgm:t>
    </dgm:pt>
    <dgm:pt modelId="{E8B5020D-B374-43BA-A74D-2C2CB1416911}">
      <dgm:prSet phldrT="[Tekst]" phldr="0"/>
      <dgm:spPr/>
      <dgm:t>
        <a:bodyPr/>
        <a:lstStyle/>
        <a:p>
          <a:pPr rtl="0"/>
          <a:r>
            <a:rPr lang="pl-PL" dirty="0">
              <a:latin typeface="Gill Sans MT" panose="020B0502020104020203"/>
            </a:rPr>
            <a:t>Przestępstwa względnie wnioskowe</a:t>
          </a:r>
          <a:endParaRPr lang="pl-PL" dirty="0"/>
        </a:p>
      </dgm:t>
    </dgm:pt>
    <dgm:pt modelId="{2FEEBDAD-34BE-4C13-BA3B-4D477BC62B26}" type="parTrans" cxnId="{201C3152-4176-417F-A101-9EBBEAD822F1}">
      <dgm:prSet/>
      <dgm:spPr/>
      <dgm:t>
        <a:bodyPr/>
        <a:lstStyle/>
        <a:p>
          <a:endParaRPr lang="pl-PL"/>
        </a:p>
      </dgm:t>
    </dgm:pt>
    <dgm:pt modelId="{5F0FCB8E-0A3C-4FAC-9CA2-49573DE155B8}" type="sibTrans" cxnId="{201C3152-4176-417F-A101-9EBBEAD822F1}">
      <dgm:prSet/>
      <dgm:spPr/>
      <dgm:t>
        <a:bodyPr/>
        <a:lstStyle/>
        <a:p>
          <a:endParaRPr lang="pl-PL"/>
        </a:p>
      </dgm:t>
    </dgm:pt>
    <dgm:pt modelId="{19266642-1FC6-442F-AC1D-7D24B7B71F3F}" type="pres">
      <dgm:prSet presAssocID="{546536EA-9002-4099-AFA1-460DFCFE58B9}" presName="diagram" presStyleCnt="0">
        <dgm:presLayoutVars>
          <dgm:dir/>
          <dgm:resizeHandles val="exact"/>
        </dgm:presLayoutVars>
      </dgm:prSet>
      <dgm:spPr/>
      <dgm:t>
        <a:bodyPr/>
        <a:lstStyle/>
        <a:p>
          <a:endParaRPr lang="pl-PL"/>
        </a:p>
      </dgm:t>
    </dgm:pt>
    <dgm:pt modelId="{7F5F1382-1447-4958-8515-5A22D3944AC3}" type="pres">
      <dgm:prSet presAssocID="{9522CFBA-E50E-4D07-8276-5D1E32BD0FD3}" presName="node" presStyleLbl="node1" presStyleIdx="0" presStyleCnt="2">
        <dgm:presLayoutVars>
          <dgm:bulletEnabled val="1"/>
        </dgm:presLayoutVars>
      </dgm:prSet>
      <dgm:spPr/>
      <dgm:t>
        <a:bodyPr/>
        <a:lstStyle/>
        <a:p>
          <a:endParaRPr lang="pl-PL"/>
        </a:p>
      </dgm:t>
    </dgm:pt>
    <dgm:pt modelId="{5FFA2197-7999-4928-AA9B-FB28689EC54A}" type="pres">
      <dgm:prSet presAssocID="{491F20E9-BF66-40C6-A4D9-2BD314F10F1F}" presName="sibTrans" presStyleCnt="0"/>
      <dgm:spPr/>
    </dgm:pt>
    <dgm:pt modelId="{0BF4BFEA-5B4F-4855-A82C-91416D11DC67}" type="pres">
      <dgm:prSet presAssocID="{E8B5020D-B374-43BA-A74D-2C2CB1416911}" presName="node" presStyleLbl="node1" presStyleIdx="1" presStyleCnt="2">
        <dgm:presLayoutVars>
          <dgm:bulletEnabled val="1"/>
        </dgm:presLayoutVars>
      </dgm:prSet>
      <dgm:spPr/>
      <dgm:t>
        <a:bodyPr/>
        <a:lstStyle/>
        <a:p>
          <a:endParaRPr lang="pl-PL"/>
        </a:p>
      </dgm:t>
    </dgm:pt>
  </dgm:ptLst>
  <dgm:cxnLst>
    <dgm:cxn modelId="{86D2B7FE-286D-4426-AEE1-BB0F60D11215}" type="presOf" srcId="{9522CFBA-E50E-4D07-8276-5D1E32BD0FD3}" destId="{7F5F1382-1447-4958-8515-5A22D3944AC3}" srcOrd="0" destOrd="0" presId="urn:microsoft.com/office/officeart/2005/8/layout/default#2"/>
    <dgm:cxn modelId="{6EA47F68-3643-4E28-9C0E-3CF9B15C6B9F}" type="presOf" srcId="{546536EA-9002-4099-AFA1-460DFCFE58B9}" destId="{19266642-1FC6-442F-AC1D-7D24B7B71F3F}" srcOrd="0" destOrd="0" presId="urn:microsoft.com/office/officeart/2005/8/layout/default#2"/>
    <dgm:cxn modelId="{201C3152-4176-417F-A101-9EBBEAD822F1}" srcId="{546536EA-9002-4099-AFA1-460DFCFE58B9}" destId="{E8B5020D-B374-43BA-A74D-2C2CB1416911}" srcOrd="1" destOrd="0" parTransId="{2FEEBDAD-34BE-4C13-BA3B-4D477BC62B26}" sibTransId="{5F0FCB8E-0A3C-4FAC-9CA2-49573DE155B8}"/>
    <dgm:cxn modelId="{91947818-35F6-4627-861E-6AE68A3D639E}" type="presOf" srcId="{E8B5020D-B374-43BA-A74D-2C2CB1416911}" destId="{0BF4BFEA-5B4F-4855-A82C-91416D11DC67}" srcOrd="0" destOrd="0" presId="urn:microsoft.com/office/officeart/2005/8/layout/default#2"/>
    <dgm:cxn modelId="{184B7C8F-ECB7-4244-A6A2-0856C2368197}" srcId="{546536EA-9002-4099-AFA1-460DFCFE58B9}" destId="{9522CFBA-E50E-4D07-8276-5D1E32BD0FD3}" srcOrd="0" destOrd="0" parTransId="{82AD808D-F43E-4E51-A057-5A5E9050B1B3}" sibTransId="{491F20E9-BF66-40C6-A4D9-2BD314F10F1F}"/>
    <dgm:cxn modelId="{5557D37D-BA32-41FF-AB32-C5413574A070}" type="presParOf" srcId="{19266642-1FC6-442F-AC1D-7D24B7B71F3F}" destId="{7F5F1382-1447-4958-8515-5A22D3944AC3}" srcOrd="0" destOrd="0" presId="urn:microsoft.com/office/officeart/2005/8/layout/default#2"/>
    <dgm:cxn modelId="{04799B04-AADF-4631-898B-05F2993A343D}" type="presParOf" srcId="{19266642-1FC6-442F-AC1D-7D24B7B71F3F}" destId="{5FFA2197-7999-4928-AA9B-FB28689EC54A}" srcOrd="1" destOrd="0" presId="urn:microsoft.com/office/officeart/2005/8/layout/default#2"/>
    <dgm:cxn modelId="{FD253F0B-0FD7-4BC8-9019-2B0E505D38D6}" type="presParOf" srcId="{19266642-1FC6-442F-AC1D-7D24B7B71F3F}" destId="{0BF4BFEA-5B4F-4855-A82C-91416D11DC67}" srcOrd="2" destOrd="0" presId="urn:microsoft.com/office/officeart/2005/8/layout/defaul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7215335-8EB6-4D2F-865B-06DF0237257A}" type="doc">
      <dgm:prSet loTypeId="urn:microsoft.com/office/officeart/2005/8/layout/default#3" loCatId="list" qsTypeId="urn:microsoft.com/office/officeart/2005/8/quickstyle/simple1" qsCatId="simple" csTypeId="urn:microsoft.com/office/officeart/2005/8/colors/accent1_2" csCatId="accent1" phldr="1"/>
      <dgm:spPr/>
      <dgm:t>
        <a:bodyPr/>
        <a:lstStyle/>
        <a:p>
          <a:endParaRPr lang="pl-PL"/>
        </a:p>
      </dgm:t>
    </dgm:pt>
    <dgm:pt modelId="{0056992A-3AE8-4E11-A8F1-88291FE784C2}">
      <dgm:prSet phldrT="[Tekst]" phldr="0"/>
      <dgm:spPr/>
      <dgm:t>
        <a:bodyPr/>
        <a:lstStyle/>
        <a:p>
          <a:pPr rtl="0"/>
          <a:r>
            <a:rPr lang="pl-PL" dirty="0">
              <a:latin typeface="Gill Sans MT" panose="020B0502020104020203"/>
            </a:rPr>
            <a:t>Organy procesowe</a:t>
          </a:r>
          <a:endParaRPr lang="pl-PL" dirty="0"/>
        </a:p>
      </dgm:t>
    </dgm:pt>
    <dgm:pt modelId="{2274F4D1-2829-4C0D-AA25-264F4C8224CB}" type="parTrans" cxnId="{FDF407BB-732F-4532-8C9C-419CFFBF6993}">
      <dgm:prSet/>
      <dgm:spPr/>
      <dgm:t>
        <a:bodyPr/>
        <a:lstStyle/>
        <a:p>
          <a:endParaRPr lang="pl-PL"/>
        </a:p>
      </dgm:t>
    </dgm:pt>
    <dgm:pt modelId="{745E2E3C-BCE2-4A21-B18E-8D95F6A54D9A}" type="sibTrans" cxnId="{FDF407BB-732F-4532-8C9C-419CFFBF6993}">
      <dgm:prSet/>
      <dgm:spPr/>
      <dgm:t>
        <a:bodyPr/>
        <a:lstStyle/>
        <a:p>
          <a:endParaRPr lang="pl-PL"/>
        </a:p>
      </dgm:t>
    </dgm:pt>
    <dgm:pt modelId="{00DDBAE3-D629-4CB2-BC7B-07A7B402590D}">
      <dgm:prSet phldrT="[Tekst]" phldr="0"/>
      <dgm:spPr/>
      <dgm:t>
        <a:bodyPr/>
        <a:lstStyle/>
        <a:p>
          <a:pPr rtl="0"/>
          <a:r>
            <a:rPr lang="pl-PL" dirty="0">
              <a:latin typeface="Gill Sans MT" panose="020B0502020104020203"/>
            </a:rPr>
            <a:t>Strony procesowe</a:t>
          </a:r>
          <a:endParaRPr lang="pl-PL" dirty="0"/>
        </a:p>
      </dgm:t>
    </dgm:pt>
    <dgm:pt modelId="{E42C954C-4FC8-44FC-B6F2-8DBBC7224525}" type="parTrans" cxnId="{BB204022-1342-439B-ACC5-D532AF185422}">
      <dgm:prSet/>
      <dgm:spPr/>
      <dgm:t>
        <a:bodyPr/>
        <a:lstStyle/>
        <a:p>
          <a:endParaRPr lang="pl-PL"/>
        </a:p>
      </dgm:t>
    </dgm:pt>
    <dgm:pt modelId="{282CC799-BEE6-4E07-94CC-88163BC2234A}" type="sibTrans" cxnId="{BB204022-1342-439B-ACC5-D532AF185422}">
      <dgm:prSet/>
      <dgm:spPr/>
      <dgm:t>
        <a:bodyPr/>
        <a:lstStyle/>
        <a:p>
          <a:endParaRPr lang="pl-PL"/>
        </a:p>
      </dgm:t>
    </dgm:pt>
    <dgm:pt modelId="{5744837D-F20B-458A-B93F-16FD3800DFA6}">
      <dgm:prSet phldrT="[Tekst]" phldr="0"/>
      <dgm:spPr/>
      <dgm:t>
        <a:bodyPr/>
        <a:lstStyle/>
        <a:p>
          <a:pPr rtl="0"/>
          <a:r>
            <a:rPr lang="pl-PL" dirty="0">
              <a:latin typeface="Gill Sans MT" panose="020B0502020104020203"/>
            </a:rPr>
            <a:t>Przedstawiciele procesowi stron</a:t>
          </a:r>
          <a:endParaRPr lang="pl-PL" dirty="0"/>
        </a:p>
      </dgm:t>
    </dgm:pt>
    <dgm:pt modelId="{E9EC9B48-1C44-4684-A38B-CC6512936D36}" type="parTrans" cxnId="{8D2DF338-CF39-4AAD-958E-4B1FB55E9AEB}">
      <dgm:prSet/>
      <dgm:spPr/>
      <dgm:t>
        <a:bodyPr/>
        <a:lstStyle/>
        <a:p>
          <a:endParaRPr lang="pl-PL"/>
        </a:p>
      </dgm:t>
    </dgm:pt>
    <dgm:pt modelId="{BC40A7D4-980A-4892-B60B-1A8CE68416D9}" type="sibTrans" cxnId="{8D2DF338-CF39-4AAD-958E-4B1FB55E9AEB}">
      <dgm:prSet/>
      <dgm:spPr/>
      <dgm:t>
        <a:bodyPr/>
        <a:lstStyle/>
        <a:p>
          <a:endParaRPr lang="pl-PL"/>
        </a:p>
      </dgm:t>
    </dgm:pt>
    <dgm:pt modelId="{BAD3B3CD-094A-4BAF-B625-99B097FED06A}">
      <dgm:prSet phldrT="[Tekst]" phldr="0"/>
      <dgm:spPr/>
      <dgm:t>
        <a:bodyPr/>
        <a:lstStyle/>
        <a:p>
          <a:pPr rtl="0"/>
          <a:r>
            <a:rPr lang="pl-PL" dirty="0">
              <a:latin typeface="Gill Sans MT" panose="020B0502020104020203"/>
            </a:rPr>
            <a:t>Przedstawiciel społeczny</a:t>
          </a:r>
          <a:endParaRPr lang="pl-PL" dirty="0"/>
        </a:p>
      </dgm:t>
    </dgm:pt>
    <dgm:pt modelId="{5D97B601-A4ED-461E-A542-1179323EC014}" type="parTrans" cxnId="{2DB163BD-1A3C-487A-909E-049008229096}">
      <dgm:prSet/>
      <dgm:spPr/>
      <dgm:t>
        <a:bodyPr/>
        <a:lstStyle/>
        <a:p>
          <a:endParaRPr lang="pl-PL"/>
        </a:p>
      </dgm:t>
    </dgm:pt>
    <dgm:pt modelId="{EF5D5FB7-5927-4DED-B102-827A4F6162C7}" type="sibTrans" cxnId="{2DB163BD-1A3C-487A-909E-049008229096}">
      <dgm:prSet/>
      <dgm:spPr/>
      <dgm:t>
        <a:bodyPr/>
        <a:lstStyle/>
        <a:p>
          <a:endParaRPr lang="pl-PL"/>
        </a:p>
      </dgm:t>
    </dgm:pt>
    <dgm:pt modelId="{160F8D9C-6FD7-4132-85C6-D666AEE2EA75}">
      <dgm:prSet phldrT="[Tekst]" phldr="0"/>
      <dgm:spPr/>
      <dgm:t>
        <a:bodyPr/>
        <a:lstStyle/>
        <a:p>
          <a:pPr rtl="0"/>
          <a:r>
            <a:rPr lang="pl-PL" dirty="0">
              <a:latin typeface="Gill Sans MT" panose="020B0502020104020203"/>
            </a:rPr>
            <a:t>Osobowe źródła dowodowe</a:t>
          </a:r>
          <a:endParaRPr lang="pl-PL" dirty="0"/>
        </a:p>
      </dgm:t>
    </dgm:pt>
    <dgm:pt modelId="{6719C13C-AF43-415D-9CC4-63094D5A8877}" type="parTrans" cxnId="{5A852682-8C87-4431-AFF6-F67EE4CE1B82}">
      <dgm:prSet/>
      <dgm:spPr/>
      <dgm:t>
        <a:bodyPr/>
        <a:lstStyle/>
        <a:p>
          <a:endParaRPr lang="pl-PL"/>
        </a:p>
      </dgm:t>
    </dgm:pt>
    <dgm:pt modelId="{D917E6BD-B68F-49CD-A179-4CCC52BFBB26}" type="sibTrans" cxnId="{5A852682-8C87-4431-AFF6-F67EE4CE1B82}">
      <dgm:prSet/>
      <dgm:spPr/>
      <dgm:t>
        <a:bodyPr/>
        <a:lstStyle/>
        <a:p>
          <a:endParaRPr lang="pl-PL"/>
        </a:p>
      </dgm:t>
    </dgm:pt>
    <dgm:pt modelId="{521B93E9-C2A7-4C3E-A032-71BCE7B38829}">
      <dgm:prSet phldr="0"/>
      <dgm:spPr/>
      <dgm:t>
        <a:bodyPr/>
        <a:lstStyle/>
        <a:p>
          <a:pPr rtl="0"/>
          <a:r>
            <a:rPr lang="pl-PL" dirty="0">
              <a:latin typeface="Gill Sans MT" panose="020B0502020104020203"/>
            </a:rPr>
            <a:t>Pracownicy organów procesowych</a:t>
          </a:r>
        </a:p>
      </dgm:t>
    </dgm:pt>
    <dgm:pt modelId="{60B6CFA6-8295-429F-8314-4EE4A447FE5C}" type="parTrans" cxnId="{503BDC7D-522A-49A0-AA4C-DD795E1549D7}">
      <dgm:prSet/>
      <dgm:spPr/>
    </dgm:pt>
    <dgm:pt modelId="{66338282-5FBF-4276-863C-FAA490E5B596}" type="sibTrans" cxnId="{503BDC7D-522A-49A0-AA4C-DD795E1549D7}">
      <dgm:prSet/>
      <dgm:spPr/>
    </dgm:pt>
    <dgm:pt modelId="{80B8F18D-A9F6-4428-8F4C-10BC47F3902F}">
      <dgm:prSet phldr="0"/>
      <dgm:spPr/>
      <dgm:t>
        <a:bodyPr/>
        <a:lstStyle/>
        <a:p>
          <a:pPr rtl="0"/>
          <a:r>
            <a:rPr lang="pl-PL" i="1" dirty="0">
              <a:latin typeface="Gill Sans MT" panose="020B0502020104020203"/>
            </a:rPr>
            <a:t>Quasi </a:t>
          </a:r>
          <a:r>
            <a:rPr lang="pl-PL" i="0" dirty="0">
              <a:latin typeface="Gill Sans MT" panose="020B0502020104020203"/>
            </a:rPr>
            <a:t>strony</a:t>
          </a:r>
        </a:p>
      </dgm:t>
    </dgm:pt>
    <dgm:pt modelId="{8F7F8254-413A-4B8C-8619-6444930BC599}" type="parTrans" cxnId="{4593CC9C-A765-42C5-8772-156FA7817104}">
      <dgm:prSet/>
      <dgm:spPr/>
    </dgm:pt>
    <dgm:pt modelId="{459A5CBA-1C55-4ADA-B2E8-4721C91A901F}" type="sibTrans" cxnId="{4593CC9C-A765-42C5-8772-156FA7817104}">
      <dgm:prSet/>
      <dgm:spPr/>
    </dgm:pt>
    <dgm:pt modelId="{D2D6B8DC-8763-430D-8BDF-49F6DCA6F656}" type="pres">
      <dgm:prSet presAssocID="{17215335-8EB6-4D2F-865B-06DF0237257A}" presName="diagram" presStyleCnt="0">
        <dgm:presLayoutVars>
          <dgm:dir/>
          <dgm:resizeHandles val="exact"/>
        </dgm:presLayoutVars>
      </dgm:prSet>
      <dgm:spPr/>
      <dgm:t>
        <a:bodyPr/>
        <a:lstStyle/>
        <a:p>
          <a:endParaRPr lang="pl-PL"/>
        </a:p>
      </dgm:t>
    </dgm:pt>
    <dgm:pt modelId="{7EBB7777-605F-42A2-B1D2-999E6A4D824F}" type="pres">
      <dgm:prSet presAssocID="{0056992A-3AE8-4E11-A8F1-88291FE784C2}" presName="node" presStyleLbl="node1" presStyleIdx="0" presStyleCnt="7">
        <dgm:presLayoutVars>
          <dgm:bulletEnabled val="1"/>
        </dgm:presLayoutVars>
      </dgm:prSet>
      <dgm:spPr/>
      <dgm:t>
        <a:bodyPr/>
        <a:lstStyle/>
        <a:p>
          <a:endParaRPr lang="pl-PL"/>
        </a:p>
      </dgm:t>
    </dgm:pt>
    <dgm:pt modelId="{BB3E3E36-E998-4094-A221-6D18CC2A9605}" type="pres">
      <dgm:prSet presAssocID="{745E2E3C-BCE2-4A21-B18E-8D95F6A54D9A}" presName="sibTrans" presStyleCnt="0"/>
      <dgm:spPr/>
    </dgm:pt>
    <dgm:pt modelId="{D64F6DC4-E425-4CB4-859C-9A8DD49201DD}" type="pres">
      <dgm:prSet presAssocID="{00DDBAE3-D629-4CB2-BC7B-07A7B402590D}" presName="node" presStyleLbl="node1" presStyleIdx="1" presStyleCnt="7">
        <dgm:presLayoutVars>
          <dgm:bulletEnabled val="1"/>
        </dgm:presLayoutVars>
      </dgm:prSet>
      <dgm:spPr/>
      <dgm:t>
        <a:bodyPr/>
        <a:lstStyle/>
        <a:p>
          <a:endParaRPr lang="pl-PL"/>
        </a:p>
      </dgm:t>
    </dgm:pt>
    <dgm:pt modelId="{29C06079-8C0B-4F50-B350-5CE20606EEBF}" type="pres">
      <dgm:prSet presAssocID="{282CC799-BEE6-4E07-94CC-88163BC2234A}" presName="sibTrans" presStyleCnt="0"/>
      <dgm:spPr/>
    </dgm:pt>
    <dgm:pt modelId="{90D3E661-03DB-48B2-8392-C733EC8CA8F6}" type="pres">
      <dgm:prSet presAssocID="{5744837D-F20B-458A-B93F-16FD3800DFA6}" presName="node" presStyleLbl="node1" presStyleIdx="2" presStyleCnt="7">
        <dgm:presLayoutVars>
          <dgm:bulletEnabled val="1"/>
        </dgm:presLayoutVars>
      </dgm:prSet>
      <dgm:spPr/>
      <dgm:t>
        <a:bodyPr/>
        <a:lstStyle/>
        <a:p>
          <a:endParaRPr lang="pl-PL"/>
        </a:p>
      </dgm:t>
    </dgm:pt>
    <dgm:pt modelId="{CC031D4E-8E4B-4370-9F36-B9C54AC500A1}" type="pres">
      <dgm:prSet presAssocID="{BC40A7D4-980A-4892-B60B-1A8CE68416D9}" presName="sibTrans" presStyleCnt="0"/>
      <dgm:spPr/>
    </dgm:pt>
    <dgm:pt modelId="{7283CAF9-0C2E-497E-A79F-377FDF6DBA46}" type="pres">
      <dgm:prSet presAssocID="{BAD3B3CD-094A-4BAF-B625-99B097FED06A}" presName="node" presStyleLbl="node1" presStyleIdx="3" presStyleCnt="7">
        <dgm:presLayoutVars>
          <dgm:bulletEnabled val="1"/>
        </dgm:presLayoutVars>
      </dgm:prSet>
      <dgm:spPr/>
      <dgm:t>
        <a:bodyPr/>
        <a:lstStyle/>
        <a:p>
          <a:endParaRPr lang="pl-PL"/>
        </a:p>
      </dgm:t>
    </dgm:pt>
    <dgm:pt modelId="{352401D9-7C95-470F-92ED-F0E9CDC9F284}" type="pres">
      <dgm:prSet presAssocID="{EF5D5FB7-5927-4DED-B102-827A4F6162C7}" presName="sibTrans" presStyleCnt="0"/>
      <dgm:spPr/>
    </dgm:pt>
    <dgm:pt modelId="{9C7AB1E7-89EA-4C1A-A4EF-94227B2B8B9B}" type="pres">
      <dgm:prSet presAssocID="{160F8D9C-6FD7-4132-85C6-D666AEE2EA75}" presName="node" presStyleLbl="node1" presStyleIdx="4" presStyleCnt="7">
        <dgm:presLayoutVars>
          <dgm:bulletEnabled val="1"/>
        </dgm:presLayoutVars>
      </dgm:prSet>
      <dgm:spPr/>
      <dgm:t>
        <a:bodyPr/>
        <a:lstStyle/>
        <a:p>
          <a:endParaRPr lang="pl-PL"/>
        </a:p>
      </dgm:t>
    </dgm:pt>
    <dgm:pt modelId="{14C09DD1-FA83-481F-85C9-8EBFB18F6724}" type="pres">
      <dgm:prSet presAssocID="{D917E6BD-B68F-49CD-A179-4CCC52BFBB26}" presName="sibTrans" presStyleCnt="0"/>
      <dgm:spPr/>
    </dgm:pt>
    <dgm:pt modelId="{297C6E72-4CF5-4E61-BB97-5FCAECF7F281}" type="pres">
      <dgm:prSet presAssocID="{521B93E9-C2A7-4C3E-A032-71BCE7B38829}" presName="node" presStyleLbl="node1" presStyleIdx="5" presStyleCnt="7">
        <dgm:presLayoutVars>
          <dgm:bulletEnabled val="1"/>
        </dgm:presLayoutVars>
      </dgm:prSet>
      <dgm:spPr/>
      <dgm:t>
        <a:bodyPr/>
        <a:lstStyle/>
        <a:p>
          <a:endParaRPr lang="pl-PL"/>
        </a:p>
      </dgm:t>
    </dgm:pt>
    <dgm:pt modelId="{3DF5EDAF-7544-4527-B4B3-5C8C8963BF68}" type="pres">
      <dgm:prSet presAssocID="{66338282-5FBF-4276-863C-FAA490E5B596}" presName="sibTrans" presStyleCnt="0"/>
      <dgm:spPr/>
    </dgm:pt>
    <dgm:pt modelId="{3D3A81C0-A21D-41E9-9C0B-FA3FAB715FF3}" type="pres">
      <dgm:prSet presAssocID="{80B8F18D-A9F6-4428-8F4C-10BC47F3902F}" presName="node" presStyleLbl="node1" presStyleIdx="6" presStyleCnt="7">
        <dgm:presLayoutVars>
          <dgm:bulletEnabled val="1"/>
        </dgm:presLayoutVars>
      </dgm:prSet>
      <dgm:spPr/>
      <dgm:t>
        <a:bodyPr/>
        <a:lstStyle/>
        <a:p>
          <a:endParaRPr lang="pl-PL"/>
        </a:p>
      </dgm:t>
    </dgm:pt>
  </dgm:ptLst>
  <dgm:cxnLst>
    <dgm:cxn modelId="{2DB163BD-1A3C-487A-909E-049008229096}" srcId="{17215335-8EB6-4D2F-865B-06DF0237257A}" destId="{BAD3B3CD-094A-4BAF-B625-99B097FED06A}" srcOrd="3" destOrd="0" parTransId="{5D97B601-A4ED-461E-A542-1179323EC014}" sibTransId="{EF5D5FB7-5927-4DED-B102-827A4F6162C7}"/>
    <dgm:cxn modelId="{4593CC9C-A765-42C5-8772-156FA7817104}" srcId="{17215335-8EB6-4D2F-865B-06DF0237257A}" destId="{80B8F18D-A9F6-4428-8F4C-10BC47F3902F}" srcOrd="6" destOrd="0" parTransId="{8F7F8254-413A-4B8C-8619-6444930BC599}" sibTransId="{459A5CBA-1C55-4ADA-B2E8-4721C91A901F}"/>
    <dgm:cxn modelId="{FDF407BB-732F-4532-8C9C-419CFFBF6993}" srcId="{17215335-8EB6-4D2F-865B-06DF0237257A}" destId="{0056992A-3AE8-4E11-A8F1-88291FE784C2}" srcOrd="0" destOrd="0" parTransId="{2274F4D1-2829-4C0D-AA25-264F4C8224CB}" sibTransId="{745E2E3C-BCE2-4A21-B18E-8D95F6A54D9A}"/>
    <dgm:cxn modelId="{AE76FEE7-F0C8-4B8C-8126-6472F59D5918}" type="presOf" srcId="{00DDBAE3-D629-4CB2-BC7B-07A7B402590D}" destId="{D64F6DC4-E425-4CB4-859C-9A8DD49201DD}" srcOrd="0" destOrd="0" presId="urn:microsoft.com/office/officeart/2005/8/layout/default#3"/>
    <dgm:cxn modelId="{F01F5135-AC4C-43EF-A306-DEFEEA1CAA49}" type="presOf" srcId="{160F8D9C-6FD7-4132-85C6-D666AEE2EA75}" destId="{9C7AB1E7-89EA-4C1A-A4EF-94227B2B8B9B}" srcOrd="0" destOrd="0" presId="urn:microsoft.com/office/officeart/2005/8/layout/default#3"/>
    <dgm:cxn modelId="{8D2DF338-CF39-4AAD-958E-4B1FB55E9AEB}" srcId="{17215335-8EB6-4D2F-865B-06DF0237257A}" destId="{5744837D-F20B-458A-B93F-16FD3800DFA6}" srcOrd="2" destOrd="0" parTransId="{E9EC9B48-1C44-4684-A38B-CC6512936D36}" sibTransId="{BC40A7D4-980A-4892-B60B-1A8CE68416D9}"/>
    <dgm:cxn modelId="{BB204022-1342-439B-ACC5-D532AF185422}" srcId="{17215335-8EB6-4D2F-865B-06DF0237257A}" destId="{00DDBAE3-D629-4CB2-BC7B-07A7B402590D}" srcOrd="1" destOrd="0" parTransId="{E42C954C-4FC8-44FC-B6F2-8DBBC7224525}" sibTransId="{282CC799-BEE6-4E07-94CC-88163BC2234A}"/>
    <dgm:cxn modelId="{42798D8C-2491-429B-980B-1D3FF1A92E3F}" type="presOf" srcId="{BAD3B3CD-094A-4BAF-B625-99B097FED06A}" destId="{7283CAF9-0C2E-497E-A79F-377FDF6DBA46}" srcOrd="0" destOrd="0" presId="urn:microsoft.com/office/officeart/2005/8/layout/default#3"/>
    <dgm:cxn modelId="{EC901935-77DD-489D-A976-A01B7ECDDCBB}" type="presOf" srcId="{80B8F18D-A9F6-4428-8F4C-10BC47F3902F}" destId="{3D3A81C0-A21D-41E9-9C0B-FA3FAB715FF3}" srcOrd="0" destOrd="0" presId="urn:microsoft.com/office/officeart/2005/8/layout/default#3"/>
    <dgm:cxn modelId="{503BDC7D-522A-49A0-AA4C-DD795E1549D7}" srcId="{17215335-8EB6-4D2F-865B-06DF0237257A}" destId="{521B93E9-C2A7-4C3E-A032-71BCE7B38829}" srcOrd="5" destOrd="0" parTransId="{60B6CFA6-8295-429F-8314-4EE4A447FE5C}" sibTransId="{66338282-5FBF-4276-863C-FAA490E5B596}"/>
    <dgm:cxn modelId="{9390691A-1452-4413-B267-CD6738CB6354}" type="presOf" srcId="{5744837D-F20B-458A-B93F-16FD3800DFA6}" destId="{90D3E661-03DB-48B2-8392-C733EC8CA8F6}" srcOrd="0" destOrd="0" presId="urn:microsoft.com/office/officeart/2005/8/layout/default#3"/>
    <dgm:cxn modelId="{111836E3-BDF4-4A78-B066-7E9CDA2E93A0}" type="presOf" srcId="{521B93E9-C2A7-4C3E-A032-71BCE7B38829}" destId="{297C6E72-4CF5-4E61-BB97-5FCAECF7F281}" srcOrd="0" destOrd="0" presId="urn:microsoft.com/office/officeart/2005/8/layout/default#3"/>
    <dgm:cxn modelId="{7372D433-05A1-440F-B808-F350902105B9}" type="presOf" srcId="{17215335-8EB6-4D2F-865B-06DF0237257A}" destId="{D2D6B8DC-8763-430D-8BDF-49F6DCA6F656}" srcOrd="0" destOrd="0" presId="urn:microsoft.com/office/officeart/2005/8/layout/default#3"/>
    <dgm:cxn modelId="{D4B455B5-AA76-45F2-88E5-92BE1DA7A91E}" type="presOf" srcId="{0056992A-3AE8-4E11-A8F1-88291FE784C2}" destId="{7EBB7777-605F-42A2-B1D2-999E6A4D824F}" srcOrd="0" destOrd="0" presId="urn:microsoft.com/office/officeart/2005/8/layout/default#3"/>
    <dgm:cxn modelId="{5A852682-8C87-4431-AFF6-F67EE4CE1B82}" srcId="{17215335-8EB6-4D2F-865B-06DF0237257A}" destId="{160F8D9C-6FD7-4132-85C6-D666AEE2EA75}" srcOrd="4" destOrd="0" parTransId="{6719C13C-AF43-415D-9CC4-63094D5A8877}" sibTransId="{D917E6BD-B68F-49CD-A179-4CCC52BFBB26}"/>
    <dgm:cxn modelId="{0C6E641F-289D-4079-A52C-AAB4548D6CE4}" type="presParOf" srcId="{D2D6B8DC-8763-430D-8BDF-49F6DCA6F656}" destId="{7EBB7777-605F-42A2-B1D2-999E6A4D824F}" srcOrd="0" destOrd="0" presId="urn:microsoft.com/office/officeart/2005/8/layout/default#3"/>
    <dgm:cxn modelId="{CCCDEF72-C703-4DEF-B7FE-84E1890C44F8}" type="presParOf" srcId="{D2D6B8DC-8763-430D-8BDF-49F6DCA6F656}" destId="{BB3E3E36-E998-4094-A221-6D18CC2A9605}" srcOrd="1" destOrd="0" presId="urn:microsoft.com/office/officeart/2005/8/layout/default#3"/>
    <dgm:cxn modelId="{F2F2EDE9-D94C-4FCB-9A27-863662B2F9C8}" type="presParOf" srcId="{D2D6B8DC-8763-430D-8BDF-49F6DCA6F656}" destId="{D64F6DC4-E425-4CB4-859C-9A8DD49201DD}" srcOrd="2" destOrd="0" presId="urn:microsoft.com/office/officeart/2005/8/layout/default#3"/>
    <dgm:cxn modelId="{BDF8E989-AC23-4607-92FC-A6662C0DDB97}" type="presParOf" srcId="{D2D6B8DC-8763-430D-8BDF-49F6DCA6F656}" destId="{29C06079-8C0B-4F50-B350-5CE20606EEBF}" srcOrd="3" destOrd="0" presId="urn:microsoft.com/office/officeart/2005/8/layout/default#3"/>
    <dgm:cxn modelId="{DB9FF49C-DAB4-4C1A-84AC-3B72FBD5FFC0}" type="presParOf" srcId="{D2D6B8DC-8763-430D-8BDF-49F6DCA6F656}" destId="{90D3E661-03DB-48B2-8392-C733EC8CA8F6}" srcOrd="4" destOrd="0" presId="urn:microsoft.com/office/officeart/2005/8/layout/default#3"/>
    <dgm:cxn modelId="{A780DACD-3364-4E73-94D1-5F588F35AE99}" type="presParOf" srcId="{D2D6B8DC-8763-430D-8BDF-49F6DCA6F656}" destId="{CC031D4E-8E4B-4370-9F36-B9C54AC500A1}" srcOrd="5" destOrd="0" presId="urn:microsoft.com/office/officeart/2005/8/layout/default#3"/>
    <dgm:cxn modelId="{4EA8374C-5D69-404E-ACD0-BA5076FF93A3}" type="presParOf" srcId="{D2D6B8DC-8763-430D-8BDF-49F6DCA6F656}" destId="{7283CAF9-0C2E-497E-A79F-377FDF6DBA46}" srcOrd="6" destOrd="0" presId="urn:microsoft.com/office/officeart/2005/8/layout/default#3"/>
    <dgm:cxn modelId="{041BEE92-026C-464B-BB1A-BBDCA01E69AE}" type="presParOf" srcId="{D2D6B8DC-8763-430D-8BDF-49F6DCA6F656}" destId="{352401D9-7C95-470F-92ED-F0E9CDC9F284}" srcOrd="7" destOrd="0" presId="urn:microsoft.com/office/officeart/2005/8/layout/default#3"/>
    <dgm:cxn modelId="{E4896A57-07B2-4917-AC6F-929ADFC91B34}" type="presParOf" srcId="{D2D6B8DC-8763-430D-8BDF-49F6DCA6F656}" destId="{9C7AB1E7-89EA-4C1A-A4EF-94227B2B8B9B}" srcOrd="8" destOrd="0" presId="urn:microsoft.com/office/officeart/2005/8/layout/default#3"/>
    <dgm:cxn modelId="{5DA9B4ED-7803-4BEE-8BF6-9E0BB7700835}" type="presParOf" srcId="{D2D6B8DC-8763-430D-8BDF-49F6DCA6F656}" destId="{14C09DD1-FA83-481F-85C9-8EBFB18F6724}" srcOrd="9" destOrd="0" presId="urn:microsoft.com/office/officeart/2005/8/layout/default#3"/>
    <dgm:cxn modelId="{26F821DD-36BE-4B0A-B618-72D58578D14B}" type="presParOf" srcId="{D2D6B8DC-8763-430D-8BDF-49F6DCA6F656}" destId="{297C6E72-4CF5-4E61-BB97-5FCAECF7F281}" srcOrd="10" destOrd="0" presId="urn:microsoft.com/office/officeart/2005/8/layout/default#3"/>
    <dgm:cxn modelId="{CEFF7600-1DB6-4627-A121-464CB2D82E53}" type="presParOf" srcId="{D2D6B8DC-8763-430D-8BDF-49F6DCA6F656}" destId="{3DF5EDAF-7544-4527-B4B3-5C8C8963BF68}" srcOrd="11" destOrd="0" presId="urn:microsoft.com/office/officeart/2005/8/layout/default#3"/>
    <dgm:cxn modelId="{790724C0-8F4F-4BDF-B0EF-95FCFB38C2B7}" type="presParOf" srcId="{D2D6B8DC-8763-430D-8BDF-49F6DCA6F656}" destId="{3D3A81C0-A21D-41E9-9C0B-FA3FAB715FF3}" srcOrd="12" destOrd="0" presId="urn:microsoft.com/office/officeart/2005/8/layout/defaul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2B9BFE-361A-4410-9BD5-E0C213DA8EE7}"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pl-PL"/>
        </a:p>
      </dgm:t>
    </dgm:pt>
    <dgm:pt modelId="{82D8D939-2671-4683-8F92-0F207C02B5ED}">
      <dgm:prSet phldrT="[Tekst]" phldr="0"/>
      <dgm:spPr/>
      <dgm:t>
        <a:bodyPr/>
        <a:lstStyle/>
        <a:p>
          <a:r>
            <a:rPr lang="pl-PL" dirty="0">
              <a:latin typeface="Gill Sans MT" panose="020B0502020104020203"/>
            </a:rPr>
            <a:t>Czynne</a:t>
          </a:r>
          <a:endParaRPr lang="pl-PL" dirty="0"/>
        </a:p>
      </dgm:t>
    </dgm:pt>
    <dgm:pt modelId="{83B3B49B-B8DB-4D65-92A5-88471F39FDC9}" type="parTrans" cxnId="{1DE92556-A72E-4296-BD16-050D3125D571}">
      <dgm:prSet/>
      <dgm:spPr/>
      <dgm:t>
        <a:bodyPr/>
        <a:lstStyle/>
        <a:p>
          <a:endParaRPr lang="pl-PL"/>
        </a:p>
      </dgm:t>
    </dgm:pt>
    <dgm:pt modelId="{892C30EA-4C53-44C6-A746-5F7D16D55E12}" type="sibTrans" cxnId="{1DE92556-A72E-4296-BD16-050D3125D571}">
      <dgm:prSet/>
      <dgm:spPr/>
      <dgm:t>
        <a:bodyPr/>
        <a:lstStyle/>
        <a:p>
          <a:endParaRPr lang="pl-PL"/>
        </a:p>
      </dgm:t>
    </dgm:pt>
    <dgm:pt modelId="{57320232-E354-4254-9A78-28B48517BEA8}">
      <dgm:prSet phldrT="[Tekst]" phldr="0"/>
      <dgm:spPr/>
      <dgm:t>
        <a:bodyPr/>
        <a:lstStyle/>
        <a:p>
          <a:r>
            <a:rPr lang="pl-PL" dirty="0">
              <a:latin typeface="Gill Sans MT" panose="020B0502020104020203"/>
            </a:rPr>
            <a:t>Bierne</a:t>
          </a:r>
          <a:endParaRPr lang="pl-PL" dirty="0"/>
        </a:p>
      </dgm:t>
    </dgm:pt>
    <dgm:pt modelId="{01FD888E-0BDF-4296-B40C-AB674CB59C62}" type="parTrans" cxnId="{09899B26-4475-4AE3-9AF8-8B2E91F7D7ED}">
      <dgm:prSet/>
      <dgm:spPr/>
      <dgm:t>
        <a:bodyPr/>
        <a:lstStyle/>
        <a:p>
          <a:endParaRPr lang="pl-PL"/>
        </a:p>
      </dgm:t>
    </dgm:pt>
    <dgm:pt modelId="{8AE11C7D-FF3F-437F-96B0-5B5BF56C838D}" type="sibTrans" cxnId="{09899B26-4475-4AE3-9AF8-8B2E91F7D7ED}">
      <dgm:prSet/>
      <dgm:spPr/>
      <dgm:t>
        <a:bodyPr/>
        <a:lstStyle/>
        <a:p>
          <a:endParaRPr lang="pl-PL"/>
        </a:p>
      </dgm:t>
    </dgm:pt>
    <dgm:pt modelId="{60CDFAA7-42E7-4D00-9634-3A554C73F6CF}" type="pres">
      <dgm:prSet presAssocID="{DE2B9BFE-361A-4410-9BD5-E0C213DA8EE7}" presName="diagram" presStyleCnt="0">
        <dgm:presLayoutVars>
          <dgm:dir/>
          <dgm:resizeHandles val="exact"/>
        </dgm:presLayoutVars>
      </dgm:prSet>
      <dgm:spPr/>
      <dgm:t>
        <a:bodyPr/>
        <a:lstStyle/>
        <a:p>
          <a:endParaRPr lang="pl-PL"/>
        </a:p>
      </dgm:t>
    </dgm:pt>
    <dgm:pt modelId="{47CA7156-3B8A-4B2F-9070-36DE57D7E14D}" type="pres">
      <dgm:prSet presAssocID="{82D8D939-2671-4683-8F92-0F207C02B5ED}" presName="node" presStyleLbl="node1" presStyleIdx="0" presStyleCnt="2">
        <dgm:presLayoutVars>
          <dgm:bulletEnabled val="1"/>
        </dgm:presLayoutVars>
      </dgm:prSet>
      <dgm:spPr/>
      <dgm:t>
        <a:bodyPr/>
        <a:lstStyle/>
        <a:p>
          <a:endParaRPr lang="pl-PL"/>
        </a:p>
      </dgm:t>
    </dgm:pt>
    <dgm:pt modelId="{ED70CCC0-F0A5-4958-86EF-980D482318E3}" type="pres">
      <dgm:prSet presAssocID="{892C30EA-4C53-44C6-A746-5F7D16D55E12}" presName="sibTrans" presStyleCnt="0"/>
      <dgm:spPr/>
    </dgm:pt>
    <dgm:pt modelId="{5D21506D-4F5F-4D7A-A06C-398CF03DBD7B}" type="pres">
      <dgm:prSet presAssocID="{57320232-E354-4254-9A78-28B48517BEA8}" presName="node" presStyleLbl="node1" presStyleIdx="1" presStyleCnt="2">
        <dgm:presLayoutVars>
          <dgm:bulletEnabled val="1"/>
        </dgm:presLayoutVars>
      </dgm:prSet>
      <dgm:spPr/>
      <dgm:t>
        <a:bodyPr/>
        <a:lstStyle/>
        <a:p>
          <a:endParaRPr lang="pl-PL"/>
        </a:p>
      </dgm:t>
    </dgm:pt>
  </dgm:ptLst>
  <dgm:cxnLst>
    <dgm:cxn modelId="{1DE92556-A72E-4296-BD16-050D3125D571}" srcId="{DE2B9BFE-361A-4410-9BD5-E0C213DA8EE7}" destId="{82D8D939-2671-4683-8F92-0F207C02B5ED}" srcOrd="0" destOrd="0" parTransId="{83B3B49B-B8DB-4D65-92A5-88471F39FDC9}" sibTransId="{892C30EA-4C53-44C6-A746-5F7D16D55E12}"/>
    <dgm:cxn modelId="{09899B26-4475-4AE3-9AF8-8B2E91F7D7ED}" srcId="{DE2B9BFE-361A-4410-9BD5-E0C213DA8EE7}" destId="{57320232-E354-4254-9A78-28B48517BEA8}" srcOrd="1" destOrd="0" parTransId="{01FD888E-0BDF-4296-B40C-AB674CB59C62}" sibTransId="{8AE11C7D-FF3F-437F-96B0-5B5BF56C838D}"/>
    <dgm:cxn modelId="{B26695C3-BB29-4A1B-8CAF-69C724F5CB66}" type="presOf" srcId="{57320232-E354-4254-9A78-28B48517BEA8}" destId="{5D21506D-4F5F-4D7A-A06C-398CF03DBD7B}" srcOrd="0" destOrd="0" presId="urn:microsoft.com/office/officeart/2005/8/layout/default#4"/>
    <dgm:cxn modelId="{5F3F6136-99F3-4416-9062-25E1CBC4A923}" type="presOf" srcId="{82D8D939-2671-4683-8F92-0F207C02B5ED}" destId="{47CA7156-3B8A-4B2F-9070-36DE57D7E14D}" srcOrd="0" destOrd="0" presId="urn:microsoft.com/office/officeart/2005/8/layout/default#4"/>
    <dgm:cxn modelId="{1BE49384-6C04-4812-8E15-02FAB2FFE05D}" type="presOf" srcId="{DE2B9BFE-361A-4410-9BD5-E0C213DA8EE7}" destId="{60CDFAA7-42E7-4D00-9634-3A554C73F6CF}" srcOrd="0" destOrd="0" presId="urn:microsoft.com/office/officeart/2005/8/layout/default#4"/>
    <dgm:cxn modelId="{44A24BAF-04AB-4FBF-B58F-6C9007E2FFB8}" type="presParOf" srcId="{60CDFAA7-42E7-4D00-9634-3A554C73F6CF}" destId="{47CA7156-3B8A-4B2F-9070-36DE57D7E14D}" srcOrd="0" destOrd="0" presId="urn:microsoft.com/office/officeart/2005/8/layout/default#4"/>
    <dgm:cxn modelId="{9838325C-F48D-4167-A816-FE0DA1B1A26A}" type="presParOf" srcId="{60CDFAA7-42E7-4D00-9634-3A554C73F6CF}" destId="{ED70CCC0-F0A5-4958-86EF-980D482318E3}" srcOrd="1" destOrd="0" presId="urn:microsoft.com/office/officeart/2005/8/layout/default#4"/>
    <dgm:cxn modelId="{DA33F3DB-302D-455D-8EE8-C47C4637CF91}" type="presParOf" srcId="{60CDFAA7-42E7-4D00-9634-3A554C73F6CF}" destId="{5D21506D-4F5F-4D7A-A06C-398CF03DBD7B}" srcOrd="2" destOrd="0" presId="urn:microsoft.com/office/officeart/2005/8/layout/default#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1283F01-9ECD-4F0B-9C56-37A30B5C029A}" type="doc">
      <dgm:prSet loTypeId="urn:microsoft.com/office/officeart/2005/8/layout/chevron1" loCatId="process" qsTypeId="urn:microsoft.com/office/officeart/2005/8/quickstyle/simple1" qsCatId="simple" csTypeId="urn:microsoft.com/office/officeart/2005/8/colors/accent1_2" csCatId="accent1" phldr="1"/>
      <dgm:spPr/>
    </dgm:pt>
    <dgm:pt modelId="{E9716C44-1B50-4050-8EA5-4BD870C9196A}">
      <dgm:prSet phldrT="[Tekst]" phldr="0"/>
      <dgm:spPr/>
      <dgm:t>
        <a:bodyPr/>
        <a:lstStyle/>
        <a:p>
          <a:pPr rtl="0"/>
          <a:r>
            <a:rPr lang="pl-PL" dirty="0">
              <a:latin typeface="Gill Sans MT" panose="020B0502020104020203"/>
            </a:rPr>
            <a:t>osoba podejrzana</a:t>
          </a:r>
          <a:endParaRPr lang="pl-PL" dirty="0"/>
        </a:p>
      </dgm:t>
    </dgm:pt>
    <dgm:pt modelId="{41004A3A-08C3-41F4-8F2E-3707E0BF0CB9}" type="parTrans" cxnId="{CE5FABC2-D867-470A-85E1-41F89763D241}">
      <dgm:prSet/>
      <dgm:spPr/>
    </dgm:pt>
    <dgm:pt modelId="{EEE75ECB-A9F7-46BD-8AD5-9A94692182A3}" type="sibTrans" cxnId="{CE5FABC2-D867-470A-85E1-41F89763D241}">
      <dgm:prSet/>
      <dgm:spPr/>
    </dgm:pt>
    <dgm:pt modelId="{FA037016-E91D-4A0C-A496-51DB0BA9E27C}">
      <dgm:prSet phldrT="[Tekst]" phldr="0"/>
      <dgm:spPr/>
      <dgm:t>
        <a:bodyPr/>
        <a:lstStyle/>
        <a:p>
          <a:r>
            <a:rPr lang="pl-PL" dirty="0">
              <a:latin typeface="Gill Sans MT" panose="020B0502020104020203"/>
            </a:rPr>
            <a:t>podejrzany</a:t>
          </a:r>
          <a:endParaRPr lang="pl-PL" dirty="0"/>
        </a:p>
      </dgm:t>
    </dgm:pt>
    <dgm:pt modelId="{7721DC86-1814-47A9-B55A-EFB2BB402304}" type="parTrans" cxnId="{4A118D45-822E-4585-AE17-943F027EC4BE}">
      <dgm:prSet/>
      <dgm:spPr/>
    </dgm:pt>
    <dgm:pt modelId="{72090668-E889-4C2D-840C-F5A99B6D34C6}" type="sibTrans" cxnId="{4A118D45-822E-4585-AE17-943F027EC4BE}">
      <dgm:prSet/>
      <dgm:spPr/>
    </dgm:pt>
    <dgm:pt modelId="{9FA680C0-2C47-4F03-87AE-54B27E14123F}">
      <dgm:prSet phldrT="[Tekst]" phldr="0"/>
      <dgm:spPr/>
      <dgm:t>
        <a:bodyPr/>
        <a:lstStyle/>
        <a:p>
          <a:r>
            <a:rPr lang="pl-PL" dirty="0">
              <a:latin typeface="Gill Sans MT" panose="020B0502020104020203"/>
            </a:rPr>
            <a:t>oskarżony</a:t>
          </a:r>
          <a:endParaRPr lang="pl-PL" dirty="0"/>
        </a:p>
      </dgm:t>
    </dgm:pt>
    <dgm:pt modelId="{C003012A-C33A-47F5-92A8-354A110A3ACC}" type="parTrans" cxnId="{1FF9D41B-05F8-4820-ACF9-B52941F036D0}">
      <dgm:prSet/>
      <dgm:spPr/>
    </dgm:pt>
    <dgm:pt modelId="{496051C4-09D9-4D96-921B-3AD9FF433B4C}" type="sibTrans" cxnId="{1FF9D41B-05F8-4820-ACF9-B52941F036D0}">
      <dgm:prSet/>
      <dgm:spPr/>
    </dgm:pt>
    <dgm:pt modelId="{5A26DCDC-2FB9-48AA-9CC8-330BA3831474}" type="pres">
      <dgm:prSet presAssocID="{61283F01-9ECD-4F0B-9C56-37A30B5C029A}" presName="Name0" presStyleCnt="0">
        <dgm:presLayoutVars>
          <dgm:dir/>
          <dgm:animLvl val="lvl"/>
          <dgm:resizeHandles val="exact"/>
        </dgm:presLayoutVars>
      </dgm:prSet>
      <dgm:spPr/>
    </dgm:pt>
    <dgm:pt modelId="{F723CDDA-71FF-4395-AA03-838E5B6F2311}" type="pres">
      <dgm:prSet presAssocID="{E9716C44-1B50-4050-8EA5-4BD870C9196A}" presName="parTxOnly" presStyleLbl="node1" presStyleIdx="0" presStyleCnt="3">
        <dgm:presLayoutVars>
          <dgm:chMax val="0"/>
          <dgm:chPref val="0"/>
          <dgm:bulletEnabled val="1"/>
        </dgm:presLayoutVars>
      </dgm:prSet>
      <dgm:spPr/>
      <dgm:t>
        <a:bodyPr/>
        <a:lstStyle/>
        <a:p>
          <a:endParaRPr lang="pl-PL"/>
        </a:p>
      </dgm:t>
    </dgm:pt>
    <dgm:pt modelId="{81B000E7-3D9A-435F-9C96-89370CAF9E2E}" type="pres">
      <dgm:prSet presAssocID="{EEE75ECB-A9F7-46BD-8AD5-9A94692182A3}" presName="parTxOnlySpace" presStyleCnt="0"/>
      <dgm:spPr/>
    </dgm:pt>
    <dgm:pt modelId="{5EB2A6ED-05D8-4BED-9A12-9BDF09E6322B}" type="pres">
      <dgm:prSet presAssocID="{FA037016-E91D-4A0C-A496-51DB0BA9E27C}" presName="parTxOnly" presStyleLbl="node1" presStyleIdx="1" presStyleCnt="3">
        <dgm:presLayoutVars>
          <dgm:chMax val="0"/>
          <dgm:chPref val="0"/>
          <dgm:bulletEnabled val="1"/>
        </dgm:presLayoutVars>
      </dgm:prSet>
      <dgm:spPr/>
      <dgm:t>
        <a:bodyPr/>
        <a:lstStyle/>
        <a:p>
          <a:endParaRPr lang="pl-PL"/>
        </a:p>
      </dgm:t>
    </dgm:pt>
    <dgm:pt modelId="{F999FBA6-E3E4-443E-90DA-D6E3F66E24D8}" type="pres">
      <dgm:prSet presAssocID="{72090668-E889-4C2D-840C-F5A99B6D34C6}" presName="parTxOnlySpace" presStyleCnt="0"/>
      <dgm:spPr/>
    </dgm:pt>
    <dgm:pt modelId="{C9D7A1C2-48D3-4971-A09E-6CEBA9E1B6A2}" type="pres">
      <dgm:prSet presAssocID="{9FA680C0-2C47-4F03-87AE-54B27E14123F}" presName="parTxOnly" presStyleLbl="node1" presStyleIdx="2" presStyleCnt="3">
        <dgm:presLayoutVars>
          <dgm:chMax val="0"/>
          <dgm:chPref val="0"/>
          <dgm:bulletEnabled val="1"/>
        </dgm:presLayoutVars>
      </dgm:prSet>
      <dgm:spPr/>
      <dgm:t>
        <a:bodyPr/>
        <a:lstStyle/>
        <a:p>
          <a:endParaRPr lang="pl-PL"/>
        </a:p>
      </dgm:t>
    </dgm:pt>
  </dgm:ptLst>
  <dgm:cxnLst>
    <dgm:cxn modelId="{40072F5C-542D-4D28-A7BE-D254AC1EB77C}" type="presOf" srcId="{9FA680C0-2C47-4F03-87AE-54B27E14123F}" destId="{C9D7A1C2-48D3-4971-A09E-6CEBA9E1B6A2}" srcOrd="0" destOrd="0" presId="urn:microsoft.com/office/officeart/2005/8/layout/chevron1"/>
    <dgm:cxn modelId="{69A95767-7106-4253-A76D-EBB02F74FDF8}" type="presOf" srcId="{E9716C44-1B50-4050-8EA5-4BD870C9196A}" destId="{F723CDDA-71FF-4395-AA03-838E5B6F2311}" srcOrd="0" destOrd="0" presId="urn:microsoft.com/office/officeart/2005/8/layout/chevron1"/>
    <dgm:cxn modelId="{EEDC58A8-7D2F-4C5D-AC70-AE58B120FBA1}" type="presOf" srcId="{61283F01-9ECD-4F0B-9C56-37A30B5C029A}" destId="{5A26DCDC-2FB9-48AA-9CC8-330BA3831474}" srcOrd="0" destOrd="0" presId="urn:microsoft.com/office/officeart/2005/8/layout/chevron1"/>
    <dgm:cxn modelId="{1FF9D41B-05F8-4820-ACF9-B52941F036D0}" srcId="{61283F01-9ECD-4F0B-9C56-37A30B5C029A}" destId="{9FA680C0-2C47-4F03-87AE-54B27E14123F}" srcOrd="2" destOrd="0" parTransId="{C003012A-C33A-47F5-92A8-354A110A3ACC}" sibTransId="{496051C4-09D9-4D96-921B-3AD9FF433B4C}"/>
    <dgm:cxn modelId="{6AF1E827-25CD-49E8-99FB-B9C8C3BA5E89}" type="presOf" srcId="{FA037016-E91D-4A0C-A496-51DB0BA9E27C}" destId="{5EB2A6ED-05D8-4BED-9A12-9BDF09E6322B}" srcOrd="0" destOrd="0" presId="urn:microsoft.com/office/officeart/2005/8/layout/chevron1"/>
    <dgm:cxn modelId="{CE5FABC2-D867-470A-85E1-41F89763D241}" srcId="{61283F01-9ECD-4F0B-9C56-37A30B5C029A}" destId="{E9716C44-1B50-4050-8EA5-4BD870C9196A}" srcOrd="0" destOrd="0" parTransId="{41004A3A-08C3-41F4-8F2E-3707E0BF0CB9}" sibTransId="{EEE75ECB-A9F7-46BD-8AD5-9A94692182A3}"/>
    <dgm:cxn modelId="{4A118D45-822E-4585-AE17-943F027EC4BE}" srcId="{61283F01-9ECD-4F0B-9C56-37A30B5C029A}" destId="{FA037016-E91D-4A0C-A496-51DB0BA9E27C}" srcOrd="1" destOrd="0" parTransId="{7721DC86-1814-47A9-B55A-EFB2BB402304}" sibTransId="{72090668-E889-4C2D-840C-F5A99B6D34C6}"/>
    <dgm:cxn modelId="{8A64ED92-CADE-4860-B56D-4BB3BF2D663D}" type="presParOf" srcId="{5A26DCDC-2FB9-48AA-9CC8-330BA3831474}" destId="{F723CDDA-71FF-4395-AA03-838E5B6F2311}" srcOrd="0" destOrd="0" presId="urn:microsoft.com/office/officeart/2005/8/layout/chevron1"/>
    <dgm:cxn modelId="{D5C0EA0A-0A52-47E3-9AB6-E853715CCB85}" type="presParOf" srcId="{5A26DCDC-2FB9-48AA-9CC8-330BA3831474}" destId="{81B000E7-3D9A-435F-9C96-89370CAF9E2E}" srcOrd="1" destOrd="0" presId="urn:microsoft.com/office/officeart/2005/8/layout/chevron1"/>
    <dgm:cxn modelId="{8DFAFBEC-D06C-4CB3-B515-4F5B821B775C}" type="presParOf" srcId="{5A26DCDC-2FB9-48AA-9CC8-330BA3831474}" destId="{5EB2A6ED-05D8-4BED-9A12-9BDF09E6322B}" srcOrd="2" destOrd="0" presId="urn:microsoft.com/office/officeart/2005/8/layout/chevron1"/>
    <dgm:cxn modelId="{66305C1F-AF09-4A31-A445-3C82943C6A5A}" type="presParOf" srcId="{5A26DCDC-2FB9-48AA-9CC8-330BA3831474}" destId="{F999FBA6-E3E4-443E-90DA-D6E3F66E24D8}" srcOrd="3" destOrd="0" presId="urn:microsoft.com/office/officeart/2005/8/layout/chevron1"/>
    <dgm:cxn modelId="{99784750-737A-47DB-B38C-BBD7EBAE93A5}" type="presParOf" srcId="{5A26DCDC-2FB9-48AA-9CC8-330BA3831474}" destId="{C9D7A1C2-48D3-4971-A09E-6CEBA9E1B6A2}" srcOrd="4"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FBE949E-5D00-4D9F-A1B3-037DDB195837}" type="doc">
      <dgm:prSet loTypeId="urn:microsoft.com/office/officeart/2005/8/layout/default#5" loCatId="list" qsTypeId="urn:microsoft.com/office/officeart/2005/8/quickstyle/simple1" qsCatId="simple" csTypeId="urn:microsoft.com/office/officeart/2005/8/colors/accent1_2" csCatId="accent1" phldr="1"/>
      <dgm:spPr/>
      <dgm:t>
        <a:bodyPr/>
        <a:lstStyle/>
        <a:p>
          <a:endParaRPr lang="pl-PL"/>
        </a:p>
      </dgm:t>
    </dgm:pt>
    <dgm:pt modelId="{CC99281A-6A45-44AC-B2D6-FD63DBFD0054}">
      <dgm:prSet phldrT="[Tekst]" phldr="0"/>
      <dgm:spPr/>
      <dgm:t>
        <a:bodyPr/>
        <a:lstStyle/>
        <a:p>
          <a:r>
            <a:rPr lang="pl-PL" dirty="0">
              <a:latin typeface="Gill Sans MT" panose="020B0502020104020203"/>
            </a:rPr>
            <a:t>materialne</a:t>
          </a:r>
          <a:endParaRPr lang="pl-PL" dirty="0"/>
        </a:p>
      </dgm:t>
    </dgm:pt>
    <dgm:pt modelId="{010D0E1F-2186-4F2B-88AF-2608769E7D90}" type="parTrans" cxnId="{BFF791A0-F1BC-47DF-ABD4-4182A2EA9378}">
      <dgm:prSet/>
      <dgm:spPr/>
      <dgm:t>
        <a:bodyPr/>
        <a:lstStyle/>
        <a:p>
          <a:endParaRPr lang="pl-PL"/>
        </a:p>
      </dgm:t>
    </dgm:pt>
    <dgm:pt modelId="{5106D9E3-F56A-4EFA-8AFD-11FA64AD5F5F}" type="sibTrans" cxnId="{BFF791A0-F1BC-47DF-ABD4-4182A2EA9378}">
      <dgm:prSet/>
      <dgm:spPr/>
      <dgm:t>
        <a:bodyPr/>
        <a:lstStyle/>
        <a:p>
          <a:endParaRPr lang="pl-PL"/>
        </a:p>
      </dgm:t>
    </dgm:pt>
    <dgm:pt modelId="{59E90AE4-E337-484F-A246-461089C1DB95}">
      <dgm:prSet phldrT="[Tekst]" phldr="0"/>
      <dgm:spPr/>
      <dgm:t>
        <a:bodyPr/>
        <a:lstStyle/>
        <a:p>
          <a:r>
            <a:rPr lang="pl-PL" dirty="0">
              <a:latin typeface="Gill Sans MT" panose="020B0502020104020203"/>
            </a:rPr>
            <a:t>mieszane</a:t>
          </a:r>
          <a:endParaRPr lang="pl-PL" dirty="0"/>
        </a:p>
      </dgm:t>
    </dgm:pt>
    <dgm:pt modelId="{DDF5F355-E1FD-4F13-AD09-4AA115BCBFBD}" type="parTrans" cxnId="{3C82B550-6A8D-472F-A4AB-A9340CFBC248}">
      <dgm:prSet/>
      <dgm:spPr/>
      <dgm:t>
        <a:bodyPr/>
        <a:lstStyle/>
        <a:p>
          <a:endParaRPr lang="pl-PL"/>
        </a:p>
      </dgm:t>
    </dgm:pt>
    <dgm:pt modelId="{EE5F5E84-7608-491E-9711-10D0DEB9FAB6}" type="sibTrans" cxnId="{3C82B550-6A8D-472F-A4AB-A9340CFBC248}">
      <dgm:prSet/>
      <dgm:spPr/>
      <dgm:t>
        <a:bodyPr/>
        <a:lstStyle/>
        <a:p>
          <a:endParaRPr lang="pl-PL"/>
        </a:p>
      </dgm:t>
    </dgm:pt>
    <dgm:pt modelId="{EBAB9882-3928-4A37-81A6-130F40BB60B7}">
      <dgm:prSet phldr="0"/>
      <dgm:spPr/>
      <dgm:t>
        <a:bodyPr/>
        <a:lstStyle/>
        <a:p>
          <a:pPr rtl="0"/>
          <a:r>
            <a:rPr lang="pl-PL" dirty="0">
              <a:latin typeface="Gill Sans MT" panose="020B0502020104020203"/>
            </a:rPr>
            <a:t>formalne</a:t>
          </a:r>
        </a:p>
      </dgm:t>
    </dgm:pt>
    <dgm:pt modelId="{7EEE7FCD-2120-49E0-ABA8-DE7B8D4CA10A}" type="parTrans" cxnId="{32D29A7B-BE11-4C37-BD72-DCF7D7125C7A}">
      <dgm:prSet/>
      <dgm:spPr/>
    </dgm:pt>
    <dgm:pt modelId="{6CC960EF-477A-4024-A981-255260391977}" type="sibTrans" cxnId="{32D29A7B-BE11-4C37-BD72-DCF7D7125C7A}">
      <dgm:prSet/>
      <dgm:spPr/>
    </dgm:pt>
    <dgm:pt modelId="{8BA80103-C7EB-4CEA-BE71-DB54ABA69DD2}" type="pres">
      <dgm:prSet presAssocID="{3FBE949E-5D00-4D9F-A1B3-037DDB195837}" presName="diagram" presStyleCnt="0">
        <dgm:presLayoutVars>
          <dgm:dir/>
          <dgm:resizeHandles val="exact"/>
        </dgm:presLayoutVars>
      </dgm:prSet>
      <dgm:spPr/>
      <dgm:t>
        <a:bodyPr/>
        <a:lstStyle/>
        <a:p>
          <a:endParaRPr lang="pl-PL"/>
        </a:p>
      </dgm:t>
    </dgm:pt>
    <dgm:pt modelId="{67BAD959-735F-4FE8-B7E6-A0AED44D26A5}" type="pres">
      <dgm:prSet presAssocID="{CC99281A-6A45-44AC-B2D6-FD63DBFD0054}" presName="node" presStyleLbl="node1" presStyleIdx="0" presStyleCnt="3">
        <dgm:presLayoutVars>
          <dgm:bulletEnabled val="1"/>
        </dgm:presLayoutVars>
      </dgm:prSet>
      <dgm:spPr/>
      <dgm:t>
        <a:bodyPr/>
        <a:lstStyle/>
        <a:p>
          <a:endParaRPr lang="pl-PL"/>
        </a:p>
      </dgm:t>
    </dgm:pt>
    <dgm:pt modelId="{E0102801-379C-450A-8607-FF988A5B4514}" type="pres">
      <dgm:prSet presAssocID="{5106D9E3-F56A-4EFA-8AFD-11FA64AD5F5F}" presName="sibTrans" presStyleCnt="0"/>
      <dgm:spPr/>
    </dgm:pt>
    <dgm:pt modelId="{8303293D-A8C1-4641-94F5-44D63ACC8A42}" type="pres">
      <dgm:prSet presAssocID="{EBAB9882-3928-4A37-81A6-130F40BB60B7}" presName="node" presStyleLbl="node1" presStyleIdx="1" presStyleCnt="3">
        <dgm:presLayoutVars>
          <dgm:bulletEnabled val="1"/>
        </dgm:presLayoutVars>
      </dgm:prSet>
      <dgm:spPr/>
      <dgm:t>
        <a:bodyPr/>
        <a:lstStyle/>
        <a:p>
          <a:endParaRPr lang="pl-PL"/>
        </a:p>
      </dgm:t>
    </dgm:pt>
    <dgm:pt modelId="{848FB2FC-AA77-4808-B641-2FC3AC588C60}" type="pres">
      <dgm:prSet presAssocID="{6CC960EF-477A-4024-A981-255260391977}" presName="sibTrans" presStyleCnt="0"/>
      <dgm:spPr/>
    </dgm:pt>
    <dgm:pt modelId="{FBD5ECB9-6D8C-475D-9275-880A9B3FFD82}" type="pres">
      <dgm:prSet presAssocID="{59E90AE4-E337-484F-A246-461089C1DB95}" presName="node" presStyleLbl="node1" presStyleIdx="2" presStyleCnt="3">
        <dgm:presLayoutVars>
          <dgm:bulletEnabled val="1"/>
        </dgm:presLayoutVars>
      </dgm:prSet>
      <dgm:spPr/>
      <dgm:t>
        <a:bodyPr/>
        <a:lstStyle/>
        <a:p>
          <a:endParaRPr lang="pl-PL"/>
        </a:p>
      </dgm:t>
    </dgm:pt>
  </dgm:ptLst>
  <dgm:cxnLst>
    <dgm:cxn modelId="{8C56479C-856D-4FE1-8AB3-F47C78D00112}" type="presOf" srcId="{59E90AE4-E337-484F-A246-461089C1DB95}" destId="{FBD5ECB9-6D8C-475D-9275-880A9B3FFD82}" srcOrd="0" destOrd="0" presId="urn:microsoft.com/office/officeart/2005/8/layout/default#5"/>
    <dgm:cxn modelId="{47A9D8AD-7B77-44E2-8265-E75B781A0929}" type="presOf" srcId="{EBAB9882-3928-4A37-81A6-130F40BB60B7}" destId="{8303293D-A8C1-4641-94F5-44D63ACC8A42}" srcOrd="0" destOrd="0" presId="urn:microsoft.com/office/officeart/2005/8/layout/default#5"/>
    <dgm:cxn modelId="{32D29A7B-BE11-4C37-BD72-DCF7D7125C7A}" srcId="{3FBE949E-5D00-4D9F-A1B3-037DDB195837}" destId="{EBAB9882-3928-4A37-81A6-130F40BB60B7}" srcOrd="1" destOrd="0" parTransId="{7EEE7FCD-2120-49E0-ABA8-DE7B8D4CA10A}" sibTransId="{6CC960EF-477A-4024-A981-255260391977}"/>
    <dgm:cxn modelId="{3C82B550-6A8D-472F-A4AB-A9340CFBC248}" srcId="{3FBE949E-5D00-4D9F-A1B3-037DDB195837}" destId="{59E90AE4-E337-484F-A246-461089C1DB95}" srcOrd="2" destOrd="0" parTransId="{DDF5F355-E1FD-4F13-AD09-4AA115BCBFBD}" sibTransId="{EE5F5E84-7608-491E-9711-10D0DEB9FAB6}"/>
    <dgm:cxn modelId="{3E5DC947-3BC7-40DA-8E77-AA966810C91C}" type="presOf" srcId="{CC99281A-6A45-44AC-B2D6-FD63DBFD0054}" destId="{67BAD959-735F-4FE8-B7E6-A0AED44D26A5}" srcOrd="0" destOrd="0" presId="urn:microsoft.com/office/officeart/2005/8/layout/default#5"/>
    <dgm:cxn modelId="{E158F7B5-FD3C-49D8-ACB7-E84CBB976BC2}" type="presOf" srcId="{3FBE949E-5D00-4D9F-A1B3-037DDB195837}" destId="{8BA80103-C7EB-4CEA-BE71-DB54ABA69DD2}" srcOrd="0" destOrd="0" presId="urn:microsoft.com/office/officeart/2005/8/layout/default#5"/>
    <dgm:cxn modelId="{BFF791A0-F1BC-47DF-ABD4-4182A2EA9378}" srcId="{3FBE949E-5D00-4D9F-A1B3-037DDB195837}" destId="{CC99281A-6A45-44AC-B2D6-FD63DBFD0054}" srcOrd="0" destOrd="0" parTransId="{010D0E1F-2186-4F2B-88AF-2608769E7D90}" sibTransId="{5106D9E3-F56A-4EFA-8AFD-11FA64AD5F5F}"/>
    <dgm:cxn modelId="{9FA040F3-CE62-4E94-9136-219996A2C6C2}" type="presParOf" srcId="{8BA80103-C7EB-4CEA-BE71-DB54ABA69DD2}" destId="{67BAD959-735F-4FE8-B7E6-A0AED44D26A5}" srcOrd="0" destOrd="0" presId="urn:microsoft.com/office/officeart/2005/8/layout/default#5"/>
    <dgm:cxn modelId="{4A9368C9-F43A-43B1-A7C8-FF41C6E33BCB}" type="presParOf" srcId="{8BA80103-C7EB-4CEA-BE71-DB54ABA69DD2}" destId="{E0102801-379C-450A-8607-FF988A5B4514}" srcOrd="1" destOrd="0" presId="urn:microsoft.com/office/officeart/2005/8/layout/default#5"/>
    <dgm:cxn modelId="{088753EC-6D2D-482A-836E-DB25D76D9856}" type="presParOf" srcId="{8BA80103-C7EB-4CEA-BE71-DB54ABA69DD2}" destId="{8303293D-A8C1-4641-94F5-44D63ACC8A42}" srcOrd="2" destOrd="0" presId="urn:microsoft.com/office/officeart/2005/8/layout/default#5"/>
    <dgm:cxn modelId="{AED565C8-D5BF-4C31-8920-4ED3E5A84986}" type="presParOf" srcId="{8BA80103-C7EB-4CEA-BE71-DB54ABA69DD2}" destId="{848FB2FC-AA77-4808-B641-2FC3AC588C60}" srcOrd="3" destOrd="0" presId="urn:microsoft.com/office/officeart/2005/8/layout/default#5"/>
    <dgm:cxn modelId="{D9D3E093-43B1-4EE0-B2B5-78D2B713DB6F}" type="presParOf" srcId="{8BA80103-C7EB-4CEA-BE71-DB54ABA69DD2}" destId="{FBD5ECB9-6D8C-475D-9275-880A9B3FFD82}" srcOrd="4" destOrd="0" presId="urn:microsoft.com/office/officeart/2005/8/layout/defaul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7D11CDB-4A18-43ED-AC67-6FC56A424036}" type="doc">
      <dgm:prSet loTypeId="urn:microsoft.com/office/officeart/2005/8/layout/default#6" loCatId="list" qsTypeId="urn:microsoft.com/office/officeart/2005/8/quickstyle/simple1" qsCatId="simple" csTypeId="urn:microsoft.com/office/officeart/2005/8/colors/accent1_2" csCatId="accent1" phldr="1"/>
      <dgm:spPr/>
      <dgm:t>
        <a:bodyPr/>
        <a:lstStyle/>
        <a:p>
          <a:endParaRPr lang="pl-PL"/>
        </a:p>
      </dgm:t>
    </dgm:pt>
    <dgm:pt modelId="{B21BD725-E914-481A-9676-FF62101A950B}">
      <dgm:prSet phldrT="[Tekst]" phldr="0"/>
      <dgm:spPr/>
      <dgm:t>
        <a:bodyPr/>
        <a:lstStyle/>
        <a:p>
          <a:pPr rtl="0"/>
          <a:r>
            <a:rPr lang="pl-PL" dirty="0">
              <a:latin typeface="Gill Sans MT" panose="020B0502020104020203"/>
            </a:rPr>
            <a:t>umorzenia (pkt 3, 4)</a:t>
          </a:r>
          <a:endParaRPr lang="pl-PL" dirty="0"/>
        </a:p>
      </dgm:t>
    </dgm:pt>
    <dgm:pt modelId="{09F78853-2665-461F-8366-92C49E58B426}" type="parTrans" cxnId="{09754EE1-FC0C-44C0-A9F1-546C3F372414}">
      <dgm:prSet/>
      <dgm:spPr/>
      <dgm:t>
        <a:bodyPr/>
        <a:lstStyle/>
        <a:p>
          <a:endParaRPr lang="pl-PL"/>
        </a:p>
      </dgm:t>
    </dgm:pt>
    <dgm:pt modelId="{A1821950-3C19-49D2-8CD4-7CC6AF2D6AD2}" type="sibTrans" cxnId="{09754EE1-FC0C-44C0-A9F1-546C3F372414}">
      <dgm:prSet/>
      <dgm:spPr/>
      <dgm:t>
        <a:bodyPr/>
        <a:lstStyle/>
        <a:p>
          <a:endParaRPr lang="pl-PL"/>
        </a:p>
      </dgm:t>
    </dgm:pt>
    <dgm:pt modelId="{1721069E-CE7B-4ED2-9863-2AD5E853A2E1}">
      <dgm:prSet phldrT="[Tekst]" phldr="0"/>
      <dgm:spPr/>
      <dgm:t>
        <a:bodyPr/>
        <a:lstStyle/>
        <a:p>
          <a:pPr rtl="0"/>
          <a:r>
            <a:rPr lang="pl-PL" dirty="0">
              <a:latin typeface="Gill Sans MT" panose="020B0502020104020203"/>
            </a:rPr>
            <a:t>uniewinnienia (pkt 1, 2)</a:t>
          </a:r>
          <a:endParaRPr lang="pl-PL" dirty="0"/>
        </a:p>
      </dgm:t>
    </dgm:pt>
    <dgm:pt modelId="{8A945415-E962-47CD-A324-E305BEEBC0A2}" type="parTrans" cxnId="{909E79E5-0CAD-476B-828C-F7888EB5F9D5}">
      <dgm:prSet/>
      <dgm:spPr/>
      <dgm:t>
        <a:bodyPr/>
        <a:lstStyle/>
        <a:p>
          <a:endParaRPr lang="pl-PL"/>
        </a:p>
      </dgm:t>
    </dgm:pt>
    <dgm:pt modelId="{BDE0BE98-7479-48AE-8638-4F6D10481396}" type="sibTrans" cxnId="{909E79E5-0CAD-476B-828C-F7888EB5F9D5}">
      <dgm:prSet/>
      <dgm:spPr/>
      <dgm:t>
        <a:bodyPr/>
        <a:lstStyle/>
        <a:p>
          <a:endParaRPr lang="pl-PL"/>
        </a:p>
      </dgm:t>
    </dgm:pt>
    <dgm:pt modelId="{B2DD2110-D0F5-41CF-81D4-9A8C987919E7}" type="pres">
      <dgm:prSet presAssocID="{07D11CDB-4A18-43ED-AC67-6FC56A424036}" presName="diagram" presStyleCnt="0">
        <dgm:presLayoutVars>
          <dgm:dir/>
          <dgm:resizeHandles val="exact"/>
        </dgm:presLayoutVars>
      </dgm:prSet>
      <dgm:spPr/>
      <dgm:t>
        <a:bodyPr/>
        <a:lstStyle/>
        <a:p>
          <a:endParaRPr lang="pl-PL"/>
        </a:p>
      </dgm:t>
    </dgm:pt>
    <dgm:pt modelId="{71D806A8-D2B3-431E-9478-5C2E38F6F935}" type="pres">
      <dgm:prSet presAssocID="{B21BD725-E914-481A-9676-FF62101A950B}" presName="node" presStyleLbl="node1" presStyleIdx="0" presStyleCnt="2">
        <dgm:presLayoutVars>
          <dgm:bulletEnabled val="1"/>
        </dgm:presLayoutVars>
      </dgm:prSet>
      <dgm:spPr/>
      <dgm:t>
        <a:bodyPr/>
        <a:lstStyle/>
        <a:p>
          <a:endParaRPr lang="pl-PL"/>
        </a:p>
      </dgm:t>
    </dgm:pt>
    <dgm:pt modelId="{629A01F2-D38F-49EF-8A71-74F854CF3406}" type="pres">
      <dgm:prSet presAssocID="{A1821950-3C19-49D2-8CD4-7CC6AF2D6AD2}" presName="sibTrans" presStyleCnt="0"/>
      <dgm:spPr/>
    </dgm:pt>
    <dgm:pt modelId="{881BC80B-C700-4A25-8BB4-01E920906CF4}" type="pres">
      <dgm:prSet presAssocID="{1721069E-CE7B-4ED2-9863-2AD5E853A2E1}" presName="node" presStyleLbl="node1" presStyleIdx="1" presStyleCnt="2">
        <dgm:presLayoutVars>
          <dgm:bulletEnabled val="1"/>
        </dgm:presLayoutVars>
      </dgm:prSet>
      <dgm:spPr/>
      <dgm:t>
        <a:bodyPr/>
        <a:lstStyle/>
        <a:p>
          <a:endParaRPr lang="pl-PL"/>
        </a:p>
      </dgm:t>
    </dgm:pt>
  </dgm:ptLst>
  <dgm:cxnLst>
    <dgm:cxn modelId="{B3274AA5-1000-4E7C-9EA3-31DB22667216}" type="presOf" srcId="{07D11CDB-4A18-43ED-AC67-6FC56A424036}" destId="{B2DD2110-D0F5-41CF-81D4-9A8C987919E7}" srcOrd="0" destOrd="0" presId="urn:microsoft.com/office/officeart/2005/8/layout/default#6"/>
    <dgm:cxn modelId="{09754EE1-FC0C-44C0-A9F1-546C3F372414}" srcId="{07D11CDB-4A18-43ED-AC67-6FC56A424036}" destId="{B21BD725-E914-481A-9676-FF62101A950B}" srcOrd="0" destOrd="0" parTransId="{09F78853-2665-461F-8366-92C49E58B426}" sibTransId="{A1821950-3C19-49D2-8CD4-7CC6AF2D6AD2}"/>
    <dgm:cxn modelId="{909E79E5-0CAD-476B-828C-F7888EB5F9D5}" srcId="{07D11CDB-4A18-43ED-AC67-6FC56A424036}" destId="{1721069E-CE7B-4ED2-9863-2AD5E853A2E1}" srcOrd="1" destOrd="0" parTransId="{8A945415-E962-47CD-A324-E305BEEBC0A2}" sibTransId="{BDE0BE98-7479-48AE-8638-4F6D10481396}"/>
    <dgm:cxn modelId="{F02A9985-E73A-4366-9FB6-780381EF593D}" type="presOf" srcId="{1721069E-CE7B-4ED2-9863-2AD5E853A2E1}" destId="{881BC80B-C700-4A25-8BB4-01E920906CF4}" srcOrd="0" destOrd="0" presId="urn:microsoft.com/office/officeart/2005/8/layout/default#6"/>
    <dgm:cxn modelId="{C57D35E3-96AD-424E-937A-CEC50DD3932C}" type="presOf" srcId="{B21BD725-E914-481A-9676-FF62101A950B}" destId="{71D806A8-D2B3-431E-9478-5C2E38F6F935}" srcOrd="0" destOrd="0" presId="urn:microsoft.com/office/officeart/2005/8/layout/default#6"/>
    <dgm:cxn modelId="{CD13F762-0748-4E4F-844B-D7413606DB02}" type="presParOf" srcId="{B2DD2110-D0F5-41CF-81D4-9A8C987919E7}" destId="{71D806A8-D2B3-431E-9478-5C2E38F6F935}" srcOrd="0" destOrd="0" presId="urn:microsoft.com/office/officeart/2005/8/layout/default#6"/>
    <dgm:cxn modelId="{2205E174-C10D-4831-A6EF-7B0EA6603156}" type="presParOf" srcId="{B2DD2110-D0F5-41CF-81D4-9A8C987919E7}" destId="{629A01F2-D38F-49EF-8A71-74F854CF3406}" srcOrd="1" destOrd="0" presId="urn:microsoft.com/office/officeart/2005/8/layout/default#6"/>
    <dgm:cxn modelId="{26009313-B8C8-40AD-A983-5CFABD8FFB5F}" type="presParOf" srcId="{B2DD2110-D0F5-41CF-81D4-9A8C987919E7}" destId="{881BC80B-C700-4A25-8BB4-01E920906CF4}" srcOrd="2" destOrd="0" presId="urn:microsoft.com/office/officeart/2005/8/layout/defaul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9238EA2-3E41-4178-AFF6-90CAF6409B4C}" type="doc">
      <dgm:prSet loTypeId="urn:microsoft.com/office/officeart/2005/8/layout/default#7" loCatId="list" qsTypeId="urn:microsoft.com/office/officeart/2005/8/quickstyle/simple1" qsCatId="simple" csTypeId="urn:microsoft.com/office/officeart/2005/8/colors/accent1_2" csCatId="accent1" phldr="1"/>
      <dgm:spPr/>
      <dgm:t>
        <a:bodyPr/>
        <a:lstStyle/>
        <a:p>
          <a:endParaRPr lang="pl-PL"/>
        </a:p>
      </dgm:t>
    </dgm:pt>
    <dgm:pt modelId="{D5707E6B-1FB8-4CFA-A0F6-4F7CC863340F}">
      <dgm:prSet phldrT="[Tekst]" phldr="0"/>
      <dgm:spPr/>
      <dgm:t>
        <a:bodyPr/>
        <a:lstStyle/>
        <a:p>
          <a:r>
            <a:rPr lang="pl-PL" dirty="0">
              <a:latin typeface="Gill Sans MT" panose="020B0502020104020203"/>
            </a:rPr>
            <a:t>względne</a:t>
          </a:r>
          <a:endParaRPr lang="pl-PL" dirty="0"/>
        </a:p>
      </dgm:t>
    </dgm:pt>
    <dgm:pt modelId="{F679DBA0-07EA-4E66-8CFB-3CA2C47D13C1}" type="parTrans" cxnId="{62AC0E0F-13FE-4243-8211-E749DD676A7F}">
      <dgm:prSet/>
      <dgm:spPr/>
      <dgm:t>
        <a:bodyPr/>
        <a:lstStyle/>
        <a:p>
          <a:endParaRPr lang="pl-PL"/>
        </a:p>
      </dgm:t>
    </dgm:pt>
    <dgm:pt modelId="{F47D5049-7A80-40CA-981C-BD992241FD49}" type="sibTrans" cxnId="{62AC0E0F-13FE-4243-8211-E749DD676A7F}">
      <dgm:prSet/>
      <dgm:spPr/>
      <dgm:t>
        <a:bodyPr/>
        <a:lstStyle/>
        <a:p>
          <a:endParaRPr lang="pl-PL"/>
        </a:p>
      </dgm:t>
    </dgm:pt>
    <dgm:pt modelId="{42EEAA76-3702-4ACD-B657-49F8A2F05002}">
      <dgm:prSet phldrT="[Tekst]" phldr="0"/>
      <dgm:spPr/>
      <dgm:t>
        <a:bodyPr/>
        <a:lstStyle/>
        <a:p>
          <a:r>
            <a:rPr lang="pl-PL" dirty="0">
              <a:latin typeface="Gill Sans MT" panose="020B0502020104020203"/>
            </a:rPr>
            <a:t>bezwzględne</a:t>
          </a:r>
          <a:endParaRPr lang="pl-PL" dirty="0"/>
        </a:p>
      </dgm:t>
    </dgm:pt>
    <dgm:pt modelId="{C8541824-AB14-4317-8990-A42ECCDAE535}" type="parTrans" cxnId="{B93EB230-01D4-4CE5-BDB5-5987C0AB71B1}">
      <dgm:prSet/>
      <dgm:spPr/>
      <dgm:t>
        <a:bodyPr/>
        <a:lstStyle/>
        <a:p>
          <a:endParaRPr lang="pl-PL"/>
        </a:p>
      </dgm:t>
    </dgm:pt>
    <dgm:pt modelId="{68747198-7DE7-45EB-A5DE-BFB0BC7AFFCF}" type="sibTrans" cxnId="{B93EB230-01D4-4CE5-BDB5-5987C0AB71B1}">
      <dgm:prSet/>
      <dgm:spPr/>
      <dgm:t>
        <a:bodyPr/>
        <a:lstStyle/>
        <a:p>
          <a:endParaRPr lang="pl-PL"/>
        </a:p>
      </dgm:t>
    </dgm:pt>
    <dgm:pt modelId="{9767531C-35F9-476E-A935-EC516C77F131}" type="pres">
      <dgm:prSet presAssocID="{29238EA2-3E41-4178-AFF6-90CAF6409B4C}" presName="diagram" presStyleCnt="0">
        <dgm:presLayoutVars>
          <dgm:dir/>
          <dgm:resizeHandles val="exact"/>
        </dgm:presLayoutVars>
      </dgm:prSet>
      <dgm:spPr/>
      <dgm:t>
        <a:bodyPr/>
        <a:lstStyle/>
        <a:p>
          <a:endParaRPr lang="pl-PL"/>
        </a:p>
      </dgm:t>
    </dgm:pt>
    <dgm:pt modelId="{ED861EAB-136B-4765-AAEE-EFD14FFE9F12}" type="pres">
      <dgm:prSet presAssocID="{D5707E6B-1FB8-4CFA-A0F6-4F7CC863340F}" presName="node" presStyleLbl="node1" presStyleIdx="0" presStyleCnt="2">
        <dgm:presLayoutVars>
          <dgm:bulletEnabled val="1"/>
        </dgm:presLayoutVars>
      </dgm:prSet>
      <dgm:spPr/>
      <dgm:t>
        <a:bodyPr/>
        <a:lstStyle/>
        <a:p>
          <a:endParaRPr lang="pl-PL"/>
        </a:p>
      </dgm:t>
    </dgm:pt>
    <dgm:pt modelId="{FB74E1CB-CC8A-4D33-BD68-7159D011A3BE}" type="pres">
      <dgm:prSet presAssocID="{F47D5049-7A80-40CA-981C-BD992241FD49}" presName="sibTrans" presStyleCnt="0"/>
      <dgm:spPr/>
    </dgm:pt>
    <dgm:pt modelId="{9EDEAC7B-0F6D-428B-AE46-B2F01F17FF66}" type="pres">
      <dgm:prSet presAssocID="{42EEAA76-3702-4ACD-B657-49F8A2F05002}" presName="node" presStyleLbl="node1" presStyleIdx="1" presStyleCnt="2">
        <dgm:presLayoutVars>
          <dgm:bulletEnabled val="1"/>
        </dgm:presLayoutVars>
      </dgm:prSet>
      <dgm:spPr/>
      <dgm:t>
        <a:bodyPr/>
        <a:lstStyle/>
        <a:p>
          <a:endParaRPr lang="pl-PL"/>
        </a:p>
      </dgm:t>
    </dgm:pt>
  </dgm:ptLst>
  <dgm:cxnLst>
    <dgm:cxn modelId="{66E9FEED-F752-4705-8CDD-6C89764F0663}" type="presOf" srcId="{42EEAA76-3702-4ACD-B657-49F8A2F05002}" destId="{9EDEAC7B-0F6D-428B-AE46-B2F01F17FF66}" srcOrd="0" destOrd="0" presId="urn:microsoft.com/office/officeart/2005/8/layout/default#7"/>
    <dgm:cxn modelId="{62AC0E0F-13FE-4243-8211-E749DD676A7F}" srcId="{29238EA2-3E41-4178-AFF6-90CAF6409B4C}" destId="{D5707E6B-1FB8-4CFA-A0F6-4F7CC863340F}" srcOrd="0" destOrd="0" parTransId="{F679DBA0-07EA-4E66-8CFB-3CA2C47D13C1}" sibTransId="{F47D5049-7A80-40CA-981C-BD992241FD49}"/>
    <dgm:cxn modelId="{6350022C-65F5-4B13-8267-3B8E13974A46}" type="presOf" srcId="{D5707E6B-1FB8-4CFA-A0F6-4F7CC863340F}" destId="{ED861EAB-136B-4765-AAEE-EFD14FFE9F12}" srcOrd="0" destOrd="0" presId="urn:microsoft.com/office/officeart/2005/8/layout/default#7"/>
    <dgm:cxn modelId="{B93EB230-01D4-4CE5-BDB5-5987C0AB71B1}" srcId="{29238EA2-3E41-4178-AFF6-90CAF6409B4C}" destId="{42EEAA76-3702-4ACD-B657-49F8A2F05002}" srcOrd="1" destOrd="0" parTransId="{C8541824-AB14-4317-8990-A42ECCDAE535}" sibTransId="{68747198-7DE7-45EB-A5DE-BFB0BC7AFFCF}"/>
    <dgm:cxn modelId="{C4DAA882-8DE5-4B5E-B8C2-9D200960A9B3}" type="presOf" srcId="{29238EA2-3E41-4178-AFF6-90CAF6409B4C}" destId="{9767531C-35F9-476E-A935-EC516C77F131}" srcOrd="0" destOrd="0" presId="urn:microsoft.com/office/officeart/2005/8/layout/default#7"/>
    <dgm:cxn modelId="{EFCF1F8D-1E3A-4FDD-9DF3-A5A22F2BD0A9}" type="presParOf" srcId="{9767531C-35F9-476E-A935-EC516C77F131}" destId="{ED861EAB-136B-4765-AAEE-EFD14FFE9F12}" srcOrd="0" destOrd="0" presId="urn:microsoft.com/office/officeart/2005/8/layout/default#7"/>
    <dgm:cxn modelId="{E70A19C8-043D-4F92-8BDF-0441E161DDF1}" type="presParOf" srcId="{9767531C-35F9-476E-A935-EC516C77F131}" destId="{FB74E1CB-CC8A-4D33-BD68-7159D011A3BE}" srcOrd="1" destOrd="0" presId="urn:microsoft.com/office/officeart/2005/8/layout/default#7"/>
    <dgm:cxn modelId="{03E9976E-0C62-404F-A5E9-C5E3C9ED7251}" type="presParOf" srcId="{9767531C-35F9-476E-A935-EC516C77F131}" destId="{9EDEAC7B-0F6D-428B-AE46-B2F01F17FF66}" srcOrd="2" destOrd="0" presId="urn:microsoft.com/office/officeart/2005/8/layout/default#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6B1E92-3679-4C96-B931-358AD4583BDB}">
      <dsp:nvSpPr>
        <dsp:cNvPr id="0" name=""/>
        <dsp:cNvSpPr/>
      </dsp:nvSpPr>
      <dsp:spPr>
        <a:xfrm>
          <a:off x="248523" y="1445"/>
          <a:ext cx="4184808" cy="26573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6B1BC0-643A-439E-90FA-04E4488B3CD8}">
      <dsp:nvSpPr>
        <dsp:cNvPr id="0" name=""/>
        <dsp:cNvSpPr/>
      </dsp:nvSpPr>
      <dsp:spPr>
        <a:xfrm>
          <a:off x="713501" y="443175"/>
          <a:ext cx="4184808" cy="26573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rtl="0">
            <a:lnSpc>
              <a:spcPct val="90000"/>
            </a:lnSpc>
            <a:spcBef>
              <a:spcPct val="0"/>
            </a:spcBef>
            <a:spcAft>
              <a:spcPct val="35000"/>
            </a:spcAft>
          </a:pPr>
          <a:r>
            <a:rPr lang="pl-PL" sz="3800" kern="1200" dirty="0">
              <a:latin typeface="Gill Sans MT" panose="020B0502020104020203"/>
            </a:rPr>
            <a:t>Przestępstwa publicznoskargowe</a:t>
          </a:r>
          <a:endParaRPr lang="pl-PL" sz="3800" kern="1200" dirty="0"/>
        </a:p>
      </dsp:txBody>
      <dsp:txXfrm>
        <a:off x="713501" y="443175"/>
        <a:ext cx="4184808" cy="2657353"/>
      </dsp:txXfrm>
    </dsp:sp>
    <dsp:sp modelId="{A0427656-49A7-450B-9A32-3CDE2CEB0236}">
      <dsp:nvSpPr>
        <dsp:cNvPr id="0" name=""/>
        <dsp:cNvSpPr/>
      </dsp:nvSpPr>
      <dsp:spPr>
        <a:xfrm>
          <a:off x="5363289" y="1445"/>
          <a:ext cx="4184808" cy="26573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9C03AA-6788-4783-BF62-B59982B3B23E}">
      <dsp:nvSpPr>
        <dsp:cNvPr id="0" name=""/>
        <dsp:cNvSpPr/>
      </dsp:nvSpPr>
      <dsp:spPr>
        <a:xfrm>
          <a:off x="5828268" y="443175"/>
          <a:ext cx="4184808" cy="26573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rtl="0">
            <a:lnSpc>
              <a:spcPct val="90000"/>
            </a:lnSpc>
            <a:spcBef>
              <a:spcPct val="0"/>
            </a:spcBef>
            <a:spcAft>
              <a:spcPct val="35000"/>
            </a:spcAft>
          </a:pPr>
          <a:r>
            <a:rPr lang="pl-PL" sz="3800" kern="1200" dirty="0">
              <a:latin typeface="Gill Sans MT" panose="020B0502020104020203"/>
            </a:rPr>
            <a:t>Przestępstwa prywatnoskargowe</a:t>
          </a:r>
          <a:endParaRPr lang="pl-PL" sz="3800" kern="1200" dirty="0"/>
        </a:p>
      </dsp:txBody>
      <dsp:txXfrm>
        <a:off x="5828268" y="443175"/>
        <a:ext cx="4184808" cy="2657353"/>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3B717D-B6AE-44BA-A74B-1D98B66417B8}">
      <dsp:nvSpPr>
        <dsp:cNvPr id="0" name=""/>
        <dsp:cNvSpPr/>
      </dsp:nvSpPr>
      <dsp:spPr>
        <a:xfrm>
          <a:off x="3586" y="1133476"/>
          <a:ext cx="2087554" cy="83502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rtl="0">
            <a:lnSpc>
              <a:spcPct val="90000"/>
            </a:lnSpc>
            <a:spcBef>
              <a:spcPct val="0"/>
            </a:spcBef>
            <a:spcAft>
              <a:spcPct val="35000"/>
            </a:spcAft>
          </a:pPr>
          <a:r>
            <a:rPr lang="pl-PL" sz="1300" kern="1200" dirty="0">
              <a:latin typeface="Gill Sans MT" panose="020B0502020104020203"/>
            </a:rPr>
            <a:t>Postępowanie przygotowawcze</a:t>
          </a:r>
          <a:endParaRPr lang="pl-PL" sz="1300" kern="1200" dirty="0"/>
        </a:p>
      </dsp:txBody>
      <dsp:txXfrm>
        <a:off x="3586" y="1133476"/>
        <a:ext cx="2087554" cy="835021"/>
      </dsp:txXfrm>
    </dsp:sp>
    <dsp:sp modelId="{13745390-6F6F-438A-94F9-1DDCA7EDA589}">
      <dsp:nvSpPr>
        <dsp:cNvPr id="0" name=""/>
        <dsp:cNvSpPr/>
      </dsp:nvSpPr>
      <dsp:spPr>
        <a:xfrm>
          <a:off x="1882385" y="1133476"/>
          <a:ext cx="2087554" cy="83502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rtl="0">
            <a:lnSpc>
              <a:spcPct val="90000"/>
            </a:lnSpc>
            <a:spcBef>
              <a:spcPct val="0"/>
            </a:spcBef>
            <a:spcAft>
              <a:spcPct val="35000"/>
            </a:spcAft>
          </a:pPr>
          <a:r>
            <a:rPr lang="pl-PL" sz="1300" kern="1200" dirty="0">
              <a:latin typeface="Gill Sans MT" panose="020B0502020104020203"/>
            </a:rPr>
            <a:t>Postępowanie jurysdykcyjne (główne)</a:t>
          </a:r>
          <a:endParaRPr lang="pl-PL" sz="1300" kern="1200" dirty="0"/>
        </a:p>
      </dsp:txBody>
      <dsp:txXfrm>
        <a:off x="1882385" y="1133476"/>
        <a:ext cx="2087554" cy="835021"/>
      </dsp:txXfrm>
    </dsp:sp>
    <dsp:sp modelId="{B9DB1C09-F140-4351-80CB-BDF1FA5A74CC}">
      <dsp:nvSpPr>
        <dsp:cNvPr id="0" name=""/>
        <dsp:cNvSpPr/>
      </dsp:nvSpPr>
      <dsp:spPr>
        <a:xfrm>
          <a:off x="3761184" y="1133476"/>
          <a:ext cx="2087554" cy="83502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rtl="0">
            <a:lnSpc>
              <a:spcPct val="90000"/>
            </a:lnSpc>
            <a:spcBef>
              <a:spcPct val="0"/>
            </a:spcBef>
            <a:spcAft>
              <a:spcPct val="35000"/>
            </a:spcAft>
          </a:pPr>
          <a:r>
            <a:rPr lang="pl-PL" sz="1300" kern="1200" dirty="0">
              <a:latin typeface="Gill Sans MT" panose="020B0502020104020203"/>
            </a:rPr>
            <a:t>Postępowanie jurysdykcyjne (odwoławcze)</a:t>
          </a:r>
        </a:p>
      </dsp:txBody>
      <dsp:txXfrm>
        <a:off x="3761184" y="1133476"/>
        <a:ext cx="2087554" cy="835021"/>
      </dsp:txXfrm>
    </dsp:sp>
    <dsp:sp modelId="{C7650334-FA8F-48B6-9BF0-AAA55DF9B30F}">
      <dsp:nvSpPr>
        <dsp:cNvPr id="0" name=""/>
        <dsp:cNvSpPr/>
      </dsp:nvSpPr>
      <dsp:spPr>
        <a:xfrm>
          <a:off x="5639984" y="1133476"/>
          <a:ext cx="2087554" cy="83502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rtl="0">
            <a:lnSpc>
              <a:spcPct val="90000"/>
            </a:lnSpc>
            <a:spcBef>
              <a:spcPct val="0"/>
            </a:spcBef>
            <a:spcAft>
              <a:spcPct val="35000"/>
            </a:spcAft>
          </a:pPr>
          <a:r>
            <a:rPr lang="pl-PL" sz="1300" kern="1200" dirty="0">
              <a:latin typeface="Gill Sans MT" panose="020B0502020104020203"/>
            </a:rPr>
            <a:t>Postępowanie wykonawcze</a:t>
          </a:r>
        </a:p>
      </dsp:txBody>
      <dsp:txXfrm>
        <a:off x="5639984" y="1133476"/>
        <a:ext cx="2087554" cy="835021"/>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0E5A24E-CFB9-4D64-BBD2-97E1B1E6E0C5}">
      <dsp:nvSpPr>
        <dsp:cNvPr id="0" name=""/>
        <dsp:cNvSpPr/>
      </dsp:nvSpPr>
      <dsp:spPr>
        <a:xfrm>
          <a:off x="943"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r>
            <a:rPr lang="pl-PL" sz="5000" kern="1200" dirty="0">
              <a:latin typeface="Gill Sans MT" panose="020B0502020104020203"/>
            </a:rPr>
            <a:t>śledztwo</a:t>
          </a:r>
          <a:endParaRPr lang="pl-PL" sz="5000" kern="1200" dirty="0"/>
        </a:p>
      </dsp:txBody>
      <dsp:txXfrm>
        <a:off x="943" y="446810"/>
        <a:ext cx="3680589" cy="2208353"/>
      </dsp:txXfrm>
    </dsp:sp>
    <dsp:sp modelId="{00B75968-A6A6-495D-A54B-00AED9D6F893}">
      <dsp:nvSpPr>
        <dsp:cNvPr id="0" name=""/>
        <dsp:cNvSpPr/>
      </dsp:nvSpPr>
      <dsp:spPr>
        <a:xfrm>
          <a:off x="4049591"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r>
            <a:rPr lang="pl-PL" sz="5000" kern="1200" dirty="0">
              <a:latin typeface="Gill Sans MT" panose="020B0502020104020203"/>
            </a:rPr>
            <a:t>dochodzenie</a:t>
          </a:r>
          <a:endParaRPr lang="pl-PL" sz="5000" kern="1200" dirty="0"/>
        </a:p>
      </dsp:txBody>
      <dsp:txXfrm>
        <a:off x="4049591" y="446810"/>
        <a:ext cx="3680589" cy="220835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3F979C-9358-4E80-9476-BB8FAE1EF480}">
      <dsp:nvSpPr>
        <dsp:cNvPr id="0" name=""/>
        <dsp:cNvSpPr/>
      </dsp:nvSpPr>
      <dsp:spPr>
        <a:xfrm>
          <a:off x="622" y="157982"/>
          <a:ext cx="2428595" cy="145715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pl-PL" sz="4000" kern="1200" dirty="0">
              <a:latin typeface="Gill Sans MT" panose="020B0502020104020203"/>
            </a:rPr>
            <a:t>Ścigane z urzędu</a:t>
          </a:r>
          <a:endParaRPr lang="pl-PL" sz="4000" kern="1200" dirty="0"/>
        </a:p>
      </dsp:txBody>
      <dsp:txXfrm>
        <a:off x="622" y="157982"/>
        <a:ext cx="2428595" cy="1457157"/>
      </dsp:txXfrm>
    </dsp:sp>
    <dsp:sp modelId="{3AFC17DC-1E11-480F-9AEA-E22965A12E61}">
      <dsp:nvSpPr>
        <dsp:cNvPr id="0" name=""/>
        <dsp:cNvSpPr/>
      </dsp:nvSpPr>
      <dsp:spPr>
        <a:xfrm>
          <a:off x="2672077" y="157982"/>
          <a:ext cx="2428595" cy="145715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pl-PL" sz="4000" kern="1200" dirty="0">
              <a:latin typeface="Gill Sans MT" panose="020B0502020104020203"/>
            </a:rPr>
            <a:t>Ścigane na wniosek</a:t>
          </a:r>
          <a:endParaRPr lang="pl-PL" sz="4000" kern="1200" dirty="0"/>
        </a:p>
      </dsp:txBody>
      <dsp:txXfrm>
        <a:off x="2672077" y="157982"/>
        <a:ext cx="2428595" cy="145715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F5F1382-1447-4958-8515-5A22D3944AC3}">
      <dsp:nvSpPr>
        <dsp:cNvPr id="0" name=""/>
        <dsp:cNvSpPr/>
      </dsp:nvSpPr>
      <dsp:spPr>
        <a:xfrm>
          <a:off x="943"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rtl="0">
            <a:lnSpc>
              <a:spcPct val="90000"/>
            </a:lnSpc>
            <a:spcBef>
              <a:spcPct val="0"/>
            </a:spcBef>
            <a:spcAft>
              <a:spcPct val="35000"/>
            </a:spcAft>
          </a:pPr>
          <a:r>
            <a:rPr lang="pl-PL" sz="4600" kern="1200" dirty="0">
              <a:latin typeface="Gill Sans MT" panose="020B0502020104020203"/>
            </a:rPr>
            <a:t>Przestępstwa bezwzględnie wnioskowe</a:t>
          </a:r>
          <a:endParaRPr lang="pl-PL" sz="4600" kern="1200" dirty="0"/>
        </a:p>
      </dsp:txBody>
      <dsp:txXfrm>
        <a:off x="943" y="446810"/>
        <a:ext cx="3680589" cy="2208353"/>
      </dsp:txXfrm>
    </dsp:sp>
    <dsp:sp modelId="{0BF4BFEA-5B4F-4855-A82C-91416D11DC67}">
      <dsp:nvSpPr>
        <dsp:cNvPr id="0" name=""/>
        <dsp:cNvSpPr/>
      </dsp:nvSpPr>
      <dsp:spPr>
        <a:xfrm>
          <a:off x="4049591"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rtl="0">
            <a:lnSpc>
              <a:spcPct val="90000"/>
            </a:lnSpc>
            <a:spcBef>
              <a:spcPct val="0"/>
            </a:spcBef>
            <a:spcAft>
              <a:spcPct val="35000"/>
            </a:spcAft>
          </a:pPr>
          <a:r>
            <a:rPr lang="pl-PL" sz="4600" kern="1200" dirty="0">
              <a:latin typeface="Gill Sans MT" panose="020B0502020104020203"/>
            </a:rPr>
            <a:t>Przestępstwa względnie wnioskowe</a:t>
          </a:r>
          <a:endParaRPr lang="pl-PL" sz="4600" kern="1200" dirty="0"/>
        </a:p>
      </dsp:txBody>
      <dsp:txXfrm>
        <a:off x="4049591" y="446810"/>
        <a:ext cx="3680589" cy="2208353"/>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EBB7777-605F-42A2-B1D2-999E6A4D824F}">
      <dsp:nvSpPr>
        <dsp:cNvPr id="0" name=""/>
        <dsp:cNvSpPr/>
      </dsp:nvSpPr>
      <dsp:spPr>
        <a:xfrm>
          <a:off x="2264" y="383013"/>
          <a:ext cx="1796882" cy="1078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pl-PL" sz="2000" kern="1200" dirty="0">
              <a:latin typeface="Gill Sans MT" panose="020B0502020104020203"/>
            </a:rPr>
            <a:t>Organy procesowe</a:t>
          </a:r>
          <a:endParaRPr lang="pl-PL" sz="2000" kern="1200" dirty="0"/>
        </a:p>
      </dsp:txBody>
      <dsp:txXfrm>
        <a:off x="2264" y="383013"/>
        <a:ext cx="1796882" cy="1078129"/>
      </dsp:txXfrm>
    </dsp:sp>
    <dsp:sp modelId="{D64F6DC4-E425-4CB4-859C-9A8DD49201DD}">
      <dsp:nvSpPr>
        <dsp:cNvPr id="0" name=""/>
        <dsp:cNvSpPr/>
      </dsp:nvSpPr>
      <dsp:spPr>
        <a:xfrm>
          <a:off x="1978835" y="383013"/>
          <a:ext cx="1796882" cy="1078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pl-PL" sz="2000" kern="1200" dirty="0">
              <a:latin typeface="Gill Sans MT" panose="020B0502020104020203"/>
            </a:rPr>
            <a:t>Strony procesowe</a:t>
          </a:r>
          <a:endParaRPr lang="pl-PL" sz="2000" kern="1200" dirty="0"/>
        </a:p>
      </dsp:txBody>
      <dsp:txXfrm>
        <a:off x="1978835" y="383013"/>
        <a:ext cx="1796882" cy="1078129"/>
      </dsp:txXfrm>
    </dsp:sp>
    <dsp:sp modelId="{90D3E661-03DB-48B2-8392-C733EC8CA8F6}">
      <dsp:nvSpPr>
        <dsp:cNvPr id="0" name=""/>
        <dsp:cNvSpPr/>
      </dsp:nvSpPr>
      <dsp:spPr>
        <a:xfrm>
          <a:off x="3955406" y="383013"/>
          <a:ext cx="1796882" cy="1078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pl-PL" sz="2000" kern="1200" dirty="0">
              <a:latin typeface="Gill Sans MT" panose="020B0502020104020203"/>
            </a:rPr>
            <a:t>Przedstawiciele procesowi stron</a:t>
          </a:r>
          <a:endParaRPr lang="pl-PL" sz="2000" kern="1200" dirty="0"/>
        </a:p>
      </dsp:txBody>
      <dsp:txXfrm>
        <a:off x="3955406" y="383013"/>
        <a:ext cx="1796882" cy="1078129"/>
      </dsp:txXfrm>
    </dsp:sp>
    <dsp:sp modelId="{7283CAF9-0C2E-497E-A79F-377FDF6DBA46}">
      <dsp:nvSpPr>
        <dsp:cNvPr id="0" name=""/>
        <dsp:cNvSpPr/>
      </dsp:nvSpPr>
      <dsp:spPr>
        <a:xfrm>
          <a:off x="5931977" y="383013"/>
          <a:ext cx="1796882" cy="1078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pl-PL" sz="2000" kern="1200" dirty="0">
              <a:latin typeface="Gill Sans MT" panose="020B0502020104020203"/>
            </a:rPr>
            <a:t>Przedstawiciel społeczny</a:t>
          </a:r>
          <a:endParaRPr lang="pl-PL" sz="2000" kern="1200" dirty="0"/>
        </a:p>
      </dsp:txBody>
      <dsp:txXfrm>
        <a:off x="5931977" y="383013"/>
        <a:ext cx="1796882" cy="1078129"/>
      </dsp:txXfrm>
    </dsp:sp>
    <dsp:sp modelId="{9C7AB1E7-89EA-4C1A-A4EF-94227B2B8B9B}">
      <dsp:nvSpPr>
        <dsp:cNvPr id="0" name=""/>
        <dsp:cNvSpPr/>
      </dsp:nvSpPr>
      <dsp:spPr>
        <a:xfrm>
          <a:off x="990550" y="1640831"/>
          <a:ext cx="1796882" cy="1078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pl-PL" sz="2000" kern="1200" dirty="0">
              <a:latin typeface="Gill Sans MT" panose="020B0502020104020203"/>
            </a:rPr>
            <a:t>Osobowe źródła dowodowe</a:t>
          </a:r>
          <a:endParaRPr lang="pl-PL" sz="2000" kern="1200" dirty="0"/>
        </a:p>
      </dsp:txBody>
      <dsp:txXfrm>
        <a:off x="990550" y="1640831"/>
        <a:ext cx="1796882" cy="1078129"/>
      </dsp:txXfrm>
    </dsp:sp>
    <dsp:sp modelId="{297C6E72-4CF5-4E61-BB97-5FCAECF7F281}">
      <dsp:nvSpPr>
        <dsp:cNvPr id="0" name=""/>
        <dsp:cNvSpPr/>
      </dsp:nvSpPr>
      <dsp:spPr>
        <a:xfrm>
          <a:off x="2967121" y="1640831"/>
          <a:ext cx="1796882" cy="1078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pl-PL" sz="2000" kern="1200" dirty="0">
              <a:latin typeface="Gill Sans MT" panose="020B0502020104020203"/>
            </a:rPr>
            <a:t>Pracownicy organów procesowych</a:t>
          </a:r>
        </a:p>
      </dsp:txBody>
      <dsp:txXfrm>
        <a:off x="2967121" y="1640831"/>
        <a:ext cx="1796882" cy="1078129"/>
      </dsp:txXfrm>
    </dsp:sp>
    <dsp:sp modelId="{3D3A81C0-A21D-41E9-9C0B-FA3FAB715FF3}">
      <dsp:nvSpPr>
        <dsp:cNvPr id="0" name=""/>
        <dsp:cNvSpPr/>
      </dsp:nvSpPr>
      <dsp:spPr>
        <a:xfrm>
          <a:off x="4943692" y="1640831"/>
          <a:ext cx="1796882" cy="1078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pl-PL" sz="2000" i="1" kern="1200" dirty="0">
              <a:latin typeface="Gill Sans MT" panose="020B0502020104020203"/>
            </a:rPr>
            <a:t>Quasi </a:t>
          </a:r>
          <a:r>
            <a:rPr lang="pl-PL" sz="2000" i="0" kern="1200" dirty="0">
              <a:latin typeface="Gill Sans MT" panose="020B0502020104020203"/>
            </a:rPr>
            <a:t>strony</a:t>
          </a:r>
        </a:p>
      </dsp:txBody>
      <dsp:txXfrm>
        <a:off x="4943692" y="1640831"/>
        <a:ext cx="1796882" cy="107812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CA7156-3B8A-4B2F-9070-36DE57D7E14D}">
      <dsp:nvSpPr>
        <dsp:cNvPr id="0" name=""/>
        <dsp:cNvSpPr/>
      </dsp:nvSpPr>
      <dsp:spPr>
        <a:xfrm>
          <a:off x="943"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pl-PL" sz="6500" kern="1200" dirty="0">
              <a:latin typeface="Gill Sans MT" panose="020B0502020104020203"/>
            </a:rPr>
            <a:t>Czynne</a:t>
          </a:r>
          <a:endParaRPr lang="pl-PL" sz="6500" kern="1200" dirty="0"/>
        </a:p>
      </dsp:txBody>
      <dsp:txXfrm>
        <a:off x="943" y="446810"/>
        <a:ext cx="3680589" cy="2208353"/>
      </dsp:txXfrm>
    </dsp:sp>
    <dsp:sp modelId="{5D21506D-4F5F-4D7A-A06C-398CF03DBD7B}">
      <dsp:nvSpPr>
        <dsp:cNvPr id="0" name=""/>
        <dsp:cNvSpPr/>
      </dsp:nvSpPr>
      <dsp:spPr>
        <a:xfrm>
          <a:off x="4049591"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pl-PL" sz="6500" kern="1200" dirty="0">
              <a:latin typeface="Gill Sans MT" panose="020B0502020104020203"/>
            </a:rPr>
            <a:t>Bierne</a:t>
          </a:r>
          <a:endParaRPr lang="pl-PL" sz="6500" kern="1200" dirty="0"/>
        </a:p>
      </dsp:txBody>
      <dsp:txXfrm>
        <a:off x="4049591" y="446810"/>
        <a:ext cx="3680589" cy="220835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723CDDA-71FF-4395-AA03-838E5B6F2311}">
      <dsp:nvSpPr>
        <dsp:cNvPr id="0" name=""/>
        <dsp:cNvSpPr/>
      </dsp:nvSpPr>
      <dsp:spPr>
        <a:xfrm>
          <a:off x="2264" y="999087"/>
          <a:ext cx="2759498" cy="110379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rtl="0">
            <a:lnSpc>
              <a:spcPct val="90000"/>
            </a:lnSpc>
            <a:spcBef>
              <a:spcPct val="0"/>
            </a:spcBef>
            <a:spcAft>
              <a:spcPct val="35000"/>
            </a:spcAft>
          </a:pPr>
          <a:r>
            <a:rPr lang="pl-PL" sz="2600" kern="1200" dirty="0">
              <a:latin typeface="Gill Sans MT" panose="020B0502020104020203"/>
            </a:rPr>
            <a:t>osoba podejrzana</a:t>
          </a:r>
          <a:endParaRPr lang="pl-PL" sz="2600" kern="1200" dirty="0"/>
        </a:p>
      </dsp:txBody>
      <dsp:txXfrm>
        <a:off x="2264" y="999087"/>
        <a:ext cx="2759498" cy="1103799"/>
      </dsp:txXfrm>
    </dsp:sp>
    <dsp:sp modelId="{5EB2A6ED-05D8-4BED-9A12-9BDF09E6322B}">
      <dsp:nvSpPr>
        <dsp:cNvPr id="0" name=""/>
        <dsp:cNvSpPr/>
      </dsp:nvSpPr>
      <dsp:spPr>
        <a:xfrm>
          <a:off x="2485813" y="999087"/>
          <a:ext cx="2759498" cy="110379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pl-PL" sz="2600" kern="1200" dirty="0">
              <a:latin typeface="Gill Sans MT" panose="020B0502020104020203"/>
            </a:rPr>
            <a:t>podejrzany</a:t>
          </a:r>
          <a:endParaRPr lang="pl-PL" sz="2600" kern="1200" dirty="0"/>
        </a:p>
      </dsp:txBody>
      <dsp:txXfrm>
        <a:off x="2485813" y="999087"/>
        <a:ext cx="2759498" cy="1103799"/>
      </dsp:txXfrm>
    </dsp:sp>
    <dsp:sp modelId="{C9D7A1C2-48D3-4971-A09E-6CEBA9E1B6A2}">
      <dsp:nvSpPr>
        <dsp:cNvPr id="0" name=""/>
        <dsp:cNvSpPr/>
      </dsp:nvSpPr>
      <dsp:spPr>
        <a:xfrm>
          <a:off x="4969361" y="999087"/>
          <a:ext cx="2759498" cy="110379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pl-PL" sz="2600" kern="1200" dirty="0">
              <a:latin typeface="Gill Sans MT" panose="020B0502020104020203"/>
            </a:rPr>
            <a:t>oskarżony</a:t>
          </a:r>
          <a:endParaRPr lang="pl-PL" sz="2600" kern="1200" dirty="0"/>
        </a:p>
      </dsp:txBody>
      <dsp:txXfrm>
        <a:off x="4969361" y="999087"/>
        <a:ext cx="2759498" cy="1103799"/>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BAD959-735F-4FE8-B7E6-A0AED44D26A5}">
      <dsp:nvSpPr>
        <dsp:cNvPr id="0" name=""/>
        <dsp:cNvSpPr/>
      </dsp:nvSpPr>
      <dsp:spPr>
        <a:xfrm>
          <a:off x="0" y="826194"/>
          <a:ext cx="2415976" cy="14495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pl-PL" sz="3900" kern="1200" dirty="0">
              <a:latin typeface="Gill Sans MT" panose="020B0502020104020203"/>
            </a:rPr>
            <a:t>materialne</a:t>
          </a:r>
          <a:endParaRPr lang="pl-PL" sz="3900" kern="1200" dirty="0"/>
        </a:p>
      </dsp:txBody>
      <dsp:txXfrm>
        <a:off x="0" y="826194"/>
        <a:ext cx="2415976" cy="1449585"/>
      </dsp:txXfrm>
    </dsp:sp>
    <dsp:sp modelId="{8303293D-A8C1-4641-94F5-44D63ACC8A42}">
      <dsp:nvSpPr>
        <dsp:cNvPr id="0" name=""/>
        <dsp:cNvSpPr/>
      </dsp:nvSpPr>
      <dsp:spPr>
        <a:xfrm>
          <a:off x="2657574" y="826194"/>
          <a:ext cx="2415976" cy="14495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pl-PL" sz="3900" kern="1200" dirty="0">
              <a:latin typeface="Gill Sans MT" panose="020B0502020104020203"/>
            </a:rPr>
            <a:t>formalne</a:t>
          </a:r>
        </a:p>
      </dsp:txBody>
      <dsp:txXfrm>
        <a:off x="2657574" y="826194"/>
        <a:ext cx="2415976" cy="1449585"/>
      </dsp:txXfrm>
    </dsp:sp>
    <dsp:sp modelId="{FBD5ECB9-6D8C-475D-9275-880A9B3FFD82}">
      <dsp:nvSpPr>
        <dsp:cNvPr id="0" name=""/>
        <dsp:cNvSpPr/>
      </dsp:nvSpPr>
      <dsp:spPr>
        <a:xfrm>
          <a:off x="5315148" y="826194"/>
          <a:ext cx="2415976" cy="14495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pl-PL" sz="3900" kern="1200" dirty="0">
              <a:latin typeface="Gill Sans MT" panose="020B0502020104020203"/>
            </a:rPr>
            <a:t>mieszane</a:t>
          </a:r>
          <a:endParaRPr lang="pl-PL" sz="3900" kern="1200" dirty="0"/>
        </a:p>
      </dsp:txBody>
      <dsp:txXfrm>
        <a:off x="5315148" y="826194"/>
        <a:ext cx="2415976" cy="1449585"/>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D806A8-D2B3-431E-9478-5C2E38F6F935}">
      <dsp:nvSpPr>
        <dsp:cNvPr id="0" name=""/>
        <dsp:cNvSpPr/>
      </dsp:nvSpPr>
      <dsp:spPr>
        <a:xfrm>
          <a:off x="943"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pl-PL" sz="4700" kern="1200" dirty="0">
              <a:latin typeface="Gill Sans MT" panose="020B0502020104020203"/>
            </a:rPr>
            <a:t>umorzenia (pkt 3, 4)</a:t>
          </a:r>
          <a:endParaRPr lang="pl-PL" sz="4700" kern="1200" dirty="0"/>
        </a:p>
      </dsp:txBody>
      <dsp:txXfrm>
        <a:off x="943" y="446810"/>
        <a:ext cx="3680589" cy="2208353"/>
      </dsp:txXfrm>
    </dsp:sp>
    <dsp:sp modelId="{881BC80B-C700-4A25-8BB4-01E920906CF4}">
      <dsp:nvSpPr>
        <dsp:cNvPr id="0" name=""/>
        <dsp:cNvSpPr/>
      </dsp:nvSpPr>
      <dsp:spPr>
        <a:xfrm>
          <a:off x="4049591"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pl-PL" sz="4700" kern="1200" dirty="0">
              <a:latin typeface="Gill Sans MT" panose="020B0502020104020203"/>
            </a:rPr>
            <a:t>uniewinnienia (pkt 1, 2)</a:t>
          </a:r>
          <a:endParaRPr lang="pl-PL" sz="4700" kern="1200" dirty="0"/>
        </a:p>
      </dsp:txBody>
      <dsp:txXfrm>
        <a:off x="4049591" y="446810"/>
        <a:ext cx="3680589" cy="2208353"/>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D861EAB-136B-4765-AAEE-EFD14FFE9F12}">
      <dsp:nvSpPr>
        <dsp:cNvPr id="0" name=""/>
        <dsp:cNvSpPr/>
      </dsp:nvSpPr>
      <dsp:spPr>
        <a:xfrm>
          <a:off x="943"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r>
            <a:rPr lang="pl-PL" sz="5000" kern="1200" dirty="0">
              <a:latin typeface="Gill Sans MT" panose="020B0502020104020203"/>
            </a:rPr>
            <a:t>względne</a:t>
          </a:r>
          <a:endParaRPr lang="pl-PL" sz="5000" kern="1200" dirty="0"/>
        </a:p>
      </dsp:txBody>
      <dsp:txXfrm>
        <a:off x="943" y="446810"/>
        <a:ext cx="3680589" cy="2208353"/>
      </dsp:txXfrm>
    </dsp:sp>
    <dsp:sp modelId="{9EDEAC7B-0F6D-428B-AE46-B2F01F17FF66}">
      <dsp:nvSpPr>
        <dsp:cNvPr id="0" name=""/>
        <dsp:cNvSpPr/>
      </dsp:nvSpPr>
      <dsp:spPr>
        <a:xfrm>
          <a:off x="4049591"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r>
            <a:rPr lang="pl-PL" sz="5000" kern="1200" dirty="0">
              <a:latin typeface="Gill Sans MT" panose="020B0502020104020203"/>
            </a:rPr>
            <a:t>bezwzględne</a:t>
          </a:r>
          <a:endParaRPr lang="pl-PL" sz="5000" kern="1200" dirty="0"/>
        </a:p>
      </dsp:txBody>
      <dsp:txXfrm>
        <a:off x="4049591" y="446810"/>
        <a:ext cx="3680589" cy="220835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default#8">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4">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default#5">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6">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7">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pPr/>
              <a:t>3/12/2023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pPr/>
              <a:t>3/12/2023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pPr/>
              <a:t>3/12/2023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pPr/>
              <a:t>3/12/2023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pPr/>
              <a:t>3/12/2023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pPr/>
              <a:t>3/12/2023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pPr/>
              <a:t>3/12/2023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pPr/>
              <a:t>3/12/2023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pPr/>
              <a:t>3/12/2023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pPr/>
              <a:t>3/12/2023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9eYD4c1KM-E?feature=oembed" TargetMode="Externa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Podstawy</a:t>
            </a:r>
            <a:r>
              <a:rPr lang="en-US" dirty="0"/>
              <a:t> </a:t>
            </a:r>
            <a:r>
              <a:rPr lang="en-US" dirty="0" err="1"/>
              <a:t>procesu</a:t>
            </a:r>
            <a:r>
              <a:rPr lang="en-US" dirty="0"/>
              <a:t> </a:t>
            </a:r>
            <a:r>
              <a:rPr lang="en-US" dirty="0" err="1"/>
              <a:t>karnego</a:t>
            </a:r>
          </a:p>
        </p:txBody>
      </p:sp>
      <p:sp>
        <p:nvSpPr>
          <p:cNvPr id="3" name="Subtitle 2"/>
          <p:cNvSpPr>
            <a:spLocks noGrp="1"/>
          </p:cNvSpPr>
          <p:nvPr>
            <p:ph type="subTitle" idx="1"/>
          </p:nvPr>
        </p:nvSpPr>
        <p:spPr/>
        <p:txBody>
          <a:bodyPr vert="horz" lIns="91440" tIns="45720" rIns="91440" bIns="45720" rtlCol="0" anchor="t">
            <a:normAutofit/>
          </a:bodyPr>
          <a:lstStyle/>
          <a:p>
            <a:r>
              <a:rPr lang="en-US" dirty="0" err="1"/>
              <a:t>Zajęcia</a:t>
            </a:r>
            <a:r>
              <a:rPr lang="en-US" dirty="0"/>
              <a:t> </a:t>
            </a:r>
            <a:r>
              <a:rPr lang="en-US" dirty="0" err="1"/>
              <a:t>pierwsze</a:t>
            </a:r>
            <a:r>
              <a:rPr lang="en-US" dirty="0"/>
              <a:t> </a:t>
            </a:r>
          </a:p>
          <a:p>
            <a:r>
              <a:rPr lang="en-US" dirty="0"/>
              <a:t>01.03.2021</a:t>
            </a:r>
          </a:p>
        </p:txBody>
      </p:sp>
    </p:spTree>
    <p:extLst>
      <p:ext uri="{BB962C8B-B14F-4D97-AF65-F5344CB8AC3E}">
        <p14:creationId xmlns="" xmlns:p14="http://schemas.microsoft.com/office/powerpoint/2010/main" val="119444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5FE4089E-428B-45FF-A0F0-61A2DCA68B89}"/>
              </a:ext>
            </a:extLst>
          </p:cNvPr>
          <p:cNvSpPr>
            <a:spLocks noGrp="1"/>
          </p:cNvSpPr>
          <p:nvPr>
            <p:ph type="title"/>
          </p:nvPr>
        </p:nvSpPr>
        <p:spPr>
          <a:xfrm>
            <a:off x="2231136" y="467418"/>
            <a:ext cx="7729728" cy="1188720"/>
          </a:xfrm>
          <a:solidFill>
            <a:srgbClr val="FFFFFF"/>
          </a:solidFill>
        </p:spPr>
        <p:txBody>
          <a:bodyPr>
            <a:normAutofit fontScale="90000"/>
          </a:bodyPr>
          <a:lstStyle/>
          <a:p>
            <a:r>
              <a:rPr lang="pl-PL" dirty="0"/>
              <a:t>Przestępstwa bezwzględnie wnioskowe</a:t>
            </a:r>
            <a:br>
              <a:rPr lang="pl-PL" dirty="0"/>
            </a:br>
            <a:r>
              <a:rPr lang="pl-PL" dirty="0"/>
              <a:t>o co chodzi?</a:t>
            </a:r>
          </a:p>
        </p:txBody>
      </p:sp>
      <p:sp>
        <p:nvSpPr>
          <p:cNvPr id="3" name="Symbol zastępczy zawartości 2">
            <a:extLst>
              <a:ext uri="{FF2B5EF4-FFF2-40B4-BE49-F238E27FC236}">
                <a16:creationId xmlns="" xmlns:a16="http://schemas.microsoft.com/office/drawing/2014/main" id="{04B49B1D-DA95-4CD2-ABC3-7898418A6238}"/>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dirty="0">
                <a:solidFill>
                  <a:srgbClr val="404040"/>
                </a:solidFill>
              </a:rPr>
              <a:t>Przestępstwo bezwzględnie wnioskowe to takie, w którym </a:t>
            </a:r>
            <a:r>
              <a:rPr lang="pl-PL" b="1" dirty="0">
                <a:solidFill>
                  <a:srgbClr val="404040"/>
                </a:solidFill>
              </a:rPr>
              <a:t>nie ma znaczenia relacja, jaka istnieje między osobą wnoszącą o ściganie sprawcy, a samym sprawcą</a:t>
            </a:r>
            <a:endParaRPr lang="pl-PL" dirty="0">
              <a:solidFill>
                <a:srgbClr val="404040"/>
              </a:solidFill>
            </a:endParaRPr>
          </a:p>
        </p:txBody>
      </p:sp>
    </p:spTree>
    <p:extLst>
      <p:ext uri="{BB962C8B-B14F-4D97-AF65-F5344CB8AC3E}">
        <p14:creationId xmlns="" xmlns:p14="http://schemas.microsoft.com/office/powerpoint/2010/main" val="186557833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407BB1D9-505F-4831-8604-5CD13965BC71}"/>
              </a:ext>
            </a:extLst>
          </p:cNvPr>
          <p:cNvSpPr>
            <a:spLocks noGrp="1"/>
          </p:cNvSpPr>
          <p:nvPr>
            <p:ph type="title"/>
          </p:nvPr>
        </p:nvSpPr>
        <p:spPr>
          <a:xfrm>
            <a:off x="2231136" y="467418"/>
            <a:ext cx="7729728" cy="1188720"/>
          </a:xfrm>
          <a:solidFill>
            <a:srgbClr val="FFFFFF"/>
          </a:solidFill>
        </p:spPr>
        <p:txBody>
          <a:bodyPr>
            <a:normAutofit/>
          </a:bodyPr>
          <a:lstStyle/>
          <a:p>
            <a:r>
              <a:rPr lang="pl-PL"/>
              <a:t>Cele postępowania przygotowawczego</a:t>
            </a:r>
          </a:p>
        </p:txBody>
      </p:sp>
      <p:sp>
        <p:nvSpPr>
          <p:cNvPr id="3" name="Symbol zastępczy zawartości 2">
            <a:extLst>
              <a:ext uri="{FF2B5EF4-FFF2-40B4-BE49-F238E27FC236}">
                <a16:creationId xmlns="" xmlns:a16="http://schemas.microsoft.com/office/drawing/2014/main" id="{CFB66AA1-A555-473D-BF9B-F8E71C2029D9}"/>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a:solidFill>
                  <a:srgbClr val="404040"/>
                </a:solidFill>
              </a:rPr>
              <a:t>Art. 297 </a:t>
            </a:r>
            <a:r>
              <a:rPr lang="pl-PL">
                <a:ea typeface="+mn-lt"/>
                <a:cs typeface="+mn-lt"/>
              </a:rPr>
              <a:t>§  1.  Celem postępowania przygotowawczego jest:</a:t>
            </a:r>
            <a:endParaRPr lang="pl-PL"/>
          </a:p>
          <a:p>
            <a:r>
              <a:rPr lang="pl-PL">
                <a:ea typeface="+mn-lt"/>
                <a:cs typeface="+mn-lt"/>
              </a:rPr>
              <a:t>1) ustalenie, czy został popełniony czyn zabroniony i czy stanowi on przestępstwo;</a:t>
            </a:r>
            <a:endParaRPr lang="pl-PL"/>
          </a:p>
          <a:p>
            <a:r>
              <a:rPr lang="pl-PL">
                <a:ea typeface="+mn-lt"/>
                <a:cs typeface="+mn-lt"/>
              </a:rPr>
              <a:t>2) wykrycie i w razie potrzeby ujęcie sprawcy;</a:t>
            </a:r>
            <a:endParaRPr lang="pl-PL"/>
          </a:p>
          <a:p>
            <a:r>
              <a:rPr lang="pl-PL">
                <a:ea typeface="+mn-lt"/>
                <a:cs typeface="+mn-lt"/>
              </a:rPr>
              <a:t>3) zebranie danych stosownie do art. 213 i 214;</a:t>
            </a:r>
            <a:endParaRPr lang="pl-PL"/>
          </a:p>
          <a:p>
            <a:r>
              <a:rPr lang="pl-PL">
                <a:ea typeface="+mn-lt"/>
                <a:cs typeface="+mn-lt"/>
              </a:rPr>
              <a:t>4) wyjaśnienie okoliczności sprawy, w tym ustalenie osób pokrzywdzonych i rozmiarów szkody;</a:t>
            </a:r>
            <a:endParaRPr lang="pl-PL"/>
          </a:p>
          <a:p>
            <a:r>
              <a:rPr lang="pl-PL">
                <a:ea typeface="+mn-lt"/>
                <a:cs typeface="+mn-lt"/>
              </a:rPr>
              <a:t>5) zebranie, zabezpieczenie i w niezbędnym zakresie utrwalenie dowodów dla sądu.</a:t>
            </a:r>
            <a:endParaRPr lang="pl-PL"/>
          </a:p>
          <a:p>
            <a:endParaRPr lang="pl-PL" dirty="0">
              <a:solidFill>
                <a:srgbClr val="404040"/>
              </a:solidFill>
            </a:endParaRPr>
          </a:p>
        </p:txBody>
      </p:sp>
    </p:spTree>
    <p:extLst>
      <p:ext uri="{BB962C8B-B14F-4D97-AF65-F5344CB8AC3E}">
        <p14:creationId xmlns="" xmlns:p14="http://schemas.microsoft.com/office/powerpoint/2010/main" val="63455179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7416F7C3-31D8-469E-B7A7-12C566308F56}"/>
              </a:ext>
            </a:extLst>
          </p:cNvPr>
          <p:cNvSpPr>
            <a:spLocks noGrp="1"/>
          </p:cNvSpPr>
          <p:nvPr>
            <p:ph type="title"/>
          </p:nvPr>
        </p:nvSpPr>
        <p:spPr/>
        <p:txBody>
          <a:bodyPr/>
          <a:lstStyle/>
          <a:p>
            <a:r>
              <a:rPr lang="pl-PL" dirty="0"/>
              <a:t>Postępowanie sprawdzające</a:t>
            </a:r>
          </a:p>
        </p:txBody>
      </p:sp>
      <p:sp>
        <p:nvSpPr>
          <p:cNvPr id="3" name="Symbol zastępczy zawartości 2">
            <a:extLst>
              <a:ext uri="{FF2B5EF4-FFF2-40B4-BE49-F238E27FC236}">
                <a16:creationId xmlns="" xmlns:a16="http://schemas.microsoft.com/office/drawing/2014/main" id="{9590F044-1C22-496A-A99C-99DF1A97242E}"/>
              </a:ext>
            </a:extLst>
          </p:cNvPr>
          <p:cNvSpPr>
            <a:spLocks noGrp="1"/>
          </p:cNvSpPr>
          <p:nvPr>
            <p:ph idx="1"/>
          </p:nvPr>
        </p:nvSpPr>
        <p:spPr/>
        <p:txBody>
          <a:bodyPr vert="horz" lIns="91440" tIns="45720" rIns="91440" bIns="45720" rtlCol="0" anchor="t">
            <a:normAutofit fontScale="85000" lnSpcReduction="20000"/>
          </a:bodyPr>
          <a:lstStyle/>
          <a:p>
            <a:r>
              <a:rPr lang="pl-PL" dirty="0">
                <a:ea typeface="+mn-lt"/>
                <a:cs typeface="+mn-lt"/>
              </a:rPr>
              <a:t>Art. 307 §  1.  Jeżeli zachodzi potrzeba, można zażądać uzupełnienia w wyznaczonym terminie danych zawartych w zawiadomieniu o przestępstwie lub dokonać sprawdzenia faktów w tym zakresie. W tym wypadku postanowienie o wszczęciu śledztwa albo o odmowie wszczęcia należy wydać najpóźniej w terminie 30 dni od otrzymania zawiadomienia.</a:t>
            </a:r>
            <a:endParaRPr lang="pl-PL" dirty="0"/>
          </a:p>
          <a:p>
            <a:r>
              <a:rPr lang="pl-PL" dirty="0">
                <a:ea typeface="+mn-lt"/>
                <a:cs typeface="+mn-lt"/>
              </a:rPr>
              <a:t>§  2.  W postępowaniu sprawdzającym nie przeprowadza się dowodu z opinii biegłego ani czynności wymagających spisania protokołu, z wyjątkiem przyjęcia ustnego zawiadomienia o przestępstwie lub wniosku o ściganie oraz czynności określonej w § 3.</a:t>
            </a:r>
            <a:endParaRPr lang="pl-PL" dirty="0"/>
          </a:p>
          <a:p>
            <a:r>
              <a:rPr lang="pl-PL" dirty="0">
                <a:ea typeface="+mn-lt"/>
                <a:cs typeface="+mn-lt"/>
              </a:rPr>
              <a:t>§  3.  Uzupełnienie danych zawartych w zawiadomieniu o przestępstwie może nastąpić również przez przesłuchanie w charakterze świadka osoby zawiadamiającej.</a:t>
            </a:r>
            <a:endParaRPr lang="pl-PL" dirty="0"/>
          </a:p>
          <a:p>
            <a:r>
              <a:rPr lang="pl-PL" dirty="0">
                <a:ea typeface="+mn-lt"/>
                <a:cs typeface="+mn-lt"/>
              </a:rPr>
              <a:t>§  4.  (uchylony).</a:t>
            </a:r>
            <a:endParaRPr lang="pl-PL" dirty="0"/>
          </a:p>
          <a:p>
            <a:r>
              <a:rPr lang="pl-PL" dirty="0">
                <a:ea typeface="+mn-lt"/>
                <a:cs typeface="+mn-lt"/>
              </a:rPr>
              <a:t>§  5.  Przepis § 2 stosuje się odpowiednio w wypadku podejmowania przez organy ścigania przed wydaniem postanowienia o wszczęciu śledztwa sprawdzenia własnych informacji, nasuwających przypuszczenie, że popełniono przestępstwo.</a:t>
            </a:r>
            <a:endParaRPr lang="pl-PL" dirty="0"/>
          </a:p>
          <a:p>
            <a:endParaRPr lang="pl-PL" dirty="0"/>
          </a:p>
        </p:txBody>
      </p:sp>
    </p:spTree>
    <p:extLst>
      <p:ext uri="{BB962C8B-B14F-4D97-AF65-F5344CB8AC3E}">
        <p14:creationId xmlns="" xmlns:p14="http://schemas.microsoft.com/office/powerpoint/2010/main" val="273545501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1C8EF683-7D2C-4183-9251-D2FA31CF4351}"/>
              </a:ext>
            </a:extLst>
          </p:cNvPr>
          <p:cNvSpPr>
            <a:spLocks noGrp="1"/>
          </p:cNvSpPr>
          <p:nvPr>
            <p:ph type="title"/>
          </p:nvPr>
        </p:nvSpPr>
        <p:spPr/>
        <p:txBody>
          <a:bodyPr/>
          <a:lstStyle/>
          <a:p>
            <a:r>
              <a:rPr lang="pl-PL" dirty="0"/>
              <a:t>Wszczęcie postępowania i odmowa wszczęcia</a:t>
            </a:r>
          </a:p>
        </p:txBody>
      </p:sp>
      <p:sp>
        <p:nvSpPr>
          <p:cNvPr id="3" name="Symbol zastępczy zawartości 2">
            <a:extLst>
              <a:ext uri="{FF2B5EF4-FFF2-40B4-BE49-F238E27FC236}">
                <a16:creationId xmlns="" xmlns:a16="http://schemas.microsoft.com/office/drawing/2014/main" id="{7FC9BD8C-0A4B-4BA2-8577-7C6A764A96FD}"/>
              </a:ext>
            </a:extLst>
          </p:cNvPr>
          <p:cNvSpPr>
            <a:spLocks noGrp="1"/>
          </p:cNvSpPr>
          <p:nvPr>
            <p:ph idx="1"/>
          </p:nvPr>
        </p:nvSpPr>
        <p:spPr/>
        <p:txBody>
          <a:bodyPr vert="horz" lIns="91440" tIns="45720" rIns="91440" bIns="45720" rtlCol="0" anchor="t">
            <a:normAutofit/>
          </a:bodyPr>
          <a:lstStyle/>
          <a:p>
            <a:r>
              <a:rPr lang="pl-PL"/>
              <a:t>Postępowanie wszczyna się postanowieniem – uwaga na art. 308 k.p.k. </a:t>
            </a:r>
          </a:p>
          <a:p>
            <a:r>
              <a:rPr lang="pl-PL" dirty="0"/>
              <a:t>W postanowieniu tym określa się m.in.. </a:t>
            </a:r>
            <a:r>
              <a:rPr lang="pl-PL" b="1" dirty="0"/>
              <a:t>formę postępowania, </a:t>
            </a:r>
            <a:r>
              <a:rPr lang="pl-PL" dirty="0"/>
              <a:t>podstawę prawną jego wszczęcia, zwięźle określa się czyn zabroniony i jego kwalifikację prawną.</a:t>
            </a:r>
          </a:p>
          <a:p>
            <a:r>
              <a:rPr lang="pl-PL" dirty="0"/>
              <a:t>Odmowa wszczęcia postępowania także następuje w formie postanowienia. Na to postanowienie podmiotom wskazanym w art. 306 par 1 k.p.k. przysługuje zażalenie.</a:t>
            </a:r>
          </a:p>
        </p:txBody>
      </p:sp>
    </p:spTree>
    <p:extLst>
      <p:ext uri="{BB962C8B-B14F-4D97-AF65-F5344CB8AC3E}">
        <p14:creationId xmlns="" xmlns:p14="http://schemas.microsoft.com/office/powerpoint/2010/main" val="146955934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DE7F320B-12D5-41ED-A8D8-8286F44262B0}"/>
              </a:ext>
            </a:extLst>
          </p:cNvPr>
          <p:cNvSpPr>
            <a:spLocks noGrp="1"/>
          </p:cNvSpPr>
          <p:nvPr>
            <p:ph type="title"/>
          </p:nvPr>
        </p:nvSpPr>
        <p:spPr>
          <a:xfrm>
            <a:off x="2231136" y="467418"/>
            <a:ext cx="7729728" cy="1188720"/>
          </a:xfrm>
          <a:solidFill>
            <a:srgbClr val="FFFFFF"/>
          </a:solidFill>
        </p:spPr>
        <p:txBody>
          <a:bodyPr>
            <a:normAutofit/>
          </a:bodyPr>
          <a:lstStyle/>
          <a:p>
            <a:r>
              <a:rPr lang="pl-PL"/>
              <a:t>Postępowanie w niezbędnym zakresie</a:t>
            </a:r>
          </a:p>
        </p:txBody>
      </p:sp>
      <p:sp>
        <p:nvSpPr>
          <p:cNvPr id="3" name="Symbol zastępczy zawartości 2">
            <a:extLst>
              <a:ext uri="{FF2B5EF4-FFF2-40B4-BE49-F238E27FC236}">
                <a16:creationId xmlns="" xmlns:a16="http://schemas.microsoft.com/office/drawing/2014/main" id="{4DEACBF6-6D91-4090-B197-3D2CDE662C01}"/>
              </a:ext>
            </a:extLst>
          </p:cNvPr>
          <p:cNvSpPr>
            <a:spLocks noGrp="1"/>
          </p:cNvSpPr>
          <p:nvPr>
            <p:ph idx="1"/>
          </p:nvPr>
        </p:nvSpPr>
        <p:spPr>
          <a:xfrm>
            <a:off x="1706062" y="2291262"/>
            <a:ext cx="8779512" cy="2879256"/>
          </a:xfrm>
        </p:spPr>
        <p:txBody>
          <a:bodyPr vert="horz" lIns="91440" tIns="45720" rIns="91440" bIns="45720" rtlCol="0" anchor="t">
            <a:normAutofit fontScale="55000" lnSpcReduction="20000"/>
          </a:bodyPr>
          <a:lstStyle/>
          <a:p>
            <a:pPr algn="just"/>
            <a:r>
              <a:rPr lang="pl-PL">
                <a:solidFill>
                  <a:srgbClr val="404040"/>
                </a:solidFill>
              </a:rPr>
              <a:t>Art. 308 </a:t>
            </a:r>
            <a:r>
              <a:rPr lang="pl-PL">
                <a:ea typeface="+mn-lt"/>
                <a:cs typeface="+mn-lt"/>
              </a:rPr>
              <a:t>§  1. </a:t>
            </a:r>
            <a:r>
              <a:rPr lang="pl-PL" b="1">
                <a:ea typeface="+mn-lt"/>
                <a:cs typeface="+mn-lt"/>
              </a:rPr>
              <a:t> W granicach koniecznych dla zabezpieczenia śladów i dowodów przestępstwa przed ich utratą, zniekształceniem lub zniszczeniem</a:t>
            </a:r>
            <a:r>
              <a:rPr lang="pl-PL">
                <a:ea typeface="+mn-lt"/>
                <a:cs typeface="+mn-lt"/>
              </a:rPr>
              <a:t>, prokurator albo Policja może w każdej sprawie, </a:t>
            </a:r>
            <a:r>
              <a:rPr lang="pl-PL" b="1">
                <a:ea typeface="+mn-lt"/>
                <a:cs typeface="+mn-lt"/>
              </a:rPr>
              <a:t>w wypadkach niecierpiących zwłoki</a:t>
            </a:r>
            <a:r>
              <a:rPr lang="pl-PL">
                <a:ea typeface="+mn-lt"/>
                <a:cs typeface="+mn-lt"/>
              </a:rPr>
              <a:t>, jeszcze </a:t>
            </a:r>
            <a:r>
              <a:rPr lang="pl-PL" b="1">
                <a:ea typeface="+mn-lt"/>
                <a:cs typeface="+mn-lt"/>
              </a:rPr>
              <a:t>przed wydaniem postanowienia o wszczęciu śledztwa lub dochodzenia</a:t>
            </a:r>
            <a:r>
              <a:rPr lang="pl-PL">
                <a:ea typeface="+mn-lt"/>
                <a:cs typeface="+mn-lt"/>
              </a:rPr>
              <a:t>, przeprowadzić w niezbędnym zakresie czynności procesowe, a zwłaszcza dokonać oględzin, w razie potrzeby z udziałem biegłego, przeszukania lub czynności wymienionych w art. 74 § 2 pkt 1 w stosunku do osoby podejrzanej, a także przedsięwziąć wobec niej inne niezbędne czynności, nie wyłączając pobrania krwi, włosów i wydzielin organizmu. Po dokonaniu tych czynności, w sprawach, w których prowadzenie śledztwa przez prokuratora jest obowiązkowe, prowadzący postępowanie przekazuje sprawę niezwłocznie prokuratorowi.</a:t>
            </a:r>
            <a:endParaRPr lang="pl-PL"/>
          </a:p>
          <a:p>
            <a:pPr algn="just"/>
            <a:r>
              <a:rPr lang="pl-PL">
                <a:ea typeface="+mn-lt"/>
                <a:cs typeface="+mn-lt"/>
              </a:rPr>
              <a:t>§  2.  W wypadkach niecierpiących zwłoki, w szczególności wtedy, gdy mogłoby to spowodować zatarcie śladów lub dowodów przestępstwa, można w toku czynności wymienionych w § 1 przesłuchać osobę podejrzaną o popełnienie przestępstwa w charakterze podejrzanego przed wydaniem postanowienia o przedstawieniu zarzutów, jeżeli zachodzą warunki do sporządzenia takiego postanowienia. Przesłuchanie rozpoczyna się od informacji o treści zarzutu.</a:t>
            </a:r>
          </a:p>
          <a:p>
            <a:pPr algn="just"/>
            <a:r>
              <a:rPr lang="pl-PL">
                <a:ea typeface="+mn-lt"/>
                <a:cs typeface="+mn-lt"/>
              </a:rPr>
              <a:t>§  3.  W wypadku przewidzianym w § 2, w sprawach, w których prowadzenie śledztwa jest obowiązkowe, najpóźniej w ciągu 5 dni od dnia przesłuchania wydaje się postanowienie o przedstawieniu zarzutów albo, w razie braku warunków do jego sporządzenia, umarza się postępowanie w stosunku do osoby przesłuchanej.</a:t>
            </a:r>
          </a:p>
          <a:p>
            <a:pPr algn="just"/>
            <a:r>
              <a:rPr lang="pl-PL">
                <a:ea typeface="+mn-lt"/>
                <a:cs typeface="+mn-lt"/>
              </a:rPr>
              <a:t>§  4.  W sprawach, w których obowiązkowe jest prowadzenie śledztwa, postanowienie przewidziane w § 3 wydaje prokurator.</a:t>
            </a:r>
          </a:p>
          <a:p>
            <a:pPr algn="just"/>
            <a:r>
              <a:rPr lang="pl-PL">
                <a:ea typeface="+mn-lt"/>
                <a:cs typeface="+mn-lt"/>
              </a:rPr>
              <a:t>§  5.  Czynności, o których mowa w § 1 i 2, mogą być dokonywane tylko </a:t>
            </a:r>
            <a:r>
              <a:rPr lang="pl-PL" b="1">
                <a:ea typeface="+mn-lt"/>
                <a:cs typeface="+mn-lt"/>
              </a:rPr>
              <a:t>w ciągu 5 dni od dnia pierwszej czynności</a:t>
            </a:r>
            <a:r>
              <a:rPr lang="pl-PL">
                <a:ea typeface="+mn-lt"/>
                <a:cs typeface="+mn-lt"/>
              </a:rPr>
              <a:t>.</a:t>
            </a:r>
          </a:p>
          <a:p>
            <a:pPr algn="just"/>
            <a:r>
              <a:rPr lang="pl-PL">
                <a:ea typeface="+mn-lt"/>
                <a:cs typeface="+mn-lt"/>
              </a:rPr>
              <a:t>§  6.  W wypadkach określonych w § 1 i 2 czas trwania śledztwa lub dochodzenia liczy się od dnia pierwszej czynności.</a:t>
            </a:r>
          </a:p>
          <a:p>
            <a:pPr algn="just"/>
            <a:endParaRPr lang="pl-PL" dirty="0">
              <a:solidFill>
                <a:srgbClr val="404040"/>
              </a:solidFill>
            </a:endParaRPr>
          </a:p>
        </p:txBody>
      </p:sp>
    </p:spTree>
    <p:extLst>
      <p:ext uri="{BB962C8B-B14F-4D97-AF65-F5344CB8AC3E}">
        <p14:creationId xmlns="" xmlns:p14="http://schemas.microsoft.com/office/powerpoint/2010/main" val="174912154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EE4BF5A-8540-4B4B-95AD-DE4938DABCB1}"/>
              </a:ext>
            </a:extLst>
          </p:cNvPr>
          <p:cNvSpPr>
            <a:spLocks noGrp="1"/>
          </p:cNvSpPr>
          <p:nvPr>
            <p:ph type="title"/>
          </p:nvPr>
        </p:nvSpPr>
        <p:spPr/>
        <p:txBody>
          <a:bodyPr/>
          <a:lstStyle/>
          <a:p>
            <a:r>
              <a:rPr lang="pl-PL" dirty="0"/>
              <a:t>Formy postępowania przygotowawczego</a:t>
            </a:r>
          </a:p>
        </p:txBody>
      </p:sp>
      <p:graphicFrame>
        <p:nvGraphicFramePr>
          <p:cNvPr id="4" name="Diagram 4">
            <a:extLst>
              <a:ext uri="{FF2B5EF4-FFF2-40B4-BE49-F238E27FC236}">
                <a16:creationId xmlns="" xmlns:a16="http://schemas.microsoft.com/office/drawing/2014/main" id="{52CD2960-F94E-4BFA-8088-309543D6794A}"/>
              </a:ext>
            </a:extLst>
          </p:cNvPr>
          <p:cNvGraphicFramePr>
            <a:graphicFrameLocks noGrp="1"/>
          </p:cNvGraphicFramePr>
          <p:nvPr>
            <p:ph idx="1"/>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82518816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695AE34-1261-4E16-9CC1-B67BEAACE233}"/>
              </a:ext>
            </a:extLst>
          </p:cNvPr>
          <p:cNvSpPr>
            <a:spLocks noGrp="1"/>
          </p:cNvSpPr>
          <p:nvPr>
            <p:ph type="title"/>
          </p:nvPr>
        </p:nvSpPr>
        <p:spPr/>
        <p:txBody>
          <a:bodyPr/>
          <a:lstStyle/>
          <a:p>
            <a:r>
              <a:rPr lang="pl-PL" dirty="0"/>
              <a:t>Śledztwo</a:t>
            </a:r>
          </a:p>
        </p:txBody>
      </p:sp>
      <p:sp>
        <p:nvSpPr>
          <p:cNvPr id="3" name="Symbol zastępczy zawartości 2">
            <a:extLst>
              <a:ext uri="{FF2B5EF4-FFF2-40B4-BE49-F238E27FC236}">
                <a16:creationId xmlns="" xmlns:a16="http://schemas.microsoft.com/office/drawing/2014/main" id="{18F3C0D4-9BCC-4C0B-A590-348B94009E92}"/>
              </a:ext>
            </a:extLst>
          </p:cNvPr>
          <p:cNvSpPr>
            <a:spLocks noGrp="1"/>
          </p:cNvSpPr>
          <p:nvPr>
            <p:ph idx="1"/>
          </p:nvPr>
        </p:nvSpPr>
        <p:spPr/>
        <p:txBody>
          <a:bodyPr vert="horz" lIns="91440" tIns="45720" rIns="91440" bIns="45720" rtlCol="0" anchor="t">
            <a:normAutofit/>
          </a:bodyPr>
          <a:lstStyle/>
          <a:p>
            <a:r>
              <a:rPr lang="pl-PL" dirty="0"/>
              <a:t>Wszczyna je prokurator.</a:t>
            </a:r>
          </a:p>
          <a:p>
            <a:r>
              <a:rPr lang="pl-PL" dirty="0"/>
              <a:t>Prowadzi je prokurator. Może je jednak powierzyć Policji lub innej właściwej służbie. Wtedy staje się organem nadzorującym śledztwo. </a:t>
            </a:r>
          </a:p>
          <a:p>
            <a:r>
              <a:rPr lang="pl-PL"/>
              <a:t>Czyny, w sprawach o które prowadzi się śledztwo wskazane są w art. 309 k.p.k., mają większy ciężar gatunkowy</a:t>
            </a:r>
          </a:p>
          <a:p>
            <a:r>
              <a:rPr lang="pl-PL" dirty="0"/>
              <a:t>Śledztwo jest bardziej sformalizowaną formą prowadzenia postępowania przygotowawczego. </a:t>
            </a:r>
          </a:p>
          <a:p>
            <a:r>
              <a:rPr lang="pl-PL" dirty="0"/>
              <a:t>Śledztwo trwa co do zasady 3 miesiące. Reguły jego przedłużania określa art. 310 k.p.k.</a:t>
            </a:r>
          </a:p>
        </p:txBody>
      </p:sp>
    </p:spTree>
    <p:extLst>
      <p:ext uri="{BB962C8B-B14F-4D97-AF65-F5344CB8AC3E}">
        <p14:creationId xmlns="" xmlns:p14="http://schemas.microsoft.com/office/powerpoint/2010/main" val="409759755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BDC09E6D-5BE8-40C6-9ABA-951ABDC6230A}"/>
              </a:ext>
            </a:extLst>
          </p:cNvPr>
          <p:cNvSpPr>
            <a:spLocks noGrp="1"/>
          </p:cNvSpPr>
          <p:nvPr>
            <p:ph type="title"/>
          </p:nvPr>
        </p:nvSpPr>
        <p:spPr/>
        <p:txBody>
          <a:bodyPr/>
          <a:lstStyle/>
          <a:p>
            <a:r>
              <a:rPr lang="pl-PL" dirty="0"/>
              <a:t>dochodzenie</a:t>
            </a:r>
          </a:p>
        </p:txBody>
      </p:sp>
      <p:sp>
        <p:nvSpPr>
          <p:cNvPr id="3" name="Symbol zastępczy zawartości 2">
            <a:extLst>
              <a:ext uri="{FF2B5EF4-FFF2-40B4-BE49-F238E27FC236}">
                <a16:creationId xmlns="" xmlns:a16="http://schemas.microsoft.com/office/drawing/2014/main" id="{26FD1DFA-0C68-4D7F-9B30-3F8E74838DD9}"/>
              </a:ext>
            </a:extLst>
          </p:cNvPr>
          <p:cNvSpPr>
            <a:spLocks noGrp="1"/>
          </p:cNvSpPr>
          <p:nvPr>
            <p:ph idx="1"/>
          </p:nvPr>
        </p:nvSpPr>
        <p:spPr/>
        <p:txBody>
          <a:bodyPr vert="horz" lIns="91440" tIns="45720" rIns="91440" bIns="45720" rtlCol="0" anchor="t">
            <a:normAutofit fontScale="92500" lnSpcReduction="10000"/>
          </a:bodyPr>
          <a:lstStyle/>
          <a:p>
            <a:r>
              <a:rPr lang="pl-PL" dirty="0"/>
              <a:t>Wszczyna je prokurator lub Policja (albo inna uprawniona służba np. SG albo ŻW),</a:t>
            </a:r>
          </a:p>
          <a:p>
            <a:r>
              <a:rPr lang="pl-PL" dirty="0"/>
              <a:t>Zasadniczo prowadzenie dochodzenia jest domeną tych organów. Prokurator sprawuje nadzór nad jego prawidłowością.</a:t>
            </a:r>
          </a:p>
          <a:p>
            <a:r>
              <a:rPr lang="pl-PL" dirty="0"/>
              <a:t>Czyny, w sprawach o które prowadzi się dochodzenie wymienione są w art. 325b k.p.k.</a:t>
            </a:r>
          </a:p>
          <a:p>
            <a:r>
              <a:rPr lang="pl-PL" dirty="0"/>
              <a:t>Wymienione w art. 325e par 1 k.p.k. postanowienia, nie wymagają uzasadnienia.</a:t>
            </a:r>
          </a:p>
          <a:p>
            <a:r>
              <a:rPr lang="pl-PL" dirty="0"/>
              <a:t>W dochodzeniu co do zasady nie trzeba sporządzać postanowienia o przedstawieniu zarzutów (art. 325g)</a:t>
            </a:r>
          </a:p>
          <a:p>
            <a:r>
              <a:rPr lang="pl-PL" dirty="0"/>
              <a:t>Dochodzenie trwa co do zasady 2 miesiące. Prokurator może je </a:t>
            </a:r>
            <a:r>
              <a:rPr lang="pl-PL" dirty="0" err="1"/>
              <a:t>przdłużyć</a:t>
            </a:r>
            <a:r>
              <a:rPr lang="pl-PL" dirty="0"/>
              <a:t> na dalszy czas oznaczony.</a:t>
            </a:r>
          </a:p>
          <a:p>
            <a:endParaRPr lang="pl-PL" dirty="0"/>
          </a:p>
        </p:txBody>
      </p:sp>
    </p:spTree>
    <p:extLst>
      <p:ext uri="{BB962C8B-B14F-4D97-AF65-F5344CB8AC3E}">
        <p14:creationId xmlns="" xmlns:p14="http://schemas.microsoft.com/office/powerpoint/2010/main" val="3091308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E09AC9C-E754-4379-A152-E549D00FCF48}"/>
              </a:ext>
            </a:extLst>
          </p:cNvPr>
          <p:cNvSpPr>
            <a:spLocks noGrp="1"/>
          </p:cNvSpPr>
          <p:nvPr>
            <p:ph type="title"/>
          </p:nvPr>
        </p:nvSpPr>
        <p:spPr>
          <a:xfrm>
            <a:off x="829781" y="2141951"/>
            <a:ext cx="3698803" cy="2007247"/>
          </a:xfrm>
          <a:noFill/>
          <a:ln>
            <a:solidFill>
              <a:schemeClr val="tx1"/>
            </a:solidFill>
          </a:ln>
        </p:spPr>
        <p:txBody>
          <a:bodyPr>
            <a:normAutofit fontScale="90000"/>
          </a:bodyPr>
          <a:lstStyle/>
          <a:p>
            <a:r>
              <a:rPr lang="pl-PL" sz="2400" dirty="0">
                <a:solidFill>
                  <a:schemeClr val="tx1"/>
                </a:solidFill>
              </a:rPr>
              <a:t>Ściganie na wniosek - przestępstwa bezwzględnie wnioskowe</a:t>
            </a:r>
          </a:p>
        </p:txBody>
      </p:sp>
      <p:sp>
        <p:nvSpPr>
          <p:cNvPr id="8" name="Rectangle 7">
            <a:extLst>
              <a:ext uri="{FF2B5EF4-FFF2-40B4-BE49-F238E27FC236}">
                <a16:creationId xmlns="" xmlns:a16="http://schemas.microsoft.com/office/drawing/2014/main" id="{FB403EBD-907E-4D59-98D4-A72CD1063C6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 xmlns:a16="http://schemas.microsoft.com/office/drawing/2014/main" id="{92ADF9AB-135A-4DB7-AEDB-8DEE5BF87FFB}"/>
              </a:ext>
            </a:extLst>
          </p:cNvPr>
          <p:cNvSpPr>
            <a:spLocks noGrp="1"/>
          </p:cNvSpPr>
          <p:nvPr>
            <p:ph idx="1"/>
          </p:nvPr>
        </p:nvSpPr>
        <p:spPr>
          <a:xfrm>
            <a:off x="6049182" y="802638"/>
            <a:ext cx="5408696" cy="5252722"/>
          </a:xfrm>
        </p:spPr>
        <p:txBody>
          <a:bodyPr anchor="ctr">
            <a:normAutofit/>
          </a:bodyPr>
          <a:lstStyle/>
          <a:p>
            <a:r>
              <a:rPr lang="pl-PL" dirty="0">
                <a:solidFill>
                  <a:schemeClr val="bg1"/>
                </a:solidFill>
              </a:rPr>
              <a:t>Art. 190 </a:t>
            </a:r>
            <a:r>
              <a:rPr lang="pl-PL" dirty="0">
                <a:solidFill>
                  <a:schemeClr val="bg1"/>
                </a:solidFill>
                <a:ea typeface="+mn-lt"/>
                <a:cs typeface="+mn-lt"/>
              </a:rPr>
              <a:t>§ 1 k.k. </a:t>
            </a:r>
            <a:r>
              <a:rPr lang="pl-PL" i="1" dirty="0">
                <a:solidFill>
                  <a:schemeClr val="bg1"/>
                </a:solidFill>
                <a:ea typeface="+mn-lt"/>
                <a:cs typeface="+mn-lt"/>
              </a:rPr>
              <a:t>Kto grozi innej osobie popełnieniem przestępstwa na jej szkodę lub szkodę osoby najbliższej, jeżeli groźba wzbudza w zagrożonym uzasadnioną obawę, że będzie spełniona, podlega grzywnie, karze ograniczenia wolności albo pozbawienia wolności do lat 2. </a:t>
            </a:r>
          </a:p>
          <a:p>
            <a:r>
              <a:rPr lang="pl-PL" dirty="0">
                <a:solidFill>
                  <a:schemeClr val="bg1"/>
                </a:solidFill>
              </a:rPr>
              <a:t>§ 2. </a:t>
            </a:r>
            <a:r>
              <a:rPr lang="pl-PL" b="1" i="1" dirty="0">
                <a:solidFill>
                  <a:schemeClr val="bg1"/>
                </a:solidFill>
              </a:rPr>
              <a:t>Ściganie następuje na wniosek pokrzywdzonego.</a:t>
            </a:r>
          </a:p>
        </p:txBody>
      </p:sp>
    </p:spTree>
    <p:extLst>
      <p:ext uri="{BB962C8B-B14F-4D97-AF65-F5344CB8AC3E}">
        <p14:creationId xmlns="" xmlns:p14="http://schemas.microsoft.com/office/powerpoint/2010/main" val="217145181"/>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DA40542-9617-43FC-9C66-C53CDF98E5EE}"/>
              </a:ext>
            </a:extLst>
          </p:cNvPr>
          <p:cNvSpPr>
            <a:spLocks noGrp="1"/>
          </p:cNvSpPr>
          <p:nvPr>
            <p:ph type="title"/>
          </p:nvPr>
        </p:nvSpPr>
        <p:spPr>
          <a:xfrm>
            <a:off x="829781" y="2532243"/>
            <a:ext cx="3698803" cy="1505443"/>
          </a:xfrm>
          <a:noFill/>
          <a:ln>
            <a:solidFill>
              <a:schemeClr val="tx1"/>
            </a:solidFill>
          </a:ln>
        </p:spPr>
        <p:txBody>
          <a:bodyPr>
            <a:normAutofit/>
          </a:bodyPr>
          <a:lstStyle/>
          <a:p>
            <a:r>
              <a:rPr lang="pl-PL" sz="2400" dirty="0">
                <a:solidFill>
                  <a:schemeClr val="tx1"/>
                </a:solidFill>
                <a:ea typeface="+mj-lt"/>
                <a:cs typeface="+mj-lt"/>
              </a:rPr>
              <a:t>Przestępstwa bezwzględnie wnioskowe</a:t>
            </a:r>
          </a:p>
          <a:p>
            <a:endParaRPr lang="pl-PL" sz="2400" dirty="0">
              <a:solidFill>
                <a:schemeClr val="tx1"/>
              </a:solidFill>
            </a:endParaRPr>
          </a:p>
        </p:txBody>
      </p:sp>
      <p:sp>
        <p:nvSpPr>
          <p:cNvPr id="8" name="Rectangle 7">
            <a:extLst>
              <a:ext uri="{FF2B5EF4-FFF2-40B4-BE49-F238E27FC236}">
                <a16:creationId xmlns="" xmlns:a16="http://schemas.microsoft.com/office/drawing/2014/main" id="{FB403EBD-907E-4D59-98D4-A72CD1063C6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 xmlns:a16="http://schemas.microsoft.com/office/drawing/2014/main" id="{6F5CC801-4191-4F63-9D9C-C40E5F92467F}"/>
              </a:ext>
            </a:extLst>
          </p:cNvPr>
          <p:cNvSpPr>
            <a:spLocks noGrp="1"/>
          </p:cNvSpPr>
          <p:nvPr>
            <p:ph idx="1"/>
          </p:nvPr>
        </p:nvSpPr>
        <p:spPr>
          <a:xfrm>
            <a:off x="6049182" y="802638"/>
            <a:ext cx="5408696" cy="5252722"/>
          </a:xfrm>
        </p:spPr>
        <p:txBody>
          <a:bodyPr anchor="ctr">
            <a:normAutofit lnSpcReduction="10000"/>
          </a:bodyPr>
          <a:lstStyle/>
          <a:p>
            <a:r>
              <a:rPr lang="pl-PL" dirty="0">
                <a:solidFill>
                  <a:schemeClr val="bg1"/>
                </a:solidFill>
              </a:rPr>
              <a:t>Art. 209 </a:t>
            </a:r>
            <a:r>
              <a:rPr lang="pl-PL" dirty="0">
                <a:solidFill>
                  <a:schemeClr val="bg1"/>
                </a:solidFill>
                <a:ea typeface="+mn-lt"/>
                <a:cs typeface="+mn-lt"/>
              </a:rPr>
              <a:t>§ 1. </a:t>
            </a:r>
            <a:r>
              <a:rPr lang="pl-PL" i="1" dirty="0">
                <a:solidFill>
                  <a:schemeClr val="bg1"/>
                </a:solidFill>
                <a:ea typeface="+mn-lt"/>
                <a:cs typeface="+mn-lt"/>
              </a:rPr>
              <a:t>Kto uchyla się od wykonania obowiązku alimentacyjnego określonego co do wysokości orzeczeniem sądowym, ugodą zawartą przed sądem albo innym organem albo inną umową, jeżeli łączna wysokość powstałych wskutek tego zaległości stanowi równowartość co najmniej 3 świadczeń okresowych albo jeżeli opóźnienie zaległego świadczenia innego niż okresowe wynosi co najmniej 3 miesiące, podlega grzywnie, karze ograniczenia wolności albo pozbawienia wolności do roku.</a:t>
            </a:r>
            <a:endParaRPr lang="pl-PL" dirty="0">
              <a:solidFill>
                <a:schemeClr val="bg1"/>
              </a:solidFill>
              <a:ea typeface="+mn-lt"/>
              <a:cs typeface="+mn-lt"/>
            </a:endParaRPr>
          </a:p>
          <a:p>
            <a:r>
              <a:rPr lang="pl-PL" dirty="0">
                <a:solidFill>
                  <a:schemeClr val="bg1"/>
                </a:solidFill>
                <a:ea typeface="+mn-lt"/>
                <a:cs typeface="+mn-lt"/>
              </a:rPr>
              <a:t>§ 1a. (…).</a:t>
            </a:r>
            <a:endParaRPr lang="pl-PL" i="1" dirty="0">
              <a:solidFill>
                <a:schemeClr val="bg1"/>
              </a:solidFill>
              <a:ea typeface="+mn-lt"/>
              <a:cs typeface="+mn-lt"/>
            </a:endParaRPr>
          </a:p>
          <a:p>
            <a:r>
              <a:rPr lang="pl-PL" dirty="0">
                <a:solidFill>
                  <a:schemeClr val="bg1"/>
                </a:solidFill>
                <a:ea typeface="+mn-lt"/>
                <a:cs typeface="+mn-lt"/>
              </a:rPr>
              <a:t>§ 2. </a:t>
            </a:r>
            <a:r>
              <a:rPr lang="pl-PL" i="1" dirty="0">
                <a:solidFill>
                  <a:schemeClr val="bg1"/>
                </a:solidFill>
                <a:ea typeface="+mn-lt"/>
                <a:cs typeface="+mn-lt"/>
              </a:rPr>
              <a:t>Ściganie przestępstwa określonego w </a:t>
            </a:r>
            <a:r>
              <a:rPr lang="pl-PL" dirty="0">
                <a:solidFill>
                  <a:schemeClr val="bg1"/>
                </a:solidFill>
                <a:ea typeface="+mn-lt"/>
                <a:cs typeface="+mn-lt"/>
              </a:rPr>
              <a:t>§ </a:t>
            </a:r>
            <a:r>
              <a:rPr lang="pl-PL" i="1" dirty="0">
                <a:solidFill>
                  <a:schemeClr val="bg1"/>
                </a:solidFill>
                <a:ea typeface="+mn-lt"/>
                <a:cs typeface="+mn-lt"/>
              </a:rPr>
              <a:t>1 lub 1a następuje </a:t>
            </a:r>
            <a:r>
              <a:rPr lang="pl-PL" b="1" i="1" dirty="0">
                <a:solidFill>
                  <a:schemeClr val="bg1"/>
                </a:solidFill>
                <a:ea typeface="+mn-lt"/>
                <a:cs typeface="+mn-lt"/>
              </a:rPr>
              <a:t>na wniosek pokrzywdzonego, organu pomocy społecznej lub organu podejmującego działania wobec dłużnika alimentacyjnego.</a:t>
            </a:r>
            <a:endParaRPr lang="pl-PL" dirty="0">
              <a:solidFill>
                <a:schemeClr val="bg1"/>
              </a:solidFill>
              <a:ea typeface="+mn-lt"/>
              <a:cs typeface="+mn-lt"/>
            </a:endParaRPr>
          </a:p>
          <a:p>
            <a:r>
              <a:rPr lang="pl-PL" dirty="0">
                <a:solidFill>
                  <a:schemeClr val="bg1"/>
                </a:solidFill>
                <a:ea typeface="+mn-lt"/>
                <a:cs typeface="+mn-lt"/>
              </a:rPr>
              <a:t>§ 3. </a:t>
            </a:r>
            <a:r>
              <a:rPr lang="pl-PL" i="1" dirty="0">
                <a:solidFill>
                  <a:schemeClr val="bg1"/>
                </a:solidFill>
                <a:ea typeface="+mn-lt"/>
                <a:cs typeface="+mn-lt"/>
              </a:rPr>
              <a:t>Jeżeli pokrzywdzonemu przyznano odpowiednie świadczenia rodzinne albo świadczenia pieniężne wypłacane w przypadku </a:t>
            </a:r>
            <a:r>
              <a:rPr lang="pl-PL" i="1" dirty="0" err="1">
                <a:solidFill>
                  <a:schemeClr val="bg1"/>
                </a:solidFill>
                <a:ea typeface="+mn-lt"/>
                <a:cs typeface="+mn-lt"/>
              </a:rPr>
              <a:t>bezstkuteczności</a:t>
            </a:r>
            <a:r>
              <a:rPr lang="pl-PL" i="1" dirty="0">
                <a:solidFill>
                  <a:schemeClr val="bg1"/>
                </a:solidFill>
                <a:ea typeface="+mn-lt"/>
                <a:cs typeface="+mn-lt"/>
              </a:rPr>
              <a:t> egzekucji alimentów, </a:t>
            </a:r>
            <a:r>
              <a:rPr lang="pl-PL" b="1" i="1" dirty="0">
                <a:solidFill>
                  <a:schemeClr val="bg1"/>
                </a:solidFill>
                <a:ea typeface="+mn-lt"/>
                <a:cs typeface="+mn-lt"/>
              </a:rPr>
              <a:t>ściganie przestępstwa określonego w </a:t>
            </a:r>
            <a:r>
              <a:rPr lang="pl-PL" dirty="0">
                <a:solidFill>
                  <a:schemeClr val="bg1"/>
                </a:solidFill>
                <a:ea typeface="+mn-lt"/>
                <a:cs typeface="+mn-lt"/>
              </a:rPr>
              <a:t>§ </a:t>
            </a:r>
            <a:r>
              <a:rPr lang="pl-PL" b="1" i="1" dirty="0">
                <a:solidFill>
                  <a:schemeClr val="bg1"/>
                </a:solidFill>
                <a:ea typeface="+mn-lt"/>
                <a:cs typeface="+mn-lt"/>
              </a:rPr>
              <a:t>1 lub 1a odbywa się z urzędu.</a:t>
            </a:r>
          </a:p>
        </p:txBody>
      </p:sp>
    </p:spTree>
    <p:extLst>
      <p:ext uri="{BB962C8B-B14F-4D97-AF65-F5344CB8AC3E}">
        <p14:creationId xmlns="" xmlns:p14="http://schemas.microsoft.com/office/powerpoint/2010/main" val="97357339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321B08D-1A72-4D5B-A5AC-FB0AEB41F26D}"/>
              </a:ext>
            </a:extLst>
          </p:cNvPr>
          <p:cNvSpPr>
            <a:spLocks noGrp="1"/>
          </p:cNvSpPr>
          <p:nvPr>
            <p:ph type="title"/>
          </p:nvPr>
        </p:nvSpPr>
        <p:spPr>
          <a:xfrm>
            <a:off x="829781" y="2708804"/>
            <a:ext cx="3698803" cy="1440394"/>
          </a:xfrm>
          <a:noFill/>
          <a:ln>
            <a:solidFill>
              <a:schemeClr val="tx1"/>
            </a:solidFill>
          </a:ln>
        </p:spPr>
        <p:txBody>
          <a:bodyPr>
            <a:normAutofit/>
          </a:bodyPr>
          <a:lstStyle/>
          <a:p>
            <a:r>
              <a:rPr lang="pl-PL" sz="2400" dirty="0">
                <a:solidFill>
                  <a:schemeClr val="tx1"/>
                </a:solidFill>
              </a:rPr>
              <a:t>Przestępstwa bezwzględnie wnioskowe</a:t>
            </a:r>
          </a:p>
        </p:txBody>
      </p:sp>
      <p:sp>
        <p:nvSpPr>
          <p:cNvPr id="8" name="Rectangle 7">
            <a:extLst>
              <a:ext uri="{FF2B5EF4-FFF2-40B4-BE49-F238E27FC236}">
                <a16:creationId xmlns="" xmlns:a16="http://schemas.microsoft.com/office/drawing/2014/main" id="{FB403EBD-907E-4D59-98D4-A72CD1063C6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 xmlns:a16="http://schemas.microsoft.com/office/drawing/2014/main" id="{5005A93F-74C5-4A0A-BAD9-75E4A77966FE}"/>
              </a:ext>
            </a:extLst>
          </p:cNvPr>
          <p:cNvSpPr>
            <a:spLocks noGrp="1"/>
          </p:cNvSpPr>
          <p:nvPr>
            <p:ph idx="1"/>
          </p:nvPr>
        </p:nvSpPr>
        <p:spPr>
          <a:xfrm>
            <a:off x="6049182" y="802638"/>
            <a:ext cx="5408696" cy="5252722"/>
          </a:xfrm>
        </p:spPr>
        <p:txBody>
          <a:bodyPr anchor="ctr">
            <a:normAutofit/>
          </a:bodyPr>
          <a:lstStyle/>
          <a:p>
            <a:r>
              <a:rPr lang="pl-PL" dirty="0">
                <a:solidFill>
                  <a:schemeClr val="bg1"/>
                </a:solidFill>
              </a:rPr>
              <a:t>Art. 347 </a:t>
            </a:r>
            <a:r>
              <a:rPr lang="pl-PL" dirty="0">
                <a:solidFill>
                  <a:schemeClr val="bg1"/>
                </a:solidFill>
                <a:ea typeface="+mn-lt"/>
                <a:cs typeface="+mn-lt"/>
              </a:rPr>
              <a:t>§ 1 k.k. </a:t>
            </a:r>
            <a:r>
              <a:rPr lang="pl-PL" i="1" dirty="0">
                <a:solidFill>
                  <a:schemeClr val="bg1"/>
                </a:solidFill>
                <a:ea typeface="+mn-lt"/>
                <a:cs typeface="+mn-lt"/>
              </a:rPr>
              <a:t>Żołnierz, który znieważa przełożonego, podlega karze ograniczenia wolności, aresztu wojskowego albo pozbawienia wolności do lat 2.</a:t>
            </a:r>
            <a:endParaRPr lang="pl-PL" dirty="0">
              <a:solidFill>
                <a:schemeClr val="bg1"/>
              </a:solidFill>
              <a:ea typeface="+mn-lt"/>
              <a:cs typeface="+mn-lt"/>
            </a:endParaRPr>
          </a:p>
          <a:p>
            <a:r>
              <a:rPr lang="pl-PL" dirty="0">
                <a:solidFill>
                  <a:schemeClr val="bg1"/>
                </a:solidFill>
                <a:ea typeface="+mn-lt"/>
                <a:cs typeface="+mn-lt"/>
              </a:rPr>
              <a:t>§ 2. </a:t>
            </a:r>
            <a:r>
              <a:rPr lang="pl-PL" b="1" i="1" dirty="0">
                <a:solidFill>
                  <a:schemeClr val="bg1"/>
                </a:solidFill>
                <a:ea typeface="+mn-lt"/>
                <a:cs typeface="+mn-lt"/>
              </a:rPr>
              <a:t>Ściganie następuje na wniosek pokrzywdzonego lub dowódcy jednostki.</a:t>
            </a:r>
            <a:endParaRPr lang="pl-PL" i="1" dirty="0">
              <a:solidFill>
                <a:schemeClr val="bg1"/>
              </a:solidFill>
              <a:ea typeface="+mn-lt"/>
              <a:cs typeface="+mn-lt"/>
            </a:endParaRPr>
          </a:p>
        </p:txBody>
      </p:sp>
    </p:spTree>
    <p:extLst>
      <p:ext uri="{BB962C8B-B14F-4D97-AF65-F5344CB8AC3E}">
        <p14:creationId xmlns="" xmlns:p14="http://schemas.microsoft.com/office/powerpoint/2010/main" val="1622664115"/>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BB5C2497-6426-4E83-AE7B-C6A73B70F6E8}"/>
              </a:ext>
            </a:extLst>
          </p:cNvPr>
          <p:cNvSpPr>
            <a:spLocks noGrp="1"/>
          </p:cNvSpPr>
          <p:nvPr>
            <p:ph type="title"/>
          </p:nvPr>
        </p:nvSpPr>
        <p:spPr>
          <a:xfrm>
            <a:off x="2231136" y="467418"/>
            <a:ext cx="7729728" cy="1188720"/>
          </a:xfrm>
          <a:solidFill>
            <a:srgbClr val="FFFFFF"/>
          </a:solidFill>
        </p:spPr>
        <p:txBody>
          <a:bodyPr>
            <a:normAutofit fontScale="90000"/>
          </a:bodyPr>
          <a:lstStyle/>
          <a:p>
            <a:r>
              <a:rPr lang="pl-PL" dirty="0"/>
              <a:t>Przestępstwa względnie wnioskowe</a:t>
            </a:r>
            <a:br>
              <a:rPr lang="pl-PL" dirty="0"/>
            </a:br>
            <a:r>
              <a:rPr lang="pl-PL" dirty="0"/>
              <a:t>o co chodzi?</a:t>
            </a:r>
          </a:p>
        </p:txBody>
      </p:sp>
      <p:sp>
        <p:nvSpPr>
          <p:cNvPr id="3" name="Symbol zastępczy zawartości 2">
            <a:extLst>
              <a:ext uri="{FF2B5EF4-FFF2-40B4-BE49-F238E27FC236}">
                <a16:creationId xmlns="" xmlns:a16="http://schemas.microsoft.com/office/drawing/2014/main" id="{DF9E68DA-D0DD-4CB6-8ADF-857528B58DF9}"/>
              </a:ext>
            </a:extLst>
          </p:cNvPr>
          <p:cNvSpPr>
            <a:spLocks noGrp="1"/>
          </p:cNvSpPr>
          <p:nvPr>
            <p:ph idx="1"/>
          </p:nvPr>
        </p:nvSpPr>
        <p:spPr>
          <a:xfrm>
            <a:off x="1706062" y="2291262"/>
            <a:ext cx="8779512" cy="2879256"/>
          </a:xfrm>
        </p:spPr>
        <p:txBody>
          <a:bodyPr vert="horz" lIns="91440" tIns="45720" rIns="91440" bIns="45720" rtlCol="0" anchor="t">
            <a:normAutofit/>
          </a:bodyPr>
          <a:lstStyle/>
          <a:p>
            <a:pPr algn="just"/>
            <a:r>
              <a:rPr lang="pl-PL" dirty="0">
                <a:solidFill>
                  <a:srgbClr val="404040"/>
                </a:solidFill>
              </a:rPr>
              <a:t>Do prowadzenia postępowania karnego nie jest potrzebny wniosek, chyba że </a:t>
            </a:r>
            <a:r>
              <a:rPr lang="pl-PL" b="1" dirty="0">
                <a:solidFill>
                  <a:srgbClr val="404040"/>
                </a:solidFill>
              </a:rPr>
              <a:t>pokrzywdzonego i sprawcę łączy szczególny, określony przez ustawodawcę stosunek.</a:t>
            </a:r>
            <a:endParaRPr lang="pl-PL"/>
          </a:p>
        </p:txBody>
      </p:sp>
    </p:spTree>
    <p:extLst>
      <p:ext uri="{BB962C8B-B14F-4D97-AF65-F5344CB8AC3E}">
        <p14:creationId xmlns="" xmlns:p14="http://schemas.microsoft.com/office/powerpoint/2010/main" val="2696438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5F8A0541-C311-4566-8DE3-77AF2C18B103}"/>
              </a:ext>
            </a:extLst>
          </p:cNvPr>
          <p:cNvSpPr>
            <a:spLocks noGrp="1"/>
          </p:cNvSpPr>
          <p:nvPr>
            <p:ph type="title"/>
          </p:nvPr>
        </p:nvSpPr>
        <p:spPr>
          <a:xfrm>
            <a:off x="829781" y="2708804"/>
            <a:ext cx="3698803" cy="1440394"/>
          </a:xfrm>
          <a:noFill/>
          <a:ln>
            <a:solidFill>
              <a:schemeClr val="tx1"/>
            </a:solidFill>
          </a:ln>
        </p:spPr>
        <p:txBody>
          <a:bodyPr>
            <a:normAutofit/>
          </a:bodyPr>
          <a:lstStyle/>
          <a:p>
            <a:r>
              <a:rPr lang="pl-PL" sz="2400" dirty="0">
                <a:solidFill>
                  <a:schemeClr val="tx1"/>
                </a:solidFill>
              </a:rPr>
              <a:t>Przestępstwa względnie wnioskowe</a:t>
            </a:r>
          </a:p>
        </p:txBody>
      </p:sp>
      <p:sp>
        <p:nvSpPr>
          <p:cNvPr id="8" name="Rectangle 7">
            <a:extLst>
              <a:ext uri="{FF2B5EF4-FFF2-40B4-BE49-F238E27FC236}">
                <a16:creationId xmlns="" xmlns:a16="http://schemas.microsoft.com/office/drawing/2014/main" id="{FB403EBD-907E-4D59-98D4-A72CD1063C6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 xmlns:a16="http://schemas.microsoft.com/office/drawing/2014/main" id="{CD47A63D-7A97-415C-8978-E823FE752FDD}"/>
              </a:ext>
            </a:extLst>
          </p:cNvPr>
          <p:cNvSpPr>
            <a:spLocks noGrp="1"/>
          </p:cNvSpPr>
          <p:nvPr>
            <p:ph idx="1"/>
          </p:nvPr>
        </p:nvSpPr>
        <p:spPr>
          <a:xfrm>
            <a:off x="6049182" y="802638"/>
            <a:ext cx="5408696" cy="5252722"/>
          </a:xfrm>
        </p:spPr>
        <p:txBody>
          <a:bodyPr anchor="ctr">
            <a:normAutofit/>
          </a:bodyPr>
          <a:lstStyle/>
          <a:p>
            <a:r>
              <a:rPr lang="pl-PL" dirty="0">
                <a:solidFill>
                  <a:schemeClr val="bg1"/>
                </a:solidFill>
              </a:rPr>
              <a:t>Art. 278 </a:t>
            </a:r>
            <a:r>
              <a:rPr lang="pl-PL" dirty="0">
                <a:solidFill>
                  <a:schemeClr val="bg1"/>
                </a:solidFill>
                <a:ea typeface="+mn-lt"/>
                <a:cs typeface="+mn-lt"/>
              </a:rPr>
              <a:t>§ 1 k.k. </a:t>
            </a:r>
            <a:r>
              <a:rPr lang="pl-PL" i="1" dirty="0">
                <a:solidFill>
                  <a:schemeClr val="bg1"/>
                </a:solidFill>
                <a:ea typeface="+mn-lt"/>
                <a:cs typeface="+mn-lt"/>
              </a:rPr>
              <a:t>Kto zabiera w celu przywłaszczenia cudzą rzecz ruchomą, podlega karze pozbawienia wolności od 3 miesięcy do lat 5.</a:t>
            </a:r>
          </a:p>
          <a:p>
            <a:r>
              <a:rPr lang="pl-PL" dirty="0">
                <a:solidFill>
                  <a:schemeClr val="bg1"/>
                </a:solidFill>
                <a:ea typeface="+mn-lt"/>
                <a:cs typeface="+mn-lt"/>
              </a:rPr>
              <a:t>(…)</a:t>
            </a:r>
          </a:p>
          <a:p>
            <a:r>
              <a:rPr lang="pl-PL" dirty="0">
                <a:solidFill>
                  <a:schemeClr val="bg1"/>
                </a:solidFill>
                <a:ea typeface="+mn-lt"/>
                <a:cs typeface="+mn-lt"/>
              </a:rPr>
              <a:t>§ 4. </a:t>
            </a:r>
            <a:r>
              <a:rPr lang="pl-PL" b="1" i="1" dirty="0">
                <a:solidFill>
                  <a:schemeClr val="bg1"/>
                </a:solidFill>
                <a:ea typeface="+mn-lt"/>
                <a:cs typeface="+mn-lt"/>
              </a:rPr>
              <a:t>Jeżeli kradzież popełniono na szkodę osoby najbliższej, ściganie następuje na wniosek pokrzywdzonego.</a:t>
            </a:r>
            <a:endParaRPr lang="pl-PL" dirty="0">
              <a:solidFill>
                <a:schemeClr val="bg1"/>
              </a:solidFill>
              <a:ea typeface="+mn-lt"/>
              <a:cs typeface="+mn-lt"/>
            </a:endParaRPr>
          </a:p>
        </p:txBody>
      </p:sp>
    </p:spTree>
    <p:extLst>
      <p:ext uri="{BB962C8B-B14F-4D97-AF65-F5344CB8AC3E}">
        <p14:creationId xmlns="" xmlns:p14="http://schemas.microsoft.com/office/powerpoint/2010/main" val="3154546560"/>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FD9B8793-1200-449E-A428-10FE9A4C8BAC}"/>
              </a:ext>
            </a:extLst>
          </p:cNvPr>
          <p:cNvSpPr>
            <a:spLocks noGrp="1"/>
          </p:cNvSpPr>
          <p:nvPr>
            <p:ph type="title"/>
          </p:nvPr>
        </p:nvSpPr>
        <p:spPr>
          <a:xfrm>
            <a:off x="2231136" y="467418"/>
            <a:ext cx="7729728" cy="1188720"/>
          </a:xfrm>
          <a:solidFill>
            <a:srgbClr val="FFFFFF"/>
          </a:solidFill>
        </p:spPr>
        <p:txBody>
          <a:bodyPr>
            <a:normAutofit/>
          </a:bodyPr>
          <a:lstStyle/>
          <a:p>
            <a:r>
              <a:rPr lang="pl-PL" dirty="0"/>
              <a:t>Przestępstwa prywatnoskargowe</a:t>
            </a:r>
          </a:p>
        </p:txBody>
      </p:sp>
      <p:sp>
        <p:nvSpPr>
          <p:cNvPr id="3" name="Symbol zastępczy zawartości 2">
            <a:extLst>
              <a:ext uri="{FF2B5EF4-FFF2-40B4-BE49-F238E27FC236}">
                <a16:creationId xmlns="" xmlns:a16="http://schemas.microsoft.com/office/drawing/2014/main" id="{A79CA477-435D-428F-8C32-1EF7C48AFC91}"/>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dirty="0">
                <a:solidFill>
                  <a:srgbClr val="404040"/>
                </a:solidFill>
              </a:rPr>
              <a:t>Od przestępstw publicznoskargowych różnią się tym, że inicjatywa w ściganiu takiego przestępstwa, leży po stronie pokrzywdzonego.</a:t>
            </a:r>
            <a:endParaRPr lang="pl-PL" dirty="0"/>
          </a:p>
          <a:p>
            <a:r>
              <a:rPr lang="pl-PL" dirty="0">
                <a:solidFill>
                  <a:srgbClr val="404040"/>
                </a:solidFill>
              </a:rPr>
              <a:t>Co do zasady to pokrzywdzony wnosi do sądu prywatny akt oskarżenia.</a:t>
            </a:r>
          </a:p>
          <a:p>
            <a:r>
              <a:rPr lang="pl-PL" dirty="0">
                <a:solidFill>
                  <a:srgbClr val="404040"/>
                </a:solidFill>
              </a:rPr>
              <a:t>Co do zasady </a:t>
            </a:r>
            <a:r>
              <a:rPr lang="pl-PL" b="1" dirty="0">
                <a:solidFill>
                  <a:srgbClr val="404040"/>
                </a:solidFill>
              </a:rPr>
              <a:t>brak postępowania przygotowawczego</a:t>
            </a:r>
            <a:r>
              <a:rPr lang="pl-PL" dirty="0">
                <a:solidFill>
                  <a:srgbClr val="404040"/>
                </a:solidFill>
              </a:rPr>
              <a:t> - prywatny akt oskarżenia można wnieść bezpośrednio do sądu.</a:t>
            </a:r>
          </a:p>
        </p:txBody>
      </p:sp>
    </p:spTree>
    <p:extLst>
      <p:ext uri="{BB962C8B-B14F-4D97-AF65-F5344CB8AC3E}">
        <p14:creationId xmlns="" xmlns:p14="http://schemas.microsoft.com/office/powerpoint/2010/main" val="991702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4AF11753-348F-4D83-828A-675626516860}"/>
              </a:ext>
            </a:extLst>
          </p:cNvPr>
          <p:cNvSpPr>
            <a:spLocks noGrp="1"/>
          </p:cNvSpPr>
          <p:nvPr>
            <p:ph type="title"/>
          </p:nvPr>
        </p:nvSpPr>
        <p:spPr>
          <a:xfrm>
            <a:off x="2231136" y="467418"/>
            <a:ext cx="7729728" cy="1188720"/>
          </a:xfrm>
          <a:solidFill>
            <a:srgbClr val="FFFFFF"/>
          </a:solidFill>
        </p:spPr>
        <p:txBody>
          <a:bodyPr>
            <a:normAutofit/>
          </a:bodyPr>
          <a:lstStyle/>
          <a:p>
            <a:r>
              <a:rPr lang="pl-PL" dirty="0"/>
              <a:t>Przestępstwa prywatnoskargowe</a:t>
            </a:r>
            <a:br>
              <a:rPr lang="pl-PL" dirty="0"/>
            </a:br>
            <a:r>
              <a:rPr lang="pl-PL" dirty="0"/>
              <a:t>katalog</a:t>
            </a:r>
          </a:p>
        </p:txBody>
      </p:sp>
      <p:sp>
        <p:nvSpPr>
          <p:cNvPr id="3" name="Symbol zastępczy zawartości 2">
            <a:extLst>
              <a:ext uri="{FF2B5EF4-FFF2-40B4-BE49-F238E27FC236}">
                <a16:creationId xmlns="" xmlns:a16="http://schemas.microsoft.com/office/drawing/2014/main" id="{1AC36379-CF8F-4D09-9473-209D56ADB877}"/>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dirty="0">
                <a:solidFill>
                  <a:srgbClr val="404040"/>
                </a:solidFill>
              </a:rPr>
              <a:t>Katalog przestępstw prywatnoskargowych, tak jak w przypadku przestępstw ściganych z urzędu, lecz na wniosek, </a:t>
            </a:r>
            <a:r>
              <a:rPr lang="pl-PL" b="1" dirty="0">
                <a:solidFill>
                  <a:srgbClr val="404040"/>
                </a:solidFill>
              </a:rPr>
              <a:t>wyznaczają przepisy prawa karnego materialnego</a:t>
            </a:r>
            <a:r>
              <a:rPr lang="pl-PL" dirty="0">
                <a:solidFill>
                  <a:srgbClr val="404040"/>
                </a:solidFill>
              </a:rPr>
              <a:t>. Są to:</a:t>
            </a:r>
            <a:endParaRPr lang="pl-PL" dirty="0"/>
          </a:p>
          <a:p>
            <a:r>
              <a:rPr lang="pl-PL" dirty="0">
                <a:solidFill>
                  <a:srgbClr val="404040"/>
                </a:solidFill>
              </a:rPr>
              <a:t>Art. 212</a:t>
            </a:r>
            <a:r>
              <a:rPr lang="pl-PL" dirty="0">
                <a:ea typeface="+mn-lt"/>
                <a:cs typeface="+mn-lt"/>
              </a:rPr>
              <a:t> k.k. - zniesławienie;</a:t>
            </a:r>
            <a:endParaRPr lang="pl-PL" dirty="0">
              <a:solidFill>
                <a:srgbClr val="404040"/>
              </a:solidFill>
              <a:ea typeface="+mn-lt"/>
              <a:cs typeface="+mn-lt"/>
            </a:endParaRPr>
          </a:p>
          <a:p>
            <a:r>
              <a:rPr lang="pl-PL" dirty="0">
                <a:ea typeface="+mn-lt"/>
                <a:cs typeface="+mn-lt"/>
              </a:rPr>
              <a:t>Art. 216 k.k. – zniewaga;</a:t>
            </a:r>
          </a:p>
          <a:p>
            <a:r>
              <a:rPr lang="pl-PL" dirty="0">
                <a:solidFill>
                  <a:srgbClr val="262626"/>
                </a:solidFill>
              </a:rPr>
              <a:t>Art. 217 k.k. – naruszenie nietykalności cielesnej;</a:t>
            </a:r>
          </a:p>
          <a:p>
            <a:r>
              <a:rPr lang="pl-PL" dirty="0">
                <a:solidFill>
                  <a:srgbClr val="262626"/>
                </a:solidFill>
              </a:rPr>
              <a:t>Art. 157 </a:t>
            </a:r>
            <a:r>
              <a:rPr lang="pl-PL" dirty="0">
                <a:ea typeface="+mn-lt"/>
                <a:cs typeface="+mn-lt"/>
              </a:rPr>
              <a:t>§ 2 i 3 k.k. – spowodowanie lekkiego uszczerbku na zdrowiu (uwaga)</a:t>
            </a:r>
          </a:p>
        </p:txBody>
      </p:sp>
    </p:spTree>
    <p:extLst>
      <p:ext uri="{BB962C8B-B14F-4D97-AF65-F5344CB8AC3E}">
        <p14:creationId xmlns="" xmlns:p14="http://schemas.microsoft.com/office/powerpoint/2010/main" val="2760764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C7900CBD-2682-4B10-8C96-8D07846F61D3}"/>
              </a:ext>
            </a:extLst>
          </p:cNvPr>
          <p:cNvSpPr>
            <a:spLocks noGrp="1"/>
          </p:cNvSpPr>
          <p:nvPr>
            <p:ph type="title"/>
          </p:nvPr>
        </p:nvSpPr>
        <p:spPr>
          <a:xfrm>
            <a:off x="829781" y="2708804"/>
            <a:ext cx="4293534" cy="1440394"/>
          </a:xfrm>
          <a:noFill/>
          <a:ln>
            <a:solidFill>
              <a:schemeClr val="tx1"/>
            </a:solidFill>
          </a:ln>
        </p:spPr>
        <p:txBody>
          <a:bodyPr>
            <a:normAutofit/>
          </a:bodyPr>
          <a:lstStyle/>
          <a:p>
            <a:r>
              <a:rPr lang="pl-PL" sz="2400" dirty="0">
                <a:solidFill>
                  <a:schemeClr val="tx1"/>
                </a:solidFill>
              </a:rPr>
              <a:t>Przestępstwa prywatnoskargowe</a:t>
            </a:r>
          </a:p>
        </p:txBody>
      </p:sp>
      <p:sp>
        <p:nvSpPr>
          <p:cNvPr id="8" name="Rectangle 7">
            <a:extLst>
              <a:ext uri="{FF2B5EF4-FFF2-40B4-BE49-F238E27FC236}">
                <a16:creationId xmlns="" xmlns:a16="http://schemas.microsoft.com/office/drawing/2014/main" id="{FB403EBD-907E-4D59-98D4-A72CD1063C6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 xmlns:a16="http://schemas.microsoft.com/office/drawing/2014/main" id="{FA6CE6E8-8544-4785-AAD6-64313194AFD7}"/>
              </a:ext>
            </a:extLst>
          </p:cNvPr>
          <p:cNvSpPr>
            <a:spLocks noGrp="1"/>
          </p:cNvSpPr>
          <p:nvPr>
            <p:ph idx="1"/>
          </p:nvPr>
        </p:nvSpPr>
        <p:spPr>
          <a:xfrm>
            <a:off x="6049182" y="802638"/>
            <a:ext cx="5408696" cy="5252722"/>
          </a:xfrm>
        </p:spPr>
        <p:txBody>
          <a:bodyPr anchor="ctr">
            <a:normAutofit/>
          </a:bodyPr>
          <a:lstStyle/>
          <a:p>
            <a:r>
              <a:rPr lang="pl-PL" dirty="0">
                <a:solidFill>
                  <a:schemeClr val="bg1"/>
                </a:solidFill>
              </a:rPr>
              <a:t>Art. 217 </a:t>
            </a:r>
            <a:r>
              <a:rPr lang="pl-PL" dirty="0">
                <a:solidFill>
                  <a:schemeClr val="bg1"/>
                </a:solidFill>
                <a:ea typeface="+mn-lt"/>
                <a:cs typeface="+mn-lt"/>
              </a:rPr>
              <a:t>§ 1. </a:t>
            </a:r>
            <a:r>
              <a:rPr lang="pl-PL" i="1" dirty="0">
                <a:solidFill>
                  <a:schemeClr val="bg1"/>
                </a:solidFill>
                <a:ea typeface="+mn-lt"/>
                <a:cs typeface="+mn-lt"/>
              </a:rPr>
              <a:t>Kto uderza człowieka lub w inny sposób narusza jego nietykalność cielesną, podlega grzywnie, karze ograniczenia wolności albo pozbawienia wolności do roku.</a:t>
            </a:r>
          </a:p>
          <a:p>
            <a:r>
              <a:rPr lang="pl-PL" dirty="0">
                <a:solidFill>
                  <a:schemeClr val="bg1"/>
                </a:solidFill>
                <a:ea typeface="+mn-lt"/>
                <a:cs typeface="+mn-lt"/>
              </a:rPr>
              <a:t>§ 2. (…).</a:t>
            </a:r>
          </a:p>
          <a:p>
            <a:r>
              <a:rPr lang="pl-PL" dirty="0">
                <a:solidFill>
                  <a:schemeClr val="bg1"/>
                </a:solidFill>
                <a:ea typeface="+mn-lt"/>
                <a:cs typeface="+mn-lt"/>
              </a:rPr>
              <a:t>§ 3. </a:t>
            </a:r>
            <a:r>
              <a:rPr lang="pl-PL" b="1" i="1" dirty="0">
                <a:solidFill>
                  <a:schemeClr val="bg1"/>
                </a:solidFill>
                <a:ea typeface="+mn-lt"/>
                <a:cs typeface="+mn-lt"/>
              </a:rPr>
              <a:t>Ściganie odbywa się z oskarżenia prywatnego.</a:t>
            </a:r>
            <a:endParaRPr lang="pl-PL" dirty="0">
              <a:solidFill>
                <a:schemeClr val="bg1"/>
              </a:solidFill>
              <a:ea typeface="+mn-lt"/>
              <a:cs typeface="+mn-lt"/>
            </a:endParaRPr>
          </a:p>
        </p:txBody>
      </p:sp>
    </p:spTree>
    <p:extLst>
      <p:ext uri="{BB962C8B-B14F-4D97-AF65-F5344CB8AC3E}">
        <p14:creationId xmlns="" xmlns:p14="http://schemas.microsoft.com/office/powerpoint/2010/main" val="1814172775"/>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B19B5931-B8B2-4594-9CCF-2D0FCAE2313E}"/>
              </a:ext>
            </a:extLst>
          </p:cNvPr>
          <p:cNvSpPr>
            <a:spLocks noGrp="1"/>
          </p:cNvSpPr>
          <p:nvPr>
            <p:ph type="title"/>
          </p:nvPr>
        </p:nvSpPr>
        <p:spPr>
          <a:xfrm>
            <a:off x="2231136" y="467418"/>
            <a:ext cx="7729728" cy="1188720"/>
          </a:xfrm>
          <a:solidFill>
            <a:srgbClr val="FFFFFF"/>
          </a:solidFill>
        </p:spPr>
        <p:txBody>
          <a:bodyPr>
            <a:normAutofit/>
          </a:bodyPr>
          <a:lstStyle/>
          <a:p>
            <a:r>
              <a:rPr lang="pl-PL" dirty="0"/>
              <a:t>Przestępstwa prywatnoskargowe</a:t>
            </a:r>
          </a:p>
        </p:txBody>
      </p:sp>
      <p:sp>
        <p:nvSpPr>
          <p:cNvPr id="3" name="Symbol zastępczy zawartości 2">
            <a:extLst>
              <a:ext uri="{FF2B5EF4-FFF2-40B4-BE49-F238E27FC236}">
                <a16:creationId xmlns="" xmlns:a16="http://schemas.microsoft.com/office/drawing/2014/main" id="{6C006148-A903-445D-AD1E-6B4444EE970A}"/>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dirty="0">
                <a:solidFill>
                  <a:srgbClr val="404040"/>
                </a:solidFill>
              </a:rPr>
              <a:t>Na zasadzie wyjątku od zasady prokurator, jeżeli wymaga tego interes społeczny, wszczyna postępowanie albo wstępuje do postępowania już wszczętego.</a:t>
            </a:r>
            <a:endParaRPr lang="pl-PL" dirty="0"/>
          </a:p>
          <a:p>
            <a:r>
              <a:rPr lang="pl-PL" dirty="0">
                <a:solidFill>
                  <a:srgbClr val="404040"/>
                </a:solidFill>
              </a:rPr>
              <a:t>Postępowanie toczy się wówczas z urzędu, a pokrzywdzony, który przedtem wniósł oskarżenie prywatne, korzysta z praw oskarżyciela posiłkowego.</a:t>
            </a:r>
          </a:p>
          <a:p>
            <a:r>
              <a:rPr lang="pl-PL">
                <a:solidFill>
                  <a:srgbClr val="404040"/>
                </a:solidFill>
              </a:rPr>
              <a:t>Art.  60 </a:t>
            </a:r>
            <a:r>
              <a:rPr lang="pl-PL">
                <a:solidFill>
                  <a:schemeClr val="tx1"/>
                </a:solidFill>
              </a:rPr>
              <a:t>§ 1</a:t>
            </a:r>
            <a:r>
              <a:rPr lang="pl-PL">
                <a:solidFill>
                  <a:srgbClr val="404040"/>
                </a:solidFill>
              </a:rPr>
              <a:t> k.p.k.</a:t>
            </a:r>
          </a:p>
        </p:txBody>
      </p:sp>
    </p:spTree>
    <p:extLst>
      <p:ext uri="{BB962C8B-B14F-4D97-AF65-F5344CB8AC3E}">
        <p14:creationId xmlns="" xmlns:p14="http://schemas.microsoft.com/office/powerpoint/2010/main" val="244360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EC6A5117-5794-4A9C-B96C-C2F7CCA68D1D}"/>
              </a:ext>
            </a:extLst>
          </p:cNvPr>
          <p:cNvSpPr>
            <a:spLocks noGrp="1"/>
          </p:cNvSpPr>
          <p:nvPr>
            <p:ph type="title"/>
          </p:nvPr>
        </p:nvSpPr>
        <p:spPr>
          <a:xfrm>
            <a:off x="2231136" y="964692"/>
            <a:ext cx="7729728" cy="1188720"/>
          </a:xfrm>
        </p:spPr>
        <p:txBody>
          <a:bodyPr vert="horz" lIns="182880" tIns="182880" rIns="182880" bIns="182880" rtlCol="0">
            <a:normAutofit/>
          </a:bodyPr>
          <a:lstStyle/>
          <a:p>
            <a:r>
              <a:rPr lang="en-US" kern="1200" cap="all" spc="200" baseline="0" dirty="0" err="1">
                <a:latin typeface="+mj-lt"/>
                <a:ea typeface="+mj-ea"/>
                <a:cs typeface="+mj-cs"/>
              </a:rPr>
              <a:t>Tryby</a:t>
            </a:r>
            <a:r>
              <a:rPr lang="en-US" kern="1200" cap="all" spc="200" baseline="0" dirty="0">
                <a:latin typeface="+mj-lt"/>
                <a:ea typeface="+mj-ea"/>
                <a:cs typeface="+mj-cs"/>
              </a:rPr>
              <a:t> </a:t>
            </a:r>
            <a:r>
              <a:rPr lang="en-US" kern="1200" cap="all" spc="200" baseline="0" dirty="0" err="1">
                <a:latin typeface="+mj-lt"/>
                <a:ea typeface="+mj-ea"/>
                <a:cs typeface="+mj-cs"/>
              </a:rPr>
              <a:t>ścigania</a:t>
            </a:r>
            <a:r>
              <a:rPr lang="en-US" kern="1200" cap="all" spc="200" baseline="0" dirty="0">
                <a:latin typeface="+mj-lt"/>
                <a:ea typeface="+mj-ea"/>
                <a:cs typeface="+mj-cs"/>
              </a:rPr>
              <a:t> </a:t>
            </a:r>
            <a:r>
              <a:rPr lang="en-US" kern="1200" cap="all" spc="200" baseline="0" dirty="0" err="1">
                <a:latin typeface="+mj-lt"/>
                <a:ea typeface="+mj-ea"/>
                <a:cs typeface="+mj-cs"/>
              </a:rPr>
              <a:t>przestępstw</a:t>
            </a:r>
            <a:r>
              <a:rPr lang="en-US" dirty="0"/>
              <a:t/>
            </a:r>
            <a:br>
              <a:rPr lang="en-US" dirty="0"/>
            </a:br>
            <a:r>
              <a:rPr lang="en-US" dirty="0" err="1"/>
              <a:t>podział</a:t>
            </a:r>
            <a:r>
              <a:rPr lang="en-US" dirty="0"/>
              <a:t> </a:t>
            </a:r>
            <a:r>
              <a:rPr lang="en-US" dirty="0" err="1"/>
              <a:t>przestępstw</a:t>
            </a:r>
            <a:endParaRPr lang="en-US" kern="1200" cap="all" spc="200" baseline="0" dirty="0" err="1">
              <a:latin typeface="+mj-lt"/>
            </a:endParaRPr>
          </a:p>
        </p:txBody>
      </p:sp>
      <p:graphicFrame>
        <p:nvGraphicFramePr>
          <p:cNvPr id="36" name="Diagram 36">
            <a:extLst>
              <a:ext uri="{FF2B5EF4-FFF2-40B4-BE49-F238E27FC236}">
                <a16:creationId xmlns="" xmlns:a16="http://schemas.microsoft.com/office/drawing/2014/main" id="{5D589351-F959-4641-8A15-9A85696521F2}"/>
              </a:ext>
            </a:extLst>
          </p:cNvPr>
          <p:cNvGraphicFramePr/>
          <p:nvPr>
            <p:extLst>
              <p:ext uri="{D42A27DB-BD31-4B8C-83A1-F6EECF244321}">
                <p14:modId xmlns="" xmlns:p14="http://schemas.microsoft.com/office/powerpoint/2010/main" val="270792954"/>
              </p:ext>
            </p:extLst>
          </p:nvPr>
        </p:nvGraphicFramePr>
        <p:xfrm>
          <a:off x="965201" y="2638425"/>
          <a:ext cx="10261600"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715357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4B19AAC4-3FEA-4D44-9585-1AF6CD178705}"/>
              </a:ext>
            </a:extLst>
          </p:cNvPr>
          <p:cNvSpPr>
            <a:spLocks noGrp="1"/>
          </p:cNvSpPr>
          <p:nvPr>
            <p:ph type="title"/>
          </p:nvPr>
        </p:nvSpPr>
        <p:spPr>
          <a:xfrm>
            <a:off x="2231136" y="467418"/>
            <a:ext cx="7729728" cy="1188720"/>
          </a:xfrm>
          <a:solidFill>
            <a:srgbClr val="FFFFFF"/>
          </a:solidFill>
        </p:spPr>
        <p:txBody>
          <a:bodyPr>
            <a:normAutofit/>
          </a:bodyPr>
          <a:lstStyle/>
          <a:p>
            <a:r>
              <a:rPr lang="pl-PL" dirty="0"/>
              <a:t>Kiedy wymaga tego interes społeczny?</a:t>
            </a:r>
          </a:p>
        </p:txBody>
      </p:sp>
      <p:sp>
        <p:nvSpPr>
          <p:cNvPr id="3" name="Symbol zastępczy zawartości 2">
            <a:extLst>
              <a:ext uri="{FF2B5EF4-FFF2-40B4-BE49-F238E27FC236}">
                <a16:creationId xmlns="" xmlns:a16="http://schemas.microsoft.com/office/drawing/2014/main" id="{385F73F8-F7A5-4C8E-B7C5-ACB6C4E84B61}"/>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dirty="0">
                <a:solidFill>
                  <a:srgbClr val="404040"/>
                </a:solidFill>
              </a:rPr>
              <a:t>Zdolność pokrzywdzonego do realizacji uprawnień w zakresie oskarżenia prywatnego – w szczególności jego nieporadność z uwagi na </a:t>
            </a:r>
            <a:r>
              <a:rPr lang="pl-PL" b="1" dirty="0">
                <a:solidFill>
                  <a:srgbClr val="404040"/>
                </a:solidFill>
              </a:rPr>
              <a:t>wiek, chorobę, kalectwo, zależność od sprawcy i szczególnie trudną sytuację życiową.</a:t>
            </a:r>
          </a:p>
          <a:p>
            <a:r>
              <a:rPr lang="pl-PL" dirty="0">
                <a:solidFill>
                  <a:srgbClr val="404040"/>
                </a:solidFill>
              </a:rPr>
              <a:t>Okoliczności odnoszące się do strony podmiotowej (</a:t>
            </a:r>
            <a:r>
              <a:rPr lang="pl-PL" b="1" dirty="0">
                <a:solidFill>
                  <a:srgbClr val="404040"/>
                </a:solidFill>
              </a:rPr>
              <a:t>szczególna złośliwość</a:t>
            </a:r>
            <a:r>
              <a:rPr lang="pl-PL" dirty="0">
                <a:solidFill>
                  <a:srgbClr val="404040"/>
                </a:solidFill>
              </a:rPr>
              <a:t>) i przedmiotowej czynu (</a:t>
            </a:r>
            <a:r>
              <a:rPr lang="pl-PL" b="1" dirty="0">
                <a:solidFill>
                  <a:srgbClr val="404040"/>
                </a:solidFill>
              </a:rPr>
              <a:t>działanie w miejscu publicznym, poważny rodzaj i rozmiar ujemnych następstw przestępstwa</a:t>
            </a:r>
            <a:r>
              <a:rPr lang="pl-PL" dirty="0">
                <a:solidFill>
                  <a:srgbClr val="404040"/>
                </a:solidFill>
              </a:rPr>
              <a:t>) oraz charakteryzujące sprawcę (</a:t>
            </a:r>
            <a:r>
              <a:rPr lang="pl-PL" b="1" dirty="0">
                <a:solidFill>
                  <a:srgbClr val="404040"/>
                </a:solidFill>
              </a:rPr>
              <a:t>jego właściwości i warunki osobiste</a:t>
            </a:r>
            <a:r>
              <a:rPr lang="pl-PL" dirty="0">
                <a:solidFill>
                  <a:srgbClr val="404040"/>
                </a:solidFill>
              </a:rPr>
              <a:t>);</a:t>
            </a:r>
            <a:endParaRPr lang="pl-PL" b="1" dirty="0">
              <a:solidFill>
                <a:srgbClr val="404040"/>
              </a:solidFill>
            </a:endParaRPr>
          </a:p>
          <a:p>
            <a:r>
              <a:rPr lang="pl-PL" dirty="0">
                <a:solidFill>
                  <a:srgbClr val="404040"/>
                </a:solidFill>
              </a:rPr>
              <a:t>Konieczność kształtowania świadomości prawnej społeczeństwa i poczucia, że organy państwowe stanowczo reagują na drastyczne przypadki łamania prawa.</a:t>
            </a:r>
          </a:p>
        </p:txBody>
      </p:sp>
    </p:spTree>
    <p:extLst>
      <p:ext uri="{BB962C8B-B14F-4D97-AF65-F5344CB8AC3E}">
        <p14:creationId xmlns="" xmlns:p14="http://schemas.microsoft.com/office/powerpoint/2010/main" val="1138551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9A3764AE-D7B7-4CB5-A0E1-2885E4598A0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AA868855-18E4-4C79-B414-0B1F6AAAF1E0}"/>
              </a:ext>
            </a:extLst>
          </p:cNvPr>
          <p:cNvSpPr>
            <a:spLocks noGrp="1"/>
          </p:cNvSpPr>
          <p:nvPr>
            <p:ph type="title"/>
          </p:nvPr>
        </p:nvSpPr>
        <p:spPr>
          <a:xfrm>
            <a:off x="537563" y="2099144"/>
            <a:ext cx="3610691" cy="2673194"/>
          </a:xfrm>
          <a:noFill/>
          <a:ln>
            <a:solidFill>
              <a:schemeClr val="tx1">
                <a:lumMod val="85000"/>
                <a:lumOff val="15000"/>
              </a:schemeClr>
            </a:solidFill>
          </a:ln>
        </p:spPr>
        <p:txBody>
          <a:bodyPr>
            <a:normAutofit/>
          </a:bodyPr>
          <a:lstStyle/>
          <a:p>
            <a:r>
              <a:rPr lang="pl-PL" sz="2400" dirty="0">
                <a:solidFill>
                  <a:schemeClr val="tx1">
                    <a:lumMod val="95000"/>
                    <a:lumOff val="5000"/>
                  </a:schemeClr>
                </a:solidFill>
              </a:rPr>
              <a:t>Tryby ścigania przestępstw</a:t>
            </a:r>
          </a:p>
        </p:txBody>
      </p:sp>
      <p:sp useBgFill="1">
        <p:nvSpPr>
          <p:cNvPr id="10" name="Rectangle 9">
            <a:extLst>
              <a:ext uri="{FF2B5EF4-FFF2-40B4-BE49-F238E27FC236}">
                <a16:creationId xmlns="" xmlns:a16="http://schemas.microsoft.com/office/drawing/2014/main" id="{329C095C-3AB6-49D8-9436-3672566FEED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654296" y="0"/>
            <a:ext cx="75377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 xmlns:a16="http://schemas.microsoft.com/office/drawing/2014/main" id="{9F78CBF5-7D41-46DC-BF02-49462A0BB3ED}"/>
              </a:ext>
            </a:extLst>
          </p:cNvPr>
          <p:cNvSpPr>
            <a:spLocks noGrp="1"/>
          </p:cNvSpPr>
          <p:nvPr>
            <p:ph idx="1"/>
          </p:nvPr>
        </p:nvSpPr>
        <p:spPr>
          <a:xfrm>
            <a:off x="4749495" y="81503"/>
            <a:ext cx="7443845" cy="6773523"/>
          </a:xfrm>
        </p:spPr>
        <p:txBody>
          <a:bodyPr anchor="ctr">
            <a:normAutofit/>
          </a:bodyPr>
          <a:lstStyle/>
          <a:p>
            <a:endParaRPr lang="pl-PL">
              <a:solidFill>
                <a:schemeClr val="tx1"/>
              </a:solidFill>
            </a:endParaRPr>
          </a:p>
        </p:txBody>
      </p:sp>
      <p:sp>
        <p:nvSpPr>
          <p:cNvPr id="13" name="Prostokąt 12">
            <a:extLst>
              <a:ext uri="{FF2B5EF4-FFF2-40B4-BE49-F238E27FC236}">
                <a16:creationId xmlns="" xmlns:a16="http://schemas.microsoft.com/office/drawing/2014/main" id="{C9344CED-AAFD-480A-8794-4AC3C0EBE7D7}"/>
              </a:ext>
            </a:extLst>
          </p:cNvPr>
          <p:cNvSpPr/>
          <p:nvPr/>
        </p:nvSpPr>
        <p:spPr>
          <a:xfrm>
            <a:off x="7553093" y="518533"/>
            <a:ext cx="2081560" cy="390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przestępstwa</a:t>
            </a:r>
          </a:p>
        </p:txBody>
      </p:sp>
      <p:sp>
        <p:nvSpPr>
          <p:cNvPr id="14" name="Prostokąt 13">
            <a:extLst>
              <a:ext uri="{FF2B5EF4-FFF2-40B4-BE49-F238E27FC236}">
                <a16:creationId xmlns="" xmlns:a16="http://schemas.microsoft.com/office/drawing/2014/main" id="{EAE4974D-3287-4B84-9072-6DB7763BCDA2}"/>
              </a:ext>
            </a:extLst>
          </p:cNvPr>
          <p:cNvSpPr/>
          <p:nvPr/>
        </p:nvSpPr>
        <p:spPr>
          <a:xfrm>
            <a:off x="5610923" y="1773044"/>
            <a:ext cx="2081560" cy="390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publicznoskargowe</a:t>
            </a:r>
          </a:p>
        </p:txBody>
      </p:sp>
      <p:sp>
        <p:nvSpPr>
          <p:cNvPr id="15" name="Prostokąt 14">
            <a:extLst>
              <a:ext uri="{FF2B5EF4-FFF2-40B4-BE49-F238E27FC236}">
                <a16:creationId xmlns="" xmlns:a16="http://schemas.microsoft.com/office/drawing/2014/main" id="{C1D2AF22-55D6-4F8C-99D7-03F626F8BED8}"/>
              </a:ext>
            </a:extLst>
          </p:cNvPr>
          <p:cNvSpPr/>
          <p:nvPr/>
        </p:nvSpPr>
        <p:spPr>
          <a:xfrm>
            <a:off x="9569603" y="1773044"/>
            <a:ext cx="2081560" cy="390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prywatnoskargowe</a:t>
            </a:r>
          </a:p>
        </p:txBody>
      </p:sp>
      <p:sp>
        <p:nvSpPr>
          <p:cNvPr id="16" name="Prostokąt 15">
            <a:extLst>
              <a:ext uri="{FF2B5EF4-FFF2-40B4-BE49-F238E27FC236}">
                <a16:creationId xmlns="" xmlns:a16="http://schemas.microsoft.com/office/drawing/2014/main" id="{1D5CDA6A-05FE-492B-AC8E-340753439390}"/>
              </a:ext>
            </a:extLst>
          </p:cNvPr>
          <p:cNvSpPr/>
          <p:nvPr/>
        </p:nvSpPr>
        <p:spPr>
          <a:xfrm>
            <a:off x="4402874" y="3111191"/>
            <a:ext cx="2081560" cy="390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ścigane z urzędu</a:t>
            </a:r>
          </a:p>
        </p:txBody>
      </p:sp>
      <p:sp>
        <p:nvSpPr>
          <p:cNvPr id="17" name="Prostokąt 16">
            <a:extLst>
              <a:ext uri="{FF2B5EF4-FFF2-40B4-BE49-F238E27FC236}">
                <a16:creationId xmlns="" xmlns:a16="http://schemas.microsoft.com/office/drawing/2014/main" id="{38E1B1EA-FB89-4D09-B7E2-53F77AAD0E9B}"/>
              </a:ext>
            </a:extLst>
          </p:cNvPr>
          <p:cNvSpPr/>
          <p:nvPr/>
        </p:nvSpPr>
        <p:spPr>
          <a:xfrm>
            <a:off x="6958362" y="3111190"/>
            <a:ext cx="2081560" cy="390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ścigane na wniosek</a:t>
            </a:r>
          </a:p>
        </p:txBody>
      </p:sp>
      <p:sp>
        <p:nvSpPr>
          <p:cNvPr id="18" name="Prostokąt 17">
            <a:extLst>
              <a:ext uri="{FF2B5EF4-FFF2-40B4-BE49-F238E27FC236}">
                <a16:creationId xmlns="" xmlns:a16="http://schemas.microsoft.com/office/drawing/2014/main" id="{FD3B5AAA-D022-423B-91DD-02839FE67301}"/>
              </a:ext>
            </a:extLst>
          </p:cNvPr>
          <p:cNvSpPr/>
          <p:nvPr/>
        </p:nvSpPr>
        <p:spPr>
          <a:xfrm>
            <a:off x="5443655" y="4486506"/>
            <a:ext cx="2081560" cy="659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bezwzględnie wnioskowe</a:t>
            </a:r>
          </a:p>
        </p:txBody>
      </p:sp>
      <p:sp>
        <p:nvSpPr>
          <p:cNvPr id="19" name="Prostokąt 18">
            <a:extLst>
              <a:ext uri="{FF2B5EF4-FFF2-40B4-BE49-F238E27FC236}">
                <a16:creationId xmlns="" xmlns:a16="http://schemas.microsoft.com/office/drawing/2014/main" id="{706F54CF-79B1-47D4-B701-D7FFE06AC36F}"/>
              </a:ext>
            </a:extLst>
          </p:cNvPr>
          <p:cNvSpPr/>
          <p:nvPr/>
        </p:nvSpPr>
        <p:spPr>
          <a:xfrm>
            <a:off x="8175703" y="4449336"/>
            <a:ext cx="2081560" cy="6597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względnie wnioskowe</a:t>
            </a:r>
          </a:p>
        </p:txBody>
      </p:sp>
      <p:sp>
        <p:nvSpPr>
          <p:cNvPr id="20" name="Strzałka: w dół 19">
            <a:extLst>
              <a:ext uri="{FF2B5EF4-FFF2-40B4-BE49-F238E27FC236}">
                <a16:creationId xmlns="" xmlns:a16="http://schemas.microsoft.com/office/drawing/2014/main" id="{DAAABF04-6E3D-4AFE-8966-9E233A8389FF}"/>
              </a:ext>
            </a:extLst>
          </p:cNvPr>
          <p:cNvSpPr/>
          <p:nvPr/>
        </p:nvSpPr>
        <p:spPr>
          <a:xfrm rot="2040000">
            <a:off x="7669241" y="1028986"/>
            <a:ext cx="176561"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1" name="Strzałka: w dół 20">
            <a:extLst>
              <a:ext uri="{FF2B5EF4-FFF2-40B4-BE49-F238E27FC236}">
                <a16:creationId xmlns="" xmlns:a16="http://schemas.microsoft.com/office/drawing/2014/main" id="{4DB89C7D-71F0-4408-B399-849E1D9FFE57}"/>
              </a:ext>
            </a:extLst>
          </p:cNvPr>
          <p:cNvSpPr/>
          <p:nvPr/>
        </p:nvSpPr>
        <p:spPr>
          <a:xfrm rot="-2160000">
            <a:off x="9248997" y="1028986"/>
            <a:ext cx="176561"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2" name="Strzałka: w dół 21">
            <a:extLst>
              <a:ext uri="{FF2B5EF4-FFF2-40B4-BE49-F238E27FC236}">
                <a16:creationId xmlns="" xmlns:a16="http://schemas.microsoft.com/office/drawing/2014/main" id="{6D59FDD8-E80C-4BCB-BB7F-D33AA512C699}"/>
              </a:ext>
            </a:extLst>
          </p:cNvPr>
          <p:cNvSpPr/>
          <p:nvPr/>
        </p:nvSpPr>
        <p:spPr>
          <a:xfrm rot="2040000">
            <a:off x="5903631" y="2227742"/>
            <a:ext cx="176561"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3" name="Strzałka: w dół 22">
            <a:extLst>
              <a:ext uri="{FF2B5EF4-FFF2-40B4-BE49-F238E27FC236}">
                <a16:creationId xmlns="" xmlns:a16="http://schemas.microsoft.com/office/drawing/2014/main" id="{73ED92DE-393C-43F4-9644-4556E3D14516}"/>
              </a:ext>
            </a:extLst>
          </p:cNvPr>
          <p:cNvSpPr/>
          <p:nvPr/>
        </p:nvSpPr>
        <p:spPr>
          <a:xfrm rot="-2160000">
            <a:off x="7381167" y="2218449"/>
            <a:ext cx="176561"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4" name="Strzałka: w dół 23">
            <a:extLst>
              <a:ext uri="{FF2B5EF4-FFF2-40B4-BE49-F238E27FC236}">
                <a16:creationId xmlns="" xmlns:a16="http://schemas.microsoft.com/office/drawing/2014/main" id="{65E1104C-5B82-4094-9856-1F654D6841AB}"/>
              </a:ext>
            </a:extLst>
          </p:cNvPr>
          <p:cNvSpPr/>
          <p:nvPr/>
        </p:nvSpPr>
        <p:spPr>
          <a:xfrm rot="-2160000">
            <a:off x="8384777" y="3584473"/>
            <a:ext cx="176561"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5" name="Strzałka: w dół 24">
            <a:extLst>
              <a:ext uri="{FF2B5EF4-FFF2-40B4-BE49-F238E27FC236}">
                <a16:creationId xmlns="" xmlns:a16="http://schemas.microsoft.com/office/drawing/2014/main" id="{2896A5D2-5CC1-4FD0-A25E-8E4ED207F729}"/>
              </a:ext>
            </a:extLst>
          </p:cNvPr>
          <p:cNvSpPr/>
          <p:nvPr/>
        </p:nvSpPr>
        <p:spPr>
          <a:xfrm rot="2100000">
            <a:off x="7176728" y="3612350"/>
            <a:ext cx="176561"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 xmlns:p14="http://schemas.microsoft.com/office/powerpoint/2010/main" val="160833459"/>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7">
            <a:extLst>
              <a:ext uri="{FF2B5EF4-FFF2-40B4-BE49-F238E27FC236}">
                <a16:creationId xmlns="" xmlns:a16="http://schemas.microsoft.com/office/drawing/2014/main" id="{BC3E1C3D-633C-4756-B09B-9AD080714C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36668" y="640080"/>
            <a:ext cx="10915252" cy="5263134"/>
          </a:xfrm>
          <a:prstGeom prst="rect">
            <a:avLst/>
          </a:prstGeom>
          <a:noFill/>
          <a:ln w="31750" cap="sq">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9">
            <a:extLst>
              <a:ext uri="{FF2B5EF4-FFF2-40B4-BE49-F238E27FC236}">
                <a16:creationId xmlns="" xmlns:a16="http://schemas.microsoft.com/office/drawing/2014/main" id="{1295DAF8-54BC-4834-A4B1-7DD2F7AFE5A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01520" y="802767"/>
            <a:ext cx="10585166" cy="4937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49040170-090A-4EE5-9479-3AE66545137D}"/>
              </a:ext>
            </a:extLst>
          </p:cNvPr>
          <p:cNvSpPr>
            <a:spLocks noGrp="1"/>
          </p:cNvSpPr>
          <p:nvPr>
            <p:ph type="title"/>
          </p:nvPr>
        </p:nvSpPr>
        <p:spPr>
          <a:xfrm>
            <a:off x="1120624" y="1122807"/>
            <a:ext cx="9954443" cy="4297680"/>
          </a:xfrm>
          <a:noFill/>
          <a:ln>
            <a:noFill/>
          </a:ln>
        </p:spPr>
        <p:txBody>
          <a:bodyPr vert="horz" lIns="182880" tIns="182880" rIns="182880" bIns="182880" rtlCol="0" anchor="ctr">
            <a:normAutofit/>
          </a:bodyPr>
          <a:lstStyle/>
          <a:p>
            <a:r>
              <a:rPr lang="en-US" sz="6000" dirty="0" err="1">
                <a:solidFill>
                  <a:srgbClr val="FFFFFF"/>
                </a:solidFill>
              </a:rPr>
              <a:t>Skąd</a:t>
            </a:r>
            <a:r>
              <a:rPr lang="en-US" sz="6000" dirty="0">
                <a:solidFill>
                  <a:srgbClr val="FFFFFF"/>
                </a:solidFill>
              </a:rPr>
              <a:t> </a:t>
            </a:r>
            <a:r>
              <a:rPr lang="en-US" sz="6000" dirty="0" err="1">
                <a:solidFill>
                  <a:srgbClr val="FFFFFF"/>
                </a:solidFill>
              </a:rPr>
              <a:t>różnice</a:t>
            </a:r>
            <a:r>
              <a:rPr lang="en-US" sz="6000" dirty="0">
                <a:solidFill>
                  <a:srgbClr val="FFFFFF"/>
                </a:solidFill>
              </a:rPr>
              <a:t> w </a:t>
            </a:r>
            <a:r>
              <a:rPr lang="en-US" sz="6000" dirty="0" err="1">
                <a:solidFill>
                  <a:srgbClr val="FFFFFF"/>
                </a:solidFill>
              </a:rPr>
              <a:t>trybach</a:t>
            </a:r>
            <a:r>
              <a:rPr lang="en-US" sz="6000" dirty="0">
                <a:solidFill>
                  <a:srgbClr val="FFFFFF"/>
                </a:solidFill>
              </a:rPr>
              <a:t> </a:t>
            </a:r>
            <a:r>
              <a:rPr lang="en-US" sz="6000" dirty="0" err="1">
                <a:solidFill>
                  <a:srgbClr val="FFFFFF"/>
                </a:solidFill>
              </a:rPr>
              <a:t>ścigania</a:t>
            </a:r>
            <a:r>
              <a:rPr lang="en-US" sz="6000" dirty="0">
                <a:solidFill>
                  <a:srgbClr val="FFFFFF"/>
                </a:solidFill>
              </a:rPr>
              <a:t>?</a:t>
            </a:r>
            <a:endParaRPr lang="en-US" sz="6000" kern="1200" cap="all" spc="200" baseline="0" dirty="0">
              <a:solidFill>
                <a:srgbClr val="FFFFFF"/>
              </a:solidFill>
              <a:latin typeface="+mj-lt"/>
            </a:endParaRPr>
          </a:p>
        </p:txBody>
      </p:sp>
    </p:spTree>
    <p:extLst>
      <p:ext uri="{BB962C8B-B14F-4D97-AF65-F5344CB8AC3E}">
        <p14:creationId xmlns="" xmlns:p14="http://schemas.microsoft.com/office/powerpoint/2010/main" val="269343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27A578F-6D1D-439B-81A6-6E08AD4E4DFA}"/>
              </a:ext>
            </a:extLst>
          </p:cNvPr>
          <p:cNvSpPr>
            <a:spLocks noGrp="1"/>
          </p:cNvSpPr>
          <p:nvPr>
            <p:ph type="title"/>
          </p:nvPr>
        </p:nvSpPr>
        <p:spPr>
          <a:xfrm>
            <a:off x="829781" y="2708804"/>
            <a:ext cx="3698803" cy="1440394"/>
          </a:xfrm>
          <a:noFill/>
          <a:ln>
            <a:solidFill>
              <a:schemeClr val="tx1"/>
            </a:solidFill>
          </a:ln>
        </p:spPr>
        <p:txBody>
          <a:bodyPr>
            <a:normAutofit/>
          </a:bodyPr>
          <a:lstStyle/>
          <a:p>
            <a:r>
              <a:rPr lang="pl-PL" sz="2400" dirty="0">
                <a:solidFill>
                  <a:schemeClr val="tx1"/>
                </a:solidFill>
              </a:rPr>
              <a:t>Do dyskusji</a:t>
            </a:r>
          </a:p>
        </p:txBody>
      </p:sp>
      <p:sp>
        <p:nvSpPr>
          <p:cNvPr id="13" name="Rectangle 7">
            <a:extLst>
              <a:ext uri="{FF2B5EF4-FFF2-40B4-BE49-F238E27FC236}">
                <a16:creationId xmlns="" xmlns:a16="http://schemas.microsoft.com/office/drawing/2014/main" id="{FB403EBD-907E-4D59-98D4-A72CD1063C6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 xmlns:a16="http://schemas.microsoft.com/office/drawing/2014/main" id="{59A875B0-6A5E-4360-BE94-F657DC1A1CD0}"/>
              </a:ext>
            </a:extLst>
          </p:cNvPr>
          <p:cNvSpPr>
            <a:spLocks noGrp="1"/>
          </p:cNvSpPr>
          <p:nvPr>
            <p:ph idx="1"/>
          </p:nvPr>
        </p:nvSpPr>
        <p:spPr>
          <a:xfrm>
            <a:off x="6049182" y="802638"/>
            <a:ext cx="5408696" cy="5252722"/>
          </a:xfrm>
        </p:spPr>
        <p:txBody>
          <a:bodyPr anchor="ctr">
            <a:normAutofit/>
          </a:bodyPr>
          <a:lstStyle/>
          <a:p>
            <a:r>
              <a:rPr lang="pl-PL" dirty="0">
                <a:solidFill>
                  <a:schemeClr val="bg1"/>
                </a:solidFill>
              </a:rPr>
              <a:t>Art. 197 § 1. </a:t>
            </a:r>
            <a:r>
              <a:rPr lang="pl-PL" i="1" dirty="0">
                <a:solidFill>
                  <a:schemeClr val="bg1"/>
                </a:solidFill>
              </a:rPr>
              <a:t>Kto przemocą, groźbą bezprawną lub podstępem doprowadza inną osobę do obcowania płciowego, podlega karze pozbawienia wolności od lat 2 do 12.</a:t>
            </a:r>
          </a:p>
          <a:p>
            <a:r>
              <a:rPr lang="pl-PL" i="1">
                <a:solidFill>
                  <a:schemeClr val="bg1"/>
                </a:solidFill>
              </a:rPr>
              <a:t>Art. 205 (uchylony w dn. 27.01.2014 r.) Ściganie </a:t>
            </a:r>
            <a:r>
              <a:rPr lang="pl-PL" i="1" dirty="0">
                <a:solidFill>
                  <a:schemeClr val="bg1"/>
                </a:solidFill>
              </a:rPr>
              <a:t>przestępstw określonych w art. 197 (…), jeżeli określony w tym przepisie stan ofiary nie jest wynikiem trwałych zaburzeń psychicznych, </a:t>
            </a:r>
            <a:r>
              <a:rPr lang="pl-PL" b="1" i="1" dirty="0">
                <a:solidFill>
                  <a:schemeClr val="bg1"/>
                </a:solidFill>
              </a:rPr>
              <a:t>następuje na wniosek pokrzywdzonego</a:t>
            </a:r>
            <a:r>
              <a:rPr lang="pl-PL" i="1" dirty="0">
                <a:solidFill>
                  <a:schemeClr val="bg1"/>
                </a:solidFill>
              </a:rPr>
              <a:t>.</a:t>
            </a:r>
          </a:p>
        </p:txBody>
      </p:sp>
    </p:spTree>
    <p:extLst>
      <p:ext uri="{BB962C8B-B14F-4D97-AF65-F5344CB8AC3E}">
        <p14:creationId xmlns="" xmlns:p14="http://schemas.microsoft.com/office/powerpoint/2010/main" val="1584663367"/>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B353EE69-558D-4226-8175-3E6E8A38B881}"/>
              </a:ext>
            </a:extLst>
          </p:cNvPr>
          <p:cNvSpPr>
            <a:spLocks noGrp="1"/>
          </p:cNvSpPr>
          <p:nvPr>
            <p:ph type="title"/>
          </p:nvPr>
        </p:nvSpPr>
        <p:spPr>
          <a:xfrm>
            <a:off x="2231136" y="467418"/>
            <a:ext cx="7729728" cy="1188720"/>
          </a:xfrm>
          <a:solidFill>
            <a:srgbClr val="FFFFFF"/>
          </a:solidFill>
        </p:spPr>
        <p:txBody>
          <a:bodyPr>
            <a:normAutofit/>
          </a:bodyPr>
          <a:lstStyle/>
          <a:p>
            <a:r>
              <a:rPr lang="pl-PL" dirty="0"/>
              <a:t>Kazus</a:t>
            </a:r>
          </a:p>
        </p:txBody>
      </p:sp>
      <p:sp>
        <p:nvSpPr>
          <p:cNvPr id="3" name="Symbol zastępczy zawartości 2">
            <a:extLst>
              <a:ext uri="{FF2B5EF4-FFF2-40B4-BE49-F238E27FC236}">
                <a16:creationId xmlns="" xmlns:a16="http://schemas.microsoft.com/office/drawing/2014/main" id="{EB7CCDC8-F817-45F6-B58E-FB773A6C96AF}"/>
              </a:ext>
            </a:extLst>
          </p:cNvPr>
          <p:cNvSpPr>
            <a:spLocks noGrp="1"/>
          </p:cNvSpPr>
          <p:nvPr>
            <p:ph idx="1"/>
          </p:nvPr>
        </p:nvSpPr>
        <p:spPr>
          <a:xfrm>
            <a:off x="1706062" y="2291262"/>
            <a:ext cx="8779512" cy="2879256"/>
          </a:xfrm>
        </p:spPr>
        <p:txBody>
          <a:bodyPr vert="horz" lIns="91440" tIns="45720" rIns="91440" bIns="45720" rtlCol="0" anchor="t">
            <a:normAutofit lnSpcReduction="10000"/>
          </a:bodyPr>
          <a:lstStyle/>
          <a:p>
            <a:pPr marL="0" indent="0" algn="just">
              <a:buNone/>
            </a:pPr>
            <a:r>
              <a:rPr lang="pl-PL" dirty="0">
                <a:solidFill>
                  <a:srgbClr val="404040"/>
                </a:solidFill>
              </a:rPr>
              <a:t>W dniu 1 marca 2021 roku Anna zgłosiła się na Komisariat Policji Wrocław - Fabryczna i złożyła zawiadomienie o popełnieniu na jej szkodę przestępstwa. Jak ustalono w toku przesłuchania, Anna wynajmuje pokój w mieszkaniu przy ul. Niedźwiedziej. W tym samym mieszkaniu pokoje wynajmują także Michał i Sylwia, znajomi Anny ze studiów. W nocy z 27 na 28 lutego 2021 roku podczas </a:t>
            </a:r>
            <a:r>
              <a:rPr lang="pl-PL" dirty="0" smtClean="0">
                <a:solidFill>
                  <a:srgbClr val="404040"/>
                </a:solidFill>
              </a:rPr>
              <a:t>imprezy Michał </a:t>
            </a:r>
            <a:r>
              <a:rPr lang="pl-PL" dirty="0">
                <a:solidFill>
                  <a:srgbClr val="404040"/>
                </a:solidFill>
              </a:rPr>
              <a:t>wyznał Annie, że od dłuższego czasu skrycie się w niej podkochuje. Kiedy ta powiedziała mu, że nie podziela jego uczucia, Michał zdenerwował się i uderzył Annę w twarz. Lekarz, który przebadał ją w ZMS stwierdził, że doszło tym samym do naruszenia czynności narządu ciała i rozstroju zdrowia na czas krótszy, niż 7 dni. </a:t>
            </a:r>
          </a:p>
          <a:p>
            <a:pPr marL="0" indent="0" algn="just">
              <a:buNone/>
            </a:pPr>
            <a:r>
              <a:rPr lang="pl-PL" dirty="0">
                <a:solidFill>
                  <a:srgbClr val="404040"/>
                </a:solidFill>
              </a:rPr>
              <a:t>W jakim trybie odbywać się będzie ściganie tego przestępstwa?</a:t>
            </a:r>
          </a:p>
        </p:txBody>
      </p:sp>
    </p:spTree>
    <p:extLst>
      <p:ext uri="{BB962C8B-B14F-4D97-AF65-F5344CB8AC3E}">
        <p14:creationId xmlns="" xmlns:p14="http://schemas.microsoft.com/office/powerpoint/2010/main" val="3076912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8F026DD-8B41-4081-BB7E-A387861EAE1D}"/>
              </a:ext>
            </a:extLst>
          </p:cNvPr>
          <p:cNvSpPr>
            <a:spLocks noGrp="1"/>
          </p:cNvSpPr>
          <p:nvPr>
            <p:ph type="title"/>
          </p:nvPr>
        </p:nvSpPr>
        <p:spPr/>
        <p:txBody>
          <a:bodyPr/>
          <a:lstStyle/>
          <a:p>
            <a:r>
              <a:rPr lang="pl-PL"/>
              <a:t>Uczestnicy postępowania karnego</a:t>
            </a:r>
          </a:p>
        </p:txBody>
      </p:sp>
      <p:sp>
        <p:nvSpPr>
          <p:cNvPr id="3" name="Symbol zastępczy zawartości 2">
            <a:extLst>
              <a:ext uri="{FF2B5EF4-FFF2-40B4-BE49-F238E27FC236}">
                <a16:creationId xmlns="" xmlns:a16="http://schemas.microsoft.com/office/drawing/2014/main" id="{517B6198-195B-453D-B05D-0E2BAA4A6F71}"/>
              </a:ext>
            </a:extLst>
          </p:cNvPr>
          <p:cNvSpPr>
            <a:spLocks noGrp="1"/>
          </p:cNvSpPr>
          <p:nvPr>
            <p:ph idx="1"/>
          </p:nvPr>
        </p:nvSpPr>
        <p:spPr/>
        <p:txBody>
          <a:bodyPr vert="horz" lIns="91440" tIns="45720" rIns="91440" bIns="45720" rtlCol="0" anchor="t">
            <a:normAutofit/>
          </a:bodyPr>
          <a:lstStyle/>
          <a:p>
            <a:r>
              <a:rPr lang="pl-PL"/>
              <a:t>Osoba biorąca udział w postępowaniu karnym </a:t>
            </a:r>
            <a:r>
              <a:rPr lang="pl-PL" b="1"/>
              <a:t>w roli określonej przez przepisy prawa.</a:t>
            </a:r>
            <a:endParaRPr lang="pl-PL" dirty="0"/>
          </a:p>
          <a:p>
            <a:endParaRPr lang="pl-PL" dirty="0"/>
          </a:p>
        </p:txBody>
      </p:sp>
    </p:spTree>
    <p:extLst>
      <p:ext uri="{BB962C8B-B14F-4D97-AF65-F5344CB8AC3E}">
        <p14:creationId xmlns="" xmlns:p14="http://schemas.microsoft.com/office/powerpoint/2010/main" val="2200041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74953FC-650A-4E8D-8694-B258869DFA35}"/>
              </a:ext>
            </a:extLst>
          </p:cNvPr>
          <p:cNvSpPr>
            <a:spLocks noGrp="1"/>
          </p:cNvSpPr>
          <p:nvPr>
            <p:ph type="title"/>
          </p:nvPr>
        </p:nvSpPr>
        <p:spPr/>
        <p:txBody>
          <a:bodyPr/>
          <a:lstStyle/>
          <a:p>
            <a:r>
              <a:rPr lang="pl-PL"/>
              <a:t>Uczestnicy procesu</a:t>
            </a:r>
          </a:p>
        </p:txBody>
      </p:sp>
      <p:graphicFrame>
        <p:nvGraphicFramePr>
          <p:cNvPr id="4" name="Diagram 4">
            <a:extLst>
              <a:ext uri="{FF2B5EF4-FFF2-40B4-BE49-F238E27FC236}">
                <a16:creationId xmlns="" xmlns:a16="http://schemas.microsoft.com/office/drawing/2014/main" id="{21B8C01C-D850-4B0B-B7E7-385A1C659200}"/>
              </a:ext>
            </a:extLst>
          </p:cNvPr>
          <p:cNvGraphicFramePr>
            <a:graphicFrameLocks noGrp="1"/>
          </p:cNvGraphicFramePr>
          <p:nvPr>
            <p:ph idx="1"/>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572092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84BBD51-47D1-4138-AE39-8C03608DB17A}"/>
              </a:ext>
            </a:extLst>
          </p:cNvPr>
          <p:cNvSpPr>
            <a:spLocks noGrp="1"/>
          </p:cNvSpPr>
          <p:nvPr>
            <p:ph type="title"/>
          </p:nvPr>
        </p:nvSpPr>
        <p:spPr/>
        <p:txBody>
          <a:bodyPr/>
          <a:lstStyle/>
          <a:p>
            <a:r>
              <a:rPr lang="pl-PL"/>
              <a:t>Organ procesowy</a:t>
            </a:r>
          </a:p>
        </p:txBody>
      </p:sp>
      <p:sp>
        <p:nvSpPr>
          <p:cNvPr id="3" name="Symbol zastępczy zawartości 2">
            <a:extLst>
              <a:ext uri="{FF2B5EF4-FFF2-40B4-BE49-F238E27FC236}">
                <a16:creationId xmlns="" xmlns:a16="http://schemas.microsoft.com/office/drawing/2014/main" id="{064B6DE4-5BCD-4A2A-A546-1342EE3F8361}"/>
              </a:ext>
            </a:extLst>
          </p:cNvPr>
          <p:cNvSpPr>
            <a:spLocks noGrp="1"/>
          </p:cNvSpPr>
          <p:nvPr>
            <p:ph idx="1"/>
          </p:nvPr>
        </p:nvSpPr>
        <p:spPr/>
        <p:txBody>
          <a:bodyPr vert="horz" lIns="91440" tIns="45720" rIns="91440" bIns="45720" rtlCol="0" anchor="t">
            <a:normAutofit/>
          </a:bodyPr>
          <a:lstStyle/>
          <a:p>
            <a:pPr algn="just"/>
            <a:r>
              <a:rPr lang="pl-PL" dirty="0"/>
              <a:t>Organ państwowy uprawniony do wydawania imperatywnych decyzji procesowych;</a:t>
            </a:r>
          </a:p>
          <a:p>
            <a:pPr algn="just"/>
            <a:r>
              <a:rPr lang="pl-PL" dirty="0"/>
              <a:t>Różne organy procesowe występują na różnych etapach procesu. Niekiedy "tę samą osobę" w zależności od stadium procesu, określać będziemy innym pojęciem.</a:t>
            </a:r>
          </a:p>
        </p:txBody>
      </p:sp>
    </p:spTree>
    <p:extLst>
      <p:ext uri="{BB962C8B-B14F-4D97-AF65-F5344CB8AC3E}">
        <p14:creationId xmlns="" xmlns:p14="http://schemas.microsoft.com/office/powerpoint/2010/main" val="39031701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DBDAC321-4995-446D-A04A-B16699A5C43F}"/>
              </a:ext>
            </a:extLst>
          </p:cNvPr>
          <p:cNvSpPr>
            <a:spLocks noGrp="1"/>
          </p:cNvSpPr>
          <p:nvPr>
            <p:ph type="title"/>
          </p:nvPr>
        </p:nvSpPr>
        <p:spPr/>
        <p:txBody>
          <a:bodyPr/>
          <a:lstStyle/>
          <a:p>
            <a:r>
              <a:rPr lang="pl-PL"/>
              <a:t>Organy procesowe</a:t>
            </a:r>
          </a:p>
        </p:txBody>
      </p:sp>
      <p:sp>
        <p:nvSpPr>
          <p:cNvPr id="3" name="Symbol zastępczy zawartości 2">
            <a:extLst>
              <a:ext uri="{FF2B5EF4-FFF2-40B4-BE49-F238E27FC236}">
                <a16:creationId xmlns="" xmlns:a16="http://schemas.microsoft.com/office/drawing/2014/main" id="{BB4BE3DF-4E95-4542-88C3-3B8A6CCB754A}"/>
              </a:ext>
            </a:extLst>
          </p:cNvPr>
          <p:cNvSpPr>
            <a:spLocks noGrp="1"/>
          </p:cNvSpPr>
          <p:nvPr>
            <p:ph idx="1"/>
          </p:nvPr>
        </p:nvSpPr>
        <p:spPr/>
        <p:txBody>
          <a:bodyPr vert="horz" lIns="91440" tIns="45720" rIns="91440" bIns="45720" rtlCol="0" anchor="t">
            <a:normAutofit/>
          </a:bodyPr>
          <a:lstStyle/>
          <a:p>
            <a:r>
              <a:rPr lang="pl-PL" dirty="0"/>
              <a:t>Sąd,</a:t>
            </a:r>
          </a:p>
          <a:p>
            <a:r>
              <a:rPr lang="pl-PL"/>
              <a:t>Organy wewnątrzsądowe;</a:t>
            </a:r>
            <a:endParaRPr lang="pl-PL" dirty="0"/>
          </a:p>
          <a:p>
            <a:r>
              <a:rPr lang="pl-PL"/>
              <a:t>Referendarz sądowy;</a:t>
            </a:r>
            <a:endParaRPr lang="pl-PL" dirty="0"/>
          </a:p>
          <a:p>
            <a:r>
              <a:rPr lang="pl-PL" dirty="0"/>
              <a:t>Prokurator,</a:t>
            </a:r>
          </a:p>
          <a:p>
            <a:r>
              <a:rPr lang="pl-PL" dirty="0"/>
              <a:t>Policja, inne organy uprawnione z art. 312 k.p.k.</a:t>
            </a:r>
          </a:p>
          <a:p>
            <a:endParaRPr lang="pl-PL" dirty="0"/>
          </a:p>
        </p:txBody>
      </p:sp>
    </p:spTree>
    <p:extLst>
      <p:ext uri="{BB962C8B-B14F-4D97-AF65-F5344CB8AC3E}">
        <p14:creationId xmlns="" xmlns:p14="http://schemas.microsoft.com/office/powerpoint/2010/main" val="2480926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81544C54-485B-480B-A0BD-0F652AC378D4}"/>
              </a:ext>
            </a:extLst>
          </p:cNvPr>
          <p:cNvSpPr>
            <a:spLocks noGrp="1"/>
          </p:cNvSpPr>
          <p:nvPr>
            <p:ph type="title"/>
          </p:nvPr>
        </p:nvSpPr>
        <p:spPr>
          <a:xfrm>
            <a:off x="2231136" y="467418"/>
            <a:ext cx="7729728" cy="1188720"/>
          </a:xfrm>
          <a:solidFill>
            <a:srgbClr val="FFFFFF"/>
          </a:solidFill>
        </p:spPr>
        <p:txBody>
          <a:bodyPr>
            <a:normAutofit/>
          </a:bodyPr>
          <a:lstStyle/>
          <a:p>
            <a:r>
              <a:rPr lang="pl-PL"/>
              <a:t>Sąd</a:t>
            </a:r>
          </a:p>
        </p:txBody>
      </p:sp>
      <p:sp>
        <p:nvSpPr>
          <p:cNvPr id="3" name="Symbol zastępczy zawartości 2">
            <a:extLst>
              <a:ext uri="{FF2B5EF4-FFF2-40B4-BE49-F238E27FC236}">
                <a16:creationId xmlns="" xmlns:a16="http://schemas.microsoft.com/office/drawing/2014/main" id="{B4A044F2-1865-4D80-A975-159A893B2016}"/>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a:solidFill>
                  <a:srgbClr val="404040"/>
                </a:solidFill>
              </a:rPr>
              <a:t>Zajmuje w procesie centralne miejsce. Rozstrzyga o odpowiedzialności karnej oskarżonego. Dokonuje wielu czynności związanych z zagwarantowaniem praw i wolności uczestników postępowania.</a:t>
            </a:r>
            <a:endParaRPr lang="pl-PL" dirty="0">
              <a:solidFill>
                <a:srgbClr val="404040"/>
              </a:solidFill>
            </a:endParaRPr>
          </a:p>
          <a:p>
            <a:r>
              <a:rPr lang="pl-PL">
                <a:solidFill>
                  <a:srgbClr val="404040"/>
                </a:solidFill>
              </a:rPr>
              <a:t>Jest organem na etapie postępowania jurysdykcyjnego.</a:t>
            </a:r>
            <a:endParaRPr lang="pl-PL" dirty="0">
              <a:solidFill>
                <a:srgbClr val="404040"/>
              </a:solidFill>
            </a:endParaRPr>
          </a:p>
          <a:p>
            <a:r>
              <a:rPr lang="pl-PL">
                <a:solidFill>
                  <a:srgbClr val="404040"/>
                </a:solidFill>
              </a:rPr>
              <a:t>W postępowaniu przygotowawczym występuje w tej roli, rozpoznając kwestie incydentalne (wpadkowe)</a:t>
            </a:r>
            <a:endParaRPr lang="pl-PL" dirty="0">
              <a:solidFill>
                <a:srgbClr val="404040"/>
              </a:solidFill>
            </a:endParaRPr>
          </a:p>
        </p:txBody>
      </p:sp>
    </p:spTree>
    <p:extLst>
      <p:ext uri="{BB962C8B-B14F-4D97-AF65-F5344CB8AC3E}">
        <p14:creationId xmlns="" xmlns:p14="http://schemas.microsoft.com/office/powerpoint/2010/main" val="2615760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FAB4A3A0-E930-4BC4-B5B7-E3B232F6D246}"/>
              </a:ext>
            </a:extLst>
          </p:cNvPr>
          <p:cNvSpPr>
            <a:spLocks noGrp="1"/>
          </p:cNvSpPr>
          <p:nvPr>
            <p:ph type="title"/>
          </p:nvPr>
        </p:nvSpPr>
        <p:spPr>
          <a:xfrm>
            <a:off x="2231136" y="467418"/>
            <a:ext cx="7729728" cy="1188720"/>
          </a:xfrm>
          <a:solidFill>
            <a:srgbClr val="FFFFFF"/>
          </a:solidFill>
        </p:spPr>
        <p:txBody>
          <a:bodyPr>
            <a:normAutofit/>
          </a:bodyPr>
          <a:lstStyle/>
          <a:p>
            <a:r>
              <a:rPr lang="pl-PL" dirty="0"/>
              <a:t>Przestępstwa publicznoskargowe</a:t>
            </a:r>
          </a:p>
        </p:txBody>
      </p:sp>
      <p:graphicFrame>
        <p:nvGraphicFramePr>
          <p:cNvPr id="4" name="Diagram 4">
            <a:extLst>
              <a:ext uri="{FF2B5EF4-FFF2-40B4-BE49-F238E27FC236}">
                <a16:creationId xmlns="" xmlns:a16="http://schemas.microsoft.com/office/drawing/2014/main" id="{191B085A-A601-41B7-BB59-25FC1332BCB3}"/>
              </a:ext>
            </a:extLst>
          </p:cNvPr>
          <p:cNvGraphicFramePr>
            <a:graphicFrameLocks noGrp="1"/>
          </p:cNvGraphicFramePr>
          <p:nvPr>
            <p:ph idx="1"/>
            <p:extLst>
              <p:ext uri="{D42A27DB-BD31-4B8C-83A1-F6EECF244321}">
                <p14:modId xmlns="" xmlns:p14="http://schemas.microsoft.com/office/powerpoint/2010/main" val="1407740043"/>
              </p:ext>
            </p:extLst>
          </p:nvPr>
        </p:nvGraphicFramePr>
        <p:xfrm>
          <a:off x="3549999" y="3010132"/>
          <a:ext cx="5101296" cy="1773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4" name="Strzałka: w prawo 133">
            <a:extLst>
              <a:ext uri="{FF2B5EF4-FFF2-40B4-BE49-F238E27FC236}">
                <a16:creationId xmlns="" xmlns:a16="http://schemas.microsoft.com/office/drawing/2014/main" id="{8BC18DC9-2F50-4812-A4B2-F6794C8472A3}"/>
              </a:ext>
            </a:extLst>
          </p:cNvPr>
          <p:cNvSpPr/>
          <p:nvPr/>
        </p:nvSpPr>
        <p:spPr>
          <a:xfrm rot="2700000">
            <a:off x="6582526" y="2276000"/>
            <a:ext cx="975731" cy="4553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5" name="Strzałka: w prawo 134">
            <a:extLst>
              <a:ext uri="{FF2B5EF4-FFF2-40B4-BE49-F238E27FC236}">
                <a16:creationId xmlns="" xmlns:a16="http://schemas.microsoft.com/office/drawing/2014/main" id="{F0E10417-BE6D-45C0-B1AB-9399F8F6EFCF}"/>
              </a:ext>
            </a:extLst>
          </p:cNvPr>
          <p:cNvSpPr/>
          <p:nvPr/>
        </p:nvSpPr>
        <p:spPr>
          <a:xfrm rot="8100000">
            <a:off x="4733282" y="2276000"/>
            <a:ext cx="975731" cy="4553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 xmlns:p14="http://schemas.microsoft.com/office/powerpoint/2010/main" val="307886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CE2C31FC-FD1C-4550-BF82-CD94D517122E}"/>
              </a:ext>
            </a:extLst>
          </p:cNvPr>
          <p:cNvSpPr>
            <a:spLocks noGrp="1"/>
          </p:cNvSpPr>
          <p:nvPr>
            <p:ph type="title"/>
          </p:nvPr>
        </p:nvSpPr>
        <p:spPr>
          <a:xfrm>
            <a:off x="2231136" y="467418"/>
            <a:ext cx="7729728" cy="1188720"/>
          </a:xfrm>
          <a:solidFill>
            <a:srgbClr val="FFFFFF"/>
          </a:solidFill>
        </p:spPr>
        <p:txBody>
          <a:bodyPr>
            <a:normAutofit/>
          </a:bodyPr>
          <a:lstStyle/>
          <a:p>
            <a:r>
              <a:rPr lang="pl-PL"/>
              <a:t>Struktura sądownictwa </a:t>
            </a:r>
          </a:p>
        </p:txBody>
      </p:sp>
      <p:sp>
        <p:nvSpPr>
          <p:cNvPr id="3" name="Symbol zastępczy zawartości 2">
            <a:extLst>
              <a:ext uri="{FF2B5EF4-FFF2-40B4-BE49-F238E27FC236}">
                <a16:creationId xmlns="" xmlns:a16="http://schemas.microsoft.com/office/drawing/2014/main" id="{F58C6512-4519-4AA9-B29B-C16940D35E30}"/>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a:solidFill>
                  <a:srgbClr val="404040"/>
                </a:solidFill>
              </a:rPr>
              <a:t>Sądy rejonowe</a:t>
            </a:r>
            <a:endParaRPr lang="pl-PL"/>
          </a:p>
          <a:p>
            <a:r>
              <a:rPr lang="pl-PL">
                <a:solidFill>
                  <a:srgbClr val="404040"/>
                </a:solidFill>
              </a:rPr>
              <a:t>Sądy okręgowe</a:t>
            </a:r>
            <a:endParaRPr lang="pl-PL" dirty="0">
              <a:solidFill>
                <a:srgbClr val="404040"/>
              </a:solidFill>
            </a:endParaRPr>
          </a:p>
          <a:p>
            <a:r>
              <a:rPr lang="pl-PL">
                <a:solidFill>
                  <a:srgbClr val="404040"/>
                </a:solidFill>
              </a:rPr>
              <a:t>Sądy apelacyjne</a:t>
            </a:r>
            <a:endParaRPr lang="pl-PL" dirty="0">
              <a:solidFill>
                <a:srgbClr val="404040"/>
              </a:solidFill>
            </a:endParaRPr>
          </a:p>
          <a:p>
            <a:r>
              <a:rPr lang="pl-PL">
                <a:solidFill>
                  <a:srgbClr val="404040"/>
                </a:solidFill>
              </a:rPr>
              <a:t>Sąd Najwyższy</a:t>
            </a:r>
            <a:endParaRPr lang="pl-PL" dirty="0">
              <a:solidFill>
                <a:srgbClr val="404040"/>
              </a:solidFill>
            </a:endParaRPr>
          </a:p>
          <a:p>
            <a:r>
              <a:rPr lang="pl-PL">
                <a:solidFill>
                  <a:srgbClr val="404040"/>
                </a:solidFill>
              </a:rPr>
              <a:t>Sądy wojskowe: garnizonowe i okręgowe. </a:t>
            </a:r>
            <a:endParaRPr lang="pl-PL" dirty="0">
              <a:solidFill>
                <a:srgbClr val="404040"/>
              </a:solidFill>
            </a:endParaRPr>
          </a:p>
          <a:p>
            <a:endParaRPr lang="pl-PL" dirty="0">
              <a:solidFill>
                <a:srgbClr val="404040"/>
              </a:solidFill>
            </a:endParaRPr>
          </a:p>
        </p:txBody>
      </p:sp>
    </p:spTree>
    <p:extLst>
      <p:ext uri="{BB962C8B-B14F-4D97-AF65-F5344CB8AC3E}">
        <p14:creationId xmlns="" xmlns:p14="http://schemas.microsoft.com/office/powerpoint/2010/main" val="31163519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233A3BC5-5990-44D0-8E00-A508020EAE83}"/>
              </a:ext>
            </a:extLst>
          </p:cNvPr>
          <p:cNvSpPr>
            <a:spLocks noGrp="1"/>
          </p:cNvSpPr>
          <p:nvPr>
            <p:ph type="title"/>
          </p:nvPr>
        </p:nvSpPr>
        <p:spPr>
          <a:xfrm>
            <a:off x="2231136" y="467418"/>
            <a:ext cx="7729728" cy="1188720"/>
          </a:xfrm>
          <a:solidFill>
            <a:srgbClr val="FFFFFF"/>
          </a:solidFill>
        </p:spPr>
        <p:txBody>
          <a:bodyPr>
            <a:normAutofit/>
          </a:bodyPr>
          <a:lstStyle/>
          <a:p>
            <a:r>
              <a:rPr lang="pl-PL"/>
              <a:t>Właściwość sądu</a:t>
            </a:r>
          </a:p>
        </p:txBody>
      </p:sp>
      <p:sp>
        <p:nvSpPr>
          <p:cNvPr id="3" name="Symbol zastępczy zawartości 2">
            <a:extLst>
              <a:ext uri="{FF2B5EF4-FFF2-40B4-BE49-F238E27FC236}">
                <a16:creationId xmlns="" xmlns:a16="http://schemas.microsoft.com/office/drawing/2014/main" id="{FB18A5F9-2B00-4B20-8065-60302816A3F8}"/>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a:solidFill>
                  <a:srgbClr val="404040"/>
                </a:solidFill>
              </a:rPr>
              <a:t>Wyróżnia się:</a:t>
            </a:r>
            <a:endParaRPr lang="pl-PL"/>
          </a:p>
          <a:p>
            <a:r>
              <a:rPr lang="pl-PL" b="1">
                <a:solidFill>
                  <a:srgbClr val="404040"/>
                </a:solidFill>
              </a:rPr>
              <a:t>Właściwość rzeczową;</a:t>
            </a:r>
            <a:endParaRPr lang="pl-PL" dirty="0">
              <a:solidFill>
                <a:srgbClr val="404040"/>
              </a:solidFill>
            </a:endParaRPr>
          </a:p>
          <a:p>
            <a:r>
              <a:rPr lang="pl-PL" b="1">
                <a:solidFill>
                  <a:srgbClr val="404040"/>
                </a:solidFill>
              </a:rPr>
              <a:t>Właściwość miejscową;</a:t>
            </a:r>
            <a:endParaRPr lang="pl-PL" b="1" dirty="0">
              <a:solidFill>
                <a:srgbClr val="404040"/>
              </a:solidFill>
            </a:endParaRPr>
          </a:p>
          <a:p>
            <a:r>
              <a:rPr lang="pl-PL" b="1">
                <a:solidFill>
                  <a:srgbClr val="404040"/>
                </a:solidFill>
              </a:rPr>
              <a:t>Właściwość funkcjonalną;</a:t>
            </a:r>
          </a:p>
          <a:p>
            <a:r>
              <a:rPr lang="pl-PL">
                <a:solidFill>
                  <a:srgbClr val="404040"/>
                </a:solidFill>
              </a:rPr>
              <a:t>Właściwość z delegacji;</a:t>
            </a:r>
            <a:endParaRPr lang="pl-PL" b="1" dirty="0">
              <a:solidFill>
                <a:srgbClr val="404040"/>
              </a:solidFill>
            </a:endParaRPr>
          </a:p>
          <a:p>
            <a:r>
              <a:rPr lang="pl-PL">
                <a:solidFill>
                  <a:srgbClr val="404040"/>
                </a:solidFill>
              </a:rPr>
              <a:t>Właściwość z łączności spraw.</a:t>
            </a:r>
            <a:endParaRPr lang="pl-PL" dirty="0">
              <a:solidFill>
                <a:srgbClr val="404040"/>
              </a:solidFill>
            </a:endParaRPr>
          </a:p>
        </p:txBody>
      </p:sp>
    </p:spTree>
    <p:extLst>
      <p:ext uri="{BB962C8B-B14F-4D97-AF65-F5344CB8AC3E}">
        <p14:creationId xmlns="" xmlns:p14="http://schemas.microsoft.com/office/powerpoint/2010/main" val="3977790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2FFE9824-DB56-4531-A0BB-26F8631DAB7E}"/>
              </a:ext>
            </a:extLst>
          </p:cNvPr>
          <p:cNvSpPr>
            <a:spLocks noGrp="1"/>
          </p:cNvSpPr>
          <p:nvPr>
            <p:ph type="title"/>
          </p:nvPr>
        </p:nvSpPr>
        <p:spPr/>
        <p:txBody>
          <a:bodyPr/>
          <a:lstStyle/>
          <a:p>
            <a:r>
              <a:rPr lang="pl-PL"/>
              <a:t>Właściwość rzeczowa Sądu</a:t>
            </a:r>
          </a:p>
        </p:txBody>
      </p:sp>
      <p:sp>
        <p:nvSpPr>
          <p:cNvPr id="3" name="Symbol zastępczy zawartości 2">
            <a:extLst>
              <a:ext uri="{FF2B5EF4-FFF2-40B4-BE49-F238E27FC236}">
                <a16:creationId xmlns="" xmlns:a16="http://schemas.microsoft.com/office/drawing/2014/main" id="{95C71BBA-E2CF-47DB-86D9-572789DA0724}"/>
              </a:ext>
            </a:extLst>
          </p:cNvPr>
          <p:cNvSpPr>
            <a:spLocks noGrp="1"/>
          </p:cNvSpPr>
          <p:nvPr>
            <p:ph idx="1"/>
          </p:nvPr>
        </p:nvSpPr>
        <p:spPr/>
        <p:txBody>
          <a:bodyPr vert="horz" lIns="91440" tIns="45720" rIns="91440" bIns="45720" rtlCol="0" anchor="t">
            <a:normAutofit/>
          </a:bodyPr>
          <a:lstStyle/>
          <a:p>
            <a:r>
              <a:rPr lang="pl-PL"/>
              <a:t>Kompetencja do rozpoznania sprawy w </a:t>
            </a:r>
            <a:r>
              <a:rPr lang="pl-PL" b="1"/>
              <a:t>pierwszej instancji</a:t>
            </a:r>
            <a:r>
              <a:rPr lang="pl-PL"/>
              <a:t>. </a:t>
            </a:r>
            <a:endParaRPr lang="pl-PL" dirty="0"/>
          </a:p>
          <a:p>
            <a:r>
              <a:rPr lang="pl-PL"/>
              <a:t>Zasadą jest orzekanie w I instancji przez sądy rejonowe (art. 24 k.p.k.). </a:t>
            </a:r>
          </a:p>
          <a:p>
            <a:r>
              <a:rPr lang="pl-PL"/>
              <a:t>Sądy okręgowe orzekają w I instancji w sprawach o przestępstwa cięższe gatunkowo. Sprawy te wymienione są w art. 25 k.p.k.</a:t>
            </a:r>
            <a:endParaRPr lang="pl-PL" dirty="0"/>
          </a:p>
        </p:txBody>
      </p:sp>
    </p:spTree>
    <p:extLst>
      <p:ext uri="{BB962C8B-B14F-4D97-AF65-F5344CB8AC3E}">
        <p14:creationId xmlns="" xmlns:p14="http://schemas.microsoft.com/office/powerpoint/2010/main" val="24482377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13DE32D4-DA57-4D2E-AA2E-3EB64DCC751B}"/>
              </a:ext>
            </a:extLst>
          </p:cNvPr>
          <p:cNvSpPr>
            <a:spLocks noGrp="1"/>
          </p:cNvSpPr>
          <p:nvPr>
            <p:ph type="title"/>
          </p:nvPr>
        </p:nvSpPr>
        <p:spPr/>
        <p:txBody>
          <a:bodyPr/>
          <a:lstStyle/>
          <a:p>
            <a:r>
              <a:rPr lang="pl-PL"/>
              <a:t>Właściwość miejscowa sądu</a:t>
            </a:r>
          </a:p>
        </p:txBody>
      </p:sp>
      <p:sp>
        <p:nvSpPr>
          <p:cNvPr id="3" name="Symbol zastępczy zawartości 2">
            <a:extLst>
              <a:ext uri="{FF2B5EF4-FFF2-40B4-BE49-F238E27FC236}">
                <a16:creationId xmlns="" xmlns:a16="http://schemas.microsoft.com/office/drawing/2014/main" id="{8EB0F1A3-406A-41EF-ADE3-C6D451D02D7E}"/>
              </a:ext>
            </a:extLst>
          </p:cNvPr>
          <p:cNvSpPr>
            <a:spLocks noGrp="1"/>
          </p:cNvSpPr>
          <p:nvPr>
            <p:ph idx="1"/>
          </p:nvPr>
        </p:nvSpPr>
        <p:spPr/>
        <p:txBody>
          <a:bodyPr vert="horz" lIns="91440" tIns="45720" rIns="91440" bIns="45720" rtlCol="0" anchor="t">
            <a:normAutofit/>
          </a:bodyPr>
          <a:lstStyle/>
          <a:p>
            <a:r>
              <a:rPr lang="pl-PL"/>
              <a:t>Pozwala na stwierdzenie, który z sądów tego samego rzędu (właściwych rzeczowo), posiada kompetencję do rozpoznania sprawy. </a:t>
            </a:r>
          </a:p>
          <a:p>
            <a:r>
              <a:rPr lang="pl-PL"/>
              <a:t>Podstawowym kryterium jest </a:t>
            </a:r>
            <a:r>
              <a:rPr lang="pl-PL" b="1"/>
              <a:t>miejsce popełnienia przestępstwa </a:t>
            </a:r>
            <a:r>
              <a:rPr lang="pl-PL"/>
              <a:t>(art. 31 k.p.k.)</a:t>
            </a:r>
            <a:endParaRPr lang="pl-PL" dirty="0"/>
          </a:p>
        </p:txBody>
      </p:sp>
    </p:spTree>
    <p:extLst>
      <p:ext uri="{BB962C8B-B14F-4D97-AF65-F5344CB8AC3E}">
        <p14:creationId xmlns="" xmlns:p14="http://schemas.microsoft.com/office/powerpoint/2010/main" val="18593402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5D7374AC-F6DC-49C9-B453-06395CC61E8D}"/>
              </a:ext>
            </a:extLst>
          </p:cNvPr>
          <p:cNvSpPr>
            <a:spLocks noGrp="1"/>
          </p:cNvSpPr>
          <p:nvPr>
            <p:ph type="title"/>
          </p:nvPr>
        </p:nvSpPr>
        <p:spPr/>
        <p:txBody>
          <a:bodyPr/>
          <a:lstStyle/>
          <a:p>
            <a:r>
              <a:rPr lang="pl-PL"/>
              <a:t>Właściwość miejscowa sądu</a:t>
            </a:r>
          </a:p>
        </p:txBody>
      </p:sp>
      <p:sp>
        <p:nvSpPr>
          <p:cNvPr id="3" name="Symbol zastępczy zawartości 2">
            <a:extLst>
              <a:ext uri="{FF2B5EF4-FFF2-40B4-BE49-F238E27FC236}">
                <a16:creationId xmlns="" xmlns:a16="http://schemas.microsoft.com/office/drawing/2014/main" id="{26A45883-762B-4445-9AFC-DF5BDC9DBDF3}"/>
              </a:ext>
            </a:extLst>
          </p:cNvPr>
          <p:cNvSpPr>
            <a:spLocks noGrp="1"/>
          </p:cNvSpPr>
          <p:nvPr>
            <p:ph idx="1"/>
          </p:nvPr>
        </p:nvSpPr>
        <p:spPr/>
        <p:txBody>
          <a:bodyPr vert="horz" lIns="91440" tIns="45720" rIns="91440" bIns="45720" rtlCol="0" anchor="t">
            <a:normAutofit/>
          </a:bodyPr>
          <a:lstStyle/>
          <a:p>
            <a:r>
              <a:rPr lang="pl-PL"/>
              <a:t>Art. 6 </a:t>
            </a:r>
            <a:r>
              <a:rPr lang="pl-PL">
                <a:ea typeface="+mn-lt"/>
                <a:cs typeface="+mn-lt"/>
              </a:rPr>
              <a:t>§ 2.  Czyn zabroniony uważa się za popełniony w miejscu, w którym sprawca działał lub zaniechał działania, do którego był obowiązany, albo gdzie skutek stanowiący znamię czynu zabronionego nastąpił lub według zamiaru sprawcy miał nastąpić.</a:t>
            </a:r>
            <a:endParaRPr lang="pl-PL"/>
          </a:p>
        </p:txBody>
      </p:sp>
    </p:spTree>
    <p:extLst>
      <p:ext uri="{BB962C8B-B14F-4D97-AF65-F5344CB8AC3E}">
        <p14:creationId xmlns="" xmlns:p14="http://schemas.microsoft.com/office/powerpoint/2010/main" val="29102477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481BAFE-7665-4777-9023-1CCB6AE7965E}"/>
              </a:ext>
            </a:extLst>
          </p:cNvPr>
          <p:cNvSpPr>
            <a:spLocks noGrp="1"/>
          </p:cNvSpPr>
          <p:nvPr>
            <p:ph type="title"/>
          </p:nvPr>
        </p:nvSpPr>
        <p:spPr/>
        <p:txBody>
          <a:bodyPr/>
          <a:lstStyle/>
          <a:p>
            <a:r>
              <a:rPr lang="pl-PL"/>
              <a:t>Art. 31, 32 k.p.k.</a:t>
            </a:r>
          </a:p>
        </p:txBody>
      </p:sp>
      <p:sp>
        <p:nvSpPr>
          <p:cNvPr id="3" name="Symbol zastępczy zawartości 2">
            <a:extLst>
              <a:ext uri="{FF2B5EF4-FFF2-40B4-BE49-F238E27FC236}">
                <a16:creationId xmlns="" xmlns:a16="http://schemas.microsoft.com/office/drawing/2014/main" id="{7F16FBF1-6F21-42F8-A916-1588AED3C9C6}"/>
              </a:ext>
            </a:extLst>
          </p:cNvPr>
          <p:cNvSpPr>
            <a:spLocks noGrp="1"/>
          </p:cNvSpPr>
          <p:nvPr>
            <p:ph idx="1"/>
          </p:nvPr>
        </p:nvSpPr>
        <p:spPr/>
        <p:txBody>
          <a:bodyPr vert="horz" lIns="91440" tIns="45720" rIns="91440" bIns="45720" rtlCol="0" anchor="t">
            <a:normAutofit fontScale="62500" lnSpcReduction="20000"/>
          </a:bodyPr>
          <a:lstStyle/>
          <a:p>
            <a:r>
              <a:rPr lang="pl-PL">
                <a:ea typeface="+mn-lt"/>
                <a:cs typeface="+mn-lt"/>
              </a:rPr>
              <a:t>Art. 31 § 1.  Miejscowo właściwy do rozpoznania sprawy jest sąd, w którego okręgu popełniono przestępstwo.</a:t>
            </a:r>
            <a:endParaRPr lang="pl-PL"/>
          </a:p>
          <a:p>
            <a:r>
              <a:rPr lang="pl-PL">
                <a:ea typeface="+mn-lt"/>
                <a:cs typeface="+mn-lt"/>
              </a:rPr>
              <a:t>§  2.  Jeżeli przestępstwo popełniono na polskim statku wodnym lub powietrznym, a § 1 nie może mieć zastosowania, właściwy jest sąd macierzystego portu statku.</a:t>
            </a:r>
            <a:endParaRPr lang="pl-PL"/>
          </a:p>
          <a:p>
            <a:r>
              <a:rPr lang="pl-PL">
                <a:ea typeface="+mn-lt"/>
                <a:cs typeface="+mn-lt"/>
              </a:rPr>
              <a:t>§  3.  Jeżeli przestępstwo popełniono w okręgu kilku sądów, właściwy jest ten sąd, w którego okręgu najpierw wszczęto postępowanie przygotowawcze.</a:t>
            </a:r>
            <a:endParaRPr lang="pl-PL"/>
          </a:p>
          <a:p>
            <a:r>
              <a:rPr lang="pl-PL"/>
              <a:t>Art. 32 </a:t>
            </a:r>
            <a:r>
              <a:rPr lang="pl-PL">
                <a:ea typeface="+mn-lt"/>
                <a:cs typeface="+mn-lt"/>
              </a:rPr>
              <a:t>§ 1.  Jeżeli </a:t>
            </a:r>
            <a:r>
              <a:rPr lang="pl-PL" b="1">
                <a:ea typeface="+mn-lt"/>
                <a:cs typeface="+mn-lt"/>
              </a:rPr>
              <a:t>nie można ustalić miejsca popełnienia przestępstwa</a:t>
            </a:r>
            <a:r>
              <a:rPr lang="pl-PL">
                <a:ea typeface="+mn-lt"/>
                <a:cs typeface="+mn-lt"/>
              </a:rPr>
              <a:t>, właściwy jest sąd, w którego okręgu:</a:t>
            </a:r>
            <a:endParaRPr lang="pl-PL" dirty="0"/>
          </a:p>
          <a:p>
            <a:r>
              <a:rPr lang="pl-PL">
                <a:ea typeface="+mn-lt"/>
                <a:cs typeface="+mn-lt"/>
              </a:rPr>
              <a:t>1) ujawniono przestępstwo,</a:t>
            </a:r>
            <a:endParaRPr lang="pl-PL"/>
          </a:p>
          <a:p>
            <a:r>
              <a:rPr lang="pl-PL">
                <a:ea typeface="+mn-lt"/>
                <a:cs typeface="+mn-lt"/>
              </a:rPr>
              <a:t>2) ujęto oskarżonego,</a:t>
            </a:r>
            <a:endParaRPr lang="pl-PL"/>
          </a:p>
          <a:p>
            <a:r>
              <a:rPr lang="pl-PL">
                <a:ea typeface="+mn-lt"/>
                <a:cs typeface="+mn-lt"/>
              </a:rPr>
              <a:t>3) oskarżony przed popełnieniem przestępstwa stale mieszkał lub czasowo przebywał</a:t>
            </a:r>
            <a:endParaRPr lang="pl-PL"/>
          </a:p>
          <a:p>
            <a:r>
              <a:rPr lang="pl-PL">
                <a:ea typeface="+mn-lt"/>
                <a:cs typeface="+mn-lt"/>
              </a:rPr>
              <a:t>- zależnie od tego, gdzie najpierw wszczęto postępowanie przygotowawcze.</a:t>
            </a:r>
            <a:endParaRPr lang="pl-PL"/>
          </a:p>
          <a:p>
            <a:r>
              <a:rPr lang="pl-PL">
                <a:ea typeface="+mn-lt"/>
                <a:cs typeface="+mn-lt"/>
              </a:rPr>
              <a:t>§  2.  Przepis § 1 stosuje się odpowiednio, jeżeli przestępstwo popełniono za granicą.</a:t>
            </a:r>
            <a:endParaRPr lang="pl-PL"/>
          </a:p>
          <a:p>
            <a:r>
              <a:rPr lang="pl-PL">
                <a:ea typeface="+mn-lt"/>
                <a:cs typeface="+mn-lt"/>
              </a:rPr>
              <a:t>§  3.  Jeżeli nie można ustalić właściwości miejscowej sądu według przepisów poprzedzających, sprawę rozpoznaje sąd właściwy dla dzielnicy Śródmieście miasta stołecznego Warszawy.</a:t>
            </a:r>
            <a:endParaRPr lang="pl-PL"/>
          </a:p>
          <a:p>
            <a:endParaRPr lang="pl-PL" dirty="0"/>
          </a:p>
          <a:p>
            <a:endParaRPr lang="pl-PL" dirty="0"/>
          </a:p>
        </p:txBody>
      </p:sp>
    </p:spTree>
    <p:extLst>
      <p:ext uri="{BB962C8B-B14F-4D97-AF65-F5344CB8AC3E}">
        <p14:creationId xmlns="" xmlns:p14="http://schemas.microsoft.com/office/powerpoint/2010/main" val="316073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FEA06211-0D9B-4BD3-80AB-DF3CF01CC42C}"/>
              </a:ext>
            </a:extLst>
          </p:cNvPr>
          <p:cNvSpPr>
            <a:spLocks noGrp="1"/>
          </p:cNvSpPr>
          <p:nvPr>
            <p:ph type="title"/>
          </p:nvPr>
        </p:nvSpPr>
        <p:spPr/>
        <p:txBody>
          <a:bodyPr/>
          <a:lstStyle/>
          <a:p>
            <a:r>
              <a:rPr lang="pl-PL"/>
              <a:t>Właściwość funkcjonalna</a:t>
            </a:r>
          </a:p>
        </p:txBody>
      </p:sp>
      <p:sp>
        <p:nvSpPr>
          <p:cNvPr id="3" name="Symbol zastępczy zawartości 2">
            <a:extLst>
              <a:ext uri="{FF2B5EF4-FFF2-40B4-BE49-F238E27FC236}">
                <a16:creationId xmlns="" xmlns:a16="http://schemas.microsoft.com/office/drawing/2014/main" id="{EBC8DEB5-79F7-47D6-8F9D-8D2977DF09FD}"/>
              </a:ext>
            </a:extLst>
          </p:cNvPr>
          <p:cNvSpPr>
            <a:spLocks noGrp="1"/>
          </p:cNvSpPr>
          <p:nvPr>
            <p:ph idx="1"/>
          </p:nvPr>
        </p:nvSpPr>
        <p:spPr/>
        <p:txBody>
          <a:bodyPr vert="horz" lIns="91440" tIns="45720" rIns="91440" bIns="45720" rtlCol="0" anchor="t">
            <a:normAutofit/>
          </a:bodyPr>
          <a:lstStyle/>
          <a:p>
            <a:r>
              <a:rPr lang="pl-PL"/>
              <a:t>Wskazuje do dokonywania jakich czynności uprawniony jest dany sąd. </a:t>
            </a:r>
          </a:p>
          <a:p>
            <a:r>
              <a:rPr lang="pl-PL"/>
              <a:t>Przykładowo stosowanie tymczasowego aresztowania na okres do trzech miesięcy w postępowaniu przygotowawczym należy do kompetencji sądu rejonowego;</a:t>
            </a:r>
          </a:p>
          <a:p>
            <a:r>
              <a:rPr lang="pl-PL"/>
              <a:t>Rozpoznawanie środków odwoławczych od orzeczeń i zarządzeń sądu rejonowego jako sądu pierwszej instancji należy do kompetencji sądu okręgowego.</a:t>
            </a:r>
            <a:endParaRPr lang="pl-PL" dirty="0"/>
          </a:p>
        </p:txBody>
      </p:sp>
    </p:spTree>
    <p:extLst>
      <p:ext uri="{BB962C8B-B14F-4D97-AF65-F5344CB8AC3E}">
        <p14:creationId xmlns="" xmlns:p14="http://schemas.microsoft.com/office/powerpoint/2010/main" val="37546338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70B09AC-B3BE-465E-B8ED-E1FCE286F8D9}"/>
              </a:ext>
            </a:extLst>
          </p:cNvPr>
          <p:cNvSpPr>
            <a:spLocks noGrp="1"/>
          </p:cNvSpPr>
          <p:nvPr>
            <p:ph type="title"/>
          </p:nvPr>
        </p:nvSpPr>
        <p:spPr/>
        <p:txBody>
          <a:bodyPr/>
          <a:lstStyle/>
          <a:p>
            <a:r>
              <a:rPr lang="pl-PL"/>
              <a:t>Właściwość ruchoma – </a:t>
            </a:r>
            <a:r>
              <a:rPr lang="pl-PL" dirty="0"/>
              <a:t/>
            </a:r>
            <a:br>
              <a:rPr lang="pl-PL" dirty="0"/>
            </a:br>
            <a:r>
              <a:rPr lang="pl-PL"/>
              <a:t>z </a:t>
            </a:r>
            <a:r>
              <a:rPr lang="pl-PL" dirty="0"/>
              <a:t>łączności</a:t>
            </a:r>
          </a:p>
        </p:txBody>
      </p:sp>
      <p:sp>
        <p:nvSpPr>
          <p:cNvPr id="3" name="Symbol zastępczy zawartości 2">
            <a:extLst>
              <a:ext uri="{FF2B5EF4-FFF2-40B4-BE49-F238E27FC236}">
                <a16:creationId xmlns="" xmlns:a16="http://schemas.microsoft.com/office/drawing/2014/main" id="{BB6E8CEA-29FB-4D8E-AF9F-8B712FF3EEE8}"/>
              </a:ext>
            </a:extLst>
          </p:cNvPr>
          <p:cNvSpPr>
            <a:spLocks noGrp="1"/>
          </p:cNvSpPr>
          <p:nvPr>
            <p:ph idx="1"/>
          </p:nvPr>
        </p:nvSpPr>
        <p:spPr/>
        <p:txBody>
          <a:bodyPr vert="horz" lIns="91440" tIns="45720" rIns="91440" bIns="45720" rtlCol="0" anchor="t">
            <a:normAutofit fontScale="70000" lnSpcReduction="20000"/>
          </a:bodyPr>
          <a:lstStyle/>
          <a:p>
            <a:r>
              <a:rPr lang="pl-PL" b="1"/>
              <a:t>Łączność podmiotowa </a:t>
            </a:r>
          </a:p>
          <a:p>
            <a:r>
              <a:rPr lang="pl-PL"/>
              <a:t>Art. 33 </a:t>
            </a:r>
            <a:r>
              <a:rPr lang="pl-PL">
                <a:ea typeface="+mn-lt"/>
                <a:cs typeface="+mn-lt"/>
              </a:rPr>
              <a:t>§  1.  Jeżeli tę samą osobę oskarżono o kilka przestępstw, a sprawy należą do właściwości różnych sądów tego samego rzędu, właściwy jest sąd, w którego okręgu najpierw wszczęto postępowanie przygotowawcze.</a:t>
            </a:r>
            <a:endParaRPr lang="pl-PL" dirty="0"/>
          </a:p>
          <a:p>
            <a:r>
              <a:rPr lang="pl-PL">
                <a:ea typeface="+mn-lt"/>
                <a:cs typeface="+mn-lt"/>
              </a:rPr>
              <a:t>§  2.  Jeżeli sprawy należą do właściwości sądów różnego rzędu, sprawę rozpoznaje sąd wyższego rzędu.</a:t>
            </a:r>
            <a:endParaRPr lang="pl-PL"/>
          </a:p>
          <a:p>
            <a:r>
              <a:rPr lang="pl-PL" b="1"/>
              <a:t>Łączność przedmiotowa</a:t>
            </a:r>
          </a:p>
          <a:p>
            <a:r>
              <a:rPr lang="pl-PL">
                <a:ea typeface="+mn-lt"/>
                <a:cs typeface="+mn-lt"/>
              </a:rPr>
              <a:t>Art. 34 §  1.  Sąd właściwy dla sprawców przestępstw jest również właściwy dla pomocników, podżegaczy oraz innych osób, których przestępstwo pozostaje w ścisłym związku z przestępstwem sprawcy, jeżeli postępowanie przeciwko nim toczy się jednocześnie.</a:t>
            </a:r>
            <a:endParaRPr lang="pl-PL" b="1" dirty="0"/>
          </a:p>
          <a:p>
            <a:r>
              <a:rPr lang="pl-PL">
                <a:ea typeface="+mn-lt"/>
                <a:cs typeface="+mn-lt"/>
              </a:rPr>
              <a:t>§  2.  Sprawy osób wymienionych w § 1 powinny być połączone we wspólnym postępowaniu; przepis art. 33 stosuje się odpowiednio.</a:t>
            </a:r>
            <a:endParaRPr lang="pl-PL"/>
          </a:p>
          <a:p>
            <a:r>
              <a:rPr lang="pl-PL">
                <a:ea typeface="+mn-lt"/>
                <a:cs typeface="+mn-lt"/>
              </a:rPr>
              <a:t>§  3.  Jeżeli zachodzą okoliczności utrudniające łączne rozpoznanie spraw, o których mowa w § 1 i 2, można wyłączyć i odrębnie rozpoznać sprawę poszczególnych osób lub o poszczególne czyny; sprawa wyłączona podlega rozpoznaniu przez sąd właściwy według zasad ogólnych.</a:t>
            </a:r>
            <a:endParaRPr lang="pl-PL"/>
          </a:p>
          <a:p>
            <a:endParaRPr lang="pl-PL" b="1" dirty="0"/>
          </a:p>
        </p:txBody>
      </p:sp>
    </p:spTree>
    <p:extLst>
      <p:ext uri="{BB962C8B-B14F-4D97-AF65-F5344CB8AC3E}">
        <p14:creationId xmlns="" xmlns:p14="http://schemas.microsoft.com/office/powerpoint/2010/main" val="21444617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03BA1609-D3DE-4ACB-A518-1304F2280C41}"/>
              </a:ext>
            </a:extLst>
          </p:cNvPr>
          <p:cNvSpPr>
            <a:spLocks noGrp="1"/>
          </p:cNvSpPr>
          <p:nvPr>
            <p:ph type="title"/>
          </p:nvPr>
        </p:nvSpPr>
        <p:spPr/>
        <p:txBody>
          <a:bodyPr/>
          <a:lstStyle/>
          <a:p>
            <a:r>
              <a:rPr lang="pl-PL"/>
              <a:t>Właściwość ruchoma</a:t>
            </a:r>
            <a:r>
              <a:rPr lang="pl-PL" dirty="0"/>
              <a:t/>
            </a:r>
            <a:br>
              <a:rPr lang="pl-PL" dirty="0"/>
            </a:br>
            <a:r>
              <a:rPr lang="pl-PL"/>
              <a:t>z delegacji  </a:t>
            </a:r>
          </a:p>
        </p:txBody>
      </p:sp>
      <p:sp>
        <p:nvSpPr>
          <p:cNvPr id="3" name="Symbol zastępczy zawartości 2">
            <a:extLst>
              <a:ext uri="{FF2B5EF4-FFF2-40B4-BE49-F238E27FC236}">
                <a16:creationId xmlns="" xmlns:a16="http://schemas.microsoft.com/office/drawing/2014/main" id="{478252B8-0BC1-4DC0-B276-6F026BAC3C2E}"/>
              </a:ext>
            </a:extLst>
          </p:cNvPr>
          <p:cNvSpPr>
            <a:spLocks noGrp="1"/>
          </p:cNvSpPr>
          <p:nvPr>
            <p:ph idx="1"/>
          </p:nvPr>
        </p:nvSpPr>
        <p:spPr/>
        <p:txBody>
          <a:bodyPr vert="horz" lIns="91440" tIns="45720" rIns="91440" bIns="45720" rtlCol="0" anchor="t">
            <a:normAutofit/>
          </a:bodyPr>
          <a:lstStyle/>
          <a:p>
            <a:r>
              <a:rPr lang="pl-PL"/>
              <a:t>Art. 36. </a:t>
            </a:r>
            <a:r>
              <a:rPr lang="pl-PL">
                <a:ea typeface="+mn-lt"/>
                <a:cs typeface="+mn-lt"/>
              </a:rPr>
              <a:t>Sąd wyższego rzędu nad sądem właściwym może przekazać sprawę innemu sądowi równorzędnemu, jeżeli większość osób, które należy wezwać na rozprawę, zamieszkuje blisko tego sądu, a z dala od sądu właściwego.</a:t>
            </a:r>
          </a:p>
          <a:p>
            <a:r>
              <a:rPr lang="pl-PL"/>
              <a:t>Art. 37. </a:t>
            </a:r>
            <a:r>
              <a:rPr lang="pl-PL">
                <a:ea typeface="+mn-lt"/>
                <a:cs typeface="+mn-lt"/>
              </a:rPr>
              <a:t>Sąd Najwyższy może z inicjatywy właściwego sądu przekazać sprawę do rozpoznania innemu sądowi równorzędnemu, jeżeli wymaga tego dobro wymiaru sprawiedliwości.</a:t>
            </a:r>
            <a:endParaRPr lang="pl-PL" dirty="0"/>
          </a:p>
        </p:txBody>
      </p:sp>
    </p:spTree>
    <p:extLst>
      <p:ext uri="{BB962C8B-B14F-4D97-AF65-F5344CB8AC3E}">
        <p14:creationId xmlns="" xmlns:p14="http://schemas.microsoft.com/office/powerpoint/2010/main" val="609324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61531A9C-0C4A-459F-B5E4-DE30DF5A727A}"/>
              </a:ext>
            </a:extLst>
          </p:cNvPr>
          <p:cNvSpPr>
            <a:spLocks noGrp="1"/>
          </p:cNvSpPr>
          <p:nvPr>
            <p:ph type="title"/>
          </p:nvPr>
        </p:nvSpPr>
        <p:spPr/>
        <p:txBody>
          <a:bodyPr/>
          <a:lstStyle/>
          <a:p>
            <a:r>
              <a:rPr lang="pl-PL"/>
              <a:t>Sąd - cechy</a:t>
            </a:r>
          </a:p>
        </p:txBody>
      </p:sp>
      <p:sp>
        <p:nvSpPr>
          <p:cNvPr id="3" name="Symbol zastępczy zawartości 2">
            <a:extLst>
              <a:ext uri="{FF2B5EF4-FFF2-40B4-BE49-F238E27FC236}">
                <a16:creationId xmlns="" xmlns:a16="http://schemas.microsoft.com/office/drawing/2014/main" id="{FC9A1D36-3BA7-4CD7-82C3-686C7DF86727}"/>
              </a:ext>
            </a:extLst>
          </p:cNvPr>
          <p:cNvSpPr>
            <a:spLocks noGrp="1"/>
          </p:cNvSpPr>
          <p:nvPr>
            <p:ph idx="1"/>
          </p:nvPr>
        </p:nvSpPr>
        <p:spPr/>
        <p:txBody>
          <a:bodyPr vert="horz" lIns="91440" tIns="45720" rIns="91440" bIns="45720" rtlCol="0" anchor="t">
            <a:normAutofit/>
          </a:bodyPr>
          <a:lstStyle/>
          <a:p>
            <a:r>
              <a:rPr lang="pl-PL"/>
              <a:t>Art. 45 ust</a:t>
            </a:r>
            <a:r>
              <a:rPr lang="pl-PL">
                <a:ea typeface="+mn-lt"/>
                <a:cs typeface="+mn-lt"/>
              </a:rPr>
              <a:t>. 1. </a:t>
            </a:r>
            <a:r>
              <a:rPr lang="pl-PL" i="1">
                <a:ea typeface="+mn-lt"/>
                <a:cs typeface="+mn-lt"/>
              </a:rPr>
              <a:t>KRP</a:t>
            </a:r>
            <a:r>
              <a:rPr lang="pl-PL">
                <a:ea typeface="+mn-lt"/>
                <a:cs typeface="+mn-lt"/>
              </a:rPr>
              <a:t> Każdy ma prawo do sprawiedliwego i jawnego rozpatrzenia sprawy bez nieuzasadnionej zwłoki przez właściwy, niezależny, bezstronny i niezawisły sąd.</a:t>
            </a:r>
            <a:endParaRPr lang="pl-PL" dirty="0">
              <a:ea typeface="+mn-lt"/>
              <a:cs typeface="+mn-lt"/>
            </a:endParaRPr>
          </a:p>
        </p:txBody>
      </p:sp>
    </p:spTree>
    <p:extLst>
      <p:ext uri="{BB962C8B-B14F-4D97-AF65-F5344CB8AC3E}">
        <p14:creationId xmlns="" xmlns:p14="http://schemas.microsoft.com/office/powerpoint/2010/main" val="1588640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4C498879-ABE2-4EBC-A549-15709EC7592E}"/>
              </a:ext>
            </a:extLst>
          </p:cNvPr>
          <p:cNvSpPr>
            <a:spLocks noGrp="1"/>
          </p:cNvSpPr>
          <p:nvPr>
            <p:ph type="title"/>
          </p:nvPr>
        </p:nvSpPr>
        <p:spPr>
          <a:xfrm>
            <a:off x="2231136" y="467418"/>
            <a:ext cx="7729728" cy="1188720"/>
          </a:xfrm>
          <a:solidFill>
            <a:srgbClr val="FFFFFF"/>
          </a:solidFill>
        </p:spPr>
        <p:txBody>
          <a:bodyPr>
            <a:normAutofit/>
          </a:bodyPr>
          <a:lstStyle/>
          <a:p>
            <a:r>
              <a:rPr lang="pl-PL" dirty="0"/>
              <a:t>Ściganie z urzędu</a:t>
            </a:r>
            <a:br>
              <a:rPr lang="pl-PL" dirty="0"/>
            </a:br>
            <a:r>
              <a:rPr lang="pl-PL" dirty="0"/>
              <a:t>na czym polega?</a:t>
            </a:r>
          </a:p>
        </p:txBody>
      </p:sp>
      <p:sp>
        <p:nvSpPr>
          <p:cNvPr id="3" name="Symbol zastępczy zawartości 2">
            <a:extLst>
              <a:ext uri="{FF2B5EF4-FFF2-40B4-BE49-F238E27FC236}">
                <a16:creationId xmlns="" xmlns:a16="http://schemas.microsoft.com/office/drawing/2014/main" id="{86DEE676-6EA5-44D1-918D-DDECEFA4EA19}"/>
              </a:ext>
            </a:extLst>
          </p:cNvPr>
          <p:cNvSpPr>
            <a:spLocks noGrp="1"/>
          </p:cNvSpPr>
          <p:nvPr>
            <p:ph idx="1"/>
          </p:nvPr>
        </p:nvSpPr>
        <p:spPr>
          <a:xfrm>
            <a:off x="1706062" y="2291262"/>
            <a:ext cx="8779512" cy="2879256"/>
          </a:xfrm>
        </p:spPr>
        <p:txBody>
          <a:bodyPr vert="horz" lIns="91440" tIns="45720" rIns="91440" bIns="45720" rtlCol="0" anchor="t">
            <a:normAutofit/>
          </a:bodyPr>
          <a:lstStyle/>
          <a:p>
            <a:pPr marL="0" indent="0">
              <a:buNone/>
            </a:pPr>
            <a:endParaRPr lang="pl-PL" dirty="0"/>
          </a:p>
          <a:p>
            <a:pPr marL="0" indent="0">
              <a:buNone/>
            </a:pPr>
            <a:r>
              <a:rPr lang="pl-PL" dirty="0"/>
              <a:t>Organy procesowe prowadzą postępowanie bez konieczności uzyskania czyjegokolwiek wniosku.</a:t>
            </a:r>
          </a:p>
          <a:p>
            <a:pPr marL="0" indent="0">
              <a:buNone/>
            </a:pPr>
            <a:r>
              <a:rPr lang="pl-PL" dirty="0"/>
              <a:t>  </a:t>
            </a:r>
          </a:p>
          <a:p>
            <a:pPr marL="0" indent="0">
              <a:buNone/>
            </a:pPr>
            <a:r>
              <a:rPr lang="pl-PL" dirty="0">
                <a:ea typeface="+mn-lt"/>
                <a:cs typeface="+mn-lt"/>
              </a:rPr>
              <a:t>Ściganie z urzędu jest w postępowaniu karnym regułą.</a:t>
            </a:r>
            <a:endParaRPr lang="pl-PL" dirty="0"/>
          </a:p>
        </p:txBody>
      </p:sp>
    </p:spTree>
    <p:extLst>
      <p:ext uri="{BB962C8B-B14F-4D97-AF65-F5344CB8AC3E}">
        <p14:creationId xmlns="" xmlns:p14="http://schemas.microsoft.com/office/powerpoint/2010/main" val="7767046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381B0CC5-0E37-4AEE-83CC-8E0C1AA6787B}"/>
              </a:ext>
            </a:extLst>
          </p:cNvPr>
          <p:cNvSpPr>
            <a:spLocks noGrp="1"/>
          </p:cNvSpPr>
          <p:nvPr>
            <p:ph type="title"/>
          </p:nvPr>
        </p:nvSpPr>
        <p:spPr/>
        <p:txBody>
          <a:bodyPr/>
          <a:lstStyle/>
          <a:p>
            <a:r>
              <a:rPr lang="pl-PL"/>
              <a:t>Niezawisłość sędziowska</a:t>
            </a:r>
          </a:p>
        </p:txBody>
      </p:sp>
      <p:sp>
        <p:nvSpPr>
          <p:cNvPr id="3" name="Symbol zastępczy zawartości 2">
            <a:extLst>
              <a:ext uri="{FF2B5EF4-FFF2-40B4-BE49-F238E27FC236}">
                <a16:creationId xmlns="" xmlns:a16="http://schemas.microsoft.com/office/drawing/2014/main" id="{9441C9A9-9836-410D-863D-86BC8996DC0A}"/>
              </a:ext>
            </a:extLst>
          </p:cNvPr>
          <p:cNvSpPr>
            <a:spLocks noGrp="1"/>
          </p:cNvSpPr>
          <p:nvPr>
            <p:ph idx="1"/>
          </p:nvPr>
        </p:nvSpPr>
        <p:spPr/>
        <p:txBody>
          <a:bodyPr vert="horz" lIns="91440" tIns="45720" rIns="91440" bIns="45720" rtlCol="0" anchor="t">
            <a:normAutofit/>
          </a:bodyPr>
          <a:lstStyle/>
          <a:p>
            <a:r>
              <a:rPr lang="pl-PL"/>
              <a:t>Art. 178 ust. </a:t>
            </a:r>
            <a:r>
              <a:rPr lang="pl-PL">
                <a:ea typeface="+mn-lt"/>
                <a:cs typeface="+mn-lt"/>
              </a:rPr>
              <a:t>1.  Sędziowie w sprawowaniu swojego urzędu są niezawiśli i podlegają tylko Konstytucji oraz ustawom.</a:t>
            </a:r>
          </a:p>
          <a:p>
            <a:r>
              <a:rPr lang="pl-PL" b="1"/>
              <a:t>Gwarancje ustrojowe,</a:t>
            </a:r>
          </a:p>
          <a:p>
            <a:r>
              <a:rPr lang="pl-PL" b="1"/>
              <a:t>Gwarancje procesowe,</a:t>
            </a:r>
            <a:endParaRPr lang="pl-PL" b="1" dirty="0"/>
          </a:p>
        </p:txBody>
      </p:sp>
    </p:spTree>
    <p:extLst>
      <p:ext uri="{BB962C8B-B14F-4D97-AF65-F5344CB8AC3E}">
        <p14:creationId xmlns="" xmlns:p14="http://schemas.microsoft.com/office/powerpoint/2010/main" val="16239277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147EB86-5E25-4602-A001-FBD6CABB208A}"/>
              </a:ext>
            </a:extLst>
          </p:cNvPr>
          <p:cNvSpPr>
            <a:spLocks noGrp="1"/>
          </p:cNvSpPr>
          <p:nvPr>
            <p:ph type="title"/>
          </p:nvPr>
        </p:nvSpPr>
        <p:spPr/>
        <p:txBody>
          <a:bodyPr/>
          <a:lstStyle/>
          <a:p>
            <a:r>
              <a:rPr lang="pl-PL"/>
              <a:t>Wybrane Gwarancje ustrojowe niezawisłości sędziowskiej</a:t>
            </a:r>
          </a:p>
        </p:txBody>
      </p:sp>
      <p:sp>
        <p:nvSpPr>
          <p:cNvPr id="3" name="Symbol zastępczy zawartości 2">
            <a:extLst>
              <a:ext uri="{FF2B5EF4-FFF2-40B4-BE49-F238E27FC236}">
                <a16:creationId xmlns="" xmlns:a16="http://schemas.microsoft.com/office/drawing/2014/main" id="{6279F539-E580-4F04-B166-69D7A48C2829}"/>
              </a:ext>
            </a:extLst>
          </p:cNvPr>
          <p:cNvSpPr>
            <a:spLocks noGrp="1"/>
          </p:cNvSpPr>
          <p:nvPr>
            <p:ph idx="1"/>
          </p:nvPr>
        </p:nvSpPr>
        <p:spPr/>
        <p:txBody>
          <a:bodyPr vert="horz" lIns="91440" tIns="45720" rIns="91440" bIns="45720" rtlCol="0" anchor="t">
            <a:normAutofit/>
          </a:bodyPr>
          <a:lstStyle/>
          <a:p>
            <a:r>
              <a:rPr lang="pl-PL"/>
              <a:t>Obywatelstwo, pełnia praw publicznych, wiek, złożenie egzaminu sędziowskiego lub prokuratorskiego, sposób powołania, zakaz zatrudnienia, nieprzenoszalność, zakaz przynależności do partii politycznych, immunitet sędziowski, materialny status sędziego</a:t>
            </a:r>
          </a:p>
        </p:txBody>
      </p:sp>
    </p:spTree>
    <p:extLst>
      <p:ext uri="{BB962C8B-B14F-4D97-AF65-F5344CB8AC3E}">
        <p14:creationId xmlns="" xmlns:p14="http://schemas.microsoft.com/office/powerpoint/2010/main" val="34805924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D72AE39-F1F3-4959-8EFF-B5DA74459A29}"/>
              </a:ext>
            </a:extLst>
          </p:cNvPr>
          <p:cNvSpPr>
            <a:spLocks noGrp="1"/>
          </p:cNvSpPr>
          <p:nvPr>
            <p:ph type="title"/>
          </p:nvPr>
        </p:nvSpPr>
        <p:spPr/>
        <p:txBody>
          <a:bodyPr/>
          <a:lstStyle/>
          <a:p>
            <a:r>
              <a:rPr lang="pl-PL"/>
              <a:t>Wybrane gwarancje procesowe niezawisłości sędziego</a:t>
            </a:r>
          </a:p>
        </p:txBody>
      </p:sp>
      <p:sp>
        <p:nvSpPr>
          <p:cNvPr id="3" name="Symbol zastępczy zawartości 2">
            <a:extLst>
              <a:ext uri="{FF2B5EF4-FFF2-40B4-BE49-F238E27FC236}">
                <a16:creationId xmlns="" xmlns:a16="http://schemas.microsoft.com/office/drawing/2014/main" id="{13161574-D490-40C1-935C-CB9025AD6043}"/>
              </a:ext>
            </a:extLst>
          </p:cNvPr>
          <p:cNvSpPr>
            <a:spLocks noGrp="1"/>
          </p:cNvSpPr>
          <p:nvPr>
            <p:ph idx="1"/>
          </p:nvPr>
        </p:nvSpPr>
        <p:spPr/>
        <p:txBody>
          <a:bodyPr vert="horz" lIns="91440" tIns="45720" rIns="91440" bIns="45720" rtlCol="0" anchor="t">
            <a:normAutofit/>
          </a:bodyPr>
          <a:lstStyle/>
          <a:p>
            <a:r>
              <a:rPr lang="pl-PL"/>
              <a:t>Nadrzędność wobec stron procesowych</a:t>
            </a:r>
          </a:p>
          <a:p>
            <a:r>
              <a:rPr lang="pl-PL"/>
              <a:t>Kolegialność orzekania</a:t>
            </a:r>
          </a:p>
          <a:p>
            <a:r>
              <a:rPr lang="pl-PL"/>
              <a:t>Brak związania decyzjami innych sądów i organów (art. 8 k.p.k.)</a:t>
            </a:r>
          </a:p>
          <a:p>
            <a:endParaRPr lang="pl-PL" dirty="0"/>
          </a:p>
        </p:txBody>
      </p:sp>
    </p:spTree>
    <p:extLst>
      <p:ext uri="{BB962C8B-B14F-4D97-AF65-F5344CB8AC3E}">
        <p14:creationId xmlns="" xmlns:p14="http://schemas.microsoft.com/office/powerpoint/2010/main" val="29800200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7EDDAE68-1A2C-4DBC-AFDE-1C2834557A6B}"/>
              </a:ext>
            </a:extLst>
          </p:cNvPr>
          <p:cNvSpPr>
            <a:spLocks noGrp="1"/>
          </p:cNvSpPr>
          <p:nvPr>
            <p:ph type="title"/>
          </p:nvPr>
        </p:nvSpPr>
        <p:spPr/>
        <p:txBody>
          <a:bodyPr/>
          <a:lstStyle/>
          <a:p>
            <a:r>
              <a:rPr lang="pl-PL"/>
              <a:t>Skład sądu I Instancji</a:t>
            </a:r>
            <a:r>
              <a:rPr lang="pl-PL" dirty="0"/>
              <a:t/>
            </a:r>
            <a:br>
              <a:rPr lang="pl-PL" dirty="0"/>
            </a:br>
            <a:r>
              <a:rPr lang="pl-PL"/>
              <a:t>art. 28 </a:t>
            </a:r>
            <a:endParaRPr lang="pl-PL" dirty="0"/>
          </a:p>
        </p:txBody>
      </p:sp>
      <p:sp>
        <p:nvSpPr>
          <p:cNvPr id="3" name="Symbol zastępczy zawartości 2">
            <a:extLst>
              <a:ext uri="{FF2B5EF4-FFF2-40B4-BE49-F238E27FC236}">
                <a16:creationId xmlns="" xmlns:a16="http://schemas.microsoft.com/office/drawing/2014/main" id="{B485A5DD-A145-47AA-B858-ED00A3051724}"/>
              </a:ext>
            </a:extLst>
          </p:cNvPr>
          <p:cNvSpPr>
            <a:spLocks noGrp="1"/>
          </p:cNvSpPr>
          <p:nvPr>
            <p:ph idx="1"/>
          </p:nvPr>
        </p:nvSpPr>
        <p:spPr/>
        <p:txBody>
          <a:bodyPr vert="horz" lIns="91440" tIns="45720" rIns="91440" bIns="45720" rtlCol="0" anchor="t">
            <a:normAutofit fontScale="92500"/>
          </a:bodyPr>
          <a:lstStyle/>
          <a:p>
            <a:r>
              <a:rPr lang="pl-PL" b="1"/>
              <a:t>Jednoosobowy</a:t>
            </a:r>
          </a:p>
          <a:p>
            <a:r>
              <a:rPr lang="pl-PL" b="1"/>
              <a:t>Kolegialny</a:t>
            </a:r>
            <a:endParaRPr lang="pl-PL" dirty="0"/>
          </a:p>
          <a:p>
            <a:r>
              <a:rPr lang="pl-PL" b="1"/>
              <a:t>Regułą jest orzekanie w składzie jednoosobowym</a:t>
            </a:r>
            <a:r>
              <a:rPr lang="pl-PL"/>
              <a:t>. Wówczas sędzia = sąd.</a:t>
            </a:r>
            <a:endParaRPr lang="pl-PL" dirty="0"/>
          </a:p>
          <a:p>
            <a:r>
              <a:rPr lang="pl-PL"/>
              <a:t>W sprawach o zbrodnie sąd orzeka w składzie jednego sędziego i dwóch ławników.</a:t>
            </a:r>
          </a:p>
          <a:p>
            <a:r>
              <a:rPr lang="pl-PL">
                <a:ea typeface="+mn-lt"/>
                <a:cs typeface="+mn-lt"/>
              </a:rPr>
              <a:t>Ze względu na szczególną zawiłość sprawy lub jej wagę sąd pierwszej instancji może postanowić o jej rozpoznaniu w składzie trzech sędziów albo jednego sędziego i dwóch ławników.</a:t>
            </a:r>
          </a:p>
          <a:p>
            <a:r>
              <a:rPr lang="pl-PL">
                <a:ea typeface="+mn-lt"/>
                <a:cs typeface="+mn-lt"/>
              </a:rPr>
              <a:t>W sprawach o przestępstwa, za które ustawa przewiduje karę dożywotniego pozbawienia wolności, sąd orzeka w składzie dwóch sędziów i trzech ławników.</a:t>
            </a:r>
            <a:endParaRPr lang="pl-PL" dirty="0"/>
          </a:p>
        </p:txBody>
      </p:sp>
    </p:spTree>
    <p:extLst>
      <p:ext uri="{BB962C8B-B14F-4D97-AF65-F5344CB8AC3E}">
        <p14:creationId xmlns="" xmlns:p14="http://schemas.microsoft.com/office/powerpoint/2010/main" val="13133848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2F297533-E9CC-47A4-9753-6C45B72A8415}"/>
              </a:ext>
            </a:extLst>
          </p:cNvPr>
          <p:cNvSpPr>
            <a:spLocks noGrp="1"/>
          </p:cNvSpPr>
          <p:nvPr>
            <p:ph type="title"/>
          </p:nvPr>
        </p:nvSpPr>
        <p:spPr/>
        <p:txBody>
          <a:bodyPr/>
          <a:lstStyle/>
          <a:p>
            <a:r>
              <a:rPr lang="pl-PL"/>
              <a:t>Skład sądu II instancji, rozprawa kasacyjna</a:t>
            </a:r>
          </a:p>
        </p:txBody>
      </p:sp>
      <p:sp>
        <p:nvSpPr>
          <p:cNvPr id="3" name="Symbol zastępczy zawartości 2">
            <a:extLst>
              <a:ext uri="{FF2B5EF4-FFF2-40B4-BE49-F238E27FC236}">
                <a16:creationId xmlns="" xmlns:a16="http://schemas.microsoft.com/office/drawing/2014/main" id="{462AFEFD-FA46-4824-B52D-4014BF85077F}"/>
              </a:ext>
            </a:extLst>
          </p:cNvPr>
          <p:cNvSpPr>
            <a:spLocks noGrp="1"/>
          </p:cNvSpPr>
          <p:nvPr>
            <p:ph idx="1"/>
          </p:nvPr>
        </p:nvSpPr>
        <p:spPr/>
        <p:txBody>
          <a:bodyPr vert="horz" lIns="91440" tIns="45720" rIns="91440" bIns="45720" rtlCol="0" anchor="t">
            <a:normAutofit lnSpcReduction="10000"/>
          </a:bodyPr>
          <a:lstStyle/>
          <a:p>
            <a:r>
              <a:rPr lang="pl-PL"/>
              <a:t>Brak ławników w sądach odwoławczych.</a:t>
            </a:r>
          </a:p>
          <a:p>
            <a:r>
              <a:rPr lang="pl-PL"/>
              <a:t>Art. 29 </a:t>
            </a:r>
            <a:r>
              <a:rPr lang="pl-PL">
                <a:ea typeface="+mn-lt"/>
                <a:cs typeface="+mn-lt"/>
              </a:rPr>
              <a:t>§  1.  Na rozprawie apelacyjnej i kasacyjnej sąd orzeka </a:t>
            </a:r>
            <a:r>
              <a:rPr lang="pl-PL" b="1">
                <a:ea typeface="+mn-lt"/>
                <a:cs typeface="+mn-lt"/>
              </a:rPr>
              <a:t>w składzie trzech sędziów</a:t>
            </a:r>
            <a:r>
              <a:rPr lang="pl-PL">
                <a:ea typeface="+mn-lt"/>
                <a:cs typeface="+mn-lt"/>
              </a:rPr>
              <a:t>, jeżeli ustawa nie stanowi inaczej.</a:t>
            </a:r>
            <a:endParaRPr lang="pl-PL" dirty="0"/>
          </a:p>
          <a:p>
            <a:r>
              <a:rPr lang="pl-PL">
                <a:ea typeface="+mn-lt"/>
                <a:cs typeface="+mn-lt"/>
              </a:rPr>
              <a:t>§  2.  Apelację lub kasację od wyroku orzekającego karę dożywotniego pozbawienia wolności albo wnoszącą o wymierzenie takiej kary rozpoznaje sąd w składzie </a:t>
            </a:r>
            <a:r>
              <a:rPr lang="pl-PL" b="1">
                <a:ea typeface="+mn-lt"/>
                <a:cs typeface="+mn-lt"/>
              </a:rPr>
              <a:t>pięciu sędziów</a:t>
            </a:r>
            <a:r>
              <a:rPr lang="pl-PL">
                <a:ea typeface="+mn-lt"/>
                <a:cs typeface="+mn-lt"/>
              </a:rPr>
              <a:t>.</a:t>
            </a:r>
            <a:endParaRPr lang="pl-PL"/>
          </a:p>
          <a:p>
            <a:r>
              <a:rPr lang="pl-PL"/>
              <a:t>Art. 449 </a:t>
            </a:r>
            <a:r>
              <a:rPr lang="pl-PL">
                <a:ea typeface="+mn-lt"/>
                <a:cs typeface="+mn-lt"/>
              </a:rPr>
              <a:t>§  2.  Jeżeli postępowanie przygotowawcze zakończyło się w formie dochodzenia oraz w sprawach z oskarżenia prywatnego, sąd odwoławczy orzeka na rozprawie jednoosobowo, chyba że zaskarżone orzeczenie sąd pierwszej instancji wydał w innym składzie niż w składzie jednego sędziego.</a:t>
            </a:r>
            <a:endParaRPr lang="pl-PL" dirty="0"/>
          </a:p>
          <a:p>
            <a:endParaRPr lang="pl-PL" dirty="0"/>
          </a:p>
        </p:txBody>
      </p:sp>
    </p:spTree>
    <p:extLst>
      <p:ext uri="{BB962C8B-B14F-4D97-AF65-F5344CB8AC3E}">
        <p14:creationId xmlns="" xmlns:p14="http://schemas.microsoft.com/office/powerpoint/2010/main" val="5349753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F5D9E1F1-51A8-4CBE-A886-7D2CC4F96973}"/>
              </a:ext>
            </a:extLst>
          </p:cNvPr>
          <p:cNvSpPr>
            <a:spLocks noGrp="1"/>
          </p:cNvSpPr>
          <p:nvPr>
            <p:ph type="title"/>
          </p:nvPr>
        </p:nvSpPr>
        <p:spPr>
          <a:xfrm>
            <a:off x="2231136" y="467418"/>
            <a:ext cx="7729728" cy="1188720"/>
          </a:xfrm>
          <a:solidFill>
            <a:srgbClr val="FFFFFF"/>
          </a:solidFill>
        </p:spPr>
        <p:txBody>
          <a:bodyPr>
            <a:normAutofit/>
          </a:bodyPr>
          <a:lstStyle/>
          <a:p>
            <a:r>
              <a:rPr lang="pl-PL"/>
              <a:t>zadanie</a:t>
            </a:r>
          </a:p>
        </p:txBody>
      </p:sp>
      <p:sp>
        <p:nvSpPr>
          <p:cNvPr id="3" name="Symbol zastępczy zawartości 2">
            <a:extLst>
              <a:ext uri="{FF2B5EF4-FFF2-40B4-BE49-F238E27FC236}">
                <a16:creationId xmlns="" xmlns:a16="http://schemas.microsoft.com/office/drawing/2014/main" id="{78405F57-574A-454B-9BCA-80F94B210192}"/>
              </a:ext>
            </a:extLst>
          </p:cNvPr>
          <p:cNvSpPr>
            <a:spLocks noGrp="1"/>
          </p:cNvSpPr>
          <p:nvPr>
            <p:ph idx="1"/>
          </p:nvPr>
        </p:nvSpPr>
        <p:spPr>
          <a:xfrm>
            <a:off x="1706062" y="2291262"/>
            <a:ext cx="8779512" cy="2879256"/>
          </a:xfrm>
        </p:spPr>
        <p:txBody>
          <a:bodyPr vert="horz" lIns="91440" tIns="45720" rIns="91440" bIns="45720" rtlCol="0" anchor="t">
            <a:normAutofit/>
          </a:bodyPr>
          <a:lstStyle/>
          <a:p>
            <a:pPr marL="0" indent="0">
              <a:buNone/>
            </a:pPr>
            <a:r>
              <a:rPr lang="pl-PL">
                <a:solidFill>
                  <a:srgbClr val="404040"/>
                </a:solidFill>
              </a:rPr>
              <a:t>Określ właściwość rzeczową i skład sądu na rozprawie głównej:</a:t>
            </a:r>
            <a:endParaRPr lang="pl-PL" dirty="0">
              <a:solidFill>
                <a:srgbClr val="404040"/>
              </a:solidFill>
            </a:endParaRPr>
          </a:p>
          <a:p>
            <a:pPr marL="0" indent="0">
              <a:buNone/>
            </a:pPr>
            <a:r>
              <a:rPr lang="pl-PL">
                <a:solidFill>
                  <a:srgbClr val="404040"/>
                </a:solidFill>
              </a:rPr>
              <a:t>1. Umyślne spowodowanie ciężkiego uszczerbku na zdrowiu,</a:t>
            </a:r>
          </a:p>
          <a:p>
            <a:pPr marL="0" indent="0">
              <a:buNone/>
            </a:pPr>
            <a:r>
              <a:rPr lang="pl-PL">
                <a:solidFill>
                  <a:srgbClr val="404040"/>
                </a:solidFill>
              </a:rPr>
              <a:t>2. Oszustwo na kwotę 200.000 złotych;</a:t>
            </a:r>
            <a:endParaRPr lang="pl-PL" dirty="0">
              <a:solidFill>
                <a:srgbClr val="404040"/>
              </a:solidFill>
            </a:endParaRPr>
          </a:p>
          <a:p>
            <a:pPr marL="0" indent="0">
              <a:buNone/>
            </a:pPr>
            <a:r>
              <a:rPr lang="pl-PL">
                <a:solidFill>
                  <a:srgbClr val="404040"/>
                </a:solidFill>
              </a:rPr>
              <a:t>3. Zabójstwo;</a:t>
            </a:r>
            <a:endParaRPr lang="pl-PL" dirty="0">
              <a:solidFill>
                <a:srgbClr val="404040"/>
              </a:solidFill>
            </a:endParaRPr>
          </a:p>
          <a:p>
            <a:pPr marL="0" indent="0">
              <a:buNone/>
            </a:pPr>
            <a:r>
              <a:rPr lang="pl-PL">
                <a:solidFill>
                  <a:srgbClr val="404040"/>
                </a:solidFill>
              </a:rPr>
              <a:t>4. Rozbój w typie podstawowym</a:t>
            </a:r>
            <a:endParaRPr lang="pl-PL" dirty="0">
              <a:solidFill>
                <a:srgbClr val="404040"/>
              </a:solidFill>
            </a:endParaRPr>
          </a:p>
        </p:txBody>
      </p:sp>
    </p:spTree>
    <p:extLst>
      <p:ext uri="{BB962C8B-B14F-4D97-AF65-F5344CB8AC3E}">
        <p14:creationId xmlns="" xmlns:p14="http://schemas.microsoft.com/office/powerpoint/2010/main" val="12630832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E2371905-6A5A-46C9-B983-803D34D9F965}"/>
              </a:ext>
            </a:extLst>
          </p:cNvPr>
          <p:cNvSpPr>
            <a:spLocks noGrp="1"/>
          </p:cNvSpPr>
          <p:nvPr>
            <p:ph type="title"/>
          </p:nvPr>
        </p:nvSpPr>
        <p:spPr/>
        <p:txBody>
          <a:bodyPr>
            <a:normAutofit/>
          </a:bodyPr>
          <a:lstStyle/>
          <a:p>
            <a:r>
              <a:rPr lang="pl-PL" dirty="0"/>
              <a:t>Strony postępowania karnego</a:t>
            </a:r>
          </a:p>
        </p:txBody>
      </p:sp>
      <p:sp>
        <p:nvSpPr>
          <p:cNvPr id="3" name="Symbol zastępczy zawartości 2">
            <a:extLst>
              <a:ext uri="{FF2B5EF4-FFF2-40B4-BE49-F238E27FC236}">
                <a16:creationId xmlns="" xmlns:a16="http://schemas.microsoft.com/office/drawing/2014/main" id="{1175816C-5043-4059-AAFB-5F8D3249AE7B}"/>
              </a:ext>
            </a:extLst>
          </p:cNvPr>
          <p:cNvSpPr>
            <a:spLocks noGrp="1"/>
          </p:cNvSpPr>
          <p:nvPr>
            <p:ph idx="1"/>
          </p:nvPr>
        </p:nvSpPr>
        <p:spPr/>
        <p:txBody>
          <a:bodyPr vert="horz" lIns="91440" tIns="45720" rIns="91440" bIns="45720" rtlCol="0" anchor="t">
            <a:normAutofit/>
          </a:bodyPr>
          <a:lstStyle/>
          <a:p>
            <a:r>
              <a:rPr lang="pl-PL" dirty="0"/>
              <a:t>Wg definicji S. Waltosia i P. Hofmańskiego</a:t>
            </a:r>
          </a:p>
          <a:p>
            <a:r>
              <a:rPr lang="pl-PL" dirty="0"/>
              <a:t>Strony procesowe to podmioty posiadające interes prawny w korzystnym dla nich rozstrzygnięciu o przedmiocie procesu</a:t>
            </a:r>
          </a:p>
        </p:txBody>
      </p:sp>
    </p:spTree>
    <p:extLst>
      <p:ext uri="{BB962C8B-B14F-4D97-AF65-F5344CB8AC3E}">
        <p14:creationId xmlns="" xmlns:p14="http://schemas.microsoft.com/office/powerpoint/2010/main" val="11575609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2A2DB635-D522-436F-830D-5368499B423D}"/>
              </a:ext>
            </a:extLst>
          </p:cNvPr>
          <p:cNvSpPr>
            <a:spLocks noGrp="1"/>
          </p:cNvSpPr>
          <p:nvPr>
            <p:ph type="title"/>
          </p:nvPr>
        </p:nvSpPr>
        <p:spPr/>
        <p:txBody>
          <a:bodyPr/>
          <a:lstStyle/>
          <a:p>
            <a:r>
              <a:rPr lang="pl-PL" dirty="0"/>
              <a:t>Strony procesowe</a:t>
            </a:r>
          </a:p>
        </p:txBody>
      </p:sp>
      <p:graphicFrame>
        <p:nvGraphicFramePr>
          <p:cNvPr id="4" name="Diagram 4">
            <a:extLst>
              <a:ext uri="{FF2B5EF4-FFF2-40B4-BE49-F238E27FC236}">
                <a16:creationId xmlns="" xmlns:a16="http://schemas.microsoft.com/office/drawing/2014/main" id="{F0C5E20D-8811-43FD-9BB2-1EBF02746899}"/>
              </a:ext>
            </a:extLst>
          </p:cNvPr>
          <p:cNvGraphicFramePr>
            <a:graphicFrameLocks noGrp="1"/>
          </p:cNvGraphicFramePr>
          <p:nvPr>
            <p:ph idx="1"/>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5944429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17218483-399A-4535-9710-D307C98E2CFF}"/>
              </a:ext>
            </a:extLst>
          </p:cNvPr>
          <p:cNvSpPr>
            <a:spLocks noGrp="1"/>
          </p:cNvSpPr>
          <p:nvPr>
            <p:ph type="title"/>
          </p:nvPr>
        </p:nvSpPr>
        <p:spPr>
          <a:xfrm>
            <a:off x="2290667" y="345567"/>
            <a:ext cx="7729728" cy="1188720"/>
          </a:xfrm>
        </p:spPr>
        <p:txBody>
          <a:bodyPr/>
          <a:lstStyle/>
          <a:p>
            <a:r>
              <a:rPr lang="pl-PL" dirty="0"/>
              <a:t>Strony czynne</a:t>
            </a:r>
          </a:p>
        </p:txBody>
      </p:sp>
      <p:sp>
        <p:nvSpPr>
          <p:cNvPr id="3" name="Symbol zastępczy zawartości 2">
            <a:extLst>
              <a:ext uri="{FF2B5EF4-FFF2-40B4-BE49-F238E27FC236}">
                <a16:creationId xmlns="" xmlns:a16="http://schemas.microsoft.com/office/drawing/2014/main" id="{769D08CD-913F-4094-BE46-B9AD9EB440D8}"/>
              </a:ext>
            </a:extLst>
          </p:cNvPr>
          <p:cNvSpPr>
            <a:spLocks noGrp="1"/>
          </p:cNvSpPr>
          <p:nvPr>
            <p:ph idx="1"/>
          </p:nvPr>
        </p:nvSpPr>
        <p:spPr>
          <a:xfrm>
            <a:off x="2445449" y="6912388"/>
            <a:ext cx="7729728" cy="3101983"/>
          </a:xfrm>
        </p:spPr>
        <p:txBody>
          <a:bodyPr vert="horz" lIns="91440" tIns="45720" rIns="91440" bIns="45720" rtlCol="0" anchor="t">
            <a:normAutofit/>
          </a:bodyPr>
          <a:lstStyle/>
          <a:p>
            <a:pPr marL="0" indent="0">
              <a:buNone/>
            </a:pPr>
            <a:endParaRPr lang="pl-PL" dirty="0"/>
          </a:p>
        </p:txBody>
      </p:sp>
      <p:sp>
        <p:nvSpPr>
          <p:cNvPr id="4" name="Prostokąt 3">
            <a:extLst>
              <a:ext uri="{FF2B5EF4-FFF2-40B4-BE49-F238E27FC236}">
                <a16:creationId xmlns="" xmlns:a16="http://schemas.microsoft.com/office/drawing/2014/main" id="{6AC0E1C7-4DAB-4A72-9CD6-E37C42954C45}"/>
              </a:ext>
            </a:extLst>
          </p:cNvPr>
          <p:cNvSpPr/>
          <p:nvPr/>
        </p:nvSpPr>
        <p:spPr>
          <a:xfrm>
            <a:off x="2793206" y="2138361"/>
            <a:ext cx="1833562" cy="9167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pokrzywdzony</a:t>
            </a:r>
          </a:p>
        </p:txBody>
      </p:sp>
      <p:sp>
        <p:nvSpPr>
          <p:cNvPr id="5" name="Prostokąt 4">
            <a:extLst>
              <a:ext uri="{FF2B5EF4-FFF2-40B4-BE49-F238E27FC236}">
                <a16:creationId xmlns="" xmlns:a16="http://schemas.microsoft.com/office/drawing/2014/main" id="{8BE69663-E5D8-47E9-BA45-94B577A2B310}"/>
              </a:ext>
            </a:extLst>
          </p:cNvPr>
          <p:cNvSpPr/>
          <p:nvPr/>
        </p:nvSpPr>
        <p:spPr>
          <a:xfrm>
            <a:off x="7662863" y="2138361"/>
            <a:ext cx="1833562" cy="9167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oskarżyciele</a:t>
            </a:r>
          </a:p>
        </p:txBody>
      </p:sp>
      <p:sp>
        <p:nvSpPr>
          <p:cNvPr id="6" name="Prostokąt 5">
            <a:extLst>
              <a:ext uri="{FF2B5EF4-FFF2-40B4-BE49-F238E27FC236}">
                <a16:creationId xmlns="" xmlns:a16="http://schemas.microsoft.com/office/drawing/2014/main" id="{6FC8300F-24DC-4775-848C-881355692F0D}"/>
              </a:ext>
            </a:extLst>
          </p:cNvPr>
          <p:cNvSpPr/>
          <p:nvPr/>
        </p:nvSpPr>
        <p:spPr>
          <a:xfrm>
            <a:off x="5400674" y="3638548"/>
            <a:ext cx="1833562" cy="6310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oskarżyciel publiczny</a:t>
            </a:r>
          </a:p>
        </p:txBody>
      </p:sp>
      <p:sp>
        <p:nvSpPr>
          <p:cNvPr id="7" name="Prostokąt 6">
            <a:extLst>
              <a:ext uri="{FF2B5EF4-FFF2-40B4-BE49-F238E27FC236}">
                <a16:creationId xmlns="" xmlns:a16="http://schemas.microsoft.com/office/drawing/2014/main" id="{23A93C4E-DB08-480E-9DD9-93D076F4AC44}"/>
              </a:ext>
            </a:extLst>
          </p:cNvPr>
          <p:cNvSpPr/>
          <p:nvPr/>
        </p:nvSpPr>
        <p:spPr>
          <a:xfrm>
            <a:off x="7448550" y="3638547"/>
            <a:ext cx="1833562" cy="6310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oskarżyciel prywatny</a:t>
            </a:r>
          </a:p>
        </p:txBody>
      </p:sp>
      <p:sp>
        <p:nvSpPr>
          <p:cNvPr id="8" name="Prostokąt 7">
            <a:extLst>
              <a:ext uri="{FF2B5EF4-FFF2-40B4-BE49-F238E27FC236}">
                <a16:creationId xmlns="" xmlns:a16="http://schemas.microsoft.com/office/drawing/2014/main" id="{9BF7DC4A-3907-46D1-BDAB-71A6125B1C5D}"/>
              </a:ext>
            </a:extLst>
          </p:cNvPr>
          <p:cNvSpPr/>
          <p:nvPr/>
        </p:nvSpPr>
        <p:spPr>
          <a:xfrm>
            <a:off x="9401174" y="3638547"/>
            <a:ext cx="1833562" cy="6310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oskarżyciel posiłkowy</a:t>
            </a:r>
          </a:p>
        </p:txBody>
      </p:sp>
      <p:sp>
        <p:nvSpPr>
          <p:cNvPr id="9" name="Prostokąt 8">
            <a:extLst>
              <a:ext uri="{FF2B5EF4-FFF2-40B4-BE49-F238E27FC236}">
                <a16:creationId xmlns="" xmlns:a16="http://schemas.microsoft.com/office/drawing/2014/main" id="{007DB47F-8BB2-4139-9E83-0D9CBE73C769}"/>
              </a:ext>
            </a:extLst>
          </p:cNvPr>
          <p:cNvSpPr/>
          <p:nvPr/>
        </p:nvSpPr>
        <p:spPr>
          <a:xfrm>
            <a:off x="8031955" y="4864891"/>
            <a:ext cx="1833562" cy="6310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uboczny</a:t>
            </a:r>
          </a:p>
        </p:txBody>
      </p:sp>
      <p:sp>
        <p:nvSpPr>
          <p:cNvPr id="10" name="Prostokąt 9">
            <a:extLst>
              <a:ext uri="{FF2B5EF4-FFF2-40B4-BE49-F238E27FC236}">
                <a16:creationId xmlns="" xmlns:a16="http://schemas.microsoft.com/office/drawing/2014/main" id="{7B2F0F3D-6B3F-4A7D-A2C3-0EF8FEB80F64}"/>
              </a:ext>
            </a:extLst>
          </p:cNvPr>
          <p:cNvSpPr/>
          <p:nvPr/>
        </p:nvSpPr>
        <p:spPr>
          <a:xfrm>
            <a:off x="10186987" y="4864891"/>
            <a:ext cx="1833562" cy="6310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dirty="0"/>
              <a:t>subsydiarny</a:t>
            </a:r>
          </a:p>
        </p:txBody>
      </p:sp>
      <p:sp>
        <p:nvSpPr>
          <p:cNvPr id="11" name="Strzałka: w prawo 10">
            <a:extLst>
              <a:ext uri="{FF2B5EF4-FFF2-40B4-BE49-F238E27FC236}">
                <a16:creationId xmlns="" xmlns:a16="http://schemas.microsoft.com/office/drawing/2014/main" id="{0B904000-07DE-4A3C-9350-8D54A882426B}"/>
              </a:ext>
            </a:extLst>
          </p:cNvPr>
          <p:cNvSpPr/>
          <p:nvPr/>
        </p:nvSpPr>
        <p:spPr>
          <a:xfrm rot="7980000">
            <a:off x="4916233" y="1960340"/>
            <a:ext cx="976312" cy="2024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Strzałka: w prawo 11">
            <a:extLst>
              <a:ext uri="{FF2B5EF4-FFF2-40B4-BE49-F238E27FC236}">
                <a16:creationId xmlns="" xmlns:a16="http://schemas.microsoft.com/office/drawing/2014/main" id="{4D18A247-22A7-4BCA-BCFF-D4C020EDFD9B}"/>
              </a:ext>
            </a:extLst>
          </p:cNvPr>
          <p:cNvSpPr/>
          <p:nvPr/>
        </p:nvSpPr>
        <p:spPr>
          <a:xfrm rot="3060000">
            <a:off x="6511671" y="1948434"/>
            <a:ext cx="976312" cy="2024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Strzałka: w prawo 12">
            <a:extLst>
              <a:ext uri="{FF2B5EF4-FFF2-40B4-BE49-F238E27FC236}">
                <a16:creationId xmlns="" xmlns:a16="http://schemas.microsoft.com/office/drawing/2014/main" id="{300739BA-54B5-4B57-AD4C-BCDAB102693F}"/>
              </a:ext>
            </a:extLst>
          </p:cNvPr>
          <p:cNvSpPr/>
          <p:nvPr/>
        </p:nvSpPr>
        <p:spPr>
          <a:xfrm rot="7980000">
            <a:off x="6955069" y="3236158"/>
            <a:ext cx="559594" cy="1309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Strzałka: w prawo 13">
            <a:extLst>
              <a:ext uri="{FF2B5EF4-FFF2-40B4-BE49-F238E27FC236}">
                <a16:creationId xmlns="" xmlns:a16="http://schemas.microsoft.com/office/drawing/2014/main" id="{C0D93B4C-B6DB-4570-B2C6-1F552F7FF679}"/>
              </a:ext>
            </a:extLst>
          </p:cNvPr>
          <p:cNvSpPr/>
          <p:nvPr/>
        </p:nvSpPr>
        <p:spPr>
          <a:xfrm rot="5400000">
            <a:off x="8229038" y="3343314"/>
            <a:ext cx="392907" cy="1547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5" name="Strzałka: w prawo 14">
            <a:extLst>
              <a:ext uri="{FF2B5EF4-FFF2-40B4-BE49-F238E27FC236}">
                <a16:creationId xmlns="" xmlns:a16="http://schemas.microsoft.com/office/drawing/2014/main" id="{64BB6417-171B-4B51-97FC-48AF59F9E88B}"/>
              </a:ext>
            </a:extLst>
          </p:cNvPr>
          <p:cNvSpPr/>
          <p:nvPr/>
        </p:nvSpPr>
        <p:spPr>
          <a:xfrm rot="2940000">
            <a:off x="9669694" y="3236158"/>
            <a:ext cx="559594" cy="1309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Strzałka: w prawo 15">
            <a:extLst>
              <a:ext uri="{FF2B5EF4-FFF2-40B4-BE49-F238E27FC236}">
                <a16:creationId xmlns="" xmlns:a16="http://schemas.microsoft.com/office/drawing/2014/main" id="{FE5ECC40-995D-4AD1-A9A7-DB3EDB0B0FE1}"/>
              </a:ext>
            </a:extLst>
          </p:cNvPr>
          <p:cNvSpPr/>
          <p:nvPr/>
        </p:nvSpPr>
        <p:spPr>
          <a:xfrm rot="7980000">
            <a:off x="9348225" y="4545846"/>
            <a:ext cx="559594" cy="1309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Strzałka: w prawo 16">
            <a:extLst>
              <a:ext uri="{FF2B5EF4-FFF2-40B4-BE49-F238E27FC236}">
                <a16:creationId xmlns="" xmlns:a16="http://schemas.microsoft.com/office/drawing/2014/main" id="{D86D08D8-6516-4640-9A9A-5D2200F6869E}"/>
              </a:ext>
            </a:extLst>
          </p:cNvPr>
          <p:cNvSpPr/>
          <p:nvPr/>
        </p:nvSpPr>
        <p:spPr>
          <a:xfrm rot="2700000">
            <a:off x="10586475" y="4545846"/>
            <a:ext cx="559594" cy="1309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 xmlns:p14="http://schemas.microsoft.com/office/powerpoint/2010/main" val="253140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6D1F159F-ED8A-447B-89DA-11040172F669}"/>
              </a:ext>
            </a:extLst>
          </p:cNvPr>
          <p:cNvSpPr>
            <a:spLocks noGrp="1"/>
          </p:cNvSpPr>
          <p:nvPr>
            <p:ph type="title"/>
          </p:nvPr>
        </p:nvSpPr>
        <p:spPr/>
        <p:txBody>
          <a:bodyPr/>
          <a:lstStyle/>
          <a:p>
            <a:r>
              <a:rPr lang="pl-PL" dirty="0"/>
              <a:t>Strony bierne</a:t>
            </a:r>
          </a:p>
        </p:txBody>
      </p:sp>
      <p:sp>
        <p:nvSpPr>
          <p:cNvPr id="3" name="Symbol zastępczy zawartości 2">
            <a:extLst>
              <a:ext uri="{FF2B5EF4-FFF2-40B4-BE49-F238E27FC236}">
                <a16:creationId xmlns="" xmlns:a16="http://schemas.microsoft.com/office/drawing/2014/main" id="{129BE13F-02C8-44F3-B428-52F7253676AC}"/>
              </a:ext>
            </a:extLst>
          </p:cNvPr>
          <p:cNvSpPr>
            <a:spLocks noGrp="1"/>
          </p:cNvSpPr>
          <p:nvPr>
            <p:ph idx="1"/>
          </p:nvPr>
        </p:nvSpPr>
        <p:spPr/>
        <p:txBody>
          <a:bodyPr vert="horz" lIns="91440" tIns="45720" rIns="91440" bIns="45720" rtlCol="0" anchor="t">
            <a:normAutofit/>
          </a:bodyPr>
          <a:lstStyle/>
          <a:p>
            <a:r>
              <a:rPr lang="pl-PL" dirty="0"/>
              <a:t>podejrzany, </a:t>
            </a:r>
          </a:p>
          <a:p>
            <a:r>
              <a:rPr lang="pl-PL" dirty="0"/>
              <a:t>oskarżony, </a:t>
            </a:r>
          </a:p>
          <a:p>
            <a:r>
              <a:rPr lang="pl-PL" dirty="0"/>
              <a:t>skazany (art. 6 </a:t>
            </a:r>
            <a:r>
              <a:rPr lang="pl-PL" dirty="0" err="1"/>
              <a:t>kkw</a:t>
            </a:r>
            <a:r>
              <a:rPr lang="pl-PL" dirty="0"/>
              <a:t>)</a:t>
            </a:r>
          </a:p>
        </p:txBody>
      </p:sp>
    </p:spTree>
    <p:extLst>
      <p:ext uri="{BB962C8B-B14F-4D97-AF65-F5344CB8AC3E}">
        <p14:creationId xmlns="" xmlns:p14="http://schemas.microsoft.com/office/powerpoint/2010/main" val="3583008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50A07609-A4F1-4623-8FA1-549E5F6878BC}"/>
              </a:ext>
            </a:extLst>
          </p:cNvPr>
          <p:cNvSpPr>
            <a:spLocks noGrp="1"/>
          </p:cNvSpPr>
          <p:nvPr>
            <p:ph type="title"/>
          </p:nvPr>
        </p:nvSpPr>
        <p:spPr>
          <a:xfrm>
            <a:off x="829781" y="2708804"/>
            <a:ext cx="3698803" cy="1440394"/>
          </a:xfrm>
          <a:noFill/>
          <a:ln>
            <a:solidFill>
              <a:schemeClr val="tx1"/>
            </a:solidFill>
          </a:ln>
        </p:spPr>
        <p:txBody>
          <a:bodyPr>
            <a:normAutofit fontScale="90000"/>
          </a:bodyPr>
          <a:lstStyle/>
          <a:p>
            <a:r>
              <a:rPr lang="pl-PL" sz="2400" dirty="0">
                <a:solidFill>
                  <a:schemeClr val="tx1"/>
                </a:solidFill>
              </a:rPr>
              <a:t>Ściganie z urzędu -</a:t>
            </a:r>
            <a:br>
              <a:rPr lang="pl-PL" sz="2400" dirty="0">
                <a:solidFill>
                  <a:schemeClr val="tx1"/>
                </a:solidFill>
              </a:rPr>
            </a:br>
            <a:r>
              <a:rPr lang="pl-PL" sz="2400" dirty="0">
                <a:solidFill>
                  <a:schemeClr val="tx1"/>
                </a:solidFill>
              </a:rPr>
              <a:t>przykładowy typ czynu zabronionego</a:t>
            </a:r>
          </a:p>
        </p:txBody>
      </p:sp>
      <p:sp>
        <p:nvSpPr>
          <p:cNvPr id="8" name="Rectangle 7">
            <a:extLst>
              <a:ext uri="{FF2B5EF4-FFF2-40B4-BE49-F238E27FC236}">
                <a16:creationId xmlns="" xmlns:a16="http://schemas.microsoft.com/office/drawing/2014/main" id="{FB403EBD-907E-4D59-98D4-A72CD1063C6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 xmlns:a16="http://schemas.microsoft.com/office/drawing/2014/main" id="{E3702D53-E627-4266-B961-D0FE5AE4B862}"/>
              </a:ext>
            </a:extLst>
          </p:cNvPr>
          <p:cNvSpPr>
            <a:spLocks noGrp="1"/>
          </p:cNvSpPr>
          <p:nvPr>
            <p:ph idx="1"/>
          </p:nvPr>
        </p:nvSpPr>
        <p:spPr>
          <a:xfrm>
            <a:off x="6049182" y="802638"/>
            <a:ext cx="5408696" cy="5252722"/>
          </a:xfrm>
        </p:spPr>
        <p:txBody>
          <a:bodyPr anchor="ctr">
            <a:normAutofit/>
          </a:bodyPr>
          <a:lstStyle/>
          <a:p>
            <a:pPr marL="0" indent="0">
              <a:buNone/>
            </a:pPr>
            <a:r>
              <a:rPr lang="pl-PL" dirty="0">
                <a:solidFill>
                  <a:schemeClr val="bg1"/>
                </a:solidFill>
              </a:rPr>
              <a:t>Art. 155 k.k. </a:t>
            </a:r>
            <a:r>
              <a:rPr lang="pl-PL" i="1" dirty="0">
                <a:solidFill>
                  <a:schemeClr val="bg1"/>
                </a:solidFill>
              </a:rPr>
              <a:t>Kto nieumyślnie powoduje śmierć człowieka, podlega karze pozbawienia wolności od 3 miesięcy do lat 5.</a:t>
            </a:r>
            <a:endParaRPr lang="pl-PL" dirty="0">
              <a:solidFill>
                <a:schemeClr val="bg1"/>
              </a:solidFill>
            </a:endParaRPr>
          </a:p>
        </p:txBody>
      </p:sp>
    </p:spTree>
    <p:extLst>
      <p:ext uri="{BB962C8B-B14F-4D97-AF65-F5344CB8AC3E}">
        <p14:creationId xmlns="" xmlns:p14="http://schemas.microsoft.com/office/powerpoint/2010/main" val="4139267163"/>
      </p:ext>
    </p:extLst>
  </p:cSld>
  <p:clrMapOvr>
    <a:overrideClrMapping bg1="dk1" tx1="lt1" bg2="dk2" tx2="lt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95F955F-4051-4CA7-B6BF-5E365CDFE009}"/>
              </a:ext>
            </a:extLst>
          </p:cNvPr>
          <p:cNvSpPr>
            <a:spLocks noGrp="1"/>
          </p:cNvSpPr>
          <p:nvPr>
            <p:ph type="title"/>
          </p:nvPr>
        </p:nvSpPr>
        <p:spPr/>
        <p:txBody>
          <a:bodyPr/>
          <a:lstStyle/>
          <a:p>
            <a:r>
              <a:rPr lang="pl-PL" dirty="0"/>
              <a:t>Przedstawiciele procesowi stron</a:t>
            </a:r>
          </a:p>
        </p:txBody>
      </p:sp>
      <p:sp>
        <p:nvSpPr>
          <p:cNvPr id="3" name="Symbol zastępczy zawartości 2">
            <a:extLst>
              <a:ext uri="{FF2B5EF4-FFF2-40B4-BE49-F238E27FC236}">
                <a16:creationId xmlns="" xmlns:a16="http://schemas.microsoft.com/office/drawing/2014/main" id="{8EFDC82B-7B18-461D-BFE8-B238496E471C}"/>
              </a:ext>
            </a:extLst>
          </p:cNvPr>
          <p:cNvSpPr>
            <a:spLocks noGrp="1"/>
          </p:cNvSpPr>
          <p:nvPr>
            <p:ph idx="1"/>
          </p:nvPr>
        </p:nvSpPr>
        <p:spPr/>
        <p:txBody>
          <a:bodyPr vert="horz" lIns="91440" tIns="45720" rIns="91440" bIns="45720" rtlCol="0" anchor="t">
            <a:normAutofit/>
          </a:bodyPr>
          <a:lstStyle/>
          <a:p>
            <a:r>
              <a:rPr lang="pl-PL" dirty="0"/>
              <a:t>Obrońca,</a:t>
            </a:r>
          </a:p>
          <a:p>
            <a:r>
              <a:rPr lang="pl-PL" dirty="0"/>
              <a:t>Pełnomocnik,</a:t>
            </a:r>
          </a:p>
          <a:p>
            <a:r>
              <a:rPr lang="pl-PL" dirty="0"/>
              <a:t>Przedstawiciele ustawowi stron.</a:t>
            </a:r>
          </a:p>
        </p:txBody>
      </p:sp>
    </p:spTree>
    <p:extLst>
      <p:ext uri="{BB962C8B-B14F-4D97-AF65-F5344CB8AC3E}">
        <p14:creationId xmlns="" xmlns:p14="http://schemas.microsoft.com/office/powerpoint/2010/main" val="2213934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DEED80D7-2C2E-4CB8-B671-39AC6F69E3C5}"/>
              </a:ext>
            </a:extLst>
          </p:cNvPr>
          <p:cNvSpPr>
            <a:spLocks noGrp="1"/>
          </p:cNvSpPr>
          <p:nvPr>
            <p:ph type="title"/>
          </p:nvPr>
        </p:nvSpPr>
        <p:spPr/>
        <p:txBody>
          <a:bodyPr/>
          <a:lstStyle/>
          <a:p>
            <a:r>
              <a:rPr lang="pl-PL" dirty="0"/>
              <a:t>obrońca</a:t>
            </a:r>
          </a:p>
        </p:txBody>
      </p:sp>
      <p:sp>
        <p:nvSpPr>
          <p:cNvPr id="3" name="Symbol zastępczy zawartości 2">
            <a:extLst>
              <a:ext uri="{FF2B5EF4-FFF2-40B4-BE49-F238E27FC236}">
                <a16:creationId xmlns="" xmlns:a16="http://schemas.microsoft.com/office/drawing/2014/main" id="{349055BF-CD74-4DEB-B51C-2B7619699432}"/>
              </a:ext>
            </a:extLst>
          </p:cNvPr>
          <p:cNvSpPr>
            <a:spLocks noGrp="1"/>
          </p:cNvSpPr>
          <p:nvPr>
            <p:ph idx="1"/>
          </p:nvPr>
        </p:nvSpPr>
        <p:spPr/>
        <p:txBody>
          <a:bodyPr vert="horz" lIns="91440" tIns="45720" rIns="91440" bIns="45720" rtlCol="0" anchor="t">
            <a:normAutofit/>
          </a:bodyPr>
          <a:lstStyle/>
          <a:p>
            <a:r>
              <a:rPr lang="pl-PL" dirty="0"/>
              <a:t>Każdy oskarżony (podejrzany) ma prawo do korzystania z pomocy obrońcy. </a:t>
            </a:r>
          </a:p>
          <a:p>
            <a:r>
              <a:rPr lang="pl-PL" dirty="0"/>
              <a:t>Jest to tzw. obrona formalna</a:t>
            </a:r>
          </a:p>
          <a:p>
            <a:r>
              <a:rPr lang="pl-PL" dirty="0"/>
              <a:t>Obrońcą może być jedynie osoba uprawniona do obrony według przepisów o ustroju adwokatury lub ustawy o radcach prawnych.</a:t>
            </a:r>
          </a:p>
          <a:p>
            <a:r>
              <a:rPr lang="pl-PL" dirty="0"/>
              <a:t>Adwokaci i radcowie prawni</a:t>
            </a:r>
          </a:p>
          <a:p>
            <a:r>
              <a:rPr lang="pl-PL" dirty="0"/>
              <a:t>W ich zastępstwie aplikanci tych zawodów prawniczych</a:t>
            </a:r>
          </a:p>
        </p:txBody>
      </p:sp>
    </p:spTree>
    <p:extLst>
      <p:ext uri="{BB962C8B-B14F-4D97-AF65-F5344CB8AC3E}">
        <p14:creationId xmlns="" xmlns:p14="http://schemas.microsoft.com/office/powerpoint/2010/main" val="36345245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F5E5125A-D484-44B1-8DB4-FCDF965FF516}"/>
              </a:ext>
            </a:extLst>
          </p:cNvPr>
          <p:cNvSpPr>
            <a:spLocks noGrp="1"/>
          </p:cNvSpPr>
          <p:nvPr>
            <p:ph type="title"/>
          </p:nvPr>
        </p:nvSpPr>
        <p:spPr/>
        <p:txBody>
          <a:bodyPr/>
          <a:lstStyle/>
          <a:p>
            <a:r>
              <a:rPr lang="pl-PL" dirty="0"/>
              <a:t>pełnomocnik</a:t>
            </a:r>
          </a:p>
        </p:txBody>
      </p:sp>
      <p:sp>
        <p:nvSpPr>
          <p:cNvPr id="3" name="Symbol zastępczy zawartości 2">
            <a:extLst>
              <a:ext uri="{FF2B5EF4-FFF2-40B4-BE49-F238E27FC236}">
                <a16:creationId xmlns="" xmlns:a16="http://schemas.microsoft.com/office/drawing/2014/main" id="{6470F548-80C6-4590-BBA8-8A3D8430AFAB}"/>
              </a:ext>
            </a:extLst>
          </p:cNvPr>
          <p:cNvSpPr>
            <a:spLocks noGrp="1"/>
          </p:cNvSpPr>
          <p:nvPr>
            <p:ph idx="1"/>
          </p:nvPr>
        </p:nvSpPr>
        <p:spPr/>
        <p:txBody>
          <a:bodyPr vert="horz" lIns="91440" tIns="45720" rIns="91440" bIns="45720" rtlCol="0" anchor="t">
            <a:normAutofit/>
          </a:bodyPr>
          <a:lstStyle/>
          <a:p>
            <a:r>
              <a:rPr lang="pl-PL" dirty="0"/>
              <a:t>Art. 87 § 1. </a:t>
            </a:r>
            <a:r>
              <a:rPr lang="pl-PL" i="1" dirty="0"/>
              <a:t>Strona inna niż oskarżony może ustanowić pełnomocnika.</a:t>
            </a:r>
          </a:p>
          <a:p>
            <a:r>
              <a:rPr lang="pl-PL" dirty="0">
                <a:ea typeface="+mn-lt"/>
                <a:cs typeface="+mn-lt"/>
              </a:rPr>
              <a:t> </a:t>
            </a:r>
            <a:r>
              <a:rPr lang="pl-PL" dirty="0"/>
              <a:t>§ 2. </a:t>
            </a:r>
            <a:r>
              <a:rPr lang="pl-PL" i="1" dirty="0"/>
              <a:t>Osoba niebędąca stroną może ustanowić pełnomocnika, jeżeli wymagają tego jej interesy w toczącym się postępowaniu.</a:t>
            </a:r>
          </a:p>
          <a:p>
            <a:r>
              <a:rPr lang="pl-PL" dirty="0">
                <a:ea typeface="+mn-lt"/>
                <a:cs typeface="+mn-lt"/>
              </a:rPr>
              <a:t> </a:t>
            </a:r>
            <a:r>
              <a:rPr lang="pl-PL" dirty="0"/>
              <a:t>§ 3. </a:t>
            </a:r>
            <a:r>
              <a:rPr lang="pl-PL" i="1" dirty="0"/>
              <a:t>Sąd, a w postępowaniu przygotowawczym prokurator, może odmówić dopuszczenia do udziału w postępowaniu pełnomocnika, o którym mowa w </a:t>
            </a:r>
            <a:r>
              <a:rPr lang="pl-PL" dirty="0">
                <a:ea typeface="+mn-lt"/>
                <a:cs typeface="+mn-lt"/>
              </a:rPr>
              <a:t> </a:t>
            </a:r>
            <a:r>
              <a:rPr lang="pl-PL" dirty="0"/>
              <a:t>§ </a:t>
            </a:r>
            <a:r>
              <a:rPr lang="pl-PL" i="1" dirty="0"/>
              <a:t>2, jeżeli uzna, że nie wymaga tego obrona interesów niebędących stroną.</a:t>
            </a:r>
          </a:p>
        </p:txBody>
      </p:sp>
    </p:spTree>
    <p:extLst>
      <p:ext uri="{BB962C8B-B14F-4D97-AF65-F5344CB8AC3E}">
        <p14:creationId xmlns="" xmlns:p14="http://schemas.microsoft.com/office/powerpoint/2010/main" val="22917994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EA445B41-1EE1-44D4-A632-7C0926438F8E}"/>
              </a:ext>
            </a:extLst>
          </p:cNvPr>
          <p:cNvSpPr>
            <a:spLocks noGrp="1"/>
          </p:cNvSpPr>
          <p:nvPr>
            <p:ph type="title"/>
          </p:nvPr>
        </p:nvSpPr>
        <p:spPr/>
        <p:txBody>
          <a:bodyPr/>
          <a:lstStyle/>
          <a:p>
            <a:r>
              <a:rPr lang="pl-PL" dirty="0"/>
              <a:t>Przedstawiciel ustawowy</a:t>
            </a:r>
          </a:p>
        </p:txBody>
      </p:sp>
      <p:sp>
        <p:nvSpPr>
          <p:cNvPr id="3" name="Symbol zastępczy zawartości 2">
            <a:extLst>
              <a:ext uri="{FF2B5EF4-FFF2-40B4-BE49-F238E27FC236}">
                <a16:creationId xmlns="" xmlns:a16="http://schemas.microsoft.com/office/drawing/2014/main" id="{AF947339-D1F8-4DF3-9587-94645CD9E6FF}"/>
              </a:ext>
            </a:extLst>
          </p:cNvPr>
          <p:cNvSpPr>
            <a:spLocks noGrp="1"/>
          </p:cNvSpPr>
          <p:nvPr>
            <p:ph idx="1"/>
          </p:nvPr>
        </p:nvSpPr>
        <p:spPr/>
        <p:txBody>
          <a:bodyPr vert="horz" lIns="91440" tIns="45720" rIns="91440" bIns="45720" rtlCol="0" anchor="t">
            <a:normAutofit/>
          </a:bodyPr>
          <a:lstStyle/>
          <a:p>
            <a:r>
              <a:rPr lang="pl-PL" dirty="0">
                <a:ea typeface="+mn-lt"/>
                <a:cs typeface="+mn-lt"/>
              </a:rPr>
              <a:t>Art. 51 § 1.  Za pokrzywdzonego, który nie jest osobą fizyczną, czynności procesowych dokonuje organ uprawniony do działania </a:t>
            </a:r>
            <a:r>
              <a:rPr lang="pl-PL" b="1" dirty="0">
                <a:ea typeface="+mn-lt"/>
                <a:cs typeface="+mn-lt"/>
              </a:rPr>
              <a:t>w jego imieniu</a:t>
            </a:r>
            <a:r>
              <a:rPr lang="pl-PL" dirty="0">
                <a:ea typeface="+mn-lt"/>
                <a:cs typeface="+mn-lt"/>
              </a:rPr>
              <a:t>.</a:t>
            </a:r>
            <a:endParaRPr lang="pl-PL" dirty="0"/>
          </a:p>
          <a:p>
            <a:r>
              <a:rPr lang="pl-PL" dirty="0">
                <a:ea typeface="+mn-lt"/>
                <a:cs typeface="+mn-lt"/>
              </a:rPr>
              <a:t>§  2.  Jeżeli pokrzywdzonym jest małoletni albo ubezwłasnowolniony całkowicie lub częściowo, prawa jego </a:t>
            </a:r>
            <a:r>
              <a:rPr lang="pl-PL" b="1" dirty="0">
                <a:ea typeface="+mn-lt"/>
                <a:cs typeface="+mn-lt"/>
              </a:rPr>
              <a:t>wykonuje </a:t>
            </a:r>
            <a:r>
              <a:rPr lang="pl-PL" dirty="0">
                <a:ea typeface="+mn-lt"/>
                <a:cs typeface="+mn-lt"/>
              </a:rPr>
              <a:t>przedstawiciel ustawowy albo osoba, pod której stałą pieczą pokrzywdzony pozostaje.</a:t>
            </a:r>
            <a:endParaRPr lang="pl-PL" dirty="0"/>
          </a:p>
          <a:p>
            <a:r>
              <a:rPr lang="pl-PL" dirty="0">
                <a:ea typeface="+mn-lt"/>
                <a:cs typeface="+mn-lt"/>
              </a:rPr>
              <a:t>§  3.  Jeżeli pokrzywdzonym jest osoba nieporadna, w szczególności ze względu na wiek lub stan zdrowia, jego prawa może </a:t>
            </a:r>
            <a:r>
              <a:rPr lang="pl-PL" b="1" dirty="0">
                <a:ea typeface="+mn-lt"/>
                <a:cs typeface="+mn-lt"/>
              </a:rPr>
              <a:t>wykonywać </a:t>
            </a:r>
            <a:r>
              <a:rPr lang="pl-PL" dirty="0">
                <a:ea typeface="+mn-lt"/>
                <a:cs typeface="+mn-lt"/>
              </a:rPr>
              <a:t>osoba, pod której pieczą pokrzywdzony pozostaje.</a:t>
            </a:r>
            <a:endParaRPr lang="pl-PL" dirty="0"/>
          </a:p>
          <a:p>
            <a:endParaRPr lang="pl-PL" dirty="0"/>
          </a:p>
        </p:txBody>
      </p:sp>
    </p:spTree>
    <p:extLst>
      <p:ext uri="{BB962C8B-B14F-4D97-AF65-F5344CB8AC3E}">
        <p14:creationId xmlns="" xmlns:p14="http://schemas.microsoft.com/office/powerpoint/2010/main" val="40995142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BDB7D777-8CAE-4DE6-82FE-152D1FF1BE19}"/>
              </a:ext>
            </a:extLst>
          </p:cNvPr>
          <p:cNvSpPr>
            <a:spLocks noGrp="1"/>
          </p:cNvSpPr>
          <p:nvPr>
            <p:ph type="title"/>
          </p:nvPr>
        </p:nvSpPr>
        <p:spPr/>
        <p:txBody>
          <a:bodyPr/>
          <a:lstStyle/>
          <a:p>
            <a:r>
              <a:rPr lang="pl-PL" dirty="0"/>
              <a:t>Rzecznicy interesu społecznego</a:t>
            </a:r>
          </a:p>
        </p:txBody>
      </p:sp>
      <p:sp>
        <p:nvSpPr>
          <p:cNvPr id="3" name="Symbol zastępczy zawartości 2">
            <a:extLst>
              <a:ext uri="{FF2B5EF4-FFF2-40B4-BE49-F238E27FC236}">
                <a16:creationId xmlns="" xmlns:a16="http://schemas.microsoft.com/office/drawing/2014/main" id="{A661C851-B800-4438-9664-E5CED8BDBD0B}"/>
              </a:ext>
            </a:extLst>
          </p:cNvPr>
          <p:cNvSpPr>
            <a:spLocks noGrp="1"/>
          </p:cNvSpPr>
          <p:nvPr>
            <p:ph idx="1"/>
          </p:nvPr>
        </p:nvSpPr>
        <p:spPr/>
        <p:txBody>
          <a:bodyPr vert="horz" lIns="91440" tIns="45720" rIns="91440" bIns="45720" rtlCol="0" anchor="t">
            <a:normAutofit/>
          </a:bodyPr>
          <a:lstStyle/>
          <a:p>
            <a:r>
              <a:rPr lang="pl-PL" dirty="0"/>
              <a:t>RPO</a:t>
            </a:r>
          </a:p>
          <a:p>
            <a:r>
              <a:rPr lang="pl-PL" dirty="0"/>
              <a:t>RPD</a:t>
            </a:r>
          </a:p>
          <a:p>
            <a:r>
              <a:rPr lang="pl-PL" dirty="0"/>
              <a:t>Przedstawiciel organizacji społecznej (art. 90 k.p.k.)</a:t>
            </a:r>
          </a:p>
        </p:txBody>
      </p:sp>
    </p:spTree>
    <p:extLst>
      <p:ext uri="{BB962C8B-B14F-4D97-AF65-F5344CB8AC3E}">
        <p14:creationId xmlns="" xmlns:p14="http://schemas.microsoft.com/office/powerpoint/2010/main" val="29145430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7617E281-8BC1-43E5-93E5-74618B5CED60}"/>
              </a:ext>
            </a:extLst>
          </p:cNvPr>
          <p:cNvSpPr>
            <a:spLocks noGrp="1"/>
          </p:cNvSpPr>
          <p:nvPr>
            <p:ph type="title"/>
          </p:nvPr>
        </p:nvSpPr>
        <p:spPr/>
        <p:txBody>
          <a:bodyPr/>
          <a:lstStyle/>
          <a:p>
            <a:r>
              <a:rPr lang="pl-PL" i="1" dirty="0"/>
              <a:t>Quasi </a:t>
            </a:r>
            <a:r>
              <a:rPr lang="pl-PL" dirty="0"/>
              <a:t>strony</a:t>
            </a:r>
          </a:p>
        </p:txBody>
      </p:sp>
      <p:sp>
        <p:nvSpPr>
          <p:cNvPr id="3" name="Symbol zastępczy zawartości 2">
            <a:extLst>
              <a:ext uri="{FF2B5EF4-FFF2-40B4-BE49-F238E27FC236}">
                <a16:creationId xmlns="" xmlns:a16="http://schemas.microsoft.com/office/drawing/2014/main" id="{A949ADA7-4F3E-4669-B8D2-7513F49B087D}"/>
              </a:ext>
            </a:extLst>
          </p:cNvPr>
          <p:cNvSpPr>
            <a:spLocks noGrp="1"/>
          </p:cNvSpPr>
          <p:nvPr>
            <p:ph idx="1"/>
          </p:nvPr>
        </p:nvSpPr>
        <p:spPr/>
        <p:txBody>
          <a:bodyPr vert="horz" lIns="91440" tIns="45720" rIns="91440" bIns="45720" rtlCol="0" anchor="t">
            <a:normAutofit/>
          </a:bodyPr>
          <a:lstStyle/>
          <a:p>
            <a:r>
              <a:rPr lang="pl-PL" dirty="0"/>
              <a:t>Podmioty występujące w procesie, posiadające niektóre z praw strony</a:t>
            </a:r>
          </a:p>
          <a:p>
            <a:r>
              <a:rPr lang="pl-PL" b="1" dirty="0"/>
              <a:t>podmiot zobowiązany </a:t>
            </a:r>
            <a:r>
              <a:rPr lang="pl-PL" dirty="0"/>
              <a:t>(art. 91a k.p.k.), czyli podmiot, który w związku z popełnieniem czynu zabronionego uzyskał korzyść majątkową od podmiotu publicznego</a:t>
            </a:r>
          </a:p>
          <a:p>
            <a:r>
              <a:rPr lang="pl-PL" b="1" dirty="0"/>
              <a:t>właściciel przedsiębiorstwa zagrożonego przepadkiem </a:t>
            </a:r>
            <a:r>
              <a:rPr lang="pl-PL" dirty="0"/>
              <a:t>(art. 91b k.p.k.)</a:t>
            </a:r>
          </a:p>
          <a:p>
            <a:pPr marL="0" indent="0">
              <a:buNone/>
            </a:pPr>
            <a:endParaRPr lang="pl-PL" dirty="0"/>
          </a:p>
        </p:txBody>
      </p:sp>
    </p:spTree>
    <p:extLst>
      <p:ext uri="{BB962C8B-B14F-4D97-AF65-F5344CB8AC3E}">
        <p14:creationId xmlns="" xmlns:p14="http://schemas.microsoft.com/office/powerpoint/2010/main" val="4748659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D8817AA-52B8-4FBB-B78C-EBC441C136E2}"/>
              </a:ext>
            </a:extLst>
          </p:cNvPr>
          <p:cNvSpPr>
            <a:spLocks noGrp="1"/>
          </p:cNvSpPr>
          <p:nvPr>
            <p:ph type="title"/>
          </p:nvPr>
        </p:nvSpPr>
        <p:spPr/>
        <p:txBody>
          <a:bodyPr>
            <a:normAutofit fontScale="90000"/>
          </a:bodyPr>
          <a:lstStyle/>
          <a:p>
            <a:r>
              <a:rPr lang="pl-PL" dirty="0"/>
              <a:t>Osobowe źródła dowodowe</a:t>
            </a:r>
            <a:br>
              <a:rPr lang="pl-PL" dirty="0"/>
            </a:br>
            <a:r>
              <a:rPr lang="pl-PL" dirty="0"/>
              <a:t>oraz pomocnicy organów procesowych</a:t>
            </a:r>
          </a:p>
        </p:txBody>
      </p:sp>
      <p:sp>
        <p:nvSpPr>
          <p:cNvPr id="3" name="Symbol zastępczy zawartości 2">
            <a:extLst>
              <a:ext uri="{FF2B5EF4-FFF2-40B4-BE49-F238E27FC236}">
                <a16:creationId xmlns="" xmlns:a16="http://schemas.microsoft.com/office/drawing/2014/main" id="{DAF417B8-D947-4287-A799-9030A6274113}"/>
              </a:ext>
            </a:extLst>
          </p:cNvPr>
          <p:cNvSpPr>
            <a:spLocks noGrp="1"/>
          </p:cNvSpPr>
          <p:nvPr>
            <p:ph idx="1"/>
          </p:nvPr>
        </p:nvSpPr>
        <p:spPr/>
        <p:txBody>
          <a:bodyPr vert="horz" lIns="91440" tIns="45720" rIns="91440" bIns="45720" rtlCol="0" anchor="t">
            <a:normAutofit/>
          </a:bodyPr>
          <a:lstStyle/>
          <a:p>
            <a:r>
              <a:rPr lang="pl-PL"/>
              <a:t>Świadkowie, oskarżony, biegli, osoby poddane oględzinom</a:t>
            </a:r>
          </a:p>
          <a:p>
            <a:r>
              <a:rPr lang="pl-PL" dirty="0"/>
              <a:t>Specjaliści, mediatorzy, protokolanci, tłumacze</a:t>
            </a:r>
          </a:p>
        </p:txBody>
      </p:sp>
    </p:spTree>
    <p:extLst>
      <p:ext uri="{BB962C8B-B14F-4D97-AF65-F5344CB8AC3E}">
        <p14:creationId xmlns="" xmlns:p14="http://schemas.microsoft.com/office/powerpoint/2010/main" val="13898948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B6128BDC-0292-4576-8F50-EE38C7FF7BB0}"/>
              </a:ext>
            </a:extLst>
          </p:cNvPr>
          <p:cNvSpPr>
            <a:spLocks noGrp="1"/>
          </p:cNvSpPr>
          <p:nvPr>
            <p:ph type="title"/>
          </p:nvPr>
        </p:nvSpPr>
        <p:spPr>
          <a:xfrm>
            <a:off x="2231136" y="467418"/>
            <a:ext cx="7729728" cy="1188720"/>
          </a:xfrm>
          <a:solidFill>
            <a:srgbClr val="FFFFFF"/>
          </a:solidFill>
        </p:spPr>
        <p:txBody>
          <a:bodyPr>
            <a:normAutofit/>
          </a:bodyPr>
          <a:lstStyle/>
          <a:p>
            <a:r>
              <a:rPr lang="pl-PL" dirty="0"/>
              <a:t>Pokrzywdzony</a:t>
            </a:r>
          </a:p>
        </p:txBody>
      </p:sp>
      <p:sp>
        <p:nvSpPr>
          <p:cNvPr id="3" name="Symbol zastępczy zawartości 2">
            <a:extLst>
              <a:ext uri="{FF2B5EF4-FFF2-40B4-BE49-F238E27FC236}">
                <a16:creationId xmlns="" xmlns:a16="http://schemas.microsoft.com/office/drawing/2014/main" id="{8AE56D7F-DBD1-4036-A59A-C765DFD24372}"/>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dirty="0">
                <a:solidFill>
                  <a:srgbClr val="404040"/>
                </a:solidFill>
              </a:rPr>
              <a:t>Art. </a:t>
            </a:r>
            <a:r>
              <a:rPr lang="pl-PL" dirty="0">
                <a:ea typeface="+mn-lt"/>
                <a:cs typeface="+mn-lt"/>
              </a:rPr>
              <a:t>§  1.  Pokrzywdzonym jest osoba fizyczna lub prawna, której dobro prawne zostało bezpośrednio naruszone lub zagrożone przez przestępstwo.</a:t>
            </a:r>
            <a:endParaRPr lang="pl-PL" dirty="0"/>
          </a:p>
          <a:p>
            <a:r>
              <a:rPr lang="pl-PL" dirty="0">
                <a:ea typeface="+mn-lt"/>
                <a:cs typeface="+mn-lt"/>
              </a:rPr>
              <a:t>§  2.  Pokrzywdzonym może być także niemająca osobowości prawnej:</a:t>
            </a:r>
            <a:endParaRPr lang="pl-PL" dirty="0"/>
          </a:p>
          <a:p>
            <a:r>
              <a:rPr lang="pl-PL" dirty="0">
                <a:ea typeface="+mn-lt"/>
                <a:cs typeface="+mn-lt"/>
              </a:rPr>
              <a:t>1) instytucja państwowa lub samorządowa;</a:t>
            </a:r>
            <a:endParaRPr lang="pl-PL" dirty="0"/>
          </a:p>
          <a:p>
            <a:r>
              <a:rPr lang="pl-PL" dirty="0">
                <a:ea typeface="+mn-lt"/>
                <a:cs typeface="+mn-lt"/>
              </a:rPr>
              <a:t>2) inna jednostka organizacyjna, której odrębne przepisy przyznają zdolność prawną.</a:t>
            </a:r>
            <a:endParaRPr lang="pl-PL" dirty="0"/>
          </a:p>
          <a:p>
            <a:endParaRPr lang="pl-PL" dirty="0">
              <a:solidFill>
                <a:srgbClr val="404040"/>
              </a:solidFill>
            </a:endParaRPr>
          </a:p>
        </p:txBody>
      </p:sp>
    </p:spTree>
    <p:extLst>
      <p:ext uri="{BB962C8B-B14F-4D97-AF65-F5344CB8AC3E}">
        <p14:creationId xmlns="" xmlns:p14="http://schemas.microsoft.com/office/powerpoint/2010/main" val="38877485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17A24D05-AB6F-4B22-91AC-F011BD2D91CB}"/>
              </a:ext>
            </a:extLst>
          </p:cNvPr>
          <p:cNvSpPr>
            <a:spLocks noGrp="1"/>
          </p:cNvSpPr>
          <p:nvPr>
            <p:ph type="title"/>
          </p:nvPr>
        </p:nvSpPr>
        <p:spPr>
          <a:xfrm>
            <a:off x="2231136" y="467418"/>
            <a:ext cx="7729728" cy="1188720"/>
          </a:xfrm>
          <a:solidFill>
            <a:srgbClr val="FFFFFF"/>
          </a:solidFill>
        </p:spPr>
        <p:txBody>
          <a:bodyPr>
            <a:normAutofit/>
          </a:bodyPr>
          <a:lstStyle/>
          <a:p>
            <a:r>
              <a:rPr lang="pl-PL" dirty="0"/>
              <a:t>pokrzywdzony</a:t>
            </a:r>
          </a:p>
        </p:txBody>
      </p:sp>
      <p:sp>
        <p:nvSpPr>
          <p:cNvPr id="3" name="Symbol zastępczy zawartości 2">
            <a:extLst>
              <a:ext uri="{FF2B5EF4-FFF2-40B4-BE49-F238E27FC236}">
                <a16:creationId xmlns="" xmlns:a16="http://schemas.microsoft.com/office/drawing/2014/main" id="{996D02AF-BFA9-46DB-A24A-A09BF7437CA5}"/>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dirty="0">
                <a:solidFill>
                  <a:srgbClr val="404040"/>
                </a:solidFill>
              </a:rPr>
              <a:t>Pokrzywdzenie wyznaczane jest zespołem znamion przestępstwa.</a:t>
            </a:r>
          </a:p>
          <a:p>
            <a:r>
              <a:rPr lang="pl-PL" dirty="0">
                <a:solidFill>
                  <a:srgbClr val="404040"/>
                </a:solidFill>
              </a:rPr>
              <a:t>Kodeks przewiduje, że dobro prawne musi być naruszone </a:t>
            </a:r>
            <a:r>
              <a:rPr lang="pl-PL" b="1" dirty="0">
                <a:solidFill>
                  <a:srgbClr val="404040"/>
                </a:solidFill>
              </a:rPr>
              <a:t>bezpośrednio</a:t>
            </a:r>
            <a:r>
              <a:rPr lang="pl-PL" dirty="0">
                <a:solidFill>
                  <a:srgbClr val="404040"/>
                </a:solidFill>
              </a:rPr>
              <a:t>.</a:t>
            </a:r>
          </a:p>
          <a:p>
            <a:r>
              <a:rPr lang="pl-PL" dirty="0">
                <a:solidFill>
                  <a:srgbClr val="404040"/>
                </a:solidFill>
              </a:rPr>
              <a:t>Bezpośredniość oznacza brak ogniw pośrednich pomiędzy zachowaniem sprawcy, a naruszeniem dobra prawnego chronionego danym typem czynu zabronionego.</a:t>
            </a:r>
          </a:p>
        </p:txBody>
      </p:sp>
    </p:spTree>
    <p:extLst>
      <p:ext uri="{BB962C8B-B14F-4D97-AF65-F5344CB8AC3E}">
        <p14:creationId xmlns="" xmlns:p14="http://schemas.microsoft.com/office/powerpoint/2010/main" val="9638417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587C7ED1-39CA-492D-B060-AA74902E8D6D}"/>
              </a:ext>
            </a:extLst>
          </p:cNvPr>
          <p:cNvSpPr>
            <a:spLocks noGrp="1"/>
          </p:cNvSpPr>
          <p:nvPr>
            <p:ph type="title"/>
          </p:nvPr>
        </p:nvSpPr>
        <p:spPr>
          <a:xfrm>
            <a:off x="2231136" y="467418"/>
            <a:ext cx="7729728" cy="1188720"/>
          </a:xfrm>
          <a:solidFill>
            <a:srgbClr val="FFFFFF"/>
          </a:solidFill>
        </p:spPr>
        <p:txBody>
          <a:bodyPr>
            <a:normAutofit fontScale="90000"/>
          </a:bodyPr>
          <a:lstStyle/>
          <a:p>
            <a:r>
              <a:rPr lang="pl-PL" dirty="0"/>
              <a:t>Podmioty uważane za pokrzywdzonego lub wykonujące jego prawa</a:t>
            </a:r>
          </a:p>
        </p:txBody>
      </p:sp>
      <p:sp>
        <p:nvSpPr>
          <p:cNvPr id="3" name="Symbol zastępczy zawartości 2">
            <a:extLst>
              <a:ext uri="{FF2B5EF4-FFF2-40B4-BE49-F238E27FC236}">
                <a16:creationId xmlns="" xmlns:a16="http://schemas.microsoft.com/office/drawing/2014/main" id="{5AE2CDCB-5E97-4D3F-933F-C5FBE6907C3B}"/>
              </a:ext>
            </a:extLst>
          </p:cNvPr>
          <p:cNvSpPr>
            <a:spLocks noGrp="1"/>
          </p:cNvSpPr>
          <p:nvPr>
            <p:ph idx="1"/>
          </p:nvPr>
        </p:nvSpPr>
        <p:spPr>
          <a:xfrm>
            <a:off x="1706062" y="2291262"/>
            <a:ext cx="8779512" cy="2879256"/>
          </a:xfrm>
        </p:spPr>
        <p:txBody>
          <a:bodyPr vert="horz" lIns="91440" tIns="45720" rIns="91440" bIns="45720" rtlCol="0" anchor="t">
            <a:normAutofit fontScale="92500" lnSpcReduction="20000"/>
          </a:bodyPr>
          <a:lstStyle/>
          <a:p>
            <a:pPr algn="just"/>
            <a:r>
              <a:rPr lang="pl-PL" dirty="0">
                <a:solidFill>
                  <a:srgbClr val="404040"/>
                </a:solidFill>
              </a:rPr>
              <a:t>Odstępstwo od reguły bezpośredniości naruszenia dobra prawnego.</a:t>
            </a:r>
            <a:endParaRPr lang="pl-PL" dirty="0"/>
          </a:p>
          <a:p>
            <a:pPr algn="just"/>
            <a:r>
              <a:rPr lang="pl-PL" dirty="0">
                <a:solidFill>
                  <a:srgbClr val="404040"/>
                </a:solidFill>
              </a:rPr>
              <a:t>Za pokrzywdzonego </a:t>
            </a:r>
            <a:r>
              <a:rPr lang="pl-PL" b="1" dirty="0">
                <a:solidFill>
                  <a:srgbClr val="404040"/>
                </a:solidFill>
              </a:rPr>
              <a:t>uważa się</a:t>
            </a:r>
            <a:r>
              <a:rPr lang="pl-PL" dirty="0">
                <a:solidFill>
                  <a:srgbClr val="404040"/>
                </a:solidFill>
              </a:rPr>
              <a:t> zakład ubezpieczeń w zakresie, w jakim pokrył szkodę wyrządzoną pokrzywdzonemu przez przestępstwo lub jest zobowiązany do jej pokrycia.</a:t>
            </a:r>
          </a:p>
          <a:p>
            <a:pPr algn="just"/>
            <a:r>
              <a:rPr lang="pl-PL" dirty="0">
                <a:solidFill>
                  <a:srgbClr val="404040"/>
                </a:solidFill>
              </a:rPr>
              <a:t>W sprawach o przestępstwa przeciwko prawom osób wykonujących pracę zarobkową, o których mowa w </a:t>
            </a:r>
            <a:r>
              <a:rPr lang="pl-PL" dirty="0">
                <a:ea typeface="+mn-lt"/>
                <a:cs typeface="+mn-lt"/>
              </a:rPr>
              <a:t>art. 218-221 oraz w art. 225 § 2 k.k., organy Państwowej Inspekcji Pracy mogą </a:t>
            </a:r>
            <a:r>
              <a:rPr lang="pl-PL" b="1" dirty="0">
                <a:ea typeface="+mn-lt"/>
                <a:cs typeface="+mn-lt"/>
              </a:rPr>
              <a:t>wykonywać prawa pokrzywdzonego,</a:t>
            </a:r>
            <a:r>
              <a:rPr lang="pl-PL" dirty="0">
                <a:ea typeface="+mn-lt"/>
                <a:cs typeface="+mn-lt"/>
              </a:rPr>
              <a:t> jeżeli w zakresie swego działania ujawniły przestępstwo lub wystąpiły o wszczęcie postępowania.</a:t>
            </a:r>
          </a:p>
          <a:p>
            <a:pPr algn="just"/>
            <a:r>
              <a:rPr lang="pl-PL" dirty="0">
                <a:ea typeface="+mn-lt"/>
                <a:cs typeface="+mn-lt"/>
              </a:rPr>
              <a:t>W sprawach o przestępstwa, którymi wyrządzono szkodę w mieniu instytucji lub jednostki organizacyjnej, jeżeli nie działa organ pokrzywdzonej instytucji lub jednostki organizacyjnej, </a:t>
            </a:r>
            <a:r>
              <a:rPr lang="pl-PL" b="1" dirty="0">
                <a:ea typeface="+mn-lt"/>
                <a:cs typeface="+mn-lt"/>
              </a:rPr>
              <a:t>prawa pokrzywdzonego mogą wykonywać</a:t>
            </a:r>
            <a:r>
              <a:rPr lang="pl-PL" dirty="0">
                <a:ea typeface="+mn-lt"/>
                <a:cs typeface="+mn-lt"/>
              </a:rPr>
              <a:t> organy kontroli państwowej, które w zakresie swojego działania ujawniły przestępstwo lub wystąpiły o wszczęcie postępowania.</a:t>
            </a:r>
            <a:endParaRPr lang="pl-PL" dirty="0">
              <a:solidFill>
                <a:srgbClr val="262626"/>
              </a:solidFill>
            </a:endParaRPr>
          </a:p>
        </p:txBody>
      </p:sp>
    </p:spTree>
    <p:extLst>
      <p:ext uri="{BB962C8B-B14F-4D97-AF65-F5344CB8AC3E}">
        <p14:creationId xmlns="" xmlns:p14="http://schemas.microsoft.com/office/powerpoint/2010/main" val="3679970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C3163AD3-95FE-4251-89A0-FF88F6D708FE}"/>
              </a:ext>
            </a:extLst>
          </p:cNvPr>
          <p:cNvSpPr>
            <a:spLocks noGrp="1"/>
          </p:cNvSpPr>
          <p:nvPr>
            <p:ph type="title"/>
          </p:nvPr>
        </p:nvSpPr>
        <p:spPr>
          <a:xfrm>
            <a:off x="2231136" y="467418"/>
            <a:ext cx="7729728" cy="1188720"/>
          </a:xfrm>
          <a:solidFill>
            <a:srgbClr val="FFFFFF"/>
          </a:solidFill>
        </p:spPr>
        <p:txBody>
          <a:bodyPr>
            <a:normAutofit/>
          </a:bodyPr>
          <a:lstStyle/>
          <a:p>
            <a:r>
              <a:rPr lang="pl-PL" dirty="0"/>
              <a:t>Ściganie na wniosek</a:t>
            </a:r>
            <a:br>
              <a:rPr lang="pl-PL" dirty="0"/>
            </a:br>
            <a:r>
              <a:rPr lang="pl-PL" dirty="0"/>
              <a:t>o co chodzi?</a:t>
            </a:r>
          </a:p>
        </p:txBody>
      </p:sp>
      <p:sp>
        <p:nvSpPr>
          <p:cNvPr id="3" name="Symbol zastępczy zawartości 2">
            <a:extLst>
              <a:ext uri="{FF2B5EF4-FFF2-40B4-BE49-F238E27FC236}">
                <a16:creationId xmlns="" xmlns:a16="http://schemas.microsoft.com/office/drawing/2014/main" id="{57942BAF-1544-4D4C-9C2F-5583D8DFFB9E}"/>
              </a:ext>
            </a:extLst>
          </p:cNvPr>
          <p:cNvSpPr>
            <a:spLocks noGrp="1"/>
          </p:cNvSpPr>
          <p:nvPr>
            <p:ph idx="1"/>
          </p:nvPr>
        </p:nvSpPr>
        <p:spPr>
          <a:xfrm>
            <a:off x="1706062" y="2291262"/>
            <a:ext cx="8779512" cy="2879256"/>
          </a:xfrm>
        </p:spPr>
        <p:txBody>
          <a:bodyPr vert="horz" lIns="91440" tIns="45720" rIns="91440" bIns="45720" rtlCol="0" anchor="t">
            <a:normAutofit fontScale="92500" lnSpcReduction="20000"/>
          </a:bodyPr>
          <a:lstStyle/>
          <a:p>
            <a:pPr algn="just"/>
            <a:r>
              <a:rPr lang="pl-PL" dirty="0">
                <a:solidFill>
                  <a:srgbClr val="404040"/>
                </a:solidFill>
              </a:rPr>
              <a:t>Ściganie na wniosek różni się od ścigania z urzędu tym, że </a:t>
            </a:r>
            <a:r>
              <a:rPr lang="pl-PL" b="1" dirty="0">
                <a:solidFill>
                  <a:srgbClr val="404040"/>
                </a:solidFill>
              </a:rPr>
              <a:t>do prowadzenia postępowania karnego konieczne jest uzyskanie wniosku uprawnionej osoby</a:t>
            </a:r>
            <a:r>
              <a:rPr lang="pl-PL" dirty="0">
                <a:solidFill>
                  <a:srgbClr val="404040"/>
                </a:solidFill>
              </a:rPr>
              <a:t>;</a:t>
            </a:r>
            <a:endParaRPr lang="pl-PL"/>
          </a:p>
          <a:p>
            <a:pPr algn="just"/>
            <a:r>
              <a:rPr lang="pl-PL" dirty="0">
                <a:solidFill>
                  <a:srgbClr val="404040"/>
                </a:solidFill>
              </a:rPr>
              <a:t>W wypadku braku wniosku, postępowania nie można wszczynać, a wszczętego kontynuować - należy odmówić jego wszczęcia albo je umorzyć (art. 17</a:t>
            </a:r>
            <a:r>
              <a:rPr lang="pl-PL" dirty="0">
                <a:solidFill>
                  <a:srgbClr val="404040"/>
                </a:solidFill>
                <a:ea typeface="+mn-lt"/>
                <a:cs typeface="+mn-lt"/>
              </a:rPr>
              <a:t> </a:t>
            </a:r>
            <a:r>
              <a:rPr lang="pl-PL" dirty="0">
                <a:ea typeface="+mn-lt"/>
                <a:cs typeface="+mn-lt"/>
              </a:rPr>
              <a:t>§ 1 pkt 10 k.p.k.)</a:t>
            </a:r>
          </a:p>
          <a:p>
            <a:pPr algn="just"/>
            <a:r>
              <a:rPr lang="pl-PL" dirty="0">
                <a:solidFill>
                  <a:srgbClr val="404040"/>
                </a:solidFill>
              </a:rPr>
              <a:t>Katalog przestępstw wnioskowych wyznaczany jest przepisami prawa karnego materialnego (typami czynów zabronionych na przykład z części szczególnej k.k.)</a:t>
            </a:r>
          </a:p>
          <a:p>
            <a:pPr algn="just"/>
            <a:r>
              <a:rPr lang="pl-PL" dirty="0">
                <a:solidFill>
                  <a:srgbClr val="404040"/>
                </a:solidFill>
              </a:rPr>
              <a:t>Taka osoba jest dysponentem wniosku do chwili jego złożenia - samodzielnie decyduje, czy chce zainicjować postępowanie karne. Od chwili złożenia tego wniosku, postępowanie toczy się z urzędu. Osoba taka może cofnąć wniosek za zgodą prokuratora (w postępowaniu przygotowawczym) lub sądu (w postępowaniu sądowym). Ponowne złożenie wniosku jest niedopuszczalne (art. 12 </a:t>
            </a:r>
            <a:r>
              <a:rPr lang="pl-PL" dirty="0">
                <a:ea typeface="+mn-lt"/>
                <a:cs typeface="+mn-lt"/>
              </a:rPr>
              <a:t>§ 3 k.p.k.).</a:t>
            </a:r>
            <a:endParaRPr lang="pl-PL" dirty="0">
              <a:solidFill>
                <a:srgbClr val="404040"/>
              </a:solidFill>
              <a:ea typeface="+mn-lt"/>
              <a:cs typeface="+mn-lt"/>
            </a:endParaRPr>
          </a:p>
        </p:txBody>
      </p:sp>
    </p:spTree>
    <p:extLst>
      <p:ext uri="{BB962C8B-B14F-4D97-AF65-F5344CB8AC3E}">
        <p14:creationId xmlns="" xmlns:p14="http://schemas.microsoft.com/office/powerpoint/2010/main" val="12534696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BC3E1C3D-633C-4756-B09B-9AD080714C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36668" y="640080"/>
            <a:ext cx="10915252" cy="5263134"/>
          </a:xfrm>
          <a:prstGeom prst="rect">
            <a:avLst/>
          </a:prstGeom>
          <a:noFill/>
          <a:ln w="31750" cap="sq">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1295DAF8-54BC-4834-A4B1-7DD2F7AFE5A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01520" y="802767"/>
            <a:ext cx="10585166" cy="4937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6C5C92B0-6B86-4EA8-B572-E05E586ABDFB}"/>
              </a:ext>
            </a:extLst>
          </p:cNvPr>
          <p:cNvSpPr>
            <a:spLocks noGrp="1"/>
          </p:cNvSpPr>
          <p:nvPr>
            <p:ph type="title"/>
          </p:nvPr>
        </p:nvSpPr>
        <p:spPr>
          <a:xfrm>
            <a:off x="1120624" y="1122807"/>
            <a:ext cx="9954443" cy="4297680"/>
          </a:xfrm>
          <a:noFill/>
          <a:ln>
            <a:noFill/>
          </a:ln>
        </p:spPr>
        <p:txBody>
          <a:bodyPr vert="horz" lIns="182880" tIns="182880" rIns="182880" bIns="182880" rtlCol="0" anchor="ctr">
            <a:normAutofit/>
          </a:bodyPr>
          <a:lstStyle/>
          <a:p>
            <a:r>
              <a:rPr lang="en-US" sz="6000" dirty="0" err="1">
                <a:solidFill>
                  <a:srgbClr val="FFFFFF"/>
                </a:solidFill>
              </a:rPr>
              <a:t>Czy</a:t>
            </a:r>
            <a:r>
              <a:rPr lang="en-US" sz="6000" dirty="0">
                <a:solidFill>
                  <a:srgbClr val="FFFFFF"/>
                </a:solidFill>
              </a:rPr>
              <a:t> </a:t>
            </a:r>
            <a:r>
              <a:rPr lang="en-US" sz="6000" dirty="0" err="1">
                <a:solidFill>
                  <a:srgbClr val="FFFFFF"/>
                </a:solidFill>
              </a:rPr>
              <a:t>wszystkie</a:t>
            </a:r>
            <a:r>
              <a:rPr lang="en-US" sz="6000" dirty="0">
                <a:solidFill>
                  <a:srgbClr val="FFFFFF"/>
                </a:solidFill>
              </a:rPr>
              <a:t> </a:t>
            </a:r>
            <a:r>
              <a:rPr lang="en-US" sz="6000" dirty="0" err="1">
                <a:solidFill>
                  <a:srgbClr val="FFFFFF"/>
                </a:solidFill>
              </a:rPr>
              <a:t>przestępstwa</a:t>
            </a:r>
            <a:r>
              <a:rPr lang="en-US" sz="6000" dirty="0">
                <a:solidFill>
                  <a:srgbClr val="FFFFFF"/>
                </a:solidFill>
              </a:rPr>
              <a:t> </a:t>
            </a:r>
            <a:r>
              <a:rPr lang="en-US" sz="6000" dirty="0" err="1">
                <a:solidFill>
                  <a:srgbClr val="FFFFFF"/>
                </a:solidFill>
              </a:rPr>
              <a:t>mają</a:t>
            </a:r>
            <a:r>
              <a:rPr lang="en-US" sz="6000" dirty="0">
                <a:solidFill>
                  <a:srgbClr val="FFFFFF"/>
                </a:solidFill>
              </a:rPr>
              <a:t> </a:t>
            </a:r>
            <a:r>
              <a:rPr lang="en-US" sz="6000" dirty="0" err="1">
                <a:solidFill>
                  <a:srgbClr val="FFFFFF"/>
                </a:solidFill>
              </a:rPr>
              <a:t>pokrzywdzonych</a:t>
            </a:r>
            <a:r>
              <a:rPr lang="en-US" sz="6000" dirty="0">
                <a:solidFill>
                  <a:srgbClr val="FFFFFF"/>
                </a:solidFill>
              </a:rPr>
              <a:t>?</a:t>
            </a:r>
            <a:endParaRPr lang="en-US" sz="6000" kern="1200" cap="all" spc="200" baseline="0" dirty="0">
              <a:solidFill>
                <a:srgbClr val="FFFFFF"/>
              </a:solidFill>
              <a:latin typeface="+mj-lt"/>
            </a:endParaRPr>
          </a:p>
        </p:txBody>
      </p:sp>
    </p:spTree>
    <p:extLst>
      <p:ext uri="{BB962C8B-B14F-4D97-AF65-F5344CB8AC3E}">
        <p14:creationId xmlns="" xmlns:p14="http://schemas.microsoft.com/office/powerpoint/2010/main" val="24637696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B5740B41-B9D7-4D9F-BF21-FB610015529D}"/>
              </a:ext>
            </a:extLst>
          </p:cNvPr>
          <p:cNvSpPr>
            <a:spLocks noGrp="1"/>
          </p:cNvSpPr>
          <p:nvPr>
            <p:ph type="title"/>
          </p:nvPr>
        </p:nvSpPr>
        <p:spPr/>
        <p:txBody>
          <a:bodyPr/>
          <a:lstStyle/>
          <a:p>
            <a:r>
              <a:rPr lang="pl-PL" dirty="0"/>
              <a:t>Osoba podejrzana, podejrzany, oskarżony</a:t>
            </a:r>
          </a:p>
        </p:txBody>
      </p:sp>
      <p:graphicFrame>
        <p:nvGraphicFramePr>
          <p:cNvPr id="4" name="Diagram 4">
            <a:extLst>
              <a:ext uri="{FF2B5EF4-FFF2-40B4-BE49-F238E27FC236}">
                <a16:creationId xmlns="" xmlns:a16="http://schemas.microsoft.com/office/drawing/2014/main" id="{0E25232B-4A5A-4BE5-8312-827549FAC5CA}"/>
              </a:ext>
            </a:extLst>
          </p:cNvPr>
          <p:cNvGraphicFramePr>
            <a:graphicFrameLocks noGrp="1"/>
          </p:cNvGraphicFramePr>
          <p:nvPr>
            <p:ph idx="1"/>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7538582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FBB398F-DE95-43C4-9AD6-1C24D494467B}"/>
              </a:ext>
            </a:extLst>
          </p:cNvPr>
          <p:cNvSpPr>
            <a:spLocks noGrp="1"/>
          </p:cNvSpPr>
          <p:nvPr>
            <p:ph type="title"/>
          </p:nvPr>
        </p:nvSpPr>
        <p:spPr/>
        <p:txBody>
          <a:bodyPr/>
          <a:lstStyle/>
          <a:p>
            <a:r>
              <a:rPr lang="pl-PL" dirty="0"/>
              <a:t>Osoba podejrzana</a:t>
            </a:r>
          </a:p>
        </p:txBody>
      </p:sp>
      <p:sp>
        <p:nvSpPr>
          <p:cNvPr id="3" name="Symbol zastępczy zawartości 2">
            <a:extLst>
              <a:ext uri="{FF2B5EF4-FFF2-40B4-BE49-F238E27FC236}">
                <a16:creationId xmlns="" xmlns:a16="http://schemas.microsoft.com/office/drawing/2014/main" id="{AF1536BF-365B-408D-B6AB-9EBDC30099A7}"/>
              </a:ext>
            </a:extLst>
          </p:cNvPr>
          <p:cNvSpPr>
            <a:spLocks noGrp="1"/>
          </p:cNvSpPr>
          <p:nvPr>
            <p:ph idx="1"/>
          </p:nvPr>
        </p:nvSpPr>
        <p:spPr/>
        <p:txBody>
          <a:bodyPr vert="horz" lIns="91440" tIns="45720" rIns="91440" bIns="45720" rtlCol="0" anchor="t">
            <a:normAutofit/>
          </a:bodyPr>
          <a:lstStyle/>
          <a:p>
            <a:r>
              <a:rPr lang="pl-PL" dirty="0"/>
              <a:t>Jest to podmiot, który z uwagi na podejrzenie popełnienia przez niego czynu zabronionego, znalazł się w kręgu zainteresowania organów ścigania i podjęto wobec niego czynności procesowe. </a:t>
            </a:r>
          </a:p>
          <a:p>
            <a:r>
              <a:rPr lang="pl-PL" dirty="0"/>
              <a:t>Nie posiada statusu strony postępowania.</a:t>
            </a:r>
          </a:p>
          <a:p>
            <a:r>
              <a:rPr lang="pl-PL" dirty="0"/>
              <a:t>Mogą ciążyć na nim określone obowiązki procesowe (m.in. art. 74 § 3 k.p.k.), można go np. okazać w celach rozpoznawczych, sfotografować, pobrać odciski, poddać oględzinom zewnętrznym, pobrać krew, włosy, wymaz ze śluzówki policzków oraz inne wydzieliny organizmu.</a:t>
            </a:r>
          </a:p>
          <a:p>
            <a:r>
              <a:rPr lang="pl-PL" dirty="0"/>
              <a:t>Można to zrobić z użyciem przymusu. </a:t>
            </a:r>
          </a:p>
        </p:txBody>
      </p:sp>
    </p:spTree>
    <p:extLst>
      <p:ext uri="{BB962C8B-B14F-4D97-AF65-F5344CB8AC3E}">
        <p14:creationId xmlns="" xmlns:p14="http://schemas.microsoft.com/office/powerpoint/2010/main" val="42084627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D7087F3E-B3BA-47BC-BBBE-04DCB942C3F4}"/>
              </a:ext>
            </a:extLst>
          </p:cNvPr>
          <p:cNvSpPr>
            <a:spLocks noGrp="1"/>
          </p:cNvSpPr>
          <p:nvPr>
            <p:ph type="title"/>
          </p:nvPr>
        </p:nvSpPr>
        <p:spPr/>
        <p:txBody>
          <a:bodyPr>
            <a:normAutofit/>
          </a:bodyPr>
          <a:lstStyle/>
          <a:p>
            <a:r>
              <a:rPr lang="pl-PL" dirty="0"/>
              <a:t>Podejrzany</a:t>
            </a:r>
            <a:br>
              <a:rPr lang="pl-PL" dirty="0"/>
            </a:br>
            <a:r>
              <a:rPr lang="pl-PL" dirty="0"/>
              <a:t>art. 71 </a:t>
            </a:r>
            <a:r>
              <a:rPr lang="pl-PL" dirty="0">
                <a:ea typeface="+mj-lt"/>
                <a:cs typeface="+mj-lt"/>
              </a:rPr>
              <a:t>§ 1 k.p.k.</a:t>
            </a:r>
            <a:endParaRPr lang="pl-PL" dirty="0"/>
          </a:p>
        </p:txBody>
      </p:sp>
      <p:sp>
        <p:nvSpPr>
          <p:cNvPr id="3" name="Symbol zastępczy zawartości 2">
            <a:extLst>
              <a:ext uri="{FF2B5EF4-FFF2-40B4-BE49-F238E27FC236}">
                <a16:creationId xmlns="" xmlns:a16="http://schemas.microsoft.com/office/drawing/2014/main" id="{B8FE8281-5BC0-406C-A407-B78683A9069A}"/>
              </a:ext>
            </a:extLst>
          </p:cNvPr>
          <p:cNvSpPr>
            <a:spLocks noGrp="1"/>
          </p:cNvSpPr>
          <p:nvPr>
            <p:ph idx="1"/>
          </p:nvPr>
        </p:nvSpPr>
        <p:spPr/>
        <p:txBody>
          <a:bodyPr vert="horz" lIns="91440" tIns="45720" rIns="91440" bIns="45720" rtlCol="0" anchor="t">
            <a:normAutofit/>
          </a:bodyPr>
          <a:lstStyle/>
          <a:p>
            <a:r>
              <a:rPr lang="pl-PL" dirty="0">
                <a:ea typeface="+mn-lt"/>
                <a:cs typeface="+mn-lt"/>
              </a:rPr>
              <a:t>Za podejrzanego uważa się osobę, co do której wydano </a:t>
            </a:r>
            <a:r>
              <a:rPr lang="pl-PL" b="1" dirty="0">
                <a:ea typeface="+mn-lt"/>
                <a:cs typeface="+mn-lt"/>
              </a:rPr>
              <a:t>postanowienie o przedstawieniu zarzutów</a:t>
            </a:r>
            <a:r>
              <a:rPr lang="pl-PL" dirty="0">
                <a:ea typeface="+mn-lt"/>
                <a:cs typeface="+mn-lt"/>
              </a:rPr>
              <a:t> albo której bez wydania takiego postanowienia </a:t>
            </a:r>
            <a:r>
              <a:rPr lang="pl-PL" b="1" dirty="0">
                <a:ea typeface="+mn-lt"/>
                <a:cs typeface="+mn-lt"/>
              </a:rPr>
              <a:t>postawiono zarzut w związku z przystąpieniem do przesłuchania w charakterze podejrzanego.</a:t>
            </a:r>
          </a:p>
          <a:p>
            <a:r>
              <a:rPr lang="pl-PL" dirty="0"/>
              <a:t>Art. 313 </a:t>
            </a:r>
            <a:r>
              <a:rPr lang="pl-PL" dirty="0">
                <a:ea typeface="+mn-lt"/>
                <a:cs typeface="+mn-lt"/>
              </a:rPr>
              <a:t>§  1.  Jeżeli dane istniejące w chwili wszczęcia śledztwa lub zebrane w jego toku </a:t>
            </a:r>
            <a:r>
              <a:rPr lang="pl-PL" b="1" dirty="0">
                <a:ea typeface="+mn-lt"/>
                <a:cs typeface="+mn-lt"/>
              </a:rPr>
              <a:t>uzasadniają dostatecznie podejrzenie, że czyn popełniła określona osoba</a:t>
            </a:r>
            <a:r>
              <a:rPr lang="pl-PL" dirty="0">
                <a:ea typeface="+mn-lt"/>
                <a:cs typeface="+mn-lt"/>
              </a:rPr>
              <a:t>, sporządza się postanowienie o przedstawieniu zarzutów, ogłasza je niezwłocznie podejrzanemu i przesłuchuje się go, chyba że ogłoszenie postanowienia lub przesłuchanie podejrzanego nie jest możliwe z powodu jego ukrywania się lub nieobecności w kraju.</a:t>
            </a:r>
            <a:endParaRPr lang="pl-PL" b="1" dirty="0"/>
          </a:p>
          <a:p>
            <a:endParaRPr lang="pl-PL" dirty="0"/>
          </a:p>
          <a:p>
            <a:endParaRPr lang="pl-PL" dirty="0"/>
          </a:p>
        </p:txBody>
      </p:sp>
    </p:spTree>
    <p:extLst>
      <p:ext uri="{BB962C8B-B14F-4D97-AF65-F5344CB8AC3E}">
        <p14:creationId xmlns="" xmlns:p14="http://schemas.microsoft.com/office/powerpoint/2010/main" val="37149615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28960C0E-2D10-4FF7-A3DB-99E469830540}"/>
              </a:ext>
            </a:extLst>
          </p:cNvPr>
          <p:cNvSpPr>
            <a:spLocks noGrp="1"/>
          </p:cNvSpPr>
          <p:nvPr>
            <p:ph type="title"/>
          </p:nvPr>
        </p:nvSpPr>
        <p:spPr/>
        <p:txBody>
          <a:bodyPr/>
          <a:lstStyle/>
          <a:p>
            <a:r>
              <a:rPr lang="pl-PL" dirty="0"/>
              <a:t>podejrzany</a:t>
            </a:r>
          </a:p>
        </p:txBody>
      </p:sp>
      <p:sp>
        <p:nvSpPr>
          <p:cNvPr id="3" name="Symbol zastępczy zawartości 2">
            <a:extLst>
              <a:ext uri="{FF2B5EF4-FFF2-40B4-BE49-F238E27FC236}">
                <a16:creationId xmlns="" xmlns:a16="http://schemas.microsoft.com/office/drawing/2014/main" id="{11556449-D338-4ABF-BC92-58665BE8D3A1}"/>
              </a:ext>
            </a:extLst>
          </p:cNvPr>
          <p:cNvSpPr>
            <a:spLocks noGrp="1"/>
          </p:cNvSpPr>
          <p:nvPr>
            <p:ph idx="1"/>
          </p:nvPr>
        </p:nvSpPr>
        <p:spPr/>
        <p:txBody>
          <a:bodyPr vert="horz" lIns="91440" tIns="45720" rIns="91440" bIns="45720" rtlCol="0" anchor="t">
            <a:normAutofit/>
          </a:bodyPr>
          <a:lstStyle/>
          <a:p>
            <a:r>
              <a:rPr lang="pl-PL" dirty="0">
                <a:ea typeface="+mn-lt"/>
                <a:cs typeface="+mn-lt"/>
              </a:rPr>
              <a:t>Art.. 325g §  1.  Nie jest wymagane sporządzenie postanowienia o przedstawieniu zarzutów oraz wydanie postanowienia o zamknięciu dochodzenia, chyba że podejrzany jest tymczasowo aresztowany.</a:t>
            </a:r>
            <a:endParaRPr lang="pl-PL" dirty="0"/>
          </a:p>
          <a:p>
            <a:r>
              <a:rPr lang="pl-PL" dirty="0">
                <a:ea typeface="+mn-lt"/>
                <a:cs typeface="+mn-lt"/>
              </a:rPr>
              <a:t>§  2.  Przesłuchanie osoby podejrzanej zaczyna się od powiadomienia jej o treści zarzutu wpisanego do protokołu przesłuchania. </a:t>
            </a:r>
            <a:r>
              <a:rPr lang="pl-PL" b="1" dirty="0">
                <a:ea typeface="+mn-lt"/>
                <a:cs typeface="+mn-lt"/>
              </a:rPr>
              <a:t>Osobę tę od chwili rozpoczęcia przesłuchania uważa się za podejrzanego.</a:t>
            </a:r>
            <a:endParaRPr lang="pl-PL" b="1" dirty="0"/>
          </a:p>
          <a:p>
            <a:endParaRPr lang="pl-PL" dirty="0"/>
          </a:p>
        </p:txBody>
      </p:sp>
    </p:spTree>
    <p:extLst>
      <p:ext uri="{BB962C8B-B14F-4D97-AF65-F5344CB8AC3E}">
        <p14:creationId xmlns="" xmlns:p14="http://schemas.microsoft.com/office/powerpoint/2010/main" val="33208491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C35D8B33-5FA4-4763-A5E3-FCE4821C1E17}"/>
              </a:ext>
            </a:extLst>
          </p:cNvPr>
          <p:cNvSpPr>
            <a:spLocks noGrp="1"/>
          </p:cNvSpPr>
          <p:nvPr>
            <p:ph type="title"/>
          </p:nvPr>
        </p:nvSpPr>
        <p:spPr/>
        <p:txBody>
          <a:bodyPr/>
          <a:lstStyle/>
          <a:p>
            <a:r>
              <a:rPr lang="pl-PL" dirty="0"/>
              <a:t>podejrzany</a:t>
            </a:r>
          </a:p>
        </p:txBody>
      </p:sp>
      <p:sp>
        <p:nvSpPr>
          <p:cNvPr id="3" name="Symbol zastępczy zawartości 2">
            <a:extLst>
              <a:ext uri="{FF2B5EF4-FFF2-40B4-BE49-F238E27FC236}">
                <a16:creationId xmlns="" xmlns:a16="http://schemas.microsoft.com/office/drawing/2014/main" id="{6506CDD1-E415-44E3-9C35-BA8E181E237E}"/>
              </a:ext>
            </a:extLst>
          </p:cNvPr>
          <p:cNvSpPr>
            <a:spLocks noGrp="1"/>
          </p:cNvSpPr>
          <p:nvPr>
            <p:ph idx="1"/>
          </p:nvPr>
        </p:nvSpPr>
        <p:spPr/>
        <p:txBody>
          <a:bodyPr vert="horz" lIns="91440" tIns="45720" rIns="91440" bIns="45720" rtlCol="0" anchor="t">
            <a:normAutofit/>
          </a:bodyPr>
          <a:lstStyle/>
          <a:p>
            <a:r>
              <a:rPr lang="pl-PL" dirty="0"/>
              <a:t>308 </a:t>
            </a:r>
            <a:r>
              <a:rPr lang="pl-PL" dirty="0">
                <a:ea typeface="+mn-lt"/>
                <a:cs typeface="+mn-lt"/>
              </a:rPr>
              <a:t>§  2.  W wypadkach niecierpiących zwłoki, w szczególności wtedy, gdy mogłoby to spowodować zatarcie śladów lub dowodów przestępstwa, można w toku czynności wymienionych w § 1 przesłuchać osobę podejrzaną o popełnienie przestępstwa w charakterze podejrzanego przed wydaniem postanowienia o przedstawieniu zarzutów, jeżeli zachodzą warunki do sporządzenia takiego postanowienia. </a:t>
            </a:r>
            <a:r>
              <a:rPr lang="pl-PL" b="1" dirty="0">
                <a:ea typeface="+mn-lt"/>
                <a:cs typeface="+mn-lt"/>
              </a:rPr>
              <a:t>Przesłuchanie rozpoczyna się od informacji o treści zarzutu.</a:t>
            </a:r>
            <a:endParaRPr lang="pl-PL" b="1" dirty="0"/>
          </a:p>
        </p:txBody>
      </p:sp>
    </p:spTree>
    <p:extLst>
      <p:ext uri="{BB962C8B-B14F-4D97-AF65-F5344CB8AC3E}">
        <p14:creationId xmlns="" xmlns:p14="http://schemas.microsoft.com/office/powerpoint/2010/main" val="38716168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F8E99DEA-6470-4E24-B2CB-53474A10A1CB}"/>
              </a:ext>
            </a:extLst>
          </p:cNvPr>
          <p:cNvSpPr>
            <a:spLocks noGrp="1"/>
          </p:cNvSpPr>
          <p:nvPr>
            <p:ph type="title"/>
          </p:nvPr>
        </p:nvSpPr>
        <p:spPr/>
        <p:txBody>
          <a:bodyPr/>
          <a:lstStyle/>
          <a:p>
            <a:r>
              <a:rPr lang="pl-PL" dirty="0"/>
              <a:t>Oskarżony</a:t>
            </a:r>
            <a:br>
              <a:rPr lang="pl-PL" dirty="0"/>
            </a:br>
            <a:r>
              <a:rPr lang="pl-PL" dirty="0"/>
              <a:t>art. 71 </a:t>
            </a:r>
            <a:r>
              <a:rPr lang="pl-PL" dirty="0">
                <a:ea typeface="+mj-lt"/>
                <a:cs typeface="+mj-lt"/>
              </a:rPr>
              <a:t>§ 2 k.p.k.</a:t>
            </a:r>
            <a:endParaRPr lang="pl-PL" dirty="0"/>
          </a:p>
        </p:txBody>
      </p:sp>
      <p:sp>
        <p:nvSpPr>
          <p:cNvPr id="3" name="Symbol zastępczy zawartości 2">
            <a:extLst>
              <a:ext uri="{FF2B5EF4-FFF2-40B4-BE49-F238E27FC236}">
                <a16:creationId xmlns="" xmlns:a16="http://schemas.microsoft.com/office/drawing/2014/main" id="{EFE6D687-3410-46C2-8AD6-52D4F67301B2}"/>
              </a:ext>
            </a:extLst>
          </p:cNvPr>
          <p:cNvSpPr>
            <a:spLocks noGrp="1"/>
          </p:cNvSpPr>
          <p:nvPr>
            <p:ph idx="1"/>
          </p:nvPr>
        </p:nvSpPr>
        <p:spPr/>
        <p:txBody>
          <a:bodyPr vert="horz" lIns="91440" tIns="45720" rIns="91440" bIns="45720" rtlCol="0" anchor="t">
            <a:normAutofit/>
          </a:bodyPr>
          <a:lstStyle/>
          <a:p>
            <a:r>
              <a:rPr lang="pl-PL" dirty="0">
                <a:ea typeface="+mn-lt"/>
                <a:cs typeface="+mn-lt"/>
              </a:rPr>
              <a:t>Za oskarżonego uważa się osobę, przeciwko której wniesiono oskarżenie do sądu, a także osobę, co do której prokurator złożył wniosek wskazany w art. 335 § 1 lub wniosek o warunkowe umorzenie postępowania.</a:t>
            </a:r>
            <a:endParaRPr lang="pl-PL" dirty="0"/>
          </a:p>
        </p:txBody>
      </p:sp>
    </p:spTree>
    <p:extLst>
      <p:ext uri="{BB962C8B-B14F-4D97-AF65-F5344CB8AC3E}">
        <p14:creationId xmlns="" xmlns:p14="http://schemas.microsoft.com/office/powerpoint/2010/main" val="25991722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B81D04EC-694D-45F3-ACC4-776D40691B81}"/>
              </a:ext>
            </a:extLst>
          </p:cNvPr>
          <p:cNvSpPr>
            <a:spLocks noGrp="1"/>
          </p:cNvSpPr>
          <p:nvPr>
            <p:ph type="title"/>
          </p:nvPr>
        </p:nvSpPr>
        <p:spPr>
          <a:xfrm>
            <a:off x="2231136" y="467418"/>
            <a:ext cx="7729728" cy="1188720"/>
          </a:xfrm>
          <a:solidFill>
            <a:srgbClr val="FFFFFF"/>
          </a:solidFill>
        </p:spPr>
        <p:txBody>
          <a:bodyPr>
            <a:normAutofit/>
          </a:bodyPr>
          <a:lstStyle/>
          <a:p>
            <a:r>
              <a:rPr lang="pl-PL" dirty="0"/>
              <a:t>Źródła informacji o przestępstwie</a:t>
            </a:r>
          </a:p>
        </p:txBody>
      </p:sp>
      <p:sp>
        <p:nvSpPr>
          <p:cNvPr id="3" name="Symbol zastępczy zawartości 2">
            <a:extLst>
              <a:ext uri="{FF2B5EF4-FFF2-40B4-BE49-F238E27FC236}">
                <a16:creationId xmlns="" xmlns:a16="http://schemas.microsoft.com/office/drawing/2014/main" id="{557D00D7-0607-440E-9126-640C4F880392}"/>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dirty="0">
                <a:solidFill>
                  <a:srgbClr val="404040"/>
                </a:solidFill>
              </a:rPr>
              <a:t>Art. 304 k.p.k. </a:t>
            </a:r>
            <a:r>
              <a:rPr lang="pl-PL" i="1" dirty="0">
                <a:solidFill>
                  <a:srgbClr val="404040"/>
                </a:solidFill>
              </a:rPr>
              <a:t>Każdy, dowiedziawszy się o popełnieniu przestępstwa </a:t>
            </a:r>
            <a:r>
              <a:rPr lang="pl-PL" b="1" i="1" dirty="0">
                <a:solidFill>
                  <a:srgbClr val="404040"/>
                </a:solidFill>
              </a:rPr>
              <a:t>ściganego z urzędu</a:t>
            </a:r>
            <a:r>
              <a:rPr lang="pl-PL" i="1" dirty="0">
                <a:solidFill>
                  <a:srgbClr val="404040"/>
                </a:solidFill>
              </a:rPr>
              <a:t>, ma </a:t>
            </a:r>
            <a:r>
              <a:rPr lang="pl-PL" b="1" i="1" dirty="0">
                <a:solidFill>
                  <a:srgbClr val="404040"/>
                </a:solidFill>
              </a:rPr>
              <a:t>społeczny </a:t>
            </a:r>
            <a:r>
              <a:rPr lang="pl-PL" i="1" dirty="0">
                <a:solidFill>
                  <a:srgbClr val="404040"/>
                </a:solidFill>
              </a:rPr>
              <a:t>obowiązek zawiadomić o tym prokuratora lub Policję (…).</a:t>
            </a:r>
          </a:p>
          <a:p>
            <a:r>
              <a:rPr lang="pl-PL" i="1" dirty="0">
                <a:solidFill>
                  <a:srgbClr val="404040"/>
                </a:solidFill>
              </a:rPr>
              <a:t>Instytucje państwowe i samorządowe, które </a:t>
            </a:r>
            <a:r>
              <a:rPr lang="pl-PL" b="1" i="1" dirty="0">
                <a:solidFill>
                  <a:srgbClr val="404040"/>
                </a:solidFill>
              </a:rPr>
              <a:t>w związku ze swą działalnością</a:t>
            </a:r>
            <a:r>
              <a:rPr lang="pl-PL" i="1" dirty="0">
                <a:solidFill>
                  <a:srgbClr val="404040"/>
                </a:solidFill>
              </a:rPr>
              <a:t> dowiedziały się o popełnieniu przestępstwa </a:t>
            </a:r>
            <a:r>
              <a:rPr lang="pl-PL" b="1" i="1" dirty="0">
                <a:solidFill>
                  <a:srgbClr val="404040"/>
                </a:solidFill>
              </a:rPr>
              <a:t>ściganego z urzędu</a:t>
            </a:r>
            <a:r>
              <a:rPr lang="pl-PL" i="1" dirty="0">
                <a:solidFill>
                  <a:srgbClr val="404040"/>
                </a:solidFill>
              </a:rPr>
              <a:t>, są obowiązane niezwłocznie zawiadomić o tym prokuratora lub Policję oraz przedsięwziąć niezbędne czynności do czasu przybycia organu powołanego do ścigania przestępstw lub do czasu wydania przez ten organ stosownego zarządzenia, aby nie dopuścić do zatarcia śladów i dowodów przestępstwa.</a:t>
            </a:r>
          </a:p>
          <a:p>
            <a:r>
              <a:rPr lang="pl-PL" dirty="0">
                <a:solidFill>
                  <a:srgbClr val="404040"/>
                </a:solidFill>
              </a:rPr>
              <a:t>a zatem wyróżnić można obowiązek </a:t>
            </a:r>
            <a:r>
              <a:rPr lang="pl-PL" b="1" dirty="0">
                <a:solidFill>
                  <a:srgbClr val="404040"/>
                </a:solidFill>
              </a:rPr>
              <a:t>społeczny i prawny</a:t>
            </a:r>
            <a:endParaRPr lang="pl-PL" i="1" dirty="0">
              <a:solidFill>
                <a:srgbClr val="404040"/>
              </a:solidFill>
            </a:endParaRPr>
          </a:p>
        </p:txBody>
      </p:sp>
    </p:spTree>
    <p:extLst>
      <p:ext uri="{BB962C8B-B14F-4D97-AF65-F5344CB8AC3E}">
        <p14:creationId xmlns="" xmlns:p14="http://schemas.microsoft.com/office/powerpoint/2010/main" val="5969865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A6BC741F-ED9D-4752-BB42-FC5B6195B410}"/>
              </a:ext>
            </a:extLst>
          </p:cNvPr>
          <p:cNvSpPr>
            <a:spLocks noGrp="1"/>
          </p:cNvSpPr>
          <p:nvPr>
            <p:ph type="title"/>
          </p:nvPr>
        </p:nvSpPr>
        <p:spPr>
          <a:xfrm>
            <a:off x="2231136" y="467418"/>
            <a:ext cx="7729728" cy="1188720"/>
          </a:xfrm>
          <a:solidFill>
            <a:srgbClr val="FFFFFF"/>
          </a:solidFill>
        </p:spPr>
        <p:txBody>
          <a:bodyPr>
            <a:normAutofit/>
          </a:bodyPr>
          <a:lstStyle/>
          <a:p>
            <a:r>
              <a:rPr lang="pl-PL" dirty="0"/>
              <a:t>Obowiązek prawny szarego obywatela - art. 240 k.k.</a:t>
            </a:r>
          </a:p>
        </p:txBody>
      </p:sp>
      <p:sp>
        <p:nvSpPr>
          <p:cNvPr id="3" name="Symbol zastępczy zawartości 2">
            <a:extLst>
              <a:ext uri="{FF2B5EF4-FFF2-40B4-BE49-F238E27FC236}">
                <a16:creationId xmlns="" xmlns:a16="http://schemas.microsoft.com/office/drawing/2014/main" id="{3DA50AA3-DFE3-401B-ADF8-2EA1313E8550}"/>
              </a:ext>
            </a:extLst>
          </p:cNvPr>
          <p:cNvSpPr>
            <a:spLocks noGrp="1"/>
          </p:cNvSpPr>
          <p:nvPr>
            <p:ph idx="1"/>
          </p:nvPr>
        </p:nvSpPr>
        <p:spPr>
          <a:xfrm>
            <a:off x="1706062" y="2291262"/>
            <a:ext cx="8779512" cy="2879256"/>
          </a:xfrm>
        </p:spPr>
        <p:txBody>
          <a:bodyPr vert="horz" lIns="91440" tIns="45720" rIns="91440" bIns="45720" rtlCol="0" anchor="t">
            <a:normAutofit fontScale="77500" lnSpcReduction="20000"/>
          </a:bodyPr>
          <a:lstStyle/>
          <a:p>
            <a:r>
              <a:rPr lang="pl-PL" dirty="0">
                <a:ea typeface="+mn-lt"/>
                <a:cs typeface="+mn-lt"/>
              </a:rPr>
              <a:t>§  1.  Kto, mając wiarygodną wiadomość o karalnym przygotowaniu albo usiłowaniu lub dokonaniu czynu zabronionego określonego w art. 118, art. 118a, art. 120-124, art. 127, art. 128, art. 130, art. 134, art. 140, art. 148, art. 156, art. 163, art. 166, art. 189, art. 197 § 3 lub 4, art. 198, art. 200, art. 252 lub przestępstwa o charakterze terrorystycznym, nie zawiadamia niezwłocznie organu powołanego do ścigania przestępstw,</a:t>
            </a:r>
            <a:endParaRPr lang="pl-PL" dirty="0">
              <a:solidFill>
                <a:srgbClr val="404040"/>
              </a:solidFill>
            </a:endParaRPr>
          </a:p>
          <a:p>
            <a:r>
              <a:rPr lang="pl-PL" dirty="0">
                <a:ea typeface="+mn-lt"/>
                <a:cs typeface="+mn-lt"/>
              </a:rPr>
              <a:t>podlega karze pozbawienia wolności do lat 3.</a:t>
            </a:r>
            <a:endParaRPr lang="pl-PL" dirty="0"/>
          </a:p>
          <a:p>
            <a:r>
              <a:rPr lang="pl-PL" dirty="0">
                <a:ea typeface="+mn-lt"/>
                <a:cs typeface="+mn-lt"/>
              </a:rPr>
              <a:t>§  2.  Nie popełnia przestępstwa określonego w § 1, kto zaniechał zawiadomienia, mając dostateczną podstawę do przypuszczenia, że wymieniony w § 1 organ wie o przygotowywanym, usiłowanym lub dokonanym czynie zabronionym; nie popełnia przestępstwa również ten, kto zapobiegł popełnieniu przygotowywanego lub usiłowanego czynu zabronionego określonego w § 1.</a:t>
            </a:r>
            <a:endParaRPr lang="pl-PL" dirty="0"/>
          </a:p>
          <a:p>
            <a:r>
              <a:rPr lang="pl-PL" dirty="0">
                <a:ea typeface="+mn-lt"/>
                <a:cs typeface="+mn-lt"/>
              </a:rPr>
              <a:t>§  2a.  Nie podlega karze pokrzywdzony czynem wymienionym w § 1, który zaniechał zawiadomienia o tym czynie.</a:t>
            </a:r>
            <a:endParaRPr lang="pl-PL" dirty="0"/>
          </a:p>
          <a:p>
            <a:r>
              <a:rPr lang="pl-PL" dirty="0">
                <a:ea typeface="+mn-lt"/>
                <a:cs typeface="+mn-lt"/>
              </a:rPr>
              <a:t>§  3.  Nie podlega karze, kto zaniechał zawiadomienia z obawy przed odpowiedzialnością karną grożącą jemu samemu lub jego najbliższym.</a:t>
            </a:r>
            <a:endParaRPr lang="pl-PL" dirty="0"/>
          </a:p>
          <a:p>
            <a:endParaRPr lang="pl-PL" dirty="0">
              <a:solidFill>
                <a:srgbClr val="404040"/>
              </a:solidFill>
            </a:endParaRPr>
          </a:p>
        </p:txBody>
      </p:sp>
    </p:spTree>
    <p:extLst>
      <p:ext uri="{BB962C8B-B14F-4D97-AF65-F5344CB8AC3E}">
        <p14:creationId xmlns="" xmlns:p14="http://schemas.microsoft.com/office/powerpoint/2010/main" val="16765418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5E070534-F123-48AE-BC47-DA77CA06EA69}"/>
              </a:ext>
            </a:extLst>
          </p:cNvPr>
          <p:cNvSpPr>
            <a:spLocks noGrp="1"/>
          </p:cNvSpPr>
          <p:nvPr>
            <p:ph type="title"/>
          </p:nvPr>
        </p:nvSpPr>
        <p:spPr>
          <a:xfrm>
            <a:off x="2231136" y="467418"/>
            <a:ext cx="7729728" cy="1188720"/>
          </a:xfrm>
          <a:solidFill>
            <a:srgbClr val="FFFFFF"/>
          </a:solidFill>
        </p:spPr>
        <p:txBody>
          <a:bodyPr>
            <a:normAutofit/>
          </a:bodyPr>
          <a:lstStyle/>
          <a:p>
            <a:r>
              <a:rPr lang="pl-PL" dirty="0"/>
              <a:t>źródła wiedzy organów o popełnieniu czynu zabronionego</a:t>
            </a:r>
          </a:p>
        </p:txBody>
      </p:sp>
      <p:sp>
        <p:nvSpPr>
          <p:cNvPr id="3" name="Symbol zastępczy zawartości 2">
            <a:extLst>
              <a:ext uri="{FF2B5EF4-FFF2-40B4-BE49-F238E27FC236}">
                <a16:creationId xmlns="" xmlns:a16="http://schemas.microsoft.com/office/drawing/2014/main" id="{9C058331-9E2A-4E19-89D8-428A1288894F}"/>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dirty="0">
                <a:solidFill>
                  <a:srgbClr val="404040"/>
                </a:solidFill>
              </a:rPr>
              <a:t>Czynności </a:t>
            </a:r>
            <a:r>
              <a:rPr lang="pl-PL" dirty="0" err="1">
                <a:solidFill>
                  <a:srgbClr val="404040"/>
                </a:solidFill>
              </a:rPr>
              <a:t>operacyjno</a:t>
            </a:r>
            <a:r>
              <a:rPr lang="pl-PL" dirty="0">
                <a:solidFill>
                  <a:srgbClr val="404040"/>
                </a:solidFill>
              </a:rPr>
              <a:t> – rozpoznawcze;</a:t>
            </a:r>
            <a:endParaRPr lang="pl-PL" dirty="0"/>
          </a:p>
          <a:p>
            <a:r>
              <a:rPr lang="pl-PL" dirty="0">
                <a:solidFill>
                  <a:srgbClr val="404040"/>
                </a:solidFill>
              </a:rPr>
              <a:t>Zawiadomienie o przestępstwie imienne bądź anonimowe;</a:t>
            </a:r>
          </a:p>
          <a:p>
            <a:r>
              <a:rPr lang="pl-PL" dirty="0">
                <a:solidFill>
                  <a:srgbClr val="404040"/>
                </a:solidFill>
              </a:rPr>
              <a:t>Prywatny akt oskarżenia;</a:t>
            </a:r>
          </a:p>
          <a:p>
            <a:r>
              <a:rPr lang="pl-PL" dirty="0">
                <a:solidFill>
                  <a:srgbClr val="404040"/>
                </a:solidFill>
              </a:rPr>
              <a:t>Media.</a:t>
            </a:r>
          </a:p>
          <a:p>
            <a:endParaRPr lang="pl-PL" dirty="0">
              <a:solidFill>
                <a:srgbClr val="404040"/>
              </a:solidFill>
            </a:endParaRPr>
          </a:p>
          <a:p>
            <a:endParaRPr lang="pl-PL" dirty="0">
              <a:solidFill>
                <a:srgbClr val="404040"/>
              </a:solidFill>
            </a:endParaRPr>
          </a:p>
        </p:txBody>
      </p:sp>
    </p:spTree>
    <p:extLst>
      <p:ext uri="{BB962C8B-B14F-4D97-AF65-F5344CB8AC3E}">
        <p14:creationId xmlns="" xmlns:p14="http://schemas.microsoft.com/office/powerpoint/2010/main" val="217691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528A61C8-4930-4D0E-8FBB-92D148B87207}"/>
              </a:ext>
            </a:extLst>
          </p:cNvPr>
          <p:cNvSpPr>
            <a:spLocks noGrp="1"/>
          </p:cNvSpPr>
          <p:nvPr>
            <p:ph type="title"/>
          </p:nvPr>
        </p:nvSpPr>
        <p:spPr>
          <a:xfrm>
            <a:off x="2231136" y="467418"/>
            <a:ext cx="7729728" cy="1188720"/>
          </a:xfrm>
          <a:solidFill>
            <a:srgbClr val="FFFFFF"/>
          </a:solidFill>
        </p:spPr>
        <p:txBody>
          <a:bodyPr>
            <a:normAutofit/>
          </a:bodyPr>
          <a:lstStyle/>
          <a:p>
            <a:r>
              <a:rPr lang="pl-PL" dirty="0"/>
              <a:t>Cecha wniosku</a:t>
            </a:r>
          </a:p>
        </p:txBody>
      </p:sp>
      <p:sp>
        <p:nvSpPr>
          <p:cNvPr id="3" name="Symbol zastępczy zawartości 2">
            <a:extLst>
              <a:ext uri="{FF2B5EF4-FFF2-40B4-BE49-F238E27FC236}">
                <a16:creationId xmlns="" xmlns:a16="http://schemas.microsoft.com/office/drawing/2014/main" id="{5AD6F90E-6EC3-44D8-BC7E-10C96545C89F}"/>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b="1" dirty="0">
                <a:solidFill>
                  <a:srgbClr val="404040"/>
                </a:solidFill>
              </a:rPr>
              <a:t>Niepodzielność </a:t>
            </a:r>
            <a:r>
              <a:rPr lang="pl-PL" dirty="0">
                <a:solidFill>
                  <a:srgbClr val="404040"/>
                </a:solidFill>
              </a:rPr>
              <a:t>- złożenie wniosku wywołuje skutki nie tylko w odniesieniu do osoby, której dotyczy, lecz także w odniesieniu do osób, których czyny pozostają w ścisłym związku z czynem osoby wskazanej we wniosku (nie dotyczy to osoby najbliższej - art. 12 </a:t>
            </a:r>
            <a:r>
              <a:rPr lang="pl-PL" dirty="0">
                <a:ea typeface="+mn-lt"/>
                <a:cs typeface="+mn-lt"/>
              </a:rPr>
              <a:t>§ 2 k.p.k.)</a:t>
            </a:r>
          </a:p>
        </p:txBody>
      </p:sp>
    </p:spTree>
    <p:extLst>
      <p:ext uri="{BB962C8B-B14F-4D97-AF65-F5344CB8AC3E}">
        <p14:creationId xmlns="" xmlns:p14="http://schemas.microsoft.com/office/powerpoint/2010/main" val="3731780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84167985-D6E9-40FF-97C0-4B6D373E85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40068" y="640080"/>
            <a:ext cx="10911865" cy="462686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 xmlns:a16="http://schemas.microsoft.com/office/drawing/2014/main" id="{68801362-349C-44BE-BEF6-8E926E1D38B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06196" y="804672"/>
            <a:ext cx="10579608" cy="42976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AEE1278E-E37A-415C-8CBC-9C8147B300C6}"/>
              </a:ext>
            </a:extLst>
          </p:cNvPr>
          <p:cNvSpPr>
            <a:spLocks noGrp="1"/>
          </p:cNvSpPr>
          <p:nvPr>
            <p:ph type="title"/>
          </p:nvPr>
        </p:nvSpPr>
        <p:spPr>
          <a:xfrm>
            <a:off x="1262729" y="1289303"/>
            <a:ext cx="9638443" cy="3339303"/>
          </a:xfrm>
          <a:ln>
            <a:noFill/>
          </a:ln>
        </p:spPr>
        <p:txBody>
          <a:bodyPr vert="horz" lIns="274320" tIns="182880" rIns="274320" bIns="182880" rtlCol="0" anchor="ctr" anchorCtr="1">
            <a:normAutofit/>
          </a:bodyPr>
          <a:lstStyle/>
          <a:p>
            <a:r>
              <a:rPr lang="en-US" sz="5000" kern="1200" cap="all" spc="200" baseline="0" dirty="0" err="1">
                <a:solidFill>
                  <a:srgbClr val="262626"/>
                </a:solidFill>
                <a:latin typeface="+mj-lt"/>
                <a:ea typeface="+mj-ea"/>
                <a:cs typeface="+mj-cs"/>
              </a:rPr>
              <a:t>Przesłanki</a:t>
            </a:r>
            <a:r>
              <a:rPr lang="en-US" sz="5000" kern="1200" cap="all" spc="200" baseline="0" dirty="0">
                <a:solidFill>
                  <a:srgbClr val="262626"/>
                </a:solidFill>
                <a:latin typeface="+mj-lt"/>
                <a:ea typeface="+mj-ea"/>
                <a:cs typeface="+mj-cs"/>
              </a:rPr>
              <a:t> </a:t>
            </a:r>
            <a:r>
              <a:rPr lang="en-US" sz="5000" kern="1200" cap="all" spc="200" baseline="0" dirty="0" err="1">
                <a:solidFill>
                  <a:srgbClr val="262626"/>
                </a:solidFill>
                <a:latin typeface="+mj-lt"/>
                <a:ea typeface="+mj-ea"/>
                <a:cs typeface="+mj-cs"/>
              </a:rPr>
              <a:t>procesowe</a:t>
            </a:r>
            <a:r>
              <a:rPr lang="en-US" sz="5000" kern="1200" cap="all" spc="200" baseline="0" dirty="0"/>
              <a:t/>
            </a:r>
            <a:br>
              <a:rPr lang="en-US" sz="5000" kern="1200" cap="all" spc="200" baseline="0" dirty="0"/>
            </a:br>
            <a:endParaRPr lang="en-US" sz="5000" kern="1200" cap="all" spc="200" baseline="0" dirty="0">
              <a:solidFill>
                <a:srgbClr val="262626"/>
              </a:solidFill>
              <a:latin typeface="+mj-lt"/>
            </a:endParaRPr>
          </a:p>
        </p:txBody>
      </p:sp>
    </p:spTree>
    <p:extLst>
      <p:ext uri="{BB962C8B-B14F-4D97-AF65-F5344CB8AC3E}">
        <p14:creationId xmlns="" xmlns:p14="http://schemas.microsoft.com/office/powerpoint/2010/main" val="5757484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5B467F8B-F54A-4CF6-83E3-981CC36078B4}"/>
              </a:ext>
            </a:extLst>
          </p:cNvPr>
          <p:cNvSpPr>
            <a:spLocks noGrp="1"/>
          </p:cNvSpPr>
          <p:nvPr>
            <p:ph type="title"/>
          </p:nvPr>
        </p:nvSpPr>
        <p:spPr/>
        <p:txBody>
          <a:bodyPr/>
          <a:lstStyle/>
          <a:p>
            <a:r>
              <a:rPr lang="pl-PL" dirty="0"/>
              <a:t>PRZESŁANKI PROCESOWE</a:t>
            </a:r>
          </a:p>
        </p:txBody>
      </p:sp>
      <p:sp>
        <p:nvSpPr>
          <p:cNvPr id="3" name="Symbol zastępczy zawartości 2">
            <a:extLst>
              <a:ext uri="{FF2B5EF4-FFF2-40B4-BE49-F238E27FC236}">
                <a16:creationId xmlns="" xmlns:a16="http://schemas.microsoft.com/office/drawing/2014/main" id="{F417AEB3-1DAF-42EE-8F73-D82E834D755F}"/>
              </a:ext>
            </a:extLst>
          </p:cNvPr>
          <p:cNvSpPr>
            <a:spLocks noGrp="1"/>
          </p:cNvSpPr>
          <p:nvPr>
            <p:ph idx="1"/>
          </p:nvPr>
        </p:nvSpPr>
        <p:spPr/>
        <p:txBody>
          <a:bodyPr vert="horz" lIns="91440" tIns="45720" rIns="91440" bIns="45720" rtlCol="0" anchor="t">
            <a:normAutofit/>
          </a:bodyPr>
          <a:lstStyle/>
          <a:p>
            <a:pPr marL="0" indent="0" algn="just">
              <a:buNone/>
            </a:pPr>
            <a:r>
              <a:rPr lang="pl-PL" dirty="0"/>
              <a:t>Przesłanka procesowa to stan prawny warunkujący dopuszczalność wszczęcia i toku procesu lub poszczególnej czynności procesu (S. Waltoś, P. Hofmański).</a:t>
            </a:r>
          </a:p>
        </p:txBody>
      </p:sp>
    </p:spTree>
    <p:extLst>
      <p:ext uri="{BB962C8B-B14F-4D97-AF65-F5344CB8AC3E}">
        <p14:creationId xmlns="" xmlns:p14="http://schemas.microsoft.com/office/powerpoint/2010/main" val="1636692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7849C4F5-1A9C-4FAD-BCBD-434249A6F38D}"/>
              </a:ext>
            </a:extLst>
          </p:cNvPr>
          <p:cNvSpPr>
            <a:spLocks noGrp="1"/>
          </p:cNvSpPr>
          <p:nvPr>
            <p:ph type="title"/>
          </p:nvPr>
        </p:nvSpPr>
        <p:spPr/>
        <p:txBody>
          <a:bodyPr/>
          <a:lstStyle/>
          <a:p>
            <a:r>
              <a:rPr lang="pl-PL" dirty="0">
                <a:ea typeface="+mj-lt"/>
                <a:cs typeface="+mj-lt"/>
              </a:rPr>
              <a:t>Przesłanki procesowe</a:t>
            </a:r>
            <a:br>
              <a:rPr lang="pl-PL" dirty="0">
                <a:ea typeface="+mj-lt"/>
                <a:cs typeface="+mj-lt"/>
              </a:rPr>
            </a:br>
            <a:r>
              <a:rPr lang="pl-PL" dirty="0">
                <a:ea typeface="+mj-lt"/>
                <a:cs typeface="+mj-lt"/>
              </a:rPr>
              <a:t>ART. 17 § 1 K.P.K.</a:t>
            </a:r>
            <a:endParaRPr lang="pl-PL" dirty="0"/>
          </a:p>
        </p:txBody>
      </p:sp>
      <p:sp>
        <p:nvSpPr>
          <p:cNvPr id="3" name="Symbol zastępczy zawartości 2">
            <a:extLst>
              <a:ext uri="{FF2B5EF4-FFF2-40B4-BE49-F238E27FC236}">
                <a16:creationId xmlns="" xmlns:a16="http://schemas.microsoft.com/office/drawing/2014/main" id="{A8C969AC-B495-4BBC-BD3F-383D53AA311E}"/>
              </a:ext>
            </a:extLst>
          </p:cNvPr>
          <p:cNvSpPr>
            <a:spLocks noGrp="1"/>
          </p:cNvSpPr>
          <p:nvPr>
            <p:ph idx="1"/>
          </p:nvPr>
        </p:nvSpPr>
        <p:spPr/>
        <p:txBody>
          <a:bodyPr vert="horz" lIns="91440" tIns="45720" rIns="91440" bIns="45720" rtlCol="0" anchor="t">
            <a:normAutofit fontScale="55000" lnSpcReduction="20000"/>
          </a:bodyPr>
          <a:lstStyle/>
          <a:p>
            <a:r>
              <a:rPr lang="pl-PL" dirty="0"/>
              <a:t>Nie wszczyna się postępowania, a wszczęte umarza, gdy:</a:t>
            </a:r>
          </a:p>
          <a:p>
            <a:r>
              <a:rPr lang="pl-PL" dirty="0">
                <a:ea typeface="+mn-lt"/>
                <a:cs typeface="+mn-lt"/>
              </a:rPr>
              <a:t>1) czynu nie popełniono albo brak jest danych dostatecznie uzasadniających podejrzenie jego popełnienia;</a:t>
            </a:r>
            <a:endParaRPr lang="pl-PL" dirty="0"/>
          </a:p>
          <a:p>
            <a:r>
              <a:rPr lang="pl-PL" dirty="0">
                <a:ea typeface="+mn-lt"/>
                <a:cs typeface="+mn-lt"/>
              </a:rPr>
              <a:t>2) czyn nie zawiera znamion czynu zabronionego albo ustawa stanowi, że sprawca nie popełnia przestępstwa;</a:t>
            </a:r>
            <a:endParaRPr lang="pl-PL" dirty="0"/>
          </a:p>
          <a:p>
            <a:r>
              <a:rPr lang="pl-PL" dirty="0">
                <a:ea typeface="+mn-lt"/>
                <a:cs typeface="+mn-lt"/>
              </a:rPr>
              <a:t>3) społeczna szkodliwość czynu jest znikoma;</a:t>
            </a:r>
            <a:endParaRPr lang="pl-PL" dirty="0"/>
          </a:p>
          <a:p>
            <a:r>
              <a:rPr lang="pl-PL" dirty="0">
                <a:ea typeface="+mn-lt"/>
                <a:cs typeface="+mn-lt"/>
              </a:rPr>
              <a:t>4) ustawa stanowi, że sprawca nie podlega karze;</a:t>
            </a:r>
            <a:endParaRPr lang="pl-PL" dirty="0"/>
          </a:p>
          <a:p>
            <a:r>
              <a:rPr lang="pl-PL" dirty="0">
                <a:ea typeface="+mn-lt"/>
                <a:cs typeface="+mn-lt"/>
              </a:rPr>
              <a:t>5) oskarżony zmarł;</a:t>
            </a:r>
            <a:endParaRPr lang="pl-PL" dirty="0"/>
          </a:p>
          <a:p>
            <a:r>
              <a:rPr lang="pl-PL" dirty="0">
                <a:ea typeface="+mn-lt"/>
                <a:cs typeface="+mn-lt"/>
              </a:rPr>
              <a:t>6) nastąpiło przedawnienie karalności;</a:t>
            </a:r>
            <a:endParaRPr lang="pl-PL" dirty="0"/>
          </a:p>
          <a:p>
            <a:r>
              <a:rPr lang="pl-PL" dirty="0">
                <a:ea typeface="+mn-lt"/>
                <a:cs typeface="+mn-lt"/>
              </a:rPr>
              <a:t>7) postępowanie karne co do tego samego czynu tej samej osoby zostało prawomocnie zakończone albo wcześniej wszczęte toczy się;</a:t>
            </a:r>
            <a:endParaRPr lang="pl-PL" dirty="0"/>
          </a:p>
          <a:p>
            <a:r>
              <a:rPr lang="pl-PL" dirty="0">
                <a:ea typeface="+mn-lt"/>
                <a:cs typeface="+mn-lt"/>
              </a:rPr>
              <a:t>8) sprawca nie podlega orzecznictwu polskich sądów karnych;</a:t>
            </a:r>
            <a:endParaRPr lang="pl-PL" dirty="0"/>
          </a:p>
          <a:p>
            <a:r>
              <a:rPr lang="pl-PL" dirty="0">
                <a:ea typeface="+mn-lt"/>
                <a:cs typeface="+mn-lt"/>
              </a:rPr>
              <a:t>9) brak skargi uprawnionego oskarżyciela;</a:t>
            </a:r>
            <a:endParaRPr lang="pl-PL" dirty="0"/>
          </a:p>
          <a:p>
            <a:r>
              <a:rPr lang="pl-PL" dirty="0">
                <a:ea typeface="+mn-lt"/>
                <a:cs typeface="+mn-lt"/>
              </a:rPr>
              <a:t>10) brak wymaganego zezwolenia na ściganie lub wniosku o ściganie pochodzącego od osoby uprawnionej, chyba że ustawa stanowi inaczej;</a:t>
            </a:r>
            <a:endParaRPr lang="pl-PL" dirty="0"/>
          </a:p>
          <a:p>
            <a:r>
              <a:rPr lang="pl-PL" dirty="0">
                <a:ea typeface="+mn-lt"/>
                <a:cs typeface="+mn-lt"/>
              </a:rPr>
              <a:t>11) zachodzi inna okoliczność wyłączająca ściganie.</a:t>
            </a:r>
            <a:endParaRPr lang="pl-PL" dirty="0"/>
          </a:p>
          <a:p>
            <a:endParaRPr lang="pl-PL" dirty="0"/>
          </a:p>
        </p:txBody>
      </p:sp>
    </p:spTree>
    <p:extLst>
      <p:ext uri="{BB962C8B-B14F-4D97-AF65-F5344CB8AC3E}">
        <p14:creationId xmlns="" xmlns:p14="http://schemas.microsoft.com/office/powerpoint/2010/main" val="174360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263841B6-2BD5-4FC0-8A5E-BA54E5D407C8}"/>
              </a:ext>
            </a:extLst>
          </p:cNvPr>
          <p:cNvSpPr>
            <a:spLocks noGrp="1"/>
          </p:cNvSpPr>
          <p:nvPr>
            <p:ph type="title"/>
          </p:nvPr>
        </p:nvSpPr>
        <p:spPr/>
        <p:txBody>
          <a:bodyPr/>
          <a:lstStyle/>
          <a:p>
            <a:r>
              <a:rPr lang="pl-PL" dirty="0"/>
              <a:t>Przesłanki procesowe</a:t>
            </a:r>
          </a:p>
        </p:txBody>
      </p:sp>
      <p:graphicFrame>
        <p:nvGraphicFramePr>
          <p:cNvPr id="4" name="Diagram 4">
            <a:extLst>
              <a:ext uri="{FF2B5EF4-FFF2-40B4-BE49-F238E27FC236}">
                <a16:creationId xmlns="" xmlns:a16="http://schemas.microsoft.com/office/drawing/2014/main" id="{85694790-CA8F-4A22-8092-7379C7A4F0A6}"/>
              </a:ext>
            </a:extLst>
          </p:cNvPr>
          <p:cNvGraphicFramePr>
            <a:graphicFrameLocks noGrp="1"/>
          </p:cNvGraphicFramePr>
          <p:nvPr>
            <p:ph idx="1"/>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2484034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E9E5BC1F-0B46-4640-9373-4DF8E982C952}"/>
              </a:ext>
            </a:extLst>
          </p:cNvPr>
          <p:cNvSpPr>
            <a:spLocks noGrp="1"/>
          </p:cNvSpPr>
          <p:nvPr>
            <p:ph type="title"/>
          </p:nvPr>
        </p:nvSpPr>
        <p:spPr/>
        <p:txBody>
          <a:bodyPr/>
          <a:lstStyle/>
          <a:p>
            <a:r>
              <a:rPr lang="pl-PL" dirty="0"/>
              <a:t>MATERIALNE, formalne i mieszane</a:t>
            </a:r>
            <a:br>
              <a:rPr lang="pl-PL" dirty="0"/>
            </a:br>
            <a:r>
              <a:rPr lang="pl-PL" dirty="0"/>
              <a:t>PRZESŁANKI PROCESOWE</a:t>
            </a:r>
          </a:p>
        </p:txBody>
      </p:sp>
      <p:sp>
        <p:nvSpPr>
          <p:cNvPr id="3" name="Symbol zastępczy zawartości 2">
            <a:extLst>
              <a:ext uri="{FF2B5EF4-FFF2-40B4-BE49-F238E27FC236}">
                <a16:creationId xmlns="" xmlns:a16="http://schemas.microsoft.com/office/drawing/2014/main" id="{F20CBB19-2BF4-4093-9AE1-5036064622A4}"/>
              </a:ext>
            </a:extLst>
          </p:cNvPr>
          <p:cNvSpPr>
            <a:spLocks noGrp="1"/>
          </p:cNvSpPr>
          <p:nvPr>
            <p:ph idx="1"/>
          </p:nvPr>
        </p:nvSpPr>
        <p:spPr/>
        <p:txBody>
          <a:bodyPr vert="horz" lIns="91440" tIns="45720" rIns="91440" bIns="45720" rtlCol="0" anchor="t">
            <a:normAutofit/>
          </a:bodyPr>
          <a:lstStyle/>
          <a:p>
            <a:pPr marL="0" indent="0" algn="just">
              <a:buNone/>
            </a:pPr>
            <a:r>
              <a:rPr lang="pl-PL" b="1" dirty="0"/>
              <a:t>Materialne </a:t>
            </a:r>
            <a:r>
              <a:rPr lang="pl-PL" dirty="0"/>
              <a:t>przesłanki procesowe aktualizują się w sferze prawa karnego materialnego. Warunkują one samą odpowiedzialność karną określoną przepisami prawa karnego materialnego.</a:t>
            </a:r>
          </a:p>
          <a:p>
            <a:pPr marL="0" indent="0" algn="just">
              <a:buNone/>
            </a:pPr>
            <a:r>
              <a:rPr lang="pl-PL" b="1" dirty="0"/>
              <a:t>Formalne </a:t>
            </a:r>
            <a:r>
              <a:rPr lang="pl-PL" dirty="0"/>
              <a:t>przesłanki procesowe warunkują jedynie dopuszczalność samego procesu karnego. Nie odnoszą się do kwestii odpowiedzialności karnej aktualizującej się na płaszczyźnie prawa karnego materialnego.</a:t>
            </a:r>
          </a:p>
          <a:p>
            <a:pPr marL="0" indent="0" algn="just">
              <a:buNone/>
            </a:pPr>
            <a:r>
              <a:rPr lang="pl-PL" b="1" dirty="0"/>
              <a:t>Mieszane </a:t>
            </a:r>
            <a:r>
              <a:rPr lang="pl-PL" dirty="0"/>
              <a:t>przesłanki procesowe wynikają z prawa materialnego, lecz aktualizują się na płaszczyźnie procesowej, nie wpływając na materialnoprawną ocenę czynu zabronionego.</a:t>
            </a:r>
          </a:p>
        </p:txBody>
      </p:sp>
    </p:spTree>
    <p:extLst>
      <p:ext uri="{BB962C8B-B14F-4D97-AF65-F5344CB8AC3E}">
        <p14:creationId xmlns="" xmlns:p14="http://schemas.microsoft.com/office/powerpoint/2010/main" val="155845272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C302B7D-AD8E-4FE1-B1C0-5A57F5FE3E67}"/>
              </a:ext>
            </a:extLst>
          </p:cNvPr>
          <p:cNvSpPr>
            <a:spLocks noGrp="1"/>
          </p:cNvSpPr>
          <p:nvPr>
            <p:ph type="title"/>
          </p:nvPr>
        </p:nvSpPr>
        <p:spPr/>
        <p:txBody>
          <a:bodyPr/>
          <a:lstStyle/>
          <a:p>
            <a:r>
              <a:rPr lang="pl-PL" dirty="0"/>
              <a:t>Przesłanki materialne</a:t>
            </a:r>
          </a:p>
        </p:txBody>
      </p:sp>
      <p:graphicFrame>
        <p:nvGraphicFramePr>
          <p:cNvPr id="4" name="Diagram 4">
            <a:extLst>
              <a:ext uri="{FF2B5EF4-FFF2-40B4-BE49-F238E27FC236}">
                <a16:creationId xmlns="" xmlns:a16="http://schemas.microsoft.com/office/drawing/2014/main" id="{274D9434-AE02-4F86-BB58-08068018DE65}"/>
              </a:ext>
            </a:extLst>
          </p:cNvPr>
          <p:cNvGraphicFramePr>
            <a:graphicFrameLocks noGrp="1"/>
          </p:cNvGraphicFramePr>
          <p:nvPr>
            <p:ph idx="1"/>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8442970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C1DD1AD9-D22E-4478-B98A-EDEA2D28895E}"/>
              </a:ext>
            </a:extLst>
          </p:cNvPr>
          <p:cNvSpPr>
            <a:spLocks noGrp="1"/>
          </p:cNvSpPr>
          <p:nvPr>
            <p:ph type="title"/>
          </p:nvPr>
        </p:nvSpPr>
        <p:spPr/>
        <p:txBody>
          <a:bodyPr/>
          <a:lstStyle/>
          <a:p>
            <a:r>
              <a:rPr lang="pl-PL" dirty="0"/>
              <a:t>Art. 414 </a:t>
            </a:r>
          </a:p>
        </p:txBody>
      </p:sp>
      <p:sp>
        <p:nvSpPr>
          <p:cNvPr id="3" name="Symbol zastępczy zawartości 2">
            <a:extLst>
              <a:ext uri="{FF2B5EF4-FFF2-40B4-BE49-F238E27FC236}">
                <a16:creationId xmlns="" xmlns:a16="http://schemas.microsoft.com/office/drawing/2014/main" id="{F5E8DDBF-6264-4183-A97F-3CD6D100B2A3}"/>
              </a:ext>
            </a:extLst>
          </p:cNvPr>
          <p:cNvSpPr>
            <a:spLocks noGrp="1"/>
          </p:cNvSpPr>
          <p:nvPr>
            <p:ph idx="1"/>
          </p:nvPr>
        </p:nvSpPr>
        <p:spPr/>
        <p:txBody>
          <a:bodyPr vert="horz" lIns="91440" tIns="45720" rIns="91440" bIns="45720" rtlCol="0" anchor="t">
            <a:normAutofit/>
          </a:bodyPr>
          <a:lstStyle/>
          <a:p>
            <a:pPr algn="just"/>
            <a:r>
              <a:rPr lang="pl-PL" dirty="0">
                <a:ea typeface="+mn-lt"/>
                <a:cs typeface="+mn-lt"/>
              </a:rPr>
              <a:t>§  1.  W razie stwierdzenia </a:t>
            </a:r>
            <a:r>
              <a:rPr lang="pl-PL" b="1" dirty="0">
                <a:ea typeface="+mn-lt"/>
                <a:cs typeface="+mn-lt"/>
              </a:rPr>
              <a:t>po rozpoczęciu przewodu sądowego</a:t>
            </a:r>
            <a:r>
              <a:rPr lang="pl-PL" dirty="0">
                <a:ea typeface="+mn-lt"/>
                <a:cs typeface="+mn-lt"/>
              </a:rPr>
              <a:t> </a:t>
            </a:r>
            <a:r>
              <a:rPr lang="pl-PL" b="1" dirty="0">
                <a:ea typeface="+mn-lt"/>
                <a:cs typeface="+mn-lt"/>
              </a:rPr>
              <a:t>okoliczności wyłączającej ściganie</a:t>
            </a:r>
            <a:r>
              <a:rPr lang="pl-PL" dirty="0">
                <a:ea typeface="+mn-lt"/>
                <a:cs typeface="+mn-lt"/>
              </a:rPr>
              <a:t> lub danych przemawiających za warunkowym umorzeniem postępowania, </a:t>
            </a:r>
            <a:r>
              <a:rPr lang="pl-PL" b="1" dirty="0">
                <a:ea typeface="+mn-lt"/>
                <a:cs typeface="+mn-lt"/>
              </a:rPr>
              <a:t>sąd</a:t>
            </a:r>
            <a:r>
              <a:rPr lang="pl-PL" dirty="0">
                <a:ea typeface="+mn-lt"/>
                <a:cs typeface="+mn-lt"/>
              </a:rPr>
              <a:t> wyrokiem </a:t>
            </a:r>
            <a:r>
              <a:rPr lang="pl-PL" b="1" dirty="0">
                <a:ea typeface="+mn-lt"/>
                <a:cs typeface="+mn-lt"/>
              </a:rPr>
              <a:t>umarza</a:t>
            </a:r>
            <a:r>
              <a:rPr lang="pl-PL" dirty="0">
                <a:ea typeface="+mn-lt"/>
                <a:cs typeface="+mn-lt"/>
              </a:rPr>
              <a:t> postępowanie albo umarza je warunkowo. </a:t>
            </a:r>
            <a:r>
              <a:rPr lang="pl-PL" b="1" dirty="0">
                <a:ea typeface="+mn-lt"/>
                <a:cs typeface="+mn-lt"/>
              </a:rPr>
              <a:t>Jednakże w razie stwierdzenia okoliczności wymienionych w art. 17 § 1 pkt 1 i 2 sąd wydaje wyrok uniewinniający, chyba że sprawca w chwili czynu był niepoczytalny.</a:t>
            </a:r>
            <a:endParaRPr lang="pl-PL" b="1"/>
          </a:p>
        </p:txBody>
      </p:sp>
    </p:spTree>
    <p:extLst>
      <p:ext uri="{BB962C8B-B14F-4D97-AF65-F5344CB8AC3E}">
        <p14:creationId xmlns="" xmlns:p14="http://schemas.microsoft.com/office/powerpoint/2010/main" val="16762989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356E25E-ACD1-413C-A282-F3062FE7AD44}"/>
              </a:ext>
            </a:extLst>
          </p:cNvPr>
          <p:cNvSpPr>
            <a:spLocks noGrp="1"/>
          </p:cNvSpPr>
          <p:nvPr>
            <p:ph type="title"/>
          </p:nvPr>
        </p:nvSpPr>
        <p:spPr/>
        <p:txBody>
          <a:bodyPr/>
          <a:lstStyle/>
          <a:p>
            <a:r>
              <a:rPr lang="pl-PL" dirty="0"/>
              <a:t>Przesłanki formalne</a:t>
            </a:r>
          </a:p>
        </p:txBody>
      </p:sp>
      <p:graphicFrame>
        <p:nvGraphicFramePr>
          <p:cNvPr id="4" name="Diagram 4">
            <a:extLst>
              <a:ext uri="{FF2B5EF4-FFF2-40B4-BE49-F238E27FC236}">
                <a16:creationId xmlns="" xmlns:a16="http://schemas.microsoft.com/office/drawing/2014/main" id="{E15219A8-1D2A-4C76-9B11-BB7806B154B4}"/>
              </a:ext>
            </a:extLst>
          </p:cNvPr>
          <p:cNvGraphicFramePr>
            <a:graphicFrameLocks noGrp="1"/>
          </p:cNvGraphicFramePr>
          <p:nvPr>
            <p:ph idx="1"/>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57827500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217188FE-EE61-4C81-BFC9-F4358DBCD73D}"/>
              </a:ext>
            </a:extLst>
          </p:cNvPr>
          <p:cNvSpPr>
            <a:spLocks noGrp="1"/>
          </p:cNvSpPr>
          <p:nvPr>
            <p:ph type="title"/>
          </p:nvPr>
        </p:nvSpPr>
        <p:spPr/>
        <p:txBody>
          <a:bodyPr/>
          <a:lstStyle/>
          <a:p>
            <a:r>
              <a:rPr lang="pl-PL" dirty="0"/>
              <a:t>Przesłanki formalne</a:t>
            </a:r>
          </a:p>
        </p:txBody>
      </p:sp>
      <p:sp>
        <p:nvSpPr>
          <p:cNvPr id="3" name="Symbol zastępczy zawartości 2">
            <a:extLst>
              <a:ext uri="{FF2B5EF4-FFF2-40B4-BE49-F238E27FC236}">
                <a16:creationId xmlns="" xmlns:a16="http://schemas.microsoft.com/office/drawing/2014/main" id="{3DA3C159-7499-41C6-AEF2-54DCB527FD03}"/>
              </a:ext>
            </a:extLst>
          </p:cNvPr>
          <p:cNvSpPr>
            <a:spLocks noGrp="1"/>
          </p:cNvSpPr>
          <p:nvPr>
            <p:ph idx="1"/>
          </p:nvPr>
        </p:nvSpPr>
        <p:spPr/>
        <p:txBody>
          <a:bodyPr vert="horz" lIns="91440" tIns="45720" rIns="91440" bIns="45720" rtlCol="0" anchor="t">
            <a:normAutofit/>
          </a:bodyPr>
          <a:lstStyle/>
          <a:p>
            <a:pPr algn="just"/>
            <a:r>
              <a:rPr lang="pl-PL" b="1" dirty="0"/>
              <a:t>Względne </a:t>
            </a:r>
            <a:r>
              <a:rPr lang="pl-PL" dirty="0">
                <a:ea typeface="+mn-lt"/>
                <a:cs typeface="+mn-lt"/>
              </a:rPr>
              <a:t>warunkują dopuszczalność postępowania tylko w określonym układzie procesowym, co nie przesądza prowadzenia postępowania o ten sam czyn przeciwko temu samemu oskarżonemu w innym układzie • </a:t>
            </a:r>
            <a:r>
              <a:rPr lang="pl-PL" b="1" dirty="0">
                <a:ea typeface="+mn-lt"/>
                <a:cs typeface="+mn-lt"/>
              </a:rPr>
              <a:t>podsądność sądom powszechnym, skarga uprawnionego oskarżyciela, brak wniosku o ściganie</a:t>
            </a:r>
            <a:endParaRPr lang="pl-PL"/>
          </a:p>
          <a:p>
            <a:pPr algn="just"/>
            <a:r>
              <a:rPr lang="pl-PL" b="1" dirty="0"/>
              <a:t>Bezwzględne </a:t>
            </a:r>
            <a:r>
              <a:rPr lang="pl-PL" dirty="0">
                <a:ea typeface="+mn-lt"/>
                <a:cs typeface="+mn-lt"/>
              </a:rPr>
              <a:t>warunkują dopuszczalność postępowania przeciwko określonej osobie o określony czyn w każdym układzie procesowym • </a:t>
            </a:r>
            <a:r>
              <a:rPr lang="pl-PL" b="1" dirty="0">
                <a:ea typeface="+mn-lt"/>
                <a:cs typeface="+mn-lt"/>
              </a:rPr>
              <a:t>brak przestępności czynu, niepodleganie karze, znikoma społeczna szkodliwość, powaga rzeczy osądzonej</a:t>
            </a:r>
            <a:endParaRPr lang="pl-PL" b="1" dirty="0"/>
          </a:p>
        </p:txBody>
      </p:sp>
    </p:spTree>
    <p:extLst>
      <p:ext uri="{BB962C8B-B14F-4D97-AF65-F5344CB8AC3E}">
        <p14:creationId xmlns="" xmlns:p14="http://schemas.microsoft.com/office/powerpoint/2010/main" val="35328167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03F435E6-C836-43F3-81A7-D2A981A8A101}"/>
              </a:ext>
            </a:extLst>
          </p:cNvPr>
          <p:cNvSpPr>
            <a:spLocks noGrp="1"/>
          </p:cNvSpPr>
          <p:nvPr>
            <p:ph type="title"/>
          </p:nvPr>
        </p:nvSpPr>
        <p:spPr>
          <a:xfrm>
            <a:off x="2231136" y="1036129"/>
            <a:ext cx="7729728" cy="1188720"/>
          </a:xfrm>
        </p:spPr>
        <p:txBody>
          <a:bodyPr/>
          <a:lstStyle/>
          <a:p>
            <a:r>
              <a:rPr lang="pl-PL" dirty="0"/>
              <a:t>Art. 17 § 1 pkt 1</a:t>
            </a:r>
          </a:p>
        </p:txBody>
      </p:sp>
      <p:sp>
        <p:nvSpPr>
          <p:cNvPr id="3" name="Symbol zastępczy zawartości 2">
            <a:extLst>
              <a:ext uri="{FF2B5EF4-FFF2-40B4-BE49-F238E27FC236}">
                <a16:creationId xmlns="" xmlns:a16="http://schemas.microsoft.com/office/drawing/2014/main" id="{1C1EB32F-65FB-4255-9432-7D7068DA9FB6}"/>
              </a:ext>
            </a:extLst>
          </p:cNvPr>
          <p:cNvSpPr>
            <a:spLocks noGrp="1"/>
          </p:cNvSpPr>
          <p:nvPr>
            <p:ph idx="1"/>
          </p:nvPr>
        </p:nvSpPr>
        <p:spPr/>
        <p:txBody>
          <a:bodyPr vert="horz" lIns="91440" tIns="45720" rIns="91440" bIns="45720" rtlCol="0" anchor="t">
            <a:normAutofit/>
          </a:bodyPr>
          <a:lstStyle/>
          <a:p>
            <a:r>
              <a:rPr lang="pl-PL" b="1" dirty="0"/>
              <a:t>Czynu nie popełniono </a:t>
            </a:r>
          </a:p>
          <a:p>
            <a:r>
              <a:rPr lang="pl-PL" b="1" dirty="0"/>
              <a:t>Brak jest danych dostatecznie uzasadniających jego popełnienie</a:t>
            </a:r>
          </a:p>
          <a:p>
            <a:r>
              <a:rPr lang="pl-PL" dirty="0"/>
              <a:t>Czyn w rozumieniu prawa karnego materialnego.</a:t>
            </a:r>
          </a:p>
          <a:p>
            <a:r>
              <a:rPr lang="pl-PL" dirty="0">
                <a:ea typeface="+mn-lt"/>
                <a:cs typeface="+mn-lt"/>
              </a:rPr>
              <a:t>Czynem jest społecznie doniosły, odpowiednio spójny fragment zewnętrznego zachowania się człowieka. Nie należy go utożsamiać z czynem zabronionym w rozumieniu art. 115 </a:t>
            </a:r>
            <a:r>
              <a:rPr lang="pl-PL" cap="all" dirty="0">
                <a:ea typeface="+mn-lt"/>
                <a:cs typeface="+mn-lt"/>
              </a:rPr>
              <a:t>§ 1 k.k.</a:t>
            </a:r>
          </a:p>
          <a:p>
            <a:pPr marL="0" indent="0">
              <a:buNone/>
            </a:pPr>
            <a:endParaRPr lang="pl-PL" cap="all" dirty="0">
              <a:ea typeface="+mn-lt"/>
              <a:cs typeface="+mn-lt"/>
            </a:endParaRPr>
          </a:p>
        </p:txBody>
      </p:sp>
    </p:spTree>
    <p:extLst>
      <p:ext uri="{BB962C8B-B14F-4D97-AF65-F5344CB8AC3E}">
        <p14:creationId xmlns="" xmlns:p14="http://schemas.microsoft.com/office/powerpoint/2010/main" val="470790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7C5A3E9C-57D3-4CCF-8C18-721C2010FD71}"/>
              </a:ext>
            </a:extLst>
          </p:cNvPr>
          <p:cNvSpPr>
            <a:spLocks noGrp="1"/>
          </p:cNvSpPr>
          <p:nvPr>
            <p:ph type="title"/>
          </p:nvPr>
        </p:nvSpPr>
        <p:spPr>
          <a:xfrm>
            <a:off x="2231136" y="467418"/>
            <a:ext cx="7729728" cy="1188720"/>
          </a:xfrm>
          <a:solidFill>
            <a:srgbClr val="FFFFFF"/>
          </a:solidFill>
        </p:spPr>
        <p:txBody>
          <a:bodyPr>
            <a:normAutofit/>
          </a:bodyPr>
          <a:lstStyle/>
          <a:p>
            <a:r>
              <a:rPr lang="pl-PL" dirty="0"/>
              <a:t>Podmioty uprawnione do złożenia wniosku</a:t>
            </a:r>
          </a:p>
        </p:txBody>
      </p:sp>
      <p:sp>
        <p:nvSpPr>
          <p:cNvPr id="3" name="Symbol zastępczy zawartości 2">
            <a:extLst>
              <a:ext uri="{FF2B5EF4-FFF2-40B4-BE49-F238E27FC236}">
                <a16:creationId xmlns="" xmlns:a16="http://schemas.microsoft.com/office/drawing/2014/main" id="{049EA350-EE15-4573-95DF-76586B0F2DBB}"/>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b="1" dirty="0">
                <a:solidFill>
                  <a:srgbClr val="404040"/>
                </a:solidFill>
              </a:rPr>
              <a:t>Pokrzywdzony </a:t>
            </a:r>
            <a:r>
              <a:rPr lang="pl-PL" dirty="0">
                <a:solidFill>
                  <a:srgbClr val="404040"/>
                </a:solidFill>
              </a:rPr>
              <a:t>lub </a:t>
            </a:r>
            <a:r>
              <a:rPr lang="pl-PL" b="1" dirty="0">
                <a:solidFill>
                  <a:srgbClr val="404040"/>
                </a:solidFill>
              </a:rPr>
              <a:t>osoba działająca za</a:t>
            </a:r>
            <a:r>
              <a:rPr lang="pl-PL" dirty="0">
                <a:solidFill>
                  <a:srgbClr val="404040"/>
                </a:solidFill>
              </a:rPr>
              <a:t> małoletniego / ubezwłasnowolnionego / nieżyjącego </a:t>
            </a:r>
            <a:r>
              <a:rPr lang="pl-PL" b="1" dirty="0">
                <a:solidFill>
                  <a:srgbClr val="404040"/>
                </a:solidFill>
              </a:rPr>
              <a:t>pokrzywdzonego </a:t>
            </a:r>
            <a:r>
              <a:rPr lang="pl-PL" dirty="0">
                <a:solidFill>
                  <a:srgbClr val="404040"/>
                </a:solidFill>
              </a:rPr>
              <a:t>(art. 51 </a:t>
            </a:r>
            <a:r>
              <a:rPr lang="pl-PL" dirty="0">
                <a:ea typeface="+mn-lt"/>
                <a:cs typeface="+mn-lt"/>
              </a:rPr>
              <a:t>§ 2</a:t>
            </a:r>
            <a:r>
              <a:rPr lang="pl-PL" dirty="0">
                <a:solidFill>
                  <a:srgbClr val="262626"/>
                </a:solidFill>
              </a:rPr>
              <a:t> k.p.k.</a:t>
            </a:r>
            <a:r>
              <a:rPr lang="pl-PL" dirty="0">
                <a:solidFill>
                  <a:srgbClr val="404040"/>
                </a:solidFill>
              </a:rPr>
              <a:t>, 52 </a:t>
            </a:r>
            <a:r>
              <a:rPr lang="pl-PL" dirty="0">
                <a:ea typeface="+mn-lt"/>
                <a:cs typeface="+mn-lt"/>
              </a:rPr>
              <a:t>§ 1</a:t>
            </a:r>
            <a:r>
              <a:rPr lang="pl-PL" dirty="0">
                <a:solidFill>
                  <a:srgbClr val="404040"/>
                </a:solidFill>
              </a:rPr>
              <a:t> k.p.k.), organ uprawniony - np. zarząd spółki z o.o. (art. 51 </a:t>
            </a:r>
            <a:r>
              <a:rPr lang="pl-PL" dirty="0">
                <a:ea typeface="+mn-lt"/>
                <a:cs typeface="+mn-lt"/>
              </a:rPr>
              <a:t>§ 1), inny podmiot wykonujący prawa pokrzywdzonego </a:t>
            </a:r>
            <a:endParaRPr lang="pl-PL" dirty="0"/>
          </a:p>
          <a:p>
            <a:r>
              <a:rPr lang="pl-PL" dirty="0">
                <a:solidFill>
                  <a:srgbClr val="404040"/>
                </a:solidFill>
              </a:rPr>
              <a:t>Dowódca jednostki wojskowej</a:t>
            </a:r>
          </a:p>
          <a:p>
            <a:r>
              <a:rPr lang="pl-PL" dirty="0">
                <a:solidFill>
                  <a:srgbClr val="404040"/>
                </a:solidFill>
              </a:rPr>
              <a:t>Organ opieki społecznej</a:t>
            </a:r>
          </a:p>
          <a:p>
            <a:endParaRPr lang="pl-PL" dirty="0">
              <a:solidFill>
                <a:srgbClr val="404040"/>
              </a:solidFill>
            </a:endParaRPr>
          </a:p>
        </p:txBody>
      </p:sp>
    </p:spTree>
    <p:extLst>
      <p:ext uri="{BB962C8B-B14F-4D97-AF65-F5344CB8AC3E}">
        <p14:creationId xmlns="" xmlns:p14="http://schemas.microsoft.com/office/powerpoint/2010/main" val="264055584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E3BBAA50-4BFB-4CFA-8655-5DB65027C1E0}"/>
              </a:ext>
            </a:extLst>
          </p:cNvPr>
          <p:cNvSpPr>
            <a:spLocks noGrp="1"/>
          </p:cNvSpPr>
          <p:nvPr>
            <p:ph type="title"/>
          </p:nvPr>
        </p:nvSpPr>
        <p:spPr/>
        <p:txBody>
          <a:bodyPr/>
          <a:lstStyle/>
          <a:p>
            <a:r>
              <a:rPr lang="pl-PL" dirty="0">
                <a:ea typeface="+mj-lt"/>
                <a:cs typeface="+mj-lt"/>
              </a:rPr>
              <a:t>Art. 17 § 1 pkt 2</a:t>
            </a:r>
          </a:p>
        </p:txBody>
      </p:sp>
      <p:sp>
        <p:nvSpPr>
          <p:cNvPr id="3" name="Symbol zastępczy zawartości 2">
            <a:extLst>
              <a:ext uri="{FF2B5EF4-FFF2-40B4-BE49-F238E27FC236}">
                <a16:creationId xmlns="" xmlns:a16="http://schemas.microsoft.com/office/drawing/2014/main" id="{67B3AD25-B679-44F9-9091-E43B4962B1E7}"/>
              </a:ext>
            </a:extLst>
          </p:cNvPr>
          <p:cNvSpPr>
            <a:spLocks noGrp="1"/>
          </p:cNvSpPr>
          <p:nvPr>
            <p:ph idx="1"/>
          </p:nvPr>
        </p:nvSpPr>
        <p:spPr>
          <a:xfrm>
            <a:off x="2231136" y="2638044"/>
            <a:ext cx="7729728" cy="3101983"/>
          </a:xfrm>
        </p:spPr>
        <p:txBody>
          <a:bodyPr vert="horz" lIns="91440" tIns="45720" rIns="91440" bIns="45720" rtlCol="0" anchor="t">
            <a:normAutofit/>
          </a:bodyPr>
          <a:lstStyle/>
          <a:p>
            <a:r>
              <a:rPr lang="pl-PL" b="1" dirty="0"/>
              <a:t>Czyn nie zawiera znamion czynu zabronionego</a:t>
            </a:r>
            <a:r>
              <a:rPr lang="pl-PL" dirty="0"/>
              <a:t>;</a:t>
            </a:r>
          </a:p>
          <a:p>
            <a:r>
              <a:rPr lang="pl-PL" b="1" dirty="0"/>
              <a:t>Ustawa stanowi, że sprawca nie popełnia przestępstwa.</a:t>
            </a:r>
          </a:p>
          <a:p>
            <a:r>
              <a:rPr lang="pl-PL" dirty="0"/>
              <a:t>Czyn zabroniony – zachowanie o znamionach określonych w </a:t>
            </a:r>
            <a:r>
              <a:rPr lang="pl-PL" b="1" dirty="0"/>
              <a:t>ustawie karnej</a:t>
            </a:r>
            <a:r>
              <a:rPr lang="pl-PL" dirty="0"/>
              <a:t>;</a:t>
            </a:r>
          </a:p>
          <a:p>
            <a:r>
              <a:rPr lang="pl-PL" dirty="0"/>
              <a:t>Uwaga na art. 17 </a:t>
            </a:r>
            <a:r>
              <a:rPr lang="pl-PL" cap="all" dirty="0"/>
              <a:t>§ 3 k.p.k. </a:t>
            </a:r>
            <a:r>
              <a:rPr lang="pl-PL" cap="all" dirty="0">
                <a:ea typeface="+mn-lt"/>
                <a:cs typeface="+mn-lt"/>
              </a:rPr>
              <a:t>Niemożność przypisania winy sprawcy czynu nie wyłącza postępowania dotyczącego zastosowania środków zabezpieczających.</a:t>
            </a:r>
          </a:p>
          <a:p>
            <a:pPr marL="0" indent="0">
              <a:buNone/>
            </a:pPr>
            <a:endParaRPr lang="pl-PL" dirty="0"/>
          </a:p>
        </p:txBody>
      </p:sp>
    </p:spTree>
    <p:extLst>
      <p:ext uri="{BB962C8B-B14F-4D97-AF65-F5344CB8AC3E}">
        <p14:creationId xmlns="" xmlns:p14="http://schemas.microsoft.com/office/powerpoint/2010/main" val="17291839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DE472216-974F-4488-96B8-4B085BF674A4}"/>
              </a:ext>
            </a:extLst>
          </p:cNvPr>
          <p:cNvSpPr>
            <a:spLocks noGrp="1"/>
          </p:cNvSpPr>
          <p:nvPr>
            <p:ph type="title"/>
          </p:nvPr>
        </p:nvSpPr>
        <p:spPr/>
        <p:txBody>
          <a:bodyPr/>
          <a:lstStyle/>
          <a:p>
            <a:r>
              <a:rPr lang="pl-PL" dirty="0"/>
              <a:t>Art. 17 § 1 pkt 2</a:t>
            </a:r>
          </a:p>
        </p:txBody>
      </p:sp>
      <p:sp>
        <p:nvSpPr>
          <p:cNvPr id="3" name="Symbol zastępczy zawartości 2">
            <a:extLst>
              <a:ext uri="{FF2B5EF4-FFF2-40B4-BE49-F238E27FC236}">
                <a16:creationId xmlns="" xmlns:a16="http://schemas.microsoft.com/office/drawing/2014/main" id="{1A920F7E-B5EB-4F18-9462-D49D996E569F}"/>
              </a:ext>
            </a:extLst>
          </p:cNvPr>
          <p:cNvSpPr>
            <a:spLocks noGrp="1"/>
          </p:cNvSpPr>
          <p:nvPr>
            <p:ph idx="1"/>
          </p:nvPr>
        </p:nvSpPr>
        <p:spPr/>
        <p:txBody>
          <a:bodyPr vert="horz" lIns="91440" tIns="45720" rIns="91440" bIns="45720" rtlCol="0" anchor="t">
            <a:normAutofit/>
          </a:bodyPr>
          <a:lstStyle/>
          <a:p>
            <a:r>
              <a:rPr lang="pl-PL" b="1" dirty="0"/>
              <a:t>Ustawa stanowi, że sprawca nie popełnia przestępstwa</a:t>
            </a:r>
            <a:r>
              <a:rPr lang="pl-PL" dirty="0"/>
              <a:t>:</a:t>
            </a:r>
          </a:p>
          <a:p>
            <a:r>
              <a:rPr lang="pl-PL" dirty="0"/>
              <a:t>Kontratypy,</a:t>
            </a:r>
          </a:p>
          <a:p>
            <a:r>
              <a:rPr lang="pl-PL" dirty="0"/>
              <a:t>Okoliczności wyłączające winę.</a:t>
            </a:r>
          </a:p>
        </p:txBody>
      </p:sp>
    </p:spTree>
    <p:extLst>
      <p:ext uri="{BB962C8B-B14F-4D97-AF65-F5344CB8AC3E}">
        <p14:creationId xmlns="" xmlns:p14="http://schemas.microsoft.com/office/powerpoint/2010/main" val="34597274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BB296302-E482-476C-99AD-469817995F33}"/>
              </a:ext>
            </a:extLst>
          </p:cNvPr>
          <p:cNvSpPr>
            <a:spLocks noGrp="1"/>
          </p:cNvSpPr>
          <p:nvPr>
            <p:ph type="title"/>
          </p:nvPr>
        </p:nvSpPr>
        <p:spPr>
          <a:xfrm>
            <a:off x="2231136" y="467418"/>
            <a:ext cx="7729728" cy="1188720"/>
          </a:xfrm>
          <a:solidFill>
            <a:srgbClr val="FFFFFF"/>
          </a:solidFill>
        </p:spPr>
        <p:txBody>
          <a:bodyPr>
            <a:normAutofit/>
          </a:bodyPr>
          <a:lstStyle/>
          <a:p>
            <a:r>
              <a:rPr lang="pl-PL" dirty="0"/>
              <a:t>kazus</a:t>
            </a:r>
          </a:p>
        </p:txBody>
      </p:sp>
      <p:sp>
        <p:nvSpPr>
          <p:cNvPr id="3" name="Symbol zastępczy zawartości 2">
            <a:extLst>
              <a:ext uri="{FF2B5EF4-FFF2-40B4-BE49-F238E27FC236}">
                <a16:creationId xmlns="" xmlns:a16="http://schemas.microsoft.com/office/drawing/2014/main" id="{27AEC0F1-1627-4BE6-8120-41D6E94D7C70}"/>
              </a:ext>
            </a:extLst>
          </p:cNvPr>
          <p:cNvSpPr>
            <a:spLocks noGrp="1"/>
          </p:cNvSpPr>
          <p:nvPr>
            <p:ph idx="1"/>
          </p:nvPr>
        </p:nvSpPr>
        <p:spPr>
          <a:xfrm>
            <a:off x="1706062" y="2291262"/>
            <a:ext cx="8779512" cy="2879256"/>
          </a:xfrm>
        </p:spPr>
        <p:txBody>
          <a:bodyPr vert="horz" lIns="91440" tIns="45720" rIns="91440" bIns="45720" rtlCol="0" anchor="t">
            <a:normAutofit/>
          </a:bodyPr>
          <a:lstStyle/>
          <a:p>
            <a:pPr marL="0" indent="0" algn="just">
              <a:buNone/>
            </a:pPr>
            <a:r>
              <a:rPr lang="pl-PL" dirty="0">
                <a:solidFill>
                  <a:srgbClr val="404040"/>
                </a:solidFill>
              </a:rPr>
              <a:t>W dniu 1 marca 2021 roku, prokurator dyżurny został poinformowany o ujawnieniu w mieszkaniu zwłok młodej kobiety. Osobą, która zawiadomiła Policję, był zamieszkujący wspólnie z nią ojciec. Przesłuchany podczas oględzin zeznał, że jeszcze w nocy słyszał, że kobieta krząta się po domu. Na jej stoliku nocnym znajdowały się leki. Prokurator wszczął postępowanie, kwalifikując je z art. 155 k.k. W toku śledztwa wykluczono przestępne spowodowanie śmierci. Prokurator wydał więc postanowienie o umorzeniu śledztwa. </a:t>
            </a:r>
            <a:r>
              <a:rPr lang="pl-PL" b="1" dirty="0">
                <a:solidFill>
                  <a:srgbClr val="404040"/>
                </a:solidFill>
              </a:rPr>
              <a:t>Jaką podstawę prawną umorzenia powinien przyjąć?</a:t>
            </a:r>
            <a:endParaRPr lang="pl-PL" dirty="0"/>
          </a:p>
        </p:txBody>
      </p:sp>
    </p:spTree>
    <p:extLst>
      <p:ext uri="{BB962C8B-B14F-4D97-AF65-F5344CB8AC3E}">
        <p14:creationId xmlns="" xmlns:p14="http://schemas.microsoft.com/office/powerpoint/2010/main" val="167487931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10D41212-071A-4700-B9D1-A21C08CBD44E}"/>
              </a:ext>
            </a:extLst>
          </p:cNvPr>
          <p:cNvSpPr>
            <a:spLocks noGrp="1"/>
          </p:cNvSpPr>
          <p:nvPr>
            <p:ph type="title"/>
          </p:nvPr>
        </p:nvSpPr>
        <p:spPr/>
        <p:txBody>
          <a:bodyPr>
            <a:normAutofit/>
          </a:bodyPr>
          <a:lstStyle/>
          <a:p>
            <a:r>
              <a:rPr lang="pl-PL" dirty="0"/>
              <a:t>Art. 17</a:t>
            </a:r>
            <a:r>
              <a:rPr lang="pl-PL" dirty="0">
                <a:ea typeface="+mj-lt"/>
                <a:cs typeface="+mj-lt"/>
              </a:rPr>
              <a:t> § 1 pkt 3</a:t>
            </a:r>
            <a:r>
              <a:rPr lang="pl-PL" dirty="0"/>
              <a:t> </a:t>
            </a:r>
          </a:p>
        </p:txBody>
      </p:sp>
      <p:sp>
        <p:nvSpPr>
          <p:cNvPr id="3" name="Symbol zastępczy zawartości 2">
            <a:extLst>
              <a:ext uri="{FF2B5EF4-FFF2-40B4-BE49-F238E27FC236}">
                <a16:creationId xmlns="" xmlns:a16="http://schemas.microsoft.com/office/drawing/2014/main" id="{A8D19940-065D-48AB-B071-23EA1883CC56}"/>
              </a:ext>
            </a:extLst>
          </p:cNvPr>
          <p:cNvSpPr>
            <a:spLocks noGrp="1"/>
          </p:cNvSpPr>
          <p:nvPr>
            <p:ph idx="1"/>
          </p:nvPr>
        </p:nvSpPr>
        <p:spPr/>
        <p:txBody>
          <a:bodyPr vert="horz" lIns="91440" tIns="45720" rIns="91440" bIns="45720" rtlCol="0" anchor="t">
            <a:normAutofit/>
          </a:bodyPr>
          <a:lstStyle/>
          <a:p>
            <a:r>
              <a:rPr lang="pl-PL" dirty="0"/>
              <a:t>Społeczna szkodliwość czynu jest znikoma</a:t>
            </a:r>
          </a:p>
          <a:p>
            <a:r>
              <a:rPr lang="pl-PL" dirty="0"/>
              <a:t>Materialną cechę przestępstwa określa się w oparciu o elementy wskazane w art. 115 </a:t>
            </a:r>
            <a:r>
              <a:rPr lang="pl-PL" cap="all" dirty="0"/>
              <a:t>§ 2 k.k.</a:t>
            </a:r>
            <a:r>
              <a:rPr lang="pl-PL" dirty="0"/>
              <a:t> </a:t>
            </a:r>
          </a:p>
          <a:p>
            <a:r>
              <a:rPr lang="pl-PL" dirty="0"/>
              <a:t>Co definicją przestępstwa z art. 1 k.k.?</a:t>
            </a:r>
          </a:p>
          <a:p>
            <a:r>
              <a:rPr lang="pl-PL" dirty="0"/>
              <a:t>Art. 1 </a:t>
            </a:r>
            <a:r>
              <a:rPr lang="pl-PL" dirty="0">
                <a:ea typeface="+mn-lt"/>
                <a:cs typeface="+mn-lt"/>
              </a:rPr>
              <a:t>§ 2.  Nie stanowi przestępstwa czyn zabroniony, którego społeczna szkodliwość jest znikoma.</a:t>
            </a:r>
            <a:endParaRPr lang="pl-PL" dirty="0"/>
          </a:p>
          <a:p>
            <a:endParaRPr lang="pl-PL" dirty="0"/>
          </a:p>
        </p:txBody>
      </p:sp>
    </p:spTree>
    <p:extLst>
      <p:ext uri="{BB962C8B-B14F-4D97-AF65-F5344CB8AC3E}">
        <p14:creationId xmlns="" xmlns:p14="http://schemas.microsoft.com/office/powerpoint/2010/main" val="241247902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C1C42861-5F17-4CE8-A95D-A8E846B9109B}"/>
              </a:ext>
            </a:extLst>
          </p:cNvPr>
          <p:cNvSpPr>
            <a:spLocks noGrp="1"/>
          </p:cNvSpPr>
          <p:nvPr>
            <p:ph type="title"/>
          </p:nvPr>
        </p:nvSpPr>
        <p:spPr/>
        <p:txBody>
          <a:bodyPr/>
          <a:lstStyle/>
          <a:p>
            <a:r>
              <a:rPr lang="pl-PL" dirty="0">
                <a:ea typeface="+mj-lt"/>
                <a:cs typeface="+mj-lt"/>
              </a:rPr>
              <a:t>ART. 17</a:t>
            </a:r>
            <a:r>
              <a:rPr lang="pl-PL" dirty="0"/>
              <a:t> § 1 PKT 4</a:t>
            </a:r>
            <a:r>
              <a:rPr lang="pl-PL" dirty="0">
                <a:ea typeface="+mj-lt"/>
                <a:cs typeface="+mj-lt"/>
              </a:rPr>
              <a:t> </a:t>
            </a:r>
            <a:endParaRPr lang="pl-PL" dirty="0"/>
          </a:p>
        </p:txBody>
      </p:sp>
      <p:sp>
        <p:nvSpPr>
          <p:cNvPr id="3" name="Symbol zastępczy zawartości 2">
            <a:extLst>
              <a:ext uri="{FF2B5EF4-FFF2-40B4-BE49-F238E27FC236}">
                <a16:creationId xmlns="" xmlns:a16="http://schemas.microsoft.com/office/drawing/2014/main" id="{8AEC23E3-926F-4C81-90FB-AA9304BA832B}"/>
              </a:ext>
            </a:extLst>
          </p:cNvPr>
          <p:cNvSpPr>
            <a:spLocks noGrp="1"/>
          </p:cNvSpPr>
          <p:nvPr>
            <p:ph idx="1"/>
          </p:nvPr>
        </p:nvSpPr>
        <p:spPr/>
        <p:txBody>
          <a:bodyPr vert="horz" lIns="91440" tIns="45720" rIns="91440" bIns="45720" rtlCol="0" anchor="t">
            <a:normAutofit/>
          </a:bodyPr>
          <a:lstStyle/>
          <a:p>
            <a:r>
              <a:rPr lang="pl-PL" dirty="0"/>
              <a:t>Ustawa stanowi, że sprawca nie podlega karze.</a:t>
            </a:r>
          </a:p>
          <a:p>
            <a:r>
              <a:rPr lang="pl-PL" dirty="0"/>
              <a:t>Są to okoliczności wprost wskazane w ustawie karnej materialnej. </a:t>
            </a:r>
          </a:p>
          <a:p>
            <a:r>
              <a:rPr lang="pl-PL" dirty="0"/>
              <a:t>Np. Art. 25 </a:t>
            </a:r>
            <a:r>
              <a:rPr lang="pl-PL" dirty="0">
                <a:ea typeface="+mn-lt"/>
                <a:cs typeface="+mn-lt"/>
              </a:rPr>
              <a:t>§  2a.  </a:t>
            </a:r>
            <a:r>
              <a:rPr lang="pl-PL" b="1" dirty="0">
                <a:ea typeface="+mn-lt"/>
                <a:cs typeface="+mn-lt"/>
              </a:rPr>
              <a:t>Nie podlega karze</a:t>
            </a:r>
            <a:r>
              <a:rPr lang="pl-PL" dirty="0">
                <a:ea typeface="+mn-lt"/>
                <a:cs typeface="+mn-lt"/>
              </a:rPr>
              <a:t>, kto przekracza granice obrony koniecznej, odpierając zamach polegający na wdarciu się do mieszkania, lokalu, domu albo na przylegający do nich ogrodzony teren lub odpierając zamach poprzedzony wdarciem się do tych miejsc, chyba że przekroczenie granic obrony koniecznej było rażące.</a:t>
            </a:r>
          </a:p>
          <a:p>
            <a:endParaRPr lang="pl-PL" dirty="0"/>
          </a:p>
        </p:txBody>
      </p:sp>
    </p:spTree>
    <p:extLst>
      <p:ext uri="{BB962C8B-B14F-4D97-AF65-F5344CB8AC3E}">
        <p14:creationId xmlns="" xmlns:p14="http://schemas.microsoft.com/office/powerpoint/2010/main" val="24031289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BF65BA2D-6540-4C0D-958C-51F097C2A33B}"/>
              </a:ext>
            </a:extLst>
          </p:cNvPr>
          <p:cNvSpPr>
            <a:spLocks noGrp="1"/>
          </p:cNvSpPr>
          <p:nvPr>
            <p:ph type="title"/>
          </p:nvPr>
        </p:nvSpPr>
        <p:spPr/>
        <p:txBody>
          <a:bodyPr/>
          <a:lstStyle/>
          <a:p>
            <a:r>
              <a:rPr lang="pl-PL" dirty="0"/>
              <a:t>ART. 17</a:t>
            </a:r>
            <a:r>
              <a:rPr lang="pl-PL" dirty="0">
                <a:ea typeface="+mj-lt"/>
                <a:cs typeface="+mj-lt"/>
              </a:rPr>
              <a:t> § 1 PKT 5</a:t>
            </a:r>
            <a:r>
              <a:rPr lang="pl-PL" dirty="0"/>
              <a:t> </a:t>
            </a:r>
          </a:p>
        </p:txBody>
      </p:sp>
      <p:sp>
        <p:nvSpPr>
          <p:cNvPr id="3" name="Symbol zastępczy zawartości 2">
            <a:extLst>
              <a:ext uri="{FF2B5EF4-FFF2-40B4-BE49-F238E27FC236}">
                <a16:creationId xmlns="" xmlns:a16="http://schemas.microsoft.com/office/drawing/2014/main" id="{F125971A-71E5-4A31-9F85-778744D75598}"/>
              </a:ext>
            </a:extLst>
          </p:cNvPr>
          <p:cNvSpPr>
            <a:spLocks noGrp="1"/>
          </p:cNvSpPr>
          <p:nvPr>
            <p:ph idx="1"/>
          </p:nvPr>
        </p:nvSpPr>
        <p:spPr/>
        <p:txBody>
          <a:bodyPr vert="horz" lIns="91440" tIns="45720" rIns="91440" bIns="45720" rtlCol="0" anchor="t">
            <a:normAutofit/>
          </a:bodyPr>
          <a:lstStyle/>
          <a:p>
            <a:r>
              <a:rPr lang="pl-PL" dirty="0"/>
              <a:t>Oskarżony zmarł.</a:t>
            </a:r>
          </a:p>
          <a:p>
            <a:r>
              <a:rPr lang="pl-PL" dirty="0"/>
              <a:t>Należy pamiętać, że zgodnie z art. 71 </a:t>
            </a:r>
            <a:r>
              <a:rPr lang="pl-PL" dirty="0">
                <a:ea typeface="+mn-lt"/>
                <a:cs typeface="+mn-lt"/>
              </a:rPr>
              <a:t>§ 3 k.p.k. </a:t>
            </a:r>
            <a:r>
              <a:rPr lang="pl-PL" i="1" dirty="0">
                <a:ea typeface="+mn-lt"/>
                <a:cs typeface="+mn-lt"/>
              </a:rPr>
              <a:t>Jeżeli kodeks używa w znaczeniu ogólnym określenia "oskarżony", odpowiednie przepisy mają zastosowanie także do podejrzanego.</a:t>
            </a:r>
          </a:p>
          <a:p>
            <a:r>
              <a:rPr lang="pl-PL" dirty="0">
                <a:ea typeface="+mn-lt"/>
                <a:cs typeface="+mn-lt"/>
              </a:rPr>
              <a:t>Co zatem z osobą podejrzaną?</a:t>
            </a:r>
            <a:endParaRPr lang="pl-PL" i="1" dirty="0">
              <a:ea typeface="+mn-lt"/>
              <a:cs typeface="+mn-lt"/>
            </a:endParaRPr>
          </a:p>
        </p:txBody>
      </p:sp>
    </p:spTree>
    <p:extLst>
      <p:ext uri="{BB962C8B-B14F-4D97-AF65-F5344CB8AC3E}">
        <p14:creationId xmlns="" xmlns:p14="http://schemas.microsoft.com/office/powerpoint/2010/main" val="175178351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ED5D6F57-747B-49A6-B2A6-CCA0418FC174}"/>
              </a:ext>
            </a:extLst>
          </p:cNvPr>
          <p:cNvSpPr>
            <a:spLocks noGrp="1"/>
          </p:cNvSpPr>
          <p:nvPr>
            <p:ph type="title"/>
          </p:nvPr>
        </p:nvSpPr>
        <p:spPr/>
        <p:txBody>
          <a:bodyPr/>
          <a:lstStyle/>
          <a:p>
            <a:r>
              <a:rPr lang="pl-PL" dirty="0">
                <a:ea typeface="+mj-lt"/>
                <a:cs typeface="+mj-lt"/>
              </a:rPr>
              <a:t>ART. 17</a:t>
            </a:r>
            <a:r>
              <a:rPr lang="pl-PL" dirty="0"/>
              <a:t> § 1 PKT 6</a:t>
            </a:r>
          </a:p>
        </p:txBody>
      </p:sp>
      <p:sp>
        <p:nvSpPr>
          <p:cNvPr id="3" name="Symbol zastępczy zawartości 2">
            <a:extLst>
              <a:ext uri="{FF2B5EF4-FFF2-40B4-BE49-F238E27FC236}">
                <a16:creationId xmlns="" xmlns:a16="http://schemas.microsoft.com/office/drawing/2014/main" id="{5B6F389A-3371-4ACD-9C0E-EA3DEDB87EA9}"/>
              </a:ext>
            </a:extLst>
          </p:cNvPr>
          <p:cNvSpPr>
            <a:spLocks noGrp="1"/>
          </p:cNvSpPr>
          <p:nvPr>
            <p:ph idx="1"/>
          </p:nvPr>
        </p:nvSpPr>
        <p:spPr/>
        <p:txBody>
          <a:bodyPr vert="horz" lIns="91440" tIns="45720" rIns="91440" bIns="45720" rtlCol="0" anchor="t">
            <a:normAutofit/>
          </a:bodyPr>
          <a:lstStyle/>
          <a:p>
            <a:r>
              <a:rPr lang="pl-PL" dirty="0"/>
              <a:t>Nastąpiło przedawnienie karalności.</a:t>
            </a:r>
          </a:p>
          <a:p>
            <a:r>
              <a:rPr lang="pl-PL" dirty="0"/>
              <a:t>Jest to mieszana przesłanka, zakorzeniona w kodeksie karnym. Przedawnienie nie wpływa na ocenę czynu zabronionego jako przestępstwa. Na płaszczyźnie procesowej wyłącza możliwość wszczęcia i prowadzenia postępowania.</a:t>
            </a:r>
          </a:p>
        </p:txBody>
      </p:sp>
    </p:spTree>
    <p:extLst>
      <p:ext uri="{BB962C8B-B14F-4D97-AF65-F5344CB8AC3E}">
        <p14:creationId xmlns="" xmlns:p14="http://schemas.microsoft.com/office/powerpoint/2010/main" val="34013915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1F29985E-49B0-4845-B5C4-75EA8E791D1B}"/>
              </a:ext>
            </a:extLst>
          </p:cNvPr>
          <p:cNvSpPr>
            <a:spLocks noGrp="1"/>
          </p:cNvSpPr>
          <p:nvPr>
            <p:ph type="title"/>
          </p:nvPr>
        </p:nvSpPr>
        <p:spPr/>
        <p:txBody>
          <a:bodyPr/>
          <a:lstStyle/>
          <a:p>
            <a:r>
              <a:rPr lang="pl-PL" dirty="0">
                <a:ea typeface="+mj-lt"/>
                <a:cs typeface="+mj-lt"/>
              </a:rPr>
              <a:t>ART. 17</a:t>
            </a:r>
            <a:r>
              <a:rPr lang="pl-PL" dirty="0"/>
              <a:t> § 1 PKT 7</a:t>
            </a:r>
          </a:p>
        </p:txBody>
      </p:sp>
      <p:sp>
        <p:nvSpPr>
          <p:cNvPr id="3" name="Symbol zastępczy zawartości 2">
            <a:extLst>
              <a:ext uri="{FF2B5EF4-FFF2-40B4-BE49-F238E27FC236}">
                <a16:creationId xmlns="" xmlns:a16="http://schemas.microsoft.com/office/drawing/2014/main" id="{0222EB65-92F6-4E05-9BD4-1A6A4DB62A28}"/>
              </a:ext>
            </a:extLst>
          </p:cNvPr>
          <p:cNvSpPr>
            <a:spLocks noGrp="1"/>
          </p:cNvSpPr>
          <p:nvPr>
            <p:ph idx="1"/>
          </p:nvPr>
        </p:nvSpPr>
        <p:spPr/>
        <p:txBody>
          <a:bodyPr vert="horz" lIns="91440" tIns="45720" rIns="91440" bIns="45720" rtlCol="0" anchor="t">
            <a:normAutofit/>
          </a:bodyPr>
          <a:lstStyle/>
          <a:p>
            <a:r>
              <a:rPr lang="pl-PL" b="1" dirty="0">
                <a:ea typeface="+mn-lt"/>
                <a:cs typeface="+mn-lt"/>
              </a:rPr>
              <a:t>postępowanie karne co do tego samego czynu tej samej osoby zostało prawomocnie zakończone</a:t>
            </a:r>
            <a:r>
              <a:rPr lang="pl-PL" dirty="0">
                <a:ea typeface="+mn-lt"/>
                <a:cs typeface="+mn-lt"/>
              </a:rPr>
              <a:t> (</a:t>
            </a:r>
            <a:r>
              <a:rPr lang="pl-PL" i="1" dirty="0">
                <a:ea typeface="+mn-lt"/>
                <a:cs typeface="+mn-lt"/>
              </a:rPr>
              <a:t>res iudicata</a:t>
            </a:r>
            <a:r>
              <a:rPr lang="pl-PL" dirty="0">
                <a:ea typeface="+mn-lt"/>
                <a:cs typeface="+mn-lt"/>
              </a:rPr>
              <a:t>) albo </a:t>
            </a:r>
          </a:p>
          <a:p>
            <a:r>
              <a:rPr lang="pl-PL" b="1" dirty="0">
                <a:ea typeface="+mn-lt"/>
                <a:cs typeface="+mn-lt"/>
              </a:rPr>
              <a:t>wcześniej wszczęte toczy się </a:t>
            </a:r>
            <a:r>
              <a:rPr lang="pl-PL" i="1" dirty="0">
                <a:ea typeface="+mn-lt"/>
                <a:cs typeface="+mn-lt"/>
              </a:rPr>
              <a:t>(lis </a:t>
            </a:r>
            <a:r>
              <a:rPr lang="pl-PL" i="1" dirty="0" err="1">
                <a:ea typeface="+mn-lt"/>
                <a:cs typeface="+mn-lt"/>
              </a:rPr>
              <a:t>pendens</a:t>
            </a:r>
            <a:r>
              <a:rPr lang="pl-PL" i="1" dirty="0">
                <a:ea typeface="+mn-lt"/>
                <a:cs typeface="+mn-lt"/>
              </a:rPr>
              <a:t>). </a:t>
            </a:r>
          </a:p>
          <a:p>
            <a:pPr marL="0" indent="0">
              <a:buNone/>
            </a:pPr>
            <a:endParaRPr lang="pl-PL" dirty="0"/>
          </a:p>
        </p:txBody>
      </p:sp>
    </p:spTree>
    <p:extLst>
      <p:ext uri="{BB962C8B-B14F-4D97-AF65-F5344CB8AC3E}">
        <p14:creationId xmlns="" xmlns:p14="http://schemas.microsoft.com/office/powerpoint/2010/main" val="16473938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B37EC78-1527-41DF-8647-83AA9E0ABA46}"/>
              </a:ext>
            </a:extLst>
          </p:cNvPr>
          <p:cNvSpPr>
            <a:spLocks noGrp="1"/>
          </p:cNvSpPr>
          <p:nvPr>
            <p:ph type="title"/>
          </p:nvPr>
        </p:nvSpPr>
        <p:spPr>
          <a:xfrm>
            <a:off x="2231136" y="952786"/>
            <a:ext cx="7729728" cy="1188720"/>
          </a:xfrm>
        </p:spPr>
        <p:txBody>
          <a:bodyPr/>
          <a:lstStyle/>
          <a:p>
            <a:r>
              <a:rPr lang="pl-PL" dirty="0"/>
              <a:t>ART. 17</a:t>
            </a:r>
            <a:r>
              <a:rPr lang="pl-PL" dirty="0">
                <a:ea typeface="+mj-lt"/>
                <a:cs typeface="+mj-lt"/>
              </a:rPr>
              <a:t> § 1 PKT 8</a:t>
            </a:r>
            <a:endParaRPr lang="pl-PL" dirty="0"/>
          </a:p>
        </p:txBody>
      </p:sp>
      <p:sp>
        <p:nvSpPr>
          <p:cNvPr id="3" name="Symbol zastępczy zawartości 2">
            <a:extLst>
              <a:ext uri="{FF2B5EF4-FFF2-40B4-BE49-F238E27FC236}">
                <a16:creationId xmlns="" xmlns:a16="http://schemas.microsoft.com/office/drawing/2014/main" id="{2F91D4A4-C98A-4158-A92E-BC3FF77BBB69}"/>
              </a:ext>
            </a:extLst>
          </p:cNvPr>
          <p:cNvSpPr>
            <a:spLocks noGrp="1"/>
          </p:cNvSpPr>
          <p:nvPr>
            <p:ph idx="1"/>
          </p:nvPr>
        </p:nvSpPr>
        <p:spPr/>
        <p:txBody>
          <a:bodyPr vert="horz" lIns="91440" tIns="45720" rIns="91440" bIns="45720" rtlCol="0" anchor="t">
            <a:normAutofit/>
          </a:bodyPr>
          <a:lstStyle/>
          <a:p>
            <a:r>
              <a:rPr lang="pl-PL" b="1" dirty="0">
                <a:ea typeface="+mn-lt"/>
                <a:cs typeface="+mn-lt"/>
              </a:rPr>
              <a:t>sprawca nie podlega orzecznictwu polskich sądów karnych</a:t>
            </a:r>
          </a:p>
          <a:p>
            <a:r>
              <a:rPr lang="pl-PL" dirty="0"/>
              <a:t>Zasada terytorialności;</a:t>
            </a:r>
            <a:endParaRPr lang="pl-PL" b="1" dirty="0"/>
          </a:p>
          <a:p>
            <a:r>
              <a:rPr lang="pl-PL" dirty="0"/>
              <a:t>Immunitety zakrajowe i materialne. </a:t>
            </a:r>
          </a:p>
          <a:p>
            <a:pPr marL="0" indent="0">
              <a:buNone/>
            </a:pPr>
            <a:endParaRPr lang="pl-PL" b="1" dirty="0"/>
          </a:p>
        </p:txBody>
      </p:sp>
    </p:spTree>
    <p:extLst>
      <p:ext uri="{BB962C8B-B14F-4D97-AF65-F5344CB8AC3E}">
        <p14:creationId xmlns="" xmlns:p14="http://schemas.microsoft.com/office/powerpoint/2010/main" val="32551033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8D8297D-2674-498F-B2E2-AE43F97BF4D9}"/>
              </a:ext>
            </a:extLst>
          </p:cNvPr>
          <p:cNvSpPr>
            <a:spLocks noGrp="1"/>
          </p:cNvSpPr>
          <p:nvPr>
            <p:ph type="title"/>
          </p:nvPr>
        </p:nvSpPr>
        <p:spPr/>
        <p:txBody>
          <a:bodyPr/>
          <a:lstStyle/>
          <a:p>
            <a:r>
              <a:rPr lang="pl-PL" dirty="0">
                <a:ea typeface="+mj-lt"/>
                <a:cs typeface="+mj-lt"/>
              </a:rPr>
              <a:t>ART. 17</a:t>
            </a:r>
            <a:r>
              <a:rPr lang="pl-PL" dirty="0"/>
              <a:t> § 1 PKT 9</a:t>
            </a:r>
          </a:p>
        </p:txBody>
      </p:sp>
      <p:sp>
        <p:nvSpPr>
          <p:cNvPr id="3" name="Symbol zastępczy zawartości 2">
            <a:extLst>
              <a:ext uri="{FF2B5EF4-FFF2-40B4-BE49-F238E27FC236}">
                <a16:creationId xmlns="" xmlns:a16="http://schemas.microsoft.com/office/drawing/2014/main" id="{B1B6AA2D-74D1-4FFD-80E1-152078338601}"/>
              </a:ext>
            </a:extLst>
          </p:cNvPr>
          <p:cNvSpPr>
            <a:spLocks noGrp="1"/>
          </p:cNvSpPr>
          <p:nvPr>
            <p:ph idx="1"/>
          </p:nvPr>
        </p:nvSpPr>
        <p:spPr/>
        <p:txBody>
          <a:bodyPr vert="horz" lIns="91440" tIns="45720" rIns="91440" bIns="45720" rtlCol="0" anchor="t">
            <a:normAutofit fontScale="92500" lnSpcReduction="20000"/>
          </a:bodyPr>
          <a:lstStyle/>
          <a:p>
            <a:r>
              <a:rPr lang="pl-PL" b="1" dirty="0">
                <a:ea typeface="+mn-lt"/>
                <a:cs typeface="+mn-lt"/>
              </a:rPr>
              <a:t>brak skargi uprawnionego oskarżyciela</a:t>
            </a:r>
            <a:r>
              <a:rPr lang="pl-PL" dirty="0">
                <a:ea typeface="+mn-lt"/>
                <a:cs typeface="+mn-lt"/>
              </a:rPr>
              <a:t>;</a:t>
            </a:r>
          </a:p>
          <a:p>
            <a:r>
              <a:rPr lang="pl-PL" dirty="0"/>
              <a:t>Chodzi tu o niewłaściwość podmiotu wnoszącego oskarżenie (np. Prywatny akt oskarżenia wniosła osoba niebędąca pokrzywdzonym), bądź też kiedy brak jest tożsamości między czynem objętym aktem oskarżenia, a procedowanym przed sądem</a:t>
            </a:r>
          </a:p>
          <a:p>
            <a:r>
              <a:rPr lang="pl-PL" dirty="0"/>
              <a:t>Art. 14 </a:t>
            </a:r>
            <a:r>
              <a:rPr lang="pl-PL" dirty="0">
                <a:ea typeface="+mn-lt"/>
                <a:cs typeface="+mn-lt"/>
              </a:rPr>
              <a:t>§  1.  Wszczęcie postępowania sądowego następuje na żądanie uprawnionego oskarżyciela lub innego uprawnionego podmiotu.</a:t>
            </a:r>
            <a:endParaRPr lang="pl-PL" dirty="0"/>
          </a:p>
          <a:p>
            <a:r>
              <a:rPr lang="pl-PL" dirty="0">
                <a:ea typeface="+mn-lt"/>
                <a:cs typeface="+mn-lt"/>
              </a:rPr>
              <a:t>§  2.  Oskarżyciel publiczny może cofnąć akt oskarżenia do czasu rozpoczęcia przewodu sądowego na pierwszej rozprawie głównej. W toku przewodu sądowego przed sądem pierwszej instancji cofnięcie aktu oskarżenia dopuszczalne jest jedynie za zgodą oskarżonego. Ponowne wniesienie aktu oskarżenia przeciwko tej samej osobie o ten sam czyn jest niedopuszczalne.</a:t>
            </a:r>
            <a:endParaRPr lang="pl-PL" dirty="0"/>
          </a:p>
          <a:p>
            <a:endParaRPr lang="pl-PL" dirty="0"/>
          </a:p>
          <a:p>
            <a:endParaRPr lang="pl-PL" dirty="0"/>
          </a:p>
        </p:txBody>
      </p:sp>
    </p:spTree>
    <p:extLst>
      <p:ext uri="{BB962C8B-B14F-4D97-AF65-F5344CB8AC3E}">
        <p14:creationId xmlns="" xmlns:p14="http://schemas.microsoft.com/office/powerpoint/2010/main" val="3518669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71C6117A-8DA4-4745-9079-6CE93E521ECE}"/>
              </a:ext>
            </a:extLst>
          </p:cNvPr>
          <p:cNvSpPr>
            <a:spLocks noGrp="1"/>
          </p:cNvSpPr>
          <p:nvPr>
            <p:ph type="title"/>
          </p:nvPr>
        </p:nvSpPr>
        <p:spPr>
          <a:xfrm>
            <a:off x="2231136" y="467418"/>
            <a:ext cx="7729728" cy="1188720"/>
          </a:xfrm>
          <a:solidFill>
            <a:srgbClr val="FFFFFF"/>
          </a:solidFill>
        </p:spPr>
        <p:txBody>
          <a:bodyPr>
            <a:normAutofit/>
          </a:bodyPr>
          <a:lstStyle/>
          <a:p>
            <a:r>
              <a:rPr lang="pl-PL" dirty="0"/>
              <a:t>Ściganie na wniosek</a:t>
            </a:r>
          </a:p>
        </p:txBody>
      </p:sp>
      <p:graphicFrame>
        <p:nvGraphicFramePr>
          <p:cNvPr id="4" name="Diagram 4">
            <a:extLst>
              <a:ext uri="{FF2B5EF4-FFF2-40B4-BE49-F238E27FC236}">
                <a16:creationId xmlns="" xmlns:a16="http://schemas.microsoft.com/office/drawing/2014/main" id="{E5BF856A-1C87-42F6-82CD-81FD7D4F738F}"/>
              </a:ext>
            </a:extLst>
          </p:cNvPr>
          <p:cNvGraphicFramePr>
            <a:graphicFrameLocks noGrp="1"/>
          </p:cNvGraphicFramePr>
          <p:nvPr>
            <p:ph idx="1"/>
            <p:extLst>
              <p:ext uri="{D42A27DB-BD31-4B8C-83A1-F6EECF244321}">
                <p14:modId xmlns="" xmlns:p14="http://schemas.microsoft.com/office/powerpoint/2010/main" val="1067793047"/>
              </p:ext>
            </p:extLst>
          </p:nvPr>
        </p:nvGraphicFramePr>
        <p:xfrm>
          <a:off x="2230438" y="1718449"/>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6644726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38FCA2B4-6DB9-4D8B-823E-40A2D9701C7D}"/>
              </a:ext>
            </a:extLst>
          </p:cNvPr>
          <p:cNvSpPr>
            <a:spLocks noGrp="1"/>
          </p:cNvSpPr>
          <p:nvPr>
            <p:ph type="title"/>
          </p:nvPr>
        </p:nvSpPr>
        <p:spPr/>
        <p:txBody>
          <a:bodyPr/>
          <a:lstStyle/>
          <a:p>
            <a:r>
              <a:rPr lang="pl-PL" dirty="0"/>
              <a:t>ART. 17</a:t>
            </a:r>
            <a:r>
              <a:rPr lang="pl-PL" dirty="0">
                <a:ea typeface="+mj-lt"/>
                <a:cs typeface="+mj-lt"/>
              </a:rPr>
              <a:t> § 1 PKT 10</a:t>
            </a:r>
          </a:p>
        </p:txBody>
      </p:sp>
      <p:sp>
        <p:nvSpPr>
          <p:cNvPr id="3" name="Symbol zastępczy zawartości 2">
            <a:extLst>
              <a:ext uri="{FF2B5EF4-FFF2-40B4-BE49-F238E27FC236}">
                <a16:creationId xmlns="" xmlns:a16="http://schemas.microsoft.com/office/drawing/2014/main" id="{5FFE56D1-EF41-40E9-8746-0562FCCDF32E}"/>
              </a:ext>
            </a:extLst>
          </p:cNvPr>
          <p:cNvSpPr>
            <a:spLocks noGrp="1"/>
          </p:cNvSpPr>
          <p:nvPr>
            <p:ph idx="1"/>
          </p:nvPr>
        </p:nvSpPr>
        <p:spPr/>
        <p:txBody>
          <a:bodyPr vert="horz" lIns="91440" tIns="45720" rIns="91440" bIns="45720" rtlCol="0" anchor="t">
            <a:normAutofit/>
          </a:bodyPr>
          <a:lstStyle/>
          <a:p>
            <a:r>
              <a:rPr lang="pl-PL" dirty="0">
                <a:ea typeface="+mn-lt"/>
                <a:cs typeface="+mn-lt"/>
              </a:rPr>
              <a:t>brak wymaganego </a:t>
            </a:r>
            <a:r>
              <a:rPr lang="pl-PL" b="1" dirty="0">
                <a:ea typeface="+mn-lt"/>
                <a:cs typeface="+mn-lt"/>
              </a:rPr>
              <a:t>zezwolenia na ściganie</a:t>
            </a:r>
            <a:r>
              <a:rPr lang="pl-PL" dirty="0">
                <a:ea typeface="+mn-lt"/>
                <a:cs typeface="+mn-lt"/>
              </a:rPr>
              <a:t> lub </a:t>
            </a:r>
            <a:r>
              <a:rPr lang="pl-PL" b="1" dirty="0">
                <a:ea typeface="+mn-lt"/>
                <a:cs typeface="+mn-lt"/>
              </a:rPr>
              <a:t>wniosku o ściganie</a:t>
            </a:r>
            <a:r>
              <a:rPr lang="pl-PL" dirty="0">
                <a:ea typeface="+mn-lt"/>
                <a:cs typeface="+mn-lt"/>
              </a:rPr>
              <a:t> pochodzącego od osoby uprawnionej, chyba że ustawa stanowi inaczej</a:t>
            </a:r>
          </a:p>
          <a:p>
            <a:r>
              <a:rPr lang="pl-PL" dirty="0">
                <a:ea typeface="+mn-lt"/>
                <a:cs typeface="+mn-lt"/>
              </a:rPr>
              <a:t>Art. 17 §  2.  Do chwili otrzymania wniosku lub zezwolenia władzy, od których ustawa uzależnia ściganie, organy procesowe dokonują tylko czynności niecierpiących zwłoki w celu zabezpieczenia śladów i dowodów, a także czynności zmierzających do wyjaśnienia, czy wniosek będzie złożony lub zezwolenie będzie wydane.</a:t>
            </a:r>
            <a:endParaRPr lang="pl-PL" dirty="0"/>
          </a:p>
        </p:txBody>
      </p:sp>
    </p:spTree>
    <p:extLst>
      <p:ext uri="{BB962C8B-B14F-4D97-AF65-F5344CB8AC3E}">
        <p14:creationId xmlns="" xmlns:p14="http://schemas.microsoft.com/office/powerpoint/2010/main" val="382183389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F64E7B0F-B302-47B2-817F-FF39371ADC76}"/>
              </a:ext>
            </a:extLst>
          </p:cNvPr>
          <p:cNvSpPr>
            <a:spLocks noGrp="1"/>
          </p:cNvSpPr>
          <p:nvPr>
            <p:ph type="title"/>
          </p:nvPr>
        </p:nvSpPr>
        <p:spPr>
          <a:xfrm>
            <a:off x="2231136" y="467418"/>
            <a:ext cx="7729728" cy="1188720"/>
          </a:xfrm>
          <a:solidFill>
            <a:srgbClr val="FFFFFF"/>
          </a:solidFill>
        </p:spPr>
        <p:txBody>
          <a:bodyPr>
            <a:normAutofit/>
          </a:bodyPr>
          <a:lstStyle/>
          <a:p>
            <a:r>
              <a:rPr lang="pl-PL" dirty="0"/>
              <a:t>Kazus</a:t>
            </a:r>
            <a:br>
              <a:rPr lang="pl-PL" dirty="0"/>
            </a:br>
            <a:r>
              <a:rPr lang="pl-PL" dirty="0"/>
              <a:t>W. </a:t>
            </a:r>
            <a:r>
              <a:rPr lang="pl-PL" dirty="0" err="1"/>
              <a:t>Smarzowski</a:t>
            </a:r>
            <a:r>
              <a:rPr lang="pl-PL" dirty="0"/>
              <a:t>, </a:t>
            </a:r>
            <a:r>
              <a:rPr lang="pl-PL" i="1" dirty="0"/>
              <a:t>drogówka</a:t>
            </a:r>
            <a:endParaRPr lang="pl-PL" dirty="0"/>
          </a:p>
        </p:txBody>
      </p:sp>
      <p:pic>
        <p:nvPicPr>
          <p:cNvPr id="4" name="Obraz 4">
            <a:hlinkClick r:id="" action="ppaction://media"/>
            <a:extLst>
              <a:ext uri="{FF2B5EF4-FFF2-40B4-BE49-F238E27FC236}">
                <a16:creationId xmlns="" xmlns:a16="http://schemas.microsoft.com/office/drawing/2014/main" id="{878A8C9F-0813-4B4B-9360-C46D9F292B31}"/>
              </a:ext>
            </a:extLst>
          </p:cNvPr>
          <p:cNvPicPr>
            <a:picLocks noGrp="1" noRot="1" noChangeAspect="1"/>
          </p:cNvPicPr>
          <p:nvPr>
            <p:ph idx="1"/>
            <a:videoFile r:link="rId1"/>
          </p:nvPr>
        </p:nvPicPr>
        <p:blipFill>
          <a:blip r:embed="rId3"/>
          <a:stretch>
            <a:fillRect/>
          </a:stretch>
        </p:blipFill>
        <p:spPr>
          <a:xfrm>
            <a:off x="1259153" y="1659732"/>
            <a:ext cx="9685601" cy="3951287"/>
          </a:xfrm>
        </p:spPr>
      </p:pic>
    </p:spTree>
    <p:extLst>
      <p:ext uri="{BB962C8B-B14F-4D97-AF65-F5344CB8AC3E}">
        <p14:creationId xmlns="" xmlns:p14="http://schemas.microsoft.com/office/powerpoint/2010/main" val="349269735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29213BAE-14B0-4065-8BBE-90EA79FF0316}"/>
              </a:ext>
            </a:extLst>
          </p:cNvPr>
          <p:cNvSpPr>
            <a:spLocks noGrp="1"/>
          </p:cNvSpPr>
          <p:nvPr>
            <p:ph type="title"/>
          </p:nvPr>
        </p:nvSpPr>
        <p:spPr/>
        <p:txBody>
          <a:bodyPr/>
          <a:lstStyle/>
          <a:p>
            <a:r>
              <a:rPr lang="pl-PL" dirty="0">
                <a:ea typeface="+mj-lt"/>
                <a:cs typeface="+mj-lt"/>
              </a:rPr>
              <a:t>ART. 17</a:t>
            </a:r>
            <a:r>
              <a:rPr lang="pl-PL" dirty="0"/>
              <a:t> § 1 PKT 11</a:t>
            </a:r>
          </a:p>
        </p:txBody>
      </p:sp>
      <p:sp>
        <p:nvSpPr>
          <p:cNvPr id="3" name="Symbol zastępczy zawartości 2">
            <a:extLst>
              <a:ext uri="{FF2B5EF4-FFF2-40B4-BE49-F238E27FC236}">
                <a16:creationId xmlns="" xmlns:a16="http://schemas.microsoft.com/office/drawing/2014/main" id="{10FEE3C9-1280-4C7A-AF94-2343AEC6F201}"/>
              </a:ext>
            </a:extLst>
          </p:cNvPr>
          <p:cNvSpPr>
            <a:spLocks noGrp="1"/>
          </p:cNvSpPr>
          <p:nvPr>
            <p:ph idx="1"/>
          </p:nvPr>
        </p:nvSpPr>
        <p:spPr/>
        <p:txBody>
          <a:bodyPr vert="horz" lIns="91440" tIns="45720" rIns="91440" bIns="45720" rtlCol="0" anchor="t">
            <a:normAutofit/>
          </a:bodyPr>
          <a:lstStyle/>
          <a:p>
            <a:r>
              <a:rPr lang="pl-PL" b="1" dirty="0">
                <a:ea typeface="+mn-lt"/>
                <a:cs typeface="+mn-lt"/>
              </a:rPr>
              <a:t>zachodzi inna okoliczność wyłączająca ściganie</a:t>
            </a:r>
          </a:p>
          <a:p>
            <a:r>
              <a:rPr lang="pl-PL" dirty="0"/>
              <a:t>Np. Abolicja, amnestia, prezydenckie prawo łaski</a:t>
            </a:r>
            <a:endParaRPr lang="pl-PL" b="1" dirty="0"/>
          </a:p>
          <a:p>
            <a:endParaRPr lang="pl-PL" b="1" dirty="0"/>
          </a:p>
        </p:txBody>
      </p:sp>
    </p:spTree>
    <p:extLst>
      <p:ext uri="{BB962C8B-B14F-4D97-AF65-F5344CB8AC3E}">
        <p14:creationId xmlns="" xmlns:p14="http://schemas.microsoft.com/office/powerpoint/2010/main" val="411401441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450D5149-745D-4B92-BDD7-2B50E1C2C97E}"/>
              </a:ext>
            </a:extLst>
          </p:cNvPr>
          <p:cNvSpPr>
            <a:spLocks noGrp="1"/>
          </p:cNvSpPr>
          <p:nvPr>
            <p:ph type="title"/>
          </p:nvPr>
        </p:nvSpPr>
        <p:spPr>
          <a:xfrm>
            <a:off x="2231136" y="467418"/>
            <a:ext cx="7729728" cy="1188720"/>
          </a:xfrm>
          <a:solidFill>
            <a:srgbClr val="FFFFFF"/>
          </a:solidFill>
        </p:spPr>
        <p:txBody>
          <a:bodyPr>
            <a:normAutofit/>
          </a:bodyPr>
          <a:lstStyle/>
          <a:p>
            <a:r>
              <a:rPr lang="pl-PL" dirty="0"/>
              <a:t>ZASADA legalizmu i oportunizmu</a:t>
            </a:r>
          </a:p>
        </p:txBody>
      </p:sp>
      <p:sp>
        <p:nvSpPr>
          <p:cNvPr id="3" name="Symbol zastępczy zawartości 2">
            <a:extLst>
              <a:ext uri="{FF2B5EF4-FFF2-40B4-BE49-F238E27FC236}">
                <a16:creationId xmlns="" xmlns:a16="http://schemas.microsoft.com/office/drawing/2014/main" id="{11399519-3183-4813-BC8C-9C50D33A4CA0}"/>
              </a:ext>
            </a:extLst>
          </p:cNvPr>
          <p:cNvSpPr>
            <a:spLocks noGrp="1"/>
          </p:cNvSpPr>
          <p:nvPr>
            <p:ph idx="1"/>
          </p:nvPr>
        </p:nvSpPr>
        <p:spPr>
          <a:xfrm>
            <a:off x="1706062" y="2291262"/>
            <a:ext cx="8779512" cy="2879256"/>
          </a:xfrm>
        </p:spPr>
        <p:txBody>
          <a:bodyPr vert="horz" lIns="91440" tIns="45720" rIns="91440" bIns="45720" rtlCol="0" anchor="t">
            <a:normAutofit/>
          </a:bodyPr>
          <a:lstStyle/>
          <a:p>
            <a:pPr algn="just"/>
            <a:r>
              <a:rPr lang="pl-PL" u="sng" dirty="0">
                <a:solidFill>
                  <a:srgbClr val="404040"/>
                </a:solidFill>
              </a:rPr>
              <a:t>Zasada legalizmu</a:t>
            </a:r>
            <a:r>
              <a:rPr lang="pl-PL" dirty="0">
                <a:solidFill>
                  <a:srgbClr val="404040"/>
                </a:solidFill>
              </a:rPr>
              <a:t> (art. 10 k.p.k.) - </a:t>
            </a:r>
            <a:r>
              <a:rPr lang="pl-PL" b="1" dirty="0">
                <a:solidFill>
                  <a:srgbClr val="404040"/>
                </a:solidFill>
              </a:rPr>
              <a:t>istota </a:t>
            </a:r>
            <a:r>
              <a:rPr lang="pl-PL" dirty="0">
                <a:ea typeface="+mn-lt"/>
                <a:cs typeface="+mn-lt"/>
              </a:rPr>
              <a:t>§  2.  Z wyjątkiem wypadków określonych w ustawie lub w prawie międzynarodowym nikt nie może być zwolniony od odpowiedzialności za popełnione przestępstwo.</a:t>
            </a:r>
            <a:endParaRPr lang="pl-PL" dirty="0"/>
          </a:p>
          <a:p>
            <a:pPr algn="just"/>
            <a:r>
              <a:rPr lang="pl-PL" b="1" dirty="0">
                <a:solidFill>
                  <a:srgbClr val="262626"/>
                </a:solidFill>
              </a:rPr>
              <a:t>Konsekwencje jej obowiązywania </a:t>
            </a:r>
            <a:r>
              <a:rPr lang="pl-PL" dirty="0">
                <a:ea typeface="+mn-lt"/>
                <a:cs typeface="+mn-lt"/>
              </a:rPr>
              <a:t>§  1.  Organ powołany do ścigania przestępstw jest obowiązany do wszczęcia i przeprowadzenia postępowania przygotowawczego, a oskarżyciel publiczny także do wniesienia i popierania oskarżenia - o czyn ścigany z urzędu.</a:t>
            </a:r>
          </a:p>
          <a:p>
            <a:endParaRPr lang="pl-PL" b="1" dirty="0">
              <a:solidFill>
                <a:srgbClr val="262626"/>
              </a:solidFill>
            </a:endParaRPr>
          </a:p>
          <a:p>
            <a:endParaRPr lang="pl-PL" b="1" dirty="0">
              <a:solidFill>
                <a:srgbClr val="404040"/>
              </a:solidFill>
            </a:endParaRPr>
          </a:p>
        </p:txBody>
      </p:sp>
    </p:spTree>
    <p:extLst>
      <p:ext uri="{BB962C8B-B14F-4D97-AF65-F5344CB8AC3E}">
        <p14:creationId xmlns="" xmlns:p14="http://schemas.microsoft.com/office/powerpoint/2010/main" val="304266405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DB629CB4-7C51-402C-B7CB-33B95938A923}"/>
              </a:ext>
            </a:extLst>
          </p:cNvPr>
          <p:cNvSpPr>
            <a:spLocks noGrp="1"/>
          </p:cNvSpPr>
          <p:nvPr>
            <p:ph type="title"/>
          </p:nvPr>
        </p:nvSpPr>
        <p:spPr>
          <a:xfrm>
            <a:off x="2231136" y="467418"/>
            <a:ext cx="7729728" cy="1188720"/>
          </a:xfrm>
          <a:solidFill>
            <a:srgbClr val="FFFFFF"/>
          </a:solidFill>
        </p:spPr>
        <p:txBody>
          <a:bodyPr>
            <a:normAutofit/>
          </a:bodyPr>
          <a:lstStyle/>
          <a:p>
            <a:r>
              <a:rPr lang="pl-PL" dirty="0"/>
              <a:t>Oportunizm procesowy</a:t>
            </a:r>
          </a:p>
        </p:txBody>
      </p:sp>
      <p:sp>
        <p:nvSpPr>
          <p:cNvPr id="3" name="Symbol zastępczy zawartości 2">
            <a:extLst>
              <a:ext uri="{FF2B5EF4-FFF2-40B4-BE49-F238E27FC236}">
                <a16:creationId xmlns="" xmlns:a16="http://schemas.microsoft.com/office/drawing/2014/main" id="{E1C6A219-4D0F-4096-8CDC-29F71FF8E69A}"/>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dirty="0">
                <a:solidFill>
                  <a:srgbClr val="404040"/>
                </a:solidFill>
              </a:rPr>
              <a:t>W myśl tej zasady przestępstwa nie ściga się wtedy, kiedy interes społeczny czyni postępowanie karne z oskarżenia publicznego niecelowym.</a:t>
            </a:r>
          </a:p>
          <a:p>
            <a:r>
              <a:rPr lang="pl-PL" dirty="0">
                <a:solidFill>
                  <a:srgbClr val="404040"/>
                </a:solidFill>
              </a:rPr>
              <a:t>Instytucje oportunistyczne są wyjątkiem od zasady legalizmu.</a:t>
            </a:r>
            <a:endParaRPr lang="pl-PL" dirty="0">
              <a:solidFill>
                <a:srgbClr val="262626"/>
              </a:solidFill>
            </a:endParaRPr>
          </a:p>
          <a:p>
            <a:r>
              <a:rPr lang="pl-PL" b="1" dirty="0">
                <a:solidFill>
                  <a:srgbClr val="404040"/>
                </a:solidFill>
              </a:rPr>
              <a:t>Znikoma społeczna szkodliwość jako przesłanka procesowa;</a:t>
            </a:r>
          </a:p>
          <a:p>
            <a:r>
              <a:rPr lang="pl-PL" b="1" dirty="0">
                <a:solidFill>
                  <a:srgbClr val="404040"/>
                </a:solidFill>
              </a:rPr>
              <a:t>Umorzenie absorpcyjne (art. 11 </a:t>
            </a:r>
            <a:r>
              <a:rPr lang="pl-PL" dirty="0">
                <a:ea typeface="+mn-lt"/>
                <a:cs typeface="+mn-lt"/>
              </a:rPr>
              <a:t>§</a:t>
            </a:r>
            <a:r>
              <a:rPr lang="pl-PL" b="1" dirty="0">
                <a:ea typeface="+mn-lt"/>
                <a:cs typeface="+mn-lt"/>
              </a:rPr>
              <a:t>  1. k.p.k.);</a:t>
            </a:r>
          </a:p>
          <a:p>
            <a:r>
              <a:rPr lang="pl-PL" b="1" dirty="0">
                <a:solidFill>
                  <a:srgbClr val="262626"/>
                </a:solidFill>
              </a:rPr>
              <a:t>Art. 62a, art. 62b ust. 3 </a:t>
            </a:r>
            <a:r>
              <a:rPr lang="pl-PL" b="1" dirty="0" err="1">
                <a:solidFill>
                  <a:srgbClr val="262626"/>
                </a:solidFill>
              </a:rPr>
              <a:t>u.p.n</a:t>
            </a:r>
            <a:r>
              <a:rPr lang="pl-PL" b="1" dirty="0">
                <a:solidFill>
                  <a:srgbClr val="262626"/>
                </a:solidFill>
              </a:rPr>
              <a:t>.</a:t>
            </a:r>
          </a:p>
        </p:txBody>
      </p:sp>
    </p:spTree>
    <p:extLst>
      <p:ext uri="{BB962C8B-B14F-4D97-AF65-F5344CB8AC3E}">
        <p14:creationId xmlns="" xmlns:p14="http://schemas.microsoft.com/office/powerpoint/2010/main" val="48575125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F569930B-E6CA-4118-B34B-AA85F2C65B00}"/>
              </a:ext>
            </a:extLst>
          </p:cNvPr>
          <p:cNvSpPr>
            <a:spLocks noGrp="1"/>
          </p:cNvSpPr>
          <p:nvPr>
            <p:ph type="title"/>
          </p:nvPr>
        </p:nvSpPr>
        <p:spPr/>
        <p:txBody>
          <a:bodyPr/>
          <a:lstStyle/>
          <a:p>
            <a:r>
              <a:rPr lang="pl-PL" dirty="0"/>
              <a:t>Art. 11 k.p.k.</a:t>
            </a:r>
          </a:p>
        </p:txBody>
      </p:sp>
      <p:sp>
        <p:nvSpPr>
          <p:cNvPr id="3" name="Symbol zastępczy zawartości 2">
            <a:extLst>
              <a:ext uri="{FF2B5EF4-FFF2-40B4-BE49-F238E27FC236}">
                <a16:creationId xmlns="" xmlns:a16="http://schemas.microsoft.com/office/drawing/2014/main" id="{8B8F4EDE-9B6D-4B18-BCCF-018B0EB0FD0D}"/>
              </a:ext>
            </a:extLst>
          </p:cNvPr>
          <p:cNvSpPr>
            <a:spLocks noGrp="1"/>
          </p:cNvSpPr>
          <p:nvPr>
            <p:ph idx="1"/>
          </p:nvPr>
        </p:nvSpPr>
        <p:spPr/>
        <p:txBody>
          <a:bodyPr vert="horz" lIns="91440" tIns="45720" rIns="91440" bIns="45720" rtlCol="0" anchor="t">
            <a:normAutofit fontScale="92500" lnSpcReduction="20000"/>
          </a:bodyPr>
          <a:lstStyle/>
          <a:p>
            <a:r>
              <a:rPr lang="pl-PL" dirty="0">
                <a:ea typeface="+mn-lt"/>
                <a:cs typeface="+mn-lt"/>
              </a:rPr>
              <a:t>§  1.  Postępowanie w sprawie o występek, zagrożony karą pozbawienia wolności do lat 5, można umorzyć, jeżeli orzeczenie wobec oskarżonego kary byłoby oczywiście niecelowe ze względu na rodzaj i wysokość kary prawomocnie orzeczonej za inne przestępstwo, a interes pokrzywdzonego temu się nie sprzeciwia.</a:t>
            </a:r>
            <a:endParaRPr lang="pl-PL" dirty="0"/>
          </a:p>
          <a:p>
            <a:r>
              <a:rPr lang="pl-PL" dirty="0">
                <a:ea typeface="+mn-lt"/>
                <a:cs typeface="+mn-lt"/>
              </a:rPr>
              <a:t>§  2.  Jeżeli kara za inne przestępstwo nie została prawomocnie orzeczona, postępowanie można zawiesić. Zawieszone postępowanie należy umorzyć albo podjąć przed upływem 3 miesięcy od uprawomocnienia się orzeczenia w sprawie o inne przestępstwo, o którym mowa w § 1.</a:t>
            </a:r>
            <a:endParaRPr lang="pl-PL" dirty="0"/>
          </a:p>
          <a:p>
            <a:r>
              <a:rPr lang="pl-PL" dirty="0">
                <a:ea typeface="+mn-lt"/>
                <a:cs typeface="+mn-lt"/>
              </a:rPr>
              <a:t>§  3.  Postępowanie umorzone na podstawie § 1 można wznowić w wypadku uchylenia lub istotnej zmiany treści prawomocnego wyroku, z powodu którego zostało ono umorzone.</a:t>
            </a:r>
            <a:endParaRPr lang="pl-PL" dirty="0"/>
          </a:p>
          <a:p>
            <a:endParaRPr lang="pl-PL" dirty="0"/>
          </a:p>
        </p:txBody>
      </p:sp>
    </p:spTree>
    <p:extLst>
      <p:ext uri="{BB962C8B-B14F-4D97-AF65-F5344CB8AC3E}">
        <p14:creationId xmlns="" xmlns:p14="http://schemas.microsoft.com/office/powerpoint/2010/main" val="1090806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D94701B1-B784-4391-B8E0-4FBDBFDBD98C}"/>
              </a:ext>
            </a:extLst>
          </p:cNvPr>
          <p:cNvSpPr>
            <a:spLocks noGrp="1"/>
          </p:cNvSpPr>
          <p:nvPr>
            <p:ph type="title"/>
          </p:nvPr>
        </p:nvSpPr>
        <p:spPr/>
        <p:txBody>
          <a:bodyPr/>
          <a:lstStyle/>
          <a:p>
            <a:r>
              <a:rPr lang="pl-PL" dirty="0"/>
              <a:t>Przeciwdziałanie narkomanii</a:t>
            </a:r>
          </a:p>
        </p:txBody>
      </p:sp>
      <p:sp>
        <p:nvSpPr>
          <p:cNvPr id="3" name="Symbol zastępczy zawartości 2">
            <a:extLst>
              <a:ext uri="{FF2B5EF4-FFF2-40B4-BE49-F238E27FC236}">
                <a16:creationId xmlns="" xmlns:a16="http://schemas.microsoft.com/office/drawing/2014/main" id="{2ACFA0D1-6B97-4794-BB21-C5A70A2ED64A}"/>
              </a:ext>
            </a:extLst>
          </p:cNvPr>
          <p:cNvSpPr>
            <a:spLocks noGrp="1"/>
          </p:cNvSpPr>
          <p:nvPr>
            <p:ph idx="1"/>
          </p:nvPr>
        </p:nvSpPr>
        <p:spPr/>
        <p:txBody>
          <a:bodyPr vert="horz" lIns="91440" tIns="45720" rIns="91440" bIns="45720" rtlCol="0" anchor="t">
            <a:normAutofit fontScale="92500" lnSpcReduction="10000"/>
          </a:bodyPr>
          <a:lstStyle/>
          <a:p>
            <a:r>
              <a:rPr lang="pl-PL" dirty="0"/>
              <a:t>Art. 62a </a:t>
            </a:r>
            <a:r>
              <a:rPr lang="pl-PL" dirty="0">
                <a:ea typeface="+mn-lt"/>
                <a:cs typeface="+mn-lt"/>
              </a:rPr>
              <a:t>Jeżeli przedmiotem czynu, o którym mowa w art. 62 ust. 1 lub 3, są środki odurzające lub substancje psychotropowe w ilości nieznacznej, przeznaczone na własny użytek sprawcy, postępowanie można umorzyć również przed wydaniem postanowienia o wszczęciu śledztwa lub dochodzenia, jeżeli orzeczenie wobec sprawcy kary byłoby niecelowe ze względu na okoliczności popełnienia czynu, a także stopień jego społecznej szkodliwości.</a:t>
            </a:r>
          </a:p>
          <a:p>
            <a:r>
              <a:rPr lang="pl-PL" dirty="0">
                <a:ea typeface="+mn-lt"/>
                <a:cs typeface="+mn-lt"/>
              </a:rPr>
              <a:t>Art. 62b ust. 3 Jeżeli przedmiotem czynu, o którym mowa w ust. 1, jest nowa substancja psychoaktywna w ilości nieznacznej, przeznaczonej na własny użytek sprawcy, postępowanie można umorzyć również przed wydaniem postanowienia o wszczęciu śledztwa lub dochodzenia, jeżeli orzeczenie wobec sprawcy kary byłoby niecelowe ze względu na okoliczności popełnienia czynu, a także stopień jego społecznej szkodliwości.</a:t>
            </a:r>
          </a:p>
        </p:txBody>
      </p:sp>
    </p:spTree>
    <p:extLst>
      <p:ext uri="{BB962C8B-B14F-4D97-AF65-F5344CB8AC3E}">
        <p14:creationId xmlns="" xmlns:p14="http://schemas.microsoft.com/office/powerpoint/2010/main" val="41070661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C31DCB1A-643B-4355-A0F0-D2D3B11C4951}"/>
              </a:ext>
            </a:extLst>
          </p:cNvPr>
          <p:cNvSpPr>
            <a:spLocks noGrp="1"/>
          </p:cNvSpPr>
          <p:nvPr>
            <p:ph type="title"/>
          </p:nvPr>
        </p:nvSpPr>
        <p:spPr/>
        <p:txBody>
          <a:bodyPr/>
          <a:lstStyle/>
          <a:p>
            <a:r>
              <a:rPr lang="pl-PL" dirty="0"/>
              <a:t>Przebieg procesu</a:t>
            </a:r>
            <a:br>
              <a:rPr lang="pl-PL" dirty="0"/>
            </a:br>
            <a:r>
              <a:rPr lang="pl-PL"/>
              <a:t>etapy (stadia) postępowania</a:t>
            </a:r>
          </a:p>
        </p:txBody>
      </p:sp>
      <p:graphicFrame>
        <p:nvGraphicFramePr>
          <p:cNvPr id="4" name="Diagram 4">
            <a:extLst>
              <a:ext uri="{FF2B5EF4-FFF2-40B4-BE49-F238E27FC236}">
                <a16:creationId xmlns="" xmlns:a16="http://schemas.microsoft.com/office/drawing/2014/main" id="{E32638B6-FB79-41C3-A962-DBE00F36AC6A}"/>
              </a:ext>
            </a:extLst>
          </p:cNvPr>
          <p:cNvGraphicFramePr>
            <a:graphicFrameLocks noGrp="1"/>
          </p:cNvGraphicFramePr>
          <p:nvPr>
            <p:ph idx="1"/>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5199952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33976D1-3430-450C-A978-87A9A6E8E7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7D6AAC78-7D86-415A-ADC1-2B4748079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F2A658D9-F185-44F1-BA33-D50320D1D0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 xmlns:a16="http://schemas.microsoft.com/office/drawing/2014/main" id="{F41C206B-A355-4311-BE62-C4F72C58D0C9}"/>
              </a:ext>
            </a:extLst>
          </p:cNvPr>
          <p:cNvSpPr>
            <a:spLocks noGrp="1"/>
          </p:cNvSpPr>
          <p:nvPr>
            <p:ph type="title"/>
          </p:nvPr>
        </p:nvSpPr>
        <p:spPr>
          <a:xfrm>
            <a:off x="2231136" y="467418"/>
            <a:ext cx="7729728" cy="1188720"/>
          </a:xfrm>
          <a:solidFill>
            <a:srgbClr val="FFFFFF"/>
          </a:solidFill>
        </p:spPr>
        <p:txBody>
          <a:bodyPr>
            <a:normAutofit/>
          </a:bodyPr>
          <a:lstStyle/>
          <a:p>
            <a:r>
              <a:rPr lang="pl-PL" dirty="0"/>
              <a:t>Postępowanie przygotowawcze</a:t>
            </a:r>
          </a:p>
        </p:txBody>
      </p:sp>
      <p:sp>
        <p:nvSpPr>
          <p:cNvPr id="3" name="Symbol zastępczy zawartości 2">
            <a:extLst>
              <a:ext uri="{FF2B5EF4-FFF2-40B4-BE49-F238E27FC236}">
                <a16:creationId xmlns="" xmlns:a16="http://schemas.microsoft.com/office/drawing/2014/main" id="{194EDF97-669B-4573-A7E6-41731E23E404}"/>
              </a:ext>
            </a:extLst>
          </p:cNvPr>
          <p:cNvSpPr>
            <a:spLocks noGrp="1"/>
          </p:cNvSpPr>
          <p:nvPr>
            <p:ph idx="1"/>
          </p:nvPr>
        </p:nvSpPr>
        <p:spPr>
          <a:xfrm>
            <a:off x="1706062" y="2291262"/>
            <a:ext cx="8779512" cy="2879256"/>
          </a:xfrm>
        </p:spPr>
        <p:txBody>
          <a:bodyPr vert="horz" lIns="91440" tIns="45720" rIns="91440" bIns="45720" rtlCol="0" anchor="t">
            <a:normAutofit/>
          </a:bodyPr>
          <a:lstStyle/>
          <a:p>
            <a:r>
              <a:rPr lang="pl-PL" dirty="0">
                <a:solidFill>
                  <a:srgbClr val="404040"/>
                </a:solidFill>
              </a:rPr>
              <a:t>Art. 303 k.p.k. </a:t>
            </a:r>
            <a:r>
              <a:rPr lang="pl-PL" i="1" dirty="0">
                <a:ea typeface="+mn-lt"/>
                <a:cs typeface="+mn-lt"/>
              </a:rPr>
              <a:t>Jeżeli zachodzi uzasadnione podejrzenie popełnienia przestępstwa, wydaje się z urzędu lub na skutek zawiadomienia o przestępstwie postanowienie o wszczęciu śledztwa, w którym określa się czyn będący przedmiotem postępowania oraz jego kwalifikację prawną.</a:t>
            </a:r>
            <a:endParaRPr lang="pl-PL" i="1" dirty="0">
              <a:solidFill>
                <a:srgbClr val="404040"/>
              </a:solidFill>
              <a:ea typeface="+mn-lt"/>
              <a:cs typeface="+mn-lt"/>
            </a:endParaRPr>
          </a:p>
          <a:p>
            <a:r>
              <a:rPr lang="pl-PL" dirty="0">
                <a:solidFill>
                  <a:srgbClr val="262626"/>
                </a:solidFill>
              </a:rPr>
              <a:t>Art. 305 </a:t>
            </a:r>
            <a:r>
              <a:rPr lang="pl-PL" dirty="0">
                <a:ea typeface="+mn-lt"/>
                <a:cs typeface="+mn-lt"/>
              </a:rPr>
              <a:t>§  1.  </a:t>
            </a:r>
            <a:r>
              <a:rPr lang="pl-PL" i="1" dirty="0">
                <a:ea typeface="+mn-lt"/>
                <a:cs typeface="+mn-lt"/>
              </a:rPr>
              <a:t>Niezwłocznie po otrzymaniu zawiadomienia o przestępstwie organ powołany do prowadzenia postępowania przygotowawczego obowiązany jest wydać postanowienie o wszczęciu bądź o odmowie wszczęcia śledztwa.</a:t>
            </a:r>
            <a:endParaRPr lang="pl-PL" i="1" dirty="0">
              <a:solidFill>
                <a:srgbClr val="262626"/>
              </a:solidFill>
            </a:endParaRPr>
          </a:p>
        </p:txBody>
      </p:sp>
    </p:spTree>
    <p:extLst>
      <p:ext uri="{BB962C8B-B14F-4D97-AF65-F5344CB8AC3E}">
        <p14:creationId xmlns="" xmlns:p14="http://schemas.microsoft.com/office/powerpoint/2010/main" val="97629446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19F4608E-9AFF-4D3F-BD7F-E8C79941889A}"/>
              </a:ext>
            </a:extLst>
          </p:cNvPr>
          <p:cNvSpPr>
            <a:spLocks noGrp="1"/>
          </p:cNvSpPr>
          <p:nvPr>
            <p:ph type="title"/>
          </p:nvPr>
        </p:nvSpPr>
        <p:spPr/>
        <p:txBody>
          <a:bodyPr/>
          <a:lstStyle/>
          <a:p>
            <a:r>
              <a:rPr lang="pl-PL"/>
              <a:t>Postępowanie przygotowawcze</a:t>
            </a:r>
          </a:p>
        </p:txBody>
      </p:sp>
      <p:sp>
        <p:nvSpPr>
          <p:cNvPr id="3" name="Symbol zastępczy zawartości 2">
            <a:extLst>
              <a:ext uri="{FF2B5EF4-FFF2-40B4-BE49-F238E27FC236}">
                <a16:creationId xmlns="" xmlns:a16="http://schemas.microsoft.com/office/drawing/2014/main" id="{32465045-7F5D-4F9D-B83B-FC377D7ED23C}"/>
              </a:ext>
            </a:extLst>
          </p:cNvPr>
          <p:cNvSpPr>
            <a:spLocks noGrp="1"/>
          </p:cNvSpPr>
          <p:nvPr>
            <p:ph idx="1"/>
          </p:nvPr>
        </p:nvSpPr>
        <p:spPr/>
        <p:txBody>
          <a:bodyPr vert="horz" lIns="91440" tIns="45720" rIns="91440" bIns="45720" rtlCol="0" anchor="t">
            <a:normAutofit/>
          </a:bodyPr>
          <a:lstStyle/>
          <a:p>
            <a:r>
              <a:rPr lang="pl-PL" i="1"/>
              <a:t>Dominus litis </a:t>
            </a:r>
            <a:r>
              <a:rPr lang="pl-PL"/>
              <a:t>w postępowaniu przygotowawczym jest </a:t>
            </a:r>
            <a:r>
              <a:rPr lang="pl-PL" b="1"/>
              <a:t>prokurator</a:t>
            </a:r>
            <a:r>
              <a:rPr lang="pl-PL"/>
              <a:t>. Prowadzi on postępowanie lub je nadzoruje. Dużą rolę w postępowaniu przygotowawczym odgrywa Policja oraz inne właściwe organy, takie jak SG, ŻW, ABW, KAS, CBA i inne.</a:t>
            </a:r>
          </a:p>
          <a:p>
            <a:r>
              <a:rPr lang="pl-PL"/>
              <a:t>W czynnościach sądowych w postępowaniu przygotowawczym, prokuratorowi </a:t>
            </a:r>
            <a:r>
              <a:rPr lang="pl-PL" b="1"/>
              <a:t>przysługują prawa strony.</a:t>
            </a:r>
            <a:endParaRPr lang="pl-PL" dirty="0"/>
          </a:p>
          <a:p>
            <a:r>
              <a:rPr lang="pl-PL" b="1"/>
              <a:t>Stronami </a:t>
            </a:r>
            <a:r>
              <a:rPr lang="pl-PL"/>
              <a:t>postepowania przygotowawczego są pokrzywdzony i podejrzany. </a:t>
            </a:r>
          </a:p>
          <a:p>
            <a:endParaRPr lang="pl-PL" dirty="0"/>
          </a:p>
        </p:txBody>
      </p:sp>
    </p:spTree>
    <p:extLst>
      <p:ext uri="{BB962C8B-B14F-4D97-AF65-F5344CB8AC3E}">
        <p14:creationId xmlns="" xmlns:p14="http://schemas.microsoft.com/office/powerpoint/2010/main" val="62586807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TF00001246</Template>
  <TotalTime>4</TotalTime>
  <Words>2625</Words>
  <Application>Microsoft Office PowerPoint</Application>
  <PresentationFormat>Niestandardowy</PresentationFormat>
  <Paragraphs>437</Paragraphs>
  <Slides>106</Slides>
  <Notes>0</Notes>
  <HiddenSlides>0</HiddenSlides>
  <MMClips>1</MMClips>
  <ScaleCrop>false</ScaleCrop>
  <HeadingPairs>
    <vt:vector size="4" baseType="variant">
      <vt:variant>
        <vt:lpstr>Motyw</vt:lpstr>
      </vt:variant>
      <vt:variant>
        <vt:i4>1</vt:i4>
      </vt:variant>
      <vt:variant>
        <vt:lpstr>Tytuły slajdów</vt:lpstr>
      </vt:variant>
      <vt:variant>
        <vt:i4>106</vt:i4>
      </vt:variant>
    </vt:vector>
  </HeadingPairs>
  <TitlesOfParts>
    <vt:vector size="107" baseType="lpstr">
      <vt:lpstr>Parcel</vt:lpstr>
      <vt:lpstr>Podstawy procesu karnego</vt:lpstr>
      <vt:lpstr>Tryby ścigania przestępstw podział przestępstw</vt:lpstr>
      <vt:lpstr>Przestępstwa publicznoskargowe</vt:lpstr>
      <vt:lpstr>Ściganie z urzędu na czym polega?</vt:lpstr>
      <vt:lpstr>Ściganie z urzędu - przykładowy typ czynu zabronionego</vt:lpstr>
      <vt:lpstr>Ściganie na wniosek o co chodzi?</vt:lpstr>
      <vt:lpstr>Cecha wniosku</vt:lpstr>
      <vt:lpstr>Podmioty uprawnione do złożenia wniosku</vt:lpstr>
      <vt:lpstr>Ściganie na wniosek</vt:lpstr>
      <vt:lpstr>Przestępstwa bezwzględnie wnioskowe o co chodzi?</vt:lpstr>
      <vt:lpstr>Ściganie na wniosek - przestępstwa bezwzględnie wnioskowe</vt:lpstr>
      <vt:lpstr>Przestępstwa bezwzględnie wnioskowe </vt:lpstr>
      <vt:lpstr>Przestępstwa bezwzględnie wnioskowe</vt:lpstr>
      <vt:lpstr>Przestępstwa względnie wnioskowe o co chodzi?</vt:lpstr>
      <vt:lpstr>Przestępstwa względnie wnioskowe</vt:lpstr>
      <vt:lpstr>Przestępstwa prywatnoskargowe</vt:lpstr>
      <vt:lpstr>Przestępstwa prywatnoskargowe katalog</vt:lpstr>
      <vt:lpstr>Przestępstwa prywatnoskargowe</vt:lpstr>
      <vt:lpstr>Przestępstwa prywatnoskargowe</vt:lpstr>
      <vt:lpstr>Kiedy wymaga tego interes społeczny?</vt:lpstr>
      <vt:lpstr>Tryby ścigania przestępstw</vt:lpstr>
      <vt:lpstr>Skąd różnice w trybach ścigania?</vt:lpstr>
      <vt:lpstr>Do dyskusji</vt:lpstr>
      <vt:lpstr>Kazus</vt:lpstr>
      <vt:lpstr>Uczestnicy postępowania karnego</vt:lpstr>
      <vt:lpstr>Uczestnicy procesu</vt:lpstr>
      <vt:lpstr>Organ procesowy</vt:lpstr>
      <vt:lpstr>Organy procesowe</vt:lpstr>
      <vt:lpstr>Sąd</vt:lpstr>
      <vt:lpstr>Struktura sądownictwa </vt:lpstr>
      <vt:lpstr>Właściwość sądu</vt:lpstr>
      <vt:lpstr>Właściwość rzeczowa Sądu</vt:lpstr>
      <vt:lpstr>Właściwość miejscowa sądu</vt:lpstr>
      <vt:lpstr>Właściwość miejscowa sądu</vt:lpstr>
      <vt:lpstr>Art. 31, 32 k.p.k.</vt:lpstr>
      <vt:lpstr>Właściwość funkcjonalna</vt:lpstr>
      <vt:lpstr>Właściwość ruchoma –  z łączności</vt:lpstr>
      <vt:lpstr>Właściwość ruchoma z delegacji  </vt:lpstr>
      <vt:lpstr>Sąd - cechy</vt:lpstr>
      <vt:lpstr>Niezawisłość sędziowska</vt:lpstr>
      <vt:lpstr>Wybrane Gwarancje ustrojowe niezawisłości sędziowskiej</vt:lpstr>
      <vt:lpstr>Wybrane gwarancje procesowe niezawisłości sędziego</vt:lpstr>
      <vt:lpstr>Skład sądu I Instancji art. 28 </vt:lpstr>
      <vt:lpstr>Skład sądu II instancji, rozprawa kasacyjna</vt:lpstr>
      <vt:lpstr>zadanie</vt:lpstr>
      <vt:lpstr>Strony postępowania karnego</vt:lpstr>
      <vt:lpstr>Strony procesowe</vt:lpstr>
      <vt:lpstr>Strony czynne</vt:lpstr>
      <vt:lpstr>Strony bierne</vt:lpstr>
      <vt:lpstr>Przedstawiciele procesowi stron</vt:lpstr>
      <vt:lpstr>obrońca</vt:lpstr>
      <vt:lpstr>pełnomocnik</vt:lpstr>
      <vt:lpstr>Przedstawiciel ustawowy</vt:lpstr>
      <vt:lpstr>Rzecznicy interesu społecznego</vt:lpstr>
      <vt:lpstr>Quasi strony</vt:lpstr>
      <vt:lpstr>Osobowe źródła dowodowe oraz pomocnicy organów procesowych</vt:lpstr>
      <vt:lpstr>Pokrzywdzony</vt:lpstr>
      <vt:lpstr>pokrzywdzony</vt:lpstr>
      <vt:lpstr>Podmioty uważane za pokrzywdzonego lub wykonujące jego prawa</vt:lpstr>
      <vt:lpstr>Czy wszystkie przestępstwa mają pokrzywdzonych?</vt:lpstr>
      <vt:lpstr>Osoba podejrzana, podejrzany, oskarżony</vt:lpstr>
      <vt:lpstr>Osoba podejrzana</vt:lpstr>
      <vt:lpstr>Podejrzany art. 71 § 1 k.p.k.</vt:lpstr>
      <vt:lpstr>podejrzany</vt:lpstr>
      <vt:lpstr>podejrzany</vt:lpstr>
      <vt:lpstr>Oskarżony art. 71 § 2 k.p.k.</vt:lpstr>
      <vt:lpstr>Źródła informacji o przestępstwie</vt:lpstr>
      <vt:lpstr>Obowiązek prawny szarego obywatela - art. 240 k.k.</vt:lpstr>
      <vt:lpstr>źródła wiedzy organów o popełnieniu czynu zabronionego</vt:lpstr>
      <vt:lpstr>Przesłanki procesowe </vt:lpstr>
      <vt:lpstr>PRZESŁANKI PROCESOWE</vt:lpstr>
      <vt:lpstr>Przesłanki procesowe ART. 17 § 1 K.P.K.</vt:lpstr>
      <vt:lpstr>Przesłanki procesowe</vt:lpstr>
      <vt:lpstr>MATERIALNE, formalne i mieszane PRZESŁANKI PROCESOWE</vt:lpstr>
      <vt:lpstr>Przesłanki materialne</vt:lpstr>
      <vt:lpstr>Art. 414 </vt:lpstr>
      <vt:lpstr>Przesłanki formalne</vt:lpstr>
      <vt:lpstr>Przesłanki formalne</vt:lpstr>
      <vt:lpstr>Art. 17 § 1 pkt 1</vt:lpstr>
      <vt:lpstr>Art. 17 § 1 pkt 2</vt:lpstr>
      <vt:lpstr>Art. 17 § 1 pkt 2</vt:lpstr>
      <vt:lpstr>kazus</vt:lpstr>
      <vt:lpstr>Art. 17 § 1 pkt 3 </vt:lpstr>
      <vt:lpstr>ART. 17 § 1 PKT 4 </vt:lpstr>
      <vt:lpstr>ART. 17 § 1 PKT 5 </vt:lpstr>
      <vt:lpstr>ART. 17 § 1 PKT 6</vt:lpstr>
      <vt:lpstr>ART. 17 § 1 PKT 7</vt:lpstr>
      <vt:lpstr>ART. 17 § 1 PKT 8</vt:lpstr>
      <vt:lpstr>ART. 17 § 1 PKT 9</vt:lpstr>
      <vt:lpstr>ART. 17 § 1 PKT 10</vt:lpstr>
      <vt:lpstr>Kazus W. Smarzowski, drogówka</vt:lpstr>
      <vt:lpstr>ART. 17 § 1 PKT 11</vt:lpstr>
      <vt:lpstr>ZASADA legalizmu i oportunizmu</vt:lpstr>
      <vt:lpstr>Oportunizm procesowy</vt:lpstr>
      <vt:lpstr>Art. 11 k.p.k.</vt:lpstr>
      <vt:lpstr>Przeciwdziałanie narkomanii</vt:lpstr>
      <vt:lpstr>Przebieg procesu etapy (stadia) postępowania</vt:lpstr>
      <vt:lpstr>Postępowanie przygotowawcze</vt:lpstr>
      <vt:lpstr>Postępowanie przygotowawcze</vt:lpstr>
      <vt:lpstr>Cele postępowania przygotowawczego</vt:lpstr>
      <vt:lpstr>Postępowanie sprawdzające</vt:lpstr>
      <vt:lpstr>Wszczęcie postępowania i odmowa wszczęcia</vt:lpstr>
      <vt:lpstr>Postępowanie w niezbędnym zakresie</vt:lpstr>
      <vt:lpstr>Formy postępowania przygotowawczego</vt:lpstr>
      <vt:lpstr>Śledztwo</vt:lpstr>
      <vt:lpstr>dochodzenie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x</cp:lastModifiedBy>
  <cp:revision>2447</cp:revision>
  <dcterms:created xsi:type="dcterms:W3CDTF">2021-02-25T18:19:56Z</dcterms:created>
  <dcterms:modified xsi:type="dcterms:W3CDTF">2023-03-12T12:20:43Z</dcterms:modified>
</cp:coreProperties>
</file>