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57" r:id="rId2"/>
    <p:sldId id="259" r:id="rId3"/>
    <p:sldId id="337" r:id="rId4"/>
    <p:sldId id="260" r:id="rId5"/>
    <p:sldId id="261" r:id="rId6"/>
    <p:sldId id="262" r:id="rId7"/>
    <p:sldId id="335" r:id="rId8"/>
    <p:sldId id="338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339" r:id="rId35"/>
    <p:sldId id="288" r:id="rId3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890"/>
  </p:normalViewPr>
  <p:slideViewPr>
    <p:cSldViewPr snapToGrid="0">
      <p:cViewPr varScale="1">
        <p:scale>
          <a:sx n="108" d="100"/>
          <a:sy n="108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532F31-3842-034B-B89C-9D3220BDB0A3}" type="datetimeFigureOut">
              <a:rPr lang="pl-PL" smtClean="0"/>
              <a:t>24.04.2023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03FB2-8DFD-1643-928E-4DDF129624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5799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ymbol zastępczy obrazu slajdu 1">
            <a:extLst>
              <a:ext uri="{FF2B5EF4-FFF2-40B4-BE49-F238E27FC236}">
                <a16:creationId xmlns:a16="http://schemas.microsoft.com/office/drawing/2014/main" id="{98F354AD-28E5-3657-4EA5-4D659023DB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Symbol zastępczy notatek 2">
            <a:extLst>
              <a:ext uri="{FF2B5EF4-FFF2-40B4-BE49-F238E27FC236}">
                <a16:creationId xmlns:a16="http://schemas.microsoft.com/office/drawing/2014/main" id="{3BBF063A-7F49-8C8A-CB52-B9C2737607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20483" name="Symbol zastępczy numeru slajdu 3">
            <a:extLst>
              <a:ext uri="{FF2B5EF4-FFF2-40B4-BE49-F238E27FC236}">
                <a16:creationId xmlns:a16="http://schemas.microsoft.com/office/drawing/2014/main" id="{FA467C24-FF23-8FEF-8B98-E6502F92F2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E8147C6-0A27-3C4C-B101-BF917E547D5A}" type="slidenum">
              <a:rPr lang="pl-PL" altLang="pl-PL" smtClean="0"/>
              <a:pPr/>
              <a:t>6</a:t>
            </a:fld>
            <a:endParaRPr lang="pl-PL" alt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ADCB42-5892-F672-FFC8-49721CB9CA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C6DEB0B-0E06-52F9-FA9E-FC14097C08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D19F6D6-7DF9-C01A-BAB6-3DC7F978A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2A714-BD39-B34E-95B3-04E45B311582}" type="datetimeFigureOut">
              <a:rPr lang="pl-PL" smtClean="0"/>
              <a:t>24.04.2023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86B3353-751D-C11E-DD9C-EE483A496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D0AE854-BF9F-75F2-30E2-0AC616455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CC76-0BFB-D449-95EB-BF73142835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6576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654192-D80A-D250-5688-D7C595483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5BF02BA-2AC8-936B-2F63-96246E9A3C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CB7ABC1-E909-F7E9-25D2-627514756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2A714-BD39-B34E-95B3-04E45B311582}" type="datetimeFigureOut">
              <a:rPr lang="pl-PL" smtClean="0"/>
              <a:t>24.04.2023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F5B2976-6E2A-D5E4-B9ED-BD5DC0D61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C6F29A7-EFB9-6285-C499-FE4FB4358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CC76-0BFB-D449-95EB-BF73142835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82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DA114983-C799-1BA3-CEF4-AF570FB0A4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0671867-7156-FDEC-8863-5FF83FE270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55CF03A-0E57-84D8-E856-699F5ACF0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2A714-BD39-B34E-95B3-04E45B311582}" type="datetimeFigureOut">
              <a:rPr lang="pl-PL" smtClean="0"/>
              <a:t>24.04.2023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18B3191-3957-C16B-35B8-9A7C89A19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CC3F1A4-9B4D-1621-828B-B36A0EC34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CC76-0BFB-D449-95EB-BF73142835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7862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F038FF-EB20-B39B-EE8F-763C87298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E2DD93C-81E1-7733-5925-C9B48115E7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8E4A47C-3287-8DC4-0AB4-6274A3D85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2A714-BD39-B34E-95B3-04E45B311582}" type="datetimeFigureOut">
              <a:rPr lang="pl-PL" smtClean="0"/>
              <a:t>24.04.2023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31DB09A-4771-044C-586D-034AFF6B2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7F3BD6E-0508-EEAC-9C6B-55A80B7B4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CC76-0BFB-D449-95EB-BF73142835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3690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29524E-FA31-516B-C1A2-C9BD756DA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4B30369-531A-24AF-A153-8ACCC11DCB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930ED62-C683-D10C-A678-17C4D086B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2A714-BD39-B34E-95B3-04E45B311582}" type="datetimeFigureOut">
              <a:rPr lang="pl-PL" smtClean="0"/>
              <a:t>24.04.2023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AB76DB4-0270-70AF-1170-1DF19D8E1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1346C5C-501A-E936-1940-B36EFB22A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CC76-0BFB-D449-95EB-BF73142835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7674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944CA7-1B6D-78CE-53B8-2F98897AA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1F2754F-DDA1-D2C1-3DF0-9660D70044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681D42C-8F5E-4DD4-E048-6B643D925A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BFCAA1F-DFF6-C1BC-0498-9FAFDD4F7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2A714-BD39-B34E-95B3-04E45B311582}" type="datetimeFigureOut">
              <a:rPr lang="pl-PL" smtClean="0"/>
              <a:t>24.04.2023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C4E931E-A371-60B2-810C-4EA7F108D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E2DE04F-E6A9-0954-3B29-9072EA156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CC76-0BFB-D449-95EB-BF73142835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708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9EBE62-7131-3B19-D36B-3DD46CA99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67F6FE7-FA12-65A6-5356-7F7F7CECAC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57D0018-1E6D-9467-DBAE-7ED7E12EEB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C07173D5-518B-29CA-87B8-6AC1688506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BE8C9B8B-CD2C-6B35-0C8C-295B4F1FE2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5DCFAF7C-816A-1DF1-4DEC-CCEB06915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2A714-BD39-B34E-95B3-04E45B311582}" type="datetimeFigureOut">
              <a:rPr lang="pl-PL" smtClean="0"/>
              <a:t>24.04.2023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FFBE72B7-3CC2-8DAB-FEEC-E3E0D4253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62522004-A440-11A9-9B3A-9D867D5F7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CC76-0BFB-D449-95EB-BF73142835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0524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69810A-9A13-7EFB-631D-DA0759E0E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DB70AD78-DC0C-41FA-21AF-7DCE2CF03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2A714-BD39-B34E-95B3-04E45B311582}" type="datetimeFigureOut">
              <a:rPr lang="pl-PL" smtClean="0"/>
              <a:t>24.04.2023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1B783E9-7DE9-280E-25B6-BE52C3645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FB067D1A-DCD0-AA11-70E9-FA286C35F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CC76-0BFB-D449-95EB-BF73142835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7279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513B008C-DFF1-AFEC-5F37-374FB477C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2A714-BD39-B34E-95B3-04E45B311582}" type="datetimeFigureOut">
              <a:rPr lang="pl-PL" smtClean="0"/>
              <a:t>24.04.2023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DC5912F3-C503-AEE9-BA4B-B44F3AE1C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1038FAF-528E-C75D-C3FA-9EF2F0765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CC76-0BFB-D449-95EB-BF73142835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1843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828ED0-AC2C-3646-8491-AAD2488F4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5C706DF-1CDC-8E81-3934-26C15708C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955A913-9207-034F-D39E-5275BBB0BC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4B3466A-0CD0-14E8-AA74-768722209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2A714-BD39-B34E-95B3-04E45B311582}" type="datetimeFigureOut">
              <a:rPr lang="pl-PL" smtClean="0"/>
              <a:t>24.04.2023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48D5FD5-A773-5D7B-8D81-32701B8F8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08DB0A8-802B-AE2B-9063-642D96A7E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CC76-0BFB-D449-95EB-BF73142835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1699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9864BB-EC98-7019-6C40-87DE6F52D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651A6235-753A-48C8-B5F1-65AF28A38E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96F45DA-0F2E-A8AB-D4E1-11866DF525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0686C28-DCFC-79CB-C872-CBAC3ABD9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2A714-BD39-B34E-95B3-04E45B311582}" type="datetimeFigureOut">
              <a:rPr lang="pl-PL" smtClean="0"/>
              <a:t>24.04.2023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08DA01D-5D7C-7E40-F0F9-A79ED9009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C2C8895-11FA-492C-1F96-F2B94CA2C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CC76-0BFB-D449-95EB-BF73142835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725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0A43E963-4F56-8F46-C408-6B9263BB5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D715794-E185-C2BC-A024-FB0040007D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5843215-1418-B516-A564-EAFC096895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2A714-BD39-B34E-95B3-04E45B311582}" type="datetimeFigureOut">
              <a:rPr lang="pl-PL" smtClean="0"/>
              <a:t>24.04.2023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2D86FE6-F4C2-FA88-6451-007ABB6858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5B4E3C7-A97D-5D81-32DA-17A62E1894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ACC76-0BFB-D449-95EB-BF73142835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2883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tiff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>
            <a:extLst>
              <a:ext uri="{FF2B5EF4-FFF2-40B4-BE49-F238E27FC236}">
                <a16:creationId xmlns:a16="http://schemas.microsoft.com/office/drawing/2014/main" id="{304C9E9E-1AD8-3CB6-76FC-8AE556CF30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Wprowadzanie oferty</a:t>
            </a:r>
            <a:br>
              <a:rPr lang="pl-P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 rynek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ymbol zastępczy numeru slajdu 5">
            <a:extLst>
              <a:ext uri="{FF2B5EF4-FFF2-40B4-BE49-F238E27FC236}">
                <a16:creationId xmlns:a16="http://schemas.microsoft.com/office/drawing/2014/main" id="{FD95CB42-E1B3-F143-60C4-5FFF840701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889C4E-CFC6-F44A-B29F-AA5B465B38FF}" type="slidenum">
              <a:rPr lang="pl-PL" altLang="pl-PL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pl-PL" altLang="pl-PL" sz="1200">
              <a:solidFill>
                <a:srgbClr val="898989"/>
              </a:solidFill>
            </a:endParaRPr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DDFA760B-F980-B6FA-85AD-1B547DD8AC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sz="4000" u="sng" dirty="0"/>
              <a:t>KLASYFIKACJA PRODUKTÓW:</a:t>
            </a:r>
            <a:br>
              <a:rPr lang="pl-PL" sz="4000" dirty="0"/>
            </a:br>
            <a:endParaRPr lang="pl-PL" sz="4000" dirty="0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F84FBA5D-2665-2E07-B98E-CE980E63A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47851" y="1125538"/>
            <a:ext cx="8353425" cy="208756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pl-PL" altLang="pl-PL"/>
              <a:t>KONSUMPCYJNE (zaspokajające potrzeby osób fizycznych i/ lub gospodarstw domowych)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l-PL" altLang="pl-PL"/>
          </a:p>
          <a:p>
            <a:pPr eaLnBrk="1" hangingPunct="1">
              <a:lnSpc>
                <a:spcPct val="90000"/>
              </a:lnSpc>
            </a:pPr>
            <a:r>
              <a:rPr lang="pl-PL" altLang="pl-PL"/>
              <a:t>ZAOPATRZENIOWE (nabywane przez jednostki gospodarcze celem wytworzenia innych dóbr i usług).</a:t>
            </a:r>
          </a:p>
          <a:p>
            <a:pPr eaLnBrk="1" hangingPunct="1">
              <a:lnSpc>
                <a:spcPct val="90000"/>
              </a:lnSpc>
            </a:pPr>
            <a:endParaRPr lang="en-US" altLang="pl-PL"/>
          </a:p>
        </p:txBody>
      </p:sp>
      <p:pic>
        <p:nvPicPr>
          <p:cNvPr id="24580" name="Picture 10">
            <a:extLst>
              <a:ext uri="{FF2B5EF4-FFF2-40B4-BE49-F238E27FC236}">
                <a16:creationId xmlns:a16="http://schemas.microsoft.com/office/drawing/2014/main" id="{5141BB52-AC60-4F35-3136-DDC26DA6B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5035550"/>
            <a:ext cx="2411413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12">
            <a:extLst>
              <a:ext uri="{FF2B5EF4-FFF2-40B4-BE49-F238E27FC236}">
                <a16:creationId xmlns:a16="http://schemas.microsoft.com/office/drawing/2014/main" id="{B52CB8AF-8832-5293-E773-CFC4D7AEC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00" y="4437063"/>
            <a:ext cx="1784350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14">
            <a:extLst>
              <a:ext uri="{FF2B5EF4-FFF2-40B4-BE49-F238E27FC236}">
                <a16:creationId xmlns:a16="http://schemas.microsoft.com/office/drawing/2014/main" id="{AEB51B35-3696-4E71-9C3C-6861C65E1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6" y="3429001"/>
            <a:ext cx="169227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16">
            <a:extLst>
              <a:ext uri="{FF2B5EF4-FFF2-40B4-BE49-F238E27FC236}">
                <a16:creationId xmlns:a16="http://schemas.microsoft.com/office/drawing/2014/main" id="{A04DB77D-4990-4048-9D4E-6C75213F0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0" y="3573464"/>
            <a:ext cx="20891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18">
            <a:extLst>
              <a:ext uri="{FF2B5EF4-FFF2-40B4-BE49-F238E27FC236}">
                <a16:creationId xmlns:a16="http://schemas.microsoft.com/office/drawing/2014/main" id="{36C75BC6-43B8-8774-CBDB-0AFED5046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1" y="5086350"/>
            <a:ext cx="258127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12" descr="O nas - Zielony Parapet S.C.">
            <a:extLst>
              <a:ext uri="{FF2B5EF4-FFF2-40B4-BE49-F238E27FC236}">
                <a16:creationId xmlns:a16="http://schemas.microsoft.com/office/drawing/2014/main" id="{ECA15533-D41C-AF0F-0C96-CD88B8F62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739" y="3448051"/>
            <a:ext cx="5032375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14" descr="Centrum ogrodnicze - kwiaty doniczkowe Centrum Ogrodnicze TOP-PLANT™">
            <a:extLst>
              <a:ext uri="{FF2B5EF4-FFF2-40B4-BE49-F238E27FC236}">
                <a16:creationId xmlns:a16="http://schemas.microsoft.com/office/drawing/2014/main" id="{22AF98A3-143B-E283-85D1-D4C01A6CE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988" y="4367213"/>
            <a:ext cx="32893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7" name="AutoShape 16">
            <a:extLst>
              <a:ext uri="{FF2B5EF4-FFF2-40B4-BE49-F238E27FC236}">
                <a16:creationId xmlns:a16="http://schemas.microsoft.com/office/drawing/2014/main" id="{EDD4DB41-C53A-43B2-E87E-C3B3357DD1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l-PL" altLang="pl-PL" sz="1800">
              <a:latin typeface="Arial" panose="020B0604020202020204" pitchFamily="34" charset="0"/>
            </a:endParaRPr>
          </a:p>
        </p:txBody>
      </p:sp>
      <p:pic>
        <p:nvPicPr>
          <p:cNvPr id="24588" name="Picture 22" descr="Kwiaty doniczkowe – pielęgnacja bez chemii. 10 domowych sposobów -  TwojOgrodek.pl">
            <a:extLst>
              <a:ext uri="{FF2B5EF4-FFF2-40B4-BE49-F238E27FC236}">
                <a16:creationId xmlns:a16="http://schemas.microsoft.com/office/drawing/2014/main" id="{622960FB-5DCF-A8D8-F9C2-C161B41C5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" y="3856038"/>
            <a:ext cx="4427538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ymbol zastępczy numeru slajdu 5">
            <a:extLst>
              <a:ext uri="{FF2B5EF4-FFF2-40B4-BE49-F238E27FC236}">
                <a16:creationId xmlns:a16="http://schemas.microsoft.com/office/drawing/2014/main" id="{15202662-13E0-53E6-BE4A-E9292EA607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982E8B5-3FB5-0C48-812C-8E4E2C404EE8}" type="slidenum">
              <a:rPr lang="pl-PL" altLang="pl-PL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pl-PL" altLang="pl-PL" sz="1200">
              <a:solidFill>
                <a:srgbClr val="898989"/>
              </a:solidFill>
            </a:endParaRPr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B9C8BB18-E789-4F05-8B17-77BC2064A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314" y="0"/>
            <a:ext cx="8218487" cy="1417638"/>
          </a:xfrm>
        </p:spPr>
        <p:txBody>
          <a:bodyPr/>
          <a:lstStyle/>
          <a:p>
            <a:pPr eaLnBrk="1" hangingPunct="1"/>
            <a:br>
              <a:rPr lang="pl-PL" altLang="pl-PL" sz="3200" b="1"/>
            </a:br>
            <a:r>
              <a:rPr lang="en-US" altLang="pl-PL" sz="4000" b="1"/>
              <a:t>Podział produktów </a:t>
            </a:r>
            <a:r>
              <a:rPr lang="en-US" altLang="pl-PL" sz="4000" b="1" u="sng"/>
              <a:t>konsumpcyjnych</a:t>
            </a:r>
            <a:r>
              <a:rPr lang="en-US" altLang="pl-PL" sz="4000" b="1"/>
              <a:t>:</a:t>
            </a:r>
            <a:endParaRPr lang="pl-PL" altLang="pl-PL" sz="4000" b="1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67D83A86-C0AB-FC9B-E0F0-9F3A0E65A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47850" y="1341438"/>
            <a:ext cx="8229600" cy="3700462"/>
          </a:xfrm>
        </p:spPr>
        <p:txBody>
          <a:bodyPr/>
          <a:lstStyle/>
          <a:p>
            <a:pPr eaLnBrk="1" hangingPunct="1"/>
            <a:r>
              <a:rPr lang="pl-PL" altLang="pl-PL"/>
              <a:t>dobra nietrwałe (artykuły żywnościowe i nieżywnościowe zużywane w jednym lub kilku aktach konsumpcji);</a:t>
            </a:r>
          </a:p>
          <a:p>
            <a:pPr eaLnBrk="1" hangingPunct="1"/>
            <a:r>
              <a:rPr lang="pl-PL" altLang="pl-PL"/>
              <a:t>dobra trwałe zużywają się stopniowo w wielu aktach konsumpcji, charakteryzują się wysoką ceną i dochodową elastycznością popytu;</a:t>
            </a:r>
          </a:p>
          <a:p>
            <a:pPr eaLnBrk="1" hangingPunct="1"/>
            <a:r>
              <a:rPr lang="pl-PL" altLang="pl-PL"/>
              <a:t>usługi (to działalność dostarczająca nabywcom korzyści niematerialnych ).</a:t>
            </a:r>
          </a:p>
          <a:p>
            <a:pPr eaLnBrk="1" hangingPunct="1"/>
            <a:endParaRPr lang="pl-PL" altLang="pl-PL"/>
          </a:p>
        </p:txBody>
      </p:sp>
      <p:pic>
        <p:nvPicPr>
          <p:cNvPr id="25604" name="Picture 6">
            <a:extLst>
              <a:ext uri="{FF2B5EF4-FFF2-40B4-BE49-F238E27FC236}">
                <a16:creationId xmlns:a16="http://schemas.microsoft.com/office/drawing/2014/main" id="{773F9D0B-C8C6-DA56-F7CC-5B392DA9E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00663"/>
            <a:ext cx="2268538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8">
            <a:extLst>
              <a:ext uri="{FF2B5EF4-FFF2-40B4-BE49-F238E27FC236}">
                <a16:creationId xmlns:a16="http://schemas.microsoft.com/office/drawing/2014/main" id="{86EF8092-BF25-3EBF-3310-E3E913798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4" y="4652964"/>
            <a:ext cx="2162175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0">
            <a:extLst>
              <a:ext uri="{FF2B5EF4-FFF2-40B4-BE49-F238E27FC236}">
                <a16:creationId xmlns:a16="http://schemas.microsoft.com/office/drawing/2014/main" id="{131AC564-DEB7-8F17-39AD-9A9F4BF21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300" y="3600450"/>
            <a:ext cx="14097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12">
            <a:extLst>
              <a:ext uri="{FF2B5EF4-FFF2-40B4-BE49-F238E27FC236}">
                <a16:creationId xmlns:a16="http://schemas.microsoft.com/office/drawing/2014/main" id="{BA740F78-2C73-833D-8096-CD85C3111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3" y="5013326"/>
            <a:ext cx="328295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ymbol zastępczy numeru slajdu 5">
            <a:extLst>
              <a:ext uri="{FF2B5EF4-FFF2-40B4-BE49-F238E27FC236}">
                <a16:creationId xmlns:a16="http://schemas.microsoft.com/office/drawing/2014/main" id="{B1497296-9B3F-6554-0325-82502A308B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183513B-A42A-BA40-8DEB-2440A02CC92E}" type="slidenum">
              <a:rPr lang="pl-PL" altLang="pl-PL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pl-PL" altLang="pl-PL" sz="1200">
              <a:solidFill>
                <a:srgbClr val="898989"/>
              </a:solidFill>
            </a:endParaRP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EAA3AA95-14BA-712A-13C7-6FC2B9A18B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pl-PL" sz="4000" b="1"/>
              <a:t>CYKL ŻYCIA PRODUKTU</a:t>
            </a:r>
            <a:br>
              <a:rPr lang="pl-PL" sz="4000"/>
            </a:br>
            <a:endParaRPr lang="pl-PL" sz="4000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6A9B6C7E-E32F-F1BE-53BC-917241A3FB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pl-PL" altLang="pl-PL"/>
              <a:t>Każdy produkt, który znajduje się na rynku ma określony cykl życia. Długość i przebieg tego cyklu zależą od wielu czynników ( charakter produktu, postęp techniczny, akceptacja produktu przez nabywców, bariery wejścia konkurencji na rynek). Firmy wytwarzające produkty starają się jak najbardziej wydłużyć żywotność produktu na rynku za pomocą różnych działań. 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ymbol zastępczy numeru slajdu 5">
            <a:extLst>
              <a:ext uri="{FF2B5EF4-FFF2-40B4-BE49-F238E27FC236}">
                <a16:creationId xmlns:a16="http://schemas.microsoft.com/office/drawing/2014/main" id="{45B7A2FE-F233-F9EA-1D66-5EA920AED8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1A6F6FF-674D-884B-BB08-4A70656C8858}" type="slidenum">
              <a:rPr lang="pl-PL" altLang="pl-PL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pl-PL" altLang="pl-PL" sz="1200">
              <a:solidFill>
                <a:srgbClr val="898989"/>
              </a:solidFill>
            </a:endParaRPr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C939FB0A-2422-2968-4A4B-E5A57CC0E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3113" y="274638"/>
            <a:ext cx="8229600" cy="1143000"/>
          </a:xfrm>
        </p:spPr>
        <p:txBody>
          <a:bodyPr/>
          <a:lstStyle/>
          <a:p>
            <a:pPr eaLnBrk="1" hangingPunct="1"/>
            <a:r>
              <a:rPr lang="pl-PL" altLang="pl-PL" b="1"/>
              <a:t>Fazy cyklu życia produktu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E2688FED-51CB-C6C8-6F90-F08F066D104F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9631363" y="3976688"/>
            <a:ext cx="1528762" cy="1636712"/>
          </a:xfrm>
        </p:spPr>
        <p:txBody>
          <a:bodyPr>
            <a:normAutofit fontScale="32500" lnSpcReduction="20000"/>
          </a:bodyPr>
          <a:lstStyle/>
          <a:p>
            <a:pPr eaLnBrk="1" hangingPunct="1"/>
            <a:endParaRPr lang="pl-PL" altLang="pl-PL"/>
          </a:p>
          <a:p>
            <a:pPr eaLnBrk="1" hangingPunct="1"/>
            <a:endParaRPr lang="pl-PL" altLang="pl-PL"/>
          </a:p>
          <a:p>
            <a:pPr eaLnBrk="1" hangingPunct="1"/>
            <a:endParaRPr lang="pl-PL" altLang="pl-PL"/>
          </a:p>
          <a:p>
            <a:pPr eaLnBrk="1" hangingPunct="1"/>
            <a:endParaRPr lang="pl-PL" altLang="pl-PL"/>
          </a:p>
          <a:p>
            <a:pPr eaLnBrk="1" hangingPunct="1"/>
            <a:endParaRPr lang="pl-PL" altLang="pl-PL"/>
          </a:p>
          <a:p>
            <a:pPr eaLnBrk="1" hangingPunct="1"/>
            <a:endParaRPr lang="en-US" altLang="pl-PL"/>
          </a:p>
          <a:p>
            <a:pPr algn="just" eaLnBrk="1" hangingPunct="1">
              <a:buFontTx/>
              <a:buNone/>
            </a:pPr>
            <a:r>
              <a:rPr lang="en-US" altLang="pl-PL"/>
              <a:t> </a:t>
            </a:r>
            <a:endParaRPr lang="pl-PL" altLang="pl-PL"/>
          </a:p>
        </p:txBody>
      </p:sp>
      <p:sp>
        <p:nvSpPr>
          <p:cNvPr id="27652" name="Line 5">
            <a:extLst>
              <a:ext uri="{FF2B5EF4-FFF2-40B4-BE49-F238E27FC236}">
                <a16:creationId xmlns:a16="http://schemas.microsoft.com/office/drawing/2014/main" id="{1C9E47BD-D52B-64D5-1276-7E971BDB57E6}"/>
              </a:ext>
            </a:extLst>
          </p:cNvPr>
          <p:cNvSpPr>
            <a:spLocks noChangeShapeType="1"/>
          </p:cNvSpPr>
          <p:nvPr/>
        </p:nvSpPr>
        <p:spPr bwMode="auto">
          <a:xfrm>
            <a:off x="2566988" y="2205038"/>
            <a:ext cx="0" cy="3384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7653" name="Line 6">
            <a:extLst>
              <a:ext uri="{FF2B5EF4-FFF2-40B4-BE49-F238E27FC236}">
                <a16:creationId xmlns:a16="http://schemas.microsoft.com/office/drawing/2014/main" id="{020A50DF-477C-E236-2283-67E15260641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66988" y="5589588"/>
            <a:ext cx="698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7654" name="Text Box 9">
            <a:extLst>
              <a:ext uri="{FF2B5EF4-FFF2-40B4-BE49-F238E27FC236}">
                <a16:creationId xmlns:a16="http://schemas.microsoft.com/office/drawing/2014/main" id="{0E533D77-93DC-3A59-480A-339D7A830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6988" y="5589588"/>
            <a:ext cx="1644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>
                <a:latin typeface="Arial" panose="020B0604020202020204" pitchFamily="34" charset="0"/>
              </a:rPr>
              <a:t>wprowadzenie</a:t>
            </a:r>
          </a:p>
        </p:txBody>
      </p:sp>
      <p:sp>
        <p:nvSpPr>
          <p:cNvPr id="27655" name="Line 10">
            <a:extLst>
              <a:ext uri="{FF2B5EF4-FFF2-40B4-BE49-F238E27FC236}">
                <a16:creationId xmlns:a16="http://schemas.microsoft.com/office/drawing/2014/main" id="{F289738A-67FF-AC3F-DF48-8B333F99BE6F}"/>
              </a:ext>
            </a:extLst>
          </p:cNvPr>
          <p:cNvSpPr>
            <a:spLocks noChangeShapeType="1"/>
          </p:cNvSpPr>
          <p:nvPr/>
        </p:nvSpPr>
        <p:spPr bwMode="auto">
          <a:xfrm>
            <a:off x="4224338" y="4508501"/>
            <a:ext cx="0" cy="1082675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7656" name="Text Box 11">
            <a:extLst>
              <a:ext uri="{FF2B5EF4-FFF2-40B4-BE49-F238E27FC236}">
                <a16:creationId xmlns:a16="http://schemas.microsoft.com/office/drawing/2014/main" id="{DC6AAECF-7CC0-F135-EF98-D21ED26B7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5138" y="5537201"/>
            <a:ext cx="844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>
                <a:latin typeface="Arial" panose="020B0604020202020204" pitchFamily="34" charset="0"/>
              </a:rPr>
              <a:t>wzrost</a:t>
            </a:r>
          </a:p>
        </p:txBody>
      </p:sp>
      <p:sp>
        <p:nvSpPr>
          <p:cNvPr id="27657" name="Line 12">
            <a:extLst>
              <a:ext uri="{FF2B5EF4-FFF2-40B4-BE49-F238E27FC236}">
                <a16:creationId xmlns:a16="http://schemas.microsoft.com/office/drawing/2014/main" id="{919D9067-C0C9-BA8D-C1CA-C95DE75D514D}"/>
              </a:ext>
            </a:extLst>
          </p:cNvPr>
          <p:cNvSpPr>
            <a:spLocks noChangeShapeType="1"/>
          </p:cNvSpPr>
          <p:nvPr/>
        </p:nvSpPr>
        <p:spPr bwMode="auto">
          <a:xfrm>
            <a:off x="5303838" y="3573464"/>
            <a:ext cx="0" cy="20161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7658" name="Text Box 13">
            <a:extLst>
              <a:ext uri="{FF2B5EF4-FFF2-40B4-BE49-F238E27FC236}">
                <a16:creationId xmlns:a16="http://schemas.microsoft.com/office/drawing/2014/main" id="{B97F0BB1-C58B-3617-9F9E-33BCAF5E9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7663" y="5537201"/>
            <a:ext cx="1212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>
                <a:latin typeface="Arial" panose="020B0604020202020204" pitchFamily="34" charset="0"/>
              </a:rPr>
              <a:t>dojrzałość</a:t>
            </a:r>
          </a:p>
        </p:txBody>
      </p:sp>
      <p:sp>
        <p:nvSpPr>
          <p:cNvPr id="27659" name="Line 14">
            <a:extLst>
              <a:ext uri="{FF2B5EF4-FFF2-40B4-BE49-F238E27FC236}">
                <a16:creationId xmlns:a16="http://schemas.microsoft.com/office/drawing/2014/main" id="{CEB29302-619A-2E69-763B-43CA4A433B50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6725" y="3500438"/>
            <a:ext cx="0" cy="208915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7660" name="Text Box 15">
            <a:extLst>
              <a:ext uri="{FF2B5EF4-FFF2-40B4-BE49-F238E27FC236}">
                <a16:creationId xmlns:a16="http://schemas.microsoft.com/office/drawing/2014/main" id="{3BE2B915-261A-8711-5A26-85505DA81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0550" y="5537201"/>
            <a:ext cx="920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>
                <a:latin typeface="Arial" panose="020B0604020202020204" pitchFamily="34" charset="0"/>
              </a:rPr>
              <a:t>spadek</a:t>
            </a:r>
          </a:p>
        </p:txBody>
      </p:sp>
      <p:sp>
        <p:nvSpPr>
          <p:cNvPr id="27661" name="Rectangle 16">
            <a:extLst>
              <a:ext uri="{FF2B5EF4-FFF2-40B4-BE49-F238E27FC236}">
                <a16:creationId xmlns:a16="http://schemas.microsoft.com/office/drawing/2014/main" id="{0E467BD9-E4F6-FDE1-5F15-325EA2ED1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3" y="141287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pl-PL" altLang="pl-PL"/>
          </a:p>
        </p:txBody>
      </p:sp>
      <p:sp>
        <p:nvSpPr>
          <p:cNvPr id="27662" name="Freeform 19">
            <a:extLst>
              <a:ext uri="{FF2B5EF4-FFF2-40B4-BE49-F238E27FC236}">
                <a16:creationId xmlns:a16="http://schemas.microsoft.com/office/drawing/2014/main" id="{F80AC1CC-114A-4F3A-36FE-3FE6D1883FE0}"/>
              </a:ext>
            </a:extLst>
          </p:cNvPr>
          <p:cNvSpPr>
            <a:spLocks/>
          </p:cNvSpPr>
          <p:nvPr/>
        </p:nvSpPr>
        <p:spPr bwMode="auto">
          <a:xfrm>
            <a:off x="2640014" y="3284538"/>
            <a:ext cx="5400675" cy="2305050"/>
          </a:xfrm>
          <a:custGeom>
            <a:avLst/>
            <a:gdLst>
              <a:gd name="T0" fmla="*/ 0 w 3402"/>
              <a:gd name="T1" fmla="*/ 2147483646 h 1452"/>
              <a:gd name="T2" fmla="*/ 2147483646 w 3402"/>
              <a:gd name="T3" fmla="*/ 2147483646 h 1452"/>
              <a:gd name="T4" fmla="*/ 2147483646 w 3402"/>
              <a:gd name="T5" fmla="*/ 2147483646 h 1452"/>
              <a:gd name="T6" fmla="*/ 2147483646 w 3402"/>
              <a:gd name="T7" fmla="*/ 0 h 1452"/>
              <a:gd name="T8" fmla="*/ 2147483646 w 3402"/>
              <a:gd name="T9" fmla="*/ 2147483646 h 14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02"/>
              <a:gd name="T16" fmla="*/ 0 h 1452"/>
              <a:gd name="T17" fmla="*/ 3402 w 3402"/>
              <a:gd name="T18" fmla="*/ 1452 h 14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02" h="1452">
                <a:moveTo>
                  <a:pt x="0" y="1452"/>
                </a:moveTo>
                <a:cubicBezTo>
                  <a:pt x="302" y="1259"/>
                  <a:pt x="604" y="1066"/>
                  <a:pt x="816" y="907"/>
                </a:cubicBezTo>
                <a:cubicBezTo>
                  <a:pt x="1028" y="748"/>
                  <a:pt x="1036" y="650"/>
                  <a:pt x="1270" y="499"/>
                </a:cubicBezTo>
                <a:cubicBezTo>
                  <a:pt x="1504" y="348"/>
                  <a:pt x="1867" y="0"/>
                  <a:pt x="2222" y="0"/>
                </a:cubicBezTo>
                <a:cubicBezTo>
                  <a:pt x="2577" y="0"/>
                  <a:pt x="3205" y="416"/>
                  <a:pt x="3402" y="49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27663" name="Picture 21">
            <a:extLst>
              <a:ext uri="{FF2B5EF4-FFF2-40B4-BE49-F238E27FC236}">
                <a16:creationId xmlns:a16="http://schemas.microsoft.com/office/drawing/2014/main" id="{56FF69FC-EB50-76D3-CFCA-93603F76B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814" y="3517901"/>
            <a:ext cx="206692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4" name="Picture 23">
            <a:extLst>
              <a:ext uri="{FF2B5EF4-FFF2-40B4-BE49-F238E27FC236}">
                <a16:creationId xmlns:a16="http://schemas.microsoft.com/office/drawing/2014/main" id="{60A01AB3-8A28-918A-617B-F86BB8148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1881189"/>
            <a:ext cx="2133600" cy="213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5" name="Picture 25" descr="Bonsai Ficus Ginseng, beautiful, capricious and artistic - FloraStore">
            <a:extLst>
              <a:ext uri="{FF2B5EF4-FFF2-40B4-BE49-F238E27FC236}">
                <a16:creationId xmlns:a16="http://schemas.microsoft.com/office/drawing/2014/main" id="{CB2156B0-C980-A61E-F28D-BAF579FF2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889" y="1698625"/>
            <a:ext cx="207327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6" name="Picture 27">
            <a:extLst>
              <a:ext uri="{FF2B5EF4-FFF2-40B4-BE49-F238E27FC236}">
                <a16:creationId xmlns:a16="http://schemas.microsoft.com/office/drawing/2014/main" id="{EBBCB513-03C0-3A79-D879-08A8FCB8E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8" r="19339"/>
          <a:stretch>
            <a:fillRect/>
          </a:stretch>
        </p:blipFill>
        <p:spPr bwMode="auto">
          <a:xfrm>
            <a:off x="3916363" y="2524125"/>
            <a:ext cx="1263650" cy="186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7" name="Picture 29" descr="Mikroogrody - twoje prywatne i zupełnie niepowtarzalne ogrody w słoiku!">
            <a:extLst>
              <a:ext uri="{FF2B5EF4-FFF2-40B4-BE49-F238E27FC236}">
                <a16:creationId xmlns:a16="http://schemas.microsoft.com/office/drawing/2014/main" id="{9BEF3352-BC11-F77A-317D-682BD1B10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964" y="3741739"/>
            <a:ext cx="1779587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ymbol zastępczy numeru slajdu 5">
            <a:extLst>
              <a:ext uri="{FF2B5EF4-FFF2-40B4-BE49-F238E27FC236}">
                <a16:creationId xmlns:a16="http://schemas.microsoft.com/office/drawing/2014/main" id="{2151CBA6-2E67-81A6-5716-91E7B954FF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B0CB681-2365-614A-88D6-DB57F668B5DE}" type="slidenum">
              <a:rPr lang="pl-PL" altLang="pl-PL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pl-PL" altLang="pl-PL" sz="1200">
              <a:solidFill>
                <a:srgbClr val="898989"/>
              </a:solidFill>
            </a:endParaRPr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2A4E8CE1-1A85-77CA-B0CE-F3F339FCE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b="1"/>
              <a:t>Fazy cyklu życia produktu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CF59F6CD-6184-3170-EDCE-9ED0201392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Wyróżnia się 4</a:t>
            </a:r>
            <a:r>
              <a:rPr lang="pl-PL" altLang="pl-PL" b="1"/>
              <a:t> fazy cyklu życia produktu</a:t>
            </a:r>
            <a:r>
              <a:rPr lang="pl-PL" altLang="pl-PL"/>
              <a:t>:</a:t>
            </a:r>
            <a:endParaRPr lang="en-US" altLang="pl-PL"/>
          </a:p>
          <a:p>
            <a:pPr eaLnBrk="1" hangingPunct="1"/>
            <a:r>
              <a:rPr lang="en-US" altLang="pl-PL"/>
              <a:t>faza wprowadzenia produktu na rynek</a:t>
            </a:r>
          </a:p>
          <a:p>
            <a:pPr eaLnBrk="1" hangingPunct="1"/>
            <a:r>
              <a:rPr lang="en-US" altLang="pl-PL"/>
              <a:t>faza rozwoju</a:t>
            </a:r>
          </a:p>
          <a:p>
            <a:pPr eaLnBrk="1" hangingPunct="1"/>
            <a:r>
              <a:rPr lang="en-US" altLang="pl-PL"/>
              <a:t>faza dojrzałości</a:t>
            </a:r>
          </a:p>
          <a:p>
            <a:pPr eaLnBrk="1" hangingPunct="1"/>
            <a:r>
              <a:rPr lang="en-US" altLang="pl-PL"/>
              <a:t>faza starzenia sie produktu</a:t>
            </a:r>
          </a:p>
          <a:p>
            <a:pPr algn="just" eaLnBrk="1" hangingPunct="1"/>
            <a:endParaRPr lang="pl-PL" altLang="pl-PL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ymbol zastępczy numeru slajdu 5">
            <a:extLst>
              <a:ext uri="{FF2B5EF4-FFF2-40B4-BE49-F238E27FC236}">
                <a16:creationId xmlns:a16="http://schemas.microsoft.com/office/drawing/2014/main" id="{C830DA97-FE58-5BF1-FB9E-039638F72F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30566CA-7843-2941-A582-486850A7F182}" type="slidenum">
              <a:rPr lang="pl-PL" altLang="pl-PL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pl-PL" altLang="pl-PL" sz="1200">
              <a:solidFill>
                <a:srgbClr val="898989"/>
              </a:solidFill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18E41E92-7FB3-ABFA-99A8-9E6D81E9A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b="1"/>
              <a:t>Fazy cyklu życia produktu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1F041643-FA19-0CFE-6E1F-28C36F2813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l-PL" altLang="pl-PL" b="1"/>
              <a:t>I faza </a:t>
            </a:r>
            <a:r>
              <a:rPr lang="pl-PL" altLang="pl-PL"/>
              <a:t>- firma musi wywołać u potencjalnych nabywców potrzebę jego zakupu; popyt na produkt wzrasta powoli i wymaga dużych nakładów na promocję; istnieje duże ryzyko szansy powodzenia produktu na rynku, wiele produktów kończy żywotność na tej fazie;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ymbol zastępczy numeru slajdu 5">
            <a:extLst>
              <a:ext uri="{FF2B5EF4-FFF2-40B4-BE49-F238E27FC236}">
                <a16:creationId xmlns:a16="http://schemas.microsoft.com/office/drawing/2014/main" id="{18AAB32D-3D56-6B81-9345-D403FAC65D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0B62D4-72A1-FC49-A4DE-C0D22B0C4564}" type="slidenum">
              <a:rPr lang="pl-PL" altLang="pl-PL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pl-PL" altLang="pl-PL" sz="1200">
              <a:solidFill>
                <a:srgbClr val="898989"/>
              </a:solidFill>
            </a:endParaRPr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8A444249-9C22-9E30-9EC8-BC1F398A6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b="1"/>
              <a:t>Fazy cyklu życia produktu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9F313303-1F2C-C59F-5C69-CD049B8646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l-PL" altLang="pl-PL" b="1"/>
              <a:t>II faza </a:t>
            </a:r>
            <a:r>
              <a:rPr lang="pl-PL" altLang="pl-PL"/>
              <a:t>- sprzedaż wzrasta szybko, działalność marketingowa koncentruje się na sprzedaży, organizacji kanałów dystrybucji i systemów promocji;  powinien nastąpić zwrot nakładów  związanych z wprowadzeniem produktu na rynek;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ymbol zastępczy numeru slajdu 5">
            <a:extLst>
              <a:ext uri="{FF2B5EF4-FFF2-40B4-BE49-F238E27FC236}">
                <a16:creationId xmlns:a16="http://schemas.microsoft.com/office/drawing/2014/main" id="{9AF50416-1C79-7D15-0D3D-F75F8725F4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8C2FA21-CCE9-9049-AA4A-8B2C61D1A671}" type="slidenum">
              <a:rPr lang="pl-PL" altLang="pl-PL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pl-PL" altLang="pl-PL" sz="1200">
              <a:solidFill>
                <a:srgbClr val="898989"/>
              </a:solidFill>
            </a:endParaRPr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F58AC8C1-43BB-941D-F1CE-A87F5FBB4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b="1"/>
              <a:t>Fazy cyklu życia produktu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27D9E432-9F83-5AE2-0E15-6B2D292119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l-PL" altLang="pl-PL" b="1"/>
              <a:t>III faza </a:t>
            </a:r>
            <a:r>
              <a:rPr lang="pl-PL" altLang="pl-PL"/>
              <a:t>- pojawiły się na rynku produkty konkurencyjne, następuje dalszy wzrost sprzedaży produktu; istnieje możliwość zdobycia dużych zysków jednak wspieranych działaniami marketingowymi. Można jednak uzyskać przebieg krzywej sprzedaży na wyższym poziomie - należy wprowadzić </a:t>
            </a:r>
            <a:r>
              <a:rPr lang="pl-PL" altLang="pl-PL" u="sng"/>
              <a:t>dodatkowe</a:t>
            </a:r>
            <a:r>
              <a:rPr lang="pl-PL" altLang="pl-PL"/>
              <a:t>  działania marketingowe (zmiana opakowania, obniżka ceny, poszerzenie kanałów        dystrybucji). 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ymbol zastępczy numeru slajdu 5">
            <a:extLst>
              <a:ext uri="{FF2B5EF4-FFF2-40B4-BE49-F238E27FC236}">
                <a16:creationId xmlns:a16="http://schemas.microsoft.com/office/drawing/2014/main" id="{A9907399-0856-638F-985D-B312DCF126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031DC26-0D51-824E-AE9D-3D2F8267435E}" type="slidenum">
              <a:rPr lang="pl-PL" altLang="pl-PL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pl-PL" altLang="pl-PL" sz="1200">
              <a:solidFill>
                <a:srgbClr val="898989"/>
              </a:solidFill>
            </a:endParaRPr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FFDBE546-670F-BA3B-FED9-549B93CB8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b="1"/>
              <a:t>Fazy cyklu życia produktu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A3DFB143-5E16-0577-A417-697D528ACE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l-PL" altLang="pl-PL" b="1"/>
              <a:t>IV faza -  </a:t>
            </a:r>
            <a:r>
              <a:rPr lang="pl-PL" altLang="pl-PL"/>
              <a:t>charakteryzuje się spadkiem wielkości sprzedaży. Konsekwencją jest wzrost jednostkowych kosztów wytwarzania produktów oraz spadek zysków a nawet ponoszenie strat z tytułu utrzymywania produktu przy życiu. Skłania to przedsiębiorstwo do stopniowego wycofywania produktu z rynku.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ymbol zastępczy numeru slajdu 5">
            <a:extLst>
              <a:ext uri="{FF2B5EF4-FFF2-40B4-BE49-F238E27FC236}">
                <a16:creationId xmlns:a16="http://schemas.microsoft.com/office/drawing/2014/main" id="{1E308C45-635F-F527-4784-0B2823B7DC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C18E3F-4DE6-354A-A5AF-7466E165285B}" type="slidenum">
              <a:rPr lang="pl-PL" altLang="pl-PL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pl-PL" altLang="pl-PL" sz="1200">
              <a:solidFill>
                <a:srgbClr val="898989"/>
              </a:solidFill>
            </a:endParaRPr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EC69FE6C-59C6-B00C-B092-F408935D1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Przedłużony cykl życia produktu</a:t>
            </a:r>
          </a:p>
        </p:txBody>
      </p:sp>
      <p:sp>
        <p:nvSpPr>
          <p:cNvPr id="33795" name="Rectangle 5">
            <a:extLst>
              <a:ext uri="{FF2B5EF4-FFF2-40B4-BE49-F238E27FC236}">
                <a16:creationId xmlns:a16="http://schemas.microsoft.com/office/drawing/2014/main" id="{B1461A29-CF0D-01E7-859E-9063BF7EEB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graphicFrame>
        <p:nvGraphicFramePr>
          <p:cNvPr id="33796" name="Object 2">
            <a:extLst>
              <a:ext uri="{FF2B5EF4-FFF2-40B4-BE49-F238E27FC236}">
                <a16:creationId xmlns:a16="http://schemas.microsoft.com/office/drawing/2014/main" id="{D5BDCC39-7160-1596-F02F-5A085AB911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16276" y="2420939"/>
          <a:ext cx="5210175" cy="309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5374600" imgH="12750800" progId="Unknown">
                  <p:embed/>
                </p:oleObj>
              </mc:Choice>
              <mc:Fallback>
                <p:oleObj r:id="rId2" imgW="25374600" imgH="12750800" progId="Unknown">
                  <p:embed/>
                  <p:pic>
                    <p:nvPicPr>
                      <p:cNvPr id="33796" name="Object 2">
                        <a:extLst>
                          <a:ext uri="{FF2B5EF4-FFF2-40B4-BE49-F238E27FC236}">
                            <a16:creationId xmlns:a16="http://schemas.microsoft.com/office/drawing/2014/main" id="{D5BDCC39-7160-1596-F02F-5A085AB911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6276" y="2420939"/>
                        <a:ext cx="5210175" cy="309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ytuł 1">
            <a:extLst>
              <a:ext uri="{FF2B5EF4-FFF2-40B4-BE49-F238E27FC236}">
                <a16:creationId xmlns:a16="http://schemas.microsoft.com/office/drawing/2014/main" id="{49799006-0FFD-9BF5-DF90-95A0D61F5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Agenda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130EEC2-DEB7-3FCE-ECAF-FAD3B7BFB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773238"/>
            <a:ext cx="9144000" cy="3771900"/>
          </a:xfrm>
        </p:spPr>
        <p:txBody>
          <a:bodyPr rtlCol="0">
            <a:normAutofit fontScale="92500" lnSpcReduction="20000"/>
          </a:bodyPr>
          <a:lstStyle/>
          <a:p>
            <a:pPr>
              <a:buNone/>
              <a:defRPr/>
            </a:pPr>
            <a:endParaRPr lang="pl-PL" dirty="0"/>
          </a:p>
          <a:p>
            <a:pPr marL="514350" indent="-514350">
              <a:buFont typeface="+mj-lt"/>
              <a:buAutoNum type="arabicPeriod"/>
              <a:defRPr/>
            </a:pPr>
            <a:endParaRPr lang="pl-PL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pl-PL" dirty="0"/>
              <a:t>Gdzie jesteśmy?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pl-PL" dirty="0"/>
              <a:t>Produkt w ujęciu marketingowym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pl-PL" dirty="0"/>
              <a:t> Struktura produktu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pl-PL" dirty="0"/>
              <a:t> Klasyfikacja produktów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pl-PL" dirty="0"/>
              <a:t> Etapy powstawania produktu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pl-PL" dirty="0"/>
              <a:t>Badania postrzegania produktu przez klientów</a:t>
            </a:r>
          </a:p>
          <a:p>
            <a:pPr>
              <a:buNone/>
              <a:defRPr/>
            </a:pPr>
            <a:r>
              <a:rPr lang="pl-PL" dirty="0"/>
              <a:t> </a:t>
            </a:r>
          </a:p>
          <a:p>
            <a:pPr>
              <a:defRPr/>
            </a:pPr>
            <a:endParaRPr lang="pl-PL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ymbol zastępczy numeru slajdu 5">
            <a:extLst>
              <a:ext uri="{FF2B5EF4-FFF2-40B4-BE49-F238E27FC236}">
                <a16:creationId xmlns:a16="http://schemas.microsoft.com/office/drawing/2014/main" id="{06A75EFE-176C-5E9A-D244-FA11F20304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9DB4933-721A-484C-9839-2EFA4DEBFB98}" type="slidenum">
              <a:rPr lang="pl-PL" altLang="pl-PL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pl-PL" altLang="pl-PL" sz="1200">
              <a:solidFill>
                <a:srgbClr val="898989"/>
              </a:solidFill>
            </a:endParaRPr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3EAB559A-B09E-3D02-5420-D7E4CC6F0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z="3100" b="1"/>
              <a:t>STRATEGIA SPRZEDAŻY W RÓŻNYCH FAZACH CYKLU ŻYCIA PRODUKTU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79D4FB0B-731E-6BB6-B631-66C445DBF8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l-PL" altLang="pl-PL" b="1"/>
              <a:t>W fazie I wprowadzania produktu </a:t>
            </a:r>
            <a:r>
              <a:rPr lang="pl-PL" altLang="pl-PL"/>
              <a:t>na rynek istnieje konieczność wywołania potrzeby zakupu lub poinformowania konsumenta o możliwości zaspokojenia danej potrzeby za pomocą lansowanego produktu.</a:t>
            </a:r>
          </a:p>
          <a:p>
            <a:pPr eaLnBrk="1" hangingPunct="1"/>
            <a:r>
              <a:rPr lang="pl-PL" altLang="pl-PL"/>
              <a:t>Ważne jest w tym etapie opakowanie – zachęcające do zakupu. </a:t>
            </a:r>
          </a:p>
        </p:txBody>
      </p:sp>
      <p:pic>
        <p:nvPicPr>
          <p:cNvPr id="34820" name="Picture 6">
            <a:extLst>
              <a:ext uri="{FF2B5EF4-FFF2-40B4-BE49-F238E27FC236}">
                <a16:creationId xmlns:a16="http://schemas.microsoft.com/office/drawing/2014/main" id="{8187B863-FA98-3A76-F6FF-1868F265A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3860800"/>
            <a:ext cx="37084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ymbol zastępczy numeru slajdu 5">
            <a:extLst>
              <a:ext uri="{FF2B5EF4-FFF2-40B4-BE49-F238E27FC236}">
                <a16:creationId xmlns:a16="http://schemas.microsoft.com/office/drawing/2014/main" id="{D079F286-BD0A-2A31-30F4-8621DD3751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2985D1-EB40-934C-A4EB-A85E41F5CCC0}" type="slidenum">
              <a:rPr lang="pl-PL" altLang="pl-PL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pl-PL" altLang="pl-PL" sz="1200">
              <a:solidFill>
                <a:srgbClr val="898989"/>
              </a:solidFill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9018A49A-3131-3793-BF93-DAD5BC4F3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z="3100" b="1"/>
              <a:t>STRATEGIA SPRZEDAŻY W RÓŻNYCH FAZACH CYKLU ŻYCIA PRODUKTU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2490070E-B17F-986B-0FE9-B54A16C9D4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l-PL" altLang="pl-PL"/>
          </a:p>
          <a:p>
            <a:pPr eaLnBrk="1" hangingPunct="1"/>
            <a:endParaRPr lang="pl-PL" altLang="pl-PL"/>
          </a:p>
          <a:p>
            <a:pPr eaLnBrk="1" hangingPunct="1"/>
            <a:r>
              <a:rPr lang="pl-PL" altLang="pl-PL" b="1"/>
              <a:t>W fazie wzrostu sprzedaży </a:t>
            </a:r>
            <a:r>
              <a:rPr lang="pl-PL" altLang="pl-PL"/>
              <a:t>produktu duże znaczenie mają reklama i inne środki promocji.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ymbol zastępczy numeru slajdu 5">
            <a:extLst>
              <a:ext uri="{FF2B5EF4-FFF2-40B4-BE49-F238E27FC236}">
                <a16:creationId xmlns:a16="http://schemas.microsoft.com/office/drawing/2014/main" id="{F4A390BC-1119-7761-0CA5-E6429CB5C9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30481D5-E0AF-644B-8247-8F6CDF5F3CE8}" type="slidenum">
              <a:rPr lang="pl-PL" altLang="pl-PL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pl-PL" altLang="pl-PL" sz="1200">
              <a:solidFill>
                <a:srgbClr val="898989"/>
              </a:solidFill>
            </a:endParaRPr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5A352BEC-8628-5325-DF17-F44B3FCE6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z="3100" b="1"/>
              <a:t>STRATEGIA SPRZEDAŻY W RÓŻNYCH FAZACH CYKLU ŻYCIA PRODUKTU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6F930681-1974-F918-19A0-03B14F21EB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200" y="1600201"/>
            <a:ext cx="8229600" cy="3629025"/>
          </a:xfrm>
        </p:spPr>
        <p:txBody>
          <a:bodyPr/>
          <a:lstStyle/>
          <a:p>
            <a:pPr eaLnBrk="1" hangingPunct="1"/>
            <a:r>
              <a:rPr lang="pl-PL" altLang="pl-PL" b="1"/>
              <a:t>W fazie dojrzałości i nasycenia </a:t>
            </a:r>
            <a:r>
              <a:rPr lang="pl-PL" altLang="pl-PL"/>
              <a:t>rynku produktem, kiedy produkt jest znany konsumentom, jego sprzedaż  zależy od możliwości rozprowadzania go za pośrednictwem powszechnej sieci sklepów, uruchomienia usług posprzedażowych, obniżenia ceny.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ymbol zastępczy numeru slajdu 5">
            <a:extLst>
              <a:ext uri="{FF2B5EF4-FFF2-40B4-BE49-F238E27FC236}">
                <a16:creationId xmlns:a16="http://schemas.microsoft.com/office/drawing/2014/main" id="{4587A846-7A47-3B55-3395-3CF4B72F32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FF27237-4C1C-5A47-9F96-E8572C81F581}" type="slidenum">
              <a:rPr lang="pl-PL" altLang="pl-PL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pl-PL" altLang="pl-PL" sz="1200">
              <a:solidFill>
                <a:srgbClr val="898989"/>
              </a:solidFill>
            </a:endParaRPr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CC7FE506-5922-0EFA-C6D8-9BD16DE71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z="3100" b="1"/>
              <a:t>STRATEGIA SPRZEDAŻY W RÓŻNYCH FAZACH CYKLU ŻYCIA PRODUKTU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92CEFFAB-E9C1-8337-546A-3131333ED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200" y="1600200"/>
            <a:ext cx="8229600" cy="3341688"/>
          </a:xfrm>
        </p:spPr>
        <p:txBody>
          <a:bodyPr/>
          <a:lstStyle/>
          <a:p>
            <a:pPr eaLnBrk="1" hangingPunct="1"/>
            <a:endParaRPr lang="pl-PL" altLang="pl-PL"/>
          </a:p>
          <a:p>
            <a:pPr eaLnBrk="1" hangingPunct="1"/>
            <a:r>
              <a:rPr lang="pl-PL" altLang="pl-PL" b="1"/>
              <a:t>W fazie spadku sprzedaży produktu </a:t>
            </a:r>
            <a:r>
              <a:rPr lang="pl-PL" altLang="pl-PL"/>
              <a:t>traci na znaczeniu reklama oraz środki promocyjne o charakterze informacyjnym, nabierają znaczenia strategie niskich cen, formy sprzedaży produktu ułatwiające  zakupy. </a:t>
            </a:r>
          </a:p>
        </p:txBody>
      </p:sp>
      <p:pic>
        <p:nvPicPr>
          <p:cNvPr id="37892" name="Picture 8">
            <a:extLst>
              <a:ext uri="{FF2B5EF4-FFF2-40B4-BE49-F238E27FC236}">
                <a16:creationId xmlns:a16="http://schemas.microsoft.com/office/drawing/2014/main" id="{7A65F444-380A-32D5-0DF6-10ABF79FB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4667250"/>
            <a:ext cx="2519362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10">
            <a:extLst>
              <a:ext uri="{FF2B5EF4-FFF2-40B4-BE49-F238E27FC236}">
                <a16:creationId xmlns:a16="http://schemas.microsoft.com/office/drawing/2014/main" id="{E1801B0C-86BE-8199-EA84-03CC89E97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6" y="5786439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12" descr="Fenomen gum &quot;Turbo&quot;">
            <a:extLst>
              <a:ext uri="{FF2B5EF4-FFF2-40B4-BE49-F238E27FC236}">
                <a16:creationId xmlns:a16="http://schemas.microsoft.com/office/drawing/2014/main" id="{E561F592-8E74-5BCF-0145-F56DA4D82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38" y="5902325"/>
            <a:ext cx="2570162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ymbol zastępczy numeru slajdu 5">
            <a:extLst>
              <a:ext uri="{FF2B5EF4-FFF2-40B4-BE49-F238E27FC236}">
                <a16:creationId xmlns:a16="http://schemas.microsoft.com/office/drawing/2014/main" id="{6838BB56-BF1B-7C74-EC2B-66797D0AA7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AD1232-AF6B-7C4C-8C52-37929BDDBFF3}" type="slidenum">
              <a:rPr lang="pl-PL" altLang="pl-PL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pl-PL" altLang="pl-PL" sz="1200">
              <a:solidFill>
                <a:srgbClr val="898989"/>
              </a:solidFill>
            </a:endParaRPr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EF73B6A0-D4D4-DED2-D332-A567366C8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z="4000" b="1"/>
              <a:t>ROZWÓJ NOWEGO PRODUKTU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BB7CEFD0-CB17-AA28-410A-941BBA0DA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79651" y="2133601"/>
            <a:ext cx="7993063" cy="22320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20000"/>
              </a:lnSpc>
            </a:pPr>
            <a:r>
              <a:rPr lang="pl-PL" altLang="pl-PL" i="1"/>
              <a:t>to działalność zmierzająca do odpowiedniego ukształtowania struktury produktu, co umożliwia trafniejsze zaspokojenie potrzeb nabywców. 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pl-PL" altLang="pl-PL" b="1"/>
              <a:t>	</a:t>
            </a:r>
          </a:p>
        </p:txBody>
      </p:sp>
      <p:pic>
        <p:nvPicPr>
          <p:cNvPr id="38916" name="Obraz 4">
            <a:extLst>
              <a:ext uri="{FF2B5EF4-FFF2-40B4-BE49-F238E27FC236}">
                <a16:creationId xmlns:a16="http://schemas.microsoft.com/office/drawing/2014/main" id="{61C7130B-A839-5E42-70D1-611DAC166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2" t="11581" r="21017" b="3955"/>
          <a:stretch>
            <a:fillRect/>
          </a:stretch>
        </p:blipFill>
        <p:spPr bwMode="auto">
          <a:xfrm>
            <a:off x="3287713" y="4010026"/>
            <a:ext cx="4824412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ymbol zastępczy numeru slajdu 5">
            <a:extLst>
              <a:ext uri="{FF2B5EF4-FFF2-40B4-BE49-F238E27FC236}">
                <a16:creationId xmlns:a16="http://schemas.microsoft.com/office/drawing/2014/main" id="{E30407AA-D17F-2AD1-742B-3C6A21924B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E4E380-CEC1-5140-897F-F55D04F28CD0}" type="slidenum">
              <a:rPr lang="pl-PL" altLang="pl-PL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pl-PL" altLang="pl-PL" sz="1200">
              <a:solidFill>
                <a:srgbClr val="898989"/>
              </a:solidFill>
            </a:endParaRPr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09DAAAFB-054C-7088-19D8-6C792A387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b="1"/>
              <a:t>ROZWÓJ NOWEGO PRODUKTU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40FE8AA4-C29C-6A6D-C759-E1EE1C4C8D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35188" y="1628776"/>
            <a:ext cx="8147050" cy="406717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altLang="pl-PL"/>
              <a:t>Wyróżnia się następujące </a:t>
            </a:r>
            <a:r>
              <a:rPr lang="pl-PL" altLang="pl-PL" b="1"/>
              <a:t>etapy pracy nad nowym produktem: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altLang="pl-PL" b="1"/>
              <a:t>- </a:t>
            </a:r>
            <a:r>
              <a:rPr lang="pl-PL" altLang="pl-PL"/>
              <a:t>poszukiwanie niszy rynkowej lub rynku o niskiej konkurencyjności,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altLang="pl-PL"/>
              <a:t>- wstępna selekcja idei nowego produktu,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altLang="pl-PL"/>
              <a:t>- analiza ekonomiczna nowego produktu,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altLang="pl-PL"/>
              <a:t>- proces technologiczny powstawania produktu,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altLang="pl-PL"/>
              <a:t>- proces marketingowy powstawania produktu,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altLang="pl-PL"/>
              <a:t>- badania postrzegania produktu przez klientów.</a:t>
            </a:r>
          </a:p>
          <a:p>
            <a:pPr eaLnBrk="1" hangingPunct="1">
              <a:lnSpc>
                <a:spcPct val="90000"/>
              </a:lnSpc>
            </a:pPr>
            <a:endParaRPr lang="pl-PL" altLang="pl-PL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ymbol zastępczy numeru slajdu 5">
            <a:extLst>
              <a:ext uri="{FF2B5EF4-FFF2-40B4-BE49-F238E27FC236}">
                <a16:creationId xmlns:a16="http://schemas.microsoft.com/office/drawing/2014/main" id="{A16B0973-3E75-1799-D2B2-42F304AA2A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BEF7A96-239A-6942-A9E6-ACBD99104B76}" type="slidenum">
              <a:rPr lang="pl-PL" altLang="pl-PL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pl-PL" altLang="pl-PL" sz="1200">
              <a:solidFill>
                <a:srgbClr val="898989"/>
              </a:solidFill>
            </a:endParaRPr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99BC55B8-C4AF-EEA5-3413-3C46018C9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z="4000" b="1"/>
              <a:t>ROZWÓJ NOWEGO PRODUKTU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7AC9E9BD-2627-4759-6CE3-3A0E5C7412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200" y="1600200"/>
            <a:ext cx="8229600" cy="20447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l-PL" altLang="pl-PL" sz="2400" b="1"/>
              <a:t>Nowy produkt może mieć postać innowacji produktowych absolutnych ( oryginalnych)  i wtórnych (naśladowczych).</a:t>
            </a:r>
          </a:p>
          <a:p>
            <a:pPr eaLnBrk="1" hangingPunct="1">
              <a:lnSpc>
                <a:spcPct val="90000"/>
              </a:lnSpc>
            </a:pPr>
            <a:r>
              <a:rPr lang="pl-PL" altLang="pl-PL" sz="2400" b="1"/>
              <a:t>Innowacje absolutne - </a:t>
            </a:r>
            <a:r>
              <a:rPr lang="pl-PL" altLang="pl-PL" sz="2400"/>
              <a:t>to nowość w skali światowej;</a:t>
            </a:r>
            <a:endParaRPr lang="pl-PL" altLang="pl-PL" sz="2400" b="1"/>
          </a:p>
          <a:p>
            <a:pPr eaLnBrk="1" hangingPunct="1">
              <a:lnSpc>
                <a:spcPct val="90000"/>
              </a:lnSpc>
            </a:pPr>
            <a:r>
              <a:rPr lang="pl-PL" altLang="pl-PL" sz="2400" b="1"/>
              <a:t>Innowacje wtórne - </a:t>
            </a:r>
            <a:r>
              <a:rPr lang="pl-PL" altLang="pl-PL" sz="2400"/>
              <a:t>polegają na  upowszechnianiu produktów już występujących na rynku. </a:t>
            </a:r>
          </a:p>
        </p:txBody>
      </p:sp>
      <p:pic>
        <p:nvPicPr>
          <p:cNvPr id="40964" name="Picture 6">
            <a:extLst>
              <a:ext uri="{FF2B5EF4-FFF2-40B4-BE49-F238E27FC236}">
                <a16:creationId xmlns:a16="http://schemas.microsoft.com/office/drawing/2014/main" id="{14EE704E-83E2-56DB-AA6A-07F9A16E2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605214"/>
            <a:ext cx="4341813" cy="325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8">
            <a:extLst>
              <a:ext uri="{FF2B5EF4-FFF2-40B4-BE49-F238E27FC236}">
                <a16:creationId xmlns:a16="http://schemas.microsoft.com/office/drawing/2014/main" id="{61A19B41-9BEE-E604-6002-08010367D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9" y="3789364"/>
            <a:ext cx="4321175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ymbol zastępczy numeru slajdu 5">
            <a:extLst>
              <a:ext uri="{FF2B5EF4-FFF2-40B4-BE49-F238E27FC236}">
                <a16:creationId xmlns:a16="http://schemas.microsoft.com/office/drawing/2014/main" id="{FD08F5D3-54E1-ECCF-187C-E3EC443B25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CD4E080-28B4-434D-B9BB-2248A42E85A9}" type="slidenum">
              <a:rPr lang="pl-PL" altLang="pl-PL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pl-PL" altLang="pl-PL" sz="1200">
              <a:solidFill>
                <a:srgbClr val="898989"/>
              </a:solidFill>
            </a:endParaRPr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788A5642-AD56-EC5C-9705-97D346AE6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b="1"/>
              <a:t>ROZWÓJ NOWEGO PRODUKTU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602AEE6E-827B-78A4-A969-01E49E3069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19288" y="1484314"/>
            <a:ext cx="8147050" cy="3457575"/>
          </a:xfrm>
        </p:spPr>
        <p:txBody>
          <a:bodyPr/>
          <a:lstStyle/>
          <a:p>
            <a:pPr eaLnBrk="1" hangingPunct="1"/>
            <a:r>
              <a:rPr lang="pl-PL" altLang="pl-PL"/>
              <a:t>W ujęciu marketingowym </a:t>
            </a:r>
            <a:r>
              <a:rPr lang="pl-PL" altLang="pl-PL" b="1"/>
              <a:t>- innowacje </a:t>
            </a:r>
            <a:r>
              <a:rPr lang="pl-PL" altLang="pl-PL"/>
              <a:t>to:</a:t>
            </a:r>
            <a:endParaRPr lang="pl-PL" altLang="pl-PL" b="1"/>
          </a:p>
          <a:p>
            <a:pPr eaLnBrk="1" hangingPunct="1"/>
            <a:r>
              <a:rPr lang="pl-PL" altLang="pl-PL" b="1"/>
              <a:t>-</a:t>
            </a:r>
            <a:r>
              <a:rPr lang="pl-PL" altLang="pl-PL"/>
              <a:t>produkty całkowicie nowe, zaspokajające potrzeby dotychczas nie zaspokojone,</a:t>
            </a:r>
          </a:p>
          <a:p>
            <a:pPr eaLnBrk="1" hangingPunct="1"/>
            <a:r>
              <a:rPr lang="pl-PL" altLang="pl-PL"/>
              <a:t>- produkty wtórne, które powstały w wyniku modyfikacji produktów już istniejących na rynku ale takie, które chcą zaspokoić w lepszym stopniu potrzeby nabywców.</a:t>
            </a:r>
          </a:p>
          <a:p>
            <a:pPr eaLnBrk="1" hangingPunct="1">
              <a:buFontTx/>
              <a:buNone/>
            </a:pPr>
            <a:endParaRPr lang="pl-PL" altLang="pl-PL"/>
          </a:p>
        </p:txBody>
      </p:sp>
      <p:pic>
        <p:nvPicPr>
          <p:cNvPr id="41988" name="Picture 6">
            <a:extLst>
              <a:ext uri="{FF2B5EF4-FFF2-40B4-BE49-F238E27FC236}">
                <a16:creationId xmlns:a16="http://schemas.microsoft.com/office/drawing/2014/main" id="{C1918D75-D09F-E661-B769-BA0233725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086350"/>
            <a:ext cx="320357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8">
            <a:extLst>
              <a:ext uri="{FF2B5EF4-FFF2-40B4-BE49-F238E27FC236}">
                <a16:creationId xmlns:a16="http://schemas.microsoft.com/office/drawing/2014/main" id="{799449E6-DA85-7D19-3D40-9EEC9A65C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8" y="4286250"/>
            <a:ext cx="4284662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ymbol zastępczy numeru slajdu 5">
            <a:extLst>
              <a:ext uri="{FF2B5EF4-FFF2-40B4-BE49-F238E27FC236}">
                <a16:creationId xmlns:a16="http://schemas.microsoft.com/office/drawing/2014/main" id="{88F3250E-7B92-BE8E-54D9-FA16449036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BB13AC7-E4BD-6248-88A9-BE46574C3F64}" type="slidenum">
              <a:rPr lang="pl-PL" altLang="pl-PL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pl-PL" altLang="pl-PL" sz="1200">
              <a:solidFill>
                <a:srgbClr val="898989"/>
              </a:solidFill>
            </a:endParaRPr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7B118D01-6367-F8E4-64FF-E95E05F77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288" y="0"/>
            <a:ext cx="8229600" cy="908050"/>
          </a:xfrm>
        </p:spPr>
        <p:txBody>
          <a:bodyPr/>
          <a:lstStyle/>
          <a:p>
            <a:pPr eaLnBrk="1" hangingPunct="1"/>
            <a:r>
              <a:rPr lang="pl-PL" altLang="pl-PL" sz="4000" b="1"/>
              <a:t>Dlaczego modyfikujemy produkty?</a:t>
            </a:r>
            <a:r>
              <a:rPr lang="pl-PL" altLang="pl-PL" sz="4000"/>
              <a:t> 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86DC044F-753C-A5E9-6093-C81861D040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19288" y="981075"/>
            <a:ext cx="8229600" cy="398938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pl-PL" altLang="pl-PL" sz="2400"/>
              <a:t>- bo nabywcy ( nasz docelowy segment ) zgłaszają zapotrzebowanie na tego rodzaju produkty - wynika z monitorowania rynku </a:t>
            </a:r>
          </a:p>
          <a:p>
            <a:pPr eaLnBrk="1" hangingPunct="1">
              <a:lnSpc>
                <a:spcPct val="80000"/>
              </a:lnSpc>
            </a:pPr>
            <a:r>
              <a:rPr lang="pl-PL" altLang="pl-PL" sz="2400"/>
              <a:t>- bo pozycjonujemy produkt z nadzieją, że przyniesie firmie większy zysk,</a:t>
            </a:r>
          </a:p>
          <a:p>
            <a:pPr eaLnBrk="1" hangingPunct="1">
              <a:lnSpc>
                <a:spcPct val="80000"/>
              </a:lnSpc>
            </a:pPr>
            <a:r>
              <a:rPr lang="pl-PL" altLang="pl-PL" sz="2400"/>
              <a:t>- bo konkurencja wypycha nasze dotychczasowe produkty nowocześniejszą technologią,</a:t>
            </a:r>
          </a:p>
          <a:p>
            <a:pPr eaLnBrk="1" hangingPunct="1">
              <a:lnSpc>
                <a:spcPct val="80000"/>
              </a:lnSpc>
            </a:pPr>
            <a:r>
              <a:rPr lang="pl-PL" altLang="pl-PL" sz="2400"/>
              <a:t>- bo jest nowy pomysł racjonalizatorski, na który był zgłaszany popyt </a:t>
            </a:r>
          </a:p>
          <a:p>
            <a:pPr eaLnBrk="1" hangingPunct="1">
              <a:lnSpc>
                <a:spcPct val="80000"/>
              </a:lnSpc>
            </a:pPr>
            <a:r>
              <a:rPr lang="pl-PL" altLang="pl-PL" sz="2400"/>
              <a:t>- bo produkcja dotychczasowych produktów nie jest możliwa ze względu na wyczerpane zasoby surowców / materiałów lub odkrycia o szkodliwości stosowanych surowców / materiałów. </a:t>
            </a:r>
          </a:p>
        </p:txBody>
      </p:sp>
      <p:pic>
        <p:nvPicPr>
          <p:cNvPr id="43012" name="Picture 6">
            <a:extLst>
              <a:ext uri="{FF2B5EF4-FFF2-40B4-BE49-F238E27FC236}">
                <a16:creationId xmlns:a16="http://schemas.microsoft.com/office/drawing/2014/main" id="{CAF93C37-D0B1-9969-A494-C7B9AB6CC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1808">
            <a:off x="2743200" y="5284789"/>
            <a:ext cx="17716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8">
            <a:extLst>
              <a:ext uri="{FF2B5EF4-FFF2-40B4-BE49-F238E27FC236}">
                <a16:creationId xmlns:a16="http://schemas.microsoft.com/office/drawing/2014/main" id="{D76521D9-71AC-E668-9ED8-DB8CB2509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0" y="5010150"/>
            <a:ext cx="2808288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ymbol zastępczy numeru slajdu 5">
            <a:extLst>
              <a:ext uri="{FF2B5EF4-FFF2-40B4-BE49-F238E27FC236}">
                <a16:creationId xmlns:a16="http://schemas.microsoft.com/office/drawing/2014/main" id="{5AF25C5E-B6B3-4949-8FB9-2DD05204A8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3B89DF8-1432-4A4C-9526-04E611AF8A9D}" type="slidenum">
              <a:rPr lang="pl-PL" altLang="pl-PL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pl-PL" altLang="pl-PL" sz="1200">
              <a:solidFill>
                <a:srgbClr val="898989"/>
              </a:solidFill>
            </a:endParaRPr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53D30A9A-D2EE-9526-5E9B-10CF47B2A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b="1"/>
              <a:t>OPAKOWANIE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86A9A47D-1C6F-A9C4-BDD7-228E447A2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1" y="1268413"/>
            <a:ext cx="8075613" cy="3313112"/>
          </a:xfrm>
        </p:spPr>
        <p:txBody>
          <a:bodyPr/>
          <a:lstStyle/>
          <a:p>
            <a:pPr eaLnBrk="1" hangingPunct="1"/>
            <a:r>
              <a:rPr lang="pl-PL" altLang="pl-PL"/>
              <a:t>Jest elementem marketingu, który jest bezpośrednio związany z produktem. Jest składnikiem wyposażenia produktu. </a:t>
            </a:r>
            <a:endParaRPr lang="pl-PL" altLang="pl-PL" sz="2400" b="1"/>
          </a:p>
          <a:p>
            <a:pPr eaLnBrk="1" hangingPunct="1"/>
            <a:r>
              <a:rPr lang="pl-PL" altLang="pl-PL" sz="2400" b="1"/>
              <a:t>	</a:t>
            </a:r>
            <a:r>
              <a:rPr lang="pl-PL" altLang="pl-PL"/>
              <a:t>Opakowanie wpływa na decyzje podejmowane przez nabywców w procesie  dokonywania  zakupu produktu.  </a:t>
            </a:r>
            <a:r>
              <a:rPr lang="en-US" altLang="pl-PL"/>
              <a:t>Wzmacnia siły oddziaływania  innych instrumentów marketingowych  na popyt. </a:t>
            </a:r>
            <a:endParaRPr lang="pl-PL" altLang="pl-PL"/>
          </a:p>
        </p:txBody>
      </p:sp>
      <p:pic>
        <p:nvPicPr>
          <p:cNvPr id="44036" name="Picture 6">
            <a:extLst>
              <a:ext uri="{FF2B5EF4-FFF2-40B4-BE49-F238E27FC236}">
                <a16:creationId xmlns:a16="http://schemas.microsoft.com/office/drawing/2014/main" id="{7179B184-B7EA-F6C6-58DB-90BFF9902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472440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8">
            <a:extLst>
              <a:ext uri="{FF2B5EF4-FFF2-40B4-BE49-F238E27FC236}">
                <a16:creationId xmlns:a16="http://schemas.microsoft.com/office/drawing/2014/main" id="{54C4A9F4-84BA-441B-0405-2B55D5C4C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8" y="4365626"/>
            <a:ext cx="5148262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ytuł 1">
            <a:extLst>
              <a:ext uri="{FF2B5EF4-FFF2-40B4-BE49-F238E27FC236}">
                <a16:creationId xmlns:a16="http://schemas.microsoft.com/office/drawing/2014/main" id="{E8294F18-C1B0-B72D-54D8-8A4B93D86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/>
              <a:t>Gdzie jesteśmy?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E0F8F0A-2770-D59E-1141-81C159B14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600201"/>
            <a:ext cx="8686800" cy="4924425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pl-PL" dirty="0"/>
              <a:t>Zarządzanie marketingowe</a:t>
            </a:r>
          </a:p>
          <a:p>
            <a:pPr>
              <a:buFont typeface="Arial" charset="0"/>
              <a:buChar char="•"/>
              <a:defRPr/>
            </a:pPr>
            <a:r>
              <a:rPr lang="pl-PL" dirty="0"/>
              <a:t>Analiza otoczenia marketingowego</a:t>
            </a:r>
          </a:p>
          <a:p>
            <a:pPr>
              <a:buFont typeface="Arial" charset="0"/>
              <a:buChar char="•"/>
              <a:defRPr/>
            </a:pPr>
            <a:r>
              <a:rPr lang="pl-PL" dirty="0"/>
              <a:t>Zachowania nabywców i segmentacja</a:t>
            </a:r>
          </a:p>
          <a:p>
            <a:pPr>
              <a:buFont typeface="Arial" charset="0"/>
              <a:buChar char="•"/>
              <a:defRPr/>
            </a:pPr>
            <a:r>
              <a:rPr lang="pl-PL" dirty="0"/>
              <a:t>Kompozycja marketingu-mix: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pl-P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Produkt / usługa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pl-PL" dirty="0"/>
              <a:t>Cena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pl-PL" dirty="0"/>
              <a:t>Dystrybucja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pl-PL" dirty="0"/>
              <a:t>Promocja</a:t>
            </a:r>
          </a:p>
          <a:p>
            <a:pPr>
              <a:buFont typeface="Wingdings" pitchFamily="2" charset="2"/>
              <a:buChar char="Ø"/>
              <a:defRPr/>
            </a:pPr>
            <a:endParaRPr lang="pl-PL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ymbol zastępczy numeru slajdu 5">
            <a:extLst>
              <a:ext uri="{FF2B5EF4-FFF2-40B4-BE49-F238E27FC236}">
                <a16:creationId xmlns:a16="http://schemas.microsoft.com/office/drawing/2014/main" id="{4BC4091B-1A83-60F6-7E50-3B479C9297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FCC6817-A58A-0147-AED0-BC8CE76C9D34}" type="slidenum">
              <a:rPr lang="pl-PL" altLang="pl-PL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pl-PL" altLang="pl-PL" sz="1200">
              <a:solidFill>
                <a:srgbClr val="898989"/>
              </a:solidFill>
            </a:endParaRPr>
          </a:p>
        </p:txBody>
      </p:sp>
      <p:sp>
        <p:nvSpPr>
          <p:cNvPr id="45058" name="Rectangle 4">
            <a:extLst>
              <a:ext uri="{FF2B5EF4-FFF2-40B4-BE49-F238E27FC236}">
                <a16:creationId xmlns:a16="http://schemas.microsoft.com/office/drawing/2014/main" id="{145FFF0F-3342-A0F4-61B9-7F42AC4B2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b="1"/>
              <a:t>OPAKOWANIE</a:t>
            </a:r>
          </a:p>
        </p:txBody>
      </p:sp>
      <p:sp>
        <p:nvSpPr>
          <p:cNvPr id="45059" name="Rectangle 7">
            <a:extLst>
              <a:ext uri="{FF2B5EF4-FFF2-40B4-BE49-F238E27FC236}">
                <a16:creationId xmlns:a16="http://schemas.microsoft.com/office/drawing/2014/main" id="{132B9635-16C4-913A-B2CD-5BF3A6A061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27754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latin typeface="Arial" panose="020B0604020202020204" pitchFamily="34" charset="0"/>
            </a:endParaRPr>
          </a:p>
        </p:txBody>
      </p:sp>
      <p:graphicFrame>
        <p:nvGraphicFramePr>
          <p:cNvPr id="45060" name="Object 2">
            <a:extLst>
              <a:ext uri="{FF2B5EF4-FFF2-40B4-BE49-F238E27FC236}">
                <a16:creationId xmlns:a16="http://schemas.microsoft.com/office/drawing/2014/main" id="{644C43C3-A8B1-677F-EB17-00A188CC9B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1700214"/>
          <a:ext cx="9144000" cy="475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8600400" imgH="11137900" progId="Unknown">
                  <p:embed/>
                </p:oleObj>
              </mc:Choice>
              <mc:Fallback>
                <p:oleObj r:id="rId2" imgW="28600400" imgH="11137900" progId="Unknown">
                  <p:embed/>
                  <p:pic>
                    <p:nvPicPr>
                      <p:cNvPr id="45060" name="Object 2">
                        <a:extLst>
                          <a:ext uri="{FF2B5EF4-FFF2-40B4-BE49-F238E27FC236}">
                            <a16:creationId xmlns:a16="http://schemas.microsoft.com/office/drawing/2014/main" id="{644C43C3-A8B1-677F-EB17-00A188CC9B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700214"/>
                        <a:ext cx="9144000" cy="475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ymbol zastępczy numeru slajdu 5">
            <a:extLst>
              <a:ext uri="{FF2B5EF4-FFF2-40B4-BE49-F238E27FC236}">
                <a16:creationId xmlns:a16="http://schemas.microsoft.com/office/drawing/2014/main" id="{66CB162C-1AEC-4604-6E59-833E1B93AF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DE93204-234E-2A48-849B-8B711DB5C3C7}" type="slidenum">
              <a:rPr lang="pl-PL" altLang="pl-PL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pl-PL" altLang="pl-PL" sz="1200">
              <a:solidFill>
                <a:srgbClr val="898989"/>
              </a:solidFill>
            </a:endParaRPr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CFFF4259-9182-5CF3-3846-2F432C713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l-PL" b="1"/>
              <a:t>Funkcje opakowania</a:t>
            </a:r>
            <a:r>
              <a:rPr lang="pl-PL" altLang="pl-PL"/>
              <a:t> 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73F80D1D-6812-7370-DDF8-75EBE83405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pl-PL" altLang="pl-PL" sz="2000"/>
              <a:t>Bezpieczeństwa - zapewnienie bezpieczeństwa produktowi w procesie dystrybucji i konsumpcji.</a:t>
            </a:r>
          </a:p>
          <a:p>
            <a:pPr marL="609600" indent="-609600">
              <a:lnSpc>
                <a:spcPct val="80000"/>
              </a:lnSpc>
              <a:buNone/>
            </a:pPr>
            <a:endParaRPr lang="pl-PL" altLang="pl-PL" sz="2000"/>
          </a:p>
          <a:p>
            <a:pPr marL="609600" indent="-609600">
              <a:lnSpc>
                <a:spcPct val="80000"/>
              </a:lnSpc>
            </a:pPr>
            <a:r>
              <a:rPr lang="pl-PL" altLang="pl-PL" sz="2000"/>
              <a:t>Informacyjna, opakowanie powinno być nośnikiem zespołu niezbędnych informacji o produkcie ( data przydatności do spożycia, nazwa produktu, nazwa producenta i jego adres, logo firmy a także kod kreskowy), sposób użycia, struktura produktu ( z jakich składników powstał produkt), wartości odżywcze ( kcal, witaminy, mikroelementy), znaki identyfikujące produkt z rynkiem,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pl-PL" altLang="pl-PL" sz="2000"/>
              <a:t> </a:t>
            </a:r>
          </a:p>
          <a:p>
            <a:pPr marL="609600" indent="-609600">
              <a:lnSpc>
                <a:spcPct val="80000"/>
              </a:lnSpc>
            </a:pPr>
            <a:r>
              <a:rPr lang="pl-PL" altLang="pl-PL" sz="2000"/>
              <a:t>Estetyczna - atrakcyjne opakowanie produktu może wskazywać nabywcy, klientowi ewentualnie wysoki poziom jakości całego produktu. Kontakt nabywcy z produktem może być wykreowany przez opakowanie, jeżeli charakteryzuje je wysoki poziom użyteczności i atrakcyjności. 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ymbol zastępczy numeru slajdu 5">
            <a:extLst>
              <a:ext uri="{FF2B5EF4-FFF2-40B4-BE49-F238E27FC236}">
                <a16:creationId xmlns:a16="http://schemas.microsoft.com/office/drawing/2014/main" id="{A9AF39D7-C8FE-EFB1-15A6-F8ED7EF06E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3CD87FD-4FB8-5343-B1EF-35C879A96676}" type="slidenum">
              <a:rPr lang="pl-PL" altLang="pl-PL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pl-PL" altLang="pl-PL" sz="1200">
              <a:solidFill>
                <a:srgbClr val="898989"/>
              </a:solidFill>
            </a:endParaRPr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D2310893-E697-E80A-5AED-9D29386A5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b="1"/>
              <a:t>OPAKOWANIE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A245898C-E0B9-571B-6C9B-3F113883FA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l-PL" altLang="pl-PL" b="1" u="sng"/>
              <a:t>Oznakowanie produktu</a:t>
            </a:r>
            <a:r>
              <a:rPr lang="pl-PL" altLang="pl-PL" b="1"/>
              <a:t> </a:t>
            </a:r>
            <a:r>
              <a:rPr lang="pl-PL" altLang="pl-PL"/>
              <a:t>to element opakowania produktu a także składnik jego wyposażenia. </a:t>
            </a:r>
            <a:endParaRPr lang="en-US" altLang="pl-PL"/>
          </a:p>
          <a:p>
            <a:pPr eaLnBrk="1" hangingPunct="1"/>
            <a:r>
              <a:rPr lang="en-US" altLang="pl-PL"/>
              <a:t>Oznakowanie produktu to :</a:t>
            </a:r>
            <a:endParaRPr lang="pl-PL" altLang="pl-PL"/>
          </a:p>
          <a:p>
            <a:pPr eaLnBrk="1" hangingPunct="1"/>
            <a:r>
              <a:rPr lang="pl-PL" altLang="pl-PL"/>
              <a:t>nazwa produktu wraz z towarzyszącymi jej informacjami</a:t>
            </a:r>
            <a:endParaRPr lang="en-US" altLang="pl-PL"/>
          </a:p>
          <a:p>
            <a:pPr eaLnBrk="1" hangingPunct="1"/>
            <a:r>
              <a:rPr lang="en-US" altLang="pl-PL"/>
              <a:t>nazwa firmy wytwarzającej produkt</a:t>
            </a:r>
          </a:p>
          <a:p>
            <a:pPr eaLnBrk="1" hangingPunct="1"/>
            <a:r>
              <a:rPr lang="en-US" altLang="pl-PL"/>
              <a:t>marka produktu.</a:t>
            </a:r>
            <a:endParaRPr lang="pl-PL" altLang="pl-PL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ymbol zastępczy numeru slajdu 5">
            <a:extLst>
              <a:ext uri="{FF2B5EF4-FFF2-40B4-BE49-F238E27FC236}">
                <a16:creationId xmlns:a16="http://schemas.microsoft.com/office/drawing/2014/main" id="{EDF2D29A-D306-2637-B4B5-EA9F535427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6223FD-244F-CF4B-94DE-0BEB19AAA62B}" type="slidenum">
              <a:rPr lang="pl-PL" altLang="pl-PL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pl-PL" altLang="pl-PL" sz="1200">
              <a:solidFill>
                <a:srgbClr val="898989"/>
              </a:solidFill>
            </a:endParaRPr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D0335C0C-5018-C729-46A7-46FA020536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pl-PL" sz="4000" b="1"/>
              <a:t>MARKA</a:t>
            </a:r>
            <a:r>
              <a:rPr lang="pl-PL" sz="4000"/>
              <a:t> </a:t>
            </a:r>
            <a:br>
              <a:rPr lang="pl-PL" sz="4000"/>
            </a:br>
            <a:endParaRPr lang="pl-PL" sz="4000"/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97B5D103-F70F-A0C7-8789-DA4582F366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l-PL" altLang="pl-PL" sz="2300"/>
              <a:t>To nazwa, termin, symbol, wzór oraz kombinacja, stworzona w celu identyfikacji dóbr lub usług po to by, wyróżnić produkt  spośród konkurencji.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l-PL" altLang="pl-PL" sz="2300"/>
          </a:p>
          <a:p>
            <a:pPr eaLnBrk="1" hangingPunct="1">
              <a:lnSpc>
                <a:spcPct val="90000"/>
              </a:lnSpc>
            </a:pPr>
            <a:r>
              <a:rPr lang="pl-PL" altLang="pl-PL" sz="2300"/>
              <a:t>	</a:t>
            </a:r>
            <a:r>
              <a:rPr lang="pl-PL" altLang="pl-PL" sz="2300" b="1"/>
              <a:t>Tożsamość marki </a:t>
            </a:r>
            <a:r>
              <a:rPr lang="pl-PL" altLang="pl-PL" sz="2300"/>
              <a:t>- to całokształt cech związanych z przeświadczeniem konsumentów o korzyściach wynikających z użytkowania produktu markowego. Dla produktów markowych tworzy się często krąg lojalnych nabywców, którzy ze względu na wysoką akceptację cech produktów oferowanych w ramach tej marki, przywiązują się do nich i wyłącznie je kupują. 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ytuł 1">
            <a:extLst>
              <a:ext uri="{FF2B5EF4-FFF2-40B4-BE49-F238E27FC236}">
                <a16:creationId xmlns:a16="http://schemas.microsoft.com/office/drawing/2014/main" id="{D791D780-99FB-4ECD-E9BC-5A4EAB949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/>
              <a:t>Zadanie nr 2</a:t>
            </a:r>
          </a:p>
        </p:txBody>
      </p:sp>
      <p:sp>
        <p:nvSpPr>
          <p:cNvPr id="49154" name="Symbol zastępczy zawartości 2">
            <a:extLst>
              <a:ext uri="{FF2B5EF4-FFF2-40B4-BE49-F238E27FC236}">
                <a16:creationId xmlns:a16="http://schemas.microsoft.com/office/drawing/2014/main" id="{DA171B72-B2BF-59E5-6F3C-773EC315F9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altLang="pl-PL"/>
              <a:t>Jak postrzegana jest marka opisywanego w projekcie podmiotu?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ymbol zastępczy numeru slajdu 5">
            <a:extLst>
              <a:ext uri="{FF2B5EF4-FFF2-40B4-BE49-F238E27FC236}">
                <a16:creationId xmlns:a16="http://schemas.microsoft.com/office/drawing/2014/main" id="{00F58687-8B55-EF6B-3E99-9955229DF9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13BE175-4FA3-2040-A158-B652BC1E9763}" type="slidenum">
              <a:rPr lang="pl-PL" altLang="pl-PL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pl-PL" altLang="pl-PL" sz="1200">
              <a:solidFill>
                <a:srgbClr val="898989"/>
              </a:solidFill>
            </a:endParaRPr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7F4C3EF2-FB7D-F60F-6540-12C7A63447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sz="4000" b="1"/>
              <a:t>Stosowane strategie marki</a:t>
            </a:r>
            <a:r>
              <a:rPr lang="en-US" sz="4000"/>
              <a:t>:</a:t>
            </a:r>
            <a:br>
              <a:rPr lang="pl-PL" sz="4000"/>
            </a:br>
            <a:endParaRPr lang="pl-PL" sz="4000"/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4762B64F-C8EA-21FE-D345-542FE4E4A4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l-PL" altLang="pl-PL" sz="2400"/>
              <a:t>indywidualnej ( każdy produkt firmy ma swoją własną nazwę ),  Rutinoscorbin, Panadol, Coldrex, Witamina C;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l-PL" altLang="pl-PL" sz="2400"/>
          </a:p>
          <a:p>
            <a:pPr eaLnBrk="1" hangingPunct="1">
              <a:lnSpc>
                <a:spcPct val="90000"/>
              </a:lnSpc>
            </a:pPr>
            <a:r>
              <a:rPr lang="pl-PL" altLang="pl-PL" sz="2400"/>
              <a:t>rodzinnej ( sprzedaż wszystkich produktów pod jedną nazwą marki: „chleb Furtaka”, ),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l-PL" altLang="pl-PL" sz="2400"/>
          </a:p>
          <a:p>
            <a:pPr eaLnBrk="1" hangingPunct="1">
              <a:lnSpc>
                <a:spcPct val="90000"/>
              </a:lnSpc>
            </a:pPr>
            <a:r>
              <a:rPr lang="pl-PL" altLang="pl-PL" sz="2400"/>
              <a:t>łączonej ( stosowanie przez firmy marek indywidualnych i łączonych: „kolekcja bursztynowa” </a:t>
            </a:r>
            <a:r>
              <a:rPr lang="pl-PL" altLang="pl-PL" sz="2400" i="1"/>
              <a:t>Batycki, „kolekcja wiosna 2006” Batycki, Honda Civic, Jazz, Accord</a:t>
            </a:r>
            <a:r>
              <a:rPr lang="pl-PL" altLang="pl-PL" sz="2400"/>
              <a:t>).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46">
            <a:extLst>
              <a:ext uri="{FF2B5EF4-FFF2-40B4-BE49-F238E27FC236}">
                <a16:creationId xmlns:a16="http://schemas.microsoft.com/office/drawing/2014/main" id="{5275D831-34A5-7CF1-A9C4-97999865EC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077200" y="6243638"/>
            <a:ext cx="21336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DA26D8-E74F-D947-B88B-C90040F0F99D}" type="slidenum">
              <a:rPr lang="pl-PL" altLang="pl-PL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pl-PL" altLang="pl-PL" sz="1200">
              <a:solidFill>
                <a:srgbClr val="898989"/>
              </a:solidFill>
            </a:endParaRPr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E6E561B3-5097-F2AB-4041-E55800304FA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79650" y="476251"/>
            <a:ext cx="7772400" cy="936625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pl-PL" sz="3200"/>
              <a:t>PRODUKT jako jeden z elementów marketingu - mix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58D7876E-FAB1-6690-8FDD-933B7F2E23D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79650" y="1773238"/>
            <a:ext cx="7416800" cy="4584700"/>
          </a:xfrm>
        </p:spPr>
        <p:txBody>
          <a:bodyPr rtlCol="0">
            <a:normAutofit/>
          </a:bodyPr>
          <a:lstStyle/>
          <a:p>
            <a:pPr marL="609600" indent="-609600" algn="l">
              <a:lnSpc>
                <a:spcPct val="80000"/>
              </a:lnSpc>
              <a:defRPr/>
            </a:pPr>
            <a:r>
              <a:rPr lang="pl-PL" sz="2000" dirty="0"/>
              <a:t>1. DEFINICJA PRODUKTU I JEGO STRUKTURA</a:t>
            </a:r>
          </a:p>
          <a:p>
            <a:pPr marL="609600" indent="-609600" algn="l">
              <a:lnSpc>
                <a:spcPct val="80000"/>
              </a:lnSpc>
              <a:defRPr/>
            </a:pPr>
            <a:r>
              <a:rPr lang="pl-PL" sz="2000" dirty="0"/>
              <a:t>2. KLASYFIKACJA PRODUKTÓW</a:t>
            </a:r>
          </a:p>
          <a:p>
            <a:pPr marL="609600" indent="-609600" algn="l">
              <a:lnSpc>
                <a:spcPct val="80000"/>
              </a:lnSpc>
              <a:defRPr/>
            </a:pPr>
            <a:r>
              <a:rPr lang="pl-PL" sz="2000" dirty="0"/>
              <a:t>3. CYKL ŻYCIA PRODUKTU</a:t>
            </a:r>
          </a:p>
          <a:p>
            <a:pPr marL="609600" indent="-609600" algn="l">
              <a:lnSpc>
                <a:spcPct val="80000"/>
              </a:lnSpc>
              <a:defRPr/>
            </a:pPr>
            <a:r>
              <a:rPr lang="pl-PL" sz="2000" dirty="0"/>
              <a:t>4. PODSYSTEMY PRODUKTU:</a:t>
            </a:r>
            <a:endParaRPr lang="en-US" sz="2000" dirty="0"/>
          </a:p>
          <a:p>
            <a:pPr marL="609600" indent="-609600" algn="l">
              <a:lnSpc>
                <a:spcPct val="80000"/>
              </a:lnSpc>
              <a:buFontTx/>
              <a:buChar char="•"/>
              <a:defRPr/>
            </a:pPr>
            <a:r>
              <a:rPr lang="pl-PL" sz="2000" dirty="0"/>
              <a:t>Cechy fizyczne produktu</a:t>
            </a:r>
            <a:r>
              <a:rPr lang="en-US" sz="2000" dirty="0"/>
              <a:t> </a:t>
            </a:r>
            <a:endParaRPr lang="pl-PL" sz="2000" dirty="0"/>
          </a:p>
          <a:p>
            <a:pPr marL="609600" indent="-609600" algn="l">
              <a:lnSpc>
                <a:spcPct val="80000"/>
              </a:lnSpc>
              <a:buFontTx/>
              <a:buChar char="•"/>
              <a:defRPr/>
            </a:pPr>
            <a:r>
              <a:rPr lang="en-US" sz="2000" dirty="0"/>
              <a:t>OPAKOWANIE</a:t>
            </a:r>
            <a:endParaRPr lang="pl-PL" sz="2000" dirty="0"/>
          </a:p>
          <a:p>
            <a:pPr marL="609600" indent="-609600" algn="l">
              <a:lnSpc>
                <a:spcPct val="80000"/>
              </a:lnSpc>
              <a:buFontTx/>
              <a:buChar char="•"/>
              <a:defRPr/>
            </a:pPr>
            <a:r>
              <a:rPr lang="en-US" sz="2000" dirty="0"/>
              <a:t>MARKA</a:t>
            </a:r>
          </a:p>
          <a:p>
            <a:pPr marL="609600" indent="-609600" algn="l">
              <a:lnSpc>
                <a:spcPct val="80000"/>
              </a:lnSpc>
              <a:buFontTx/>
              <a:buChar char="•"/>
              <a:defRPr/>
            </a:pPr>
            <a:r>
              <a:rPr lang="en-US" sz="2000" dirty="0"/>
              <a:t>SERWIS</a:t>
            </a:r>
          </a:p>
          <a:p>
            <a:pPr marL="609600" indent="-609600" algn="l">
              <a:lnSpc>
                <a:spcPct val="80000"/>
              </a:lnSpc>
              <a:buFontTx/>
              <a:buChar char="•"/>
              <a:defRPr/>
            </a:pPr>
            <a:r>
              <a:rPr lang="en-US" sz="2000" dirty="0"/>
              <a:t>JAKOŚĆ</a:t>
            </a:r>
          </a:p>
          <a:p>
            <a:pPr marL="609600" indent="-609600" algn="l">
              <a:lnSpc>
                <a:spcPct val="80000"/>
              </a:lnSpc>
              <a:buFontTx/>
              <a:buChar char="•"/>
              <a:defRPr/>
            </a:pPr>
            <a:r>
              <a:rPr lang="en-US" sz="2000" dirty="0"/>
              <a:t>GWARANCJA</a:t>
            </a:r>
            <a:endParaRPr lang="pl-PL" sz="2000" dirty="0"/>
          </a:p>
          <a:p>
            <a:pPr marL="609600" indent="-609600" algn="l">
              <a:lnSpc>
                <a:spcPct val="80000"/>
              </a:lnSpc>
              <a:defRPr/>
            </a:pPr>
            <a:r>
              <a:rPr lang="pl-PL" sz="2000" dirty="0"/>
              <a:t>5. ETAPY WPROWADZANIA  NOWEGO  PRODUKTU NA RYNEK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ymbol zastępczy numeru slajdu 5">
            <a:extLst>
              <a:ext uri="{FF2B5EF4-FFF2-40B4-BE49-F238E27FC236}">
                <a16:creationId xmlns:a16="http://schemas.microsoft.com/office/drawing/2014/main" id="{35288708-54F0-05B5-68D0-BBB11385FB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583DEF2-C8FB-5242-83A5-D364A270E230}" type="slidenum">
              <a:rPr lang="pl-PL" altLang="pl-PL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pl-PL" altLang="pl-PL" sz="1200">
              <a:solidFill>
                <a:srgbClr val="898989"/>
              </a:solidFill>
            </a:endParaRP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4210F64F-BD52-FCE9-8051-CD39CB16A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1641475"/>
          </a:xfrm>
        </p:spPr>
        <p:txBody>
          <a:bodyPr/>
          <a:lstStyle/>
          <a:p>
            <a:pPr eaLnBrk="1" hangingPunct="1"/>
            <a:r>
              <a:rPr lang="pl-PL" altLang="pl-PL" sz="2800" b="1"/>
              <a:t>PRODUKT jako jeden z elementów marketingu - mix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A802521E-1CCE-5174-0EBF-1DD85F479B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92313" y="1773238"/>
            <a:ext cx="8229600" cy="2603500"/>
          </a:xfrm>
        </p:spPr>
        <p:txBody>
          <a:bodyPr/>
          <a:lstStyle/>
          <a:p>
            <a:pPr eaLnBrk="1" hangingPunct="1"/>
            <a:r>
              <a:rPr lang="pl-PL" altLang="pl-PL" b="1"/>
              <a:t>PRODUKT</a:t>
            </a:r>
            <a:r>
              <a:rPr lang="pl-PL" altLang="pl-PL"/>
              <a:t> - to dobro lub usługa zdolne do zaspokojenia ludzkich potrzeb.  Produkt stanowi zespół  wartości użytkowych: cechy produktu, jakość, opakowanie, marka, znak towarowy oraz usługi z nim związane. </a:t>
            </a:r>
          </a:p>
        </p:txBody>
      </p:sp>
      <p:pic>
        <p:nvPicPr>
          <p:cNvPr id="18436" name="Picture 6">
            <a:extLst>
              <a:ext uri="{FF2B5EF4-FFF2-40B4-BE49-F238E27FC236}">
                <a16:creationId xmlns:a16="http://schemas.microsoft.com/office/drawing/2014/main" id="{84C14E47-E6C2-2F27-3BF7-C349EA551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1" y="4292601"/>
            <a:ext cx="2143125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8">
            <a:extLst>
              <a:ext uri="{FF2B5EF4-FFF2-40B4-BE49-F238E27FC236}">
                <a16:creationId xmlns:a16="http://schemas.microsoft.com/office/drawing/2014/main" id="{D1E1C8CD-1E73-03A2-18CE-3DA4E4506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5443539"/>
            <a:ext cx="1279525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0">
            <a:extLst>
              <a:ext uri="{FF2B5EF4-FFF2-40B4-BE49-F238E27FC236}">
                <a16:creationId xmlns:a16="http://schemas.microsoft.com/office/drawing/2014/main" id="{F8E5930B-6E18-A75D-8371-56EFAE25F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650" y="5175251"/>
            <a:ext cx="172878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Obraz 1">
            <a:extLst>
              <a:ext uri="{FF2B5EF4-FFF2-40B4-BE49-F238E27FC236}">
                <a16:creationId xmlns:a16="http://schemas.microsoft.com/office/drawing/2014/main" id="{C692F8DD-EAF4-AA88-E4B4-4CDAF13E5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622801"/>
            <a:ext cx="2489200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Obraz 2">
            <a:extLst>
              <a:ext uri="{FF2B5EF4-FFF2-40B4-BE49-F238E27FC236}">
                <a16:creationId xmlns:a16="http://schemas.microsoft.com/office/drawing/2014/main" id="{8239FD33-A5DA-4A12-ECD4-4DD103450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351" y="4740275"/>
            <a:ext cx="2576513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ymbol zastępczy numeru slajdu 5">
            <a:extLst>
              <a:ext uri="{FF2B5EF4-FFF2-40B4-BE49-F238E27FC236}">
                <a16:creationId xmlns:a16="http://schemas.microsoft.com/office/drawing/2014/main" id="{ECC923B2-224C-1BEE-D2D9-7D1B11DAAF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6E5DDF2-7B85-9342-AA58-9D677C336B06}" type="slidenum">
              <a:rPr lang="pl-PL" altLang="pl-PL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pl-PL" altLang="pl-PL" sz="1200">
              <a:solidFill>
                <a:srgbClr val="898989"/>
              </a:solidFill>
            </a:endParaRPr>
          </a:p>
        </p:txBody>
      </p:sp>
      <p:sp>
        <p:nvSpPr>
          <p:cNvPr id="19458" name="Oval 6">
            <a:extLst>
              <a:ext uri="{FF2B5EF4-FFF2-40B4-BE49-F238E27FC236}">
                <a16:creationId xmlns:a16="http://schemas.microsoft.com/office/drawing/2014/main" id="{F93DC310-48E3-37A0-F64F-05DD3B6779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114" y="4581525"/>
            <a:ext cx="3095625" cy="1079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19459" name="Oval 5">
            <a:extLst>
              <a:ext uri="{FF2B5EF4-FFF2-40B4-BE49-F238E27FC236}">
                <a16:creationId xmlns:a16="http://schemas.microsoft.com/office/drawing/2014/main" id="{D4306ED1-C362-7F0D-4BBA-2D2C4451F3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375" y="4724401"/>
            <a:ext cx="1944688" cy="7921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85CE641A-6F46-1682-9F48-BD7DFE11B3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pl-PL" sz="4000"/>
              <a:t>Struktura produktu w ujęciu marketingowym</a:t>
            </a:r>
          </a:p>
        </p:txBody>
      </p:sp>
      <p:sp>
        <p:nvSpPr>
          <p:cNvPr id="19461" name="Rectangle 3">
            <a:extLst>
              <a:ext uri="{FF2B5EF4-FFF2-40B4-BE49-F238E27FC236}">
                <a16:creationId xmlns:a16="http://schemas.microsoft.com/office/drawing/2014/main" id="{FD0AFF72-A3D1-0A60-C71A-33B58E39A3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14514" y="1341439"/>
            <a:ext cx="8218487" cy="46005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l-PL" altLang="pl-PL"/>
              <a:t>W  strukturze produktu można wyróżnić trzy jego poziomy: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l-PL" altLang="pl-PL"/>
          </a:p>
          <a:p>
            <a:pPr eaLnBrk="1" hangingPunct="1">
              <a:lnSpc>
                <a:spcPct val="80000"/>
              </a:lnSpc>
            </a:pPr>
            <a:r>
              <a:rPr lang="pl-PL" altLang="pl-PL"/>
              <a:t> </a:t>
            </a:r>
            <a:r>
              <a:rPr lang="pl-PL" altLang="pl-PL" b="1" u="sng"/>
              <a:t>rdzeń produktu </a:t>
            </a:r>
            <a:r>
              <a:rPr lang="pl-PL" altLang="pl-PL"/>
              <a:t>- konstrukcja techniczna, tworząca cechy funkcjonalne produktu;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l-PL" altLang="pl-PL"/>
          </a:p>
        </p:txBody>
      </p:sp>
      <p:sp>
        <p:nvSpPr>
          <p:cNvPr id="19462" name="Oval 4">
            <a:extLst>
              <a:ext uri="{FF2B5EF4-FFF2-40B4-BE49-F238E27FC236}">
                <a16:creationId xmlns:a16="http://schemas.microsoft.com/office/drawing/2014/main" id="{67E31E74-9462-0F41-A1CD-C2FD1979C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0100" y="4941889"/>
            <a:ext cx="431800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19463" name="Line 7">
            <a:extLst>
              <a:ext uri="{FF2B5EF4-FFF2-40B4-BE49-F238E27FC236}">
                <a16:creationId xmlns:a16="http://schemas.microsoft.com/office/drawing/2014/main" id="{FCA1E233-2523-1E75-8634-3FC6F1CF81F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0" y="4652963"/>
            <a:ext cx="1944688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9464" name="Line 8">
            <a:extLst>
              <a:ext uri="{FF2B5EF4-FFF2-40B4-BE49-F238E27FC236}">
                <a16:creationId xmlns:a16="http://schemas.microsoft.com/office/drawing/2014/main" id="{8871A12D-14C6-67FF-14F6-A9A707C0128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08438" y="5084763"/>
            <a:ext cx="1439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9465" name="Line 9">
            <a:extLst>
              <a:ext uri="{FF2B5EF4-FFF2-40B4-BE49-F238E27FC236}">
                <a16:creationId xmlns:a16="http://schemas.microsoft.com/office/drawing/2014/main" id="{E2216B4B-D479-9BA4-013C-5B0A806C5780}"/>
              </a:ext>
            </a:extLst>
          </p:cNvPr>
          <p:cNvSpPr>
            <a:spLocks noChangeShapeType="1"/>
          </p:cNvSpPr>
          <p:nvPr/>
        </p:nvSpPr>
        <p:spPr bwMode="auto">
          <a:xfrm>
            <a:off x="5232401" y="5445126"/>
            <a:ext cx="18002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9466" name="Text Box 10">
            <a:extLst>
              <a:ext uri="{FF2B5EF4-FFF2-40B4-BE49-F238E27FC236}">
                <a16:creationId xmlns:a16="http://schemas.microsoft.com/office/drawing/2014/main" id="{4D117A3C-D7FA-5404-6759-9C69594B5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0689" y="4437063"/>
            <a:ext cx="13684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l-PL" altLang="pl-PL" sz="1800"/>
              <a:t>Rdzeń produktu</a:t>
            </a:r>
          </a:p>
        </p:txBody>
      </p:sp>
      <p:sp>
        <p:nvSpPr>
          <p:cNvPr id="19467" name="Text Box 11">
            <a:extLst>
              <a:ext uri="{FF2B5EF4-FFF2-40B4-BE49-F238E27FC236}">
                <a16:creationId xmlns:a16="http://schemas.microsoft.com/office/drawing/2014/main" id="{953D98CE-0D35-EB10-1ABE-D14BC4489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4797425"/>
            <a:ext cx="20425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/>
              <a:t>Produkt rzeczywisty</a:t>
            </a:r>
          </a:p>
        </p:txBody>
      </p:sp>
      <p:sp>
        <p:nvSpPr>
          <p:cNvPr id="19468" name="Text Box 12">
            <a:extLst>
              <a:ext uri="{FF2B5EF4-FFF2-40B4-BE49-F238E27FC236}">
                <a16:creationId xmlns:a16="http://schemas.microsoft.com/office/drawing/2014/main" id="{4E9E6E07-D8FB-6317-6D1D-6EA827A3C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3426" y="5819775"/>
            <a:ext cx="20233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/>
              <a:t>Produkt poszerzony</a:t>
            </a:r>
          </a:p>
        </p:txBody>
      </p:sp>
      <p:pic>
        <p:nvPicPr>
          <p:cNvPr id="19469" name="Obraz 1">
            <a:extLst>
              <a:ext uri="{FF2B5EF4-FFF2-40B4-BE49-F238E27FC236}">
                <a16:creationId xmlns:a16="http://schemas.microsoft.com/office/drawing/2014/main" id="{2D94F291-D64A-D772-DD18-7716FA2AE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0" y="3487739"/>
            <a:ext cx="1168400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Obraz 2">
            <a:extLst>
              <a:ext uri="{FF2B5EF4-FFF2-40B4-BE49-F238E27FC236}">
                <a16:creationId xmlns:a16="http://schemas.microsoft.com/office/drawing/2014/main" id="{36899E9F-D9D7-A68C-EE9A-78E60553B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3546475"/>
            <a:ext cx="1066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Obraz 3">
            <a:extLst>
              <a:ext uri="{FF2B5EF4-FFF2-40B4-BE49-F238E27FC236}">
                <a16:creationId xmlns:a16="http://schemas.microsoft.com/office/drawing/2014/main" id="{347DBCC7-6E0D-B6CD-E97F-95335E012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275" y="3216275"/>
            <a:ext cx="16383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Obraz 4">
            <a:extLst>
              <a:ext uri="{FF2B5EF4-FFF2-40B4-BE49-F238E27FC236}">
                <a16:creationId xmlns:a16="http://schemas.microsoft.com/office/drawing/2014/main" id="{B65B06A7-48CA-1F68-5C30-F9B144D98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4" y="5119689"/>
            <a:ext cx="1616075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ytuł 1">
            <a:extLst>
              <a:ext uri="{FF2B5EF4-FFF2-40B4-BE49-F238E27FC236}">
                <a16:creationId xmlns:a16="http://schemas.microsoft.com/office/drawing/2014/main" id="{51C4252F-7322-6036-7C6C-62F310B27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288" y="1"/>
            <a:ext cx="8229600" cy="836613"/>
          </a:xfrm>
        </p:spPr>
        <p:txBody>
          <a:bodyPr/>
          <a:lstStyle/>
          <a:p>
            <a:r>
              <a:rPr lang="pl-PL" altLang="pl-PL"/>
              <a:t>Struktura produktu</a:t>
            </a:r>
          </a:p>
        </p:txBody>
      </p:sp>
      <p:pic>
        <p:nvPicPr>
          <p:cNvPr id="21506" name="Picture 2">
            <a:extLst>
              <a:ext uri="{FF2B5EF4-FFF2-40B4-BE49-F238E27FC236}">
                <a16:creationId xmlns:a16="http://schemas.microsoft.com/office/drawing/2014/main" id="{4F641DFA-A587-0A50-DD98-57CB9B440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6" y="4708526"/>
            <a:ext cx="2824163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4">
            <a:extLst>
              <a:ext uri="{FF2B5EF4-FFF2-40B4-BE49-F238E27FC236}">
                <a16:creationId xmlns:a16="http://schemas.microsoft.com/office/drawing/2014/main" id="{C4EC26E7-4C57-61E6-2610-B9EA441E8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6" y="1525589"/>
            <a:ext cx="255587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6">
            <a:extLst>
              <a:ext uri="{FF2B5EF4-FFF2-40B4-BE49-F238E27FC236}">
                <a16:creationId xmlns:a16="http://schemas.microsoft.com/office/drawing/2014/main" id="{5F791EBE-887A-D7A4-998C-5C9292AF6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688" y="4779963"/>
            <a:ext cx="3168650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8">
            <a:extLst>
              <a:ext uri="{FF2B5EF4-FFF2-40B4-BE49-F238E27FC236}">
                <a16:creationId xmlns:a16="http://schemas.microsoft.com/office/drawing/2014/main" id="{B46260CC-825C-D00E-09D4-1F966CAF0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3248025"/>
            <a:ext cx="2705101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0">
            <a:extLst>
              <a:ext uri="{FF2B5EF4-FFF2-40B4-BE49-F238E27FC236}">
                <a16:creationId xmlns:a16="http://schemas.microsoft.com/office/drawing/2014/main" id="{53ECB6D0-9296-1E6A-322F-CBFA1A11A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900" y="742951"/>
            <a:ext cx="25146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2">
            <a:extLst>
              <a:ext uri="{FF2B5EF4-FFF2-40B4-BE49-F238E27FC236}">
                <a16:creationId xmlns:a16="http://schemas.microsoft.com/office/drawing/2014/main" id="{642335F3-45A0-AE9C-D230-F4A0011E3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7" y="474664"/>
            <a:ext cx="1908176" cy="166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9" descr="Rośliny przepowiadające pogodę - Inspiracje i porady">
            <a:extLst>
              <a:ext uri="{FF2B5EF4-FFF2-40B4-BE49-F238E27FC236}">
                <a16:creationId xmlns:a16="http://schemas.microsoft.com/office/drawing/2014/main" id="{8B25E9E9-B1FF-A494-7B0A-2FE6D1737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3" y="692150"/>
            <a:ext cx="3994150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11">
            <a:extLst>
              <a:ext uri="{FF2B5EF4-FFF2-40B4-BE49-F238E27FC236}">
                <a16:creationId xmlns:a16="http://schemas.microsoft.com/office/drawing/2014/main" id="{26F9DD10-3C1A-E6B8-7D43-39FB9874A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1" y="2454276"/>
            <a:ext cx="3559175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3">
            <a:extLst>
              <a:ext uri="{FF2B5EF4-FFF2-40B4-BE49-F238E27FC236}">
                <a16:creationId xmlns:a16="http://schemas.microsoft.com/office/drawing/2014/main" id="{804B6FCE-562A-FDE2-EA2C-E3BC39024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6" y="4221164"/>
            <a:ext cx="3471863" cy="271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15">
            <a:extLst>
              <a:ext uri="{FF2B5EF4-FFF2-40B4-BE49-F238E27FC236}">
                <a16:creationId xmlns:a16="http://schemas.microsoft.com/office/drawing/2014/main" id="{6B1FD7DD-98D2-ED2E-A650-7E97D604E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925" y="4179889"/>
            <a:ext cx="3557588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17" descr="Kołobrzeg - cennik projektowania ogrodów - sprawdź lokalne ceny aranżacji  ogrodu">
            <a:extLst>
              <a:ext uri="{FF2B5EF4-FFF2-40B4-BE49-F238E27FC236}">
                <a16:creationId xmlns:a16="http://schemas.microsoft.com/office/drawing/2014/main" id="{3117166A-836C-3590-038C-021068A9C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288" y="2327276"/>
            <a:ext cx="3810000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ytuł 1">
            <a:extLst>
              <a:ext uri="{FF2B5EF4-FFF2-40B4-BE49-F238E27FC236}">
                <a16:creationId xmlns:a16="http://schemas.microsoft.com/office/drawing/2014/main" id="{287314B8-01D7-5666-3730-4D4AC27ED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/>
              <a:t>Zadanie do egzaminu</a:t>
            </a:r>
          </a:p>
        </p:txBody>
      </p:sp>
      <p:sp>
        <p:nvSpPr>
          <p:cNvPr id="22530" name="Symbol zastępczy zawartości 2">
            <a:extLst>
              <a:ext uri="{FF2B5EF4-FFF2-40B4-BE49-F238E27FC236}">
                <a16:creationId xmlns:a16="http://schemas.microsoft.com/office/drawing/2014/main" id="{BEC2489E-7CE2-806F-C63A-2372AA3A0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916113"/>
            <a:ext cx="8229600" cy="4210050"/>
          </a:xfrm>
        </p:spPr>
        <p:txBody>
          <a:bodyPr/>
          <a:lstStyle/>
          <a:p>
            <a:r>
              <a:rPr lang="pl-PL" altLang="pl-PL"/>
              <a:t>Opisać strukturę dowolnego produktu  / usługi znajdującego się w ofercie podmiotu analizowanego w projekcie lub szkółki leśnej.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ymbol zastępczy numeru slajdu 5">
            <a:extLst>
              <a:ext uri="{FF2B5EF4-FFF2-40B4-BE49-F238E27FC236}">
                <a16:creationId xmlns:a16="http://schemas.microsoft.com/office/drawing/2014/main" id="{49932A44-3E5C-FA1B-4EFD-FDAEB8278A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389C17E-964B-0F4C-85DA-466DCF84C88F}" type="slidenum">
              <a:rPr lang="pl-PL" altLang="pl-PL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pl-PL" altLang="pl-PL" sz="1200">
              <a:solidFill>
                <a:srgbClr val="898989"/>
              </a:solidFill>
            </a:endParaRPr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E2564DBF-78FF-9CE0-E7C2-E04726EDFA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pl-PL"/>
              <a:t>Struktura produktu w ujęciu markekingowym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BCC6B6AF-1AB4-501D-2994-B3EE8B030A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l-PL" altLang="pl-PL" b="1" u="sng"/>
              <a:t>produkt rzeczywisty </a:t>
            </a:r>
            <a:r>
              <a:rPr lang="pl-PL" altLang="pl-PL"/>
              <a:t>- wygląd, logo, jakość, wartość użytkowa - wszystkie elementy decydujące o sile postrzegania produktu przez odbiorców;</a:t>
            </a:r>
          </a:p>
          <a:p>
            <a:pPr eaLnBrk="1" hangingPunct="1"/>
            <a:r>
              <a:rPr lang="pl-PL" altLang="pl-PL"/>
              <a:t> </a:t>
            </a:r>
            <a:r>
              <a:rPr lang="pl-PL" altLang="pl-PL" b="1" u="sng"/>
              <a:t>produkt poszerzony </a:t>
            </a:r>
            <a:r>
              <a:rPr lang="pl-PL" altLang="pl-PL" b="1"/>
              <a:t>- </a:t>
            </a:r>
            <a:r>
              <a:rPr lang="pl-PL" altLang="pl-PL"/>
              <a:t>to produkt ze wszystkimi korzyściami dodatkowymi (sposób zapłaty, sposób dostawy, usługi posprzedażowe, gwarancja ),  jakie zyskuje nabywca.</a:t>
            </a:r>
          </a:p>
          <a:p>
            <a:pPr eaLnBrk="1" hangingPunct="1"/>
            <a:endParaRPr lang="pl-PL" altLang="pl-PL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1368</Words>
  <Application>Microsoft Macintosh PowerPoint</Application>
  <PresentationFormat>Panoramiczny</PresentationFormat>
  <Paragraphs>179</Paragraphs>
  <Slides>35</Slides>
  <Notes>1</Notes>
  <HiddenSlides>0</HiddenSlides>
  <MMClips>0</MMClips>
  <ScaleCrop>false</ScaleCrop>
  <HeadingPairs>
    <vt:vector size="8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Wingdings</vt:lpstr>
      <vt:lpstr>Motyw pakietu Office</vt:lpstr>
      <vt:lpstr>Unknown</vt:lpstr>
      <vt:lpstr>Wprowadzanie oferty  na rynek</vt:lpstr>
      <vt:lpstr>Agenda </vt:lpstr>
      <vt:lpstr>Gdzie jesteśmy? </vt:lpstr>
      <vt:lpstr>PRODUKT jako jeden z elementów marketingu - mix</vt:lpstr>
      <vt:lpstr>PRODUKT jako jeden z elementów marketingu - mix</vt:lpstr>
      <vt:lpstr>Struktura produktu w ujęciu marketingowym</vt:lpstr>
      <vt:lpstr>Struktura produktu</vt:lpstr>
      <vt:lpstr>Zadanie do egzaminu</vt:lpstr>
      <vt:lpstr>Struktura produktu w ujęciu markekingowym</vt:lpstr>
      <vt:lpstr>KLASYFIKACJA PRODUKTÓW: </vt:lpstr>
      <vt:lpstr> Podział produktów konsumpcyjnych:</vt:lpstr>
      <vt:lpstr>CYKL ŻYCIA PRODUKTU </vt:lpstr>
      <vt:lpstr>Fazy cyklu życia produktu</vt:lpstr>
      <vt:lpstr>Fazy cyklu życia produktu</vt:lpstr>
      <vt:lpstr>Fazy cyklu życia produktu</vt:lpstr>
      <vt:lpstr>Fazy cyklu życia produktu</vt:lpstr>
      <vt:lpstr>Fazy cyklu życia produktu</vt:lpstr>
      <vt:lpstr>Fazy cyklu życia produktu</vt:lpstr>
      <vt:lpstr>Przedłużony cykl życia produktu</vt:lpstr>
      <vt:lpstr>STRATEGIA SPRZEDAŻY W RÓŻNYCH FAZACH CYKLU ŻYCIA PRODUKTU</vt:lpstr>
      <vt:lpstr>STRATEGIA SPRZEDAŻY W RÓŻNYCH FAZACH CYKLU ŻYCIA PRODUKTU</vt:lpstr>
      <vt:lpstr>STRATEGIA SPRZEDAŻY W RÓŻNYCH FAZACH CYKLU ŻYCIA PRODUKTU</vt:lpstr>
      <vt:lpstr>STRATEGIA SPRZEDAŻY W RÓŻNYCH FAZACH CYKLU ŻYCIA PRODUKTU</vt:lpstr>
      <vt:lpstr>ROZWÓJ NOWEGO PRODUKTU</vt:lpstr>
      <vt:lpstr>ROZWÓJ NOWEGO PRODUKTU</vt:lpstr>
      <vt:lpstr>ROZWÓJ NOWEGO PRODUKTU</vt:lpstr>
      <vt:lpstr>ROZWÓJ NOWEGO PRODUKTU</vt:lpstr>
      <vt:lpstr>Dlaczego modyfikujemy produkty? </vt:lpstr>
      <vt:lpstr>OPAKOWANIE</vt:lpstr>
      <vt:lpstr>OPAKOWANIE</vt:lpstr>
      <vt:lpstr>Funkcje opakowania </vt:lpstr>
      <vt:lpstr>OPAKOWANIE</vt:lpstr>
      <vt:lpstr>MARKA  </vt:lpstr>
      <vt:lpstr>Zadanie nr 2</vt:lpstr>
      <vt:lpstr>Stosowane strategie marki: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Wprowadzanie oferty  na rynek</dc:title>
  <dc:creator>Katarzyna Szalonka</dc:creator>
  <cp:lastModifiedBy>Katarzyna Szalonka</cp:lastModifiedBy>
  <cp:revision>1</cp:revision>
  <dcterms:created xsi:type="dcterms:W3CDTF">2023-04-24T14:20:32Z</dcterms:created>
  <dcterms:modified xsi:type="dcterms:W3CDTF">2023-04-24T14:22:59Z</dcterms:modified>
</cp:coreProperties>
</file>