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9" r:id="rId8"/>
    <p:sldId id="268" r:id="rId9"/>
    <p:sldId id="277" r:id="rId10"/>
    <p:sldId id="278" r:id="rId11"/>
    <p:sldId id="271" r:id="rId12"/>
    <p:sldId id="274" r:id="rId13"/>
    <p:sldId id="275" r:id="rId14"/>
    <p:sldId id="276" r:id="rId15"/>
    <p:sldId id="272" r:id="rId16"/>
    <p:sldId id="261" r:id="rId17"/>
    <p:sldId id="263" r:id="rId18"/>
    <p:sldId id="265" r:id="rId19"/>
    <p:sldId id="267" r:id="rId20"/>
    <p:sldId id="262"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F3F88-87EF-A62E-C5FC-F2D7DB5A1816}" v="2316" dt="2022-11-22T23:07:07.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96" d="100"/>
          <a:sy n="96" d="100"/>
        </p:scale>
        <p:origin x="33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85F25-D870-4D00-C2CE-11B76DFF939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B20EC81-DCB4-513B-5A53-828135654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698EB8A-38BE-9E0D-C91E-FAE53B587550}"/>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177E1B43-7D3B-F981-7861-1F7823FD37A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6FA70B-1DBF-4521-6ADE-8AFCBF42F0D3}"/>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259655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FCEC32-F236-D643-4466-A3812F5EC85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B71707F-1B01-C0D4-763A-ED3EE6C1941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D1DD9B4-0BBE-4810-F960-A2CE571B3603}"/>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12E9FB68-D450-339C-A7A2-DA286255063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1EA4094-EEDE-B681-451E-5B8B1B861B5F}"/>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416978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B64647A-9CB1-B0FA-383C-5C37DD6D799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21D5517-22C4-55BA-A531-8FA74886509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E7E08D6-CFCC-BD8C-D599-A7478B47D51B}"/>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75B3FD23-EE9B-BF65-99A0-47F846EFF96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C85162-914D-D67B-599E-BADC252BE465}"/>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169719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A5D11A-8D48-3580-F58A-636AEA12E45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15D7E62-438B-0F0B-318A-CC62DB9155E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68760B1-DD8A-EC7F-4427-916AA230938A}"/>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493F821F-99D6-DCE7-D4F3-A09F92252F7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7BF1D4-7D18-5375-1808-676EAFC5D3E5}"/>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8670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23F143-36A6-5A91-6121-2D145987D78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02546D1-6F1A-C43F-CE1A-BF17480AA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55CD869-7B99-9D49-1A1B-970E3957EC4D}"/>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6FB27DF1-2F7E-025B-A79E-9563BDA880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45436C-3DB3-593E-527A-2C90B6B46187}"/>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106338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D6CF56-F47F-987C-4B77-A0741A26A95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EBA4950-ADE1-A0DB-F114-792F556EE0A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C47CD85-1055-461B-F6E4-BDA48DFC809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E380681-A20B-4E7A-2ED9-6C8B76714B2A}"/>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6" name="Symbol zastępczy stopki 5">
            <a:extLst>
              <a:ext uri="{FF2B5EF4-FFF2-40B4-BE49-F238E27FC236}">
                <a16:creationId xmlns:a16="http://schemas.microsoft.com/office/drawing/2014/main" id="{D40BC52D-D242-6487-42EB-63584153E99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9E5617F-C1FB-3482-6DEA-3192F1481301}"/>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288497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B853CD-B0AE-0EA4-6F68-19C534F3FCA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2ABD249-C256-5E6E-F56B-5BD14EAEA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9C8B1D0-B281-99BE-AC4E-7C05C29A3302}"/>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A5D61E9-DA74-1F20-CEDC-CE3F5598D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0E7ED49-BF94-B4C7-5A96-5DC15FD418D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C4D121D-1831-86B7-CE22-EFFD4B1F9D3B}"/>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8" name="Symbol zastępczy stopki 7">
            <a:extLst>
              <a:ext uri="{FF2B5EF4-FFF2-40B4-BE49-F238E27FC236}">
                <a16:creationId xmlns:a16="http://schemas.microsoft.com/office/drawing/2014/main" id="{68BA52BF-1CE6-3769-C56D-0A086865966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588A979-7DE5-A311-BFC7-29E6688B0675}"/>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185032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C3438F-112F-DE7A-1577-BA7E61855B6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5AF60EF-17B1-45DD-A710-A57F4E31D0CA}"/>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4" name="Symbol zastępczy stopki 3">
            <a:extLst>
              <a:ext uri="{FF2B5EF4-FFF2-40B4-BE49-F238E27FC236}">
                <a16:creationId xmlns:a16="http://schemas.microsoft.com/office/drawing/2014/main" id="{79E86636-39F1-CA93-DDE0-B646A66DD91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7A9EA96-F09F-065A-446E-4D480D0F42EF}"/>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164560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3CF7EC5-F995-5E92-F592-ED3F689F9DB6}"/>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3" name="Symbol zastępczy stopki 2">
            <a:extLst>
              <a:ext uri="{FF2B5EF4-FFF2-40B4-BE49-F238E27FC236}">
                <a16:creationId xmlns:a16="http://schemas.microsoft.com/office/drawing/2014/main" id="{4D4358BB-D65B-0C1E-C0AB-0CA8E908758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9AE8206-0022-D519-8489-64EAF2ABF8A1}"/>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212875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AF76BC-73F7-96B1-FCD4-D614F45416C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4D5F267B-DEC4-8A36-9B20-ED10F805D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6CA2A59A-E89F-0FD5-F237-588D5817E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8BA72B1-2C9A-D11F-A194-89D4EB1B010E}"/>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6" name="Symbol zastępczy stopki 5">
            <a:extLst>
              <a:ext uri="{FF2B5EF4-FFF2-40B4-BE49-F238E27FC236}">
                <a16:creationId xmlns:a16="http://schemas.microsoft.com/office/drawing/2014/main" id="{D5A50AD7-4AAC-F9C7-1459-C1E806CE9D4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6DB58BF-1D84-1977-C745-77819C6E4F31}"/>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317118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1D9C15-6A1B-AE5F-97C1-AF910D01BC8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1D81780-D672-31E1-519A-049632590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BCFD0D5-23D0-6EED-D30F-28AE96DA3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DACB716-6790-2398-8727-114E40BF3BF0}"/>
              </a:ext>
            </a:extLst>
          </p:cNvPr>
          <p:cNvSpPr>
            <a:spLocks noGrp="1"/>
          </p:cNvSpPr>
          <p:nvPr>
            <p:ph type="dt" sz="half" idx="10"/>
          </p:nvPr>
        </p:nvSpPr>
        <p:spPr/>
        <p:txBody>
          <a:bodyPr/>
          <a:lstStyle/>
          <a:p>
            <a:fld id="{A86FDFF4-5BF8-4C10-9651-9129338CA51A}" type="datetimeFigureOut">
              <a:rPr lang="pl-PL" smtClean="0"/>
              <a:t>19.01.2023</a:t>
            </a:fld>
            <a:endParaRPr lang="pl-PL"/>
          </a:p>
        </p:txBody>
      </p:sp>
      <p:sp>
        <p:nvSpPr>
          <p:cNvPr id="6" name="Symbol zastępczy stopki 5">
            <a:extLst>
              <a:ext uri="{FF2B5EF4-FFF2-40B4-BE49-F238E27FC236}">
                <a16:creationId xmlns:a16="http://schemas.microsoft.com/office/drawing/2014/main" id="{DDB1075C-1082-6501-0619-9B69EB92ED2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6CE89E3-5815-89D6-00E7-128B47F9B3BE}"/>
              </a:ext>
            </a:extLst>
          </p:cNvPr>
          <p:cNvSpPr>
            <a:spLocks noGrp="1"/>
          </p:cNvSpPr>
          <p:nvPr>
            <p:ph type="sldNum" sz="quarter" idx="12"/>
          </p:nvPr>
        </p:nvSpPr>
        <p:spPr/>
        <p:txBody>
          <a:bodyPr/>
          <a:lstStyle/>
          <a:p>
            <a:fld id="{B69E3E30-B6F4-414D-9C94-87DDC71F7BF6}" type="slidenum">
              <a:rPr lang="pl-PL" smtClean="0"/>
              <a:t>‹#›</a:t>
            </a:fld>
            <a:endParaRPr lang="pl-PL"/>
          </a:p>
        </p:txBody>
      </p:sp>
    </p:spTree>
    <p:extLst>
      <p:ext uri="{BB962C8B-B14F-4D97-AF65-F5344CB8AC3E}">
        <p14:creationId xmlns:p14="http://schemas.microsoft.com/office/powerpoint/2010/main" val="122751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BDEF170-87F3-BC9C-D14F-04F77D9E4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4811577-3821-328C-CFFD-D448BEE27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5D7CC5A-FA3F-BE2E-9C8A-567BB51F1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FDFF4-5BF8-4C10-9651-9129338CA51A}" type="datetimeFigureOut">
              <a:rPr lang="pl-PL" smtClean="0"/>
              <a:t>19.01.2023</a:t>
            </a:fld>
            <a:endParaRPr lang="pl-PL"/>
          </a:p>
        </p:txBody>
      </p:sp>
      <p:sp>
        <p:nvSpPr>
          <p:cNvPr id="5" name="Symbol zastępczy stopki 4">
            <a:extLst>
              <a:ext uri="{FF2B5EF4-FFF2-40B4-BE49-F238E27FC236}">
                <a16:creationId xmlns:a16="http://schemas.microsoft.com/office/drawing/2014/main" id="{1A444738-B360-AD9A-D16B-1EEC3993F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E844D88-2899-E3D2-3B41-9E3705128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E3E30-B6F4-414D-9C94-87DDC71F7BF6}" type="slidenum">
              <a:rPr lang="pl-PL" smtClean="0"/>
              <a:t>‹#›</a:t>
            </a:fld>
            <a:endParaRPr lang="pl-PL"/>
          </a:p>
        </p:txBody>
      </p:sp>
    </p:spTree>
    <p:extLst>
      <p:ext uri="{BB962C8B-B14F-4D97-AF65-F5344CB8AC3E}">
        <p14:creationId xmlns:p14="http://schemas.microsoft.com/office/powerpoint/2010/main" val="173938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for.pl/prawo/prawo-karne/swiadek/753184,Co-warto-wiedziec-o-przebiegu-przesluchania.html" TargetMode="External"/><Relationship Id="rId2" Type="http://schemas.openxmlformats.org/officeDocument/2006/relationships/hyperlink" Target="https://legalden.pl/jak-wyglada-przesluchanie-stron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2BBCFD64-9E57-00EE-7F12-7438044C7288}"/>
              </a:ext>
            </a:extLst>
          </p:cNvPr>
          <p:cNvPicPr>
            <a:picLocks noChangeAspect="1"/>
          </p:cNvPicPr>
          <p:nvPr/>
        </p:nvPicPr>
        <p:blipFill rotWithShape="1">
          <a:blip r:embed="rId2"/>
          <a:srcRect t="15730"/>
          <a:stretch/>
        </p:blipFill>
        <p:spPr>
          <a:xfrm>
            <a:off x="0" y="10"/>
            <a:ext cx="12191980" cy="6857990"/>
          </a:xfrm>
          <a:prstGeom prst="rect">
            <a:avLst/>
          </a:prstGeom>
        </p:spPr>
      </p:pic>
      <p:sp>
        <p:nvSpPr>
          <p:cNvPr id="37" name="Rectangle 36">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3EBB371-D4FB-5F36-8D15-17F6B31D1501}"/>
              </a:ext>
            </a:extLst>
          </p:cNvPr>
          <p:cNvSpPr>
            <a:spLocks noGrp="1"/>
          </p:cNvSpPr>
          <p:nvPr>
            <p:ph type="ctrTitle"/>
          </p:nvPr>
        </p:nvSpPr>
        <p:spPr>
          <a:xfrm>
            <a:off x="2366010" y="2242539"/>
            <a:ext cx="7459980" cy="1425924"/>
          </a:xfrm>
        </p:spPr>
        <p:txBody>
          <a:bodyPr>
            <a:noAutofit/>
          </a:bodyPr>
          <a:lstStyle/>
          <a:p>
            <a:r>
              <a:rPr lang="pl-PL" sz="3600" dirty="0"/>
              <a:t>Przesłuchujący - cechy przesłuchującego, podmioty uprawnione do przesłuchania</a:t>
            </a:r>
          </a:p>
        </p:txBody>
      </p:sp>
      <p:sp>
        <p:nvSpPr>
          <p:cNvPr id="3" name="Podtytuł 2">
            <a:extLst>
              <a:ext uri="{FF2B5EF4-FFF2-40B4-BE49-F238E27FC236}">
                <a16:creationId xmlns:a16="http://schemas.microsoft.com/office/drawing/2014/main" id="{2402F16F-32B4-3F70-D443-897FCEE6725A}"/>
              </a:ext>
            </a:extLst>
          </p:cNvPr>
          <p:cNvSpPr>
            <a:spLocks noGrp="1"/>
          </p:cNvSpPr>
          <p:nvPr>
            <p:ph type="subTitle" idx="1"/>
          </p:nvPr>
        </p:nvSpPr>
        <p:spPr>
          <a:xfrm>
            <a:off x="3990975" y="3900843"/>
            <a:ext cx="4124325" cy="918994"/>
          </a:xfrm>
        </p:spPr>
        <p:txBody>
          <a:bodyPr vert="horz" lIns="91440" tIns="45720" rIns="91440" bIns="45720" rtlCol="0" anchor="t">
            <a:noAutofit/>
          </a:bodyPr>
          <a:lstStyle/>
          <a:p>
            <a:r>
              <a:rPr lang="pl-PL" sz="1050" dirty="0"/>
              <a:t>Anna Ostrowska 308752</a:t>
            </a:r>
          </a:p>
          <a:p>
            <a:r>
              <a:rPr lang="pl-PL" sz="1050" dirty="0"/>
              <a:t>Patrycja Pietraś 313079</a:t>
            </a:r>
            <a:endParaRPr lang="pl-PL" sz="1050" dirty="0">
              <a:cs typeface="Calibri"/>
            </a:endParaRPr>
          </a:p>
          <a:p>
            <a:r>
              <a:rPr lang="pl-PL" sz="1050" dirty="0"/>
              <a:t>Zuzanna Skrzypczak 329577 </a:t>
            </a:r>
          </a:p>
        </p:txBody>
      </p:sp>
      <p:cxnSp>
        <p:nvCxnSpPr>
          <p:cNvPr id="39" name="Straight Connector 38">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735048"/>
            </a:solidFill>
          </a:ln>
        </p:spPr>
        <p:style>
          <a:lnRef idx="1">
            <a:schemeClr val="accent1"/>
          </a:lnRef>
          <a:fillRef idx="0">
            <a:schemeClr val="accent1"/>
          </a:fillRef>
          <a:effectRef idx="0">
            <a:schemeClr val="accent1"/>
          </a:effectRef>
          <a:fontRef idx="minor">
            <a:schemeClr val="tx1"/>
          </a:fontRef>
        </p:style>
      </p:cxnSp>
      <p:pic>
        <p:nvPicPr>
          <p:cNvPr id="25" name="Obraz 24">
            <a:extLst>
              <a:ext uri="{FF2B5EF4-FFF2-40B4-BE49-F238E27FC236}">
                <a16:creationId xmlns:a16="http://schemas.microsoft.com/office/drawing/2014/main" id="{DDCD08D6-20B8-CD18-0BDD-88A4243D8B6E}"/>
              </a:ext>
            </a:extLst>
          </p:cNvPr>
          <p:cNvPicPr>
            <a:picLocks noChangeAspect="1"/>
          </p:cNvPicPr>
          <p:nvPr/>
        </p:nvPicPr>
        <p:blipFill>
          <a:blip r:embed="rId3"/>
          <a:stretch>
            <a:fillRect/>
          </a:stretch>
        </p:blipFill>
        <p:spPr>
          <a:xfrm>
            <a:off x="8909352" y="4482279"/>
            <a:ext cx="1370007" cy="446337"/>
          </a:xfrm>
          <a:prstGeom prst="rect">
            <a:avLst/>
          </a:prstGeom>
        </p:spPr>
      </p:pic>
    </p:spTree>
    <p:extLst>
      <p:ext uri="{BB962C8B-B14F-4D97-AF65-F5344CB8AC3E}">
        <p14:creationId xmlns:p14="http://schemas.microsoft.com/office/powerpoint/2010/main" val="19313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7F715460-9B95-FFDE-92E7-E6D4F1BFDF11}"/>
              </a:ext>
            </a:extLst>
          </p:cNvPr>
          <p:cNvSpPr>
            <a:spLocks noGrp="1"/>
          </p:cNvSpPr>
          <p:nvPr>
            <p:ph type="title"/>
          </p:nvPr>
        </p:nvSpPr>
        <p:spPr>
          <a:xfrm>
            <a:off x="833002" y="365125"/>
            <a:ext cx="10520702" cy="1325563"/>
          </a:xfrm>
        </p:spPr>
        <p:txBody>
          <a:bodyPr>
            <a:normAutofit/>
          </a:bodyPr>
          <a:lstStyle/>
          <a:p>
            <a:endParaRPr lang="pl-PL">
              <a:solidFill>
                <a:srgbClr val="FFFFFF"/>
              </a:solidFill>
            </a:endParaRPr>
          </a:p>
        </p:txBody>
      </p:sp>
      <p:sp>
        <p:nvSpPr>
          <p:cNvPr id="3" name="Symbol zastępczy zawartości 2">
            <a:extLst>
              <a:ext uri="{FF2B5EF4-FFF2-40B4-BE49-F238E27FC236}">
                <a16:creationId xmlns:a16="http://schemas.microsoft.com/office/drawing/2014/main" id="{1ADA5EDE-915D-CA81-1899-2255B79907A5}"/>
              </a:ext>
            </a:extLst>
          </p:cNvPr>
          <p:cNvSpPr>
            <a:spLocks noGrp="1"/>
          </p:cNvSpPr>
          <p:nvPr>
            <p:ph idx="1"/>
          </p:nvPr>
        </p:nvSpPr>
        <p:spPr>
          <a:xfrm>
            <a:off x="838201" y="2022601"/>
            <a:ext cx="10515598" cy="4154361"/>
          </a:xfrm>
        </p:spPr>
        <p:txBody>
          <a:bodyPr vert="horz" lIns="91440" tIns="45720" rIns="91440" bIns="45720" rtlCol="0" anchor="t">
            <a:normAutofit/>
          </a:bodyPr>
          <a:lstStyle/>
          <a:p>
            <a:r>
              <a:rPr lang="pl-PL" dirty="0">
                <a:solidFill>
                  <a:srgbClr val="FFFFFF"/>
                </a:solidFill>
                <a:cs typeface="Calibri"/>
              </a:rPr>
              <a:t>4) Dyrektywa prawidłowego odbioru kłamstwa, która wyraża się w zalecaniu, aby przesłuchujący nie prostował wypowiedzi świadka, którą uznał za kłamliwą- bezpośrednio po jej usłyszeniu. </a:t>
            </a:r>
          </a:p>
          <a:p>
            <a:r>
              <a:rPr lang="pl-PL" dirty="0">
                <a:solidFill>
                  <a:srgbClr val="FFFFFF"/>
                </a:solidFill>
                <a:cs typeface="Calibri"/>
              </a:rPr>
              <a:t>5) Dyrektywa unikania sugestii wynikająca z art. 171 § 4 k.p.k.</a:t>
            </a:r>
          </a:p>
          <a:p>
            <a:r>
              <a:rPr lang="pl-PL" dirty="0">
                <a:solidFill>
                  <a:srgbClr val="FFFFFF"/>
                </a:solidFill>
                <a:cs typeface="Calibri"/>
              </a:rPr>
              <a:t>6) Dyrektywa sprawnego protokołowania.</a:t>
            </a:r>
            <a:r>
              <a:rPr lang="pl-PL" sz="2000" dirty="0">
                <a:solidFill>
                  <a:srgbClr val="FFFFFF"/>
                </a:solidFill>
                <a:cs typeface="Calibri"/>
              </a:rPr>
              <a:t> </a:t>
            </a:r>
          </a:p>
        </p:txBody>
      </p:sp>
    </p:spTree>
    <p:extLst>
      <p:ext uri="{BB962C8B-B14F-4D97-AF65-F5344CB8AC3E}">
        <p14:creationId xmlns:p14="http://schemas.microsoft.com/office/powerpoint/2010/main" val="21698564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1,038 Kryminalistyka Cyfrowa Zdjęcia Stockowe - 123RF">
            <a:extLst>
              <a:ext uri="{FF2B5EF4-FFF2-40B4-BE49-F238E27FC236}">
                <a16:creationId xmlns:a16="http://schemas.microsoft.com/office/drawing/2014/main" id="{23B55697-D268-4EBD-EB6C-2B8311142C5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6483"/>
          <a:stretch/>
        </p:blipFill>
        <p:spPr bwMode="auto">
          <a:xfrm>
            <a:off x="0" y="0"/>
            <a:ext cx="1231718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C0C83462-E44F-D9C0-F61B-3DBD9CAE1D01}"/>
              </a:ext>
            </a:extLst>
          </p:cNvPr>
          <p:cNvSpPr>
            <a:spLocks noGrp="1"/>
          </p:cNvSpPr>
          <p:nvPr>
            <p:ph idx="1"/>
          </p:nvPr>
        </p:nvSpPr>
        <p:spPr>
          <a:xfrm>
            <a:off x="687355" y="2249732"/>
            <a:ext cx="10817290" cy="4067093"/>
          </a:xfrm>
        </p:spPr>
        <p:txBody>
          <a:bodyPr>
            <a:normAutofit/>
          </a:bodyPr>
          <a:lstStyle/>
          <a:p>
            <a:pPr marL="0" indent="0">
              <a:buNone/>
            </a:pPr>
            <a:r>
              <a:rPr lang="pl-PL" dirty="0"/>
              <a:t>Jak stanowi art. 171 § 7 k.p.k., wyjaśnienia, zeznania oraz oświadczenia złożone w warunkach wyłączających swobodę wypowiedzi lub uzyskane wbrew zakazom wymienionym w § 5 nie mogą stanowić dowodu. Innymi słowy, nie podlegają one swobodnej ocenie dowodowej zgodnie z kanonami art. 7 k.p.k., lecz są traktowane jako nieistniejące. Takiej ocenie podlegają natomiast dowody w zakresie, w jakim zostały uzyskane w warunkach ograniczenia swobody wypowiedzi.</a:t>
            </a:r>
          </a:p>
          <a:p>
            <a:pPr marL="0" indent="0">
              <a:buNone/>
            </a:pPr>
            <a:endParaRPr lang="pl-PL" dirty="0"/>
          </a:p>
        </p:txBody>
      </p:sp>
    </p:spTree>
    <p:extLst>
      <p:ext uri="{BB962C8B-B14F-4D97-AF65-F5344CB8AC3E}">
        <p14:creationId xmlns:p14="http://schemas.microsoft.com/office/powerpoint/2010/main" val="44314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9C8F8-1C79-8960-A52B-8F25640ED725}"/>
              </a:ext>
            </a:extLst>
          </p:cNvPr>
          <p:cNvSpPr>
            <a:spLocks noGrp="1"/>
          </p:cNvSpPr>
          <p:nvPr>
            <p:ph type="title"/>
          </p:nvPr>
        </p:nvSpPr>
        <p:spPr>
          <a:xfrm>
            <a:off x="762001" y="803325"/>
            <a:ext cx="5314536" cy="1325563"/>
          </a:xfrm>
        </p:spPr>
        <p:txBody>
          <a:bodyPr>
            <a:normAutofit/>
          </a:bodyPr>
          <a:lstStyle/>
          <a:p>
            <a:endParaRPr lang="pl-PL"/>
          </a:p>
        </p:txBody>
      </p:sp>
      <p:sp>
        <p:nvSpPr>
          <p:cNvPr id="3" name="Symbol zastępczy zawartości 2">
            <a:extLst>
              <a:ext uri="{FF2B5EF4-FFF2-40B4-BE49-F238E27FC236}">
                <a16:creationId xmlns:a16="http://schemas.microsoft.com/office/drawing/2014/main" id="{2902EC13-3F4B-D19B-8CC1-4B559C71FD7C}"/>
              </a:ext>
            </a:extLst>
          </p:cNvPr>
          <p:cNvSpPr>
            <a:spLocks noGrp="1"/>
          </p:cNvSpPr>
          <p:nvPr>
            <p:ph idx="1"/>
          </p:nvPr>
        </p:nvSpPr>
        <p:spPr>
          <a:xfrm>
            <a:off x="482958" y="808680"/>
            <a:ext cx="5314543" cy="3375920"/>
          </a:xfrm>
        </p:spPr>
        <p:txBody>
          <a:bodyPr vert="horz" lIns="91440" tIns="45720" rIns="91440" bIns="45720" rtlCol="0" anchor="t">
            <a:noAutofit/>
          </a:bodyPr>
          <a:lstStyle/>
          <a:p>
            <a:r>
              <a:rPr lang="pl-PL" sz="2400" dirty="0">
                <a:cs typeface="Calibri"/>
              </a:rPr>
              <a:t>Stosowanie technik polegających na przymusie lub groźbie jest zabronione nie tylko na gruncie kodeksu karnego i kodeksu postępowania karnego. Wiążąca w tym aspekcie jest również Konstytucja RP oraz wiele konwencji międzynarodowych. Równocześnie nie ulega wątpliwości, iż fizyczne znęcanie się nad podejrzanym podczas przesłuchania zdarza się incydentalnie. W świetle statystyk Komendy Głównej Policji liczba </a:t>
            </a:r>
            <a:r>
              <a:rPr lang="pl-PL" sz="2400" dirty="0" err="1">
                <a:cs typeface="Calibri"/>
              </a:rPr>
              <a:t>skazań</a:t>
            </a:r>
            <a:r>
              <a:rPr lang="pl-PL" sz="2400" dirty="0">
                <a:cs typeface="Calibri"/>
              </a:rPr>
              <a:t> z art. 246 k.k. ( Wymuszenie zeznań przez funkcjonariusza publicznego) nigdy nie przekroczyła 30 w skali roku.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4" descr="Obraz zawierający wewnątrz, ściana, podłoże, pomieszczenie&#10;&#10;Opis wygenerowany automatycznie">
            <a:extLst>
              <a:ext uri="{FF2B5EF4-FFF2-40B4-BE49-F238E27FC236}">
                <a16:creationId xmlns:a16="http://schemas.microsoft.com/office/drawing/2014/main" id="{FA89D5EE-CFFD-F41B-E1AD-6CC70814D060}"/>
              </a:ext>
            </a:extLst>
          </p:cNvPr>
          <p:cNvPicPr>
            <a:picLocks noChangeAspect="1"/>
          </p:cNvPicPr>
          <p:nvPr/>
        </p:nvPicPr>
        <p:blipFill rotWithShape="1">
          <a:blip r:embed="rId2"/>
          <a:srcRect l="14233" r="1368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479597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FF8627FB-6283-9B91-5382-F023CF771403}"/>
              </a:ext>
            </a:extLst>
          </p:cNvPr>
          <p:cNvSpPr>
            <a:spLocks noGrp="1"/>
          </p:cNvSpPr>
          <p:nvPr>
            <p:ph type="title"/>
          </p:nvPr>
        </p:nvSpPr>
        <p:spPr>
          <a:xfrm>
            <a:off x="2311147" y="365760"/>
            <a:ext cx="7569706" cy="1288238"/>
          </a:xfrm>
        </p:spPr>
        <p:txBody>
          <a:bodyPr anchor="ctr">
            <a:normAutofit/>
          </a:bodyPr>
          <a:lstStyle/>
          <a:p>
            <a:pPr algn="ctr"/>
            <a:endParaRPr lang="pl-PL"/>
          </a:p>
        </p:txBody>
      </p:sp>
      <p:sp>
        <p:nvSpPr>
          <p:cNvPr id="3" name="Symbol zastępczy zawartości 2">
            <a:extLst>
              <a:ext uri="{FF2B5EF4-FFF2-40B4-BE49-F238E27FC236}">
                <a16:creationId xmlns:a16="http://schemas.microsoft.com/office/drawing/2014/main" id="{0AFECE52-B173-06EC-E849-86198E4ADA38}"/>
              </a:ext>
            </a:extLst>
          </p:cNvPr>
          <p:cNvSpPr>
            <a:spLocks noGrp="1"/>
          </p:cNvSpPr>
          <p:nvPr>
            <p:ph idx="1"/>
          </p:nvPr>
        </p:nvSpPr>
        <p:spPr>
          <a:xfrm>
            <a:off x="2036780" y="1420196"/>
            <a:ext cx="7860863" cy="4024884"/>
          </a:xfrm>
        </p:spPr>
        <p:txBody>
          <a:bodyPr vert="horz" lIns="91440" tIns="45720" rIns="91440" bIns="45720" rtlCol="0" anchor="t">
            <a:noAutofit/>
          </a:bodyPr>
          <a:lstStyle/>
          <a:p>
            <a:r>
              <a:rPr lang="pl-PL" dirty="0">
                <a:cs typeface="Calibri"/>
              </a:rPr>
              <a:t>Techniki przesłuchania oparte na przymusie psychicznym obejmują szeroki zakres </a:t>
            </a:r>
            <a:r>
              <a:rPr lang="pl-PL" dirty="0" err="1">
                <a:cs typeface="Calibri"/>
              </a:rPr>
              <a:t>zachowań</a:t>
            </a:r>
            <a:r>
              <a:rPr lang="pl-PL" dirty="0">
                <a:cs typeface="Calibri"/>
              </a:rPr>
              <a:t>. Poczynając od łagodnych technik opartych na manipulacji, które przejawiać się będą w zadawaniu osobie przesłuchiwanej pytań sugerujących odpowiedź a kończąc na odwoływaniu się do autorytetu i pozycji przesłuchiwanego. Uwzględnić należy tutaj groźby, przypominanie o skutkach braku współpracy, powtarzaniu pytań oraz zachowania, które wzbudzają w osobie przesłuchiwanej lęk oraz strach.</a:t>
            </a:r>
            <a:endParaRPr lang="pl-PL" dirty="0"/>
          </a:p>
        </p:txBody>
      </p:sp>
    </p:spTree>
    <p:extLst>
      <p:ext uri="{BB962C8B-B14F-4D97-AF65-F5344CB8AC3E}">
        <p14:creationId xmlns:p14="http://schemas.microsoft.com/office/powerpoint/2010/main" val="12253860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33F2AB3-C52E-94BF-53ED-EB1DE558CD13}"/>
              </a:ext>
            </a:extLst>
          </p:cNvPr>
          <p:cNvSpPr>
            <a:spLocks noGrp="1"/>
          </p:cNvSpPr>
          <p:nvPr>
            <p:ph type="title"/>
          </p:nvPr>
        </p:nvSpPr>
        <p:spPr>
          <a:xfrm>
            <a:off x="1102368" y="1877492"/>
            <a:ext cx="4030132" cy="3215373"/>
          </a:xfrm>
        </p:spPr>
        <p:txBody>
          <a:bodyPr>
            <a:normAutofit/>
          </a:bodyPr>
          <a:lstStyle/>
          <a:p>
            <a:pPr algn="ctr"/>
            <a:r>
              <a:rPr lang="pl-PL">
                <a:solidFill>
                  <a:schemeClr val="bg1"/>
                </a:solidFill>
                <a:cs typeface="Calibri Light"/>
              </a:rPr>
              <a:t>Niedopuszczalne praktyki przesłuchania</a:t>
            </a:r>
            <a:endParaRPr lang="pl-PL">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32465F42-E585-80FA-24D2-E09A48E4AB99}"/>
              </a:ext>
            </a:extLst>
          </p:cNvPr>
          <p:cNvSpPr>
            <a:spLocks noGrp="1"/>
          </p:cNvSpPr>
          <p:nvPr>
            <p:ph idx="1"/>
          </p:nvPr>
        </p:nvSpPr>
        <p:spPr>
          <a:xfrm>
            <a:off x="6095347" y="594226"/>
            <a:ext cx="5217173" cy="4351338"/>
          </a:xfrm>
        </p:spPr>
        <p:txBody>
          <a:bodyPr vert="horz" lIns="91440" tIns="45720" rIns="91440" bIns="45720" rtlCol="0" anchor="t">
            <a:noAutofit/>
          </a:bodyPr>
          <a:lstStyle/>
          <a:p>
            <a:r>
              <a:rPr lang="pl-PL" sz="2400" dirty="0">
                <a:solidFill>
                  <a:schemeClr val="bg1"/>
                </a:solidFill>
                <a:cs typeface="Calibri"/>
              </a:rPr>
              <a:t>1) Przedstawianie fałszywego obrazu sytuacji procesowej podejrzanego</a:t>
            </a:r>
          </a:p>
          <a:p>
            <a:r>
              <a:rPr lang="pl-PL" sz="2400" dirty="0">
                <a:solidFill>
                  <a:schemeClr val="bg1"/>
                </a:solidFill>
                <a:cs typeface="Calibri"/>
              </a:rPr>
              <a:t>2) Zadawanie pytań sugerujących odpowiedź oraz zamkniętych </a:t>
            </a:r>
          </a:p>
          <a:p>
            <a:r>
              <a:rPr lang="pl-PL" sz="2400" dirty="0">
                <a:solidFill>
                  <a:schemeClr val="bg1"/>
                </a:solidFill>
                <a:cs typeface="Calibri"/>
              </a:rPr>
              <a:t>3) Kumulatywne przedstawianie dowodów winy </a:t>
            </a:r>
          </a:p>
          <a:p>
            <a:r>
              <a:rPr lang="pl-PL" sz="2400" dirty="0">
                <a:solidFill>
                  <a:schemeClr val="bg1"/>
                </a:solidFill>
                <a:cs typeface="Calibri"/>
              </a:rPr>
              <a:t>4) Wskazywanie na łatwość w uzyskaniu dowodów winy </a:t>
            </a:r>
          </a:p>
          <a:p>
            <a:r>
              <a:rPr lang="pl-PL" sz="2400" dirty="0">
                <a:solidFill>
                  <a:schemeClr val="bg1"/>
                </a:solidFill>
                <a:cs typeface="Calibri"/>
              </a:rPr>
              <a:t>5) Obiecywanie niższego wymiaru kary </a:t>
            </a:r>
          </a:p>
          <a:p>
            <a:r>
              <a:rPr lang="pl-PL" sz="2400" dirty="0">
                <a:solidFill>
                  <a:schemeClr val="bg1"/>
                </a:solidFill>
                <a:cs typeface="Calibri"/>
              </a:rPr>
              <a:t>6) Podawanie wersji zdarzenia zawierającej fałszywe informacje </a:t>
            </a:r>
          </a:p>
          <a:p>
            <a:r>
              <a:rPr lang="pl-PL" sz="2400" dirty="0">
                <a:solidFill>
                  <a:schemeClr val="bg1"/>
                </a:solidFill>
                <a:cs typeface="Calibri"/>
              </a:rPr>
              <a:t>7) strategia dobry - zły policjant </a:t>
            </a:r>
          </a:p>
          <a:p>
            <a:r>
              <a:rPr lang="pl-PL" sz="2400" dirty="0">
                <a:solidFill>
                  <a:schemeClr val="bg1"/>
                </a:solidFill>
                <a:ea typeface="+mn-lt"/>
                <a:cs typeface="+mn-lt"/>
              </a:rPr>
              <a:t>8) stosowanie presji </a:t>
            </a:r>
          </a:p>
          <a:p>
            <a:r>
              <a:rPr lang="pl-PL" sz="2400" dirty="0">
                <a:solidFill>
                  <a:schemeClr val="bg1"/>
                </a:solidFill>
                <a:ea typeface="+mn-lt"/>
                <a:cs typeface="+mn-lt"/>
              </a:rPr>
              <a:t>9) wielogodzinne przesłuchiwania</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4691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ŁOŚĆ - DLACZEGO TAK TRUDNO NAD NIĄ ZAPANOWAĆ? - Projekt Zdrowie">
            <a:extLst>
              <a:ext uri="{FF2B5EF4-FFF2-40B4-BE49-F238E27FC236}">
                <a16:creationId xmlns:a16="http://schemas.microsoft.com/office/drawing/2014/main" id="{4FCE13AC-60CA-06E2-ADE6-BDA96D7C0E3C}"/>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0" y="-1175638"/>
            <a:ext cx="12192000" cy="812549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D389D79-1DF0-3403-B0A7-B37BDD9C3162}"/>
              </a:ext>
            </a:extLst>
          </p:cNvPr>
          <p:cNvSpPr>
            <a:spLocks noGrp="1"/>
          </p:cNvSpPr>
          <p:nvPr>
            <p:ph idx="1"/>
          </p:nvPr>
        </p:nvSpPr>
        <p:spPr>
          <a:xfrm>
            <a:off x="594028" y="3228231"/>
            <a:ext cx="11003943" cy="5230758"/>
          </a:xfrm>
        </p:spPr>
        <p:txBody>
          <a:bodyPr>
            <a:normAutofit/>
          </a:bodyPr>
          <a:lstStyle/>
          <a:p>
            <a:pPr marL="0" indent="0">
              <a:buNone/>
            </a:pPr>
            <a:r>
              <a:rPr lang="pl-PL" sz="2000" dirty="0">
                <a:solidFill>
                  <a:schemeClr val="bg1"/>
                </a:solidFill>
              </a:rPr>
              <a:t>Konsekwencje naruszenia zakazów obowiązujących w związku z przeprowadzaniem czynności przesłuchania nie muszą jednak oznaczać pozbawienia tej czynności waloru dowodowego. Mogą one bowiem wiązać się z odpowiedzialnością dyscyplinarną bądź karną przesłuchującego za takie zachowania, które mimo że naruszają przepisy prawa, to nie odbierają przesłuchiwanemu możliwości swobodnej wypowiedzi. </a:t>
            </a:r>
          </a:p>
          <a:p>
            <a:pPr marL="0" indent="0">
              <a:buNone/>
            </a:pPr>
            <a:r>
              <a:rPr lang="pl-PL" sz="2000" dirty="0">
                <a:solidFill>
                  <a:schemeClr val="bg1"/>
                </a:solidFill>
              </a:rPr>
              <a:t>O niedozwolonej taktyce przesłuchania można mówić tylko w sytuacji, w której zachowanie przesłuchującego uznane za niewłaściwe jest planowo nastawione na „przełamanie” woli przesłuchiwanego i zazwyczaj będzie wiązać się z pewną powtarzalnością. Inny charakter będą miały wulgarne słowa przesłuchującego niezadowolonego z wyników przesłuchania, a inny, gdy zostaną umieszczone w kontekście wywierania presji na świadka lub podejrzanego, próby jego „stłamszenia”. Każdy czyn sprzeczny z prawem, a zaistniały podczas przesłuchania, będzie implikował odpowiedzialność, lecz nie każdy tego typu czyn musi być elementem taktyki przesłuchania. </a:t>
            </a:r>
          </a:p>
          <a:p>
            <a:endParaRPr lang="pl-PL" dirty="0"/>
          </a:p>
        </p:txBody>
      </p:sp>
    </p:spTree>
    <p:extLst>
      <p:ext uri="{BB962C8B-B14F-4D97-AF65-F5344CB8AC3E}">
        <p14:creationId xmlns:p14="http://schemas.microsoft.com/office/powerpoint/2010/main" val="328284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0">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a:extLst>
              <a:ext uri="{FF2B5EF4-FFF2-40B4-BE49-F238E27FC236}">
                <a16:creationId xmlns:a16="http://schemas.microsoft.com/office/drawing/2014/main" id="{A4CF9D5F-C87F-5EC9-8409-337129279187}"/>
              </a:ext>
            </a:extLst>
          </p:cNvPr>
          <p:cNvPicPr>
            <a:picLocks noChangeAspect="1"/>
          </p:cNvPicPr>
          <p:nvPr/>
        </p:nvPicPr>
        <p:blipFill rotWithShape="1">
          <a:blip r:embed="rId2">
            <a:alphaModFix amt="50000"/>
          </a:blip>
          <a:srcRect t="8595" b="7135"/>
          <a:stretch/>
        </p:blipFill>
        <p:spPr>
          <a:xfrm>
            <a:off x="20" y="1"/>
            <a:ext cx="12191980" cy="6857999"/>
          </a:xfrm>
          <a:prstGeom prst="rect">
            <a:avLst/>
          </a:prstGeom>
        </p:spPr>
      </p:pic>
      <p:sp>
        <p:nvSpPr>
          <p:cNvPr id="2" name="Tytuł 1">
            <a:extLst>
              <a:ext uri="{FF2B5EF4-FFF2-40B4-BE49-F238E27FC236}">
                <a16:creationId xmlns:a16="http://schemas.microsoft.com/office/drawing/2014/main" id="{E5EA7A2F-6CC9-CC0F-6C66-DF54670D3C6D}"/>
              </a:ext>
            </a:extLst>
          </p:cNvPr>
          <p:cNvSpPr>
            <a:spLocks noGrp="1"/>
          </p:cNvSpPr>
          <p:nvPr>
            <p:ph type="title"/>
          </p:nvPr>
        </p:nvSpPr>
        <p:spPr>
          <a:xfrm>
            <a:off x="838200" y="963877"/>
            <a:ext cx="3494362" cy="4930246"/>
          </a:xfrm>
        </p:spPr>
        <p:txBody>
          <a:bodyPr>
            <a:normAutofit/>
          </a:bodyPr>
          <a:lstStyle/>
          <a:p>
            <a:pPr algn="r"/>
            <a:endParaRPr lang="pl-PL">
              <a:solidFill>
                <a:schemeClr val="bg1"/>
              </a:solidFill>
            </a:endParaRPr>
          </a:p>
        </p:txBody>
      </p:sp>
      <p:sp>
        <p:nvSpPr>
          <p:cNvPr id="13"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26174B8B-23FE-F42C-2422-69DDA594547A}"/>
              </a:ext>
            </a:extLst>
          </p:cNvPr>
          <p:cNvSpPr>
            <a:spLocks noGrp="1"/>
          </p:cNvSpPr>
          <p:nvPr>
            <p:ph idx="1"/>
          </p:nvPr>
        </p:nvSpPr>
        <p:spPr>
          <a:xfrm>
            <a:off x="4976030" y="495300"/>
            <a:ext cx="6988513" cy="5848349"/>
          </a:xfrm>
        </p:spPr>
        <p:txBody>
          <a:bodyPr anchor="ctr">
            <a:normAutofit/>
          </a:bodyPr>
          <a:lstStyle/>
          <a:p>
            <a:pPr marL="0" indent="0">
              <a:buNone/>
            </a:pPr>
            <a:r>
              <a:rPr lang="pl-PL" sz="2000" dirty="0">
                <a:solidFill>
                  <a:schemeClr val="bg1"/>
                </a:solidFill>
              </a:rPr>
              <a:t>W zakres tego przygotowania wchodzić powinny przede wszystkim takie czynności, jak: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a) zaznajomienie się z dotychczasowymi wynikami postępowania i analizę już zebranych dowodów,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b) dokonanie oględzin miejsca zdarzenia (w przypadku istnienia takiego miejsca),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c) odtworzenie sytuacji na podstawie posiadanych protokołów oględzin, szkiców, materiałów poglądowych, d) poznanie personaliów świadka i zebranie danych </a:t>
            </a:r>
            <a:r>
              <a:rPr lang="pl-PL" sz="2000" dirty="0" err="1">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osobopoznawczych</a:t>
            </a: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 o nim,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e) uzupełnienie wiedzy z określonej dziedziny poprzez zapoznanie się z odpowiednią literaturą, zebranie niezbędnych informacji,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f) przygotowanie założeń organizacyjnych i taktycznych przesłuchania, </a:t>
            </a:r>
          </a:p>
          <a:p>
            <a:pPr marL="0" indent="0">
              <a:buNone/>
            </a:pPr>
            <a:r>
              <a:rPr lang="pl-PL" sz="20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g) sporządzenie planu przesłuchania.</a:t>
            </a:r>
            <a:endParaRPr lang="pl-PL" sz="2000" dirty="0">
              <a:solidFill>
                <a:schemeClr val="bg1"/>
              </a:solidFill>
            </a:endParaRPr>
          </a:p>
        </p:txBody>
      </p:sp>
    </p:spTree>
    <p:extLst>
      <p:ext uri="{BB962C8B-B14F-4D97-AF65-F5344CB8AC3E}">
        <p14:creationId xmlns:p14="http://schemas.microsoft.com/office/powerpoint/2010/main" val="168927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2"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ymbol zastępczy zawartości 2">
            <a:extLst>
              <a:ext uri="{FF2B5EF4-FFF2-40B4-BE49-F238E27FC236}">
                <a16:creationId xmlns:a16="http://schemas.microsoft.com/office/drawing/2014/main" id="{1E8A05DB-F9DE-09C2-266D-56D2D47B62FC}"/>
              </a:ext>
            </a:extLst>
          </p:cNvPr>
          <p:cNvSpPr>
            <a:spLocks noGrp="1"/>
          </p:cNvSpPr>
          <p:nvPr>
            <p:ph idx="1"/>
          </p:nvPr>
        </p:nvSpPr>
        <p:spPr>
          <a:xfrm>
            <a:off x="2019869" y="1258410"/>
            <a:ext cx="10324729" cy="4341180"/>
          </a:xfrm>
        </p:spPr>
        <p:txBody>
          <a:bodyPr>
            <a:normAutofit/>
          </a:bodyPr>
          <a:lstStyle/>
          <a:p>
            <a:pPr marL="0" indent="0">
              <a:buNone/>
            </a:pPr>
            <a:r>
              <a:rPr lang="pl-PL" sz="1800" dirty="0"/>
              <a:t>Prokuratorzy poproszeni o wskazanie pięciu cech, jakie powinien posiadać dobry przesłuchujący </a:t>
            </a:r>
          </a:p>
          <a:p>
            <a:r>
              <a:rPr lang="pl-PL" sz="1800" dirty="0"/>
              <a:t>za najważniejszą uznali </a:t>
            </a:r>
            <a:r>
              <a:rPr lang="pl-PL" sz="1800" b="1" dirty="0"/>
              <a:t>opanowanie</a:t>
            </a:r>
            <a:r>
              <a:rPr lang="pl-PL" sz="1800" dirty="0"/>
              <a:t> (89,3%)</a:t>
            </a:r>
          </a:p>
          <a:p>
            <a:r>
              <a:rPr lang="pl-PL" sz="1800" dirty="0"/>
              <a:t>na drugim miejscu znalazła się </a:t>
            </a:r>
            <a:r>
              <a:rPr lang="pl-PL" sz="1800" b="1" dirty="0"/>
              <a:t>umiejętność porozumiewania się </a:t>
            </a:r>
            <a:r>
              <a:rPr lang="pl-PL" sz="1800" dirty="0"/>
              <a:t>(82,7%) </a:t>
            </a:r>
          </a:p>
          <a:p>
            <a:r>
              <a:rPr lang="pl-PL" sz="1800" dirty="0"/>
              <a:t>na trzecim </a:t>
            </a:r>
            <a:r>
              <a:rPr lang="pl-PL" sz="1800" b="1" dirty="0"/>
              <a:t>znajomość tematu</a:t>
            </a:r>
            <a:r>
              <a:rPr lang="pl-PL" sz="1800" dirty="0"/>
              <a:t>, którego dotyczy przesłuchanie (77,3%).</a:t>
            </a:r>
          </a:p>
          <a:p>
            <a:r>
              <a:rPr lang="pl-PL" sz="1800" dirty="0"/>
              <a:t>następnymi najczęściej wskazywanymi były </a:t>
            </a:r>
            <a:r>
              <a:rPr lang="pl-PL" sz="1800" b="1" dirty="0"/>
              <a:t>bezstronność</a:t>
            </a:r>
            <a:r>
              <a:rPr lang="pl-PL" sz="1800" dirty="0"/>
              <a:t> (69,3%)</a:t>
            </a:r>
          </a:p>
          <a:p>
            <a:r>
              <a:rPr lang="pl-PL" sz="1800" b="1" dirty="0"/>
              <a:t>umiejętność planowania </a:t>
            </a:r>
            <a:r>
              <a:rPr lang="pl-PL" sz="1800" dirty="0"/>
              <a:t>przesłuchania (53,3%). </a:t>
            </a:r>
          </a:p>
          <a:p>
            <a:pPr marL="0" indent="0">
              <a:buNone/>
            </a:pPr>
            <a:endParaRPr lang="pl-PL" sz="1800" dirty="0"/>
          </a:p>
          <a:p>
            <a:pPr marL="0" indent="0">
              <a:buNone/>
            </a:pPr>
            <a:r>
              <a:rPr lang="pl-PL" sz="1800" dirty="0"/>
              <a:t>Odpowiedzi udzielane przez policjantów były bardzo zbieżne. Różniło je tylko to, że na pierwszym miejscu postawili oni </a:t>
            </a:r>
            <a:r>
              <a:rPr lang="pl-PL" sz="1800" b="1" dirty="0"/>
              <a:t>znajomość tematu</a:t>
            </a:r>
            <a:r>
              <a:rPr lang="pl-PL" sz="1800" dirty="0"/>
              <a:t>, którego dotyczy przesłuchanie (wskazało ją blisko 75% respondentów), natomiast na trzecim miejscu znalazło się </a:t>
            </a:r>
            <a:r>
              <a:rPr lang="pl-PL" sz="1800" b="1" dirty="0"/>
              <a:t>opanowanie</a:t>
            </a:r>
            <a:r>
              <a:rPr lang="pl-PL" sz="1800" dirty="0"/>
              <a:t> (67,5%).</a:t>
            </a:r>
          </a:p>
          <a:p>
            <a:endParaRPr lang="pl-PL" sz="1800" dirty="0"/>
          </a:p>
        </p:txBody>
      </p:sp>
    </p:spTree>
    <p:extLst>
      <p:ext uri="{BB962C8B-B14F-4D97-AF65-F5344CB8AC3E}">
        <p14:creationId xmlns:p14="http://schemas.microsoft.com/office/powerpoint/2010/main" val="20270828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3" name="Freeform: Shape 2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a:extLst>
              <a:ext uri="{FF2B5EF4-FFF2-40B4-BE49-F238E27FC236}">
                <a16:creationId xmlns:a16="http://schemas.microsoft.com/office/drawing/2014/main" id="{3A89FDBF-92B5-0E97-87BB-8D0D0159362C}"/>
              </a:ext>
            </a:extLst>
          </p:cNvPr>
          <p:cNvSpPr>
            <a:spLocks noGrp="1"/>
          </p:cNvSpPr>
          <p:nvPr>
            <p:ph idx="1"/>
          </p:nvPr>
        </p:nvSpPr>
        <p:spPr>
          <a:xfrm>
            <a:off x="86616" y="904875"/>
            <a:ext cx="4520466" cy="6238875"/>
          </a:xfrm>
        </p:spPr>
        <p:txBody>
          <a:bodyPr>
            <a:normAutofit/>
          </a:bodyPr>
          <a:lstStyle/>
          <a:p>
            <a:r>
              <a:rPr lang="pl-PL" sz="1800" dirty="0">
                <a:solidFill>
                  <a:schemeClr val="bg1">
                    <a:alpha val="60000"/>
                  </a:schemeClr>
                </a:solidFill>
              </a:rPr>
              <a:t>Poproszono również o uszeregowanie wybranych celów przesłuchania ze względu na stopień ich ważności. Prokuratorzy na pierwszym miejscu umieścili </a:t>
            </a:r>
            <a:r>
              <a:rPr lang="pl-PL" sz="1800" b="1" dirty="0">
                <a:solidFill>
                  <a:schemeClr val="bg1">
                    <a:alpha val="60000"/>
                  </a:schemeClr>
                </a:solidFill>
              </a:rPr>
              <a:t>zebranie informacji </a:t>
            </a:r>
            <a:r>
              <a:rPr lang="pl-PL" sz="1800" dirty="0">
                <a:solidFill>
                  <a:schemeClr val="bg1">
                    <a:alpha val="60000"/>
                  </a:schemeClr>
                </a:solidFill>
              </a:rPr>
              <a:t>(40). Zaś drugi cel uznali </a:t>
            </a:r>
            <a:r>
              <a:rPr lang="pl-PL" sz="1800" b="1" dirty="0">
                <a:solidFill>
                  <a:schemeClr val="bg1">
                    <a:alpha val="60000"/>
                  </a:schemeClr>
                </a:solidFill>
              </a:rPr>
              <a:t>ujawnienie współsprawców </a:t>
            </a:r>
            <a:r>
              <a:rPr lang="pl-PL" sz="1800" dirty="0">
                <a:solidFill>
                  <a:schemeClr val="bg1">
                    <a:alpha val="60000"/>
                  </a:schemeClr>
                </a:solidFill>
              </a:rPr>
              <a:t>(26). Na trzecim zaś miejscu znalazły się ex aequo </a:t>
            </a:r>
            <a:r>
              <a:rPr lang="pl-PL" sz="1800" b="1" dirty="0">
                <a:solidFill>
                  <a:schemeClr val="bg1">
                    <a:alpha val="60000"/>
                  </a:schemeClr>
                </a:solidFill>
              </a:rPr>
              <a:t>ustalenie motywów działania </a:t>
            </a:r>
            <a:r>
              <a:rPr lang="pl-PL" sz="1800" dirty="0">
                <a:solidFill>
                  <a:schemeClr val="bg1">
                    <a:alpha val="60000"/>
                  </a:schemeClr>
                </a:solidFill>
              </a:rPr>
              <a:t>oraz </a:t>
            </a:r>
            <a:r>
              <a:rPr lang="pl-PL" sz="1800" b="1" dirty="0">
                <a:solidFill>
                  <a:schemeClr val="bg1">
                    <a:alpha val="60000"/>
                  </a:schemeClr>
                </a:solidFill>
              </a:rPr>
              <a:t>zweryfikowanie już posiadanych informacji</a:t>
            </a:r>
            <a:r>
              <a:rPr lang="pl-PL" sz="1800" dirty="0">
                <a:solidFill>
                  <a:schemeClr val="bg1">
                    <a:alpha val="60000"/>
                  </a:schemeClr>
                </a:solidFill>
              </a:rPr>
              <a:t> (po 12 wskazań). </a:t>
            </a:r>
          </a:p>
          <a:p>
            <a:r>
              <a:rPr lang="pl-PL" sz="1800" dirty="0">
                <a:solidFill>
                  <a:schemeClr val="bg1">
                    <a:alpha val="60000"/>
                  </a:schemeClr>
                </a:solidFill>
              </a:rPr>
              <a:t>Funkcjonariusze stwierdzili natomiast, że najważniejszym celem jest </a:t>
            </a:r>
            <a:r>
              <a:rPr lang="pl-PL" sz="1800" b="1" dirty="0">
                <a:solidFill>
                  <a:schemeClr val="bg1">
                    <a:alpha val="60000"/>
                  </a:schemeClr>
                </a:solidFill>
              </a:rPr>
              <a:t>zebranie jak największej ilości informacji o przebiegu zdarzenia </a:t>
            </a:r>
            <a:r>
              <a:rPr lang="pl-PL" sz="1800" dirty="0">
                <a:solidFill>
                  <a:schemeClr val="bg1">
                    <a:alpha val="60000"/>
                  </a:schemeClr>
                </a:solidFill>
              </a:rPr>
              <a:t>(41 wskazań). Na drugim miejscu </a:t>
            </a:r>
            <a:r>
              <a:rPr lang="pl-PL" sz="1800" b="1" dirty="0">
                <a:solidFill>
                  <a:schemeClr val="bg1">
                    <a:alpha val="60000"/>
                  </a:schemeClr>
                </a:solidFill>
              </a:rPr>
              <a:t>wskazali uzyskanie przyznania się do winy</a:t>
            </a:r>
            <a:r>
              <a:rPr lang="pl-PL" sz="1800" dirty="0">
                <a:solidFill>
                  <a:schemeClr val="bg1">
                    <a:alpha val="60000"/>
                  </a:schemeClr>
                </a:solidFill>
              </a:rPr>
              <a:t> (31), a na trzecim ujawnienie </a:t>
            </a:r>
            <a:r>
              <a:rPr lang="pl-PL" sz="1800" b="1" dirty="0">
                <a:solidFill>
                  <a:schemeClr val="bg1">
                    <a:alpha val="60000"/>
                  </a:schemeClr>
                </a:solidFill>
              </a:rPr>
              <a:t>potencjalnych współsprawców </a:t>
            </a:r>
            <a:r>
              <a:rPr lang="pl-PL" sz="1800" dirty="0">
                <a:solidFill>
                  <a:schemeClr val="bg1">
                    <a:alpha val="60000"/>
                  </a:schemeClr>
                </a:solidFill>
              </a:rPr>
              <a:t>(17)</a:t>
            </a:r>
          </a:p>
        </p:txBody>
      </p:sp>
      <p:pic>
        <p:nvPicPr>
          <p:cNvPr id="5" name="Obraz 4">
            <a:extLst>
              <a:ext uri="{FF2B5EF4-FFF2-40B4-BE49-F238E27FC236}">
                <a16:creationId xmlns:a16="http://schemas.microsoft.com/office/drawing/2014/main" id="{909FA38E-9C90-08AE-E748-4127F152F24A}"/>
              </a:ext>
            </a:extLst>
          </p:cNvPr>
          <p:cNvPicPr>
            <a:picLocks noChangeAspect="1"/>
          </p:cNvPicPr>
          <p:nvPr/>
        </p:nvPicPr>
        <p:blipFill>
          <a:blip r:embed="rId2"/>
          <a:stretch>
            <a:fillRect/>
          </a:stretch>
        </p:blipFill>
        <p:spPr>
          <a:xfrm>
            <a:off x="5411053" y="820347"/>
            <a:ext cx="6014185" cy="5217305"/>
          </a:xfrm>
          <a:prstGeom prst="rect">
            <a:avLst/>
          </a:prstGeom>
        </p:spPr>
      </p:pic>
    </p:spTree>
    <p:extLst>
      <p:ext uri="{BB962C8B-B14F-4D97-AF65-F5344CB8AC3E}">
        <p14:creationId xmlns:p14="http://schemas.microsoft.com/office/powerpoint/2010/main" val="315966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1D4AF9-28FB-E497-A948-D6141528F264}"/>
              </a:ext>
            </a:extLst>
          </p:cNvPr>
          <p:cNvSpPr>
            <a:spLocks noGrp="1"/>
          </p:cNvSpPr>
          <p:nvPr>
            <p:ph type="title"/>
          </p:nvPr>
        </p:nvSpPr>
        <p:spPr/>
        <p:txBody>
          <a:bodyPr/>
          <a:lstStyle/>
          <a:p>
            <a:endParaRPr lang="pl-PL"/>
          </a:p>
        </p:txBody>
      </p:sp>
      <p:pic>
        <p:nvPicPr>
          <p:cNvPr id="4" name="316022609_5613336482090524_3253663752097923949_n">
            <a:hlinkClick r:id="" action="ppaction://media"/>
            <a:extLst>
              <a:ext uri="{FF2B5EF4-FFF2-40B4-BE49-F238E27FC236}">
                <a16:creationId xmlns:a16="http://schemas.microsoft.com/office/drawing/2014/main" id="{4D5479EF-8F2C-FAC3-9356-F03A1F1D478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229612"/>
            <a:ext cx="10876284" cy="6398776"/>
          </a:xfrm>
        </p:spPr>
      </p:pic>
    </p:spTree>
    <p:extLst>
      <p:ext uri="{BB962C8B-B14F-4D97-AF65-F5344CB8AC3E}">
        <p14:creationId xmlns:p14="http://schemas.microsoft.com/office/powerpoint/2010/main" val="39211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55114E-5934-EF38-0C58-8C55951CB4DA}"/>
              </a:ext>
            </a:extLst>
          </p:cNvPr>
          <p:cNvSpPr>
            <a:spLocks noGrp="1"/>
          </p:cNvSpPr>
          <p:nvPr>
            <p:ph type="title"/>
          </p:nvPr>
        </p:nvSpPr>
        <p:spPr>
          <a:xfrm>
            <a:off x="6289158" y="803325"/>
            <a:ext cx="5259707" cy="1325563"/>
          </a:xfrm>
        </p:spPr>
        <p:txBody>
          <a:bodyPr>
            <a:normAutofit/>
          </a:bodyPr>
          <a:lstStyle/>
          <a:p>
            <a:endParaRPr lang="pl-PL"/>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Obraz 4">
            <a:extLst>
              <a:ext uri="{FF2B5EF4-FFF2-40B4-BE49-F238E27FC236}">
                <a16:creationId xmlns:a16="http://schemas.microsoft.com/office/drawing/2014/main" id="{89FB03B0-A808-A468-1FA0-87E30F57CCDC}"/>
              </a:ext>
            </a:extLst>
          </p:cNvPr>
          <p:cNvPicPr>
            <a:picLocks noChangeAspect="1"/>
          </p:cNvPicPr>
          <p:nvPr/>
        </p:nvPicPr>
        <p:blipFill rotWithShape="1">
          <a:blip r:embed="rId2"/>
          <a:srcRect l="8744" r="12837"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Symbol zastępczy zawartości 2">
            <a:extLst>
              <a:ext uri="{FF2B5EF4-FFF2-40B4-BE49-F238E27FC236}">
                <a16:creationId xmlns:a16="http://schemas.microsoft.com/office/drawing/2014/main" id="{1834EA3C-B621-5A28-3BF4-4F1D18E8AED3}"/>
              </a:ext>
            </a:extLst>
          </p:cNvPr>
          <p:cNvSpPr>
            <a:spLocks noGrp="1"/>
          </p:cNvSpPr>
          <p:nvPr>
            <p:ph idx="1"/>
          </p:nvPr>
        </p:nvSpPr>
        <p:spPr>
          <a:xfrm>
            <a:off x="5607239" y="1660530"/>
            <a:ext cx="6000248" cy="3538557"/>
          </a:xfrm>
        </p:spPr>
        <p:txBody>
          <a:bodyPr vert="horz" lIns="91440" tIns="45720" rIns="91440" bIns="45720" rtlCol="0" anchor="t">
            <a:noAutofit/>
          </a:bodyPr>
          <a:lstStyle/>
          <a:p>
            <a:r>
              <a:rPr lang="pl-PL" sz="2400" dirty="0">
                <a:cs typeface="Calibri"/>
              </a:rPr>
              <a:t>Wartością nadrzędną, która w swej istocie prowadzi do zabezpieczenia prawidłowego toku postępowania jest dojście do prawdy. Zasada ta wynika bezpośrednio z art. 2 § 2 k.p.k., który stwierdza, iż podstawę wszelkich rozstrzygnięć powinny stanowić ustalenia faktyczne. W jej świetle proces karny powinien być ukształtowany w taki sposób, aby stwarzał jak najlepsze warunki dla wykrycia tzw. Prawdy materialnej. Jednym z najważniejszych środków zawartym w kodeksie postępowania karnego a realizujący powyższe wartości jest czynność jaką stanowi przesłuchanie. </a:t>
            </a:r>
          </a:p>
        </p:txBody>
      </p:sp>
    </p:spTree>
    <p:extLst>
      <p:ext uri="{BB962C8B-B14F-4D97-AF65-F5344CB8AC3E}">
        <p14:creationId xmlns:p14="http://schemas.microsoft.com/office/powerpoint/2010/main" val="8807451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034155-F546-5EB7-61BB-DE44B12570C2}"/>
              </a:ext>
            </a:extLst>
          </p:cNvPr>
          <p:cNvSpPr>
            <a:spLocks noGrp="1"/>
          </p:cNvSpPr>
          <p:nvPr>
            <p:ph type="title"/>
          </p:nvPr>
        </p:nvSpPr>
        <p:spPr/>
        <p:txBody>
          <a:bodyPr/>
          <a:lstStyle/>
          <a:p>
            <a:r>
              <a:rPr lang="pl-PL" dirty="0"/>
              <a:t>Bibliografia</a:t>
            </a:r>
          </a:p>
        </p:txBody>
      </p:sp>
      <p:sp>
        <p:nvSpPr>
          <p:cNvPr id="3" name="Symbol zastępczy zawartości 2">
            <a:extLst>
              <a:ext uri="{FF2B5EF4-FFF2-40B4-BE49-F238E27FC236}">
                <a16:creationId xmlns:a16="http://schemas.microsoft.com/office/drawing/2014/main" id="{B9C75799-75CB-2FC6-02DC-EBB8EC216A1D}"/>
              </a:ext>
            </a:extLst>
          </p:cNvPr>
          <p:cNvSpPr>
            <a:spLocks noGrp="1"/>
          </p:cNvSpPr>
          <p:nvPr>
            <p:ph idx="1"/>
          </p:nvPr>
        </p:nvSpPr>
        <p:spPr/>
        <p:txBody>
          <a:bodyPr vert="horz" lIns="91440" tIns="45720" rIns="91440" bIns="45720" rtlCol="0" anchor="t">
            <a:normAutofit fontScale="92500" lnSpcReduction="20000"/>
          </a:bodyPr>
          <a:lstStyle/>
          <a:p>
            <a:r>
              <a:rPr lang="pl-PL" dirty="0"/>
              <a:t>USTAWA z dnia 6 czerwca 1997 r. Kodeks postępowania karnego</a:t>
            </a:r>
          </a:p>
          <a:p>
            <a:r>
              <a:rPr lang="pl-PL" dirty="0"/>
              <a:t>Zbigniew Niezgoda „ Kryminalistyczne aspekty przesłuchania świadka”</a:t>
            </a:r>
          </a:p>
          <a:p>
            <a:r>
              <a:rPr lang="pl-PL" dirty="0">
                <a:hlinkClick r:id="rId2"/>
              </a:rPr>
              <a:t>https://legalden.pl/jak-wyglada-przesluchanie-strony/</a:t>
            </a:r>
            <a:endParaRPr lang="pl-PL" dirty="0"/>
          </a:p>
          <a:p>
            <a:r>
              <a:rPr lang="pl-PL" dirty="0">
                <a:hlinkClick r:id="rId3"/>
              </a:rPr>
              <a:t>https://www.infor.pl/prawo/prawo-karne/swiadek/753184,Co-warto-wiedziec-o-przebiegu-przesluchania.html</a:t>
            </a:r>
            <a:endParaRPr lang="pl-PL" dirty="0"/>
          </a:p>
          <a:p>
            <a:r>
              <a:rPr lang="pl-PL" dirty="0"/>
              <a:t>Dariusz Jagiełło „Przesłuchanie jako czynność dowodowa”</a:t>
            </a:r>
          </a:p>
          <a:p>
            <a:r>
              <a:rPr lang="pl-PL" dirty="0"/>
              <a:t>Olga Mazur „Przesłuchanie podejrzanego w opinii prokuratorów i policjantów”</a:t>
            </a:r>
          </a:p>
          <a:p>
            <a:r>
              <a:rPr lang="pl-PL" dirty="0"/>
              <a:t>Robert Kaczor „Niedozwolone sposoby przesłuchania”</a:t>
            </a:r>
          </a:p>
          <a:p>
            <a:r>
              <a:rPr lang="pl-PL" dirty="0">
                <a:cs typeface="Calibri" panose="020F0502020204030204"/>
              </a:rPr>
              <a:t>Tadeusz </a:t>
            </a:r>
            <a:r>
              <a:rPr lang="pl-PL" dirty="0" err="1">
                <a:cs typeface="Calibri" panose="020F0502020204030204"/>
              </a:rPr>
              <a:t>Hanausek</a:t>
            </a:r>
            <a:r>
              <a:rPr lang="pl-PL" dirty="0">
                <a:cs typeface="Calibri" panose="020F0502020204030204"/>
              </a:rPr>
              <a:t> " Kryminalistyka zarys wykładu" Wolters Kluwer, Warszawa 2009 </a:t>
            </a:r>
          </a:p>
          <a:p>
            <a:endParaRPr lang="pl-PL" dirty="0">
              <a:cs typeface="Calibri" panose="020F0502020204030204"/>
            </a:endParaRPr>
          </a:p>
        </p:txBody>
      </p:sp>
    </p:spTree>
    <p:extLst>
      <p:ext uri="{BB962C8B-B14F-4D97-AF65-F5344CB8AC3E}">
        <p14:creationId xmlns:p14="http://schemas.microsoft.com/office/powerpoint/2010/main" val="427311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sylwetka, ciemny&#10;&#10;Opis wygenerowany automatycznie">
            <a:extLst>
              <a:ext uri="{FF2B5EF4-FFF2-40B4-BE49-F238E27FC236}">
                <a16:creationId xmlns:a16="http://schemas.microsoft.com/office/drawing/2014/main" id="{11D3DC33-2116-E42D-A972-69893F968F82}"/>
              </a:ext>
            </a:extLst>
          </p:cNvPr>
          <p:cNvPicPr>
            <a:picLocks noChangeAspect="1"/>
          </p:cNvPicPr>
          <p:nvPr/>
        </p:nvPicPr>
        <p:blipFill rotWithShape="1">
          <a:blip r:embed="rId2">
            <a:alphaModFix amt="60000"/>
          </a:blip>
          <a:srcRect t="2271"/>
          <a:stretch/>
        </p:blipFill>
        <p:spPr>
          <a:xfrm>
            <a:off x="180975" y="182880"/>
            <a:ext cx="11823637" cy="6499784"/>
          </a:xfrm>
          <a:prstGeom prst="rect">
            <a:avLst/>
          </a:prstGeom>
        </p:spPr>
      </p:pic>
      <p:sp>
        <p:nvSpPr>
          <p:cNvPr id="3" name="Symbol zastępczy zawartości 2">
            <a:extLst>
              <a:ext uri="{FF2B5EF4-FFF2-40B4-BE49-F238E27FC236}">
                <a16:creationId xmlns:a16="http://schemas.microsoft.com/office/drawing/2014/main" id="{4393C7C8-4B9E-CEBB-9860-063ECAB186F3}"/>
              </a:ext>
            </a:extLst>
          </p:cNvPr>
          <p:cNvSpPr>
            <a:spLocks noGrp="1"/>
          </p:cNvSpPr>
          <p:nvPr>
            <p:ph idx="1"/>
          </p:nvPr>
        </p:nvSpPr>
        <p:spPr>
          <a:xfrm>
            <a:off x="838200" y="3526300"/>
            <a:ext cx="10165218" cy="2588458"/>
          </a:xfrm>
        </p:spPr>
        <p:txBody>
          <a:bodyPr>
            <a:normAutofit/>
          </a:bodyPr>
          <a:lstStyle/>
          <a:p>
            <a:pPr marL="0" indent="0">
              <a:buNone/>
            </a:pPr>
            <a:r>
              <a:rPr lang="pl-PL" dirty="0">
                <a:solidFill>
                  <a:srgbClr val="FFFFFF"/>
                </a:solidFill>
              </a:rPr>
              <a:t>Cechą wspólną każdego przesłuchania jest fakt, że w zasadniczej większości przypadków jedynie prowadząca je osoba wie, co chce osiągnąć i jaki jest cel tego środka dowodowego. Dlatego też, bez względu na charakter, zawsze dobrze jest pamiętać, że każde słowo czy gest może zostać przez przesłuchującego odebrane inaczej niż byśmy sobie tego życzyli.</a:t>
            </a:r>
          </a:p>
          <a:p>
            <a:endParaRPr lang="pl-PL" sz="2000" dirty="0">
              <a:solidFill>
                <a:srgbClr val="FFFFFF"/>
              </a:solidFill>
            </a:endParaRPr>
          </a:p>
        </p:txBody>
      </p:sp>
    </p:spTree>
    <p:extLst>
      <p:ext uri="{BB962C8B-B14F-4D97-AF65-F5344CB8AC3E}">
        <p14:creationId xmlns:p14="http://schemas.microsoft.com/office/powerpoint/2010/main" val="361297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D5119E2-8DBB-7D3A-18B9-6FC4B57C9AF4}"/>
              </a:ext>
            </a:extLst>
          </p:cNvPr>
          <p:cNvSpPr>
            <a:spLocks noGrp="1"/>
          </p:cNvSpPr>
          <p:nvPr>
            <p:ph idx="1"/>
          </p:nvPr>
        </p:nvSpPr>
        <p:spPr>
          <a:xfrm>
            <a:off x="656948" y="497149"/>
            <a:ext cx="5157926" cy="5832629"/>
          </a:xfrm>
        </p:spPr>
        <p:txBody>
          <a:bodyPr>
            <a:normAutofit/>
          </a:bodyPr>
          <a:lstStyle/>
          <a:p>
            <a:pPr marL="0" indent="0">
              <a:buNone/>
            </a:pPr>
            <a:r>
              <a:rPr lang="pl-PL" sz="2300" dirty="0">
                <a:solidFill>
                  <a:schemeClr val="bg1">
                    <a:alpha val="80000"/>
                  </a:schemeClr>
                </a:solidFill>
              </a:rPr>
              <a:t>Przesłuchanie jest czynnością, w której uczestniczą: osoba przesłuchująca</a:t>
            </a:r>
            <a:r>
              <a:rPr lang="pl-PL" sz="2300" b="1" dirty="0">
                <a:solidFill>
                  <a:schemeClr val="bg1">
                    <a:alpha val="80000"/>
                  </a:schemeClr>
                </a:solidFill>
              </a:rPr>
              <a:t>, odbierająca zeznanie </a:t>
            </a:r>
            <a:r>
              <a:rPr lang="pl-PL" sz="2300" dirty="0">
                <a:solidFill>
                  <a:schemeClr val="bg1">
                    <a:alpha val="80000"/>
                  </a:schemeClr>
                </a:solidFill>
              </a:rPr>
              <a:t>oraz osoba przesłuchiwana lub zeznająca, czyli świadek. Podstawowym celem </a:t>
            </a:r>
            <a:r>
              <a:rPr lang="pl-PL" sz="2300" b="1" dirty="0">
                <a:solidFill>
                  <a:schemeClr val="bg1">
                    <a:alpha val="80000"/>
                  </a:schemeClr>
                </a:solidFill>
              </a:rPr>
              <a:t>przesłuchującego</a:t>
            </a:r>
            <a:r>
              <a:rPr lang="pl-PL" sz="2300" dirty="0">
                <a:solidFill>
                  <a:schemeClr val="bg1">
                    <a:alpha val="80000"/>
                  </a:schemeClr>
                </a:solidFill>
              </a:rPr>
              <a:t> jest uzyskanie od świadka jak największej liczby informacji rzetelnych i wiarygodnych o przeszłym zdarzeniu. </a:t>
            </a:r>
          </a:p>
          <a:p>
            <a:pPr marL="0" indent="0">
              <a:buNone/>
            </a:pPr>
            <a:r>
              <a:rPr lang="pl-PL" sz="2300" dirty="0">
                <a:solidFill>
                  <a:schemeClr val="bg1">
                    <a:alpha val="80000"/>
                  </a:schemeClr>
                </a:solidFill>
              </a:rPr>
              <a:t>Prawidłowość przeprowadzenia przesłuchania, to czy przesłuchanie zakończy się sukcesem i otrzymamy logiczną, prawdziwą oraz wartościową relację, zależy od bardzo wielu czynników m.in. od przestrzegania reguł procesowych, ale również taktyki przesłuchania</a:t>
            </a:r>
          </a:p>
          <a:p>
            <a:endParaRPr lang="pl-PL" sz="1300" dirty="0">
              <a:solidFill>
                <a:schemeClr val="bg1">
                  <a:alpha val="80000"/>
                </a:schemeClr>
              </a:solidFill>
            </a:endParaRPr>
          </a:p>
        </p:txBody>
      </p:sp>
      <p:pic>
        <p:nvPicPr>
          <p:cNvPr id="4" name="Obraz 3" descr="Obraz zawierający wewnątrz, ściana, sufit, podłoże&#10;&#10;Opis wygenerowany automatycznie">
            <a:extLst>
              <a:ext uri="{FF2B5EF4-FFF2-40B4-BE49-F238E27FC236}">
                <a16:creationId xmlns:a16="http://schemas.microsoft.com/office/drawing/2014/main" id="{EA798A08-E64F-AB7E-A5F6-0CA59CC6595F}"/>
              </a:ext>
            </a:extLst>
          </p:cNvPr>
          <p:cNvPicPr>
            <a:picLocks noChangeAspect="1"/>
          </p:cNvPicPr>
          <p:nvPr/>
        </p:nvPicPr>
        <p:blipFill>
          <a:blip r:embed="rId2"/>
          <a:stretch>
            <a:fillRect/>
          </a:stretch>
        </p:blipFill>
        <p:spPr>
          <a:xfrm>
            <a:off x="6095999" y="1433535"/>
            <a:ext cx="5260976" cy="3951906"/>
          </a:xfrm>
          <a:prstGeom prst="rect">
            <a:avLst/>
          </a:prstGeom>
        </p:spPr>
      </p:pic>
    </p:spTree>
    <p:extLst>
      <p:ext uri="{BB962C8B-B14F-4D97-AF65-F5344CB8AC3E}">
        <p14:creationId xmlns:p14="http://schemas.microsoft.com/office/powerpoint/2010/main" val="20492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osoba, podłoże, mężczyzna&#10;&#10;Opis wygenerowany automatycznie">
            <a:extLst>
              <a:ext uri="{FF2B5EF4-FFF2-40B4-BE49-F238E27FC236}">
                <a16:creationId xmlns:a16="http://schemas.microsoft.com/office/drawing/2014/main" id="{B4C2F0E5-88B1-8D5C-F94D-07AA5A52E99E}"/>
              </a:ext>
            </a:extLst>
          </p:cNvPr>
          <p:cNvPicPr>
            <a:picLocks noChangeAspect="1"/>
          </p:cNvPicPr>
          <p:nvPr/>
        </p:nvPicPr>
        <p:blipFill rotWithShape="1">
          <a:blip r:embed="rId2"/>
          <a:srcRect r="-1" b="950"/>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6A272AAC-B15D-6550-CCC9-8621B01AD3A0}"/>
              </a:ext>
            </a:extLst>
          </p:cNvPr>
          <p:cNvSpPr>
            <a:spLocks noGrp="1"/>
          </p:cNvSpPr>
          <p:nvPr>
            <p:ph idx="1"/>
          </p:nvPr>
        </p:nvSpPr>
        <p:spPr>
          <a:xfrm>
            <a:off x="292964" y="372863"/>
            <a:ext cx="4900474" cy="5885894"/>
          </a:xfrm>
        </p:spPr>
        <p:txBody>
          <a:bodyPr>
            <a:normAutofit/>
          </a:bodyPr>
          <a:lstStyle/>
          <a:p>
            <a:r>
              <a:rPr lang="pl-PL" sz="1800" dirty="0"/>
              <a:t>Istotną kwestią dotyczącą taktyki przesłuchania jest ustalenie podmiotów uprawnionych do przeprowadzania tej czynności. </a:t>
            </a:r>
          </a:p>
          <a:p>
            <a:r>
              <a:rPr lang="pl-PL" sz="1800" dirty="0"/>
              <a:t>W </a:t>
            </a:r>
            <a:r>
              <a:rPr lang="pl-PL" sz="1800" b="1" u="sng" dirty="0">
                <a:solidFill>
                  <a:schemeClr val="accent1">
                    <a:lumMod val="60000"/>
                    <a:lumOff val="40000"/>
                  </a:schemeClr>
                </a:solidFill>
              </a:rPr>
              <a:t>postępowaniu sądowym </a:t>
            </a:r>
            <a:r>
              <a:rPr lang="pl-PL" sz="1800" dirty="0"/>
              <a:t>nie ma żadnej wątpliwości, że czynność tę przeprowadza </a:t>
            </a:r>
            <a:r>
              <a:rPr lang="pl-PL" sz="1800" b="1" u="sng" dirty="0">
                <a:solidFill>
                  <a:schemeClr val="accent1">
                    <a:lumMod val="60000"/>
                    <a:lumOff val="40000"/>
                  </a:schemeClr>
                </a:solidFill>
              </a:rPr>
              <a:t>sąd</a:t>
            </a:r>
            <a:r>
              <a:rPr lang="pl-PL" sz="1800" u="sng" dirty="0"/>
              <a:t>,</a:t>
            </a:r>
            <a:r>
              <a:rPr lang="pl-PL" sz="1800" dirty="0"/>
              <a:t> dopuszczając pytania stron.</a:t>
            </a:r>
          </a:p>
          <a:p>
            <a:r>
              <a:rPr lang="pl-PL" sz="1800" dirty="0"/>
              <a:t>Inaczej wygląda sprawa w </a:t>
            </a:r>
            <a:r>
              <a:rPr lang="pl-PL" sz="1800" b="1" u="sng" dirty="0">
                <a:solidFill>
                  <a:schemeClr val="accent1">
                    <a:lumMod val="60000"/>
                    <a:lumOff val="40000"/>
                  </a:schemeClr>
                </a:solidFill>
              </a:rPr>
              <a:t>postępowaniu</a:t>
            </a:r>
            <a:r>
              <a:rPr lang="pl-PL" sz="1800" b="1" u="sng" dirty="0">
                <a:solidFill>
                  <a:srgbClr val="FF0000"/>
                </a:solidFill>
              </a:rPr>
              <a:t> </a:t>
            </a:r>
            <a:r>
              <a:rPr lang="pl-PL" sz="1800" b="1" u="sng" dirty="0">
                <a:solidFill>
                  <a:schemeClr val="accent1">
                    <a:lumMod val="60000"/>
                    <a:lumOff val="40000"/>
                  </a:schemeClr>
                </a:solidFill>
              </a:rPr>
              <a:t>przygotowawczym</a:t>
            </a:r>
            <a:r>
              <a:rPr lang="pl-PL" sz="1800" dirty="0"/>
              <a:t>, gdzie występuje wielość podmiotów uprawnionych do prowadzenia postępowań, w tym wykonywania czynności procesowo-kryminalistycznych. Warunkiem koniecznym jest jednak, aby organ procesowy przesłuchujący świadka posiadał legitymację procesową oznaczoną w zakresie podmiotowym i przedmiotowym, uprawniającą do przeprowadzania określonych czynności. W postępowaniu karnym </a:t>
            </a:r>
            <a:r>
              <a:rPr lang="pl-PL" sz="1800" b="1" u="sng" dirty="0">
                <a:solidFill>
                  <a:schemeClr val="accent1">
                    <a:lumMod val="60000"/>
                    <a:lumOff val="40000"/>
                  </a:schemeClr>
                </a:solidFill>
              </a:rPr>
              <a:t>uprawnienia do</a:t>
            </a:r>
            <a:r>
              <a:rPr lang="pl-PL" sz="1800" b="1" u="sng" dirty="0"/>
              <a:t> </a:t>
            </a:r>
            <a:r>
              <a:rPr lang="pl-PL" sz="1800" b="1" u="sng" dirty="0">
                <a:solidFill>
                  <a:schemeClr val="accent1">
                    <a:lumMod val="60000"/>
                    <a:lumOff val="40000"/>
                  </a:schemeClr>
                </a:solidFill>
              </a:rPr>
              <a:t>przesłuchiwania świadków posiada policja i prokuratura</a:t>
            </a:r>
            <a:r>
              <a:rPr lang="pl-PL" sz="1800" dirty="0">
                <a:solidFill>
                  <a:srgbClr val="FF0000"/>
                </a:solidFill>
              </a:rPr>
              <a:t>, </a:t>
            </a:r>
            <a:r>
              <a:rPr lang="pl-PL" sz="1800" dirty="0"/>
              <a:t>co wynika wprost z przepisów kodeksu postępowania karnego, a także z ustawy o Policji.</a:t>
            </a:r>
          </a:p>
        </p:txBody>
      </p:sp>
    </p:spTree>
    <p:extLst>
      <p:ext uri="{BB962C8B-B14F-4D97-AF65-F5344CB8AC3E}">
        <p14:creationId xmlns:p14="http://schemas.microsoft.com/office/powerpoint/2010/main" val="24820658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F1D13B3E-DB89-B9D7-0327-53EAB2248898}"/>
              </a:ext>
            </a:extLst>
          </p:cNvPr>
          <p:cNvPicPr>
            <a:picLocks noChangeAspect="1"/>
          </p:cNvPicPr>
          <p:nvPr/>
        </p:nvPicPr>
        <p:blipFill rotWithShape="1">
          <a:blip r:embed="rId2"/>
          <a:srcRect l="5036" r="141" b="-2"/>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1E62177A-F2EC-5532-181F-CA83043F97EF}"/>
              </a:ext>
            </a:extLst>
          </p:cNvPr>
          <p:cNvSpPr>
            <a:spLocks noGrp="1"/>
          </p:cNvSpPr>
          <p:nvPr>
            <p:ph idx="1"/>
          </p:nvPr>
        </p:nvSpPr>
        <p:spPr>
          <a:xfrm>
            <a:off x="7124700" y="657224"/>
            <a:ext cx="4972050" cy="5867401"/>
          </a:xfrm>
        </p:spPr>
        <p:txBody>
          <a:bodyPr>
            <a:normAutofit fontScale="92500" lnSpcReduction="10000"/>
          </a:bodyPr>
          <a:lstStyle/>
          <a:p>
            <a:pPr marL="0" indent="0">
              <a:buNone/>
            </a:pPr>
            <a:r>
              <a:rPr lang="pl-PL" sz="2000" dirty="0"/>
              <a:t>Przesłuchujący powinien cechować się wysoką inteligencją, rozległą wiedzą ogólną, kulturą osobistą, opanowaniem i obiektywizmem w wydawaniu opinii i sądów. Powinien też posiadać odpowiednie przymioty instrumentalne, czyli umiejętności, jak: umiejętność nawiązywania kontaktu, umiejętność prowadzenia rozmowy, umiejętność formułowania pytań, umiejętność wzbudzania u świadka poczucia zaufania i bezpieczeństwa, umiejętność krytycznego myślenia, która jest niezbędna do uzyskania materiałów i ich prawidłowej oceny itp. Postawa przesłuchującego powinna zawsze być nacechowana życzliwością do świadka. Okazywana świadkowi nieufność, a nawet wrogość uruchamiają u niego defensywność, podejrzliwość, agresję i niechęć do składania zeznań. Życzliwość natomiast wzbudza u świadka reakcje pozytywne i chęć współpracy. Niedopuszczalny jest lekceważący stosunek do osoby przesłuchiwanej, traktowanie jej z góry, w sposób rygorystyczny. Każdego świadka należy traktować indywidualnie</a:t>
            </a:r>
          </a:p>
        </p:txBody>
      </p:sp>
    </p:spTree>
    <p:extLst>
      <p:ext uri="{BB962C8B-B14F-4D97-AF65-F5344CB8AC3E}">
        <p14:creationId xmlns:p14="http://schemas.microsoft.com/office/powerpoint/2010/main" val="119512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85CF521-205C-FA9C-086C-7CD406367C8F}"/>
              </a:ext>
            </a:extLst>
          </p:cNvPr>
          <p:cNvSpPr>
            <a:spLocks noGrp="1"/>
          </p:cNvSpPr>
          <p:nvPr>
            <p:ph idx="1"/>
          </p:nvPr>
        </p:nvSpPr>
        <p:spPr>
          <a:xfrm>
            <a:off x="401215" y="828659"/>
            <a:ext cx="6516419" cy="5404190"/>
          </a:xfrm>
        </p:spPr>
        <p:txBody>
          <a:bodyPr>
            <a:noAutofit/>
          </a:bodyPr>
          <a:lstStyle/>
          <a:p>
            <a:pPr marL="0" indent="0">
              <a:buNone/>
            </a:pPr>
            <a:r>
              <a:rPr lang="pl-PL" sz="2000" dirty="0"/>
              <a:t>Zastosowanie elementu zgodności zachowania przesłuchującego z zasadami praworządności i podstawowymi zasadami procesu karnego, charakteryzuje metodę przesłuchania jako </a:t>
            </a:r>
            <a:r>
              <a:rPr lang="pl-PL" sz="2000" b="1" dirty="0"/>
              <a:t>świadomie wybrany i zastosowany sposób postępowania</a:t>
            </a:r>
            <a:r>
              <a:rPr lang="pl-PL" sz="2000" dirty="0"/>
              <a:t>, zachowania się przesłuchującego w stosunku do przesłuchiwanego, mający na celu uzyskanie </a:t>
            </a:r>
            <a:r>
              <a:rPr lang="pl-PL" sz="2000" b="1" dirty="0"/>
              <a:t>wszechstronnych i szczerych zeznań</a:t>
            </a:r>
            <a:r>
              <a:rPr lang="pl-PL" sz="2000" dirty="0"/>
              <a:t>. Jest to sztuka skutecznego porozumiewania się. </a:t>
            </a:r>
          </a:p>
          <a:p>
            <a:pPr marL="0" indent="0">
              <a:buNone/>
            </a:pPr>
            <a:endParaRPr lang="pl-PL" sz="2000" b="1" dirty="0"/>
          </a:p>
          <a:p>
            <a:pPr marL="0" indent="0">
              <a:buNone/>
            </a:pPr>
            <a:r>
              <a:rPr lang="pl-PL" sz="2000" b="1" dirty="0"/>
              <a:t>Przesłuchanie jest czynnością poznawczą, a więc opartą na sprawności intelektualnej przesłuchującego, a nie na jego emocjonalności. </a:t>
            </a:r>
            <a:r>
              <a:rPr lang="pl-PL" sz="2000" dirty="0"/>
              <a:t>Brak szacunku dla przesłuchiwanego, niezależnie od roli w jakiej występuje, i poniżające traktowanie go jest samo w sobie dostatecznym powodem dla uznania, iż osoba stosująca takie sposoby nie posiada kwalifikacji etycznych do pełnienia zajmowanego stanowiska.</a:t>
            </a:r>
          </a:p>
          <a:p>
            <a:pPr marL="0" indent="0">
              <a:buNone/>
            </a:pPr>
            <a:endParaRPr lang="pl-PL" sz="2000" dirty="0"/>
          </a:p>
          <a:p>
            <a:pPr marL="0" indent="0">
              <a:buNone/>
            </a:pPr>
            <a:endParaRPr lang="pl-PL" sz="1800" b="0" dirty="0">
              <a:solidFill>
                <a:srgbClr val="000000"/>
              </a:solidFill>
              <a:effectLst/>
              <a:latin typeface="Helvetica" panose="020B0604020202020204" pitchFamily="34" charset="0"/>
            </a:endParaRPr>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p:txBody>
      </p:sp>
      <p:pic>
        <p:nvPicPr>
          <p:cNvPr id="1026" name="Picture 2" descr="Komunikat JA - Dzieci Lubią Śląskie">
            <a:extLst>
              <a:ext uri="{FF2B5EF4-FFF2-40B4-BE49-F238E27FC236}">
                <a16:creationId xmlns:a16="http://schemas.microsoft.com/office/drawing/2014/main" id="{A805496A-2D4F-FA30-140F-76A1F16B00D9}"/>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6917635" y="513934"/>
            <a:ext cx="5272695" cy="4191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475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26D2AF0-607F-67C0-DEF5-907A0F0D4A0C}"/>
              </a:ext>
            </a:extLst>
          </p:cNvPr>
          <p:cNvSpPr>
            <a:spLocks noGrp="1"/>
          </p:cNvSpPr>
          <p:nvPr>
            <p:ph idx="1"/>
          </p:nvPr>
        </p:nvSpPr>
        <p:spPr>
          <a:xfrm>
            <a:off x="838200" y="982987"/>
            <a:ext cx="10515600" cy="4351338"/>
          </a:xfrm>
        </p:spPr>
        <p:txBody>
          <a:bodyPr/>
          <a:lstStyle/>
          <a:p>
            <a:pPr marL="0" indent="0">
              <a:buNone/>
            </a:pPr>
            <a:r>
              <a:rPr lang="pl-PL" dirty="0">
                <a:solidFill>
                  <a:srgbClr val="FFFF00"/>
                </a:solidFill>
              </a:rPr>
              <a:t>Przesłuchanie może być prowadzone w dowolny sposób, o ile nie przekroczy dwóch granic.</a:t>
            </a:r>
            <a:r>
              <a:rPr lang="pl-PL" dirty="0">
                <a:solidFill>
                  <a:schemeClr val="bg1"/>
                </a:solidFill>
              </a:rPr>
              <a:t> </a:t>
            </a:r>
          </a:p>
          <a:p>
            <a:pPr marL="0" indent="0">
              <a:buNone/>
            </a:pPr>
            <a:r>
              <a:rPr lang="pl-PL" dirty="0">
                <a:solidFill>
                  <a:schemeClr val="bg1"/>
                </a:solidFill>
              </a:rPr>
              <a:t>Pierwsza z nich oznacza </a:t>
            </a:r>
            <a:r>
              <a:rPr lang="pl-PL" b="1" dirty="0">
                <a:solidFill>
                  <a:srgbClr val="FFFF00"/>
                </a:solidFill>
              </a:rPr>
              <a:t>ograniczenie swobody wypowiedzi poprzez naruszenie jej spontaniczności </a:t>
            </a:r>
            <a:r>
              <a:rPr lang="pl-PL" dirty="0">
                <a:solidFill>
                  <a:schemeClr val="bg1"/>
                </a:solidFill>
              </a:rPr>
              <a:t>(przesłuchiwany mówi nie to, co chce na temat zdarzenia, lecz neguje w swoich wypowiedziach to, co chciałby mu zasugerować przesłuchujący). </a:t>
            </a:r>
          </a:p>
          <a:p>
            <a:pPr marL="0" indent="0">
              <a:buNone/>
            </a:pPr>
            <a:r>
              <a:rPr lang="pl-PL" dirty="0">
                <a:solidFill>
                  <a:schemeClr val="bg1"/>
                </a:solidFill>
              </a:rPr>
              <a:t>Druga z nich oznacza </a:t>
            </a:r>
            <a:r>
              <a:rPr lang="pl-PL" b="1" dirty="0">
                <a:solidFill>
                  <a:srgbClr val="FFFF00"/>
                </a:solidFill>
              </a:rPr>
              <a:t>wyłączenie swobody wypowiedzi przesłuchiwanego</a:t>
            </a:r>
            <a:r>
              <a:rPr lang="pl-PL" dirty="0">
                <a:solidFill>
                  <a:srgbClr val="FFFF00"/>
                </a:solidFill>
              </a:rPr>
              <a:t> </a:t>
            </a:r>
            <a:r>
              <a:rPr lang="pl-PL" dirty="0">
                <a:solidFill>
                  <a:schemeClr val="bg1"/>
                </a:solidFill>
              </a:rPr>
              <a:t>(przesłuchiwany mówi to, czego nie chciałby dobrowolnie powiedzieć, ale do czego jest zmuszony przez przesłuchującego). </a:t>
            </a:r>
          </a:p>
        </p:txBody>
      </p:sp>
    </p:spTree>
    <p:extLst>
      <p:ext uri="{BB962C8B-B14F-4D97-AF65-F5344CB8AC3E}">
        <p14:creationId xmlns:p14="http://schemas.microsoft.com/office/powerpoint/2010/main" val="9319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6AF1A6-4223-56FF-530C-7B6C0E2A6FB2}"/>
              </a:ext>
            </a:extLst>
          </p:cNvPr>
          <p:cNvSpPr>
            <a:spLocks noGrp="1"/>
          </p:cNvSpPr>
          <p:nvPr>
            <p:ph type="title"/>
          </p:nvPr>
        </p:nvSpPr>
        <p:spPr>
          <a:xfrm>
            <a:off x="762001" y="803325"/>
            <a:ext cx="5314536" cy="1325563"/>
          </a:xfrm>
        </p:spPr>
        <p:txBody>
          <a:bodyPr>
            <a:normAutofit/>
          </a:bodyPr>
          <a:lstStyle/>
          <a:p>
            <a:r>
              <a:rPr lang="pl-PL" dirty="0">
                <a:cs typeface="Calibri Light"/>
              </a:rPr>
              <a:t>Zasady taktyki przesłuchania świadka </a:t>
            </a:r>
            <a:endParaRPr lang="pl-PL" dirty="0"/>
          </a:p>
        </p:txBody>
      </p:sp>
      <p:sp>
        <p:nvSpPr>
          <p:cNvPr id="3" name="Symbol zastępczy zawartości 2">
            <a:extLst>
              <a:ext uri="{FF2B5EF4-FFF2-40B4-BE49-F238E27FC236}">
                <a16:creationId xmlns:a16="http://schemas.microsoft.com/office/drawing/2014/main" id="{76DCA855-8558-D75C-521D-D95FF71640BE}"/>
              </a:ext>
            </a:extLst>
          </p:cNvPr>
          <p:cNvSpPr>
            <a:spLocks noGrp="1"/>
          </p:cNvSpPr>
          <p:nvPr>
            <p:ph idx="1"/>
          </p:nvPr>
        </p:nvSpPr>
        <p:spPr>
          <a:xfrm>
            <a:off x="762000" y="2279018"/>
            <a:ext cx="5314543" cy="3375920"/>
          </a:xfrm>
        </p:spPr>
        <p:txBody>
          <a:bodyPr vert="horz" lIns="91440" tIns="45720" rIns="91440" bIns="45720" rtlCol="0" anchor="t">
            <a:noAutofit/>
          </a:bodyPr>
          <a:lstStyle/>
          <a:p>
            <a:r>
              <a:rPr lang="pl-PL" sz="2000" dirty="0">
                <a:cs typeface="Calibri"/>
              </a:rPr>
              <a:t>1) Dyrektywa stałego kierowania czynnością przesłuchiwania i panowania nad nią przez przesłuchującego. Kierowanie to nie może zawierać w sobie najmniejszych elementów sugestii oraz eliminować zbędne dygresje, co ma podtrzymywać stały kierunek dialogu.</a:t>
            </a:r>
          </a:p>
          <a:p>
            <a:r>
              <a:rPr lang="pl-PL" sz="2000" dirty="0">
                <a:cs typeface="Calibri"/>
              </a:rPr>
              <a:t>2) Dyrektywa obiektywizmu i uprzejmości- wyrażająca się w jednakowym, bardzo uprzejmym stosunku przesłuchującego do każdego świadka, bez względu na treść jego zeznań. </a:t>
            </a:r>
          </a:p>
          <a:p>
            <a:r>
              <a:rPr lang="pl-PL" sz="2000" dirty="0">
                <a:cs typeface="Calibri"/>
              </a:rPr>
              <a:t>3) Dyrektywa obserwacji zachowania się świadka przez przesłuchującego</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4">
            <a:extLst>
              <a:ext uri="{FF2B5EF4-FFF2-40B4-BE49-F238E27FC236}">
                <a16:creationId xmlns:a16="http://schemas.microsoft.com/office/drawing/2014/main" id="{38C869AE-FD0C-F60F-A8D4-2EEEF534174C}"/>
              </a:ext>
            </a:extLst>
          </p:cNvPr>
          <p:cNvPicPr>
            <a:picLocks noChangeAspect="1"/>
          </p:cNvPicPr>
          <p:nvPr/>
        </p:nvPicPr>
        <p:blipFill rotWithShape="1">
          <a:blip r:embed="rId2"/>
          <a:srcRect l="1898" r="1870"/>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0443687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1614</Words>
  <Application>Microsoft Office PowerPoint</Application>
  <PresentationFormat>Panoramiczny</PresentationFormat>
  <Paragraphs>70</Paragraphs>
  <Slides>20</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Calibri</vt:lpstr>
      <vt:lpstr>Calibri Light</vt:lpstr>
      <vt:lpstr>Helvetica</vt:lpstr>
      <vt:lpstr>Motyw pakietu Office</vt:lpstr>
      <vt:lpstr>Przesłuchujący - cechy przesłuchującego, podmioty uprawnione do przesłuchania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Zasady taktyki przesłuchania świadka </vt:lpstr>
      <vt:lpstr>Prezentacja programu PowerPoint</vt:lpstr>
      <vt:lpstr>Prezentacja programu PowerPoint</vt:lpstr>
      <vt:lpstr>Prezentacja programu PowerPoint</vt:lpstr>
      <vt:lpstr>Prezentacja programu PowerPoint</vt:lpstr>
      <vt:lpstr>Niedopuszczalne praktyki przesłuchania</vt:lpstr>
      <vt:lpstr>Prezentacja programu PowerPoint</vt:lpstr>
      <vt:lpstr>Prezentacja programu PowerPoint</vt:lpstr>
      <vt:lpstr>Prezentacja programu PowerPoint</vt:lpstr>
      <vt:lpstr>Prezentacja programu PowerPoint</vt:lpstr>
      <vt:lpstr>Prezentacja programu PowerPoint</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Przesłuchujący - cechy przesłuchującego, podmioty uprawnione do przesłuchania</dc:title>
  <dc:creator>Ostrowska, Anna (PL)</dc:creator>
  <cp:lastModifiedBy>Joanna Kowalska</cp:lastModifiedBy>
  <cp:revision>265</cp:revision>
  <dcterms:created xsi:type="dcterms:W3CDTF">2022-11-17T14:38:20Z</dcterms:created>
  <dcterms:modified xsi:type="dcterms:W3CDTF">2023-01-19T17:18:24Z</dcterms:modified>
</cp:coreProperties>
</file>