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08" r:id="rId2"/>
  </p:sldMasterIdLst>
  <p:sldIdLst>
    <p:sldId id="260" r:id="rId3"/>
    <p:sldId id="259" r:id="rId4"/>
    <p:sldId id="258" r:id="rId5"/>
    <p:sldId id="261"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7" r:id="rId19"/>
    <p:sldId id="276" r:id="rId20"/>
    <p:sldId id="275" r:id="rId21"/>
    <p:sldId id="278" r:id="rId22"/>
    <p:sldId id="279" r:id="rId23"/>
    <p:sldId id="280" r:id="rId24"/>
    <p:sldId id="281" r:id="rId25"/>
    <p:sldId id="283" r:id="rId26"/>
    <p:sldId id="282" r:id="rId27"/>
    <p:sldId id="285" r:id="rId28"/>
    <p:sldId id="284" r:id="rId29"/>
    <p:sldId id="286" r:id="rId30"/>
    <p:sldId id="289" r:id="rId31"/>
    <p:sldId id="288" r:id="rId32"/>
    <p:sldId id="287" r:id="rId33"/>
    <p:sldId id="290" r:id="rId34"/>
    <p:sldId id="291" r:id="rId35"/>
    <p:sldId id="292" r:id="rId36"/>
    <p:sldId id="293" r:id="rId37"/>
    <p:sldId id="295" r:id="rId38"/>
    <p:sldId id="294" r:id="rId39"/>
    <p:sldId id="296" r:id="rId40"/>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9A4654-CD9F-4780-B9F9-E2BC836BFF4B}" v="513" dt="2023-05-19T13:24:06.2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84"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0" Type="http://schemas.openxmlformats.org/officeDocument/2006/relationships/slide" Target="slides/slide18.xml"/><Relationship Id="rId4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239F29-A1C6-4A42-9034-E89FB47B855C}" type="doc">
      <dgm:prSet loTypeId="urn:microsoft.com/office/officeart/2005/8/layout/hierarchy2" loCatId="hierarchy" qsTypeId="urn:microsoft.com/office/officeart/2005/8/quickstyle/simple1" qsCatId="simple" csTypeId="urn:microsoft.com/office/officeart/2005/8/colors/colorful1#1" csCatId="colorful" phldr="1"/>
      <dgm:spPr/>
      <dgm:t>
        <a:bodyPr/>
        <a:lstStyle/>
        <a:p>
          <a:endParaRPr lang="pl-PL"/>
        </a:p>
      </dgm:t>
    </dgm:pt>
    <dgm:pt modelId="{803FEA43-C459-4CF0-A508-773A643F7196}">
      <dgm:prSet phldrT="[Text]"/>
      <dgm:spPr>
        <a:solidFill>
          <a:srgbClr val="FFC000"/>
        </a:solidFill>
      </dgm:spPr>
      <dgm:t>
        <a:bodyPr/>
        <a:lstStyle/>
        <a:p>
          <a:r>
            <a:rPr lang="pl-PL" dirty="0"/>
            <a:t>POSTĘPOWANIE REJESTROWE</a:t>
          </a:r>
        </a:p>
      </dgm:t>
    </dgm:pt>
    <dgm:pt modelId="{8B60CF07-B7A5-4A42-9D75-8C6FCF7EFED3}" type="parTrans" cxnId="{FEF895BE-2313-4AF2-8A7C-3C8395020947}">
      <dgm:prSet/>
      <dgm:spPr/>
      <dgm:t>
        <a:bodyPr/>
        <a:lstStyle/>
        <a:p>
          <a:endParaRPr lang="pl-PL"/>
        </a:p>
      </dgm:t>
    </dgm:pt>
    <dgm:pt modelId="{B2635191-CE78-40DB-A340-C331275DAD5F}" type="sibTrans" cxnId="{FEF895BE-2313-4AF2-8A7C-3C8395020947}">
      <dgm:prSet/>
      <dgm:spPr/>
      <dgm:t>
        <a:bodyPr/>
        <a:lstStyle/>
        <a:p>
          <a:endParaRPr lang="pl-PL"/>
        </a:p>
      </dgm:t>
    </dgm:pt>
    <dgm:pt modelId="{D7CDE514-0CD9-45E4-8C32-06F758D5DFBF}">
      <dgm:prSet phldrT="[Text]"/>
      <dgm:spPr>
        <a:solidFill>
          <a:schemeClr val="accent1"/>
        </a:solidFill>
        <a:ln>
          <a:solidFill>
            <a:schemeClr val="accent1"/>
          </a:solidFill>
        </a:ln>
      </dgm:spPr>
      <dgm:t>
        <a:bodyPr/>
        <a:lstStyle/>
        <a:p>
          <a:r>
            <a:rPr lang="pl-PL" dirty="0"/>
            <a:t>WPROST (sprawa rejestrowa sensu stricto)</a:t>
          </a:r>
        </a:p>
      </dgm:t>
    </dgm:pt>
    <dgm:pt modelId="{4424FEDD-FE5B-45CA-8958-F37515200742}" type="parTrans" cxnId="{6F72B40E-F4A9-4DBA-AB10-65B1B3E9F081}">
      <dgm:prSet/>
      <dgm:spPr>
        <a:ln>
          <a:solidFill>
            <a:srgbClr val="FFC000"/>
          </a:solidFill>
        </a:ln>
      </dgm:spPr>
      <dgm:t>
        <a:bodyPr/>
        <a:lstStyle/>
        <a:p>
          <a:endParaRPr lang="pl-PL"/>
        </a:p>
      </dgm:t>
    </dgm:pt>
    <dgm:pt modelId="{F2F93ADC-28A1-45DF-B872-0FD0BB94ED85}" type="sibTrans" cxnId="{6F72B40E-F4A9-4DBA-AB10-65B1B3E9F081}">
      <dgm:prSet/>
      <dgm:spPr/>
      <dgm:t>
        <a:bodyPr/>
        <a:lstStyle/>
        <a:p>
          <a:endParaRPr lang="pl-PL"/>
        </a:p>
      </dgm:t>
    </dgm:pt>
    <dgm:pt modelId="{BE8C7AE6-7567-4240-A7CF-F14FF62327E8}">
      <dgm:prSet phldrT="[Text]"/>
      <dgm:spPr>
        <a:solidFill>
          <a:schemeClr val="accent1"/>
        </a:solidFill>
        <a:ln>
          <a:solidFill>
            <a:schemeClr val="accent1"/>
          </a:solidFill>
        </a:ln>
      </dgm:spPr>
      <dgm:t>
        <a:bodyPr/>
        <a:lstStyle/>
        <a:p>
          <a:r>
            <a:rPr lang="pl-PL" dirty="0"/>
            <a:t>ODPOWIEDNIO (sprawa rejestrowa sensu largo)</a:t>
          </a:r>
        </a:p>
      </dgm:t>
    </dgm:pt>
    <dgm:pt modelId="{FBD8D015-25DB-4D7B-80EC-0564BD92EAB9}" type="parTrans" cxnId="{02D63800-CBFF-4299-BA97-F28509884469}">
      <dgm:prSet/>
      <dgm:spPr>
        <a:ln>
          <a:solidFill>
            <a:srgbClr val="FFC000"/>
          </a:solidFill>
        </a:ln>
      </dgm:spPr>
      <dgm:t>
        <a:bodyPr/>
        <a:lstStyle/>
        <a:p>
          <a:endParaRPr lang="pl-PL"/>
        </a:p>
      </dgm:t>
    </dgm:pt>
    <dgm:pt modelId="{42AFC171-B6EC-49D4-BEA5-9C4DE5E4CE54}" type="sibTrans" cxnId="{02D63800-CBFF-4299-BA97-F28509884469}">
      <dgm:prSet/>
      <dgm:spPr/>
      <dgm:t>
        <a:bodyPr/>
        <a:lstStyle/>
        <a:p>
          <a:endParaRPr lang="pl-PL"/>
        </a:p>
      </dgm:t>
    </dgm:pt>
    <dgm:pt modelId="{1BD184E2-7083-4CE1-ADE3-3D1F26F9AF27}">
      <dgm:prSet/>
      <dgm:spPr>
        <a:solidFill>
          <a:srgbClr val="FFC000"/>
        </a:solidFill>
      </dgm:spPr>
      <dgm:t>
        <a:bodyPr/>
        <a:lstStyle/>
        <a:p>
          <a:r>
            <a:rPr lang="pl-PL" dirty="0"/>
            <a:t>SPRAWY REJESTROWE, DLA KTÓRYCH WŁAŚCIWY JEST SĄD REJONOWY PROWADZĄCY KRS</a:t>
          </a:r>
        </a:p>
      </dgm:t>
    </dgm:pt>
    <dgm:pt modelId="{49AE65B6-149B-4D8E-BA4E-4D49181C4561}" type="parTrans" cxnId="{FF593685-A031-4D08-8FA3-B5251B274041}">
      <dgm:prSet/>
      <dgm:spPr>
        <a:ln>
          <a:solidFill>
            <a:schemeClr val="accent1"/>
          </a:solidFill>
        </a:ln>
      </dgm:spPr>
      <dgm:t>
        <a:bodyPr/>
        <a:lstStyle/>
        <a:p>
          <a:endParaRPr lang="pl-PL"/>
        </a:p>
      </dgm:t>
    </dgm:pt>
    <dgm:pt modelId="{5D1DC0A2-A4C7-4DC8-9C7D-838966B07B56}" type="sibTrans" cxnId="{FF593685-A031-4D08-8FA3-B5251B274041}">
      <dgm:prSet/>
      <dgm:spPr/>
      <dgm:t>
        <a:bodyPr/>
        <a:lstStyle/>
        <a:p>
          <a:endParaRPr lang="pl-PL"/>
        </a:p>
      </dgm:t>
    </dgm:pt>
    <dgm:pt modelId="{CC05396E-6318-4EE4-8163-5B7F76D49E34}">
      <dgm:prSet/>
      <dgm:spPr>
        <a:solidFill>
          <a:srgbClr val="FFC000"/>
        </a:solidFill>
      </dgm:spPr>
      <dgm:t>
        <a:bodyPr/>
        <a:lstStyle/>
        <a:p>
          <a:r>
            <a:rPr lang="pl-PL" dirty="0"/>
            <a:t>SPRAWY ZWIĄZANE Z POSTĘPOWANIEM REJESTROWYM, DLA KTÓRYCH WŁAŚCIWY JEST INNY SĄD NIŻ SĄD REJONOWY PROWADZĄCY KRS</a:t>
          </a:r>
        </a:p>
      </dgm:t>
    </dgm:pt>
    <dgm:pt modelId="{FD384D06-BC5F-4A06-A94E-6183326993E4}" type="parTrans" cxnId="{36683408-CE79-47E2-B60D-947D42E6D361}">
      <dgm:prSet/>
      <dgm:spPr>
        <a:ln>
          <a:solidFill>
            <a:schemeClr val="accent1"/>
          </a:solidFill>
        </a:ln>
      </dgm:spPr>
      <dgm:t>
        <a:bodyPr/>
        <a:lstStyle/>
        <a:p>
          <a:endParaRPr lang="pl-PL"/>
        </a:p>
      </dgm:t>
    </dgm:pt>
    <dgm:pt modelId="{587DEF1A-73F2-4165-92D8-98A8DC2DEFE6}" type="sibTrans" cxnId="{36683408-CE79-47E2-B60D-947D42E6D361}">
      <dgm:prSet/>
      <dgm:spPr/>
      <dgm:t>
        <a:bodyPr/>
        <a:lstStyle/>
        <a:p>
          <a:endParaRPr lang="pl-PL"/>
        </a:p>
      </dgm:t>
    </dgm:pt>
    <dgm:pt modelId="{E4F3EE67-C870-4A1E-B76F-16471402C930}">
      <dgm:prSet/>
      <dgm:spPr>
        <a:solidFill>
          <a:schemeClr val="accent1"/>
        </a:solidFill>
      </dgm:spPr>
      <dgm:t>
        <a:bodyPr/>
        <a:lstStyle/>
        <a:p>
          <a:r>
            <a:rPr lang="pl-PL" dirty="0"/>
            <a:t>SPRAWY O WPIS/ZMIANĘ WPISU/WYKREŚLENIE WPISU Z KRS</a:t>
          </a:r>
        </a:p>
      </dgm:t>
    </dgm:pt>
    <dgm:pt modelId="{DF4A958A-AD96-429D-A09D-753C49B734D8}" type="parTrans" cxnId="{6F8FE5BF-F2AE-47D8-9354-9C071AC13A70}">
      <dgm:prSet/>
      <dgm:spPr>
        <a:ln>
          <a:solidFill>
            <a:srgbClr val="FFC000"/>
          </a:solidFill>
        </a:ln>
      </dgm:spPr>
      <dgm:t>
        <a:bodyPr/>
        <a:lstStyle/>
        <a:p>
          <a:endParaRPr lang="pl-PL"/>
        </a:p>
      </dgm:t>
    </dgm:pt>
    <dgm:pt modelId="{B9BABB30-5E89-4080-8829-23B334FE22B1}" type="sibTrans" cxnId="{6F8FE5BF-F2AE-47D8-9354-9C071AC13A70}">
      <dgm:prSet/>
      <dgm:spPr/>
      <dgm:t>
        <a:bodyPr/>
        <a:lstStyle/>
        <a:p>
          <a:endParaRPr lang="pl-PL"/>
        </a:p>
      </dgm:t>
    </dgm:pt>
    <dgm:pt modelId="{8DB7F8B9-8526-4A3E-A280-E099410A63F6}">
      <dgm:prSet/>
      <dgm:spPr>
        <a:solidFill>
          <a:schemeClr val="accent1"/>
        </a:solidFill>
      </dgm:spPr>
      <dgm:t>
        <a:bodyPr/>
        <a:lstStyle/>
        <a:p>
          <a:r>
            <a:rPr lang="pl-PL" dirty="0"/>
            <a:t>INNE SPRAWY REJESTROWE (KIEDYŚ NAZYWANE SPRAWAMI ROZPOZNAWANYMI W POSTĘPOWANIU PRZED SĄDEM REJESTROWYM</a:t>
          </a:r>
        </a:p>
      </dgm:t>
    </dgm:pt>
    <dgm:pt modelId="{7DC6022E-5761-49BF-8914-FB02DE9150FF}" type="parTrans" cxnId="{3B899F36-A028-4648-9655-B901B664CDC5}">
      <dgm:prSet/>
      <dgm:spPr>
        <a:ln>
          <a:solidFill>
            <a:srgbClr val="FFC000"/>
          </a:solidFill>
        </a:ln>
      </dgm:spPr>
      <dgm:t>
        <a:bodyPr/>
        <a:lstStyle/>
        <a:p>
          <a:endParaRPr lang="pl-PL"/>
        </a:p>
      </dgm:t>
    </dgm:pt>
    <dgm:pt modelId="{85ED5C00-D1AA-4FAF-8572-35FEFCC9BC0E}" type="sibTrans" cxnId="{3B899F36-A028-4648-9655-B901B664CDC5}">
      <dgm:prSet/>
      <dgm:spPr/>
      <dgm:t>
        <a:bodyPr/>
        <a:lstStyle/>
        <a:p>
          <a:endParaRPr lang="pl-PL"/>
        </a:p>
      </dgm:t>
    </dgm:pt>
    <dgm:pt modelId="{6B43DA55-6E0F-4992-BA1A-A5E84E3CEFF9}">
      <dgm:prSet/>
      <dgm:spPr>
        <a:solidFill>
          <a:schemeClr val="accent1"/>
        </a:solidFill>
      </dgm:spPr>
      <dgm:t>
        <a:bodyPr/>
        <a:lstStyle/>
        <a:p>
          <a:r>
            <a:rPr lang="pl-PL" dirty="0"/>
            <a:t>SPRAWY ZWIĄZANE Z REJESTREM PARTII POLITYCZNYCH</a:t>
          </a:r>
        </a:p>
      </dgm:t>
    </dgm:pt>
    <dgm:pt modelId="{49DE53FD-F3FF-44DF-8AD9-4327FC523B86}" type="parTrans" cxnId="{C143265D-9ADE-4781-983C-9C520E2C6C0B}">
      <dgm:prSet/>
      <dgm:spPr>
        <a:ln>
          <a:solidFill>
            <a:srgbClr val="FFC000"/>
          </a:solidFill>
        </a:ln>
      </dgm:spPr>
      <dgm:t>
        <a:bodyPr/>
        <a:lstStyle/>
        <a:p>
          <a:endParaRPr lang="pl-PL"/>
        </a:p>
      </dgm:t>
    </dgm:pt>
    <dgm:pt modelId="{6F4E529F-7F4F-4EF9-BD82-51F4B828C93B}" type="sibTrans" cxnId="{C143265D-9ADE-4781-983C-9C520E2C6C0B}">
      <dgm:prSet/>
      <dgm:spPr/>
      <dgm:t>
        <a:bodyPr/>
        <a:lstStyle/>
        <a:p>
          <a:endParaRPr lang="pl-PL"/>
        </a:p>
      </dgm:t>
    </dgm:pt>
    <dgm:pt modelId="{C17A35B4-ABEE-46E7-B476-D321ED7C8C88}">
      <dgm:prSet/>
      <dgm:spPr>
        <a:solidFill>
          <a:schemeClr val="accent1"/>
        </a:solidFill>
      </dgm:spPr>
      <dgm:t>
        <a:bodyPr/>
        <a:lstStyle/>
        <a:p>
          <a:r>
            <a:rPr lang="pl-PL" dirty="0"/>
            <a:t>SPRAWY ZWIĄZANE Z REJESTREM DZIENNIKÓW I CZASOPISM</a:t>
          </a:r>
        </a:p>
      </dgm:t>
    </dgm:pt>
    <dgm:pt modelId="{2CAA70C7-A9DD-4AF4-8338-ACAA17FDAA7F}" type="parTrans" cxnId="{15D674C0-DD7A-4940-9008-5EAAD96F4C1A}">
      <dgm:prSet/>
      <dgm:spPr>
        <a:ln>
          <a:solidFill>
            <a:srgbClr val="FFC000"/>
          </a:solidFill>
        </a:ln>
      </dgm:spPr>
      <dgm:t>
        <a:bodyPr/>
        <a:lstStyle/>
        <a:p>
          <a:endParaRPr lang="pl-PL"/>
        </a:p>
      </dgm:t>
    </dgm:pt>
    <dgm:pt modelId="{F1AAD7F9-5E23-4611-8032-25FB2CFD580A}" type="sibTrans" cxnId="{15D674C0-DD7A-4940-9008-5EAAD96F4C1A}">
      <dgm:prSet/>
      <dgm:spPr/>
      <dgm:t>
        <a:bodyPr/>
        <a:lstStyle/>
        <a:p>
          <a:endParaRPr lang="pl-PL"/>
        </a:p>
      </dgm:t>
    </dgm:pt>
    <dgm:pt modelId="{027E5A04-C174-4433-9466-BD010E6E946C}">
      <dgm:prSet/>
      <dgm:spPr>
        <a:solidFill>
          <a:schemeClr val="accent1"/>
        </a:solidFill>
      </dgm:spPr>
      <dgm:t>
        <a:bodyPr/>
        <a:lstStyle/>
        <a:p>
          <a:r>
            <a:rPr lang="pl-PL" dirty="0"/>
            <a:t>SPRAWY ZWIĄZANE Z REJESTREM ZASTAWÓW</a:t>
          </a:r>
        </a:p>
      </dgm:t>
    </dgm:pt>
    <dgm:pt modelId="{EF31A2B3-56D3-4534-8823-23D6341AA4F5}" type="parTrans" cxnId="{19B0E9BB-C958-4380-A2A5-F94781D4C0B5}">
      <dgm:prSet/>
      <dgm:spPr>
        <a:ln>
          <a:solidFill>
            <a:srgbClr val="FFC000"/>
          </a:solidFill>
        </a:ln>
      </dgm:spPr>
      <dgm:t>
        <a:bodyPr/>
        <a:lstStyle/>
        <a:p>
          <a:endParaRPr lang="pl-PL"/>
        </a:p>
      </dgm:t>
    </dgm:pt>
    <dgm:pt modelId="{A06B9F69-72CA-4532-B3FC-A25846F02014}" type="sibTrans" cxnId="{19B0E9BB-C958-4380-A2A5-F94781D4C0B5}">
      <dgm:prSet/>
      <dgm:spPr/>
      <dgm:t>
        <a:bodyPr/>
        <a:lstStyle/>
        <a:p>
          <a:endParaRPr lang="pl-PL"/>
        </a:p>
      </dgm:t>
    </dgm:pt>
    <dgm:pt modelId="{22071B0D-2815-4B02-A084-A4B005C3125A}">
      <dgm:prSet/>
      <dgm:spPr>
        <a:solidFill>
          <a:schemeClr val="accent1"/>
        </a:solidFill>
      </dgm:spPr>
      <dgm:t>
        <a:bodyPr/>
        <a:lstStyle/>
        <a:p>
          <a:r>
            <a:rPr lang="pl-PL" dirty="0"/>
            <a:t>SPRAWY ZWIĄZANE Z REJESTREM FUNDUSZY EMERYTALNYCH</a:t>
          </a:r>
        </a:p>
      </dgm:t>
    </dgm:pt>
    <dgm:pt modelId="{2CFE34BC-17D0-49AB-923E-7C7E80B26713}" type="parTrans" cxnId="{2AE56BCA-E043-445A-9464-A1DF08028E94}">
      <dgm:prSet/>
      <dgm:spPr>
        <a:ln>
          <a:solidFill>
            <a:srgbClr val="FFC000"/>
          </a:solidFill>
        </a:ln>
      </dgm:spPr>
      <dgm:t>
        <a:bodyPr/>
        <a:lstStyle/>
        <a:p>
          <a:endParaRPr lang="pl-PL"/>
        </a:p>
      </dgm:t>
    </dgm:pt>
    <dgm:pt modelId="{9FD6B31E-F741-438D-B7AF-9DC163DAC6FD}" type="sibTrans" cxnId="{2AE56BCA-E043-445A-9464-A1DF08028E94}">
      <dgm:prSet/>
      <dgm:spPr/>
      <dgm:t>
        <a:bodyPr/>
        <a:lstStyle/>
        <a:p>
          <a:endParaRPr lang="pl-PL"/>
        </a:p>
      </dgm:t>
    </dgm:pt>
    <dgm:pt modelId="{8C2D2924-1748-43F4-AB88-AF3DA978C737}" type="pres">
      <dgm:prSet presAssocID="{81239F29-A1C6-4A42-9034-E89FB47B855C}" presName="diagram" presStyleCnt="0">
        <dgm:presLayoutVars>
          <dgm:chPref val="1"/>
          <dgm:dir/>
          <dgm:animOne val="branch"/>
          <dgm:animLvl val="lvl"/>
          <dgm:resizeHandles val="exact"/>
        </dgm:presLayoutVars>
      </dgm:prSet>
      <dgm:spPr/>
    </dgm:pt>
    <dgm:pt modelId="{23A08B91-2B0C-4960-9C70-71F9BBCD6F8A}" type="pres">
      <dgm:prSet presAssocID="{803FEA43-C459-4CF0-A508-773A643F7196}" presName="root1" presStyleCnt="0"/>
      <dgm:spPr/>
    </dgm:pt>
    <dgm:pt modelId="{B7AB86E6-9AA2-4B95-A6A1-A85E0CA395FD}" type="pres">
      <dgm:prSet presAssocID="{803FEA43-C459-4CF0-A508-773A643F7196}" presName="LevelOneTextNode" presStyleLbl="node0" presStyleIdx="0" presStyleCnt="1">
        <dgm:presLayoutVars>
          <dgm:chPref val="3"/>
        </dgm:presLayoutVars>
      </dgm:prSet>
      <dgm:spPr/>
    </dgm:pt>
    <dgm:pt modelId="{802B6F58-75B9-4B33-A303-9B2F9952ABB2}" type="pres">
      <dgm:prSet presAssocID="{803FEA43-C459-4CF0-A508-773A643F7196}" presName="level2hierChild" presStyleCnt="0"/>
      <dgm:spPr/>
    </dgm:pt>
    <dgm:pt modelId="{9DB5DAF1-9FDE-4C77-BFD3-6CF60B714AD9}" type="pres">
      <dgm:prSet presAssocID="{4424FEDD-FE5B-45CA-8958-F37515200742}" presName="conn2-1" presStyleLbl="parChTrans1D2" presStyleIdx="0" presStyleCnt="2"/>
      <dgm:spPr/>
    </dgm:pt>
    <dgm:pt modelId="{DEA4F0BA-CA26-4C1E-9A17-94FE49CF9DEA}" type="pres">
      <dgm:prSet presAssocID="{4424FEDD-FE5B-45CA-8958-F37515200742}" presName="connTx" presStyleLbl="parChTrans1D2" presStyleIdx="0" presStyleCnt="2"/>
      <dgm:spPr/>
    </dgm:pt>
    <dgm:pt modelId="{D6063485-641D-4FBA-A9F9-D025A35F21EE}" type="pres">
      <dgm:prSet presAssocID="{D7CDE514-0CD9-45E4-8C32-06F758D5DFBF}" presName="root2" presStyleCnt="0"/>
      <dgm:spPr/>
    </dgm:pt>
    <dgm:pt modelId="{FD655885-F066-4DB1-9018-D74FAADBCF77}" type="pres">
      <dgm:prSet presAssocID="{D7CDE514-0CD9-45E4-8C32-06F758D5DFBF}" presName="LevelTwoTextNode" presStyleLbl="node2" presStyleIdx="0" presStyleCnt="2">
        <dgm:presLayoutVars>
          <dgm:chPref val="3"/>
        </dgm:presLayoutVars>
      </dgm:prSet>
      <dgm:spPr/>
    </dgm:pt>
    <dgm:pt modelId="{5E55AADA-AEAB-4B7C-AA14-70D2550C4F5E}" type="pres">
      <dgm:prSet presAssocID="{D7CDE514-0CD9-45E4-8C32-06F758D5DFBF}" presName="level3hierChild" presStyleCnt="0"/>
      <dgm:spPr/>
    </dgm:pt>
    <dgm:pt modelId="{C618106F-057B-4970-8BE8-B2E5B911CB92}" type="pres">
      <dgm:prSet presAssocID="{49AE65B6-149B-4D8E-BA4E-4D49181C4561}" presName="conn2-1" presStyleLbl="parChTrans1D3" presStyleIdx="0" presStyleCnt="2"/>
      <dgm:spPr/>
    </dgm:pt>
    <dgm:pt modelId="{EE707700-A055-4904-92EA-5612D878225D}" type="pres">
      <dgm:prSet presAssocID="{49AE65B6-149B-4D8E-BA4E-4D49181C4561}" presName="connTx" presStyleLbl="parChTrans1D3" presStyleIdx="0" presStyleCnt="2"/>
      <dgm:spPr/>
    </dgm:pt>
    <dgm:pt modelId="{D3B8862F-9221-471E-98A1-8280E8653643}" type="pres">
      <dgm:prSet presAssocID="{1BD184E2-7083-4CE1-ADE3-3D1F26F9AF27}" presName="root2" presStyleCnt="0"/>
      <dgm:spPr/>
    </dgm:pt>
    <dgm:pt modelId="{466DA806-7F83-4415-8683-368CE9A82C7F}" type="pres">
      <dgm:prSet presAssocID="{1BD184E2-7083-4CE1-ADE3-3D1F26F9AF27}" presName="LevelTwoTextNode" presStyleLbl="node3" presStyleIdx="0" presStyleCnt="2">
        <dgm:presLayoutVars>
          <dgm:chPref val="3"/>
        </dgm:presLayoutVars>
      </dgm:prSet>
      <dgm:spPr/>
    </dgm:pt>
    <dgm:pt modelId="{1A53A085-0CD7-4DE1-B9F0-2052EFA329DC}" type="pres">
      <dgm:prSet presAssocID="{1BD184E2-7083-4CE1-ADE3-3D1F26F9AF27}" presName="level3hierChild" presStyleCnt="0"/>
      <dgm:spPr/>
    </dgm:pt>
    <dgm:pt modelId="{96824411-D666-4154-80D6-BFD2698352C6}" type="pres">
      <dgm:prSet presAssocID="{DF4A958A-AD96-429D-A09D-753C49B734D8}" presName="conn2-1" presStyleLbl="parChTrans1D4" presStyleIdx="0" presStyleCnt="6"/>
      <dgm:spPr/>
    </dgm:pt>
    <dgm:pt modelId="{FDA2E787-2E34-49E9-9BBC-6781AEBDE775}" type="pres">
      <dgm:prSet presAssocID="{DF4A958A-AD96-429D-A09D-753C49B734D8}" presName="connTx" presStyleLbl="parChTrans1D4" presStyleIdx="0" presStyleCnt="6"/>
      <dgm:spPr/>
    </dgm:pt>
    <dgm:pt modelId="{26A124CE-DDF0-42D3-9B85-67CA4F51092E}" type="pres">
      <dgm:prSet presAssocID="{E4F3EE67-C870-4A1E-B76F-16471402C930}" presName="root2" presStyleCnt="0"/>
      <dgm:spPr/>
    </dgm:pt>
    <dgm:pt modelId="{94EB9FF6-30FD-49DE-BE4F-17AD5F7B1840}" type="pres">
      <dgm:prSet presAssocID="{E4F3EE67-C870-4A1E-B76F-16471402C930}" presName="LevelTwoTextNode" presStyleLbl="node4" presStyleIdx="0" presStyleCnt="6">
        <dgm:presLayoutVars>
          <dgm:chPref val="3"/>
        </dgm:presLayoutVars>
      </dgm:prSet>
      <dgm:spPr/>
    </dgm:pt>
    <dgm:pt modelId="{7E33425A-B2F7-413D-98E5-819C0CF80B73}" type="pres">
      <dgm:prSet presAssocID="{E4F3EE67-C870-4A1E-B76F-16471402C930}" presName="level3hierChild" presStyleCnt="0"/>
      <dgm:spPr/>
    </dgm:pt>
    <dgm:pt modelId="{2E2804BB-FE5D-44F4-A407-13A9CB93B463}" type="pres">
      <dgm:prSet presAssocID="{7DC6022E-5761-49BF-8914-FB02DE9150FF}" presName="conn2-1" presStyleLbl="parChTrans1D4" presStyleIdx="1" presStyleCnt="6"/>
      <dgm:spPr/>
    </dgm:pt>
    <dgm:pt modelId="{BB814397-526F-4404-ABE4-F05ED12BCC1D}" type="pres">
      <dgm:prSet presAssocID="{7DC6022E-5761-49BF-8914-FB02DE9150FF}" presName="connTx" presStyleLbl="parChTrans1D4" presStyleIdx="1" presStyleCnt="6"/>
      <dgm:spPr/>
    </dgm:pt>
    <dgm:pt modelId="{29FB74DD-41EF-4172-9AAC-89ED3E9513AF}" type="pres">
      <dgm:prSet presAssocID="{8DB7F8B9-8526-4A3E-A280-E099410A63F6}" presName="root2" presStyleCnt="0"/>
      <dgm:spPr/>
    </dgm:pt>
    <dgm:pt modelId="{572E8B85-3137-4545-902A-7FFBEF5F28AD}" type="pres">
      <dgm:prSet presAssocID="{8DB7F8B9-8526-4A3E-A280-E099410A63F6}" presName="LevelTwoTextNode" presStyleLbl="node4" presStyleIdx="1" presStyleCnt="6">
        <dgm:presLayoutVars>
          <dgm:chPref val="3"/>
        </dgm:presLayoutVars>
      </dgm:prSet>
      <dgm:spPr/>
    </dgm:pt>
    <dgm:pt modelId="{127E5E12-8C46-471F-A64E-0C29B9B13EAC}" type="pres">
      <dgm:prSet presAssocID="{8DB7F8B9-8526-4A3E-A280-E099410A63F6}" presName="level3hierChild" presStyleCnt="0"/>
      <dgm:spPr/>
    </dgm:pt>
    <dgm:pt modelId="{7743E89D-A7E0-43E9-AC13-D603CF80BDE2}" type="pres">
      <dgm:prSet presAssocID="{FBD8D015-25DB-4D7B-80EC-0564BD92EAB9}" presName="conn2-1" presStyleLbl="parChTrans1D2" presStyleIdx="1" presStyleCnt="2"/>
      <dgm:spPr/>
    </dgm:pt>
    <dgm:pt modelId="{446D8E3A-845C-4B31-AB80-7A7EE315AC36}" type="pres">
      <dgm:prSet presAssocID="{FBD8D015-25DB-4D7B-80EC-0564BD92EAB9}" presName="connTx" presStyleLbl="parChTrans1D2" presStyleIdx="1" presStyleCnt="2"/>
      <dgm:spPr/>
    </dgm:pt>
    <dgm:pt modelId="{B793740C-D11C-4BAF-93D2-63D6B0E983EC}" type="pres">
      <dgm:prSet presAssocID="{BE8C7AE6-7567-4240-A7CF-F14FF62327E8}" presName="root2" presStyleCnt="0"/>
      <dgm:spPr/>
    </dgm:pt>
    <dgm:pt modelId="{6F7F85C5-D3D8-4B10-A921-54CC1A92406A}" type="pres">
      <dgm:prSet presAssocID="{BE8C7AE6-7567-4240-A7CF-F14FF62327E8}" presName="LevelTwoTextNode" presStyleLbl="node2" presStyleIdx="1" presStyleCnt="2">
        <dgm:presLayoutVars>
          <dgm:chPref val="3"/>
        </dgm:presLayoutVars>
      </dgm:prSet>
      <dgm:spPr/>
    </dgm:pt>
    <dgm:pt modelId="{C2E9A2CB-64E2-489B-922C-EF829FA2652D}" type="pres">
      <dgm:prSet presAssocID="{BE8C7AE6-7567-4240-A7CF-F14FF62327E8}" presName="level3hierChild" presStyleCnt="0"/>
      <dgm:spPr/>
    </dgm:pt>
    <dgm:pt modelId="{307C6ED8-A17E-46BC-BED3-5F0BA91A1AE4}" type="pres">
      <dgm:prSet presAssocID="{FD384D06-BC5F-4A06-A94E-6183326993E4}" presName="conn2-1" presStyleLbl="parChTrans1D3" presStyleIdx="1" presStyleCnt="2"/>
      <dgm:spPr/>
    </dgm:pt>
    <dgm:pt modelId="{880487A0-BF20-4A2E-ABE2-A49D23F41810}" type="pres">
      <dgm:prSet presAssocID="{FD384D06-BC5F-4A06-A94E-6183326993E4}" presName="connTx" presStyleLbl="parChTrans1D3" presStyleIdx="1" presStyleCnt="2"/>
      <dgm:spPr/>
    </dgm:pt>
    <dgm:pt modelId="{7E099BB4-FA1D-46FA-BD7B-0C0158BBA3AA}" type="pres">
      <dgm:prSet presAssocID="{CC05396E-6318-4EE4-8163-5B7F76D49E34}" presName="root2" presStyleCnt="0"/>
      <dgm:spPr/>
    </dgm:pt>
    <dgm:pt modelId="{11A8794A-46A3-4CA4-8218-7EBD267794D4}" type="pres">
      <dgm:prSet presAssocID="{CC05396E-6318-4EE4-8163-5B7F76D49E34}" presName="LevelTwoTextNode" presStyleLbl="node3" presStyleIdx="1" presStyleCnt="2">
        <dgm:presLayoutVars>
          <dgm:chPref val="3"/>
        </dgm:presLayoutVars>
      </dgm:prSet>
      <dgm:spPr/>
    </dgm:pt>
    <dgm:pt modelId="{BD446666-FB97-4A42-8A39-B03743B001C5}" type="pres">
      <dgm:prSet presAssocID="{CC05396E-6318-4EE4-8163-5B7F76D49E34}" presName="level3hierChild" presStyleCnt="0"/>
      <dgm:spPr/>
    </dgm:pt>
    <dgm:pt modelId="{C205FEFB-C813-4207-8E97-BE2843920FFA}" type="pres">
      <dgm:prSet presAssocID="{49DE53FD-F3FF-44DF-8AD9-4327FC523B86}" presName="conn2-1" presStyleLbl="parChTrans1D4" presStyleIdx="2" presStyleCnt="6"/>
      <dgm:spPr/>
    </dgm:pt>
    <dgm:pt modelId="{CC13D39F-CAF8-47BB-9A1A-FF27868E7520}" type="pres">
      <dgm:prSet presAssocID="{49DE53FD-F3FF-44DF-8AD9-4327FC523B86}" presName="connTx" presStyleLbl="parChTrans1D4" presStyleIdx="2" presStyleCnt="6"/>
      <dgm:spPr/>
    </dgm:pt>
    <dgm:pt modelId="{45C16DC2-89AE-4A00-B65A-7F796328F72E}" type="pres">
      <dgm:prSet presAssocID="{6B43DA55-6E0F-4992-BA1A-A5E84E3CEFF9}" presName="root2" presStyleCnt="0"/>
      <dgm:spPr/>
    </dgm:pt>
    <dgm:pt modelId="{AEAD204D-6F7F-426B-996F-D5B91994E4E9}" type="pres">
      <dgm:prSet presAssocID="{6B43DA55-6E0F-4992-BA1A-A5E84E3CEFF9}" presName="LevelTwoTextNode" presStyleLbl="node4" presStyleIdx="2" presStyleCnt="6">
        <dgm:presLayoutVars>
          <dgm:chPref val="3"/>
        </dgm:presLayoutVars>
      </dgm:prSet>
      <dgm:spPr/>
    </dgm:pt>
    <dgm:pt modelId="{14C4B102-D2BD-4268-A5B4-62B3EA46B905}" type="pres">
      <dgm:prSet presAssocID="{6B43DA55-6E0F-4992-BA1A-A5E84E3CEFF9}" presName="level3hierChild" presStyleCnt="0"/>
      <dgm:spPr/>
    </dgm:pt>
    <dgm:pt modelId="{0B167F30-6917-42EE-AD9B-7455BB8ED7F0}" type="pres">
      <dgm:prSet presAssocID="{2CAA70C7-A9DD-4AF4-8338-ACAA17FDAA7F}" presName="conn2-1" presStyleLbl="parChTrans1D4" presStyleIdx="3" presStyleCnt="6"/>
      <dgm:spPr/>
    </dgm:pt>
    <dgm:pt modelId="{A957DC42-009B-4A75-9F56-92C579F885EA}" type="pres">
      <dgm:prSet presAssocID="{2CAA70C7-A9DD-4AF4-8338-ACAA17FDAA7F}" presName="connTx" presStyleLbl="parChTrans1D4" presStyleIdx="3" presStyleCnt="6"/>
      <dgm:spPr/>
    </dgm:pt>
    <dgm:pt modelId="{E3C6C29D-1982-4E2B-B243-0F7DC4B6B824}" type="pres">
      <dgm:prSet presAssocID="{C17A35B4-ABEE-46E7-B476-D321ED7C8C88}" presName="root2" presStyleCnt="0"/>
      <dgm:spPr/>
    </dgm:pt>
    <dgm:pt modelId="{932AF729-B341-4E17-9DC5-700B2CFB4F3D}" type="pres">
      <dgm:prSet presAssocID="{C17A35B4-ABEE-46E7-B476-D321ED7C8C88}" presName="LevelTwoTextNode" presStyleLbl="node4" presStyleIdx="3" presStyleCnt="6">
        <dgm:presLayoutVars>
          <dgm:chPref val="3"/>
        </dgm:presLayoutVars>
      </dgm:prSet>
      <dgm:spPr/>
    </dgm:pt>
    <dgm:pt modelId="{52F96794-E61E-4EE3-933F-8AC7B85A1FCA}" type="pres">
      <dgm:prSet presAssocID="{C17A35B4-ABEE-46E7-B476-D321ED7C8C88}" presName="level3hierChild" presStyleCnt="0"/>
      <dgm:spPr/>
    </dgm:pt>
    <dgm:pt modelId="{DD617A9B-C591-4276-97CB-CB7C0DB064D8}" type="pres">
      <dgm:prSet presAssocID="{EF31A2B3-56D3-4534-8823-23D6341AA4F5}" presName="conn2-1" presStyleLbl="parChTrans1D4" presStyleIdx="4" presStyleCnt="6"/>
      <dgm:spPr/>
    </dgm:pt>
    <dgm:pt modelId="{C296A8BE-8230-40E1-97A2-582716DBFDFC}" type="pres">
      <dgm:prSet presAssocID="{EF31A2B3-56D3-4534-8823-23D6341AA4F5}" presName="connTx" presStyleLbl="parChTrans1D4" presStyleIdx="4" presStyleCnt="6"/>
      <dgm:spPr/>
    </dgm:pt>
    <dgm:pt modelId="{97DBCF87-1600-46AE-AD0E-3C7FD8AAF9E8}" type="pres">
      <dgm:prSet presAssocID="{027E5A04-C174-4433-9466-BD010E6E946C}" presName="root2" presStyleCnt="0"/>
      <dgm:spPr/>
    </dgm:pt>
    <dgm:pt modelId="{BEACEE2D-DC89-4610-BA38-D33ECEFA7171}" type="pres">
      <dgm:prSet presAssocID="{027E5A04-C174-4433-9466-BD010E6E946C}" presName="LevelTwoTextNode" presStyleLbl="node4" presStyleIdx="4" presStyleCnt="6">
        <dgm:presLayoutVars>
          <dgm:chPref val="3"/>
        </dgm:presLayoutVars>
      </dgm:prSet>
      <dgm:spPr/>
    </dgm:pt>
    <dgm:pt modelId="{CF58FF24-E9D1-4818-8C8C-45473902E7DB}" type="pres">
      <dgm:prSet presAssocID="{027E5A04-C174-4433-9466-BD010E6E946C}" presName="level3hierChild" presStyleCnt="0"/>
      <dgm:spPr/>
    </dgm:pt>
    <dgm:pt modelId="{10D4CAD2-8EC2-42D4-81F8-12AB4B193D2A}" type="pres">
      <dgm:prSet presAssocID="{2CFE34BC-17D0-49AB-923E-7C7E80B26713}" presName="conn2-1" presStyleLbl="parChTrans1D4" presStyleIdx="5" presStyleCnt="6"/>
      <dgm:spPr/>
    </dgm:pt>
    <dgm:pt modelId="{A0990634-99D8-4F5E-BC52-7A6803CDB62F}" type="pres">
      <dgm:prSet presAssocID="{2CFE34BC-17D0-49AB-923E-7C7E80B26713}" presName="connTx" presStyleLbl="parChTrans1D4" presStyleIdx="5" presStyleCnt="6"/>
      <dgm:spPr/>
    </dgm:pt>
    <dgm:pt modelId="{416D139A-5167-4E85-8A06-E8324DB6EA41}" type="pres">
      <dgm:prSet presAssocID="{22071B0D-2815-4B02-A084-A4B005C3125A}" presName="root2" presStyleCnt="0"/>
      <dgm:spPr/>
    </dgm:pt>
    <dgm:pt modelId="{D82DF262-ED7E-4668-92C9-C40E63080354}" type="pres">
      <dgm:prSet presAssocID="{22071B0D-2815-4B02-A084-A4B005C3125A}" presName="LevelTwoTextNode" presStyleLbl="node4" presStyleIdx="5" presStyleCnt="6">
        <dgm:presLayoutVars>
          <dgm:chPref val="3"/>
        </dgm:presLayoutVars>
      </dgm:prSet>
      <dgm:spPr/>
    </dgm:pt>
    <dgm:pt modelId="{FB464C62-BB5B-4F5E-9415-610C1EA0926F}" type="pres">
      <dgm:prSet presAssocID="{22071B0D-2815-4B02-A084-A4B005C3125A}" presName="level3hierChild" presStyleCnt="0"/>
      <dgm:spPr/>
    </dgm:pt>
  </dgm:ptLst>
  <dgm:cxnLst>
    <dgm:cxn modelId="{02D63800-CBFF-4299-BA97-F28509884469}" srcId="{803FEA43-C459-4CF0-A508-773A643F7196}" destId="{BE8C7AE6-7567-4240-A7CF-F14FF62327E8}" srcOrd="1" destOrd="0" parTransId="{FBD8D015-25DB-4D7B-80EC-0564BD92EAB9}" sibTransId="{42AFC171-B6EC-49D4-BEA5-9C4DE5E4CE54}"/>
    <dgm:cxn modelId="{36683408-CE79-47E2-B60D-947D42E6D361}" srcId="{BE8C7AE6-7567-4240-A7CF-F14FF62327E8}" destId="{CC05396E-6318-4EE4-8163-5B7F76D49E34}" srcOrd="0" destOrd="0" parTransId="{FD384D06-BC5F-4A06-A94E-6183326993E4}" sibTransId="{587DEF1A-73F2-4165-92D8-98A8DC2DEFE6}"/>
    <dgm:cxn modelId="{6F72B40E-F4A9-4DBA-AB10-65B1B3E9F081}" srcId="{803FEA43-C459-4CF0-A508-773A643F7196}" destId="{D7CDE514-0CD9-45E4-8C32-06F758D5DFBF}" srcOrd="0" destOrd="0" parTransId="{4424FEDD-FE5B-45CA-8958-F37515200742}" sibTransId="{F2F93ADC-28A1-45DF-B872-0FD0BB94ED85}"/>
    <dgm:cxn modelId="{8B410D10-B4BB-40A5-8E58-49130BAACF26}" type="presOf" srcId="{49AE65B6-149B-4D8E-BA4E-4D49181C4561}" destId="{EE707700-A055-4904-92EA-5612D878225D}" srcOrd="1" destOrd="0" presId="urn:microsoft.com/office/officeart/2005/8/layout/hierarchy2"/>
    <dgm:cxn modelId="{92653817-0300-45A4-863F-14C5A73466AE}" type="presOf" srcId="{8DB7F8B9-8526-4A3E-A280-E099410A63F6}" destId="{572E8B85-3137-4545-902A-7FFBEF5F28AD}" srcOrd="0" destOrd="0" presId="urn:microsoft.com/office/officeart/2005/8/layout/hierarchy2"/>
    <dgm:cxn modelId="{2573E91D-99A6-442A-8F4A-3FA519497EED}" type="presOf" srcId="{7DC6022E-5761-49BF-8914-FB02DE9150FF}" destId="{2E2804BB-FE5D-44F4-A407-13A9CB93B463}" srcOrd="0" destOrd="0" presId="urn:microsoft.com/office/officeart/2005/8/layout/hierarchy2"/>
    <dgm:cxn modelId="{9B1A771F-D764-4979-8853-18E1D313B13E}" type="presOf" srcId="{81239F29-A1C6-4A42-9034-E89FB47B855C}" destId="{8C2D2924-1748-43F4-AB88-AF3DA978C737}" srcOrd="0" destOrd="0" presId="urn:microsoft.com/office/officeart/2005/8/layout/hierarchy2"/>
    <dgm:cxn modelId="{F85A7E24-23E1-4BFC-89D1-C3AE3543D251}" type="presOf" srcId="{EF31A2B3-56D3-4534-8823-23D6341AA4F5}" destId="{C296A8BE-8230-40E1-97A2-582716DBFDFC}" srcOrd="1" destOrd="0" presId="urn:microsoft.com/office/officeart/2005/8/layout/hierarchy2"/>
    <dgm:cxn modelId="{39E46930-6690-4292-8CE3-247250180E51}" type="presOf" srcId="{1BD184E2-7083-4CE1-ADE3-3D1F26F9AF27}" destId="{466DA806-7F83-4415-8683-368CE9A82C7F}" srcOrd="0" destOrd="0" presId="urn:microsoft.com/office/officeart/2005/8/layout/hierarchy2"/>
    <dgm:cxn modelId="{DAEC1532-1F96-45D2-A135-0C71AA371F0F}" type="presOf" srcId="{49DE53FD-F3FF-44DF-8AD9-4327FC523B86}" destId="{CC13D39F-CAF8-47BB-9A1A-FF27868E7520}" srcOrd="1" destOrd="0" presId="urn:microsoft.com/office/officeart/2005/8/layout/hierarchy2"/>
    <dgm:cxn modelId="{5AEA2535-6D30-4621-9758-39CE9ED71CD4}" type="presOf" srcId="{EF31A2B3-56D3-4534-8823-23D6341AA4F5}" destId="{DD617A9B-C591-4276-97CB-CB7C0DB064D8}" srcOrd="0" destOrd="0" presId="urn:microsoft.com/office/officeart/2005/8/layout/hierarchy2"/>
    <dgm:cxn modelId="{3B899F36-A028-4648-9655-B901B664CDC5}" srcId="{1BD184E2-7083-4CE1-ADE3-3D1F26F9AF27}" destId="{8DB7F8B9-8526-4A3E-A280-E099410A63F6}" srcOrd="1" destOrd="0" parTransId="{7DC6022E-5761-49BF-8914-FB02DE9150FF}" sibTransId="{85ED5C00-D1AA-4FAF-8572-35FEFCC9BC0E}"/>
    <dgm:cxn modelId="{C143265D-9ADE-4781-983C-9C520E2C6C0B}" srcId="{CC05396E-6318-4EE4-8163-5B7F76D49E34}" destId="{6B43DA55-6E0F-4992-BA1A-A5E84E3CEFF9}" srcOrd="0" destOrd="0" parTransId="{49DE53FD-F3FF-44DF-8AD9-4327FC523B86}" sibTransId="{6F4E529F-7F4F-4EF9-BD82-51F4B828C93B}"/>
    <dgm:cxn modelId="{921A575E-2AC1-4268-929A-34E7DF1F68F6}" type="presOf" srcId="{C17A35B4-ABEE-46E7-B476-D321ED7C8C88}" destId="{932AF729-B341-4E17-9DC5-700B2CFB4F3D}" srcOrd="0" destOrd="0" presId="urn:microsoft.com/office/officeart/2005/8/layout/hierarchy2"/>
    <dgm:cxn modelId="{07D91B63-9682-4B8F-A7CB-7D527A158FF5}" type="presOf" srcId="{FD384D06-BC5F-4A06-A94E-6183326993E4}" destId="{307C6ED8-A17E-46BC-BED3-5F0BA91A1AE4}" srcOrd="0" destOrd="0" presId="urn:microsoft.com/office/officeart/2005/8/layout/hierarchy2"/>
    <dgm:cxn modelId="{A4B9F064-9E64-4777-9E4A-FFBEB85C3747}" type="presOf" srcId="{6B43DA55-6E0F-4992-BA1A-A5E84E3CEFF9}" destId="{AEAD204D-6F7F-426B-996F-D5B91994E4E9}" srcOrd="0" destOrd="0" presId="urn:microsoft.com/office/officeart/2005/8/layout/hierarchy2"/>
    <dgm:cxn modelId="{ACAC5669-DBD4-44E2-AD25-A5AE8983CF0E}" type="presOf" srcId="{DF4A958A-AD96-429D-A09D-753C49B734D8}" destId="{96824411-D666-4154-80D6-BFD2698352C6}" srcOrd="0" destOrd="0" presId="urn:microsoft.com/office/officeart/2005/8/layout/hierarchy2"/>
    <dgm:cxn modelId="{B42A946B-FA62-463B-8249-47C7AEC3EF8F}" type="presOf" srcId="{D7CDE514-0CD9-45E4-8C32-06F758D5DFBF}" destId="{FD655885-F066-4DB1-9018-D74FAADBCF77}" srcOrd="0" destOrd="0" presId="urn:microsoft.com/office/officeart/2005/8/layout/hierarchy2"/>
    <dgm:cxn modelId="{76B94054-5125-4333-81A5-B4D5CDD6C2EA}" type="presOf" srcId="{FBD8D015-25DB-4D7B-80EC-0564BD92EAB9}" destId="{7743E89D-A7E0-43E9-AC13-D603CF80BDE2}" srcOrd="0" destOrd="0" presId="urn:microsoft.com/office/officeart/2005/8/layout/hierarchy2"/>
    <dgm:cxn modelId="{FA3F2F56-02F7-4426-A3CB-102BFA707B5C}" type="presOf" srcId="{4424FEDD-FE5B-45CA-8958-F37515200742}" destId="{9DB5DAF1-9FDE-4C77-BFD3-6CF60B714AD9}" srcOrd="0" destOrd="0" presId="urn:microsoft.com/office/officeart/2005/8/layout/hierarchy2"/>
    <dgm:cxn modelId="{D9DDDF58-EAFA-4090-9D54-E8B2C7F53439}" type="presOf" srcId="{2CFE34BC-17D0-49AB-923E-7C7E80B26713}" destId="{10D4CAD2-8EC2-42D4-81F8-12AB4B193D2A}" srcOrd="0" destOrd="0" presId="urn:microsoft.com/office/officeart/2005/8/layout/hierarchy2"/>
    <dgm:cxn modelId="{FF593685-A031-4D08-8FA3-B5251B274041}" srcId="{D7CDE514-0CD9-45E4-8C32-06F758D5DFBF}" destId="{1BD184E2-7083-4CE1-ADE3-3D1F26F9AF27}" srcOrd="0" destOrd="0" parTransId="{49AE65B6-149B-4D8E-BA4E-4D49181C4561}" sibTransId="{5D1DC0A2-A4C7-4DC8-9C7D-838966B07B56}"/>
    <dgm:cxn modelId="{DDC3B88B-341E-4262-B8BE-105341B6C15B}" type="presOf" srcId="{E4F3EE67-C870-4A1E-B76F-16471402C930}" destId="{94EB9FF6-30FD-49DE-BE4F-17AD5F7B1840}" srcOrd="0" destOrd="0" presId="urn:microsoft.com/office/officeart/2005/8/layout/hierarchy2"/>
    <dgm:cxn modelId="{AE0D198E-8A89-408E-9C82-3389B1E9AB59}" type="presOf" srcId="{DF4A958A-AD96-429D-A09D-753C49B734D8}" destId="{FDA2E787-2E34-49E9-9BBC-6781AEBDE775}" srcOrd="1" destOrd="0" presId="urn:microsoft.com/office/officeart/2005/8/layout/hierarchy2"/>
    <dgm:cxn modelId="{2AFBB38F-0F19-42EB-A2C4-47A0A2AC996E}" type="presOf" srcId="{2CAA70C7-A9DD-4AF4-8338-ACAA17FDAA7F}" destId="{0B167F30-6917-42EE-AD9B-7455BB8ED7F0}" srcOrd="0" destOrd="0" presId="urn:microsoft.com/office/officeart/2005/8/layout/hierarchy2"/>
    <dgm:cxn modelId="{349F42A1-10DB-4AFC-A073-4716DFBE4578}" type="presOf" srcId="{2CAA70C7-A9DD-4AF4-8338-ACAA17FDAA7F}" destId="{A957DC42-009B-4A75-9F56-92C579F885EA}" srcOrd="1" destOrd="0" presId="urn:microsoft.com/office/officeart/2005/8/layout/hierarchy2"/>
    <dgm:cxn modelId="{217556A3-D630-4F7E-AAF9-4ACC790335AA}" type="presOf" srcId="{027E5A04-C174-4433-9466-BD010E6E946C}" destId="{BEACEE2D-DC89-4610-BA38-D33ECEFA7171}" srcOrd="0" destOrd="0" presId="urn:microsoft.com/office/officeart/2005/8/layout/hierarchy2"/>
    <dgm:cxn modelId="{64ABEDA3-29CF-48F5-88EA-CD9AD6DA074E}" type="presOf" srcId="{22071B0D-2815-4B02-A084-A4B005C3125A}" destId="{D82DF262-ED7E-4668-92C9-C40E63080354}" srcOrd="0" destOrd="0" presId="urn:microsoft.com/office/officeart/2005/8/layout/hierarchy2"/>
    <dgm:cxn modelId="{8B0A30AB-4450-4760-A09B-A82B7329857B}" type="presOf" srcId="{CC05396E-6318-4EE4-8163-5B7F76D49E34}" destId="{11A8794A-46A3-4CA4-8218-7EBD267794D4}" srcOrd="0" destOrd="0" presId="urn:microsoft.com/office/officeart/2005/8/layout/hierarchy2"/>
    <dgm:cxn modelId="{CF6FE5AD-9D99-43AE-B880-368C0ADE5EB9}" type="presOf" srcId="{2CFE34BC-17D0-49AB-923E-7C7E80B26713}" destId="{A0990634-99D8-4F5E-BC52-7A6803CDB62F}" srcOrd="1" destOrd="0" presId="urn:microsoft.com/office/officeart/2005/8/layout/hierarchy2"/>
    <dgm:cxn modelId="{19B0E9BB-C958-4380-A2A5-F94781D4C0B5}" srcId="{CC05396E-6318-4EE4-8163-5B7F76D49E34}" destId="{027E5A04-C174-4433-9466-BD010E6E946C}" srcOrd="2" destOrd="0" parTransId="{EF31A2B3-56D3-4534-8823-23D6341AA4F5}" sibTransId="{A06B9F69-72CA-4532-B3FC-A25846F02014}"/>
    <dgm:cxn modelId="{FEF895BE-2313-4AF2-8A7C-3C8395020947}" srcId="{81239F29-A1C6-4A42-9034-E89FB47B855C}" destId="{803FEA43-C459-4CF0-A508-773A643F7196}" srcOrd="0" destOrd="0" parTransId="{8B60CF07-B7A5-4A42-9D75-8C6FCF7EFED3}" sibTransId="{B2635191-CE78-40DB-A340-C331275DAD5F}"/>
    <dgm:cxn modelId="{6F8FE5BF-F2AE-47D8-9354-9C071AC13A70}" srcId="{1BD184E2-7083-4CE1-ADE3-3D1F26F9AF27}" destId="{E4F3EE67-C870-4A1E-B76F-16471402C930}" srcOrd="0" destOrd="0" parTransId="{DF4A958A-AD96-429D-A09D-753C49B734D8}" sibTransId="{B9BABB30-5E89-4080-8829-23B334FE22B1}"/>
    <dgm:cxn modelId="{15D674C0-DD7A-4940-9008-5EAAD96F4C1A}" srcId="{CC05396E-6318-4EE4-8163-5B7F76D49E34}" destId="{C17A35B4-ABEE-46E7-B476-D321ED7C8C88}" srcOrd="1" destOrd="0" parTransId="{2CAA70C7-A9DD-4AF4-8338-ACAA17FDAA7F}" sibTransId="{F1AAD7F9-5E23-4611-8032-25FB2CFD580A}"/>
    <dgm:cxn modelId="{CE15BAC1-2748-4E91-A60C-F62AAFD9585A}" type="presOf" srcId="{FD384D06-BC5F-4A06-A94E-6183326993E4}" destId="{880487A0-BF20-4A2E-ABE2-A49D23F41810}" srcOrd="1" destOrd="0" presId="urn:microsoft.com/office/officeart/2005/8/layout/hierarchy2"/>
    <dgm:cxn modelId="{2AE56BCA-E043-445A-9464-A1DF08028E94}" srcId="{CC05396E-6318-4EE4-8163-5B7F76D49E34}" destId="{22071B0D-2815-4B02-A084-A4B005C3125A}" srcOrd="3" destOrd="0" parTransId="{2CFE34BC-17D0-49AB-923E-7C7E80B26713}" sibTransId="{9FD6B31E-F741-438D-B7AF-9DC163DAC6FD}"/>
    <dgm:cxn modelId="{63C07BD1-6636-481A-9AEA-DA428E8FC0A4}" type="presOf" srcId="{4424FEDD-FE5B-45CA-8958-F37515200742}" destId="{DEA4F0BA-CA26-4C1E-9A17-94FE49CF9DEA}" srcOrd="1" destOrd="0" presId="urn:microsoft.com/office/officeart/2005/8/layout/hierarchy2"/>
    <dgm:cxn modelId="{8EFBE2D5-A2B4-4229-B61A-5392953B8278}" type="presOf" srcId="{BE8C7AE6-7567-4240-A7CF-F14FF62327E8}" destId="{6F7F85C5-D3D8-4B10-A921-54CC1A92406A}" srcOrd="0" destOrd="0" presId="urn:microsoft.com/office/officeart/2005/8/layout/hierarchy2"/>
    <dgm:cxn modelId="{4A634BD9-6CA8-438D-AF8F-FC7E602D8548}" type="presOf" srcId="{49DE53FD-F3FF-44DF-8AD9-4327FC523B86}" destId="{C205FEFB-C813-4207-8E97-BE2843920FFA}" srcOrd="0" destOrd="0" presId="urn:microsoft.com/office/officeart/2005/8/layout/hierarchy2"/>
    <dgm:cxn modelId="{ABF780DA-BC60-4D8A-93C8-7556D937994E}" type="presOf" srcId="{49AE65B6-149B-4D8E-BA4E-4D49181C4561}" destId="{C618106F-057B-4970-8BE8-B2E5B911CB92}" srcOrd="0" destOrd="0" presId="urn:microsoft.com/office/officeart/2005/8/layout/hierarchy2"/>
    <dgm:cxn modelId="{E8B599DC-5BE3-4D79-B706-2D0B2949D88B}" type="presOf" srcId="{FBD8D015-25DB-4D7B-80EC-0564BD92EAB9}" destId="{446D8E3A-845C-4B31-AB80-7A7EE315AC36}" srcOrd="1" destOrd="0" presId="urn:microsoft.com/office/officeart/2005/8/layout/hierarchy2"/>
    <dgm:cxn modelId="{38297DDE-922C-43E1-840E-29ECDC330A19}" type="presOf" srcId="{7DC6022E-5761-49BF-8914-FB02DE9150FF}" destId="{BB814397-526F-4404-ABE4-F05ED12BCC1D}" srcOrd="1" destOrd="0" presId="urn:microsoft.com/office/officeart/2005/8/layout/hierarchy2"/>
    <dgm:cxn modelId="{D362BAF0-B6A4-442C-AE17-8C8945981F3F}" type="presOf" srcId="{803FEA43-C459-4CF0-A508-773A643F7196}" destId="{B7AB86E6-9AA2-4B95-A6A1-A85E0CA395FD}" srcOrd="0" destOrd="0" presId="urn:microsoft.com/office/officeart/2005/8/layout/hierarchy2"/>
    <dgm:cxn modelId="{7F6B762A-7CE5-4CAF-A8E3-07893AF194E1}" type="presParOf" srcId="{8C2D2924-1748-43F4-AB88-AF3DA978C737}" destId="{23A08B91-2B0C-4960-9C70-71F9BBCD6F8A}" srcOrd="0" destOrd="0" presId="urn:microsoft.com/office/officeart/2005/8/layout/hierarchy2"/>
    <dgm:cxn modelId="{210F91DD-CA7A-4F3E-913D-20B3C73BE061}" type="presParOf" srcId="{23A08B91-2B0C-4960-9C70-71F9BBCD6F8A}" destId="{B7AB86E6-9AA2-4B95-A6A1-A85E0CA395FD}" srcOrd="0" destOrd="0" presId="urn:microsoft.com/office/officeart/2005/8/layout/hierarchy2"/>
    <dgm:cxn modelId="{DCE68334-A3D4-452A-A34A-690D4B3558E9}" type="presParOf" srcId="{23A08B91-2B0C-4960-9C70-71F9BBCD6F8A}" destId="{802B6F58-75B9-4B33-A303-9B2F9952ABB2}" srcOrd="1" destOrd="0" presId="urn:microsoft.com/office/officeart/2005/8/layout/hierarchy2"/>
    <dgm:cxn modelId="{F743975B-8267-4F11-9959-2B8BD8227AC7}" type="presParOf" srcId="{802B6F58-75B9-4B33-A303-9B2F9952ABB2}" destId="{9DB5DAF1-9FDE-4C77-BFD3-6CF60B714AD9}" srcOrd="0" destOrd="0" presId="urn:microsoft.com/office/officeart/2005/8/layout/hierarchy2"/>
    <dgm:cxn modelId="{426EE57E-AE10-421A-B63B-7F168E5C835D}" type="presParOf" srcId="{9DB5DAF1-9FDE-4C77-BFD3-6CF60B714AD9}" destId="{DEA4F0BA-CA26-4C1E-9A17-94FE49CF9DEA}" srcOrd="0" destOrd="0" presId="urn:microsoft.com/office/officeart/2005/8/layout/hierarchy2"/>
    <dgm:cxn modelId="{6D910A4D-0ECF-414F-87C9-63EDA58276B7}" type="presParOf" srcId="{802B6F58-75B9-4B33-A303-9B2F9952ABB2}" destId="{D6063485-641D-4FBA-A9F9-D025A35F21EE}" srcOrd="1" destOrd="0" presId="urn:microsoft.com/office/officeart/2005/8/layout/hierarchy2"/>
    <dgm:cxn modelId="{E34DA04E-7639-4E78-AAFF-EC5222D1E778}" type="presParOf" srcId="{D6063485-641D-4FBA-A9F9-D025A35F21EE}" destId="{FD655885-F066-4DB1-9018-D74FAADBCF77}" srcOrd="0" destOrd="0" presId="urn:microsoft.com/office/officeart/2005/8/layout/hierarchy2"/>
    <dgm:cxn modelId="{59EFDCBA-1FF3-466C-ABA8-47603B66DDA6}" type="presParOf" srcId="{D6063485-641D-4FBA-A9F9-D025A35F21EE}" destId="{5E55AADA-AEAB-4B7C-AA14-70D2550C4F5E}" srcOrd="1" destOrd="0" presId="urn:microsoft.com/office/officeart/2005/8/layout/hierarchy2"/>
    <dgm:cxn modelId="{ED590677-B16F-4A2C-976A-7C18F3566404}" type="presParOf" srcId="{5E55AADA-AEAB-4B7C-AA14-70D2550C4F5E}" destId="{C618106F-057B-4970-8BE8-B2E5B911CB92}" srcOrd="0" destOrd="0" presId="urn:microsoft.com/office/officeart/2005/8/layout/hierarchy2"/>
    <dgm:cxn modelId="{28F9773B-A870-4D20-83C2-8DF8612A979D}" type="presParOf" srcId="{C618106F-057B-4970-8BE8-B2E5B911CB92}" destId="{EE707700-A055-4904-92EA-5612D878225D}" srcOrd="0" destOrd="0" presId="urn:microsoft.com/office/officeart/2005/8/layout/hierarchy2"/>
    <dgm:cxn modelId="{09B56844-AC14-4B42-8886-E7B76A619DFA}" type="presParOf" srcId="{5E55AADA-AEAB-4B7C-AA14-70D2550C4F5E}" destId="{D3B8862F-9221-471E-98A1-8280E8653643}" srcOrd="1" destOrd="0" presId="urn:microsoft.com/office/officeart/2005/8/layout/hierarchy2"/>
    <dgm:cxn modelId="{DFD8EDE4-FE7D-4751-A33F-157923E139DD}" type="presParOf" srcId="{D3B8862F-9221-471E-98A1-8280E8653643}" destId="{466DA806-7F83-4415-8683-368CE9A82C7F}" srcOrd="0" destOrd="0" presId="urn:microsoft.com/office/officeart/2005/8/layout/hierarchy2"/>
    <dgm:cxn modelId="{907B8A3D-3CCA-4626-A696-73619EFDEE74}" type="presParOf" srcId="{D3B8862F-9221-471E-98A1-8280E8653643}" destId="{1A53A085-0CD7-4DE1-B9F0-2052EFA329DC}" srcOrd="1" destOrd="0" presId="urn:microsoft.com/office/officeart/2005/8/layout/hierarchy2"/>
    <dgm:cxn modelId="{2E174F2B-C6C5-493A-9BEF-10D6748298E1}" type="presParOf" srcId="{1A53A085-0CD7-4DE1-B9F0-2052EFA329DC}" destId="{96824411-D666-4154-80D6-BFD2698352C6}" srcOrd="0" destOrd="0" presId="urn:microsoft.com/office/officeart/2005/8/layout/hierarchy2"/>
    <dgm:cxn modelId="{FDB53B7F-6828-4717-A19E-6654147307AE}" type="presParOf" srcId="{96824411-D666-4154-80D6-BFD2698352C6}" destId="{FDA2E787-2E34-49E9-9BBC-6781AEBDE775}" srcOrd="0" destOrd="0" presId="urn:microsoft.com/office/officeart/2005/8/layout/hierarchy2"/>
    <dgm:cxn modelId="{A309A6A6-CEE5-46D0-A4BE-56195FB2F55A}" type="presParOf" srcId="{1A53A085-0CD7-4DE1-B9F0-2052EFA329DC}" destId="{26A124CE-DDF0-42D3-9B85-67CA4F51092E}" srcOrd="1" destOrd="0" presId="urn:microsoft.com/office/officeart/2005/8/layout/hierarchy2"/>
    <dgm:cxn modelId="{80C04A09-E34F-49BE-B6CD-305CDBDB613D}" type="presParOf" srcId="{26A124CE-DDF0-42D3-9B85-67CA4F51092E}" destId="{94EB9FF6-30FD-49DE-BE4F-17AD5F7B1840}" srcOrd="0" destOrd="0" presId="urn:microsoft.com/office/officeart/2005/8/layout/hierarchy2"/>
    <dgm:cxn modelId="{E5840853-044B-4E53-AC57-4B235A7D7A01}" type="presParOf" srcId="{26A124CE-DDF0-42D3-9B85-67CA4F51092E}" destId="{7E33425A-B2F7-413D-98E5-819C0CF80B73}" srcOrd="1" destOrd="0" presId="urn:microsoft.com/office/officeart/2005/8/layout/hierarchy2"/>
    <dgm:cxn modelId="{9C710C65-C92F-4945-9BD5-7532408DEC3A}" type="presParOf" srcId="{1A53A085-0CD7-4DE1-B9F0-2052EFA329DC}" destId="{2E2804BB-FE5D-44F4-A407-13A9CB93B463}" srcOrd="2" destOrd="0" presId="urn:microsoft.com/office/officeart/2005/8/layout/hierarchy2"/>
    <dgm:cxn modelId="{AB13C664-B435-446F-8637-F2300B6E711F}" type="presParOf" srcId="{2E2804BB-FE5D-44F4-A407-13A9CB93B463}" destId="{BB814397-526F-4404-ABE4-F05ED12BCC1D}" srcOrd="0" destOrd="0" presId="urn:microsoft.com/office/officeart/2005/8/layout/hierarchy2"/>
    <dgm:cxn modelId="{891307B6-8CC6-45F9-8119-F3F7B40D518E}" type="presParOf" srcId="{1A53A085-0CD7-4DE1-B9F0-2052EFA329DC}" destId="{29FB74DD-41EF-4172-9AAC-89ED3E9513AF}" srcOrd="3" destOrd="0" presId="urn:microsoft.com/office/officeart/2005/8/layout/hierarchy2"/>
    <dgm:cxn modelId="{D3A63BBD-9A26-4FEA-B67E-85672C518575}" type="presParOf" srcId="{29FB74DD-41EF-4172-9AAC-89ED3E9513AF}" destId="{572E8B85-3137-4545-902A-7FFBEF5F28AD}" srcOrd="0" destOrd="0" presId="urn:microsoft.com/office/officeart/2005/8/layout/hierarchy2"/>
    <dgm:cxn modelId="{61106A40-C7FC-4AAB-A16D-DA2662BA74FC}" type="presParOf" srcId="{29FB74DD-41EF-4172-9AAC-89ED3E9513AF}" destId="{127E5E12-8C46-471F-A64E-0C29B9B13EAC}" srcOrd="1" destOrd="0" presId="urn:microsoft.com/office/officeart/2005/8/layout/hierarchy2"/>
    <dgm:cxn modelId="{195DF624-9CA6-4370-AEE6-DA26FDBF4572}" type="presParOf" srcId="{802B6F58-75B9-4B33-A303-9B2F9952ABB2}" destId="{7743E89D-A7E0-43E9-AC13-D603CF80BDE2}" srcOrd="2" destOrd="0" presId="urn:microsoft.com/office/officeart/2005/8/layout/hierarchy2"/>
    <dgm:cxn modelId="{E613A036-57E0-4F9F-870E-2299DC3C0958}" type="presParOf" srcId="{7743E89D-A7E0-43E9-AC13-D603CF80BDE2}" destId="{446D8E3A-845C-4B31-AB80-7A7EE315AC36}" srcOrd="0" destOrd="0" presId="urn:microsoft.com/office/officeart/2005/8/layout/hierarchy2"/>
    <dgm:cxn modelId="{A0DC0B5B-784A-4E4B-BD02-CB27219A8E2A}" type="presParOf" srcId="{802B6F58-75B9-4B33-A303-9B2F9952ABB2}" destId="{B793740C-D11C-4BAF-93D2-63D6B0E983EC}" srcOrd="3" destOrd="0" presId="urn:microsoft.com/office/officeart/2005/8/layout/hierarchy2"/>
    <dgm:cxn modelId="{789A073E-6866-4817-A49C-36E05B1E7E10}" type="presParOf" srcId="{B793740C-D11C-4BAF-93D2-63D6B0E983EC}" destId="{6F7F85C5-D3D8-4B10-A921-54CC1A92406A}" srcOrd="0" destOrd="0" presId="urn:microsoft.com/office/officeart/2005/8/layout/hierarchy2"/>
    <dgm:cxn modelId="{D5AD69A1-864F-4AB7-8125-904AD97F6562}" type="presParOf" srcId="{B793740C-D11C-4BAF-93D2-63D6B0E983EC}" destId="{C2E9A2CB-64E2-489B-922C-EF829FA2652D}" srcOrd="1" destOrd="0" presId="urn:microsoft.com/office/officeart/2005/8/layout/hierarchy2"/>
    <dgm:cxn modelId="{317C268F-F3DB-4B60-9B82-4A85E48D17D4}" type="presParOf" srcId="{C2E9A2CB-64E2-489B-922C-EF829FA2652D}" destId="{307C6ED8-A17E-46BC-BED3-5F0BA91A1AE4}" srcOrd="0" destOrd="0" presId="urn:microsoft.com/office/officeart/2005/8/layout/hierarchy2"/>
    <dgm:cxn modelId="{8D0FD3AC-CE47-4796-9B0C-6C30A0276241}" type="presParOf" srcId="{307C6ED8-A17E-46BC-BED3-5F0BA91A1AE4}" destId="{880487A0-BF20-4A2E-ABE2-A49D23F41810}" srcOrd="0" destOrd="0" presId="urn:microsoft.com/office/officeart/2005/8/layout/hierarchy2"/>
    <dgm:cxn modelId="{2C0B1523-62AA-411B-9EB2-143EF9B998DD}" type="presParOf" srcId="{C2E9A2CB-64E2-489B-922C-EF829FA2652D}" destId="{7E099BB4-FA1D-46FA-BD7B-0C0158BBA3AA}" srcOrd="1" destOrd="0" presId="urn:microsoft.com/office/officeart/2005/8/layout/hierarchy2"/>
    <dgm:cxn modelId="{B446C1AC-DE0A-4D4B-869E-45E907CDD729}" type="presParOf" srcId="{7E099BB4-FA1D-46FA-BD7B-0C0158BBA3AA}" destId="{11A8794A-46A3-4CA4-8218-7EBD267794D4}" srcOrd="0" destOrd="0" presId="urn:microsoft.com/office/officeart/2005/8/layout/hierarchy2"/>
    <dgm:cxn modelId="{40737B64-FE20-4577-938E-D52265A987AA}" type="presParOf" srcId="{7E099BB4-FA1D-46FA-BD7B-0C0158BBA3AA}" destId="{BD446666-FB97-4A42-8A39-B03743B001C5}" srcOrd="1" destOrd="0" presId="urn:microsoft.com/office/officeart/2005/8/layout/hierarchy2"/>
    <dgm:cxn modelId="{0DB22936-00E4-4DD8-9363-947FE73C845F}" type="presParOf" srcId="{BD446666-FB97-4A42-8A39-B03743B001C5}" destId="{C205FEFB-C813-4207-8E97-BE2843920FFA}" srcOrd="0" destOrd="0" presId="urn:microsoft.com/office/officeart/2005/8/layout/hierarchy2"/>
    <dgm:cxn modelId="{C105DE56-7D2E-4847-AC58-A2C2E10A0BEE}" type="presParOf" srcId="{C205FEFB-C813-4207-8E97-BE2843920FFA}" destId="{CC13D39F-CAF8-47BB-9A1A-FF27868E7520}" srcOrd="0" destOrd="0" presId="urn:microsoft.com/office/officeart/2005/8/layout/hierarchy2"/>
    <dgm:cxn modelId="{A22FD260-EFD3-4985-8593-44142679923F}" type="presParOf" srcId="{BD446666-FB97-4A42-8A39-B03743B001C5}" destId="{45C16DC2-89AE-4A00-B65A-7F796328F72E}" srcOrd="1" destOrd="0" presId="urn:microsoft.com/office/officeart/2005/8/layout/hierarchy2"/>
    <dgm:cxn modelId="{95DE439B-FB9E-4867-A568-6DCA8B1403E0}" type="presParOf" srcId="{45C16DC2-89AE-4A00-B65A-7F796328F72E}" destId="{AEAD204D-6F7F-426B-996F-D5B91994E4E9}" srcOrd="0" destOrd="0" presId="urn:microsoft.com/office/officeart/2005/8/layout/hierarchy2"/>
    <dgm:cxn modelId="{6054FF82-B7DA-40C8-B15D-E5D0C3EA83ED}" type="presParOf" srcId="{45C16DC2-89AE-4A00-B65A-7F796328F72E}" destId="{14C4B102-D2BD-4268-A5B4-62B3EA46B905}" srcOrd="1" destOrd="0" presId="urn:microsoft.com/office/officeart/2005/8/layout/hierarchy2"/>
    <dgm:cxn modelId="{13E42632-EE0F-462F-930F-14D938F49C02}" type="presParOf" srcId="{BD446666-FB97-4A42-8A39-B03743B001C5}" destId="{0B167F30-6917-42EE-AD9B-7455BB8ED7F0}" srcOrd="2" destOrd="0" presId="urn:microsoft.com/office/officeart/2005/8/layout/hierarchy2"/>
    <dgm:cxn modelId="{13C323E5-155D-4712-9AEE-67112D247429}" type="presParOf" srcId="{0B167F30-6917-42EE-AD9B-7455BB8ED7F0}" destId="{A957DC42-009B-4A75-9F56-92C579F885EA}" srcOrd="0" destOrd="0" presId="urn:microsoft.com/office/officeart/2005/8/layout/hierarchy2"/>
    <dgm:cxn modelId="{13D0A04C-BE66-492F-85D8-72BCE9963625}" type="presParOf" srcId="{BD446666-FB97-4A42-8A39-B03743B001C5}" destId="{E3C6C29D-1982-4E2B-B243-0F7DC4B6B824}" srcOrd="3" destOrd="0" presId="urn:microsoft.com/office/officeart/2005/8/layout/hierarchy2"/>
    <dgm:cxn modelId="{F5FA4BD9-6110-4C1A-9D04-2E765A306557}" type="presParOf" srcId="{E3C6C29D-1982-4E2B-B243-0F7DC4B6B824}" destId="{932AF729-B341-4E17-9DC5-700B2CFB4F3D}" srcOrd="0" destOrd="0" presId="urn:microsoft.com/office/officeart/2005/8/layout/hierarchy2"/>
    <dgm:cxn modelId="{5E8E82CD-9916-4D1F-9F75-C0A561FFFFD0}" type="presParOf" srcId="{E3C6C29D-1982-4E2B-B243-0F7DC4B6B824}" destId="{52F96794-E61E-4EE3-933F-8AC7B85A1FCA}" srcOrd="1" destOrd="0" presId="urn:microsoft.com/office/officeart/2005/8/layout/hierarchy2"/>
    <dgm:cxn modelId="{0AA7FA57-7294-40CB-B892-D66C766ECB80}" type="presParOf" srcId="{BD446666-FB97-4A42-8A39-B03743B001C5}" destId="{DD617A9B-C591-4276-97CB-CB7C0DB064D8}" srcOrd="4" destOrd="0" presId="urn:microsoft.com/office/officeart/2005/8/layout/hierarchy2"/>
    <dgm:cxn modelId="{9465C0A0-0790-45F5-AB55-F74FD51B01B8}" type="presParOf" srcId="{DD617A9B-C591-4276-97CB-CB7C0DB064D8}" destId="{C296A8BE-8230-40E1-97A2-582716DBFDFC}" srcOrd="0" destOrd="0" presId="urn:microsoft.com/office/officeart/2005/8/layout/hierarchy2"/>
    <dgm:cxn modelId="{DFB23FBF-E063-4966-9486-6B60577BE352}" type="presParOf" srcId="{BD446666-FB97-4A42-8A39-B03743B001C5}" destId="{97DBCF87-1600-46AE-AD0E-3C7FD8AAF9E8}" srcOrd="5" destOrd="0" presId="urn:microsoft.com/office/officeart/2005/8/layout/hierarchy2"/>
    <dgm:cxn modelId="{6A389AB9-28FD-4EDD-96E1-4E2B7C23D43C}" type="presParOf" srcId="{97DBCF87-1600-46AE-AD0E-3C7FD8AAF9E8}" destId="{BEACEE2D-DC89-4610-BA38-D33ECEFA7171}" srcOrd="0" destOrd="0" presId="urn:microsoft.com/office/officeart/2005/8/layout/hierarchy2"/>
    <dgm:cxn modelId="{5A35609D-8C63-4D34-8583-39A82495DF23}" type="presParOf" srcId="{97DBCF87-1600-46AE-AD0E-3C7FD8AAF9E8}" destId="{CF58FF24-E9D1-4818-8C8C-45473902E7DB}" srcOrd="1" destOrd="0" presId="urn:microsoft.com/office/officeart/2005/8/layout/hierarchy2"/>
    <dgm:cxn modelId="{CD59A30D-1832-42FD-83BC-00A2BB1B233F}" type="presParOf" srcId="{BD446666-FB97-4A42-8A39-B03743B001C5}" destId="{10D4CAD2-8EC2-42D4-81F8-12AB4B193D2A}" srcOrd="6" destOrd="0" presId="urn:microsoft.com/office/officeart/2005/8/layout/hierarchy2"/>
    <dgm:cxn modelId="{78F4A7F1-B690-4406-8B39-49C785C8AB33}" type="presParOf" srcId="{10D4CAD2-8EC2-42D4-81F8-12AB4B193D2A}" destId="{A0990634-99D8-4F5E-BC52-7A6803CDB62F}" srcOrd="0" destOrd="0" presId="urn:microsoft.com/office/officeart/2005/8/layout/hierarchy2"/>
    <dgm:cxn modelId="{821A02E2-0176-419E-B346-0FC3653AF83E}" type="presParOf" srcId="{BD446666-FB97-4A42-8A39-B03743B001C5}" destId="{416D139A-5167-4E85-8A06-E8324DB6EA41}" srcOrd="7" destOrd="0" presId="urn:microsoft.com/office/officeart/2005/8/layout/hierarchy2"/>
    <dgm:cxn modelId="{F1C3731C-2260-4449-B37D-F1F219B77031}" type="presParOf" srcId="{416D139A-5167-4E85-8A06-E8324DB6EA41}" destId="{D82DF262-ED7E-4668-92C9-C40E63080354}" srcOrd="0" destOrd="0" presId="urn:microsoft.com/office/officeart/2005/8/layout/hierarchy2"/>
    <dgm:cxn modelId="{AE046873-140C-406B-98A8-1A8296E4AB52}" type="presParOf" srcId="{416D139A-5167-4E85-8A06-E8324DB6EA41}" destId="{FB464C62-BB5B-4F5E-9415-610C1EA0926F}"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3B25BE0-13C2-4965-9FD5-3C76A723F687}" type="doc">
      <dgm:prSet loTypeId="urn:microsoft.com/office/officeart/2005/8/layout/orgChart1" loCatId="hierarchy" qsTypeId="urn:microsoft.com/office/officeart/2005/8/quickstyle/simple1" qsCatId="simple" csTypeId="urn:microsoft.com/office/officeart/2005/8/colors/accent6_4" csCatId="accent6" phldr="1"/>
      <dgm:spPr/>
      <dgm:t>
        <a:bodyPr/>
        <a:lstStyle/>
        <a:p>
          <a:endParaRPr lang="pl-PL"/>
        </a:p>
      </dgm:t>
    </dgm:pt>
    <dgm:pt modelId="{A796B0FC-ABB8-4F29-8462-B1F88C62AF5F}">
      <dgm:prSet phldrT="[Text]"/>
      <dgm:spPr>
        <a:solidFill>
          <a:srgbClr val="FFC000"/>
        </a:solidFill>
      </dgm:spPr>
      <dgm:t>
        <a:bodyPr/>
        <a:lstStyle/>
        <a:p>
          <a:r>
            <a:rPr lang="pl-PL" dirty="0"/>
            <a:t>SPRAWY DEPOZYTOWE</a:t>
          </a:r>
        </a:p>
      </dgm:t>
    </dgm:pt>
    <dgm:pt modelId="{473B71A4-DDFA-43AC-B28C-014C072E5937}" type="parTrans" cxnId="{670857B3-0774-4083-B156-EF3CD67DD175}">
      <dgm:prSet/>
      <dgm:spPr/>
      <dgm:t>
        <a:bodyPr/>
        <a:lstStyle/>
        <a:p>
          <a:endParaRPr lang="pl-PL"/>
        </a:p>
      </dgm:t>
    </dgm:pt>
    <dgm:pt modelId="{094734DF-667D-4F3E-8E66-65D1D150DD39}" type="sibTrans" cxnId="{670857B3-0774-4083-B156-EF3CD67DD175}">
      <dgm:prSet/>
      <dgm:spPr/>
      <dgm:t>
        <a:bodyPr/>
        <a:lstStyle/>
        <a:p>
          <a:endParaRPr lang="pl-PL"/>
        </a:p>
      </dgm:t>
    </dgm:pt>
    <dgm:pt modelId="{B1579A75-A080-43F7-8A8B-47B38FE75ACF}">
      <dgm:prSet phldrT="[Text]"/>
      <dgm:spPr>
        <a:solidFill>
          <a:srgbClr val="FFC000"/>
        </a:solidFill>
      </dgm:spPr>
      <dgm:t>
        <a:bodyPr/>
        <a:lstStyle/>
        <a:p>
          <a:r>
            <a:rPr lang="pl-PL" dirty="0"/>
            <a:t>SPRAWY O  ZŁOŻENIE PRZEDMIOTU ŚWIADCZENIA DO DEPOZYTU </a:t>
          </a:r>
        </a:p>
      </dgm:t>
    </dgm:pt>
    <dgm:pt modelId="{6AEEC14D-2260-46A5-9613-814F1340183B}" type="parTrans" cxnId="{60FC235D-F4A3-4185-ADF9-4197AF093166}">
      <dgm:prSet/>
      <dgm:spPr/>
      <dgm:t>
        <a:bodyPr/>
        <a:lstStyle/>
        <a:p>
          <a:endParaRPr lang="pl-PL"/>
        </a:p>
      </dgm:t>
    </dgm:pt>
    <dgm:pt modelId="{545F57EF-9248-49B5-8C93-5821DE897B03}" type="sibTrans" cxnId="{60FC235D-F4A3-4185-ADF9-4197AF093166}">
      <dgm:prSet/>
      <dgm:spPr/>
      <dgm:t>
        <a:bodyPr/>
        <a:lstStyle/>
        <a:p>
          <a:endParaRPr lang="pl-PL"/>
        </a:p>
      </dgm:t>
    </dgm:pt>
    <dgm:pt modelId="{8BFB2F55-87CE-4C55-88D0-66664B8FA074}">
      <dgm:prSet phldrT="[Text]"/>
      <dgm:spPr>
        <a:solidFill>
          <a:srgbClr val="FFC000"/>
        </a:solidFill>
      </dgm:spPr>
      <dgm:t>
        <a:bodyPr/>
        <a:lstStyle/>
        <a:p>
          <a:r>
            <a:rPr lang="pl-PL" dirty="0"/>
            <a:t>SPRAWY O ZWROT DEPOZYTU SĄDOWEGO SKŁADAJĄCEMU </a:t>
          </a:r>
        </a:p>
      </dgm:t>
    </dgm:pt>
    <dgm:pt modelId="{2B3D264A-D0F6-42E9-97D0-32FC06E066C5}" type="parTrans" cxnId="{5C4078EB-C4EC-4BE8-A3CA-5A88AEF09AF2}">
      <dgm:prSet/>
      <dgm:spPr/>
      <dgm:t>
        <a:bodyPr/>
        <a:lstStyle/>
        <a:p>
          <a:endParaRPr lang="pl-PL"/>
        </a:p>
      </dgm:t>
    </dgm:pt>
    <dgm:pt modelId="{829A831F-9B4E-4C04-BCBF-EA46F26D53E7}" type="sibTrans" cxnId="{5C4078EB-C4EC-4BE8-A3CA-5A88AEF09AF2}">
      <dgm:prSet/>
      <dgm:spPr/>
      <dgm:t>
        <a:bodyPr/>
        <a:lstStyle/>
        <a:p>
          <a:endParaRPr lang="pl-PL"/>
        </a:p>
      </dgm:t>
    </dgm:pt>
    <dgm:pt modelId="{4341DF30-C437-4F52-8C76-8C9B27622546}">
      <dgm:prSet phldrT="[Text]"/>
      <dgm:spPr>
        <a:solidFill>
          <a:srgbClr val="FFC000"/>
        </a:solidFill>
      </dgm:spPr>
      <dgm:t>
        <a:bodyPr/>
        <a:lstStyle/>
        <a:p>
          <a:r>
            <a:rPr lang="pl-PL" dirty="0"/>
            <a:t>SPRAWY O STWIERDZENIE LIKWIDACJI NIEPODJĘTEGO DEPOZYTU</a:t>
          </a:r>
        </a:p>
      </dgm:t>
    </dgm:pt>
    <dgm:pt modelId="{EB2413DC-6997-4AD4-8A3C-52A283AA4F5F}" type="parTrans" cxnId="{DE67D03C-026E-4E30-BEDC-E406C325F9AB}">
      <dgm:prSet/>
      <dgm:spPr/>
      <dgm:t>
        <a:bodyPr/>
        <a:lstStyle/>
        <a:p>
          <a:endParaRPr lang="pl-PL"/>
        </a:p>
      </dgm:t>
    </dgm:pt>
    <dgm:pt modelId="{64E59754-2762-494B-9BF0-AA3C5F8BA599}" type="sibTrans" cxnId="{DE67D03C-026E-4E30-BEDC-E406C325F9AB}">
      <dgm:prSet/>
      <dgm:spPr/>
      <dgm:t>
        <a:bodyPr/>
        <a:lstStyle/>
        <a:p>
          <a:endParaRPr lang="pl-PL"/>
        </a:p>
      </dgm:t>
    </dgm:pt>
    <dgm:pt modelId="{FFE1185A-1B69-4770-9C91-3A7DF540F3B9}">
      <dgm:prSet/>
      <dgm:spPr>
        <a:solidFill>
          <a:srgbClr val="FFC000"/>
        </a:solidFill>
      </dgm:spPr>
      <dgm:t>
        <a:bodyPr/>
        <a:lstStyle/>
        <a:p>
          <a:r>
            <a:rPr lang="pl-PL" dirty="0"/>
            <a:t>SPRAWY O WYDANIE DEPOZYTU UPRAWNIONEMU</a:t>
          </a:r>
        </a:p>
      </dgm:t>
    </dgm:pt>
    <dgm:pt modelId="{3A8B396B-55D4-44D0-B5C5-BFB5C40D5353}" type="parTrans" cxnId="{800011DF-0107-4785-AAB1-23B9665C5B05}">
      <dgm:prSet/>
      <dgm:spPr/>
      <dgm:t>
        <a:bodyPr/>
        <a:lstStyle/>
        <a:p>
          <a:endParaRPr lang="pl-PL"/>
        </a:p>
      </dgm:t>
    </dgm:pt>
    <dgm:pt modelId="{B54F36D7-C324-40C2-A0F7-83E5F33C0460}" type="sibTrans" cxnId="{800011DF-0107-4785-AAB1-23B9665C5B05}">
      <dgm:prSet/>
      <dgm:spPr/>
      <dgm:t>
        <a:bodyPr/>
        <a:lstStyle/>
        <a:p>
          <a:endParaRPr lang="pl-PL"/>
        </a:p>
      </dgm:t>
    </dgm:pt>
    <dgm:pt modelId="{8F0C4577-2BB7-4353-B182-B01EC4F50B65}" type="pres">
      <dgm:prSet presAssocID="{23B25BE0-13C2-4965-9FD5-3C76A723F687}" presName="hierChild1" presStyleCnt="0">
        <dgm:presLayoutVars>
          <dgm:orgChart val="1"/>
          <dgm:chPref val="1"/>
          <dgm:dir/>
          <dgm:animOne val="branch"/>
          <dgm:animLvl val="lvl"/>
          <dgm:resizeHandles/>
        </dgm:presLayoutVars>
      </dgm:prSet>
      <dgm:spPr/>
    </dgm:pt>
    <dgm:pt modelId="{36A77ED5-F9BE-4499-9A2F-74D3F4EF36B8}" type="pres">
      <dgm:prSet presAssocID="{A796B0FC-ABB8-4F29-8462-B1F88C62AF5F}" presName="hierRoot1" presStyleCnt="0">
        <dgm:presLayoutVars>
          <dgm:hierBranch val="init"/>
        </dgm:presLayoutVars>
      </dgm:prSet>
      <dgm:spPr/>
    </dgm:pt>
    <dgm:pt modelId="{1D2723D3-9CBB-4BAC-A5B3-E6728496EE6A}" type="pres">
      <dgm:prSet presAssocID="{A796B0FC-ABB8-4F29-8462-B1F88C62AF5F}" presName="rootComposite1" presStyleCnt="0"/>
      <dgm:spPr/>
    </dgm:pt>
    <dgm:pt modelId="{9877399E-BD03-4665-9D2F-3A8656EF3A62}" type="pres">
      <dgm:prSet presAssocID="{A796B0FC-ABB8-4F29-8462-B1F88C62AF5F}" presName="rootText1" presStyleLbl="node0" presStyleIdx="0" presStyleCnt="1">
        <dgm:presLayoutVars>
          <dgm:chPref val="3"/>
        </dgm:presLayoutVars>
      </dgm:prSet>
      <dgm:spPr/>
    </dgm:pt>
    <dgm:pt modelId="{BDEBC129-EFE6-4FAE-ABB9-72F7A13AD83B}" type="pres">
      <dgm:prSet presAssocID="{A796B0FC-ABB8-4F29-8462-B1F88C62AF5F}" presName="rootConnector1" presStyleLbl="node1" presStyleIdx="0" presStyleCnt="0"/>
      <dgm:spPr/>
    </dgm:pt>
    <dgm:pt modelId="{B191F1F1-8E79-46F7-BF58-8A34FB66EA03}" type="pres">
      <dgm:prSet presAssocID="{A796B0FC-ABB8-4F29-8462-B1F88C62AF5F}" presName="hierChild2" presStyleCnt="0"/>
      <dgm:spPr/>
    </dgm:pt>
    <dgm:pt modelId="{F6CF0BCD-E43E-4E38-8FC1-E65E8BD20A41}" type="pres">
      <dgm:prSet presAssocID="{6AEEC14D-2260-46A5-9613-814F1340183B}" presName="Name37" presStyleLbl="parChTrans1D2" presStyleIdx="0" presStyleCnt="4"/>
      <dgm:spPr/>
    </dgm:pt>
    <dgm:pt modelId="{9D136F69-B3AC-4235-BB95-A894351BD580}" type="pres">
      <dgm:prSet presAssocID="{B1579A75-A080-43F7-8A8B-47B38FE75ACF}" presName="hierRoot2" presStyleCnt="0">
        <dgm:presLayoutVars>
          <dgm:hierBranch val="init"/>
        </dgm:presLayoutVars>
      </dgm:prSet>
      <dgm:spPr/>
    </dgm:pt>
    <dgm:pt modelId="{2F11E426-3F90-41A1-B4E9-011FD6A41148}" type="pres">
      <dgm:prSet presAssocID="{B1579A75-A080-43F7-8A8B-47B38FE75ACF}" presName="rootComposite" presStyleCnt="0"/>
      <dgm:spPr/>
    </dgm:pt>
    <dgm:pt modelId="{B30EC882-C9A0-4326-B2A1-BFECC2ED176D}" type="pres">
      <dgm:prSet presAssocID="{B1579A75-A080-43F7-8A8B-47B38FE75ACF}" presName="rootText" presStyleLbl="node2" presStyleIdx="0" presStyleCnt="4">
        <dgm:presLayoutVars>
          <dgm:chPref val="3"/>
        </dgm:presLayoutVars>
      </dgm:prSet>
      <dgm:spPr/>
    </dgm:pt>
    <dgm:pt modelId="{0F58197D-4B9A-4576-B15E-3E2F7890B069}" type="pres">
      <dgm:prSet presAssocID="{B1579A75-A080-43F7-8A8B-47B38FE75ACF}" presName="rootConnector" presStyleLbl="node2" presStyleIdx="0" presStyleCnt="4"/>
      <dgm:spPr/>
    </dgm:pt>
    <dgm:pt modelId="{ED11CE13-A0E5-40F3-858A-1AA5D4CEB322}" type="pres">
      <dgm:prSet presAssocID="{B1579A75-A080-43F7-8A8B-47B38FE75ACF}" presName="hierChild4" presStyleCnt="0"/>
      <dgm:spPr/>
    </dgm:pt>
    <dgm:pt modelId="{F197D754-B37D-4874-848A-A6424425080C}" type="pres">
      <dgm:prSet presAssocID="{B1579A75-A080-43F7-8A8B-47B38FE75ACF}" presName="hierChild5" presStyleCnt="0"/>
      <dgm:spPr/>
    </dgm:pt>
    <dgm:pt modelId="{F593A80E-FB43-4553-854D-BF8584AFD6D3}" type="pres">
      <dgm:prSet presAssocID="{2B3D264A-D0F6-42E9-97D0-32FC06E066C5}" presName="Name37" presStyleLbl="parChTrans1D2" presStyleIdx="1" presStyleCnt="4"/>
      <dgm:spPr/>
    </dgm:pt>
    <dgm:pt modelId="{91132E45-9122-43DD-9B6E-16937A336830}" type="pres">
      <dgm:prSet presAssocID="{8BFB2F55-87CE-4C55-88D0-66664B8FA074}" presName="hierRoot2" presStyleCnt="0">
        <dgm:presLayoutVars>
          <dgm:hierBranch val="init"/>
        </dgm:presLayoutVars>
      </dgm:prSet>
      <dgm:spPr/>
    </dgm:pt>
    <dgm:pt modelId="{B11E77E3-7F03-4B6D-B868-84B22D0069C0}" type="pres">
      <dgm:prSet presAssocID="{8BFB2F55-87CE-4C55-88D0-66664B8FA074}" presName="rootComposite" presStyleCnt="0"/>
      <dgm:spPr/>
    </dgm:pt>
    <dgm:pt modelId="{170D4C2B-8929-49CD-A202-4B89F37BF44C}" type="pres">
      <dgm:prSet presAssocID="{8BFB2F55-87CE-4C55-88D0-66664B8FA074}" presName="rootText" presStyleLbl="node2" presStyleIdx="1" presStyleCnt="4">
        <dgm:presLayoutVars>
          <dgm:chPref val="3"/>
        </dgm:presLayoutVars>
      </dgm:prSet>
      <dgm:spPr/>
    </dgm:pt>
    <dgm:pt modelId="{99C1C3FE-07A8-4217-AFBB-404A2F06BCC4}" type="pres">
      <dgm:prSet presAssocID="{8BFB2F55-87CE-4C55-88D0-66664B8FA074}" presName="rootConnector" presStyleLbl="node2" presStyleIdx="1" presStyleCnt="4"/>
      <dgm:spPr/>
    </dgm:pt>
    <dgm:pt modelId="{918AA69E-4302-4D6A-B51C-4313D1607CC6}" type="pres">
      <dgm:prSet presAssocID="{8BFB2F55-87CE-4C55-88D0-66664B8FA074}" presName="hierChild4" presStyleCnt="0"/>
      <dgm:spPr/>
    </dgm:pt>
    <dgm:pt modelId="{72E4FFCE-1D5E-4E5F-B1FC-95B16AD755B5}" type="pres">
      <dgm:prSet presAssocID="{8BFB2F55-87CE-4C55-88D0-66664B8FA074}" presName="hierChild5" presStyleCnt="0"/>
      <dgm:spPr/>
    </dgm:pt>
    <dgm:pt modelId="{FB0F0795-9EBD-4BBB-B804-0F0B77A86323}" type="pres">
      <dgm:prSet presAssocID="{3A8B396B-55D4-44D0-B5C5-BFB5C40D5353}" presName="Name37" presStyleLbl="parChTrans1D2" presStyleIdx="2" presStyleCnt="4"/>
      <dgm:spPr/>
    </dgm:pt>
    <dgm:pt modelId="{896AE539-FC80-493A-9B9B-68B625D8F780}" type="pres">
      <dgm:prSet presAssocID="{FFE1185A-1B69-4770-9C91-3A7DF540F3B9}" presName="hierRoot2" presStyleCnt="0">
        <dgm:presLayoutVars>
          <dgm:hierBranch val="init"/>
        </dgm:presLayoutVars>
      </dgm:prSet>
      <dgm:spPr/>
    </dgm:pt>
    <dgm:pt modelId="{1D6B9B22-BC1C-491F-8F53-992731880329}" type="pres">
      <dgm:prSet presAssocID="{FFE1185A-1B69-4770-9C91-3A7DF540F3B9}" presName="rootComposite" presStyleCnt="0"/>
      <dgm:spPr/>
    </dgm:pt>
    <dgm:pt modelId="{B7D0A1A4-5C3B-42CA-B53C-C6FDE33CC3F6}" type="pres">
      <dgm:prSet presAssocID="{FFE1185A-1B69-4770-9C91-3A7DF540F3B9}" presName="rootText" presStyleLbl="node2" presStyleIdx="2" presStyleCnt="4">
        <dgm:presLayoutVars>
          <dgm:chPref val="3"/>
        </dgm:presLayoutVars>
      </dgm:prSet>
      <dgm:spPr/>
    </dgm:pt>
    <dgm:pt modelId="{2336D9CF-40F4-4821-88A0-A844E8CB4408}" type="pres">
      <dgm:prSet presAssocID="{FFE1185A-1B69-4770-9C91-3A7DF540F3B9}" presName="rootConnector" presStyleLbl="node2" presStyleIdx="2" presStyleCnt="4"/>
      <dgm:spPr/>
    </dgm:pt>
    <dgm:pt modelId="{CBFEAD64-2956-4784-BC70-7FA8CCDCB54F}" type="pres">
      <dgm:prSet presAssocID="{FFE1185A-1B69-4770-9C91-3A7DF540F3B9}" presName="hierChild4" presStyleCnt="0"/>
      <dgm:spPr/>
    </dgm:pt>
    <dgm:pt modelId="{EF3FFDBC-0E9E-4BCA-AE3B-BAA85CEF64F3}" type="pres">
      <dgm:prSet presAssocID="{FFE1185A-1B69-4770-9C91-3A7DF540F3B9}" presName="hierChild5" presStyleCnt="0"/>
      <dgm:spPr/>
    </dgm:pt>
    <dgm:pt modelId="{0664CBEA-A65D-4053-B948-732862F038C8}" type="pres">
      <dgm:prSet presAssocID="{EB2413DC-6997-4AD4-8A3C-52A283AA4F5F}" presName="Name37" presStyleLbl="parChTrans1D2" presStyleIdx="3" presStyleCnt="4"/>
      <dgm:spPr/>
    </dgm:pt>
    <dgm:pt modelId="{9A0C0A08-ECD1-4C3F-BBFC-7B576B40557F}" type="pres">
      <dgm:prSet presAssocID="{4341DF30-C437-4F52-8C76-8C9B27622546}" presName="hierRoot2" presStyleCnt="0">
        <dgm:presLayoutVars>
          <dgm:hierBranch val="init"/>
        </dgm:presLayoutVars>
      </dgm:prSet>
      <dgm:spPr/>
    </dgm:pt>
    <dgm:pt modelId="{C8B731BB-3BB3-41CA-942E-9446DDB58731}" type="pres">
      <dgm:prSet presAssocID="{4341DF30-C437-4F52-8C76-8C9B27622546}" presName="rootComposite" presStyleCnt="0"/>
      <dgm:spPr/>
    </dgm:pt>
    <dgm:pt modelId="{9D24E932-7B91-4054-A92E-3070571924E4}" type="pres">
      <dgm:prSet presAssocID="{4341DF30-C437-4F52-8C76-8C9B27622546}" presName="rootText" presStyleLbl="node2" presStyleIdx="3" presStyleCnt="4">
        <dgm:presLayoutVars>
          <dgm:chPref val="3"/>
        </dgm:presLayoutVars>
      </dgm:prSet>
      <dgm:spPr/>
    </dgm:pt>
    <dgm:pt modelId="{BD4536F1-3640-4E2F-BA7C-4EEAC9E5B63E}" type="pres">
      <dgm:prSet presAssocID="{4341DF30-C437-4F52-8C76-8C9B27622546}" presName="rootConnector" presStyleLbl="node2" presStyleIdx="3" presStyleCnt="4"/>
      <dgm:spPr/>
    </dgm:pt>
    <dgm:pt modelId="{B24ED25D-1867-43EC-BAF4-DD8A81C2DF48}" type="pres">
      <dgm:prSet presAssocID="{4341DF30-C437-4F52-8C76-8C9B27622546}" presName="hierChild4" presStyleCnt="0"/>
      <dgm:spPr/>
    </dgm:pt>
    <dgm:pt modelId="{EEEAE251-1A85-41BC-84F0-21AEB2C0DB23}" type="pres">
      <dgm:prSet presAssocID="{4341DF30-C437-4F52-8C76-8C9B27622546}" presName="hierChild5" presStyleCnt="0"/>
      <dgm:spPr/>
    </dgm:pt>
    <dgm:pt modelId="{9959A9D2-8325-403B-961B-3CA5403FCE8C}" type="pres">
      <dgm:prSet presAssocID="{A796B0FC-ABB8-4F29-8462-B1F88C62AF5F}" presName="hierChild3" presStyleCnt="0"/>
      <dgm:spPr/>
    </dgm:pt>
  </dgm:ptLst>
  <dgm:cxnLst>
    <dgm:cxn modelId="{D6E68C07-9FF2-44FF-A28E-AA574CAAB21A}" type="presOf" srcId="{23B25BE0-13C2-4965-9FD5-3C76A723F687}" destId="{8F0C4577-2BB7-4353-B182-B01EC4F50B65}" srcOrd="0" destOrd="0" presId="urn:microsoft.com/office/officeart/2005/8/layout/orgChart1"/>
    <dgm:cxn modelId="{120EBC18-128B-4FB1-9B67-0D675354AC5B}" type="presOf" srcId="{4341DF30-C437-4F52-8C76-8C9B27622546}" destId="{BD4536F1-3640-4E2F-BA7C-4EEAC9E5B63E}" srcOrd="1" destOrd="0" presId="urn:microsoft.com/office/officeart/2005/8/layout/orgChart1"/>
    <dgm:cxn modelId="{4529BF18-6060-409B-AA36-6C605E17E937}" type="presOf" srcId="{2B3D264A-D0F6-42E9-97D0-32FC06E066C5}" destId="{F593A80E-FB43-4553-854D-BF8584AFD6D3}" srcOrd="0" destOrd="0" presId="urn:microsoft.com/office/officeart/2005/8/layout/orgChart1"/>
    <dgm:cxn modelId="{5A70BD1A-DAC2-41A9-B184-F71289E35E07}" type="presOf" srcId="{8BFB2F55-87CE-4C55-88D0-66664B8FA074}" destId="{99C1C3FE-07A8-4217-AFBB-404A2F06BCC4}" srcOrd="1" destOrd="0" presId="urn:microsoft.com/office/officeart/2005/8/layout/orgChart1"/>
    <dgm:cxn modelId="{78DD6B2A-5116-4E91-9F8B-CBF43B8F8485}" type="presOf" srcId="{4341DF30-C437-4F52-8C76-8C9B27622546}" destId="{9D24E932-7B91-4054-A92E-3070571924E4}" srcOrd="0" destOrd="0" presId="urn:microsoft.com/office/officeart/2005/8/layout/orgChart1"/>
    <dgm:cxn modelId="{DE67D03C-026E-4E30-BEDC-E406C325F9AB}" srcId="{A796B0FC-ABB8-4F29-8462-B1F88C62AF5F}" destId="{4341DF30-C437-4F52-8C76-8C9B27622546}" srcOrd="3" destOrd="0" parTransId="{EB2413DC-6997-4AD4-8A3C-52A283AA4F5F}" sibTransId="{64E59754-2762-494B-9BF0-AA3C5F8BA599}"/>
    <dgm:cxn modelId="{60FC235D-F4A3-4185-ADF9-4197AF093166}" srcId="{A796B0FC-ABB8-4F29-8462-B1F88C62AF5F}" destId="{B1579A75-A080-43F7-8A8B-47B38FE75ACF}" srcOrd="0" destOrd="0" parTransId="{6AEEC14D-2260-46A5-9613-814F1340183B}" sibTransId="{545F57EF-9248-49B5-8C93-5821DE897B03}"/>
    <dgm:cxn modelId="{1DA4114B-C930-4428-9298-EF94A3AE2562}" type="presOf" srcId="{3A8B396B-55D4-44D0-B5C5-BFB5C40D5353}" destId="{FB0F0795-9EBD-4BBB-B804-0F0B77A86323}" srcOrd="0" destOrd="0" presId="urn:microsoft.com/office/officeart/2005/8/layout/orgChart1"/>
    <dgm:cxn modelId="{B0454777-6122-4B72-A333-9C2909178901}" type="presOf" srcId="{8BFB2F55-87CE-4C55-88D0-66664B8FA074}" destId="{170D4C2B-8929-49CD-A202-4B89F37BF44C}" srcOrd="0" destOrd="0" presId="urn:microsoft.com/office/officeart/2005/8/layout/orgChart1"/>
    <dgm:cxn modelId="{66ABE19A-D93F-47E6-B5C4-9A64CCB90677}" type="presOf" srcId="{A796B0FC-ABB8-4F29-8462-B1F88C62AF5F}" destId="{9877399E-BD03-4665-9D2F-3A8656EF3A62}" srcOrd="0" destOrd="0" presId="urn:microsoft.com/office/officeart/2005/8/layout/orgChart1"/>
    <dgm:cxn modelId="{5CB28AA4-B508-4CF4-A9EA-95D72BE11162}" type="presOf" srcId="{B1579A75-A080-43F7-8A8B-47B38FE75ACF}" destId="{0F58197D-4B9A-4576-B15E-3E2F7890B069}" srcOrd="1" destOrd="0" presId="urn:microsoft.com/office/officeart/2005/8/layout/orgChart1"/>
    <dgm:cxn modelId="{B9E88AAB-9B24-4ED6-A1FE-8543C91E1F15}" type="presOf" srcId="{B1579A75-A080-43F7-8A8B-47B38FE75ACF}" destId="{B30EC882-C9A0-4326-B2A1-BFECC2ED176D}" srcOrd="0" destOrd="0" presId="urn:microsoft.com/office/officeart/2005/8/layout/orgChart1"/>
    <dgm:cxn modelId="{670857B3-0774-4083-B156-EF3CD67DD175}" srcId="{23B25BE0-13C2-4965-9FD5-3C76A723F687}" destId="{A796B0FC-ABB8-4F29-8462-B1F88C62AF5F}" srcOrd="0" destOrd="0" parTransId="{473B71A4-DDFA-43AC-B28C-014C072E5937}" sibTransId="{094734DF-667D-4F3E-8E66-65D1D150DD39}"/>
    <dgm:cxn modelId="{2D1BACCE-BEEC-44FF-AB7F-1D8291134244}" type="presOf" srcId="{EB2413DC-6997-4AD4-8A3C-52A283AA4F5F}" destId="{0664CBEA-A65D-4053-B948-732862F038C8}" srcOrd="0" destOrd="0" presId="urn:microsoft.com/office/officeart/2005/8/layout/orgChart1"/>
    <dgm:cxn modelId="{03D642D3-E404-4766-B9CD-5B1F8BF247F8}" type="presOf" srcId="{A796B0FC-ABB8-4F29-8462-B1F88C62AF5F}" destId="{BDEBC129-EFE6-4FAE-ABB9-72F7A13AD83B}" srcOrd="1" destOrd="0" presId="urn:microsoft.com/office/officeart/2005/8/layout/orgChart1"/>
    <dgm:cxn modelId="{72D8D1DE-03B1-4A1C-9A56-298EE3E833E8}" type="presOf" srcId="{FFE1185A-1B69-4770-9C91-3A7DF540F3B9}" destId="{B7D0A1A4-5C3B-42CA-B53C-C6FDE33CC3F6}" srcOrd="0" destOrd="0" presId="urn:microsoft.com/office/officeart/2005/8/layout/orgChart1"/>
    <dgm:cxn modelId="{800011DF-0107-4785-AAB1-23B9665C5B05}" srcId="{A796B0FC-ABB8-4F29-8462-B1F88C62AF5F}" destId="{FFE1185A-1B69-4770-9C91-3A7DF540F3B9}" srcOrd="2" destOrd="0" parTransId="{3A8B396B-55D4-44D0-B5C5-BFB5C40D5353}" sibTransId="{B54F36D7-C324-40C2-A0F7-83E5F33C0460}"/>
    <dgm:cxn modelId="{5C4078EB-C4EC-4BE8-A3CA-5A88AEF09AF2}" srcId="{A796B0FC-ABB8-4F29-8462-B1F88C62AF5F}" destId="{8BFB2F55-87CE-4C55-88D0-66664B8FA074}" srcOrd="1" destOrd="0" parTransId="{2B3D264A-D0F6-42E9-97D0-32FC06E066C5}" sibTransId="{829A831F-9B4E-4C04-BCBF-EA46F26D53E7}"/>
    <dgm:cxn modelId="{B06553F2-8E1F-4E3C-A2D2-53DC7676728A}" type="presOf" srcId="{6AEEC14D-2260-46A5-9613-814F1340183B}" destId="{F6CF0BCD-E43E-4E38-8FC1-E65E8BD20A41}" srcOrd="0" destOrd="0" presId="urn:microsoft.com/office/officeart/2005/8/layout/orgChart1"/>
    <dgm:cxn modelId="{AF751EF4-52DC-4758-947D-D5093225A13D}" type="presOf" srcId="{FFE1185A-1B69-4770-9C91-3A7DF540F3B9}" destId="{2336D9CF-40F4-4821-88A0-A844E8CB4408}" srcOrd="1" destOrd="0" presId="urn:microsoft.com/office/officeart/2005/8/layout/orgChart1"/>
    <dgm:cxn modelId="{F6339490-B1AC-4E28-B00F-45EAC9CD15E6}" type="presParOf" srcId="{8F0C4577-2BB7-4353-B182-B01EC4F50B65}" destId="{36A77ED5-F9BE-4499-9A2F-74D3F4EF36B8}" srcOrd="0" destOrd="0" presId="urn:microsoft.com/office/officeart/2005/8/layout/orgChart1"/>
    <dgm:cxn modelId="{1A1B8195-594B-4F67-A654-CC866DF5C16E}" type="presParOf" srcId="{36A77ED5-F9BE-4499-9A2F-74D3F4EF36B8}" destId="{1D2723D3-9CBB-4BAC-A5B3-E6728496EE6A}" srcOrd="0" destOrd="0" presId="urn:microsoft.com/office/officeart/2005/8/layout/orgChart1"/>
    <dgm:cxn modelId="{9BC8D5A6-A3BA-41D4-B68E-2D4F60AFE72C}" type="presParOf" srcId="{1D2723D3-9CBB-4BAC-A5B3-E6728496EE6A}" destId="{9877399E-BD03-4665-9D2F-3A8656EF3A62}" srcOrd="0" destOrd="0" presId="urn:microsoft.com/office/officeart/2005/8/layout/orgChart1"/>
    <dgm:cxn modelId="{18435608-DF0F-4CBE-BC3A-96E7A7FD79C3}" type="presParOf" srcId="{1D2723D3-9CBB-4BAC-A5B3-E6728496EE6A}" destId="{BDEBC129-EFE6-4FAE-ABB9-72F7A13AD83B}" srcOrd="1" destOrd="0" presId="urn:microsoft.com/office/officeart/2005/8/layout/orgChart1"/>
    <dgm:cxn modelId="{78582EE7-9D6C-4725-B0E7-3D8497328DFB}" type="presParOf" srcId="{36A77ED5-F9BE-4499-9A2F-74D3F4EF36B8}" destId="{B191F1F1-8E79-46F7-BF58-8A34FB66EA03}" srcOrd="1" destOrd="0" presId="urn:microsoft.com/office/officeart/2005/8/layout/orgChart1"/>
    <dgm:cxn modelId="{4E4BD959-0F39-4BD2-B4DA-3EA16CF49B10}" type="presParOf" srcId="{B191F1F1-8E79-46F7-BF58-8A34FB66EA03}" destId="{F6CF0BCD-E43E-4E38-8FC1-E65E8BD20A41}" srcOrd="0" destOrd="0" presId="urn:microsoft.com/office/officeart/2005/8/layout/orgChart1"/>
    <dgm:cxn modelId="{B3838141-5C53-4999-AFC5-EC50E74AC29F}" type="presParOf" srcId="{B191F1F1-8E79-46F7-BF58-8A34FB66EA03}" destId="{9D136F69-B3AC-4235-BB95-A894351BD580}" srcOrd="1" destOrd="0" presId="urn:microsoft.com/office/officeart/2005/8/layout/orgChart1"/>
    <dgm:cxn modelId="{C37582E5-A3B0-4229-AB8F-C1E08F9452F8}" type="presParOf" srcId="{9D136F69-B3AC-4235-BB95-A894351BD580}" destId="{2F11E426-3F90-41A1-B4E9-011FD6A41148}" srcOrd="0" destOrd="0" presId="urn:microsoft.com/office/officeart/2005/8/layout/orgChart1"/>
    <dgm:cxn modelId="{05159D0A-2420-4C2F-AAB7-39845AF4C62E}" type="presParOf" srcId="{2F11E426-3F90-41A1-B4E9-011FD6A41148}" destId="{B30EC882-C9A0-4326-B2A1-BFECC2ED176D}" srcOrd="0" destOrd="0" presId="urn:microsoft.com/office/officeart/2005/8/layout/orgChart1"/>
    <dgm:cxn modelId="{933C27D8-F99F-431C-95C6-F3A969F5E05D}" type="presParOf" srcId="{2F11E426-3F90-41A1-B4E9-011FD6A41148}" destId="{0F58197D-4B9A-4576-B15E-3E2F7890B069}" srcOrd="1" destOrd="0" presId="urn:microsoft.com/office/officeart/2005/8/layout/orgChart1"/>
    <dgm:cxn modelId="{95628BB0-82E8-4B7D-83B9-52E6C835EE63}" type="presParOf" srcId="{9D136F69-B3AC-4235-BB95-A894351BD580}" destId="{ED11CE13-A0E5-40F3-858A-1AA5D4CEB322}" srcOrd="1" destOrd="0" presId="urn:microsoft.com/office/officeart/2005/8/layout/orgChart1"/>
    <dgm:cxn modelId="{DE2E11BA-9250-44E6-8665-ECF4474806C0}" type="presParOf" srcId="{9D136F69-B3AC-4235-BB95-A894351BD580}" destId="{F197D754-B37D-4874-848A-A6424425080C}" srcOrd="2" destOrd="0" presId="urn:microsoft.com/office/officeart/2005/8/layout/orgChart1"/>
    <dgm:cxn modelId="{6B449336-D489-4AA4-A5F6-40CB05571EF5}" type="presParOf" srcId="{B191F1F1-8E79-46F7-BF58-8A34FB66EA03}" destId="{F593A80E-FB43-4553-854D-BF8584AFD6D3}" srcOrd="2" destOrd="0" presId="urn:microsoft.com/office/officeart/2005/8/layout/orgChart1"/>
    <dgm:cxn modelId="{C6B87B0A-3E92-4746-8304-0A15D5A21C41}" type="presParOf" srcId="{B191F1F1-8E79-46F7-BF58-8A34FB66EA03}" destId="{91132E45-9122-43DD-9B6E-16937A336830}" srcOrd="3" destOrd="0" presId="urn:microsoft.com/office/officeart/2005/8/layout/orgChart1"/>
    <dgm:cxn modelId="{60A81C0E-0DE8-4F82-8EE8-827CD4C5C877}" type="presParOf" srcId="{91132E45-9122-43DD-9B6E-16937A336830}" destId="{B11E77E3-7F03-4B6D-B868-84B22D0069C0}" srcOrd="0" destOrd="0" presId="urn:microsoft.com/office/officeart/2005/8/layout/orgChart1"/>
    <dgm:cxn modelId="{91C27B31-4571-421A-A22A-87619E72452F}" type="presParOf" srcId="{B11E77E3-7F03-4B6D-B868-84B22D0069C0}" destId="{170D4C2B-8929-49CD-A202-4B89F37BF44C}" srcOrd="0" destOrd="0" presId="urn:microsoft.com/office/officeart/2005/8/layout/orgChart1"/>
    <dgm:cxn modelId="{D456367D-BAEA-4E59-87F2-5661CBCE1612}" type="presParOf" srcId="{B11E77E3-7F03-4B6D-B868-84B22D0069C0}" destId="{99C1C3FE-07A8-4217-AFBB-404A2F06BCC4}" srcOrd="1" destOrd="0" presId="urn:microsoft.com/office/officeart/2005/8/layout/orgChart1"/>
    <dgm:cxn modelId="{9A870B14-A47F-4E7B-B17D-A8DB23693A03}" type="presParOf" srcId="{91132E45-9122-43DD-9B6E-16937A336830}" destId="{918AA69E-4302-4D6A-B51C-4313D1607CC6}" srcOrd="1" destOrd="0" presId="urn:microsoft.com/office/officeart/2005/8/layout/orgChart1"/>
    <dgm:cxn modelId="{8AF34386-6E23-4B4F-9E9A-27D58C5764EF}" type="presParOf" srcId="{91132E45-9122-43DD-9B6E-16937A336830}" destId="{72E4FFCE-1D5E-4E5F-B1FC-95B16AD755B5}" srcOrd="2" destOrd="0" presId="urn:microsoft.com/office/officeart/2005/8/layout/orgChart1"/>
    <dgm:cxn modelId="{2E869ED0-C32F-4136-AB5C-92F92335BADF}" type="presParOf" srcId="{B191F1F1-8E79-46F7-BF58-8A34FB66EA03}" destId="{FB0F0795-9EBD-4BBB-B804-0F0B77A86323}" srcOrd="4" destOrd="0" presId="urn:microsoft.com/office/officeart/2005/8/layout/orgChart1"/>
    <dgm:cxn modelId="{CB5CF957-9D8F-4F7A-82DA-8E20D5AF7240}" type="presParOf" srcId="{B191F1F1-8E79-46F7-BF58-8A34FB66EA03}" destId="{896AE539-FC80-493A-9B9B-68B625D8F780}" srcOrd="5" destOrd="0" presId="urn:microsoft.com/office/officeart/2005/8/layout/orgChart1"/>
    <dgm:cxn modelId="{CF60CF2C-87D8-4C6E-A91E-EBBC9C51CF53}" type="presParOf" srcId="{896AE539-FC80-493A-9B9B-68B625D8F780}" destId="{1D6B9B22-BC1C-491F-8F53-992731880329}" srcOrd="0" destOrd="0" presId="urn:microsoft.com/office/officeart/2005/8/layout/orgChart1"/>
    <dgm:cxn modelId="{9C14A71C-7EA8-40DC-BBEF-00BF918AF781}" type="presParOf" srcId="{1D6B9B22-BC1C-491F-8F53-992731880329}" destId="{B7D0A1A4-5C3B-42CA-B53C-C6FDE33CC3F6}" srcOrd="0" destOrd="0" presId="urn:microsoft.com/office/officeart/2005/8/layout/orgChart1"/>
    <dgm:cxn modelId="{9CCE70E1-ECC2-4E65-A484-776C0E5F041A}" type="presParOf" srcId="{1D6B9B22-BC1C-491F-8F53-992731880329}" destId="{2336D9CF-40F4-4821-88A0-A844E8CB4408}" srcOrd="1" destOrd="0" presId="urn:microsoft.com/office/officeart/2005/8/layout/orgChart1"/>
    <dgm:cxn modelId="{3583DC2F-3D20-431C-A44E-AF166B1E1022}" type="presParOf" srcId="{896AE539-FC80-493A-9B9B-68B625D8F780}" destId="{CBFEAD64-2956-4784-BC70-7FA8CCDCB54F}" srcOrd="1" destOrd="0" presId="urn:microsoft.com/office/officeart/2005/8/layout/orgChart1"/>
    <dgm:cxn modelId="{38C4CCA3-DEF2-4495-9B5D-7AE0761AA5C5}" type="presParOf" srcId="{896AE539-FC80-493A-9B9B-68B625D8F780}" destId="{EF3FFDBC-0E9E-4BCA-AE3B-BAA85CEF64F3}" srcOrd="2" destOrd="0" presId="urn:microsoft.com/office/officeart/2005/8/layout/orgChart1"/>
    <dgm:cxn modelId="{05208994-2FB4-461F-8D0A-D7541BE2D14C}" type="presParOf" srcId="{B191F1F1-8E79-46F7-BF58-8A34FB66EA03}" destId="{0664CBEA-A65D-4053-B948-732862F038C8}" srcOrd="6" destOrd="0" presId="urn:microsoft.com/office/officeart/2005/8/layout/orgChart1"/>
    <dgm:cxn modelId="{BFC799F4-50D5-44BE-8208-3654DDDA3463}" type="presParOf" srcId="{B191F1F1-8E79-46F7-BF58-8A34FB66EA03}" destId="{9A0C0A08-ECD1-4C3F-BBFC-7B576B40557F}" srcOrd="7" destOrd="0" presId="urn:microsoft.com/office/officeart/2005/8/layout/orgChart1"/>
    <dgm:cxn modelId="{1DA69CCB-3376-474D-9AE6-D8DE6BC4C0AF}" type="presParOf" srcId="{9A0C0A08-ECD1-4C3F-BBFC-7B576B40557F}" destId="{C8B731BB-3BB3-41CA-942E-9446DDB58731}" srcOrd="0" destOrd="0" presId="urn:microsoft.com/office/officeart/2005/8/layout/orgChart1"/>
    <dgm:cxn modelId="{EFAB2A2A-4683-4ACA-86BD-48F90E2240AA}" type="presParOf" srcId="{C8B731BB-3BB3-41CA-942E-9446DDB58731}" destId="{9D24E932-7B91-4054-A92E-3070571924E4}" srcOrd="0" destOrd="0" presId="urn:microsoft.com/office/officeart/2005/8/layout/orgChart1"/>
    <dgm:cxn modelId="{E65CCBB9-9915-4C3F-AA45-AEFFFC7C8F23}" type="presParOf" srcId="{C8B731BB-3BB3-41CA-942E-9446DDB58731}" destId="{BD4536F1-3640-4E2F-BA7C-4EEAC9E5B63E}" srcOrd="1" destOrd="0" presId="urn:microsoft.com/office/officeart/2005/8/layout/orgChart1"/>
    <dgm:cxn modelId="{A85BAFB4-0835-4DBD-9D20-748313C7872D}" type="presParOf" srcId="{9A0C0A08-ECD1-4C3F-BBFC-7B576B40557F}" destId="{B24ED25D-1867-43EC-BAF4-DD8A81C2DF48}" srcOrd="1" destOrd="0" presId="urn:microsoft.com/office/officeart/2005/8/layout/orgChart1"/>
    <dgm:cxn modelId="{9F2F5567-CBFB-4D75-A5D4-A9146630BD8D}" type="presParOf" srcId="{9A0C0A08-ECD1-4C3F-BBFC-7B576B40557F}" destId="{EEEAE251-1A85-41BC-84F0-21AEB2C0DB23}" srcOrd="2" destOrd="0" presId="urn:microsoft.com/office/officeart/2005/8/layout/orgChart1"/>
    <dgm:cxn modelId="{1E7C7924-03A1-4981-B14B-9B8DD7927A9F}" type="presParOf" srcId="{36A77ED5-F9BE-4499-9A2F-74D3F4EF36B8}" destId="{9959A9D2-8325-403B-961B-3CA5403FCE8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354FDFA-197D-4012-84EB-4543733C2D6A}"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pl-PL"/>
        </a:p>
      </dgm:t>
    </dgm:pt>
    <dgm:pt modelId="{BCD73201-476A-411C-8F36-AC060F748C2D}">
      <dgm:prSet phldrT="[Text]"/>
      <dgm:spPr>
        <a:solidFill>
          <a:srgbClr val="FFC000"/>
        </a:solidFill>
      </dgm:spPr>
      <dgm:t>
        <a:bodyPr/>
        <a:lstStyle/>
        <a:p>
          <a:r>
            <a:rPr lang="pl-PL" dirty="0"/>
            <a:t>PIENIĄDZE</a:t>
          </a:r>
        </a:p>
      </dgm:t>
    </dgm:pt>
    <dgm:pt modelId="{EF1ABC1D-A1C1-4B0E-AB5B-27DF5E5ED447}" type="parTrans" cxnId="{5779333B-0467-421B-B09C-5EA2AC819D89}">
      <dgm:prSet/>
      <dgm:spPr/>
      <dgm:t>
        <a:bodyPr/>
        <a:lstStyle/>
        <a:p>
          <a:endParaRPr lang="pl-PL"/>
        </a:p>
      </dgm:t>
    </dgm:pt>
    <dgm:pt modelId="{C97FCAFC-389C-4089-9E8C-9261FEF183AB}" type="sibTrans" cxnId="{5779333B-0467-421B-B09C-5EA2AC819D89}">
      <dgm:prSet/>
      <dgm:spPr/>
      <dgm:t>
        <a:bodyPr/>
        <a:lstStyle/>
        <a:p>
          <a:endParaRPr lang="pl-PL"/>
        </a:p>
      </dgm:t>
    </dgm:pt>
    <dgm:pt modelId="{8974018D-9262-4D37-8BA5-F8834D6320FF}">
      <dgm:prSet phldrT="[Text]"/>
      <dgm:spPr>
        <a:solidFill>
          <a:srgbClr val="FFC000"/>
        </a:solidFill>
      </dgm:spPr>
      <dgm:t>
        <a:bodyPr/>
        <a:lstStyle/>
        <a:p>
          <a:r>
            <a:rPr lang="pl-PL" dirty="0"/>
            <a:t>KOSZTOWNOŚCI/ KSIĄŻECZKI OSZCZĘDNOŚCIOWE/ PAPIERY WARTOŚCIOWE/ INNE DOKUMENTY, PRZEDMIOTY, JEŻELI MAJĄ BYĆ ZŁOŻONE NA PODSTAWIE PRZEPISÓW SZCZEGÓLNYCH</a:t>
          </a:r>
        </a:p>
      </dgm:t>
    </dgm:pt>
    <dgm:pt modelId="{68BD34AC-D007-46BA-B2AB-75FA5DE01557}" type="parTrans" cxnId="{EE5621C7-BDB4-4D1C-8DB5-57A9BACFB2AC}">
      <dgm:prSet/>
      <dgm:spPr/>
      <dgm:t>
        <a:bodyPr/>
        <a:lstStyle/>
        <a:p>
          <a:endParaRPr lang="pl-PL"/>
        </a:p>
      </dgm:t>
    </dgm:pt>
    <dgm:pt modelId="{11AE2ACD-DCC6-485B-832E-E74A71001E04}" type="sibTrans" cxnId="{EE5621C7-BDB4-4D1C-8DB5-57A9BACFB2AC}">
      <dgm:prSet/>
      <dgm:spPr/>
      <dgm:t>
        <a:bodyPr/>
        <a:lstStyle/>
        <a:p>
          <a:endParaRPr lang="pl-PL"/>
        </a:p>
      </dgm:t>
    </dgm:pt>
    <dgm:pt modelId="{A9167248-AD66-4580-8F4D-AE31744E2365}">
      <dgm:prSet phldrT="[Text]"/>
      <dgm:spPr>
        <a:solidFill>
          <a:srgbClr val="FFC000"/>
        </a:solidFill>
      </dgm:spPr>
      <dgm:t>
        <a:bodyPr/>
        <a:lstStyle/>
        <a:p>
          <a:r>
            <a:rPr lang="pl-PL" dirty="0"/>
            <a:t>POZOSTAŁE PRZEDMIOTY</a:t>
          </a:r>
        </a:p>
      </dgm:t>
    </dgm:pt>
    <dgm:pt modelId="{663C037E-2D5D-47BB-A405-9CAD7FCA0FC0}" type="parTrans" cxnId="{C36721D2-7A0B-445C-9F2A-0AB22FCCB1A5}">
      <dgm:prSet/>
      <dgm:spPr/>
      <dgm:t>
        <a:bodyPr/>
        <a:lstStyle/>
        <a:p>
          <a:endParaRPr lang="pl-PL"/>
        </a:p>
      </dgm:t>
    </dgm:pt>
    <dgm:pt modelId="{05642F95-2B2B-42AA-AD11-FBC9C88E8E3A}" type="sibTrans" cxnId="{C36721D2-7A0B-445C-9F2A-0AB22FCCB1A5}">
      <dgm:prSet/>
      <dgm:spPr/>
      <dgm:t>
        <a:bodyPr/>
        <a:lstStyle/>
        <a:p>
          <a:endParaRPr lang="pl-PL"/>
        </a:p>
      </dgm:t>
    </dgm:pt>
    <dgm:pt modelId="{777EFC1A-468C-47BC-97A9-E19255422FE6}">
      <dgm:prSet phldrT="[Text]"/>
      <dgm:spPr>
        <a:solidFill>
          <a:srgbClr val="FFC000"/>
        </a:solidFill>
      </dgm:spPr>
      <dgm:t>
        <a:bodyPr/>
        <a:lstStyle/>
        <a:p>
          <a:r>
            <a:rPr lang="pl-PL" dirty="0"/>
            <a:t>PRZEDMIOT DEPOZYTU</a:t>
          </a:r>
        </a:p>
      </dgm:t>
    </dgm:pt>
    <dgm:pt modelId="{F3D12D64-C823-4661-80A5-8794934BCAB4}" type="sibTrans" cxnId="{3D6CF598-1C90-47D7-B0BB-8AF749E4E681}">
      <dgm:prSet/>
      <dgm:spPr/>
      <dgm:t>
        <a:bodyPr/>
        <a:lstStyle/>
        <a:p>
          <a:endParaRPr lang="pl-PL"/>
        </a:p>
      </dgm:t>
    </dgm:pt>
    <dgm:pt modelId="{1A77F41C-A671-4D5C-A06E-4C1D715B8A0E}" type="parTrans" cxnId="{3D6CF598-1C90-47D7-B0BB-8AF749E4E681}">
      <dgm:prSet/>
      <dgm:spPr/>
      <dgm:t>
        <a:bodyPr/>
        <a:lstStyle/>
        <a:p>
          <a:endParaRPr lang="pl-PL"/>
        </a:p>
      </dgm:t>
    </dgm:pt>
    <dgm:pt modelId="{8AA1801A-90AE-427E-9AB9-7031D4D4FF69}">
      <dgm:prSet/>
      <dgm:spPr>
        <a:solidFill>
          <a:srgbClr val="FFC000"/>
        </a:solidFill>
      </dgm:spPr>
      <dgm:t>
        <a:bodyPr/>
        <a:lstStyle/>
        <a:p>
          <a:r>
            <a:rPr lang="pl-PL" dirty="0"/>
            <a:t>MIEJSCE: RACHUNEK DEPOZYTOWY MINISTRA FINANSÓW</a:t>
          </a:r>
        </a:p>
      </dgm:t>
    </dgm:pt>
    <dgm:pt modelId="{4E20C79B-72E4-4686-AB27-75A68C3227A1}" type="parTrans" cxnId="{053695A3-0A7B-4443-B645-A8A7FEA0CD7A}">
      <dgm:prSet/>
      <dgm:spPr/>
      <dgm:t>
        <a:bodyPr/>
        <a:lstStyle/>
        <a:p>
          <a:endParaRPr lang="pl-PL"/>
        </a:p>
      </dgm:t>
    </dgm:pt>
    <dgm:pt modelId="{A201CBCC-4380-4050-9FDF-9362F18C061D}" type="sibTrans" cxnId="{053695A3-0A7B-4443-B645-A8A7FEA0CD7A}">
      <dgm:prSet/>
      <dgm:spPr/>
      <dgm:t>
        <a:bodyPr/>
        <a:lstStyle/>
        <a:p>
          <a:endParaRPr lang="pl-PL"/>
        </a:p>
      </dgm:t>
    </dgm:pt>
    <dgm:pt modelId="{E2612357-1A68-45CC-9C5C-9691D8F1780F}">
      <dgm:prSet/>
      <dgm:spPr>
        <a:solidFill>
          <a:srgbClr val="FFC000"/>
        </a:solidFill>
      </dgm:spPr>
      <dgm:t>
        <a:bodyPr/>
        <a:lstStyle/>
        <a:p>
          <a:r>
            <a:rPr lang="pl-PL" dirty="0"/>
            <a:t>MIEJSCE: SIEDZIBA SĄDU LUB BANKU</a:t>
          </a:r>
        </a:p>
      </dgm:t>
    </dgm:pt>
    <dgm:pt modelId="{B5B74F4E-E315-46E4-ABBC-522E5616EBBD}" type="parTrans" cxnId="{C4D78B4A-080E-49FE-9C32-9F04A0F5DB21}">
      <dgm:prSet/>
      <dgm:spPr/>
      <dgm:t>
        <a:bodyPr/>
        <a:lstStyle/>
        <a:p>
          <a:endParaRPr lang="pl-PL"/>
        </a:p>
      </dgm:t>
    </dgm:pt>
    <dgm:pt modelId="{6AE3CC1D-4439-49C8-85CF-63CCB984F8E3}" type="sibTrans" cxnId="{C4D78B4A-080E-49FE-9C32-9F04A0F5DB21}">
      <dgm:prSet/>
      <dgm:spPr/>
      <dgm:t>
        <a:bodyPr/>
        <a:lstStyle/>
        <a:p>
          <a:endParaRPr lang="pl-PL"/>
        </a:p>
      </dgm:t>
    </dgm:pt>
    <dgm:pt modelId="{08AB7393-98B4-4DE4-B174-7B6A8E9A3C45}">
      <dgm:prSet/>
      <dgm:spPr>
        <a:solidFill>
          <a:srgbClr val="FFC000"/>
        </a:solidFill>
      </dgm:spPr>
      <dgm:t>
        <a:bodyPr/>
        <a:lstStyle/>
        <a:p>
          <a:r>
            <a:rPr lang="pl-PL" dirty="0"/>
            <a:t>MIEJSCE: MIEJSCE WYZNACZONE PRZEZ SĄD</a:t>
          </a:r>
        </a:p>
      </dgm:t>
    </dgm:pt>
    <dgm:pt modelId="{CEA2E374-B719-4E3E-B71E-EA8D06CBF0EF}" type="parTrans" cxnId="{7B1BF642-E881-4B3D-B5B3-0BD84F0A44E0}">
      <dgm:prSet/>
      <dgm:spPr/>
      <dgm:t>
        <a:bodyPr/>
        <a:lstStyle/>
        <a:p>
          <a:endParaRPr lang="pl-PL"/>
        </a:p>
      </dgm:t>
    </dgm:pt>
    <dgm:pt modelId="{02ED2D77-0B13-4BCE-8452-CE87EE6D1DFC}" type="sibTrans" cxnId="{7B1BF642-E881-4B3D-B5B3-0BD84F0A44E0}">
      <dgm:prSet/>
      <dgm:spPr/>
      <dgm:t>
        <a:bodyPr/>
        <a:lstStyle/>
        <a:p>
          <a:endParaRPr lang="pl-PL"/>
        </a:p>
      </dgm:t>
    </dgm:pt>
    <dgm:pt modelId="{36C9E51C-49A4-4060-AAA3-3FBB1AA1CD70}" type="pres">
      <dgm:prSet presAssocID="{6354FDFA-197D-4012-84EB-4543733C2D6A}" presName="hierChild1" presStyleCnt="0">
        <dgm:presLayoutVars>
          <dgm:orgChart val="1"/>
          <dgm:chPref val="1"/>
          <dgm:dir/>
          <dgm:animOne val="branch"/>
          <dgm:animLvl val="lvl"/>
          <dgm:resizeHandles/>
        </dgm:presLayoutVars>
      </dgm:prSet>
      <dgm:spPr/>
    </dgm:pt>
    <dgm:pt modelId="{C66965A4-FD71-4E23-9604-DF18E4DFF12D}" type="pres">
      <dgm:prSet presAssocID="{777EFC1A-468C-47BC-97A9-E19255422FE6}" presName="hierRoot1" presStyleCnt="0">
        <dgm:presLayoutVars>
          <dgm:hierBranch val="init"/>
        </dgm:presLayoutVars>
      </dgm:prSet>
      <dgm:spPr/>
    </dgm:pt>
    <dgm:pt modelId="{C983D938-1931-48D6-8A9D-60560E297689}" type="pres">
      <dgm:prSet presAssocID="{777EFC1A-468C-47BC-97A9-E19255422FE6}" presName="rootComposite1" presStyleCnt="0"/>
      <dgm:spPr/>
    </dgm:pt>
    <dgm:pt modelId="{FE62B867-878D-450F-90B5-297B0E9BE0D8}" type="pres">
      <dgm:prSet presAssocID="{777EFC1A-468C-47BC-97A9-E19255422FE6}" presName="rootText1" presStyleLbl="node0" presStyleIdx="0" presStyleCnt="1">
        <dgm:presLayoutVars>
          <dgm:chPref val="3"/>
        </dgm:presLayoutVars>
      </dgm:prSet>
      <dgm:spPr/>
    </dgm:pt>
    <dgm:pt modelId="{DC21D7E2-3596-42DB-8C17-B650D95FF0C9}" type="pres">
      <dgm:prSet presAssocID="{777EFC1A-468C-47BC-97A9-E19255422FE6}" presName="rootConnector1" presStyleLbl="node1" presStyleIdx="0" presStyleCnt="0"/>
      <dgm:spPr/>
    </dgm:pt>
    <dgm:pt modelId="{EFE1A360-ABDB-4B39-9E95-68D03B0148AF}" type="pres">
      <dgm:prSet presAssocID="{777EFC1A-468C-47BC-97A9-E19255422FE6}" presName="hierChild2" presStyleCnt="0"/>
      <dgm:spPr/>
    </dgm:pt>
    <dgm:pt modelId="{BD263A7C-9F0D-4024-9C30-75B35B1B23E2}" type="pres">
      <dgm:prSet presAssocID="{EF1ABC1D-A1C1-4B0E-AB5B-27DF5E5ED447}" presName="Name37" presStyleLbl="parChTrans1D2" presStyleIdx="0" presStyleCnt="3"/>
      <dgm:spPr/>
    </dgm:pt>
    <dgm:pt modelId="{4149CBAA-DDCC-414B-8CF6-EE16840229A0}" type="pres">
      <dgm:prSet presAssocID="{BCD73201-476A-411C-8F36-AC060F748C2D}" presName="hierRoot2" presStyleCnt="0">
        <dgm:presLayoutVars>
          <dgm:hierBranch val="init"/>
        </dgm:presLayoutVars>
      </dgm:prSet>
      <dgm:spPr/>
    </dgm:pt>
    <dgm:pt modelId="{AF967772-2EB6-40F5-8784-596A6CB62AE0}" type="pres">
      <dgm:prSet presAssocID="{BCD73201-476A-411C-8F36-AC060F748C2D}" presName="rootComposite" presStyleCnt="0"/>
      <dgm:spPr/>
    </dgm:pt>
    <dgm:pt modelId="{98EB865C-B84F-4114-A55F-EC289B2EDA50}" type="pres">
      <dgm:prSet presAssocID="{BCD73201-476A-411C-8F36-AC060F748C2D}" presName="rootText" presStyleLbl="node2" presStyleIdx="0" presStyleCnt="3">
        <dgm:presLayoutVars>
          <dgm:chPref val="3"/>
        </dgm:presLayoutVars>
      </dgm:prSet>
      <dgm:spPr/>
    </dgm:pt>
    <dgm:pt modelId="{1478BE9C-99A8-491A-B070-F60A9BD4EFD0}" type="pres">
      <dgm:prSet presAssocID="{BCD73201-476A-411C-8F36-AC060F748C2D}" presName="rootConnector" presStyleLbl="node2" presStyleIdx="0" presStyleCnt="3"/>
      <dgm:spPr/>
    </dgm:pt>
    <dgm:pt modelId="{552E54EF-21C7-443E-9791-3FE77C271FC5}" type="pres">
      <dgm:prSet presAssocID="{BCD73201-476A-411C-8F36-AC060F748C2D}" presName="hierChild4" presStyleCnt="0"/>
      <dgm:spPr/>
    </dgm:pt>
    <dgm:pt modelId="{B9B2A665-F247-4403-B18C-694370652BF4}" type="pres">
      <dgm:prSet presAssocID="{4E20C79B-72E4-4686-AB27-75A68C3227A1}" presName="Name37" presStyleLbl="parChTrans1D3" presStyleIdx="0" presStyleCnt="3"/>
      <dgm:spPr/>
    </dgm:pt>
    <dgm:pt modelId="{3E41BC35-1EF0-4DAD-A4ED-B522E591589F}" type="pres">
      <dgm:prSet presAssocID="{8AA1801A-90AE-427E-9AB9-7031D4D4FF69}" presName="hierRoot2" presStyleCnt="0">
        <dgm:presLayoutVars>
          <dgm:hierBranch val="init"/>
        </dgm:presLayoutVars>
      </dgm:prSet>
      <dgm:spPr/>
    </dgm:pt>
    <dgm:pt modelId="{91EFB85B-F59C-4599-9656-C4364EBE9A8C}" type="pres">
      <dgm:prSet presAssocID="{8AA1801A-90AE-427E-9AB9-7031D4D4FF69}" presName="rootComposite" presStyleCnt="0"/>
      <dgm:spPr/>
    </dgm:pt>
    <dgm:pt modelId="{772853AE-B415-4467-ADBB-C03536B6C4FE}" type="pres">
      <dgm:prSet presAssocID="{8AA1801A-90AE-427E-9AB9-7031D4D4FF69}" presName="rootText" presStyleLbl="node3" presStyleIdx="0" presStyleCnt="3">
        <dgm:presLayoutVars>
          <dgm:chPref val="3"/>
        </dgm:presLayoutVars>
      </dgm:prSet>
      <dgm:spPr/>
    </dgm:pt>
    <dgm:pt modelId="{3C529219-7E86-4CD8-9BE5-A5A2FB3DB420}" type="pres">
      <dgm:prSet presAssocID="{8AA1801A-90AE-427E-9AB9-7031D4D4FF69}" presName="rootConnector" presStyleLbl="node3" presStyleIdx="0" presStyleCnt="3"/>
      <dgm:spPr/>
    </dgm:pt>
    <dgm:pt modelId="{9F6F43D1-B8A4-451F-BEAE-357565E5975B}" type="pres">
      <dgm:prSet presAssocID="{8AA1801A-90AE-427E-9AB9-7031D4D4FF69}" presName="hierChild4" presStyleCnt="0"/>
      <dgm:spPr/>
    </dgm:pt>
    <dgm:pt modelId="{97523D7F-B25A-4CA2-A0FE-D20DC5466ADF}" type="pres">
      <dgm:prSet presAssocID="{8AA1801A-90AE-427E-9AB9-7031D4D4FF69}" presName="hierChild5" presStyleCnt="0"/>
      <dgm:spPr/>
    </dgm:pt>
    <dgm:pt modelId="{A6F28253-1FD9-4CBC-85DC-503C34C38817}" type="pres">
      <dgm:prSet presAssocID="{BCD73201-476A-411C-8F36-AC060F748C2D}" presName="hierChild5" presStyleCnt="0"/>
      <dgm:spPr/>
    </dgm:pt>
    <dgm:pt modelId="{F514A461-DBA2-4962-BBBB-793CE970AD11}" type="pres">
      <dgm:prSet presAssocID="{68BD34AC-D007-46BA-B2AB-75FA5DE01557}" presName="Name37" presStyleLbl="parChTrans1D2" presStyleIdx="1" presStyleCnt="3"/>
      <dgm:spPr/>
    </dgm:pt>
    <dgm:pt modelId="{068FF277-A5D6-40D5-AEFE-A8441C9457CA}" type="pres">
      <dgm:prSet presAssocID="{8974018D-9262-4D37-8BA5-F8834D6320FF}" presName="hierRoot2" presStyleCnt="0">
        <dgm:presLayoutVars>
          <dgm:hierBranch val="init"/>
        </dgm:presLayoutVars>
      </dgm:prSet>
      <dgm:spPr/>
    </dgm:pt>
    <dgm:pt modelId="{6A652F9A-D051-417B-870B-CF150678427E}" type="pres">
      <dgm:prSet presAssocID="{8974018D-9262-4D37-8BA5-F8834D6320FF}" presName="rootComposite" presStyleCnt="0"/>
      <dgm:spPr/>
    </dgm:pt>
    <dgm:pt modelId="{2680AE00-2C6B-41D1-B1FE-A8576994F051}" type="pres">
      <dgm:prSet presAssocID="{8974018D-9262-4D37-8BA5-F8834D6320FF}" presName="rootText" presStyleLbl="node2" presStyleIdx="1" presStyleCnt="3">
        <dgm:presLayoutVars>
          <dgm:chPref val="3"/>
        </dgm:presLayoutVars>
      </dgm:prSet>
      <dgm:spPr/>
    </dgm:pt>
    <dgm:pt modelId="{8F6EEA7A-8E65-4EEB-B6CC-1DBC1ED02BCD}" type="pres">
      <dgm:prSet presAssocID="{8974018D-9262-4D37-8BA5-F8834D6320FF}" presName="rootConnector" presStyleLbl="node2" presStyleIdx="1" presStyleCnt="3"/>
      <dgm:spPr/>
    </dgm:pt>
    <dgm:pt modelId="{FB7C7B02-E54E-4716-8E6F-53C741D69D36}" type="pres">
      <dgm:prSet presAssocID="{8974018D-9262-4D37-8BA5-F8834D6320FF}" presName="hierChild4" presStyleCnt="0"/>
      <dgm:spPr/>
    </dgm:pt>
    <dgm:pt modelId="{591F4D09-F34B-497E-A69A-A3C589B5FCEE}" type="pres">
      <dgm:prSet presAssocID="{B5B74F4E-E315-46E4-ABBC-522E5616EBBD}" presName="Name37" presStyleLbl="parChTrans1D3" presStyleIdx="1" presStyleCnt="3"/>
      <dgm:spPr/>
    </dgm:pt>
    <dgm:pt modelId="{A4769BBD-EFDF-48A7-8FFA-1DC495648DD6}" type="pres">
      <dgm:prSet presAssocID="{E2612357-1A68-45CC-9C5C-9691D8F1780F}" presName="hierRoot2" presStyleCnt="0">
        <dgm:presLayoutVars>
          <dgm:hierBranch val="init"/>
        </dgm:presLayoutVars>
      </dgm:prSet>
      <dgm:spPr/>
    </dgm:pt>
    <dgm:pt modelId="{98317072-63DA-4F67-984A-0801FE378E1E}" type="pres">
      <dgm:prSet presAssocID="{E2612357-1A68-45CC-9C5C-9691D8F1780F}" presName="rootComposite" presStyleCnt="0"/>
      <dgm:spPr/>
    </dgm:pt>
    <dgm:pt modelId="{39D6FA65-1EC4-4816-84DF-CB1E27694EF0}" type="pres">
      <dgm:prSet presAssocID="{E2612357-1A68-45CC-9C5C-9691D8F1780F}" presName="rootText" presStyleLbl="node3" presStyleIdx="1" presStyleCnt="3">
        <dgm:presLayoutVars>
          <dgm:chPref val="3"/>
        </dgm:presLayoutVars>
      </dgm:prSet>
      <dgm:spPr/>
    </dgm:pt>
    <dgm:pt modelId="{BFF8D7B2-84E6-44FD-A77A-4D1FCC3D7234}" type="pres">
      <dgm:prSet presAssocID="{E2612357-1A68-45CC-9C5C-9691D8F1780F}" presName="rootConnector" presStyleLbl="node3" presStyleIdx="1" presStyleCnt="3"/>
      <dgm:spPr/>
    </dgm:pt>
    <dgm:pt modelId="{78347760-E85E-40DF-BEB3-7AF5EFE456A2}" type="pres">
      <dgm:prSet presAssocID="{E2612357-1A68-45CC-9C5C-9691D8F1780F}" presName="hierChild4" presStyleCnt="0"/>
      <dgm:spPr/>
    </dgm:pt>
    <dgm:pt modelId="{511DB3F0-7B36-43BE-9F3F-E5959511286F}" type="pres">
      <dgm:prSet presAssocID="{E2612357-1A68-45CC-9C5C-9691D8F1780F}" presName="hierChild5" presStyleCnt="0"/>
      <dgm:spPr/>
    </dgm:pt>
    <dgm:pt modelId="{BFED3E6D-4C22-41E2-AB46-82CE257FAF5B}" type="pres">
      <dgm:prSet presAssocID="{8974018D-9262-4D37-8BA5-F8834D6320FF}" presName="hierChild5" presStyleCnt="0"/>
      <dgm:spPr/>
    </dgm:pt>
    <dgm:pt modelId="{CC0C12AD-C6C1-4EFC-8057-98AB22045D53}" type="pres">
      <dgm:prSet presAssocID="{663C037E-2D5D-47BB-A405-9CAD7FCA0FC0}" presName="Name37" presStyleLbl="parChTrans1D2" presStyleIdx="2" presStyleCnt="3"/>
      <dgm:spPr/>
    </dgm:pt>
    <dgm:pt modelId="{E6B097B2-748F-456E-98C1-F5E1FDFFB695}" type="pres">
      <dgm:prSet presAssocID="{A9167248-AD66-4580-8F4D-AE31744E2365}" presName="hierRoot2" presStyleCnt="0">
        <dgm:presLayoutVars>
          <dgm:hierBranch val="init"/>
        </dgm:presLayoutVars>
      </dgm:prSet>
      <dgm:spPr/>
    </dgm:pt>
    <dgm:pt modelId="{88EC9939-EA80-4253-AFD8-F382624CE490}" type="pres">
      <dgm:prSet presAssocID="{A9167248-AD66-4580-8F4D-AE31744E2365}" presName="rootComposite" presStyleCnt="0"/>
      <dgm:spPr/>
    </dgm:pt>
    <dgm:pt modelId="{92575363-372F-4F77-945F-28ACF6CF27A6}" type="pres">
      <dgm:prSet presAssocID="{A9167248-AD66-4580-8F4D-AE31744E2365}" presName="rootText" presStyleLbl="node2" presStyleIdx="2" presStyleCnt="3">
        <dgm:presLayoutVars>
          <dgm:chPref val="3"/>
        </dgm:presLayoutVars>
      </dgm:prSet>
      <dgm:spPr/>
    </dgm:pt>
    <dgm:pt modelId="{0CA8337E-B464-4418-A7BA-A285642916C3}" type="pres">
      <dgm:prSet presAssocID="{A9167248-AD66-4580-8F4D-AE31744E2365}" presName="rootConnector" presStyleLbl="node2" presStyleIdx="2" presStyleCnt="3"/>
      <dgm:spPr/>
    </dgm:pt>
    <dgm:pt modelId="{E8553E8F-C1B0-48BF-9F79-5C4955314E23}" type="pres">
      <dgm:prSet presAssocID="{A9167248-AD66-4580-8F4D-AE31744E2365}" presName="hierChild4" presStyleCnt="0"/>
      <dgm:spPr/>
    </dgm:pt>
    <dgm:pt modelId="{25CB7004-2FF8-43F7-836F-C6F5E0179F3C}" type="pres">
      <dgm:prSet presAssocID="{CEA2E374-B719-4E3E-B71E-EA8D06CBF0EF}" presName="Name37" presStyleLbl="parChTrans1D3" presStyleIdx="2" presStyleCnt="3"/>
      <dgm:spPr/>
    </dgm:pt>
    <dgm:pt modelId="{161052ED-53AB-4DAE-8BB8-3BF852ADDEB2}" type="pres">
      <dgm:prSet presAssocID="{08AB7393-98B4-4DE4-B174-7B6A8E9A3C45}" presName="hierRoot2" presStyleCnt="0">
        <dgm:presLayoutVars>
          <dgm:hierBranch val="init"/>
        </dgm:presLayoutVars>
      </dgm:prSet>
      <dgm:spPr/>
    </dgm:pt>
    <dgm:pt modelId="{0C754CA7-4F8C-444C-8D83-3CA59CF7EE19}" type="pres">
      <dgm:prSet presAssocID="{08AB7393-98B4-4DE4-B174-7B6A8E9A3C45}" presName="rootComposite" presStyleCnt="0"/>
      <dgm:spPr/>
    </dgm:pt>
    <dgm:pt modelId="{8CD60F31-98AD-4B01-B7AF-0A3D1C88670C}" type="pres">
      <dgm:prSet presAssocID="{08AB7393-98B4-4DE4-B174-7B6A8E9A3C45}" presName="rootText" presStyleLbl="node3" presStyleIdx="2" presStyleCnt="3">
        <dgm:presLayoutVars>
          <dgm:chPref val="3"/>
        </dgm:presLayoutVars>
      </dgm:prSet>
      <dgm:spPr/>
    </dgm:pt>
    <dgm:pt modelId="{F501A7B3-7D30-44DE-BA61-563E0AD6CD1B}" type="pres">
      <dgm:prSet presAssocID="{08AB7393-98B4-4DE4-B174-7B6A8E9A3C45}" presName="rootConnector" presStyleLbl="node3" presStyleIdx="2" presStyleCnt="3"/>
      <dgm:spPr/>
    </dgm:pt>
    <dgm:pt modelId="{BF92001D-060F-4DF9-999F-4942747C7677}" type="pres">
      <dgm:prSet presAssocID="{08AB7393-98B4-4DE4-B174-7B6A8E9A3C45}" presName="hierChild4" presStyleCnt="0"/>
      <dgm:spPr/>
    </dgm:pt>
    <dgm:pt modelId="{D5BED418-7052-4702-BCC6-25A923240B8E}" type="pres">
      <dgm:prSet presAssocID="{08AB7393-98B4-4DE4-B174-7B6A8E9A3C45}" presName="hierChild5" presStyleCnt="0"/>
      <dgm:spPr/>
    </dgm:pt>
    <dgm:pt modelId="{66B5C6E6-3A4E-4069-AE8A-A75E66BF784C}" type="pres">
      <dgm:prSet presAssocID="{A9167248-AD66-4580-8F4D-AE31744E2365}" presName="hierChild5" presStyleCnt="0"/>
      <dgm:spPr/>
    </dgm:pt>
    <dgm:pt modelId="{193D824D-B7A2-461C-8F18-8F4C24FF2721}" type="pres">
      <dgm:prSet presAssocID="{777EFC1A-468C-47BC-97A9-E19255422FE6}" presName="hierChild3" presStyleCnt="0"/>
      <dgm:spPr/>
    </dgm:pt>
  </dgm:ptLst>
  <dgm:cxnLst>
    <dgm:cxn modelId="{BF794F05-A304-49E2-AD46-0FCDEAB706BF}" type="presOf" srcId="{BCD73201-476A-411C-8F36-AC060F748C2D}" destId="{1478BE9C-99A8-491A-B070-F60A9BD4EFD0}" srcOrd="1" destOrd="0" presId="urn:microsoft.com/office/officeart/2005/8/layout/orgChart1"/>
    <dgm:cxn modelId="{5F47AB1D-B0DF-4F21-9419-6A620EE1F166}" type="presOf" srcId="{6354FDFA-197D-4012-84EB-4543733C2D6A}" destId="{36C9E51C-49A4-4060-AAA3-3FBB1AA1CD70}" srcOrd="0" destOrd="0" presId="urn:microsoft.com/office/officeart/2005/8/layout/orgChart1"/>
    <dgm:cxn modelId="{5779333B-0467-421B-B09C-5EA2AC819D89}" srcId="{777EFC1A-468C-47BC-97A9-E19255422FE6}" destId="{BCD73201-476A-411C-8F36-AC060F748C2D}" srcOrd="0" destOrd="0" parTransId="{EF1ABC1D-A1C1-4B0E-AB5B-27DF5E5ED447}" sibTransId="{C97FCAFC-389C-4089-9E8C-9261FEF183AB}"/>
    <dgm:cxn modelId="{2C68CF3D-9CBB-46E9-8D8E-28875C4F3FF2}" type="presOf" srcId="{8974018D-9262-4D37-8BA5-F8834D6320FF}" destId="{2680AE00-2C6B-41D1-B1FE-A8576994F051}" srcOrd="0" destOrd="0" presId="urn:microsoft.com/office/officeart/2005/8/layout/orgChart1"/>
    <dgm:cxn modelId="{FC91BB5C-356A-46BA-98F2-2200ACB8E997}" type="presOf" srcId="{EF1ABC1D-A1C1-4B0E-AB5B-27DF5E5ED447}" destId="{BD263A7C-9F0D-4024-9C30-75B35B1B23E2}" srcOrd="0" destOrd="0" presId="urn:microsoft.com/office/officeart/2005/8/layout/orgChart1"/>
    <dgm:cxn modelId="{D56BBE60-BA69-4446-AACD-F983C198A078}" type="presOf" srcId="{B5B74F4E-E315-46E4-ABBC-522E5616EBBD}" destId="{591F4D09-F34B-497E-A69A-A3C589B5FCEE}" srcOrd="0" destOrd="0" presId="urn:microsoft.com/office/officeart/2005/8/layout/orgChart1"/>
    <dgm:cxn modelId="{7B1BF642-E881-4B3D-B5B3-0BD84F0A44E0}" srcId="{A9167248-AD66-4580-8F4D-AE31744E2365}" destId="{08AB7393-98B4-4DE4-B174-7B6A8E9A3C45}" srcOrd="0" destOrd="0" parTransId="{CEA2E374-B719-4E3E-B71E-EA8D06CBF0EF}" sibTransId="{02ED2D77-0B13-4BCE-8452-CE87EE6D1DFC}"/>
    <dgm:cxn modelId="{E1D8ED66-126D-4A8F-8C24-BC3A03C16332}" type="presOf" srcId="{777EFC1A-468C-47BC-97A9-E19255422FE6}" destId="{DC21D7E2-3596-42DB-8C17-B650D95FF0C9}" srcOrd="1" destOrd="0" presId="urn:microsoft.com/office/officeart/2005/8/layout/orgChart1"/>
    <dgm:cxn modelId="{C4D78B4A-080E-49FE-9C32-9F04A0F5DB21}" srcId="{8974018D-9262-4D37-8BA5-F8834D6320FF}" destId="{E2612357-1A68-45CC-9C5C-9691D8F1780F}" srcOrd="0" destOrd="0" parTransId="{B5B74F4E-E315-46E4-ABBC-522E5616EBBD}" sibTransId="{6AE3CC1D-4439-49C8-85CF-63CCB984F8E3}"/>
    <dgm:cxn modelId="{FA078E6A-EACB-4E5C-8B60-A63050092055}" type="presOf" srcId="{CEA2E374-B719-4E3E-B71E-EA8D06CBF0EF}" destId="{25CB7004-2FF8-43F7-836F-C6F5E0179F3C}" srcOrd="0" destOrd="0" presId="urn:microsoft.com/office/officeart/2005/8/layout/orgChart1"/>
    <dgm:cxn modelId="{4818C36E-4F47-4CA2-9228-730B58BF7DB5}" type="presOf" srcId="{08AB7393-98B4-4DE4-B174-7B6A8E9A3C45}" destId="{8CD60F31-98AD-4B01-B7AF-0A3D1C88670C}" srcOrd="0" destOrd="0" presId="urn:microsoft.com/office/officeart/2005/8/layout/orgChart1"/>
    <dgm:cxn modelId="{3A1D3A54-4416-4A7C-A590-D81C029AA2C5}" type="presOf" srcId="{8AA1801A-90AE-427E-9AB9-7031D4D4FF69}" destId="{772853AE-B415-4467-ADBB-C03536B6C4FE}" srcOrd="0" destOrd="0" presId="urn:microsoft.com/office/officeart/2005/8/layout/orgChart1"/>
    <dgm:cxn modelId="{CB806B83-2423-4BD4-B298-D2F12B5FD785}" type="presOf" srcId="{8974018D-9262-4D37-8BA5-F8834D6320FF}" destId="{8F6EEA7A-8E65-4EEB-B6CC-1DBC1ED02BCD}" srcOrd="1" destOrd="0" presId="urn:microsoft.com/office/officeart/2005/8/layout/orgChart1"/>
    <dgm:cxn modelId="{1E7D9598-CFFD-41FD-AD0B-0B6CDD77278C}" type="presOf" srcId="{68BD34AC-D007-46BA-B2AB-75FA5DE01557}" destId="{F514A461-DBA2-4962-BBBB-793CE970AD11}" srcOrd="0" destOrd="0" presId="urn:microsoft.com/office/officeart/2005/8/layout/orgChart1"/>
    <dgm:cxn modelId="{3D6CF598-1C90-47D7-B0BB-8AF749E4E681}" srcId="{6354FDFA-197D-4012-84EB-4543733C2D6A}" destId="{777EFC1A-468C-47BC-97A9-E19255422FE6}" srcOrd="0" destOrd="0" parTransId="{1A77F41C-A671-4D5C-A06E-4C1D715B8A0E}" sibTransId="{F3D12D64-C823-4661-80A5-8794934BCAB4}"/>
    <dgm:cxn modelId="{F1DC79A2-25B8-4932-BD95-E3080D3F68DD}" type="presOf" srcId="{A9167248-AD66-4580-8F4D-AE31744E2365}" destId="{0CA8337E-B464-4418-A7BA-A285642916C3}" srcOrd="1" destOrd="0" presId="urn:microsoft.com/office/officeart/2005/8/layout/orgChart1"/>
    <dgm:cxn modelId="{053695A3-0A7B-4443-B645-A8A7FEA0CD7A}" srcId="{BCD73201-476A-411C-8F36-AC060F748C2D}" destId="{8AA1801A-90AE-427E-9AB9-7031D4D4FF69}" srcOrd="0" destOrd="0" parTransId="{4E20C79B-72E4-4686-AB27-75A68C3227A1}" sibTransId="{A201CBCC-4380-4050-9FDF-9362F18C061D}"/>
    <dgm:cxn modelId="{F29863B5-BE6E-46EB-AF16-1FF508865F79}" type="presOf" srcId="{08AB7393-98B4-4DE4-B174-7B6A8E9A3C45}" destId="{F501A7B3-7D30-44DE-BA61-563E0AD6CD1B}" srcOrd="1" destOrd="0" presId="urn:microsoft.com/office/officeart/2005/8/layout/orgChart1"/>
    <dgm:cxn modelId="{064A73C2-E978-435C-8337-BD5CF27F9D70}" type="presOf" srcId="{663C037E-2D5D-47BB-A405-9CAD7FCA0FC0}" destId="{CC0C12AD-C6C1-4EFC-8057-98AB22045D53}" srcOrd="0" destOrd="0" presId="urn:microsoft.com/office/officeart/2005/8/layout/orgChart1"/>
    <dgm:cxn modelId="{EE5621C7-BDB4-4D1C-8DB5-57A9BACFB2AC}" srcId="{777EFC1A-468C-47BC-97A9-E19255422FE6}" destId="{8974018D-9262-4D37-8BA5-F8834D6320FF}" srcOrd="1" destOrd="0" parTransId="{68BD34AC-D007-46BA-B2AB-75FA5DE01557}" sibTransId="{11AE2ACD-DCC6-485B-832E-E74A71001E04}"/>
    <dgm:cxn modelId="{9D3BEDC7-6D3D-4BEC-B751-475AA1BEB8EF}" type="presOf" srcId="{A9167248-AD66-4580-8F4D-AE31744E2365}" destId="{92575363-372F-4F77-945F-28ACF6CF27A6}" srcOrd="0" destOrd="0" presId="urn:microsoft.com/office/officeart/2005/8/layout/orgChart1"/>
    <dgm:cxn modelId="{C36721D2-7A0B-445C-9F2A-0AB22FCCB1A5}" srcId="{777EFC1A-468C-47BC-97A9-E19255422FE6}" destId="{A9167248-AD66-4580-8F4D-AE31744E2365}" srcOrd="2" destOrd="0" parTransId="{663C037E-2D5D-47BB-A405-9CAD7FCA0FC0}" sibTransId="{05642F95-2B2B-42AA-AD11-FBC9C88E8E3A}"/>
    <dgm:cxn modelId="{D2DC06DA-6A02-45F0-8DFA-B6607AB29CA2}" type="presOf" srcId="{8AA1801A-90AE-427E-9AB9-7031D4D4FF69}" destId="{3C529219-7E86-4CD8-9BE5-A5A2FB3DB420}" srcOrd="1" destOrd="0" presId="urn:microsoft.com/office/officeart/2005/8/layout/orgChart1"/>
    <dgm:cxn modelId="{F372B6DF-690C-4A9B-A5B7-9233214784C9}" type="presOf" srcId="{E2612357-1A68-45CC-9C5C-9691D8F1780F}" destId="{39D6FA65-1EC4-4816-84DF-CB1E27694EF0}" srcOrd="0" destOrd="0" presId="urn:microsoft.com/office/officeart/2005/8/layout/orgChart1"/>
    <dgm:cxn modelId="{43948FE1-B61E-4ABE-96FE-395761AA845F}" type="presOf" srcId="{BCD73201-476A-411C-8F36-AC060F748C2D}" destId="{98EB865C-B84F-4114-A55F-EC289B2EDA50}" srcOrd="0" destOrd="0" presId="urn:microsoft.com/office/officeart/2005/8/layout/orgChart1"/>
    <dgm:cxn modelId="{5130A2E2-0237-4FDD-A623-CA200AA81188}" type="presOf" srcId="{E2612357-1A68-45CC-9C5C-9691D8F1780F}" destId="{BFF8D7B2-84E6-44FD-A77A-4D1FCC3D7234}" srcOrd="1" destOrd="0" presId="urn:microsoft.com/office/officeart/2005/8/layout/orgChart1"/>
    <dgm:cxn modelId="{A2AFA4E8-FA4D-49F4-B218-F2D6A5E9E6E9}" type="presOf" srcId="{777EFC1A-468C-47BC-97A9-E19255422FE6}" destId="{FE62B867-878D-450F-90B5-297B0E9BE0D8}" srcOrd="0" destOrd="0" presId="urn:microsoft.com/office/officeart/2005/8/layout/orgChart1"/>
    <dgm:cxn modelId="{FAE16BFA-947D-44B2-8EAB-DBD64BE21694}" type="presOf" srcId="{4E20C79B-72E4-4686-AB27-75A68C3227A1}" destId="{B9B2A665-F247-4403-B18C-694370652BF4}" srcOrd="0" destOrd="0" presId="urn:microsoft.com/office/officeart/2005/8/layout/orgChart1"/>
    <dgm:cxn modelId="{A8F763C1-F8DB-4E9C-8885-7BFBD702781B}" type="presParOf" srcId="{36C9E51C-49A4-4060-AAA3-3FBB1AA1CD70}" destId="{C66965A4-FD71-4E23-9604-DF18E4DFF12D}" srcOrd="0" destOrd="0" presId="urn:microsoft.com/office/officeart/2005/8/layout/orgChart1"/>
    <dgm:cxn modelId="{5CB0B7EB-892E-450D-92EA-F3D129FA2198}" type="presParOf" srcId="{C66965A4-FD71-4E23-9604-DF18E4DFF12D}" destId="{C983D938-1931-48D6-8A9D-60560E297689}" srcOrd="0" destOrd="0" presId="urn:microsoft.com/office/officeart/2005/8/layout/orgChart1"/>
    <dgm:cxn modelId="{BB7DE82D-F918-4458-ADFD-89A38EE468E7}" type="presParOf" srcId="{C983D938-1931-48D6-8A9D-60560E297689}" destId="{FE62B867-878D-450F-90B5-297B0E9BE0D8}" srcOrd="0" destOrd="0" presId="urn:microsoft.com/office/officeart/2005/8/layout/orgChart1"/>
    <dgm:cxn modelId="{102FA522-1236-46B6-A1A3-2C93B873C423}" type="presParOf" srcId="{C983D938-1931-48D6-8A9D-60560E297689}" destId="{DC21D7E2-3596-42DB-8C17-B650D95FF0C9}" srcOrd="1" destOrd="0" presId="urn:microsoft.com/office/officeart/2005/8/layout/orgChart1"/>
    <dgm:cxn modelId="{450FBC95-1EC7-461F-99BA-430915070218}" type="presParOf" srcId="{C66965A4-FD71-4E23-9604-DF18E4DFF12D}" destId="{EFE1A360-ABDB-4B39-9E95-68D03B0148AF}" srcOrd="1" destOrd="0" presId="urn:microsoft.com/office/officeart/2005/8/layout/orgChart1"/>
    <dgm:cxn modelId="{27886D6E-37B0-4E2F-A3EB-52E74DB2B783}" type="presParOf" srcId="{EFE1A360-ABDB-4B39-9E95-68D03B0148AF}" destId="{BD263A7C-9F0D-4024-9C30-75B35B1B23E2}" srcOrd="0" destOrd="0" presId="urn:microsoft.com/office/officeart/2005/8/layout/orgChart1"/>
    <dgm:cxn modelId="{304AABF8-E6E2-4C14-80BD-DA5F2FC71A44}" type="presParOf" srcId="{EFE1A360-ABDB-4B39-9E95-68D03B0148AF}" destId="{4149CBAA-DDCC-414B-8CF6-EE16840229A0}" srcOrd="1" destOrd="0" presId="urn:microsoft.com/office/officeart/2005/8/layout/orgChart1"/>
    <dgm:cxn modelId="{AEC79CBC-F18F-469F-954D-5FC172334A77}" type="presParOf" srcId="{4149CBAA-DDCC-414B-8CF6-EE16840229A0}" destId="{AF967772-2EB6-40F5-8784-596A6CB62AE0}" srcOrd="0" destOrd="0" presId="urn:microsoft.com/office/officeart/2005/8/layout/orgChart1"/>
    <dgm:cxn modelId="{E40C92DE-6637-4C5B-9C51-644BA25D4B2F}" type="presParOf" srcId="{AF967772-2EB6-40F5-8784-596A6CB62AE0}" destId="{98EB865C-B84F-4114-A55F-EC289B2EDA50}" srcOrd="0" destOrd="0" presId="urn:microsoft.com/office/officeart/2005/8/layout/orgChart1"/>
    <dgm:cxn modelId="{F53C63D8-4EF3-4E84-A8F4-DBBA2E666844}" type="presParOf" srcId="{AF967772-2EB6-40F5-8784-596A6CB62AE0}" destId="{1478BE9C-99A8-491A-B070-F60A9BD4EFD0}" srcOrd="1" destOrd="0" presId="urn:microsoft.com/office/officeart/2005/8/layout/orgChart1"/>
    <dgm:cxn modelId="{365B94A4-E7F0-4063-ACE9-5E23C3E2943D}" type="presParOf" srcId="{4149CBAA-DDCC-414B-8CF6-EE16840229A0}" destId="{552E54EF-21C7-443E-9791-3FE77C271FC5}" srcOrd="1" destOrd="0" presId="urn:microsoft.com/office/officeart/2005/8/layout/orgChart1"/>
    <dgm:cxn modelId="{5F7790A5-E58C-44BD-BA0F-270EED2F01C9}" type="presParOf" srcId="{552E54EF-21C7-443E-9791-3FE77C271FC5}" destId="{B9B2A665-F247-4403-B18C-694370652BF4}" srcOrd="0" destOrd="0" presId="urn:microsoft.com/office/officeart/2005/8/layout/orgChart1"/>
    <dgm:cxn modelId="{19B942A3-56D8-490E-8F0E-DDED6173F620}" type="presParOf" srcId="{552E54EF-21C7-443E-9791-3FE77C271FC5}" destId="{3E41BC35-1EF0-4DAD-A4ED-B522E591589F}" srcOrd="1" destOrd="0" presId="urn:microsoft.com/office/officeart/2005/8/layout/orgChart1"/>
    <dgm:cxn modelId="{92950A80-8423-433C-A027-A36F11CDD914}" type="presParOf" srcId="{3E41BC35-1EF0-4DAD-A4ED-B522E591589F}" destId="{91EFB85B-F59C-4599-9656-C4364EBE9A8C}" srcOrd="0" destOrd="0" presId="urn:microsoft.com/office/officeart/2005/8/layout/orgChart1"/>
    <dgm:cxn modelId="{0F62904B-3A83-4B87-BD0B-B1342007AD9C}" type="presParOf" srcId="{91EFB85B-F59C-4599-9656-C4364EBE9A8C}" destId="{772853AE-B415-4467-ADBB-C03536B6C4FE}" srcOrd="0" destOrd="0" presId="urn:microsoft.com/office/officeart/2005/8/layout/orgChart1"/>
    <dgm:cxn modelId="{419CEDBC-DB2C-4219-A195-0182845DE1BC}" type="presParOf" srcId="{91EFB85B-F59C-4599-9656-C4364EBE9A8C}" destId="{3C529219-7E86-4CD8-9BE5-A5A2FB3DB420}" srcOrd="1" destOrd="0" presId="urn:microsoft.com/office/officeart/2005/8/layout/orgChart1"/>
    <dgm:cxn modelId="{51FCE281-A18C-41A7-87FB-A2820C793CE0}" type="presParOf" srcId="{3E41BC35-1EF0-4DAD-A4ED-B522E591589F}" destId="{9F6F43D1-B8A4-451F-BEAE-357565E5975B}" srcOrd="1" destOrd="0" presId="urn:microsoft.com/office/officeart/2005/8/layout/orgChart1"/>
    <dgm:cxn modelId="{48B57E32-4029-4FCA-B276-F5B576CDAAD9}" type="presParOf" srcId="{3E41BC35-1EF0-4DAD-A4ED-B522E591589F}" destId="{97523D7F-B25A-4CA2-A0FE-D20DC5466ADF}" srcOrd="2" destOrd="0" presId="urn:microsoft.com/office/officeart/2005/8/layout/orgChart1"/>
    <dgm:cxn modelId="{855EB2F8-27AC-4B02-B3CF-1D708EF0AD2A}" type="presParOf" srcId="{4149CBAA-DDCC-414B-8CF6-EE16840229A0}" destId="{A6F28253-1FD9-4CBC-85DC-503C34C38817}" srcOrd="2" destOrd="0" presId="urn:microsoft.com/office/officeart/2005/8/layout/orgChart1"/>
    <dgm:cxn modelId="{9D5E748D-FE69-4B60-AF5E-004AC7CD8553}" type="presParOf" srcId="{EFE1A360-ABDB-4B39-9E95-68D03B0148AF}" destId="{F514A461-DBA2-4962-BBBB-793CE970AD11}" srcOrd="2" destOrd="0" presId="urn:microsoft.com/office/officeart/2005/8/layout/orgChart1"/>
    <dgm:cxn modelId="{1F53EBBA-F5EC-451B-927F-025E434BDE9E}" type="presParOf" srcId="{EFE1A360-ABDB-4B39-9E95-68D03B0148AF}" destId="{068FF277-A5D6-40D5-AEFE-A8441C9457CA}" srcOrd="3" destOrd="0" presId="urn:microsoft.com/office/officeart/2005/8/layout/orgChart1"/>
    <dgm:cxn modelId="{94CA6952-568C-4ECD-81A8-8AA2B0EC26D7}" type="presParOf" srcId="{068FF277-A5D6-40D5-AEFE-A8441C9457CA}" destId="{6A652F9A-D051-417B-870B-CF150678427E}" srcOrd="0" destOrd="0" presId="urn:microsoft.com/office/officeart/2005/8/layout/orgChart1"/>
    <dgm:cxn modelId="{76CA0622-5989-4331-8DDC-DDA270B0B3C2}" type="presParOf" srcId="{6A652F9A-D051-417B-870B-CF150678427E}" destId="{2680AE00-2C6B-41D1-B1FE-A8576994F051}" srcOrd="0" destOrd="0" presId="urn:microsoft.com/office/officeart/2005/8/layout/orgChart1"/>
    <dgm:cxn modelId="{2391F8EE-108C-4421-B16C-83587921363B}" type="presParOf" srcId="{6A652F9A-D051-417B-870B-CF150678427E}" destId="{8F6EEA7A-8E65-4EEB-B6CC-1DBC1ED02BCD}" srcOrd="1" destOrd="0" presId="urn:microsoft.com/office/officeart/2005/8/layout/orgChart1"/>
    <dgm:cxn modelId="{DBEDBDE4-638D-4084-ADCE-AFC810CD40B4}" type="presParOf" srcId="{068FF277-A5D6-40D5-AEFE-A8441C9457CA}" destId="{FB7C7B02-E54E-4716-8E6F-53C741D69D36}" srcOrd="1" destOrd="0" presId="urn:microsoft.com/office/officeart/2005/8/layout/orgChart1"/>
    <dgm:cxn modelId="{1CA7CC9A-455D-4957-B643-FF823449FAD8}" type="presParOf" srcId="{FB7C7B02-E54E-4716-8E6F-53C741D69D36}" destId="{591F4D09-F34B-497E-A69A-A3C589B5FCEE}" srcOrd="0" destOrd="0" presId="urn:microsoft.com/office/officeart/2005/8/layout/orgChart1"/>
    <dgm:cxn modelId="{BACCCD40-9D57-4280-8C1A-F95CF9FDC881}" type="presParOf" srcId="{FB7C7B02-E54E-4716-8E6F-53C741D69D36}" destId="{A4769BBD-EFDF-48A7-8FFA-1DC495648DD6}" srcOrd="1" destOrd="0" presId="urn:microsoft.com/office/officeart/2005/8/layout/orgChart1"/>
    <dgm:cxn modelId="{A4FFDCA6-0B6D-40BA-82B1-2DAE669BC6F3}" type="presParOf" srcId="{A4769BBD-EFDF-48A7-8FFA-1DC495648DD6}" destId="{98317072-63DA-4F67-984A-0801FE378E1E}" srcOrd="0" destOrd="0" presId="urn:microsoft.com/office/officeart/2005/8/layout/orgChart1"/>
    <dgm:cxn modelId="{38D30E43-F9E5-48BF-8965-A821701FF908}" type="presParOf" srcId="{98317072-63DA-4F67-984A-0801FE378E1E}" destId="{39D6FA65-1EC4-4816-84DF-CB1E27694EF0}" srcOrd="0" destOrd="0" presId="urn:microsoft.com/office/officeart/2005/8/layout/orgChart1"/>
    <dgm:cxn modelId="{DF8770C3-5474-4F44-A7A1-BC5CD0AE4A7B}" type="presParOf" srcId="{98317072-63DA-4F67-984A-0801FE378E1E}" destId="{BFF8D7B2-84E6-44FD-A77A-4D1FCC3D7234}" srcOrd="1" destOrd="0" presId="urn:microsoft.com/office/officeart/2005/8/layout/orgChart1"/>
    <dgm:cxn modelId="{9162D1B1-A29C-4136-8322-6B847E2628BA}" type="presParOf" srcId="{A4769BBD-EFDF-48A7-8FFA-1DC495648DD6}" destId="{78347760-E85E-40DF-BEB3-7AF5EFE456A2}" srcOrd="1" destOrd="0" presId="urn:microsoft.com/office/officeart/2005/8/layout/orgChart1"/>
    <dgm:cxn modelId="{68620D7C-8F72-442E-ADFE-8263CD717C5D}" type="presParOf" srcId="{A4769BBD-EFDF-48A7-8FFA-1DC495648DD6}" destId="{511DB3F0-7B36-43BE-9F3F-E5959511286F}" srcOrd="2" destOrd="0" presId="urn:microsoft.com/office/officeart/2005/8/layout/orgChart1"/>
    <dgm:cxn modelId="{14E19CF0-ED4E-4570-B960-960B04764701}" type="presParOf" srcId="{068FF277-A5D6-40D5-AEFE-A8441C9457CA}" destId="{BFED3E6D-4C22-41E2-AB46-82CE257FAF5B}" srcOrd="2" destOrd="0" presId="urn:microsoft.com/office/officeart/2005/8/layout/orgChart1"/>
    <dgm:cxn modelId="{FCAC0D79-788F-42B7-BDC2-0F82411AF384}" type="presParOf" srcId="{EFE1A360-ABDB-4B39-9E95-68D03B0148AF}" destId="{CC0C12AD-C6C1-4EFC-8057-98AB22045D53}" srcOrd="4" destOrd="0" presId="urn:microsoft.com/office/officeart/2005/8/layout/orgChart1"/>
    <dgm:cxn modelId="{55589AA8-036B-4FB9-8367-D12A6FD8F2A4}" type="presParOf" srcId="{EFE1A360-ABDB-4B39-9E95-68D03B0148AF}" destId="{E6B097B2-748F-456E-98C1-F5E1FDFFB695}" srcOrd="5" destOrd="0" presId="urn:microsoft.com/office/officeart/2005/8/layout/orgChart1"/>
    <dgm:cxn modelId="{6B0F2F3B-25FC-41E5-8236-9F41088FDF05}" type="presParOf" srcId="{E6B097B2-748F-456E-98C1-F5E1FDFFB695}" destId="{88EC9939-EA80-4253-AFD8-F382624CE490}" srcOrd="0" destOrd="0" presId="urn:microsoft.com/office/officeart/2005/8/layout/orgChart1"/>
    <dgm:cxn modelId="{11B9C68D-4098-4412-A832-23297F7C67C9}" type="presParOf" srcId="{88EC9939-EA80-4253-AFD8-F382624CE490}" destId="{92575363-372F-4F77-945F-28ACF6CF27A6}" srcOrd="0" destOrd="0" presId="urn:microsoft.com/office/officeart/2005/8/layout/orgChart1"/>
    <dgm:cxn modelId="{52F3A58F-390D-454F-8BD6-1DD1850BE5E8}" type="presParOf" srcId="{88EC9939-EA80-4253-AFD8-F382624CE490}" destId="{0CA8337E-B464-4418-A7BA-A285642916C3}" srcOrd="1" destOrd="0" presId="urn:microsoft.com/office/officeart/2005/8/layout/orgChart1"/>
    <dgm:cxn modelId="{B7C070EC-20D0-4B4C-8593-78AD5FBC62F3}" type="presParOf" srcId="{E6B097B2-748F-456E-98C1-F5E1FDFFB695}" destId="{E8553E8F-C1B0-48BF-9F79-5C4955314E23}" srcOrd="1" destOrd="0" presId="urn:microsoft.com/office/officeart/2005/8/layout/orgChart1"/>
    <dgm:cxn modelId="{B5B47BB6-5E8C-4497-A7A0-C40214AE7886}" type="presParOf" srcId="{E8553E8F-C1B0-48BF-9F79-5C4955314E23}" destId="{25CB7004-2FF8-43F7-836F-C6F5E0179F3C}" srcOrd="0" destOrd="0" presId="urn:microsoft.com/office/officeart/2005/8/layout/orgChart1"/>
    <dgm:cxn modelId="{D43DE6E3-4B21-4755-ACDA-A8F2E27D09FB}" type="presParOf" srcId="{E8553E8F-C1B0-48BF-9F79-5C4955314E23}" destId="{161052ED-53AB-4DAE-8BB8-3BF852ADDEB2}" srcOrd="1" destOrd="0" presId="urn:microsoft.com/office/officeart/2005/8/layout/orgChart1"/>
    <dgm:cxn modelId="{905DA728-7B2A-483C-97A3-EC0F946744C6}" type="presParOf" srcId="{161052ED-53AB-4DAE-8BB8-3BF852ADDEB2}" destId="{0C754CA7-4F8C-444C-8D83-3CA59CF7EE19}" srcOrd="0" destOrd="0" presId="urn:microsoft.com/office/officeart/2005/8/layout/orgChart1"/>
    <dgm:cxn modelId="{37AC945A-AB85-45EB-9F7F-BFC365BBAFB8}" type="presParOf" srcId="{0C754CA7-4F8C-444C-8D83-3CA59CF7EE19}" destId="{8CD60F31-98AD-4B01-B7AF-0A3D1C88670C}" srcOrd="0" destOrd="0" presId="urn:microsoft.com/office/officeart/2005/8/layout/orgChart1"/>
    <dgm:cxn modelId="{8BE23B61-2344-4A6D-91AB-077A87BEC9EE}" type="presParOf" srcId="{0C754CA7-4F8C-444C-8D83-3CA59CF7EE19}" destId="{F501A7B3-7D30-44DE-BA61-563E0AD6CD1B}" srcOrd="1" destOrd="0" presId="urn:microsoft.com/office/officeart/2005/8/layout/orgChart1"/>
    <dgm:cxn modelId="{FF9C9824-2BBA-4492-AD5E-5DDA9BC40D7D}" type="presParOf" srcId="{161052ED-53AB-4DAE-8BB8-3BF852ADDEB2}" destId="{BF92001D-060F-4DF9-999F-4942747C7677}" srcOrd="1" destOrd="0" presId="urn:microsoft.com/office/officeart/2005/8/layout/orgChart1"/>
    <dgm:cxn modelId="{24C0937D-8A6D-4D96-A34E-DF9AA6502998}" type="presParOf" srcId="{161052ED-53AB-4DAE-8BB8-3BF852ADDEB2}" destId="{D5BED418-7052-4702-BCC6-25A923240B8E}" srcOrd="2" destOrd="0" presId="urn:microsoft.com/office/officeart/2005/8/layout/orgChart1"/>
    <dgm:cxn modelId="{574B324D-611F-4A8A-ABB8-BFA7FD662B7B}" type="presParOf" srcId="{E6B097B2-748F-456E-98C1-F5E1FDFFB695}" destId="{66B5C6E6-3A4E-4069-AE8A-A75E66BF784C}" srcOrd="2" destOrd="0" presId="urn:microsoft.com/office/officeart/2005/8/layout/orgChart1"/>
    <dgm:cxn modelId="{7499E031-35B4-4FBF-9712-1DF6E5852385}" type="presParOf" srcId="{C66965A4-FD71-4E23-9604-DF18E4DFF12D}" destId="{193D824D-B7A2-461C-8F18-8F4C24FF272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AB86E6-9AA2-4B95-A6A1-A85E0CA395FD}">
      <dsp:nvSpPr>
        <dsp:cNvPr id="0" name=""/>
        <dsp:cNvSpPr/>
      </dsp:nvSpPr>
      <dsp:spPr>
        <a:xfrm>
          <a:off x="4227" y="2185327"/>
          <a:ext cx="1709821" cy="854910"/>
        </a:xfrm>
        <a:prstGeom prst="roundRect">
          <a:avLst>
            <a:gd name="adj" fmla="val 10000"/>
          </a:avLst>
        </a:prstGeom>
        <a:solidFill>
          <a:srgbClr val="FFC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pl-PL" sz="900" kern="1200" dirty="0"/>
            <a:t>POSTĘPOWANIE REJESTROWE</a:t>
          </a:r>
        </a:p>
      </dsp:txBody>
      <dsp:txXfrm>
        <a:off x="29266" y="2210366"/>
        <a:ext cx="1659743" cy="804832"/>
      </dsp:txXfrm>
    </dsp:sp>
    <dsp:sp modelId="{9DB5DAF1-9FDE-4C77-BFD3-6CF60B714AD9}">
      <dsp:nvSpPr>
        <dsp:cNvPr id="0" name=""/>
        <dsp:cNvSpPr/>
      </dsp:nvSpPr>
      <dsp:spPr>
        <a:xfrm rot="17692822">
          <a:off x="1243215" y="1863029"/>
          <a:ext cx="1625595" cy="24785"/>
        </a:xfrm>
        <a:custGeom>
          <a:avLst/>
          <a:gdLst/>
          <a:ahLst/>
          <a:cxnLst/>
          <a:rect l="0" t="0" r="0" b="0"/>
          <a:pathLst>
            <a:path>
              <a:moveTo>
                <a:pt x="0" y="12392"/>
              </a:moveTo>
              <a:lnTo>
                <a:pt x="1625595" y="12392"/>
              </a:lnTo>
            </a:path>
          </a:pathLst>
        </a:custGeom>
        <a:noFill/>
        <a:ln w="12700" cap="flat" cmpd="sng" algn="ctr">
          <a:solidFill>
            <a:srgbClr val="FFC00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2015373" y="1834782"/>
        <a:ext cx="81279" cy="81279"/>
      </dsp:txXfrm>
    </dsp:sp>
    <dsp:sp modelId="{FD655885-F066-4DB1-9018-D74FAADBCF77}">
      <dsp:nvSpPr>
        <dsp:cNvPr id="0" name=""/>
        <dsp:cNvSpPr/>
      </dsp:nvSpPr>
      <dsp:spPr>
        <a:xfrm>
          <a:off x="2397977" y="710606"/>
          <a:ext cx="1709821" cy="854910"/>
        </a:xfrm>
        <a:prstGeom prst="roundRect">
          <a:avLst>
            <a:gd name="adj" fmla="val 10000"/>
          </a:avLst>
        </a:prstGeom>
        <a:solidFill>
          <a:schemeClr val="accent1"/>
        </a:solidFill>
        <a:ln w="127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pl-PL" sz="900" kern="1200" dirty="0"/>
            <a:t>WPROST (sprawa rejestrowa sensu stricto)</a:t>
          </a:r>
        </a:p>
      </dsp:txBody>
      <dsp:txXfrm>
        <a:off x="2423016" y="735645"/>
        <a:ext cx="1659743" cy="804832"/>
      </dsp:txXfrm>
    </dsp:sp>
    <dsp:sp modelId="{C618106F-057B-4970-8BE8-B2E5B911CB92}">
      <dsp:nvSpPr>
        <dsp:cNvPr id="0" name=""/>
        <dsp:cNvSpPr/>
      </dsp:nvSpPr>
      <dsp:spPr>
        <a:xfrm>
          <a:off x="4107798" y="1125669"/>
          <a:ext cx="683928" cy="24785"/>
        </a:xfrm>
        <a:custGeom>
          <a:avLst/>
          <a:gdLst/>
          <a:ahLst/>
          <a:cxnLst/>
          <a:rect l="0" t="0" r="0" b="0"/>
          <a:pathLst>
            <a:path>
              <a:moveTo>
                <a:pt x="0" y="12392"/>
              </a:moveTo>
              <a:lnTo>
                <a:pt x="683928" y="12392"/>
              </a:lnTo>
            </a:path>
          </a:pathLst>
        </a:custGeom>
        <a:noFill/>
        <a:ln w="12700" cap="flat" cmpd="sng" algn="ctr">
          <a:solidFill>
            <a:schemeClr val="accent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4432664" y="1120963"/>
        <a:ext cx="34196" cy="34196"/>
      </dsp:txXfrm>
    </dsp:sp>
    <dsp:sp modelId="{466DA806-7F83-4415-8683-368CE9A82C7F}">
      <dsp:nvSpPr>
        <dsp:cNvPr id="0" name=""/>
        <dsp:cNvSpPr/>
      </dsp:nvSpPr>
      <dsp:spPr>
        <a:xfrm>
          <a:off x="4791726" y="710606"/>
          <a:ext cx="1709821" cy="854910"/>
        </a:xfrm>
        <a:prstGeom prst="roundRect">
          <a:avLst>
            <a:gd name="adj" fmla="val 10000"/>
          </a:avLst>
        </a:prstGeom>
        <a:solidFill>
          <a:srgbClr val="FFC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pl-PL" sz="900" kern="1200" dirty="0"/>
            <a:t>SPRAWY REJESTROWE, DLA KTÓRYCH WŁAŚCIWY JEST SĄD REJONOWY PROWADZĄCY KRS</a:t>
          </a:r>
        </a:p>
      </dsp:txBody>
      <dsp:txXfrm>
        <a:off x="4816765" y="735645"/>
        <a:ext cx="1659743" cy="804832"/>
      </dsp:txXfrm>
    </dsp:sp>
    <dsp:sp modelId="{96824411-D666-4154-80D6-BFD2698352C6}">
      <dsp:nvSpPr>
        <dsp:cNvPr id="0" name=""/>
        <dsp:cNvSpPr/>
      </dsp:nvSpPr>
      <dsp:spPr>
        <a:xfrm rot="19457599">
          <a:off x="6422381" y="879882"/>
          <a:ext cx="842260" cy="24785"/>
        </a:xfrm>
        <a:custGeom>
          <a:avLst/>
          <a:gdLst/>
          <a:ahLst/>
          <a:cxnLst/>
          <a:rect l="0" t="0" r="0" b="0"/>
          <a:pathLst>
            <a:path>
              <a:moveTo>
                <a:pt x="0" y="12392"/>
              </a:moveTo>
              <a:lnTo>
                <a:pt x="842260" y="12392"/>
              </a:lnTo>
            </a:path>
          </a:pathLst>
        </a:custGeom>
        <a:noFill/>
        <a:ln w="12700" cap="flat" cmpd="sng" algn="ctr">
          <a:solidFill>
            <a:srgbClr val="FFC00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6822455" y="871218"/>
        <a:ext cx="42113" cy="42113"/>
      </dsp:txXfrm>
    </dsp:sp>
    <dsp:sp modelId="{94EB9FF6-30FD-49DE-BE4F-17AD5F7B1840}">
      <dsp:nvSpPr>
        <dsp:cNvPr id="0" name=""/>
        <dsp:cNvSpPr/>
      </dsp:nvSpPr>
      <dsp:spPr>
        <a:xfrm>
          <a:off x="7185476" y="219032"/>
          <a:ext cx="1709821" cy="85491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pl-PL" sz="900" kern="1200" dirty="0"/>
            <a:t>SPRAWY O WPIS/ZMIANĘ WPISU/WYKREŚLENIE WPISU Z KRS</a:t>
          </a:r>
        </a:p>
      </dsp:txBody>
      <dsp:txXfrm>
        <a:off x="7210515" y="244071"/>
        <a:ext cx="1659743" cy="804832"/>
      </dsp:txXfrm>
    </dsp:sp>
    <dsp:sp modelId="{2E2804BB-FE5D-44F4-A407-13A9CB93B463}">
      <dsp:nvSpPr>
        <dsp:cNvPr id="0" name=""/>
        <dsp:cNvSpPr/>
      </dsp:nvSpPr>
      <dsp:spPr>
        <a:xfrm rot="2142401">
          <a:off x="6422381" y="1371455"/>
          <a:ext cx="842260" cy="24785"/>
        </a:xfrm>
        <a:custGeom>
          <a:avLst/>
          <a:gdLst/>
          <a:ahLst/>
          <a:cxnLst/>
          <a:rect l="0" t="0" r="0" b="0"/>
          <a:pathLst>
            <a:path>
              <a:moveTo>
                <a:pt x="0" y="12392"/>
              </a:moveTo>
              <a:lnTo>
                <a:pt x="842260" y="12392"/>
              </a:lnTo>
            </a:path>
          </a:pathLst>
        </a:custGeom>
        <a:noFill/>
        <a:ln w="12700" cap="flat" cmpd="sng" algn="ctr">
          <a:solidFill>
            <a:srgbClr val="FFC00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6822455" y="1362792"/>
        <a:ext cx="42113" cy="42113"/>
      </dsp:txXfrm>
    </dsp:sp>
    <dsp:sp modelId="{572E8B85-3137-4545-902A-7FFBEF5F28AD}">
      <dsp:nvSpPr>
        <dsp:cNvPr id="0" name=""/>
        <dsp:cNvSpPr/>
      </dsp:nvSpPr>
      <dsp:spPr>
        <a:xfrm>
          <a:off x="7185476" y="1202180"/>
          <a:ext cx="1709821" cy="85491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pl-PL" sz="900" kern="1200" dirty="0"/>
            <a:t>INNE SPRAWY REJESTROWE (KIEDYŚ NAZYWANE SPRAWAMI ROZPOZNAWANYMI W POSTĘPOWANIU PRZED SĄDEM REJESTROWYM</a:t>
          </a:r>
        </a:p>
      </dsp:txBody>
      <dsp:txXfrm>
        <a:off x="7210515" y="1227219"/>
        <a:ext cx="1659743" cy="804832"/>
      </dsp:txXfrm>
    </dsp:sp>
    <dsp:sp modelId="{7743E89D-A7E0-43E9-AC13-D603CF80BDE2}">
      <dsp:nvSpPr>
        <dsp:cNvPr id="0" name=""/>
        <dsp:cNvSpPr/>
      </dsp:nvSpPr>
      <dsp:spPr>
        <a:xfrm rot="3907178">
          <a:off x="1243215" y="3337750"/>
          <a:ext cx="1625595" cy="24785"/>
        </a:xfrm>
        <a:custGeom>
          <a:avLst/>
          <a:gdLst/>
          <a:ahLst/>
          <a:cxnLst/>
          <a:rect l="0" t="0" r="0" b="0"/>
          <a:pathLst>
            <a:path>
              <a:moveTo>
                <a:pt x="0" y="12392"/>
              </a:moveTo>
              <a:lnTo>
                <a:pt x="1625595" y="12392"/>
              </a:lnTo>
            </a:path>
          </a:pathLst>
        </a:custGeom>
        <a:noFill/>
        <a:ln w="12700" cap="flat" cmpd="sng" algn="ctr">
          <a:solidFill>
            <a:srgbClr val="FFC00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2015373" y="3309502"/>
        <a:ext cx="81279" cy="81279"/>
      </dsp:txXfrm>
    </dsp:sp>
    <dsp:sp modelId="{6F7F85C5-D3D8-4B10-A921-54CC1A92406A}">
      <dsp:nvSpPr>
        <dsp:cNvPr id="0" name=""/>
        <dsp:cNvSpPr/>
      </dsp:nvSpPr>
      <dsp:spPr>
        <a:xfrm>
          <a:off x="2397977" y="3660047"/>
          <a:ext cx="1709821" cy="854910"/>
        </a:xfrm>
        <a:prstGeom prst="roundRect">
          <a:avLst>
            <a:gd name="adj" fmla="val 10000"/>
          </a:avLst>
        </a:prstGeom>
        <a:solidFill>
          <a:schemeClr val="accent1"/>
        </a:solidFill>
        <a:ln w="127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pl-PL" sz="900" kern="1200" dirty="0"/>
            <a:t>ODPOWIEDNIO (sprawa rejestrowa sensu largo)</a:t>
          </a:r>
        </a:p>
      </dsp:txBody>
      <dsp:txXfrm>
        <a:off x="2423016" y="3685086"/>
        <a:ext cx="1659743" cy="804832"/>
      </dsp:txXfrm>
    </dsp:sp>
    <dsp:sp modelId="{307C6ED8-A17E-46BC-BED3-5F0BA91A1AE4}">
      <dsp:nvSpPr>
        <dsp:cNvPr id="0" name=""/>
        <dsp:cNvSpPr/>
      </dsp:nvSpPr>
      <dsp:spPr>
        <a:xfrm>
          <a:off x="4107798" y="4075110"/>
          <a:ext cx="683928" cy="24785"/>
        </a:xfrm>
        <a:custGeom>
          <a:avLst/>
          <a:gdLst/>
          <a:ahLst/>
          <a:cxnLst/>
          <a:rect l="0" t="0" r="0" b="0"/>
          <a:pathLst>
            <a:path>
              <a:moveTo>
                <a:pt x="0" y="12392"/>
              </a:moveTo>
              <a:lnTo>
                <a:pt x="683928" y="12392"/>
              </a:lnTo>
            </a:path>
          </a:pathLst>
        </a:custGeom>
        <a:noFill/>
        <a:ln w="12700" cap="flat" cmpd="sng" algn="ctr">
          <a:solidFill>
            <a:schemeClr val="accent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4432664" y="4070404"/>
        <a:ext cx="34196" cy="34196"/>
      </dsp:txXfrm>
    </dsp:sp>
    <dsp:sp modelId="{11A8794A-46A3-4CA4-8218-7EBD267794D4}">
      <dsp:nvSpPr>
        <dsp:cNvPr id="0" name=""/>
        <dsp:cNvSpPr/>
      </dsp:nvSpPr>
      <dsp:spPr>
        <a:xfrm>
          <a:off x="4791726" y="3660047"/>
          <a:ext cx="1709821" cy="854910"/>
        </a:xfrm>
        <a:prstGeom prst="roundRect">
          <a:avLst>
            <a:gd name="adj" fmla="val 10000"/>
          </a:avLst>
        </a:prstGeom>
        <a:solidFill>
          <a:srgbClr val="FFC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pl-PL" sz="900" kern="1200" dirty="0"/>
            <a:t>SPRAWY ZWIĄZANE Z POSTĘPOWANIEM REJESTROWYM, DLA KTÓRYCH WŁAŚCIWY JEST INNY SĄD NIŻ SĄD REJONOWY PROWADZĄCY KRS</a:t>
          </a:r>
        </a:p>
      </dsp:txBody>
      <dsp:txXfrm>
        <a:off x="4816765" y="3685086"/>
        <a:ext cx="1659743" cy="804832"/>
      </dsp:txXfrm>
    </dsp:sp>
    <dsp:sp modelId="{C205FEFB-C813-4207-8E97-BE2843920FFA}">
      <dsp:nvSpPr>
        <dsp:cNvPr id="0" name=""/>
        <dsp:cNvSpPr/>
      </dsp:nvSpPr>
      <dsp:spPr>
        <a:xfrm rot="17692822">
          <a:off x="6030714" y="3337750"/>
          <a:ext cx="1625595" cy="24785"/>
        </a:xfrm>
        <a:custGeom>
          <a:avLst/>
          <a:gdLst/>
          <a:ahLst/>
          <a:cxnLst/>
          <a:rect l="0" t="0" r="0" b="0"/>
          <a:pathLst>
            <a:path>
              <a:moveTo>
                <a:pt x="0" y="12392"/>
              </a:moveTo>
              <a:lnTo>
                <a:pt x="1625595" y="12392"/>
              </a:lnTo>
            </a:path>
          </a:pathLst>
        </a:custGeom>
        <a:noFill/>
        <a:ln w="12700" cap="flat" cmpd="sng" algn="ctr">
          <a:solidFill>
            <a:srgbClr val="FFC00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6802872" y="3309502"/>
        <a:ext cx="81279" cy="81279"/>
      </dsp:txXfrm>
    </dsp:sp>
    <dsp:sp modelId="{AEAD204D-6F7F-426B-996F-D5B91994E4E9}">
      <dsp:nvSpPr>
        <dsp:cNvPr id="0" name=""/>
        <dsp:cNvSpPr/>
      </dsp:nvSpPr>
      <dsp:spPr>
        <a:xfrm>
          <a:off x="7185476" y="2185327"/>
          <a:ext cx="1709821" cy="85491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pl-PL" sz="900" kern="1200" dirty="0"/>
            <a:t>SPRAWY ZWIĄZANE Z REJESTREM PARTII POLITYCZNYCH</a:t>
          </a:r>
        </a:p>
      </dsp:txBody>
      <dsp:txXfrm>
        <a:off x="7210515" y="2210366"/>
        <a:ext cx="1659743" cy="804832"/>
      </dsp:txXfrm>
    </dsp:sp>
    <dsp:sp modelId="{0B167F30-6917-42EE-AD9B-7455BB8ED7F0}">
      <dsp:nvSpPr>
        <dsp:cNvPr id="0" name=""/>
        <dsp:cNvSpPr/>
      </dsp:nvSpPr>
      <dsp:spPr>
        <a:xfrm rot="19457599">
          <a:off x="6422381" y="3829323"/>
          <a:ext cx="842260" cy="24785"/>
        </a:xfrm>
        <a:custGeom>
          <a:avLst/>
          <a:gdLst/>
          <a:ahLst/>
          <a:cxnLst/>
          <a:rect l="0" t="0" r="0" b="0"/>
          <a:pathLst>
            <a:path>
              <a:moveTo>
                <a:pt x="0" y="12392"/>
              </a:moveTo>
              <a:lnTo>
                <a:pt x="842260" y="12392"/>
              </a:lnTo>
            </a:path>
          </a:pathLst>
        </a:custGeom>
        <a:noFill/>
        <a:ln w="12700" cap="flat" cmpd="sng" algn="ctr">
          <a:solidFill>
            <a:srgbClr val="FFC00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6822455" y="3820659"/>
        <a:ext cx="42113" cy="42113"/>
      </dsp:txXfrm>
    </dsp:sp>
    <dsp:sp modelId="{932AF729-B341-4E17-9DC5-700B2CFB4F3D}">
      <dsp:nvSpPr>
        <dsp:cNvPr id="0" name=""/>
        <dsp:cNvSpPr/>
      </dsp:nvSpPr>
      <dsp:spPr>
        <a:xfrm>
          <a:off x="7185476" y="3168474"/>
          <a:ext cx="1709821" cy="85491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pl-PL" sz="900" kern="1200" dirty="0"/>
            <a:t>SPRAWY ZWIĄZANE Z REJESTREM DZIENNIKÓW I CZASOPISM</a:t>
          </a:r>
        </a:p>
      </dsp:txBody>
      <dsp:txXfrm>
        <a:off x="7210515" y="3193513"/>
        <a:ext cx="1659743" cy="804832"/>
      </dsp:txXfrm>
    </dsp:sp>
    <dsp:sp modelId="{DD617A9B-C591-4276-97CB-CB7C0DB064D8}">
      <dsp:nvSpPr>
        <dsp:cNvPr id="0" name=""/>
        <dsp:cNvSpPr/>
      </dsp:nvSpPr>
      <dsp:spPr>
        <a:xfrm rot="2142401">
          <a:off x="6422381" y="4320897"/>
          <a:ext cx="842260" cy="24785"/>
        </a:xfrm>
        <a:custGeom>
          <a:avLst/>
          <a:gdLst/>
          <a:ahLst/>
          <a:cxnLst/>
          <a:rect l="0" t="0" r="0" b="0"/>
          <a:pathLst>
            <a:path>
              <a:moveTo>
                <a:pt x="0" y="12392"/>
              </a:moveTo>
              <a:lnTo>
                <a:pt x="842260" y="12392"/>
              </a:lnTo>
            </a:path>
          </a:pathLst>
        </a:custGeom>
        <a:noFill/>
        <a:ln w="12700" cap="flat" cmpd="sng" algn="ctr">
          <a:solidFill>
            <a:srgbClr val="FFC00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6822455" y="4312233"/>
        <a:ext cx="42113" cy="42113"/>
      </dsp:txXfrm>
    </dsp:sp>
    <dsp:sp modelId="{BEACEE2D-DC89-4610-BA38-D33ECEFA7171}">
      <dsp:nvSpPr>
        <dsp:cNvPr id="0" name=""/>
        <dsp:cNvSpPr/>
      </dsp:nvSpPr>
      <dsp:spPr>
        <a:xfrm>
          <a:off x="7185476" y="4151621"/>
          <a:ext cx="1709821" cy="85491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pl-PL" sz="900" kern="1200" dirty="0"/>
            <a:t>SPRAWY ZWIĄZANE Z REJESTREM ZASTAWÓW</a:t>
          </a:r>
        </a:p>
      </dsp:txBody>
      <dsp:txXfrm>
        <a:off x="7210515" y="4176660"/>
        <a:ext cx="1659743" cy="804832"/>
      </dsp:txXfrm>
    </dsp:sp>
    <dsp:sp modelId="{10D4CAD2-8EC2-42D4-81F8-12AB4B193D2A}">
      <dsp:nvSpPr>
        <dsp:cNvPr id="0" name=""/>
        <dsp:cNvSpPr/>
      </dsp:nvSpPr>
      <dsp:spPr>
        <a:xfrm rot="3907178">
          <a:off x="6030714" y="4812470"/>
          <a:ext cx="1625595" cy="24785"/>
        </a:xfrm>
        <a:custGeom>
          <a:avLst/>
          <a:gdLst/>
          <a:ahLst/>
          <a:cxnLst/>
          <a:rect l="0" t="0" r="0" b="0"/>
          <a:pathLst>
            <a:path>
              <a:moveTo>
                <a:pt x="0" y="12392"/>
              </a:moveTo>
              <a:lnTo>
                <a:pt x="1625595" y="12392"/>
              </a:lnTo>
            </a:path>
          </a:pathLst>
        </a:custGeom>
        <a:noFill/>
        <a:ln w="12700" cap="flat" cmpd="sng" algn="ctr">
          <a:solidFill>
            <a:srgbClr val="FFC00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6802872" y="4784223"/>
        <a:ext cx="81279" cy="81279"/>
      </dsp:txXfrm>
    </dsp:sp>
    <dsp:sp modelId="{D82DF262-ED7E-4668-92C9-C40E63080354}">
      <dsp:nvSpPr>
        <dsp:cNvPr id="0" name=""/>
        <dsp:cNvSpPr/>
      </dsp:nvSpPr>
      <dsp:spPr>
        <a:xfrm>
          <a:off x="7185476" y="5134768"/>
          <a:ext cx="1709821" cy="85491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pl-PL" sz="900" kern="1200" dirty="0"/>
            <a:t>SPRAWY ZWIĄZANE Z REJESTREM FUNDUSZY EMERYTALNYCH</a:t>
          </a:r>
        </a:p>
      </dsp:txBody>
      <dsp:txXfrm>
        <a:off x="7210515" y="5159807"/>
        <a:ext cx="1659743" cy="8048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64CBEA-A65D-4053-B948-732862F038C8}">
      <dsp:nvSpPr>
        <dsp:cNvPr id="0" name=""/>
        <dsp:cNvSpPr/>
      </dsp:nvSpPr>
      <dsp:spPr>
        <a:xfrm>
          <a:off x="4449762" y="1653746"/>
          <a:ext cx="3485081" cy="403232"/>
        </a:xfrm>
        <a:custGeom>
          <a:avLst/>
          <a:gdLst/>
          <a:ahLst/>
          <a:cxnLst/>
          <a:rect l="0" t="0" r="0" b="0"/>
          <a:pathLst>
            <a:path>
              <a:moveTo>
                <a:pt x="0" y="0"/>
              </a:moveTo>
              <a:lnTo>
                <a:pt x="0" y="201616"/>
              </a:lnTo>
              <a:lnTo>
                <a:pt x="3485081" y="201616"/>
              </a:lnTo>
              <a:lnTo>
                <a:pt x="3485081" y="403232"/>
              </a:lnTo>
            </a:path>
          </a:pathLst>
        </a:custGeom>
        <a:noFill/>
        <a:ln w="12700" cap="flat" cmpd="sng" algn="ctr">
          <a:solidFill>
            <a:schemeClr val="accent6">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B0F0795-9EBD-4BBB-B804-0F0B77A86323}">
      <dsp:nvSpPr>
        <dsp:cNvPr id="0" name=""/>
        <dsp:cNvSpPr/>
      </dsp:nvSpPr>
      <dsp:spPr>
        <a:xfrm>
          <a:off x="4449762" y="1653746"/>
          <a:ext cx="1161693" cy="403232"/>
        </a:xfrm>
        <a:custGeom>
          <a:avLst/>
          <a:gdLst/>
          <a:ahLst/>
          <a:cxnLst/>
          <a:rect l="0" t="0" r="0" b="0"/>
          <a:pathLst>
            <a:path>
              <a:moveTo>
                <a:pt x="0" y="0"/>
              </a:moveTo>
              <a:lnTo>
                <a:pt x="0" y="201616"/>
              </a:lnTo>
              <a:lnTo>
                <a:pt x="1161693" y="201616"/>
              </a:lnTo>
              <a:lnTo>
                <a:pt x="1161693" y="403232"/>
              </a:lnTo>
            </a:path>
          </a:pathLst>
        </a:custGeom>
        <a:noFill/>
        <a:ln w="12700" cap="flat" cmpd="sng" algn="ctr">
          <a:solidFill>
            <a:schemeClr val="accent6">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93A80E-FB43-4553-854D-BF8584AFD6D3}">
      <dsp:nvSpPr>
        <dsp:cNvPr id="0" name=""/>
        <dsp:cNvSpPr/>
      </dsp:nvSpPr>
      <dsp:spPr>
        <a:xfrm>
          <a:off x="3288068" y="1653746"/>
          <a:ext cx="1161693" cy="403232"/>
        </a:xfrm>
        <a:custGeom>
          <a:avLst/>
          <a:gdLst/>
          <a:ahLst/>
          <a:cxnLst/>
          <a:rect l="0" t="0" r="0" b="0"/>
          <a:pathLst>
            <a:path>
              <a:moveTo>
                <a:pt x="1161693" y="0"/>
              </a:moveTo>
              <a:lnTo>
                <a:pt x="1161693" y="201616"/>
              </a:lnTo>
              <a:lnTo>
                <a:pt x="0" y="201616"/>
              </a:lnTo>
              <a:lnTo>
                <a:pt x="0" y="403232"/>
              </a:lnTo>
            </a:path>
          </a:pathLst>
        </a:custGeom>
        <a:noFill/>
        <a:ln w="12700" cap="flat" cmpd="sng" algn="ctr">
          <a:solidFill>
            <a:schemeClr val="accent6">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6CF0BCD-E43E-4E38-8FC1-E65E8BD20A41}">
      <dsp:nvSpPr>
        <dsp:cNvPr id="0" name=""/>
        <dsp:cNvSpPr/>
      </dsp:nvSpPr>
      <dsp:spPr>
        <a:xfrm>
          <a:off x="964681" y="1653746"/>
          <a:ext cx="3485081" cy="403232"/>
        </a:xfrm>
        <a:custGeom>
          <a:avLst/>
          <a:gdLst/>
          <a:ahLst/>
          <a:cxnLst/>
          <a:rect l="0" t="0" r="0" b="0"/>
          <a:pathLst>
            <a:path>
              <a:moveTo>
                <a:pt x="3485081" y="0"/>
              </a:moveTo>
              <a:lnTo>
                <a:pt x="3485081" y="201616"/>
              </a:lnTo>
              <a:lnTo>
                <a:pt x="0" y="201616"/>
              </a:lnTo>
              <a:lnTo>
                <a:pt x="0" y="403232"/>
              </a:lnTo>
            </a:path>
          </a:pathLst>
        </a:custGeom>
        <a:noFill/>
        <a:ln w="12700" cap="flat" cmpd="sng" algn="ctr">
          <a:solidFill>
            <a:schemeClr val="accent6">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77399E-BD03-4665-9D2F-3A8656EF3A62}">
      <dsp:nvSpPr>
        <dsp:cNvPr id="0" name=""/>
        <dsp:cNvSpPr/>
      </dsp:nvSpPr>
      <dsp:spPr>
        <a:xfrm>
          <a:off x="3489684" y="693668"/>
          <a:ext cx="1920155" cy="960077"/>
        </a:xfrm>
        <a:prstGeom prst="rect">
          <a:avLst/>
        </a:prstGeom>
        <a:solidFill>
          <a:srgbClr val="FFC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l-PL" sz="1400" kern="1200" dirty="0"/>
            <a:t>SPRAWY DEPOZYTOWE</a:t>
          </a:r>
        </a:p>
      </dsp:txBody>
      <dsp:txXfrm>
        <a:off x="3489684" y="693668"/>
        <a:ext cx="1920155" cy="960077"/>
      </dsp:txXfrm>
    </dsp:sp>
    <dsp:sp modelId="{B30EC882-C9A0-4326-B2A1-BFECC2ED176D}">
      <dsp:nvSpPr>
        <dsp:cNvPr id="0" name=""/>
        <dsp:cNvSpPr/>
      </dsp:nvSpPr>
      <dsp:spPr>
        <a:xfrm>
          <a:off x="4603" y="2056978"/>
          <a:ext cx="1920155" cy="960077"/>
        </a:xfrm>
        <a:prstGeom prst="rect">
          <a:avLst/>
        </a:prstGeom>
        <a:solidFill>
          <a:srgbClr val="FFC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l-PL" sz="1400" kern="1200" dirty="0"/>
            <a:t>SPRAWY O  ZŁOŻENIE PRZEDMIOTU ŚWIADCZENIA DO DEPOZYTU </a:t>
          </a:r>
        </a:p>
      </dsp:txBody>
      <dsp:txXfrm>
        <a:off x="4603" y="2056978"/>
        <a:ext cx="1920155" cy="960077"/>
      </dsp:txXfrm>
    </dsp:sp>
    <dsp:sp modelId="{170D4C2B-8929-49CD-A202-4B89F37BF44C}">
      <dsp:nvSpPr>
        <dsp:cNvPr id="0" name=""/>
        <dsp:cNvSpPr/>
      </dsp:nvSpPr>
      <dsp:spPr>
        <a:xfrm>
          <a:off x="2327991" y="2056978"/>
          <a:ext cx="1920155" cy="960077"/>
        </a:xfrm>
        <a:prstGeom prst="rect">
          <a:avLst/>
        </a:prstGeom>
        <a:solidFill>
          <a:srgbClr val="FFC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l-PL" sz="1400" kern="1200" dirty="0"/>
            <a:t>SPRAWY O ZWROT DEPOZYTU SĄDOWEGO SKŁADAJĄCEMU </a:t>
          </a:r>
        </a:p>
      </dsp:txBody>
      <dsp:txXfrm>
        <a:off x="2327991" y="2056978"/>
        <a:ext cx="1920155" cy="960077"/>
      </dsp:txXfrm>
    </dsp:sp>
    <dsp:sp modelId="{B7D0A1A4-5C3B-42CA-B53C-C6FDE33CC3F6}">
      <dsp:nvSpPr>
        <dsp:cNvPr id="0" name=""/>
        <dsp:cNvSpPr/>
      </dsp:nvSpPr>
      <dsp:spPr>
        <a:xfrm>
          <a:off x="4651378" y="2056978"/>
          <a:ext cx="1920155" cy="960077"/>
        </a:xfrm>
        <a:prstGeom prst="rect">
          <a:avLst/>
        </a:prstGeom>
        <a:solidFill>
          <a:srgbClr val="FFC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l-PL" sz="1400" kern="1200" dirty="0"/>
            <a:t>SPRAWY O WYDANIE DEPOZYTU UPRAWNIONEMU</a:t>
          </a:r>
        </a:p>
      </dsp:txBody>
      <dsp:txXfrm>
        <a:off x="4651378" y="2056978"/>
        <a:ext cx="1920155" cy="960077"/>
      </dsp:txXfrm>
    </dsp:sp>
    <dsp:sp modelId="{9D24E932-7B91-4054-A92E-3070571924E4}">
      <dsp:nvSpPr>
        <dsp:cNvPr id="0" name=""/>
        <dsp:cNvSpPr/>
      </dsp:nvSpPr>
      <dsp:spPr>
        <a:xfrm>
          <a:off x="6974766" y="2056978"/>
          <a:ext cx="1920155" cy="960077"/>
        </a:xfrm>
        <a:prstGeom prst="rect">
          <a:avLst/>
        </a:prstGeom>
        <a:solidFill>
          <a:srgbClr val="FFC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l-PL" sz="1400" kern="1200" dirty="0"/>
            <a:t>SPRAWY O STWIERDZENIE LIKWIDACJI NIEPODJĘTEGO DEPOZYTU</a:t>
          </a:r>
        </a:p>
      </dsp:txBody>
      <dsp:txXfrm>
        <a:off x="6974766" y="2056978"/>
        <a:ext cx="1920155" cy="9600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CB7004-2FF8-43F7-836F-C6F5E0179F3C}">
      <dsp:nvSpPr>
        <dsp:cNvPr id="0" name=""/>
        <dsp:cNvSpPr/>
      </dsp:nvSpPr>
      <dsp:spPr>
        <a:xfrm>
          <a:off x="5375241" y="2372628"/>
          <a:ext cx="293911" cy="901330"/>
        </a:xfrm>
        <a:custGeom>
          <a:avLst/>
          <a:gdLst/>
          <a:ahLst/>
          <a:cxnLst/>
          <a:rect l="0" t="0" r="0" b="0"/>
          <a:pathLst>
            <a:path>
              <a:moveTo>
                <a:pt x="0" y="0"/>
              </a:moveTo>
              <a:lnTo>
                <a:pt x="0" y="901330"/>
              </a:lnTo>
              <a:lnTo>
                <a:pt x="293911" y="90133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C0C12AD-C6C1-4EFC-8057-98AB22045D53}">
      <dsp:nvSpPr>
        <dsp:cNvPr id="0" name=""/>
        <dsp:cNvSpPr/>
      </dsp:nvSpPr>
      <dsp:spPr>
        <a:xfrm>
          <a:off x="3788116" y="981444"/>
          <a:ext cx="2370890" cy="411476"/>
        </a:xfrm>
        <a:custGeom>
          <a:avLst/>
          <a:gdLst/>
          <a:ahLst/>
          <a:cxnLst/>
          <a:rect l="0" t="0" r="0" b="0"/>
          <a:pathLst>
            <a:path>
              <a:moveTo>
                <a:pt x="0" y="0"/>
              </a:moveTo>
              <a:lnTo>
                <a:pt x="0" y="205738"/>
              </a:lnTo>
              <a:lnTo>
                <a:pt x="2370890" y="205738"/>
              </a:lnTo>
              <a:lnTo>
                <a:pt x="2370890" y="41147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1F4D09-F34B-497E-A69A-A3C589B5FCEE}">
      <dsp:nvSpPr>
        <dsp:cNvPr id="0" name=""/>
        <dsp:cNvSpPr/>
      </dsp:nvSpPr>
      <dsp:spPr>
        <a:xfrm>
          <a:off x="3004351" y="2372628"/>
          <a:ext cx="293911" cy="901330"/>
        </a:xfrm>
        <a:custGeom>
          <a:avLst/>
          <a:gdLst/>
          <a:ahLst/>
          <a:cxnLst/>
          <a:rect l="0" t="0" r="0" b="0"/>
          <a:pathLst>
            <a:path>
              <a:moveTo>
                <a:pt x="0" y="0"/>
              </a:moveTo>
              <a:lnTo>
                <a:pt x="0" y="901330"/>
              </a:lnTo>
              <a:lnTo>
                <a:pt x="293911" y="90133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14A461-DBA2-4962-BBBB-793CE970AD11}">
      <dsp:nvSpPr>
        <dsp:cNvPr id="0" name=""/>
        <dsp:cNvSpPr/>
      </dsp:nvSpPr>
      <dsp:spPr>
        <a:xfrm>
          <a:off x="3742396" y="981444"/>
          <a:ext cx="91440" cy="411476"/>
        </a:xfrm>
        <a:custGeom>
          <a:avLst/>
          <a:gdLst/>
          <a:ahLst/>
          <a:cxnLst/>
          <a:rect l="0" t="0" r="0" b="0"/>
          <a:pathLst>
            <a:path>
              <a:moveTo>
                <a:pt x="45720" y="0"/>
              </a:moveTo>
              <a:lnTo>
                <a:pt x="45720" y="41147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B2A665-F247-4403-B18C-694370652BF4}">
      <dsp:nvSpPr>
        <dsp:cNvPr id="0" name=""/>
        <dsp:cNvSpPr/>
      </dsp:nvSpPr>
      <dsp:spPr>
        <a:xfrm>
          <a:off x="633461" y="2372628"/>
          <a:ext cx="293911" cy="901330"/>
        </a:xfrm>
        <a:custGeom>
          <a:avLst/>
          <a:gdLst/>
          <a:ahLst/>
          <a:cxnLst/>
          <a:rect l="0" t="0" r="0" b="0"/>
          <a:pathLst>
            <a:path>
              <a:moveTo>
                <a:pt x="0" y="0"/>
              </a:moveTo>
              <a:lnTo>
                <a:pt x="0" y="901330"/>
              </a:lnTo>
              <a:lnTo>
                <a:pt x="293911" y="90133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263A7C-9F0D-4024-9C30-75B35B1B23E2}">
      <dsp:nvSpPr>
        <dsp:cNvPr id="0" name=""/>
        <dsp:cNvSpPr/>
      </dsp:nvSpPr>
      <dsp:spPr>
        <a:xfrm>
          <a:off x="1417226" y="981444"/>
          <a:ext cx="2370890" cy="411476"/>
        </a:xfrm>
        <a:custGeom>
          <a:avLst/>
          <a:gdLst/>
          <a:ahLst/>
          <a:cxnLst/>
          <a:rect l="0" t="0" r="0" b="0"/>
          <a:pathLst>
            <a:path>
              <a:moveTo>
                <a:pt x="2370890" y="0"/>
              </a:moveTo>
              <a:lnTo>
                <a:pt x="2370890" y="205738"/>
              </a:lnTo>
              <a:lnTo>
                <a:pt x="0" y="205738"/>
              </a:lnTo>
              <a:lnTo>
                <a:pt x="0" y="41147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62B867-878D-450F-90B5-297B0E9BE0D8}">
      <dsp:nvSpPr>
        <dsp:cNvPr id="0" name=""/>
        <dsp:cNvSpPr/>
      </dsp:nvSpPr>
      <dsp:spPr>
        <a:xfrm>
          <a:off x="2808410" y="1738"/>
          <a:ext cx="1959413" cy="979706"/>
        </a:xfrm>
        <a:prstGeom prst="rect">
          <a:avLst/>
        </a:prstGeom>
        <a:solidFill>
          <a:srgbClr val="FFC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pl-PL" sz="1000" kern="1200" dirty="0"/>
            <a:t>PRZEDMIOT DEPOZYTU</a:t>
          </a:r>
        </a:p>
      </dsp:txBody>
      <dsp:txXfrm>
        <a:off x="2808410" y="1738"/>
        <a:ext cx="1959413" cy="979706"/>
      </dsp:txXfrm>
    </dsp:sp>
    <dsp:sp modelId="{98EB865C-B84F-4114-A55F-EC289B2EDA50}">
      <dsp:nvSpPr>
        <dsp:cNvPr id="0" name=""/>
        <dsp:cNvSpPr/>
      </dsp:nvSpPr>
      <dsp:spPr>
        <a:xfrm>
          <a:off x="437520" y="1392921"/>
          <a:ext cx="1959413" cy="979706"/>
        </a:xfrm>
        <a:prstGeom prst="rect">
          <a:avLst/>
        </a:prstGeom>
        <a:solidFill>
          <a:srgbClr val="FFC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pl-PL" sz="1000" kern="1200" dirty="0"/>
            <a:t>PIENIĄDZE</a:t>
          </a:r>
        </a:p>
      </dsp:txBody>
      <dsp:txXfrm>
        <a:off x="437520" y="1392921"/>
        <a:ext cx="1959413" cy="979706"/>
      </dsp:txXfrm>
    </dsp:sp>
    <dsp:sp modelId="{772853AE-B415-4467-ADBB-C03536B6C4FE}">
      <dsp:nvSpPr>
        <dsp:cNvPr id="0" name=""/>
        <dsp:cNvSpPr/>
      </dsp:nvSpPr>
      <dsp:spPr>
        <a:xfrm>
          <a:off x="927373" y="2784105"/>
          <a:ext cx="1959413" cy="979706"/>
        </a:xfrm>
        <a:prstGeom prst="rect">
          <a:avLst/>
        </a:prstGeom>
        <a:solidFill>
          <a:srgbClr val="FFC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pl-PL" sz="1000" kern="1200" dirty="0"/>
            <a:t>MIEJSCE: RACHUNEK DEPOZYTOWY MINISTRA FINANSÓW</a:t>
          </a:r>
        </a:p>
      </dsp:txBody>
      <dsp:txXfrm>
        <a:off x="927373" y="2784105"/>
        <a:ext cx="1959413" cy="979706"/>
      </dsp:txXfrm>
    </dsp:sp>
    <dsp:sp modelId="{2680AE00-2C6B-41D1-B1FE-A8576994F051}">
      <dsp:nvSpPr>
        <dsp:cNvPr id="0" name=""/>
        <dsp:cNvSpPr/>
      </dsp:nvSpPr>
      <dsp:spPr>
        <a:xfrm>
          <a:off x="2808410" y="1392921"/>
          <a:ext cx="1959413" cy="979706"/>
        </a:xfrm>
        <a:prstGeom prst="rect">
          <a:avLst/>
        </a:prstGeom>
        <a:solidFill>
          <a:srgbClr val="FFC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pl-PL" sz="1000" kern="1200" dirty="0"/>
            <a:t>KOSZTOWNOŚCI/ KSIĄŻECZKI OSZCZĘDNOŚCIOWE/ PAPIERY WARTOŚCIOWE/ INNE DOKUMENTY, PRZEDMIOTY, JEŻELI MAJĄ BYĆ ZŁOŻONE NA PODSTAWIE PRZEPISÓW SZCZEGÓLNYCH</a:t>
          </a:r>
        </a:p>
      </dsp:txBody>
      <dsp:txXfrm>
        <a:off x="2808410" y="1392921"/>
        <a:ext cx="1959413" cy="979706"/>
      </dsp:txXfrm>
    </dsp:sp>
    <dsp:sp modelId="{39D6FA65-1EC4-4816-84DF-CB1E27694EF0}">
      <dsp:nvSpPr>
        <dsp:cNvPr id="0" name=""/>
        <dsp:cNvSpPr/>
      </dsp:nvSpPr>
      <dsp:spPr>
        <a:xfrm>
          <a:off x="3298263" y="2784105"/>
          <a:ext cx="1959413" cy="979706"/>
        </a:xfrm>
        <a:prstGeom prst="rect">
          <a:avLst/>
        </a:prstGeom>
        <a:solidFill>
          <a:srgbClr val="FFC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pl-PL" sz="1000" kern="1200" dirty="0"/>
            <a:t>MIEJSCE: SIEDZIBA SĄDU LUB BANKU</a:t>
          </a:r>
        </a:p>
      </dsp:txBody>
      <dsp:txXfrm>
        <a:off x="3298263" y="2784105"/>
        <a:ext cx="1959413" cy="979706"/>
      </dsp:txXfrm>
    </dsp:sp>
    <dsp:sp modelId="{92575363-372F-4F77-945F-28ACF6CF27A6}">
      <dsp:nvSpPr>
        <dsp:cNvPr id="0" name=""/>
        <dsp:cNvSpPr/>
      </dsp:nvSpPr>
      <dsp:spPr>
        <a:xfrm>
          <a:off x="5179300" y="1392921"/>
          <a:ext cx="1959413" cy="979706"/>
        </a:xfrm>
        <a:prstGeom prst="rect">
          <a:avLst/>
        </a:prstGeom>
        <a:solidFill>
          <a:srgbClr val="FFC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pl-PL" sz="1000" kern="1200" dirty="0"/>
            <a:t>POZOSTAŁE PRZEDMIOTY</a:t>
          </a:r>
        </a:p>
      </dsp:txBody>
      <dsp:txXfrm>
        <a:off x="5179300" y="1392921"/>
        <a:ext cx="1959413" cy="979706"/>
      </dsp:txXfrm>
    </dsp:sp>
    <dsp:sp modelId="{8CD60F31-98AD-4B01-B7AF-0A3D1C88670C}">
      <dsp:nvSpPr>
        <dsp:cNvPr id="0" name=""/>
        <dsp:cNvSpPr/>
      </dsp:nvSpPr>
      <dsp:spPr>
        <a:xfrm>
          <a:off x="5669153" y="2784105"/>
          <a:ext cx="1959413" cy="979706"/>
        </a:xfrm>
        <a:prstGeom prst="rect">
          <a:avLst/>
        </a:prstGeom>
        <a:solidFill>
          <a:srgbClr val="FFC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pl-PL" sz="1000" kern="1200" dirty="0"/>
            <a:t>MIEJSCE: MIEJSCE WYZNACZONE PRZEZ SĄD</a:t>
          </a:r>
        </a:p>
      </dsp:txBody>
      <dsp:txXfrm>
        <a:off x="5669153" y="2784105"/>
        <a:ext cx="1959413" cy="97970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p>
            <a:fld id="{F98AA868-8872-43E4-8C98-D34DABD1FD38}" type="datetimeFigureOut">
              <a:rPr lang="pl-PL" smtClean="0"/>
              <a:t>19.05.2023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3391757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98AA868-8872-43E4-8C98-D34DABD1FD38}" type="datetimeFigureOut">
              <a:rPr lang="pl-PL" smtClean="0"/>
              <a:t>19.05.2023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2454508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98AA868-8872-43E4-8C98-D34DABD1FD38}" type="datetimeFigureOut">
              <a:rPr lang="pl-PL" smtClean="0"/>
              <a:t>19.05.2023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13403866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5" y="770467"/>
            <a:ext cx="10782300" cy="3352800"/>
          </a:xfrm>
        </p:spPr>
        <p:txBody>
          <a:bodyPr anchor="b">
            <a:noAutofit/>
          </a:bodyPr>
          <a:lstStyle>
            <a:lvl1pPr algn="l">
              <a:lnSpc>
                <a:spcPct val="80000"/>
              </a:lnSpc>
              <a:defRPr sz="80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67513" y="4198409"/>
            <a:ext cx="922820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fld id="{CD7C3F18-3A24-43B2-9070-2F7D1E4207F7}" type="datetimeFigureOut">
              <a:rPr lang="pl-PL" smtClean="0"/>
              <a:pPr/>
              <a:t>19.05.2023</a:t>
            </a:fld>
            <a:endParaRPr lang="pl-PL"/>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endParaRPr lang="pl-PL"/>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fld id="{5202E7C1-D266-4A6F-B03F-8639034C4745}" type="slidenum">
              <a:rPr lang="pl-PL" smtClean="0"/>
              <a:pPr/>
              <a:t>‹#›</a:t>
            </a:fld>
            <a:endParaRPr lang="pl-PL"/>
          </a:p>
        </p:txBody>
      </p:sp>
    </p:spTree>
    <p:extLst>
      <p:ext uri="{BB962C8B-B14F-4D97-AF65-F5344CB8AC3E}">
        <p14:creationId xmlns:p14="http://schemas.microsoft.com/office/powerpoint/2010/main" val="19799822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7C3F18-3A24-43B2-9070-2F7D1E4207F7}" type="datetimeFigureOut">
              <a:rPr lang="pl-PL" smtClean="0"/>
              <a:pPr/>
              <a:t>19.05.2023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202E7C1-D266-4A6F-B03F-8639034C4745}" type="slidenum">
              <a:rPr lang="pl-PL" smtClean="0"/>
              <a:pPr/>
              <a:t>‹#›</a:t>
            </a:fld>
            <a:endParaRPr lang="pl-PL"/>
          </a:p>
        </p:txBody>
      </p:sp>
    </p:spTree>
    <p:extLst>
      <p:ext uri="{BB962C8B-B14F-4D97-AF65-F5344CB8AC3E}">
        <p14:creationId xmlns:p14="http://schemas.microsoft.com/office/powerpoint/2010/main" val="24817922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0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187275"/>
            <a:ext cx="9226296"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7C3F18-3A24-43B2-9070-2F7D1E4207F7}" type="datetimeFigureOut">
              <a:rPr lang="pl-PL" smtClean="0"/>
              <a:pPr/>
              <a:t>19.05.2023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202E7C1-D266-4A6F-B03F-8639034C4745}" type="slidenum">
              <a:rPr lang="pl-PL" smtClean="0"/>
              <a:pPr/>
              <a:t>‹#›</a:t>
            </a:fld>
            <a:endParaRPr lang="pl-PL"/>
          </a:p>
        </p:txBody>
      </p:sp>
    </p:spTree>
    <p:extLst>
      <p:ext uri="{BB962C8B-B14F-4D97-AF65-F5344CB8AC3E}">
        <p14:creationId xmlns:p14="http://schemas.microsoft.com/office/powerpoint/2010/main" val="22042868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3392"/>
            <a:ext cx="507492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43651" y="1993392"/>
            <a:ext cx="507492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D7C3F18-3A24-43B2-9070-2F7D1E4207F7}" type="datetimeFigureOut">
              <a:rPr lang="pl-PL" smtClean="0"/>
              <a:pPr/>
              <a:t>19.05.2023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202E7C1-D266-4A6F-B03F-8639034C4745}" type="slidenum">
              <a:rPr lang="pl-PL" smtClean="0"/>
              <a:pPr/>
              <a:t>‹#›</a:t>
            </a:fld>
            <a:endParaRPr lang="pl-PL"/>
          </a:p>
        </p:txBody>
      </p:sp>
    </p:spTree>
    <p:extLst>
      <p:ext uri="{BB962C8B-B14F-4D97-AF65-F5344CB8AC3E}">
        <p14:creationId xmlns:p14="http://schemas.microsoft.com/office/powerpoint/2010/main" val="2734652717"/>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32000"/>
            <a:ext cx="507492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36150"/>
            <a:ext cx="507492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55080" y="2029968"/>
            <a:ext cx="507492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55080" y="2734056"/>
            <a:ext cx="507492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D7C3F18-3A24-43B2-9070-2F7D1E4207F7}" type="datetimeFigureOut">
              <a:rPr lang="pl-PL" smtClean="0"/>
              <a:pPr/>
              <a:t>19.05.2023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202E7C1-D266-4A6F-B03F-8639034C4745}" type="slidenum">
              <a:rPr lang="pl-PL" smtClean="0"/>
              <a:pPr/>
              <a:t>‹#›</a:t>
            </a:fld>
            <a:endParaRPr lang="pl-PL"/>
          </a:p>
        </p:txBody>
      </p:sp>
    </p:spTree>
    <p:extLst>
      <p:ext uri="{BB962C8B-B14F-4D97-AF65-F5344CB8AC3E}">
        <p14:creationId xmlns:p14="http://schemas.microsoft.com/office/powerpoint/2010/main" val="24907462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D7C3F18-3A24-43B2-9070-2F7D1E4207F7}" type="datetimeFigureOut">
              <a:rPr lang="pl-PL" smtClean="0"/>
              <a:pPr/>
              <a:t>19.05.2023</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5202E7C1-D266-4A6F-B03F-8639034C4745}" type="slidenum">
              <a:rPr lang="pl-PL" smtClean="0"/>
              <a:pPr/>
              <a:t>‹#›</a:t>
            </a:fld>
            <a:endParaRPr lang="pl-PL"/>
          </a:p>
        </p:txBody>
      </p:sp>
    </p:spTree>
    <p:extLst>
      <p:ext uri="{BB962C8B-B14F-4D97-AF65-F5344CB8AC3E}">
        <p14:creationId xmlns:p14="http://schemas.microsoft.com/office/powerpoint/2010/main" val="5570640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7C3F18-3A24-43B2-9070-2F7D1E4207F7}" type="datetimeFigureOut">
              <a:rPr lang="pl-PL" smtClean="0"/>
              <a:pPr/>
              <a:t>19.05.2023</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5202E7C1-D266-4A6F-B03F-8639034C4745}" type="slidenum">
              <a:rPr lang="pl-PL" smtClean="0"/>
              <a:pPr/>
              <a:t>‹#›</a:t>
            </a:fld>
            <a:endParaRPr lang="pl-PL"/>
          </a:p>
        </p:txBody>
      </p:sp>
    </p:spTree>
    <p:extLst>
      <p:ext uri="{BB962C8B-B14F-4D97-AF65-F5344CB8AC3E}">
        <p14:creationId xmlns:p14="http://schemas.microsoft.com/office/powerpoint/2010/main" val="30209223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36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3"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CD7C3F18-3A24-43B2-9070-2F7D1E4207F7}" type="datetimeFigureOut">
              <a:rPr lang="pl-PL" smtClean="0"/>
              <a:pPr/>
              <a:t>19.05.2023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5202E7C1-D266-4A6F-B03F-8639034C4745}" type="slidenum">
              <a:rPr lang="pl-PL" smtClean="0"/>
              <a:pPr/>
              <a:t>‹#›</a:t>
            </a:fld>
            <a:endParaRPr lang="pl-PL"/>
          </a:p>
        </p:txBody>
      </p:sp>
    </p:spTree>
    <p:extLst>
      <p:ext uri="{BB962C8B-B14F-4D97-AF65-F5344CB8AC3E}">
        <p14:creationId xmlns:p14="http://schemas.microsoft.com/office/powerpoint/2010/main" val="3769323533"/>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98AA868-8872-43E4-8C98-D34DABD1FD38}" type="datetimeFigureOut">
              <a:rPr lang="pl-PL" smtClean="0"/>
              <a:t>19.05.2023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9673800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9"/>
            <a:ext cx="10780776" cy="613283"/>
          </a:xfrm>
        </p:spPr>
        <p:txBody>
          <a:bodyPr anchor="b">
            <a:normAutofit/>
          </a:bodyPr>
          <a:lstStyle>
            <a:lvl1pPr>
              <a:lnSpc>
                <a:spcPct val="85000"/>
              </a:lnSpc>
              <a:defRPr sz="28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fld id="{CD7C3F18-3A24-43B2-9070-2F7D1E4207F7}" type="datetimeFigureOut">
              <a:rPr lang="pl-PL" smtClean="0"/>
              <a:pPr/>
              <a:t>19.05.2023</a:t>
            </a:fld>
            <a:endParaRPr lang="pl-PL"/>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endParaRPr lang="pl-PL"/>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5202E7C1-D266-4A6F-B03F-8639034C4745}" type="slidenum">
              <a:rPr lang="pl-PL" smtClean="0"/>
              <a:pPr/>
              <a:t>‹#›</a:t>
            </a:fld>
            <a:endParaRPr lang="pl-PL"/>
          </a:p>
        </p:txBody>
      </p:sp>
    </p:spTree>
    <p:extLst>
      <p:ext uri="{BB962C8B-B14F-4D97-AF65-F5344CB8AC3E}">
        <p14:creationId xmlns:p14="http://schemas.microsoft.com/office/powerpoint/2010/main" val="3936137457"/>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7C3F18-3A24-43B2-9070-2F7D1E4207F7}" type="datetimeFigureOut">
              <a:rPr lang="pl-PL" smtClean="0"/>
              <a:pPr/>
              <a:t>19.05.2023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202E7C1-D266-4A6F-B03F-8639034C4745}" type="slidenum">
              <a:rPr lang="pl-PL" smtClean="0"/>
              <a:pPr/>
              <a:t>‹#›</a:t>
            </a:fld>
            <a:endParaRPr lang="pl-PL"/>
          </a:p>
        </p:txBody>
      </p:sp>
    </p:spTree>
    <p:extLst>
      <p:ext uri="{BB962C8B-B14F-4D97-AF65-F5344CB8AC3E}">
        <p14:creationId xmlns:p14="http://schemas.microsoft.com/office/powerpoint/2010/main" val="28131179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1"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6" y="714377"/>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7C3F18-3A24-43B2-9070-2F7D1E4207F7}" type="datetimeFigureOut">
              <a:rPr lang="pl-PL" smtClean="0"/>
              <a:pPr/>
              <a:t>19.05.2023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202E7C1-D266-4A6F-B03F-8639034C4745}" type="slidenum">
              <a:rPr lang="pl-PL" smtClean="0"/>
              <a:pPr/>
              <a:t>‹#›</a:t>
            </a:fld>
            <a:endParaRPr lang="pl-PL"/>
          </a:p>
        </p:txBody>
      </p:sp>
    </p:spTree>
    <p:extLst>
      <p:ext uri="{BB962C8B-B14F-4D97-AF65-F5344CB8AC3E}">
        <p14:creationId xmlns:p14="http://schemas.microsoft.com/office/powerpoint/2010/main" val="3251204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F98AA868-8872-43E4-8C98-D34DABD1FD38}" type="datetimeFigureOut">
              <a:rPr lang="pl-PL" smtClean="0"/>
              <a:t>19.05.2023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13234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F98AA868-8872-43E4-8C98-D34DABD1FD38}" type="datetimeFigureOut">
              <a:rPr lang="pl-PL" smtClean="0"/>
              <a:t>19.05.2023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3883036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F98AA868-8872-43E4-8C98-D34DABD1FD38}" type="datetimeFigureOut">
              <a:rPr lang="pl-PL" smtClean="0"/>
              <a:t>19.05.2023</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961808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F98AA868-8872-43E4-8C98-D34DABD1FD38}" type="datetimeFigureOut">
              <a:rPr lang="pl-PL" smtClean="0"/>
              <a:t>19.05.2023</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1544797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98AA868-8872-43E4-8C98-D34DABD1FD38}" type="datetimeFigureOut">
              <a:rPr lang="pl-PL" smtClean="0"/>
              <a:t>19.05.2023</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1850839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F98AA868-8872-43E4-8C98-D34DABD1FD38}" type="datetimeFigureOut">
              <a:rPr lang="pl-PL" smtClean="0"/>
              <a:t>19.05.2023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2715530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F98AA868-8872-43E4-8C98-D34DABD1FD38}" type="datetimeFigureOut">
              <a:rPr lang="pl-PL" smtClean="0"/>
              <a:t>19.05.2023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3024906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8AA868-8872-43E4-8C98-D34DABD1FD38}" type="datetimeFigureOut">
              <a:rPr lang="pl-PL" smtClean="0"/>
              <a:t>19.05.2023</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7C6C3F-668B-4AF5-BFA9-0F657EB068D6}" type="slidenum">
              <a:rPr lang="pl-PL" smtClean="0"/>
              <a:t>‹#›</a:t>
            </a:fld>
            <a:endParaRPr lang="pl-PL"/>
          </a:p>
        </p:txBody>
      </p:sp>
    </p:spTree>
    <p:extLst>
      <p:ext uri="{BB962C8B-B14F-4D97-AF65-F5344CB8AC3E}">
        <p14:creationId xmlns:p14="http://schemas.microsoft.com/office/powerpoint/2010/main" val="3926633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6"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275" y="1993394"/>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75000"/>
                  </a:schemeClr>
                </a:solidFill>
              </a:defRPr>
            </a:lvl1pPr>
          </a:lstStyle>
          <a:p>
            <a:fld id="{CD7C3F18-3A24-43B2-9070-2F7D1E4207F7}" type="datetimeFigureOut">
              <a:rPr lang="pl-PL" smtClean="0"/>
              <a:pPr/>
              <a:t>19.05.2023</a:t>
            </a:fld>
            <a:endParaRPr lang="pl-PL"/>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75000"/>
                  </a:schemeClr>
                </a:solidFill>
              </a:defRPr>
            </a:lvl1pPr>
          </a:lstStyle>
          <a:p>
            <a:endParaRPr lang="pl-PL"/>
          </a:p>
        </p:txBody>
      </p:sp>
      <p:sp>
        <p:nvSpPr>
          <p:cNvPr id="6" name="Slide Number Placeholder 5"/>
          <p:cNvSpPr>
            <a:spLocks noGrp="1"/>
          </p:cNvSpPr>
          <p:nvPr>
            <p:ph type="sldNum" sz="quarter" idx="4"/>
          </p:nvPr>
        </p:nvSpPr>
        <p:spPr>
          <a:xfrm>
            <a:off x="8721591" y="5829749"/>
            <a:ext cx="2926080" cy="1397039"/>
          </a:xfrm>
          <a:prstGeom prst="rect">
            <a:avLst/>
          </a:prstGeom>
        </p:spPr>
        <p:txBody>
          <a:bodyPr vert="horz" lIns="91440" tIns="45720" rIns="91440" bIns="45720" rtlCol="0" anchor="b"/>
          <a:lstStyle>
            <a:lvl1pPr algn="r">
              <a:defRPr sz="9000" b="0">
                <a:ln>
                  <a:noFill/>
                </a:ln>
                <a:solidFill>
                  <a:schemeClr val="accent1">
                    <a:alpha val="20000"/>
                  </a:schemeClr>
                </a:solidFill>
                <a:latin typeface="+mj-lt"/>
              </a:defRPr>
            </a:lvl1pPr>
          </a:lstStyle>
          <a:p>
            <a:fld id="{5202E7C1-D266-4A6F-B03F-8639034C4745}" type="slidenum">
              <a:rPr lang="pl-PL" smtClean="0"/>
              <a:pPr/>
              <a:t>‹#›</a:t>
            </a:fld>
            <a:endParaRPr lang="pl-PL"/>
          </a:p>
        </p:txBody>
      </p:sp>
    </p:spTree>
    <p:extLst>
      <p:ext uri="{BB962C8B-B14F-4D97-AF65-F5344CB8AC3E}">
        <p14:creationId xmlns:p14="http://schemas.microsoft.com/office/powerpoint/2010/main" val="123946565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9.png"/><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9.png"/><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A8840-5C96-45E8-B4D2-BD20B4ECF02E}"/>
              </a:ext>
            </a:extLst>
          </p:cNvPr>
          <p:cNvSpPr>
            <a:spLocks noGrp="1"/>
          </p:cNvSpPr>
          <p:nvPr>
            <p:ph type="ctrTitle"/>
          </p:nvPr>
        </p:nvSpPr>
        <p:spPr/>
        <p:txBody>
          <a:bodyPr/>
          <a:lstStyle/>
          <a:p>
            <a:r>
              <a:rPr lang="pl-PL" dirty="0"/>
              <a:t>POSTĘPOWANIE REJESTROWE</a:t>
            </a:r>
          </a:p>
        </p:txBody>
      </p:sp>
      <p:sp>
        <p:nvSpPr>
          <p:cNvPr id="3" name="Subtitle 2">
            <a:extLst>
              <a:ext uri="{FF2B5EF4-FFF2-40B4-BE49-F238E27FC236}">
                <a16:creationId xmlns:a16="http://schemas.microsoft.com/office/drawing/2014/main" id="{24FB7BB9-B1DA-4528-B635-54D1FB73CB80}"/>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57357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FF61B8B-16F3-4FAD-89AB-80E663EC9369}"/>
              </a:ext>
            </a:extLst>
          </p:cNvPr>
          <p:cNvSpPr/>
          <p:nvPr/>
        </p:nvSpPr>
        <p:spPr>
          <a:xfrm>
            <a:off x="1651593" y="489099"/>
            <a:ext cx="4274287" cy="26475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1524000" y="2"/>
            <a:ext cx="9144000" cy="489097"/>
          </a:xfrm>
        </p:spPr>
        <p:txBody>
          <a:bodyPr>
            <a:normAutofit/>
          </a:bodyPr>
          <a:lstStyle/>
          <a:p>
            <a:r>
              <a:rPr lang="pl-PL" sz="2400" dirty="0"/>
              <a:t>WPIS</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640958" y="563526"/>
            <a:ext cx="8899451" cy="6209414"/>
          </a:xfrm>
        </p:spPr>
        <p:txBody>
          <a:bodyPr numCol="2" spcCol="360000">
            <a:normAutofit fontScale="62500" lnSpcReduction="20000"/>
          </a:bodyPr>
          <a:lstStyle/>
          <a:p>
            <a:pPr marL="0" indent="0" algn="just">
              <a:buNone/>
            </a:pPr>
            <a:r>
              <a:rPr lang="pl-PL" dirty="0">
                <a:solidFill>
                  <a:schemeClr val="bg1"/>
                </a:solidFill>
              </a:rPr>
              <a:t>Art.  694</a:t>
            </a:r>
            <a:r>
              <a:rPr lang="pl-PL" baseline="30000" dirty="0">
                <a:solidFill>
                  <a:schemeClr val="bg1"/>
                </a:solidFill>
              </a:rPr>
              <a:t>5</a:t>
            </a:r>
            <a:r>
              <a:rPr lang="pl-PL" dirty="0">
                <a:solidFill>
                  <a:schemeClr val="bg1"/>
                </a:solidFill>
              </a:rPr>
              <a:t>.  [Podstawa wpisu do KRS; skuteczność]</a:t>
            </a:r>
          </a:p>
          <a:p>
            <a:pPr marL="0" indent="0" algn="just">
              <a:buNone/>
            </a:pPr>
            <a:r>
              <a:rPr lang="pl-PL" dirty="0">
                <a:solidFill>
                  <a:schemeClr val="bg1"/>
                </a:solidFill>
              </a:rPr>
              <a:t>§  1.  Wpis do Krajowego Rejestru Sądowego następuje na podstawie postanowienia, jeżeli przepis szczególny nie stanowi inaczej.</a:t>
            </a:r>
          </a:p>
          <a:p>
            <a:pPr marL="0" indent="0" algn="just">
              <a:buNone/>
            </a:pPr>
            <a:r>
              <a:rPr lang="pl-PL" dirty="0">
                <a:solidFill>
                  <a:schemeClr val="bg1"/>
                </a:solidFill>
              </a:rPr>
              <a:t>§  2.  Postanowienia o wpisie są skuteczne i wykonalne z chwilą ich wydania, z wyjątkiem postanowień dotyczących wykreślenia podmiotu z Krajowego Rejestru Sądowego.</a:t>
            </a:r>
          </a:p>
          <a:p>
            <a:pPr marL="0" indent="0" algn="just">
              <a:buNone/>
            </a:pPr>
            <a:r>
              <a:rPr lang="pl-PL" dirty="0">
                <a:solidFill>
                  <a:schemeClr val="bg1"/>
                </a:solidFill>
              </a:rPr>
              <a:t>§  3.  Postanowieniom dotyczącym stosowania środków przymusu sąd rejestrowy może nadać </a:t>
            </a:r>
            <a:r>
              <a:rPr lang="pl-PL" b="1" dirty="0">
                <a:solidFill>
                  <a:schemeClr val="bg1"/>
                </a:solidFill>
              </a:rPr>
              <a:t>rygor natychmiastowej wykonalności, jeżeli wymaga tego interes wierzyciela lub innych osób</a:t>
            </a:r>
            <a:r>
              <a:rPr lang="pl-PL" dirty="0">
                <a:solidFill>
                  <a:schemeClr val="bg1"/>
                </a:solidFill>
              </a:rPr>
              <a:t>.</a:t>
            </a:r>
          </a:p>
          <a:p>
            <a:pPr marL="0" indent="0" algn="just">
              <a:buNone/>
            </a:pPr>
            <a:endParaRPr lang="pl-PL" dirty="0"/>
          </a:p>
          <a:p>
            <a:pPr algn="just">
              <a:buFont typeface="Wingdings" panose="05000000000000000000" pitchFamily="2" charset="2"/>
              <a:buChar char="v"/>
            </a:pPr>
            <a:r>
              <a:rPr lang="pl-PL" dirty="0"/>
              <a:t>W ramach postępowania rejestrowego wpis nie jest orzeczeniem. Wpis dokonywany jest na podstawie postanowienia (zasada), które jest pozytywnym orzeczeniem co do istoty sprawy.</a:t>
            </a:r>
          </a:p>
          <a:p>
            <a:pPr algn="just">
              <a:buFont typeface="Wingdings" panose="05000000000000000000" pitchFamily="2" charset="2"/>
              <a:buChar char="v"/>
            </a:pPr>
            <a:r>
              <a:rPr lang="pl-PL" dirty="0"/>
              <a:t>Takim postanowieniem będzie:</a:t>
            </a:r>
          </a:p>
          <a:p>
            <a:pPr lvl="1" algn="just">
              <a:buFont typeface="Wingdings" panose="05000000000000000000" pitchFamily="2" charset="2"/>
              <a:buChar char="§"/>
            </a:pPr>
            <a:r>
              <a:rPr lang="pl-PL" dirty="0"/>
              <a:t>postanowienie o dokonaniu wpisu,</a:t>
            </a:r>
          </a:p>
          <a:p>
            <a:pPr lvl="1" algn="just">
              <a:buFont typeface="Wingdings" panose="05000000000000000000" pitchFamily="2" charset="2"/>
              <a:buChar char="§"/>
            </a:pPr>
            <a:r>
              <a:rPr lang="pl-PL" dirty="0"/>
              <a:t>postanowienie o wykreśleniu wpisu, </a:t>
            </a:r>
          </a:p>
          <a:p>
            <a:pPr algn="just">
              <a:buFont typeface="Wingdings" panose="05000000000000000000" pitchFamily="2" charset="2"/>
              <a:buChar char="v"/>
            </a:pPr>
            <a:r>
              <a:rPr lang="pl-PL" dirty="0"/>
              <a:t>Postanowieniem negatywnym co do istoty sprawy będzie natomiast:</a:t>
            </a:r>
          </a:p>
          <a:p>
            <a:pPr lvl="1" algn="just">
              <a:buFont typeface="Wingdings" panose="05000000000000000000" pitchFamily="2" charset="2"/>
              <a:buChar char="§"/>
            </a:pPr>
            <a:r>
              <a:rPr lang="pl-PL" dirty="0"/>
              <a:t>Postanowienie oddalające wniosek o dokonanie wpisu,</a:t>
            </a:r>
          </a:p>
          <a:p>
            <a:pPr lvl="1" algn="just">
              <a:buFont typeface="Wingdings" panose="05000000000000000000" pitchFamily="2" charset="2"/>
              <a:buChar char="§"/>
            </a:pPr>
            <a:r>
              <a:rPr lang="pl-PL" dirty="0"/>
              <a:t>Postanowienie oddalające wniosek o wykreślenie z rejestru</a:t>
            </a:r>
          </a:p>
          <a:p>
            <a:pPr marL="0" indent="0" algn="just">
              <a:buNone/>
            </a:pPr>
            <a:endParaRPr lang="pl-PL" dirty="0"/>
          </a:p>
          <a:p>
            <a:pPr marL="0" indent="0" algn="just">
              <a:buNone/>
            </a:pPr>
            <a:endParaRPr lang="pl-PL" dirty="0"/>
          </a:p>
          <a:p>
            <a:pPr marL="0" indent="0" algn="just">
              <a:buNone/>
            </a:pPr>
            <a:endParaRPr lang="pl-PL" dirty="0"/>
          </a:p>
          <a:p>
            <a:pPr algn="just">
              <a:buFont typeface="Wingdings" panose="05000000000000000000" pitchFamily="2" charset="2"/>
              <a:buChar char="v"/>
            </a:pPr>
            <a:r>
              <a:rPr lang="pl-PL" dirty="0"/>
              <a:t>Wyjątek od postanowienia jako podstawy wpisu: art. 20 ust. 1a ustawy o KRS: </a:t>
            </a:r>
          </a:p>
          <a:p>
            <a:pPr marL="0" indent="0" algn="just">
              <a:buNone/>
            </a:pPr>
            <a:r>
              <a:rPr lang="pl-PL" dirty="0"/>
              <a:t>Wpis w przedmiocie NIP i numeru identyfikacyjnego REGON polega również na ich automatycznym zamieszczeniu w Rejestrze po przekazaniu z Centralnego Rejestru Podmiotów - Krajowej Ewidencji Podatników i z krajowego rejestru urzędowego podmiotów gospodarki narodowej.</a:t>
            </a:r>
          </a:p>
          <a:p>
            <a:pPr algn="just">
              <a:buFont typeface="Wingdings" panose="05000000000000000000" pitchFamily="2" charset="2"/>
              <a:buChar char="v"/>
            </a:pPr>
            <a:r>
              <a:rPr lang="pl-PL" dirty="0"/>
              <a:t>Postępowanie rejestrowe przewiduje wyjątek od zasady w nieprocesie dot. chwili skuteczności i wymagalności orzeczeń.</a:t>
            </a:r>
          </a:p>
          <a:p>
            <a:pPr algn="just">
              <a:buFont typeface="Wingdings" panose="05000000000000000000" pitchFamily="2" charset="2"/>
              <a:buChar char="v"/>
            </a:pPr>
            <a:r>
              <a:rPr lang="pl-PL" dirty="0"/>
              <a:t>Postanowienia o dokonaniu wpisu są skuteczne z chwilą ich wydania. Powyższe koresponduje z art. 20 ustawy o KRS, zgodnie z którym wpis do Krajowego Rejestru Sądowego polega na wprowadzeniu do systemu teleinformatycznego danych zawartych w postanowieniu sądu rejestrowego </a:t>
            </a:r>
            <a:r>
              <a:rPr lang="pl-PL" b="1" dirty="0"/>
              <a:t>niezwłocznie po jego wydaniu</a:t>
            </a:r>
            <a:r>
              <a:rPr lang="pl-PL" dirty="0"/>
              <a:t>. Wpis jest </a:t>
            </a:r>
            <a:r>
              <a:rPr lang="pl-PL" b="1" dirty="0"/>
              <a:t>dokonany z chwilą zamieszczenia danych w rejestrze</a:t>
            </a:r>
          </a:p>
          <a:p>
            <a:pPr algn="just">
              <a:buFont typeface="Wingdings" panose="05000000000000000000" pitchFamily="2" charset="2"/>
              <a:buChar char="v"/>
            </a:pPr>
            <a:r>
              <a:rPr lang="pl-PL" dirty="0"/>
              <a:t>W przypadku postanowienia o wykreśleniu wpisu sąd niezwłocznie wprowadze je do systemu, ale wzmiankuje przy tym o nieprawomocności tego postanowienia. Postanowienie to staje się skuteczne i wykonalne na podstawie ogólnej, tj. że postanowienia stają się skuteczne po uprawomocnieniu. Po uprawomocnieniu się tego orzeczenia sąd z urzędu wpisuje datę jego uprawomocnienia.</a:t>
            </a:r>
          </a:p>
        </p:txBody>
      </p:sp>
      <p:pic>
        <p:nvPicPr>
          <p:cNvPr id="5" name="Picture 4">
            <a:hlinkClick r:id="" action="ppaction://noaction"/>
            <a:extLst>
              <a:ext uri="{FF2B5EF4-FFF2-40B4-BE49-F238E27FC236}">
                <a16:creationId xmlns:a16="http://schemas.microsoft.com/office/drawing/2014/main" id="{3628F52B-B3D4-4796-A5DC-41F707FDC04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43438" y="6422806"/>
            <a:ext cx="424562" cy="424562"/>
          </a:xfrm>
          <a:prstGeom prst="rect">
            <a:avLst/>
          </a:prstGeom>
        </p:spPr>
      </p:pic>
    </p:spTree>
    <p:extLst>
      <p:ext uri="{BB962C8B-B14F-4D97-AF65-F5344CB8AC3E}">
        <p14:creationId xmlns:p14="http://schemas.microsoft.com/office/powerpoint/2010/main" val="909423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D897D5D-3D93-423B-AB03-E241428F4321}"/>
              </a:ext>
            </a:extLst>
          </p:cNvPr>
          <p:cNvSpPr/>
          <p:nvPr/>
        </p:nvSpPr>
        <p:spPr>
          <a:xfrm>
            <a:off x="1651592" y="489099"/>
            <a:ext cx="8888816" cy="22328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1524000" y="2"/>
            <a:ext cx="9144000" cy="489097"/>
          </a:xfrm>
        </p:spPr>
        <p:txBody>
          <a:bodyPr>
            <a:normAutofit/>
          </a:bodyPr>
          <a:lstStyle/>
          <a:p>
            <a:r>
              <a:rPr lang="pl-PL" sz="2400" dirty="0"/>
              <a:t>UZASADNIENIE</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640958" y="563526"/>
            <a:ext cx="8899451" cy="6209414"/>
          </a:xfrm>
        </p:spPr>
        <p:txBody>
          <a:bodyPr>
            <a:normAutofit fontScale="62500" lnSpcReduction="20000"/>
          </a:bodyPr>
          <a:lstStyle/>
          <a:p>
            <a:pPr marL="0" indent="0" algn="just">
              <a:buNone/>
            </a:pPr>
            <a:r>
              <a:rPr lang="pl-PL" b="1" dirty="0">
                <a:solidFill>
                  <a:schemeClr val="bg1"/>
                </a:solidFill>
              </a:rPr>
              <a:t>Art.  694</a:t>
            </a:r>
            <a:r>
              <a:rPr lang="pl-PL" b="1" baseline="30000" dirty="0">
                <a:solidFill>
                  <a:schemeClr val="bg1"/>
                </a:solidFill>
              </a:rPr>
              <a:t>6</a:t>
            </a:r>
            <a:r>
              <a:rPr lang="pl-PL" b="1" dirty="0">
                <a:solidFill>
                  <a:schemeClr val="bg1"/>
                </a:solidFill>
              </a:rPr>
              <a:t>.  [Uzasadnienie]</a:t>
            </a:r>
          </a:p>
          <a:p>
            <a:pPr marL="0" indent="0" algn="just">
              <a:buNone/>
            </a:pPr>
            <a:r>
              <a:rPr lang="pl-PL" b="1" dirty="0">
                <a:solidFill>
                  <a:schemeClr val="bg1"/>
                </a:solidFill>
              </a:rPr>
              <a:t>§  1.  Postanowienie w przedmiocie wpisu oraz złożenia dokumentów do akt rejestrowych wydane zgodnie z wnioskiem nie wymaga uzasadnienia.</a:t>
            </a:r>
          </a:p>
          <a:p>
            <a:pPr marL="0" indent="0" algn="just">
              <a:buNone/>
            </a:pPr>
            <a:r>
              <a:rPr lang="pl-PL" b="1" dirty="0">
                <a:solidFill>
                  <a:schemeClr val="bg1"/>
                </a:solidFill>
              </a:rPr>
              <a:t>§  1</a:t>
            </a:r>
            <a:r>
              <a:rPr lang="pl-PL" b="1" baseline="30000" dirty="0">
                <a:solidFill>
                  <a:schemeClr val="bg1"/>
                </a:solidFill>
              </a:rPr>
              <a:t>1</a:t>
            </a:r>
            <a:r>
              <a:rPr lang="pl-PL" b="1" dirty="0">
                <a:solidFill>
                  <a:schemeClr val="bg1"/>
                </a:solidFill>
              </a:rPr>
              <a:t>.  W sprawie innej niż sprawa o wpis do rejestru, w której wnioskodawca jest jedynym uczestnikiem postępowania, przepis § 1 stosuje się odpowiednio.</a:t>
            </a:r>
          </a:p>
          <a:p>
            <a:pPr marL="0" indent="0" algn="just">
              <a:buNone/>
            </a:pPr>
            <a:r>
              <a:rPr lang="pl-PL" b="1" dirty="0">
                <a:solidFill>
                  <a:schemeClr val="bg1"/>
                </a:solidFill>
              </a:rPr>
              <a:t>§  2.  Sąd rejestrowy z urzędu sporządza uzasadnienie postanowienia co do istoty sprawy, które zostało wydane z urzędu.</a:t>
            </a:r>
          </a:p>
          <a:p>
            <a:pPr marL="0" indent="0" algn="just">
              <a:buNone/>
            </a:pPr>
            <a:r>
              <a:rPr lang="pl-PL" b="1" dirty="0">
                <a:solidFill>
                  <a:schemeClr val="bg1"/>
                </a:solidFill>
              </a:rPr>
              <a:t>§  3.  Sąd rejestrowy przy doręczeniu postanowienia o wpisie do rejestru spółki, o której mowa w art. 38 pkt 8 lit. f ustawy z dnia 20 sierpnia 1997 r. o Krajowym Rejestrze Sądowym, poucza o treści art. 45 ust. 1b tej ustawy.</a:t>
            </a:r>
          </a:p>
          <a:p>
            <a:pPr marL="0" indent="0" algn="just">
              <a:buNone/>
            </a:pPr>
            <a:endParaRPr lang="pl-PL" dirty="0"/>
          </a:p>
          <a:p>
            <a:pPr algn="just">
              <a:buFont typeface="Wingdings" panose="05000000000000000000" pitchFamily="2" charset="2"/>
              <a:buChar char="v"/>
            </a:pPr>
            <a:r>
              <a:rPr lang="pl-PL" dirty="0"/>
              <a:t>Uzasadnienie nie będzie wymagane, gdy:</a:t>
            </a:r>
          </a:p>
          <a:p>
            <a:pPr lvl="1" algn="just">
              <a:buFont typeface="Wingdings" panose="05000000000000000000" pitchFamily="2" charset="2"/>
              <a:buChar char="§"/>
            </a:pPr>
            <a:r>
              <a:rPr lang="pl-PL" dirty="0"/>
              <a:t>Dotyczy postanowienia w przedmiocie wpisu lub postanowienia w przedmiocie złożenia dokumentów do akt rejestrowych i</a:t>
            </a:r>
          </a:p>
          <a:p>
            <a:pPr lvl="1" algn="just">
              <a:buFont typeface="Wingdings" panose="05000000000000000000" pitchFamily="2" charset="2"/>
              <a:buChar char="§"/>
            </a:pPr>
            <a:r>
              <a:rPr lang="pl-PL" dirty="0"/>
              <a:t>Postanowienie jest pozytywne, tj. zostało wydane zgodnie z wnioskiem,</a:t>
            </a:r>
          </a:p>
          <a:p>
            <a:pPr marL="0" indent="0" algn="just">
              <a:buNone/>
            </a:pPr>
            <a:r>
              <a:rPr lang="pl-PL" dirty="0"/>
              <a:t>ALBO</a:t>
            </a:r>
          </a:p>
          <a:p>
            <a:pPr lvl="1" algn="just">
              <a:buFont typeface="Wingdings" panose="05000000000000000000" pitchFamily="2" charset="2"/>
              <a:buChar char="§"/>
            </a:pPr>
            <a:r>
              <a:rPr lang="pl-PL" dirty="0"/>
              <a:t>Dotyczy postanowienia innego niż postanowienie w przedmiocie wpisu,</a:t>
            </a:r>
          </a:p>
          <a:p>
            <a:pPr lvl="1" algn="just">
              <a:buFont typeface="Wingdings" panose="05000000000000000000" pitchFamily="2" charset="2"/>
              <a:buChar char="§"/>
            </a:pPr>
            <a:r>
              <a:rPr lang="pl-PL" dirty="0"/>
              <a:t>Postanowienie jest pozytywne, tj. zostało wydane zgodnie z wnioskiem,</a:t>
            </a:r>
          </a:p>
          <a:p>
            <a:pPr lvl="1" algn="just">
              <a:buFont typeface="Wingdings" panose="05000000000000000000" pitchFamily="2" charset="2"/>
              <a:buChar char="§"/>
            </a:pPr>
            <a:r>
              <a:rPr lang="pl-PL" dirty="0"/>
              <a:t>Wnioskodawca jest jedynym uczestnikiem postępowania</a:t>
            </a:r>
          </a:p>
          <a:p>
            <a:pPr marL="0" indent="0" algn="just">
              <a:buNone/>
            </a:pPr>
            <a:endParaRPr lang="pl-PL" dirty="0"/>
          </a:p>
          <a:p>
            <a:pPr algn="just">
              <a:buFont typeface="Wingdings" panose="05000000000000000000" pitchFamily="2" charset="2"/>
              <a:buChar char="v"/>
            </a:pPr>
            <a:r>
              <a:rPr lang="pl-PL" dirty="0"/>
              <a:t>Uzasadnienie będzie wymagane dla postanowień co do istoty sprawy, jeżeli zostały wydane z urzędu</a:t>
            </a:r>
          </a:p>
          <a:p>
            <a:pPr marL="0" indent="0" algn="just">
              <a:buNone/>
            </a:pPr>
            <a:endParaRPr lang="pl-PL" dirty="0"/>
          </a:p>
          <a:p>
            <a:pPr algn="just">
              <a:buFont typeface="Wingdings" panose="05000000000000000000" pitchFamily="2" charset="2"/>
              <a:buChar char="v"/>
            </a:pPr>
            <a:r>
              <a:rPr lang="pl-PL" dirty="0"/>
              <a:t>Pozostałe postanowienia- uzasadnienie według zasad ogólnych</a:t>
            </a:r>
          </a:p>
          <a:p>
            <a:pPr marL="0" indent="0">
              <a:buNone/>
            </a:pPr>
            <a:endParaRPr lang="pl-PL" dirty="0"/>
          </a:p>
          <a:p>
            <a:pPr marL="0" indent="0">
              <a:buNone/>
            </a:pPr>
            <a:endParaRPr lang="pl-PL" dirty="0"/>
          </a:p>
          <a:p>
            <a:pPr marL="0" indent="0">
              <a:buNone/>
            </a:pPr>
            <a:endParaRPr lang="pl-PL" dirty="0"/>
          </a:p>
          <a:p>
            <a:pPr marL="0" indent="0">
              <a:buNone/>
            </a:pPr>
            <a:endParaRPr lang="pl-PL" dirty="0"/>
          </a:p>
          <a:p>
            <a:pPr marL="0" indent="0">
              <a:buNone/>
            </a:pPr>
            <a:endParaRPr lang="pl-PL" dirty="0"/>
          </a:p>
        </p:txBody>
      </p:sp>
      <p:pic>
        <p:nvPicPr>
          <p:cNvPr id="5" name="Picture 4">
            <a:hlinkClick r:id="" action="ppaction://noaction"/>
            <a:extLst>
              <a:ext uri="{FF2B5EF4-FFF2-40B4-BE49-F238E27FC236}">
                <a16:creationId xmlns:a16="http://schemas.microsoft.com/office/drawing/2014/main" id="{A9CF8C0E-5D02-459B-948A-6EC82D205A3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43438" y="6422806"/>
            <a:ext cx="424562" cy="424562"/>
          </a:xfrm>
          <a:prstGeom prst="rect">
            <a:avLst/>
          </a:prstGeom>
        </p:spPr>
      </p:pic>
    </p:spTree>
    <p:extLst>
      <p:ext uri="{BB962C8B-B14F-4D97-AF65-F5344CB8AC3E}">
        <p14:creationId xmlns:p14="http://schemas.microsoft.com/office/powerpoint/2010/main" val="3820738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96B2BA5-B843-455C-9B7D-524E8A4AF449}"/>
              </a:ext>
            </a:extLst>
          </p:cNvPr>
          <p:cNvSpPr/>
          <p:nvPr/>
        </p:nvSpPr>
        <p:spPr>
          <a:xfrm>
            <a:off x="1651592" y="5954234"/>
            <a:ext cx="8888816" cy="5316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Rectangle 3">
            <a:extLst>
              <a:ext uri="{FF2B5EF4-FFF2-40B4-BE49-F238E27FC236}">
                <a16:creationId xmlns:a16="http://schemas.microsoft.com/office/drawing/2014/main" id="{255B71E7-912F-44B6-9DB6-D774FD756F01}"/>
              </a:ext>
            </a:extLst>
          </p:cNvPr>
          <p:cNvSpPr/>
          <p:nvPr/>
        </p:nvSpPr>
        <p:spPr>
          <a:xfrm>
            <a:off x="1651592" y="489099"/>
            <a:ext cx="8888816" cy="8293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1524000" y="2"/>
            <a:ext cx="9144000" cy="489097"/>
          </a:xfrm>
        </p:spPr>
        <p:txBody>
          <a:bodyPr>
            <a:normAutofit/>
          </a:bodyPr>
          <a:lstStyle/>
          <a:p>
            <a:r>
              <a:rPr lang="pl-PL" sz="2400" dirty="0"/>
              <a:t>ZASKARŻANIE ORZECZEŃ</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640958" y="563526"/>
            <a:ext cx="8899451" cy="6209414"/>
          </a:xfrm>
        </p:spPr>
        <p:txBody>
          <a:bodyPr>
            <a:normAutofit fontScale="47500" lnSpcReduction="20000"/>
          </a:bodyPr>
          <a:lstStyle/>
          <a:p>
            <a:pPr marL="0" indent="0" algn="just">
              <a:buNone/>
            </a:pPr>
            <a:r>
              <a:rPr lang="pl-PL" b="1" dirty="0">
                <a:solidFill>
                  <a:schemeClr val="bg1"/>
                </a:solidFill>
              </a:rPr>
              <a:t>Art.  694</a:t>
            </a:r>
            <a:r>
              <a:rPr lang="pl-PL" b="1" baseline="30000" dirty="0">
                <a:solidFill>
                  <a:schemeClr val="bg1"/>
                </a:solidFill>
              </a:rPr>
              <a:t>7</a:t>
            </a:r>
            <a:r>
              <a:rPr lang="pl-PL" b="1" dirty="0">
                <a:solidFill>
                  <a:schemeClr val="bg1"/>
                </a:solidFill>
              </a:rPr>
              <a:t>.  [Rozstrzygnięcia sądu drugiej instancji]</a:t>
            </a:r>
          </a:p>
          <a:p>
            <a:pPr marL="0" indent="0" algn="just">
              <a:buNone/>
            </a:pPr>
            <a:r>
              <a:rPr lang="pl-PL" b="1" dirty="0">
                <a:solidFill>
                  <a:schemeClr val="bg1"/>
                </a:solidFill>
              </a:rPr>
              <a:t>W razie uwzględnienia środka odwoławczego od orzeczenia wydanego w postępowaniu rejestrowym, dotyczącego wpisu do Krajowego Rejestru Sądowego, sąd drugiej instancji uchyla zaskarżone orzeczenie i przekazuje sprawę do ponownego rozpoznania sądowi rejestrowemu. Rozpoznając ponownie sprawę, sąd rejestrowy uwzględnia wskazania sądu drugiej instancji oraz aktualny stan rejestru</a:t>
            </a:r>
            <a:r>
              <a:rPr lang="pl-PL" dirty="0"/>
              <a:t>.</a:t>
            </a:r>
          </a:p>
          <a:p>
            <a:pPr marL="0" indent="0" algn="just">
              <a:buNone/>
            </a:pPr>
            <a:endParaRPr lang="pl-PL" dirty="0"/>
          </a:p>
          <a:p>
            <a:pPr algn="just">
              <a:buFont typeface="Wingdings" panose="05000000000000000000" pitchFamily="2" charset="2"/>
              <a:buChar char="v"/>
            </a:pPr>
            <a:r>
              <a:rPr lang="pl-PL" sz="2500" dirty="0"/>
              <a:t>APELACJA</a:t>
            </a:r>
          </a:p>
          <a:p>
            <a:pPr marL="0" indent="0" algn="just">
              <a:buNone/>
            </a:pPr>
            <a:r>
              <a:rPr lang="pl-PL" sz="2500" dirty="0"/>
              <a:t>Sąd drugiej instancji- tylko sąd okręgowy</a:t>
            </a:r>
          </a:p>
          <a:p>
            <a:pPr marL="0" indent="0" algn="just">
              <a:buNone/>
            </a:pPr>
            <a:r>
              <a:rPr lang="pl-PL" sz="2500" dirty="0"/>
              <a:t>Zaskarżenie orzeczeń dot. wpisu: Jeżeli sąd drugiej instancji, stwierdzi, że apelacja jest zasadna nie może orzec reformatoryjnie! Jedyne orzeczenie w tej sytuacji jakie może zapaść to orzeczenie kasatoryjne polegające na uchyleniu skarżonego orzeczenia i przekazaniu sprawy do ponownego rozpoznania sądowi rejestrowemu</a:t>
            </a:r>
          </a:p>
          <a:p>
            <a:pPr marL="0" indent="0" algn="just">
              <a:buNone/>
            </a:pPr>
            <a:endParaRPr lang="pl-PL" sz="2500" dirty="0"/>
          </a:p>
          <a:p>
            <a:pPr algn="just">
              <a:buFont typeface="Wingdings" panose="05000000000000000000" pitchFamily="2" charset="2"/>
              <a:buChar char="v"/>
            </a:pPr>
            <a:r>
              <a:rPr lang="pl-PL" sz="2500" dirty="0"/>
              <a:t>SKARGA NA ORZECZENIE REFERENDARZA</a:t>
            </a:r>
          </a:p>
          <a:p>
            <a:pPr marL="0" indent="0" algn="just">
              <a:buNone/>
            </a:pPr>
            <a:r>
              <a:rPr lang="pl-PL" sz="2500" dirty="0"/>
              <a:t>Skargę na orzeczenie referendarza wnosi się do sądu w terminie tygodniowym:</a:t>
            </a:r>
          </a:p>
          <a:p>
            <a:r>
              <a:rPr lang="pl-PL" sz="2800" dirty="0"/>
              <a:t>1) od dnia czynności, gdy uczestnik był przy niej obecny lub był o jej terminie zawiadomiony;</a:t>
            </a:r>
          </a:p>
          <a:p>
            <a:r>
              <a:rPr lang="pl-PL" sz="2800" dirty="0"/>
              <a:t>2) w innych wypadkach niż wymienione w pkt 1 - od dnia doręczenia zawiadomienia uczestnika o dokonaniu czynności; </a:t>
            </a:r>
          </a:p>
          <a:p>
            <a:r>
              <a:rPr lang="pl-PL" sz="2800" dirty="0"/>
              <a:t>3) w przypadku braku zawiadomienia - od dnia dowiedzenia się o dokonaniu czynności, z tym że w postępowaniu o wpis do Krajowego Rejestru Sądowego dla uczestników postępowania, którym postanowienia co do istoty sprawy nie doręcza się, termin do wniesienia skargi biegnie od daty wpisu w Rejestrze. </a:t>
            </a:r>
          </a:p>
          <a:p>
            <a:pPr marL="0" indent="0" algn="just">
              <a:buNone/>
            </a:pPr>
            <a:endParaRPr lang="pl-PL" sz="2500" dirty="0"/>
          </a:p>
          <a:p>
            <a:pPr algn="just">
              <a:buFont typeface="Wingdings" panose="05000000000000000000" pitchFamily="2" charset="2"/>
              <a:buChar char="v"/>
            </a:pPr>
            <a:r>
              <a:rPr lang="pl-PL" sz="2500" dirty="0"/>
              <a:t>W postępowaniu rejestrowym o wpis do Krajowego Rejestru Sądowego oraz rejestru zastawów w razie wniesienia skargi na orzeczenie referendarza sądowego zarządzające wpis, pozostaje ono w mocy do chwili rozpatrzenia skargi przez sąd rejonowy rozpoznający sprawę jako sąd pierwszej instancji. Rozpoznając sprawę, sąd wydaje postanowienie, w którym zaskarżone orzeczenie i dokonany na jego podstawie wpis zmienia albo utrzymuje w mocy, albo uchyla w całości lub w części i w tym zakresie wniosek oddala bądź odrzuca, względnie postępowanie umarza</a:t>
            </a:r>
          </a:p>
          <a:p>
            <a:pPr algn="just">
              <a:buFont typeface="Wingdings" panose="05000000000000000000" pitchFamily="2" charset="2"/>
              <a:buChar char="v"/>
            </a:pPr>
            <a:r>
              <a:rPr lang="pl-PL" sz="2500"/>
              <a:t>SKARGA </a:t>
            </a:r>
            <a:r>
              <a:rPr lang="pl-PL" sz="2500" dirty="0"/>
              <a:t>KASACYJNA</a:t>
            </a:r>
          </a:p>
          <a:p>
            <a:pPr marL="0" indent="0" algn="just">
              <a:buNone/>
            </a:pPr>
            <a:r>
              <a:rPr lang="pl-PL" dirty="0">
                <a:solidFill>
                  <a:schemeClr val="bg1"/>
                </a:solidFill>
              </a:rPr>
              <a:t>Art. 519</a:t>
            </a:r>
            <a:r>
              <a:rPr lang="pl-PL" baseline="30000" dirty="0">
                <a:solidFill>
                  <a:schemeClr val="bg1"/>
                </a:solidFill>
              </a:rPr>
              <a:t>1 </a:t>
            </a:r>
            <a:r>
              <a:rPr lang="pl-PL" dirty="0">
                <a:solidFill>
                  <a:schemeClr val="bg1"/>
                </a:solidFill>
              </a:rPr>
              <a:t>§ 3. W postępowaniu rejestrowym skarga kasacyjna przysługuje </a:t>
            </a:r>
            <a:r>
              <a:rPr lang="pl-PL" b="1" dirty="0">
                <a:solidFill>
                  <a:schemeClr val="bg1"/>
                </a:solidFill>
              </a:rPr>
              <a:t>jedynie od postanowień sądu drugiej instancji w przedmiocie wpisu lub wykreślenia z rejestru podmiotu podlegającego rejestracji</a:t>
            </a:r>
            <a:r>
              <a:rPr lang="pl-PL" dirty="0">
                <a:solidFill>
                  <a:schemeClr val="bg1"/>
                </a:solidFill>
              </a:rPr>
              <a:t>.</a:t>
            </a:r>
          </a:p>
          <a:p>
            <a:pPr marL="0" indent="0">
              <a:buNone/>
            </a:pPr>
            <a:endParaRPr lang="pl-PL" dirty="0"/>
          </a:p>
          <a:p>
            <a:pPr marL="0" indent="0">
              <a:buNone/>
            </a:pPr>
            <a:endParaRPr lang="pl-PL" dirty="0"/>
          </a:p>
          <a:p>
            <a:pPr marL="0" indent="0">
              <a:buNone/>
            </a:pPr>
            <a:endParaRPr lang="pl-PL" dirty="0"/>
          </a:p>
          <a:p>
            <a:pPr marL="0" indent="0">
              <a:buNone/>
            </a:pPr>
            <a:endParaRPr lang="pl-PL" dirty="0"/>
          </a:p>
          <a:p>
            <a:pPr marL="0" indent="0">
              <a:buNone/>
            </a:pPr>
            <a:endParaRPr lang="pl-PL" dirty="0"/>
          </a:p>
        </p:txBody>
      </p:sp>
      <p:pic>
        <p:nvPicPr>
          <p:cNvPr id="7" name="Picture 6">
            <a:hlinkClick r:id="" action="ppaction://noaction"/>
            <a:extLst>
              <a:ext uri="{FF2B5EF4-FFF2-40B4-BE49-F238E27FC236}">
                <a16:creationId xmlns:a16="http://schemas.microsoft.com/office/drawing/2014/main" id="{A52E6B2E-68B5-41AA-93B1-3019DA137EE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38391" y="6517759"/>
            <a:ext cx="329609" cy="329609"/>
          </a:xfrm>
          <a:prstGeom prst="rect">
            <a:avLst/>
          </a:prstGeom>
        </p:spPr>
      </p:pic>
    </p:spTree>
    <p:extLst>
      <p:ext uri="{BB962C8B-B14F-4D97-AF65-F5344CB8AC3E}">
        <p14:creationId xmlns:p14="http://schemas.microsoft.com/office/powerpoint/2010/main" val="2673280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70DE1BC-A615-4C60-86AF-C912CA655780}"/>
              </a:ext>
            </a:extLst>
          </p:cNvPr>
          <p:cNvSpPr/>
          <p:nvPr/>
        </p:nvSpPr>
        <p:spPr>
          <a:xfrm>
            <a:off x="1651592" y="489099"/>
            <a:ext cx="8888816" cy="14779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1524000" y="2"/>
            <a:ext cx="9144000" cy="489097"/>
          </a:xfrm>
        </p:spPr>
        <p:txBody>
          <a:bodyPr>
            <a:normAutofit/>
          </a:bodyPr>
          <a:lstStyle/>
          <a:p>
            <a:r>
              <a:rPr lang="pl-PL" sz="2400" dirty="0"/>
              <a:t>KOSZTY POSTĘPOWANIA</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640958" y="563526"/>
            <a:ext cx="8899451" cy="6209414"/>
          </a:xfrm>
        </p:spPr>
        <p:txBody>
          <a:bodyPr>
            <a:normAutofit/>
          </a:bodyPr>
          <a:lstStyle/>
          <a:p>
            <a:pPr marL="0" indent="0" algn="just">
              <a:buNone/>
            </a:pPr>
            <a:r>
              <a:rPr lang="pl-PL" sz="1600" b="1" dirty="0">
                <a:solidFill>
                  <a:schemeClr val="bg1"/>
                </a:solidFill>
              </a:rPr>
              <a:t>Art.  694</a:t>
            </a:r>
            <a:r>
              <a:rPr lang="pl-PL" sz="1600" b="1" baseline="30000" dirty="0">
                <a:solidFill>
                  <a:schemeClr val="bg1"/>
                </a:solidFill>
              </a:rPr>
              <a:t>8</a:t>
            </a:r>
            <a:r>
              <a:rPr lang="pl-PL" sz="1600" b="1" dirty="0">
                <a:solidFill>
                  <a:schemeClr val="bg1"/>
                </a:solidFill>
              </a:rPr>
              <a:t>.  [Koszty postępowania rejestrowego] §  1.  Koszty postępowania rejestrowego ponosi podmiot podlegający obowiązkowi wpisu do Krajowego Rejestru Sądowego.</a:t>
            </a:r>
          </a:p>
          <a:p>
            <a:pPr marL="0" indent="0" algn="just">
              <a:buNone/>
            </a:pPr>
            <a:r>
              <a:rPr lang="pl-PL" sz="1600" b="1" dirty="0">
                <a:solidFill>
                  <a:schemeClr val="bg1"/>
                </a:solidFill>
              </a:rPr>
              <a:t>§  2.  Koszty postępowania wszczętego przez osobę, która nie jest upoważniona do działania w imieniu podmiotu podlegającego obowiązkowi wpisu do Krajowego Rejestru Sądowego, ponosi wnioskodawca, chyba że wniosek jego został uwzględniony w całości lub w istotnej części.</a:t>
            </a:r>
          </a:p>
          <a:p>
            <a:pPr marL="0" indent="0" algn="just">
              <a:buNone/>
            </a:pPr>
            <a:endParaRPr lang="pl-PL" sz="1600" dirty="0"/>
          </a:p>
          <a:p>
            <a:pPr algn="just">
              <a:buFont typeface="Wingdings" panose="05000000000000000000" pitchFamily="2" charset="2"/>
              <a:buChar char="v"/>
            </a:pPr>
            <a:r>
              <a:rPr lang="pl-PL" sz="1600" dirty="0"/>
              <a:t>Zasada w nieprocesie: każdy uczestnik ponosi koszty postępowania związane ze swym udziałem w sprawie (art. 520 § 1 KPC)</a:t>
            </a:r>
          </a:p>
          <a:p>
            <a:pPr algn="just">
              <a:buFont typeface="Wingdings" panose="05000000000000000000" pitchFamily="2" charset="2"/>
              <a:buChar char="v"/>
            </a:pPr>
            <a:r>
              <a:rPr lang="pl-PL" sz="1600" dirty="0"/>
              <a:t>Postępowanie rejestroWe: podmiot podlegający obowiązkowi wpisu do KRS ponosi koszty postępowania, niezależnie od tego czy był wnioskodawcą i bez względu na to czy postępowanie toczyło się na wniosek czy z urzędu</a:t>
            </a:r>
          </a:p>
          <a:p>
            <a:pPr marL="0" indent="0" algn="just">
              <a:buNone/>
            </a:pPr>
            <a:endParaRPr lang="pl-PL" sz="1600" dirty="0"/>
          </a:p>
          <a:p>
            <a:pPr algn="just">
              <a:buFont typeface="Wingdings" panose="05000000000000000000" pitchFamily="2" charset="2"/>
              <a:buChar char="v"/>
            </a:pPr>
            <a:r>
              <a:rPr lang="pl-PL" sz="1600" dirty="0"/>
              <a:t>Wyjątek od zasady, że koszty ponosi podmiot podlegający obowiązkowi wpisu: wnioskodawca ponosi koszty postępowania, jeśli:</a:t>
            </a:r>
          </a:p>
          <a:p>
            <a:pPr lvl="1" algn="just">
              <a:buFont typeface="Wingdings" panose="05000000000000000000" pitchFamily="2" charset="2"/>
              <a:buChar char="§"/>
            </a:pPr>
            <a:r>
              <a:rPr lang="pl-PL" sz="1600" dirty="0"/>
              <a:t>Nie jest upoważniony do działania w imieniu tego podmiotu oraz</a:t>
            </a:r>
          </a:p>
          <a:p>
            <a:pPr lvl="1" algn="just">
              <a:buFont typeface="Wingdings" panose="05000000000000000000" pitchFamily="2" charset="2"/>
              <a:buChar char="§"/>
            </a:pPr>
            <a:r>
              <a:rPr lang="pl-PL" sz="1600" dirty="0"/>
              <a:t>Wniosek nie został uwzględniony w ogóle albo został uwzględniony w nieistotnej części (uwaga! Konieczność łącznego spełnienia przesłanek)</a:t>
            </a:r>
          </a:p>
        </p:txBody>
      </p:sp>
      <p:pic>
        <p:nvPicPr>
          <p:cNvPr id="5" name="Picture 4">
            <a:hlinkClick r:id="" action="ppaction://noaction"/>
            <a:extLst>
              <a:ext uri="{FF2B5EF4-FFF2-40B4-BE49-F238E27FC236}">
                <a16:creationId xmlns:a16="http://schemas.microsoft.com/office/drawing/2014/main" id="{D2491927-4C42-4680-8C4D-6AA91230F34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43438" y="6422806"/>
            <a:ext cx="424562" cy="424562"/>
          </a:xfrm>
          <a:prstGeom prst="rect">
            <a:avLst/>
          </a:prstGeom>
        </p:spPr>
      </p:pic>
    </p:spTree>
    <p:extLst>
      <p:ext uri="{BB962C8B-B14F-4D97-AF65-F5344CB8AC3E}">
        <p14:creationId xmlns:p14="http://schemas.microsoft.com/office/powerpoint/2010/main" val="3793085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E04D6-6C9C-423F-AE58-F59AA4D1EC88}"/>
              </a:ext>
            </a:extLst>
          </p:cNvPr>
          <p:cNvSpPr>
            <a:spLocks noGrp="1"/>
          </p:cNvSpPr>
          <p:nvPr>
            <p:ph type="ctrTitle"/>
          </p:nvPr>
        </p:nvSpPr>
        <p:spPr/>
        <p:txBody>
          <a:bodyPr/>
          <a:lstStyle/>
          <a:p>
            <a:r>
              <a:rPr lang="pl-PL" sz="6600" dirty="0"/>
              <a:t>POSTĘPOWANIE WIECZYSTOKSIĘGOWE</a:t>
            </a:r>
          </a:p>
        </p:txBody>
      </p:sp>
      <p:sp>
        <p:nvSpPr>
          <p:cNvPr id="3" name="Subtitle 2">
            <a:extLst>
              <a:ext uri="{FF2B5EF4-FFF2-40B4-BE49-F238E27FC236}">
                <a16:creationId xmlns:a16="http://schemas.microsoft.com/office/drawing/2014/main" id="{E0C21689-DB5A-490E-BDC0-CACE6F3D82B2}"/>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16069715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D75EC9D-33DC-4226-A661-7F38FD50624D}"/>
              </a:ext>
            </a:extLst>
          </p:cNvPr>
          <p:cNvSpPr/>
          <p:nvPr/>
        </p:nvSpPr>
        <p:spPr>
          <a:xfrm>
            <a:off x="1662227" y="6007396"/>
            <a:ext cx="8888816" cy="7655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Rectangle 5">
            <a:extLst>
              <a:ext uri="{FF2B5EF4-FFF2-40B4-BE49-F238E27FC236}">
                <a16:creationId xmlns:a16="http://schemas.microsoft.com/office/drawing/2014/main" id="{74958F4F-F37D-4BA8-A63B-B3F462B3C66D}"/>
              </a:ext>
            </a:extLst>
          </p:cNvPr>
          <p:cNvSpPr/>
          <p:nvPr/>
        </p:nvSpPr>
        <p:spPr>
          <a:xfrm>
            <a:off x="1640958" y="3280143"/>
            <a:ext cx="8899451" cy="5475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Rectangle 4">
            <a:extLst>
              <a:ext uri="{FF2B5EF4-FFF2-40B4-BE49-F238E27FC236}">
                <a16:creationId xmlns:a16="http://schemas.microsoft.com/office/drawing/2014/main" id="{10A0A112-30DB-4C75-9E5D-FA6D2465DBD7}"/>
              </a:ext>
            </a:extLst>
          </p:cNvPr>
          <p:cNvSpPr/>
          <p:nvPr/>
        </p:nvSpPr>
        <p:spPr>
          <a:xfrm>
            <a:off x="1662227" y="1477926"/>
            <a:ext cx="8888816" cy="13609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1524000" y="2"/>
            <a:ext cx="9144000" cy="489097"/>
          </a:xfrm>
        </p:spPr>
        <p:txBody>
          <a:bodyPr>
            <a:normAutofit/>
          </a:bodyPr>
          <a:lstStyle/>
          <a:p>
            <a:r>
              <a:rPr lang="pl-PL" sz="2400" dirty="0"/>
              <a:t>INFORMACJE PODSTAWOWE</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640958" y="563526"/>
            <a:ext cx="8899451" cy="6209414"/>
          </a:xfrm>
        </p:spPr>
        <p:txBody>
          <a:bodyPr>
            <a:normAutofit fontScale="62500" lnSpcReduction="20000"/>
          </a:bodyPr>
          <a:lstStyle/>
          <a:p>
            <a:pPr algn="just">
              <a:buFont typeface="Wingdings" panose="05000000000000000000" pitchFamily="2" charset="2"/>
              <a:buChar char="v"/>
            </a:pPr>
            <a:r>
              <a:rPr lang="pl-PL" dirty="0"/>
              <a:t>Postępowanie z zakresu prawa rzeczowego</a:t>
            </a:r>
          </a:p>
          <a:p>
            <a:pPr algn="just">
              <a:buFont typeface="Wingdings" panose="05000000000000000000" pitchFamily="2" charset="2"/>
              <a:buChar char="v"/>
            </a:pPr>
            <a:r>
              <a:rPr lang="pl-PL" dirty="0"/>
              <a:t>Co do zasady, wszczynane na wniosek (sąd może wszcząć postępowanie z urzędu tylko w okreśłonych sytuacjach)</a:t>
            </a:r>
          </a:p>
          <a:p>
            <a:pPr algn="just">
              <a:buFontTx/>
              <a:buChar char="-"/>
            </a:pPr>
            <a:endParaRPr lang="pl-PL" dirty="0"/>
          </a:p>
          <a:p>
            <a:pPr marL="0" indent="0" algn="just">
              <a:buNone/>
            </a:pPr>
            <a:r>
              <a:rPr lang="pl-PL" b="1" dirty="0">
                <a:solidFill>
                  <a:schemeClr val="bg1"/>
                </a:solidFill>
              </a:rPr>
              <a:t>Art. 606 [Właściwość] W sprawach z zakresu prawa rzeczowego właściwy jest sąd położenia rzeczy.</a:t>
            </a:r>
          </a:p>
          <a:p>
            <a:pPr marL="0" indent="0" algn="just">
              <a:buNone/>
            </a:pPr>
            <a:endParaRPr lang="pl-PL" b="1" dirty="0">
              <a:solidFill>
                <a:schemeClr val="bg1"/>
              </a:solidFill>
            </a:endParaRPr>
          </a:p>
          <a:p>
            <a:pPr marL="0" indent="0" algn="just">
              <a:buNone/>
            </a:pPr>
            <a:r>
              <a:rPr lang="pl-PL" b="1" dirty="0">
                <a:solidFill>
                  <a:schemeClr val="bg1"/>
                </a:solidFill>
              </a:rPr>
              <a:t>Art. 608 [Posiedzenie sądowe] Sprawy z zakresu prawa rzeczowego rozpoznawane są na rozprawie, chyba że przepis szczególny stanowi inaczej.</a:t>
            </a:r>
          </a:p>
          <a:p>
            <a:pPr marL="0" indent="0" algn="just">
              <a:buNone/>
            </a:pPr>
            <a:endParaRPr lang="pl-PL" dirty="0"/>
          </a:p>
          <a:p>
            <a:pPr algn="just">
              <a:buFont typeface="Wingdings" panose="05000000000000000000" pitchFamily="2" charset="2"/>
              <a:buChar char="v"/>
            </a:pPr>
            <a:r>
              <a:rPr lang="pl-PL" dirty="0"/>
              <a:t>Tutaj mamy przepis szczególny:</a:t>
            </a:r>
          </a:p>
          <a:p>
            <a:pPr marL="0" indent="0" algn="just">
              <a:buNone/>
            </a:pPr>
            <a:r>
              <a:rPr lang="pl-PL" b="1" dirty="0">
                <a:solidFill>
                  <a:schemeClr val="bg1"/>
                </a:solidFill>
              </a:rPr>
              <a:t>Art.  626</a:t>
            </a:r>
            <a:r>
              <a:rPr lang="pl-PL" b="1" baseline="30000" dirty="0">
                <a:solidFill>
                  <a:schemeClr val="bg1"/>
                </a:solidFill>
              </a:rPr>
              <a:t>1</a:t>
            </a:r>
            <a:r>
              <a:rPr lang="pl-PL" b="1" dirty="0">
                <a:solidFill>
                  <a:schemeClr val="bg1"/>
                </a:solidFill>
              </a:rPr>
              <a:t>.  [Zasady postępowania] §  1.  Sprawy w postępowaniu wieczystoksięgowym rozpoznawane są na posiedzeniu niejawnym.</a:t>
            </a:r>
          </a:p>
          <a:p>
            <a:pPr marL="0" indent="0" algn="just">
              <a:buNone/>
            </a:pPr>
            <a:endParaRPr lang="pl-PL" dirty="0"/>
          </a:p>
          <a:p>
            <a:pPr marL="0" indent="0" algn="just">
              <a:buNone/>
            </a:pPr>
            <a:endParaRPr lang="pl-PL" dirty="0"/>
          </a:p>
          <a:p>
            <a:pPr algn="just">
              <a:buFont typeface="Wingdings" panose="05000000000000000000" pitchFamily="2" charset="2"/>
              <a:buChar char="v"/>
            </a:pPr>
            <a:r>
              <a:rPr lang="pl-PL" dirty="0"/>
              <a:t>Sąd właściwy rzeczowo: sąd rejonowy</a:t>
            </a:r>
          </a:p>
          <a:p>
            <a:pPr algn="just">
              <a:buFont typeface="Wingdings" panose="05000000000000000000" pitchFamily="2" charset="2"/>
              <a:buChar char="v"/>
            </a:pPr>
            <a:r>
              <a:rPr lang="pl-PL" dirty="0"/>
              <a:t>Sąd właściwy miejscowo: sąd położenia rzeczy</a:t>
            </a:r>
          </a:p>
          <a:p>
            <a:pPr marL="0" indent="0" algn="just">
              <a:buNone/>
            </a:pPr>
            <a:endParaRPr lang="pl-PL" dirty="0"/>
          </a:p>
          <a:p>
            <a:pPr algn="just">
              <a:buFont typeface="Wingdings" panose="05000000000000000000" pitchFamily="2" charset="2"/>
              <a:buChar char="v"/>
            </a:pPr>
            <a:r>
              <a:rPr lang="pl-PL" dirty="0"/>
              <a:t>ROZPORZĄDZENIE MINISTRA SPRAWIEDLIWOŚCI z dnia 25 września 2014 r. w sprawie określenia sądów rejonowych prowadzących księgi wieczyste oraz obszarów ich właściwości miejscowej</a:t>
            </a:r>
          </a:p>
          <a:p>
            <a:pPr marL="0" indent="0" algn="just">
              <a:buNone/>
            </a:pPr>
            <a:endParaRPr lang="pl-PL" dirty="0"/>
          </a:p>
          <a:p>
            <a:pPr marL="0" indent="0" algn="just">
              <a:buNone/>
            </a:pPr>
            <a:r>
              <a:rPr lang="pl-PL" b="1" dirty="0">
                <a:solidFill>
                  <a:schemeClr val="bg1"/>
                </a:solidFill>
              </a:rPr>
              <a:t>Art. 509</a:t>
            </a:r>
            <a:r>
              <a:rPr lang="pl-PL" b="1" baseline="30000" dirty="0">
                <a:solidFill>
                  <a:schemeClr val="bg1"/>
                </a:solidFill>
              </a:rPr>
              <a:t>1</a:t>
            </a:r>
            <a:r>
              <a:rPr lang="pl-PL" b="1" dirty="0">
                <a:solidFill>
                  <a:schemeClr val="bg1"/>
                </a:solidFill>
              </a:rPr>
              <a:t> [Referendarz sądowy] </a:t>
            </a:r>
          </a:p>
          <a:p>
            <a:pPr marL="0" indent="0" algn="just">
              <a:buNone/>
            </a:pPr>
            <a:r>
              <a:rPr lang="pl-PL" b="1" dirty="0">
                <a:solidFill>
                  <a:schemeClr val="bg1"/>
                </a:solidFill>
              </a:rPr>
              <a:t>§ 1. Czynności w postępowaniu wieczystoksięgowym może wykonywać referendarz sądowy.</a:t>
            </a:r>
          </a:p>
          <a:p>
            <a:pPr marL="0" indent="0">
              <a:buNone/>
            </a:pPr>
            <a:endParaRPr lang="pl-PL" dirty="0"/>
          </a:p>
          <a:p>
            <a:pPr marL="0" indent="0">
              <a:buNone/>
            </a:pPr>
            <a:endParaRPr lang="pl-PL" dirty="0"/>
          </a:p>
        </p:txBody>
      </p:sp>
      <p:pic>
        <p:nvPicPr>
          <p:cNvPr id="9" name="Picture 8">
            <a:hlinkClick r:id="" action="ppaction://noaction"/>
            <a:extLst>
              <a:ext uri="{FF2B5EF4-FFF2-40B4-BE49-F238E27FC236}">
                <a16:creationId xmlns:a16="http://schemas.microsoft.com/office/drawing/2014/main" id="{5543719C-6734-4249-88D4-E2A2197BF64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8124" y="6401538"/>
            <a:ext cx="429877" cy="429877"/>
          </a:xfrm>
          <a:prstGeom prst="rect">
            <a:avLst/>
          </a:prstGeom>
        </p:spPr>
      </p:pic>
    </p:spTree>
    <p:extLst>
      <p:ext uri="{BB962C8B-B14F-4D97-AF65-F5344CB8AC3E}">
        <p14:creationId xmlns:p14="http://schemas.microsoft.com/office/powerpoint/2010/main" val="39118124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6FB9A7-38C3-444B-8297-4A2E2301EF3C}"/>
              </a:ext>
            </a:extLst>
          </p:cNvPr>
          <p:cNvSpPr/>
          <p:nvPr/>
        </p:nvSpPr>
        <p:spPr>
          <a:xfrm>
            <a:off x="6234223" y="489098"/>
            <a:ext cx="4316820" cy="6283842"/>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Rectangle 7">
            <a:extLst>
              <a:ext uri="{FF2B5EF4-FFF2-40B4-BE49-F238E27FC236}">
                <a16:creationId xmlns:a16="http://schemas.microsoft.com/office/drawing/2014/main" id="{61A1725B-3E85-4926-AE99-E70324E38277}"/>
              </a:ext>
            </a:extLst>
          </p:cNvPr>
          <p:cNvSpPr/>
          <p:nvPr/>
        </p:nvSpPr>
        <p:spPr>
          <a:xfrm>
            <a:off x="1683488" y="489098"/>
            <a:ext cx="4338084" cy="27857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1524000" y="2"/>
            <a:ext cx="9144000" cy="489097"/>
          </a:xfrm>
        </p:spPr>
        <p:txBody>
          <a:bodyPr>
            <a:normAutofit/>
          </a:bodyPr>
          <a:lstStyle/>
          <a:p>
            <a:r>
              <a:rPr lang="pl-PL" sz="2400" dirty="0"/>
              <a:t>UCZESTNICY</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640958" y="489098"/>
            <a:ext cx="8899451" cy="6283842"/>
          </a:xfrm>
        </p:spPr>
        <p:txBody>
          <a:bodyPr numCol="2" spcCol="360000">
            <a:normAutofit fontScale="55000" lnSpcReduction="20000"/>
          </a:bodyPr>
          <a:lstStyle/>
          <a:p>
            <a:pPr marL="0" indent="0" algn="just">
              <a:buNone/>
            </a:pPr>
            <a:r>
              <a:rPr lang="pl-PL" dirty="0">
                <a:solidFill>
                  <a:schemeClr val="bg1"/>
                </a:solidFill>
              </a:rPr>
              <a:t>Art.  626</a:t>
            </a:r>
            <a:r>
              <a:rPr lang="pl-PL" baseline="30000" dirty="0">
                <a:solidFill>
                  <a:schemeClr val="bg1"/>
                </a:solidFill>
              </a:rPr>
              <a:t>1</a:t>
            </a:r>
            <a:r>
              <a:rPr lang="pl-PL" dirty="0">
                <a:solidFill>
                  <a:schemeClr val="bg1"/>
                </a:solidFill>
              </a:rPr>
              <a:t>.  [Zasady postępowania]</a:t>
            </a:r>
          </a:p>
          <a:p>
            <a:pPr marL="0" indent="0" algn="just">
              <a:buNone/>
            </a:pPr>
            <a:r>
              <a:rPr lang="pl-PL" dirty="0">
                <a:solidFill>
                  <a:schemeClr val="bg1"/>
                </a:solidFill>
              </a:rPr>
              <a:t>§  1.  Sprawy w postępowaniu wieczystoksięgowym rozpoznawane są na posiedzeniu niejawnym.</a:t>
            </a:r>
          </a:p>
          <a:p>
            <a:pPr marL="0" indent="0" algn="just">
              <a:buNone/>
            </a:pPr>
            <a:r>
              <a:rPr lang="pl-PL" dirty="0">
                <a:solidFill>
                  <a:schemeClr val="bg1"/>
                </a:solidFill>
              </a:rPr>
              <a:t>§  2.  Uczestnikami postępowania oprócz wnioskodawcy są tylko te osoby, których prawa zostały wykreślone lub obciążone bądź na rzecz których wpis ma nastąpić.</a:t>
            </a:r>
          </a:p>
          <a:p>
            <a:pPr marL="0" indent="0" algn="just">
              <a:buNone/>
            </a:pPr>
            <a:r>
              <a:rPr lang="pl-PL" dirty="0">
                <a:solidFill>
                  <a:schemeClr val="bg1"/>
                </a:solidFill>
              </a:rPr>
              <a:t>§  3.  Nie stanowi przeszkody do wpisu okoliczność, że po złożeniu wniosku wnioskodawca bądź inny uczestnik postępowania zmarł lub został pozbawiony albo ograniczony w możliwości rozporządzania prawem albo w zdolności do czynności prawnych.</a:t>
            </a:r>
          </a:p>
          <a:p>
            <a:pPr marL="0" indent="0" algn="just">
              <a:buNone/>
            </a:pPr>
            <a:r>
              <a:rPr lang="pl-PL" dirty="0">
                <a:solidFill>
                  <a:schemeClr val="bg1"/>
                </a:solidFill>
              </a:rPr>
              <a:t>§  4.  (utracił moc).</a:t>
            </a:r>
          </a:p>
          <a:p>
            <a:pPr marL="0" indent="0" algn="just">
              <a:buNone/>
            </a:pPr>
            <a:r>
              <a:rPr lang="pl-PL" dirty="0">
                <a:solidFill>
                  <a:schemeClr val="bg1"/>
                </a:solidFill>
              </a:rPr>
              <a:t>§  5.  (uchylony).</a:t>
            </a:r>
          </a:p>
          <a:p>
            <a:pPr marL="0" indent="0" algn="just">
              <a:buNone/>
            </a:pPr>
            <a:endParaRPr lang="pl-PL" dirty="0"/>
          </a:p>
          <a:p>
            <a:pPr marL="0" indent="0" algn="just">
              <a:buNone/>
            </a:pPr>
            <a:endParaRPr lang="pl-PL" dirty="0"/>
          </a:p>
          <a:p>
            <a:pPr marL="0" indent="0" algn="just">
              <a:buNone/>
            </a:pPr>
            <a:r>
              <a:rPr lang="pl-PL" b="1" dirty="0"/>
              <a:t>UCZESTNICY POSTĘPOWANIA</a:t>
            </a:r>
            <a:r>
              <a:rPr lang="pl-PL" dirty="0"/>
              <a:t>:</a:t>
            </a:r>
          </a:p>
          <a:p>
            <a:pPr lvl="1" algn="just">
              <a:buFont typeface="Wingdings" panose="05000000000000000000" pitchFamily="2" charset="2"/>
              <a:buChar char="§"/>
            </a:pPr>
            <a:r>
              <a:rPr lang="pl-PL" sz="2700" dirty="0"/>
              <a:t>Wnioskodawca- art. 626</a:t>
            </a:r>
            <a:r>
              <a:rPr lang="pl-PL" sz="2700" baseline="30000" dirty="0"/>
              <a:t>2</a:t>
            </a:r>
            <a:r>
              <a:rPr lang="pl-PL" sz="2700" dirty="0"/>
              <a:t> § 5 KPC: właściciel nieruchomości, użytkownik wieczysty, osoba, na rzecz której wpis ma nastąpić, albo wierzyciel, jeżeli przysługuje mu prawo, które może być wpisane w księdze wieczystej. W sprawach dotyczących obciążeń powstałych z mocy ustawy wniosek może złożyć uprawniony organ</a:t>
            </a:r>
          </a:p>
          <a:p>
            <a:pPr lvl="1" algn="just">
              <a:buFont typeface="Wingdings" panose="05000000000000000000" pitchFamily="2" charset="2"/>
              <a:buChar char="§"/>
            </a:pPr>
            <a:r>
              <a:rPr lang="pl-PL" sz="2700" dirty="0"/>
              <a:t>Osoby, których prawa zostały wykreślone lub obciążone bądź na rzecz których wpis ma nastąpić- uwaga na posługiwanie się przez ustawodawcę czasem przeszłym!</a:t>
            </a:r>
          </a:p>
          <a:p>
            <a:pPr marL="0" indent="0" algn="just">
              <a:buNone/>
            </a:pPr>
            <a:endParaRPr lang="pl-PL" dirty="0"/>
          </a:p>
          <a:p>
            <a:pPr algn="just">
              <a:buFont typeface="Wingdings" panose="05000000000000000000" pitchFamily="2" charset="2"/>
              <a:buChar char="v"/>
            </a:pPr>
            <a:r>
              <a:rPr lang="pl-PL" dirty="0"/>
              <a:t>Przyjmuje się, że ww. uczestnicy są uczestnikami z mocy samego prawa.</a:t>
            </a:r>
          </a:p>
          <a:p>
            <a:pPr algn="just">
              <a:buFont typeface="Wingdings" panose="05000000000000000000" pitchFamily="2" charset="2"/>
              <a:buChar char="v"/>
            </a:pPr>
            <a:r>
              <a:rPr lang="pl-PL" dirty="0"/>
              <a:t>Uczestnicy, np. dłużnik i wierzyciel rzeczowy, </a:t>
            </a:r>
          </a:p>
          <a:p>
            <a:pPr marL="0" indent="0" algn="just">
              <a:buNone/>
            </a:pPr>
            <a:endParaRPr lang="pl-PL" dirty="0"/>
          </a:p>
          <a:p>
            <a:pPr marL="0" indent="0" algn="just">
              <a:buNone/>
            </a:pPr>
            <a:r>
              <a:rPr lang="pl-PL" dirty="0">
                <a:solidFill>
                  <a:schemeClr val="bg1"/>
                </a:solidFill>
              </a:rPr>
              <a:t>Artykuł 626[1] § 2 KPC jako stanowiący przepis szczególny w stosunku do art. 510 KPC, wyczerpująco reguluje krąg uczestników postępowania wieczystoksięgowego.</a:t>
            </a:r>
          </a:p>
          <a:p>
            <a:pPr algn="just">
              <a:buFontTx/>
              <a:buChar char="-"/>
            </a:pPr>
            <a:r>
              <a:rPr lang="pl-PL" dirty="0">
                <a:solidFill>
                  <a:schemeClr val="bg1"/>
                </a:solidFill>
              </a:rPr>
              <a:t>post. SN z dnia 16 czerwca 2004 r., I CZ 48/04, Legalis</a:t>
            </a:r>
          </a:p>
          <a:p>
            <a:pPr algn="just">
              <a:buFontTx/>
              <a:buChar char="-"/>
            </a:pPr>
            <a:endParaRPr lang="pl-PL" dirty="0">
              <a:solidFill>
                <a:schemeClr val="bg1"/>
              </a:solidFill>
            </a:endParaRPr>
          </a:p>
          <a:p>
            <a:pPr marL="0" indent="0" algn="just">
              <a:buNone/>
            </a:pPr>
            <a:r>
              <a:rPr lang="pl-PL" dirty="0">
                <a:solidFill>
                  <a:schemeClr val="bg1"/>
                </a:solidFill>
              </a:rPr>
              <a:t>Przepis art. 626[1] § 2 KPC wyczerpująco określa krąg uczestników postępowania wieczystoksięgowego i wyłącza zastosowanie w tym postępowaniu art. 510 § 1 zd. 1 KPC. Oznacza to zatem, że także apelację od wpisu (art. 626[10] § 3 KPC) może wnieść tylko osoba, która może być uczestnikiem postępowania wieczysto-księgowego.</a:t>
            </a:r>
          </a:p>
          <a:p>
            <a:pPr algn="just">
              <a:buFontTx/>
              <a:buChar char="-"/>
            </a:pPr>
            <a:r>
              <a:rPr lang="pl-PL" dirty="0">
                <a:solidFill>
                  <a:schemeClr val="bg1"/>
                </a:solidFill>
              </a:rPr>
              <a:t>post. SN z dnia 17 kwietnia 2015 r., III CZ 16/15, Legalis</a:t>
            </a:r>
          </a:p>
          <a:p>
            <a:pPr marL="0" indent="0" algn="just">
              <a:buNone/>
            </a:pPr>
            <a:endParaRPr lang="pl-PL" dirty="0">
              <a:solidFill>
                <a:schemeClr val="bg1"/>
              </a:solidFill>
            </a:endParaRPr>
          </a:p>
          <a:p>
            <a:pPr marL="0" indent="0" algn="just">
              <a:buNone/>
            </a:pPr>
            <a:r>
              <a:rPr lang="pl-PL" dirty="0">
                <a:solidFill>
                  <a:schemeClr val="bg1"/>
                </a:solidFill>
              </a:rPr>
              <a:t>Niewykonanie przez sąd obowiązku wynikającego z art. 626[10] § 1 KPC w stosunku do ustawowo określonego kręgu uczestników znanych sądowi wieczystoksięgowemu w oparciu o treść wniosku, załączonych do niego dokumentów i treść księgi wieczystej nie może prowadzić do uprawomocnienia postanowienia o wpisie do tego uczestnika, co do którego zaniechano obowiązku doręczenia.</a:t>
            </a:r>
          </a:p>
          <a:p>
            <a:pPr algn="just">
              <a:buFontTx/>
              <a:buChar char="-"/>
            </a:pPr>
            <a:r>
              <a:rPr lang="pl-PL" dirty="0">
                <a:solidFill>
                  <a:schemeClr val="bg1"/>
                </a:solidFill>
              </a:rPr>
              <a:t>post. SN z dnia 21 marca 2013 r., III CZ 16/13, Legalis</a:t>
            </a:r>
          </a:p>
          <a:p>
            <a:pPr marL="0" indent="0" algn="just">
              <a:buNone/>
            </a:pPr>
            <a:r>
              <a:rPr lang="pl-PL" dirty="0">
                <a:solidFill>
                  <a:schemeClr val="bg1"/>
                </a:solidFill>
              </a:rPr>
              <a:t>Następca prawny osoby, na rzecz której wpisane jest prawo w księdze wieczystej, nie należy do kręgu uczestników postępowania wieczystoksięgowego w sprawie o wpis obciążenia tego prawa także wtedy, gdy jego następstwo wynika z dokumentów złożonych w aktach księgi wieczystej i został dokonany wpis ostrzeżenia o niezgodności stanu prawnego ujawnionego w księdze wieczystej z rzeczywistym stanem prawnym.</a:t>
            </a:r>
          </a:p>
          <a:p>
            <a:pPr marL="0" indent="0" algn="just">
              <a:buNone/>
            </a:pPr>
            <a:r>
              <a:rPr lang="pl-PL" dirty="0">
                <a:solidFill>
                  <a:schemeClr val="bg1"/>
                </a:solidFill>
              </a:rPr>
              <a:t>-uchwała SN z dnia 7 lipca 2010 r., sygn. III CZP 45/10, Legalis</a:t>
            </a:r>
          </a:p>
        </p:txBody>
      </p:sp>
      <p:pic>
        <p:nvPicPr>
          <p:cNvPr id="10" name="Picture 9">
            <a:hlinkClick r:id="" action="ppaction://noaction"/>
            <a:extLst>
              <a:ext uri="{FF2B5EF4-FFF2-40B4-BE49-F238E27FC236}">
                <a16:creationId xmlns:a16="http://schemas.microsoft.com/office/drawing/2014/main" id="{0A047C24-0787-43AA-86FD-F6194C9836E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06634" y="6343064"/>
            <a:ext cx="429877" cy="429877"/>
          </a:xfrm>
          <a:prstGeom prst="rect">
            <a:avLst/>
          </a:prstGeom>
        </p:spPr>
      </p:pic>
    </p:spTree>
    <p:extLst>
      <p:ext uri="{BB962C8B-B14F-4D97-AF65-F5344CB8AC3E}">
        <p14:creationId xmlns:p14="http://schemas.microsoft.com/office/powerpoint/2010/main" val="12699359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1524000" y="2"/>
            <a:ext cx="9144000" cy="489097"/>
          </a:xfrm>
        </p:spPr>
        <p:txBody>
          <a:bodyPr>
            <a:normAutofit/>
          </a:bodyPr>
          <a:lstStyle/>
          <a:p>
            <a:r>
              <a:rPr lang="pl-PL" sz="2400" dirty="0"/>
              <a:t>WNIOSEK</a:t>
            </a:r>
          </a:p>
        </p:txBody>
      </p:sp>
      <p:sp>
        <p:nvSpPr>
          <p:cNvPr id="5" name="Rectangle 4">
            <a:extLst>
              <a:ext uri="{FF2B5EF4-FFF2-40B4-BE49-F238E27FC236}">
                <a16:creationId xmlns:a16="http://schemas.microsoft.com/office/drawing/2014/main" id="{6B7BFBBA-9A63-475C-8BBE-82F631509911}"/>
              </a:ext>
            </a:extLst>
          </p:cNvPr>
          <p:cNvSpPr/>
          <p:nvPr/>
        </p:nvSpPr>
        <p:spPr>
          <a:xfrm>
            <a:off x="1640957" y="489098"/>
            <a:ext cx="8910086" cy="2668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Rectangle 5">
            <a:extLst>
              <a:ext uri="{FF2B5EF4-FFF2-40B4-BE49-F238E27FC236}">
                <a16:creationId xmlns:a16="http://schemas.microsoft.com/office/drawing/2014/main" id="{82AD5836-DC62-4FEE-AC7A-95818A604CAB}"/>
              </a:ext>
            </a:extLst>
          </p:cNvPr>
          <p:cNvSpPr/>
          <p:nvPr/>
        </p:nvSpPr>
        <p:spPr>
          <a:xfrm>
            <a:off x="1640957" y="3944680"/>
            <a:ext cx="8910086" cy="6698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640958" y="563526"/>
            <a:ext cx="8899451" cy="6209414"/>
          </a:xfrm>
        </p:spPr>
        <p:txBody>
          <a:bodyPr>
            <a:normAutofit fontScale="55000" lnSpcReduction="20000"/>
          </a:bodyPr>
          <a:lstStyle/>
          <a:p>
            <a:pPr marL="0" indent="0" algn="just">
              <a:buNone/>
            </a:pPr>
            <a:r>
              <a:rPr lang="pl-PL" b="1" dirty="0">
                <a:solidFill>
                  <a:schemeClr val="bg1"/>
                </a:solidFill>
              </a:rPr>
              <a:t>Art.  626</a:t>
            </a:r>
            <a:r>
              <a:rPr lang="pl-PL" b="1" baseline="30000" dirty="0">
                <a:solidFill>
                  <a:schemeClr val="bg1"/>
                </a:solidFill>
              </a:rPr>
              <a:t>2</a:t>
            </a:r>
            <a:r>
              <a:rPr lang="pl-PL" b="1" dirty="0">
                <a:solidFill>
                  <a:schemeClr val="bg1"/>
                </a:solidFill>
              </a:rPr>
              <a:t>.  [Wniosek o wpis]</a:t>
            </a:r>
          </a:p>
          <a:p>
            <a:pPr marL="0" indent="0" algn="just">
              <a:buNone/>
            </a:pPr>
            <a:r>
              <a:rPr lang="pl-PL" b="1" dirty="0">
                <a:solidFill>
                  <a:schemeClr val="bg1"/>
                </a:solidFill>
              </a:rPr>
              <a:t>§  1.  Wniosek o wpis składa się na urzędowym formularzu.</a:t>
            </a:r>
          </a:p>
          <a:p>
            <a:pPr marL="0" indent="0" algn="just">
              <a:buNone/>
            </a:pPr>
            <a:r>
              <a:rPr lang="pl-PL" b="1" dirty="0">
                <a:solidFill>
                  <a:schemeClr val="bg1"/>
                </a:solidFill>
              </a:rPr>
              <a:t>§  2.  (uchylony).</a:t>
            </a:r>
          </a:p>
          <a:p>
            <a:pPr marL="0" indent="0" algn="just">
              <a:buNone/>
            </a:pPr>
            <a:r>
              <a:rPr lang="pl-PL" b="1" dirty="0">
                <a:solidFill>
                  <a:schemeClr val="bg1"/>
                </a:solidFill>
              </a:rPr>
              <a:t>§  3.  Do wniosku o wpis należy dołączyć dokumenty, stanowiące podstawę wpisu w księdze wieczystej.</a:t>
            </a:r>
          </a:p>
          <a:p>
            <a:pPr marL="0" indent="0" algn="just">
              <a:buNone/>
            </a:pPr>
            <a:r>
              <a:rPr lang="pl-PL" b="1" dirty="0">
                <a:solidFill>
                  <a:schemeClr val="bg1"/>
                </a:solidFill>
              </a:rPr>
              <a:t>§  3</a:t>
            </a:r>
            <a:r>
              <a:rPr lang="pl-PL" b="1" baseline="30000" dirty="0">
                <a:solidFill>
                  <a:schemeClr val="bg1"/>
                </a:solidFill>
              </a:rPr>
              <a:t>1</a:t>
            </a:r>
            <a:r>
              <a:rPr lang="pl-PL" b="1" dirty="0">
                <a:solidFill>
                  <a:schemeClr val="bg1"/>
                </a:solidFill>
              </a:rPr>
              <a:t>.  Do wniosku o wpis w księdze wieczystej na podstawie tytułu wykonawczego, o którym mowa w art. 783 § 4, należy dołączyć dokument uzyskany z systemu teleinformatycznego umożliwiający sądowi weryfikację istnienia i treści tytułu wykonawczego.</a:t>
            </a:r>
          </a:p>
          <a:p>
            <a:pPr marL="0" indent="0" algn="just">
              <a:buNone/>
            </a:pPr>
            <a:r>
              <a:rPr lang="pl-PL" b="1" dirty="0">
                <a:solidFill>
                  <a:schemeClr val="bg1"/>
                </a:solidFill>
              </a:rPr>
              <a:t>§  4.  Jeżeli z dokumentów załączonych do wniosku wynika, że nastąpiła zmiana w prawie własności, sąd, zwracając wniosek, stosuje art. 626</a:t>
            </a:r>
            <a:r>
              <a:rPr lang="pl-PL" b="1" baseline="30000" dirty="0">
                <a:solidFill>
                  <a:schemeClr val="bg1"/>
                </a:solidFill>
              </a:rPr>
              <a:t>13</a:t>
            </a:r>
            <a:r>
              <a:rPr lang="pl-PL" b="1" dirty="0">
                <a:solidFill>
                  <a:schemeClr val="bg1"/>
                </a:solidFill>
              </a:rPr>
              <a:t> § 1.</a:t>
            </a:r>
          </a:p>
          <a:p>
            <a:pPr marL="0" indent="0" algn="just">
              <a:buNone/>
            </a:pPr>
            <a:r>
              <a:rPr lang="pl-PL" b="1" dirty="0">
                <a:solidFill>
                  <a:schemeClr val="bg1"/>
                </a:solidFill>
              </a:rPr>
              <a:t>§  5.  Wniosek o wpis może złożyć właściciel nieruchomości, użytkownik wieczysty, osoba, na rzecz której wpis ma nastąpić, albo wierzyciel, jeżeli przysługuje mu prawo, które może być wpisane w księdze wieczystej. W sprawach dotyczących obciążeń powstałych z mocy ustawy wniosek może złożyć uprawniony organ.</a:t>
            </a:r>
          </a:p>
          <a:p>
            <a:pPr marL="0" indent="0" algn="just">
              <a:buNone/>
            </a:pPr>
            <a:endParaRPr lang="pl-PL" dirty="0"/>
          </a:p>
          <a:p>
            <a:pPr algn="just">
              <a:buFont typeface="Wingdings" panose="05000000000000000000" pitchFamily="2" charset="2"/>
              <a:buChar char="v"/>
            </a:pPr>
            <a:r>
              <a:rPr lang="pl-PL" dirty="0"/>
              <a:t>Wniosek może być złożony jedynie na urzędowym formularzu</a:t>
            </a:r>
          </a:p>
          <a:p>
            <a:pPr algn="just">
              <a:buFont typeface="Wingdings" panose="05000000000000000000" pitchFamily="2" charset="2"/>
              <a:buChar char="v"/>
            </a:pPr>
            <a:r>
              <a:rPr lang="pl-PL" dirty="0"/>
              <a:t>Niezastosowanie formularza wiązać się będzie z postępowaniem naprawczym, o którym mowa w art. 130</a:t>
            </a:r>
            <a:r>
              <a:rPr lang="pl-PL" baseline="30000" dirty="0"/>
              <a:t>1</a:t>
            </a:r>
            <a:r>
              <a:rPr lang="pl-PL" dirty="0"/>
              <a:t>:</a:t>
            </a:r>
          </a:p>
          <a:p>
            <a:pPr marL="0" indent="0" algn="just">
              <a:buNone/>
            </a:pPr>
            <a:r>
              <a:rPr lang="pl-PL" b="1" dirty="0">
                <a:solidFill>
                  <a:schemeClr val="bg1"/>
                </a:solidFill>
              </a:rPr>
              <a:t>§ 1</a:t>
            </a:r>
            <a:r>
              <a:rPr lang="pl-PL" b="1" baseline="30000" dirty="0">
                <a:solidFill>
                  <a:schemeClr val="bg1"/>
                </a:solidFill>
              </a:rPr>
              <a:t>1</a:t>
            </a:r>
            <a:r>
              <a:rPr lang="pl-PL" b="1" dirty="0">
                <a:solidFill>
                  <a:schemeClr val="bg1"/>
                </a:solidFill>
              </a:rPr>
              <a:t>. Jeżeli pismo procesowe, które powinno być wniesione na urzędowym formularzu, nie zostało wniesione na takim formularzu lub nie może otrzymać prawidłowego biegu na skutek niezachowania innych warunków formalnych, przewodniczący wzywa stronę do jego poprawienia lub uzupełnienia w terminie tygodniowym, przesyłając złożone pismo</a:t>
            </a:r>
          </a:p>
          <a:p>
            <a:pPr marL="0" indent="0" algn="just">
              <a:buNone/>
            </a:pPr>
            <a:endParaRPr lang="pl-PL" dirty="0"/>
          </a:p>
          <a:p>
            <a:pPr algn="just">
              <a:buFont typeface="Wingdings" panose="05000000000000000000" pitchFamily="2" charset="2"/>
              <a:buChar char="v"/>
            </a:pPr>
            <a:r>
              <a:rPr lang="pl-PL" dirty="0"/>
              <a:t>Wyjątek stanowi natomiast art. 626</a:t>
            </a:r>
            <a:r>
              <a:rPr lang="pl-PL" baseline="30000" dirty="0"/>
              <a:t>4</a:t>
            </a:r>
            <a:r>
              <a:rPr lang="pl-PL" dirty="0"/>
              <a:t> KPC, który odnosi się do notariusza, komornika i naczelnika urzędu skarbowego, którzy to składają wniosek tylko za pośrednictwem systemu teleinformatycznego</a:t>
            </a:r>
          </a:p>
          <a:p>
            <a:pPr marL="0" indent="0" algn="just">
              <a:buNone/>
            </a:pPr>
            <a:endParaRPr lang="pl-PL" dirty="0"/>
          </a:p>
          <a:p>
            <a:pPr algn="just">
              <a:buFont typeface="Wingdings" panose="05000000000000000000" pitchFamily="2" charset="2"/>
              <a:buChar char="v"/>
            </a:pPr>
            <a:r>
              <a:rPr lang="pl-PL" dirty="0"/>
              <a:t>Dokumenty stanowiące podstawę wpisu w księdze wieczystej: nie ma potrzeby dołączania do wniosku o wpis odpisu księgi wieczystej. Sąd bowiem ma do niej bezpośredni dostęp. Nie powinniśmy stosować tutaj art. 607 KPC (Do wniosków, dotyczących nieruchomości ujawnionych w księdze wieczystej lub dla których prowadzony jest zbiór dokumentów, należy dołączyć odpis z księgi wieczystej albo zaświadczenie o stanie prawnym, jaki wynika ze zbioru dokumentów.)</a:t>
            </a:r>
          </a:p>
          <a:p>
            <a:pPr algn="just">
              <a:buFont typeface="Wingdings" panose="05000000000000000000" pitchFamily="2" charset="2"/>
              <a:buChar char="v"/>
            </a:pPr>
            <a:r>
              <a:rPr lang="pl-PL" dirty="0"/>
              <a:t>Zgodnie ze stanowiskiem SN, nie ma też potrzeby dołączania do wniosku dokumentu, jeżeli znajduje się on w aktach księgi wieczystej.</a:t>
            </a:r>
          </a:p>
          <a:p>
            <a:pPr marL="0" indent="0">
              <a:buNone/>
            </a:pPr>
            <a:endParaRPr lang="pl-PL" dirty="0"/>
          </a:p>
        </p:txBody>
      </p:sp>
      <p:pic>
        <p:nvPicPr>
          <p:cNvPr id="7" name="Picture 6">
            <a:hlinkClick r:id="" action="ppaction://noaction"/>
            <a:extLst>
              <a:ext uri="{FF2B5EF4-FFF2-40B4-BE49-F238E27FC236}">
                <a16:creationId xmlns:a16="http://schemas.microsoft.com/office/drawing/2014/main" id="{81571FFD-B49D-4D25-A594-E8B23599A6E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95860" y="6459274"/>
            <a:ext cx="372140" cy="372140"/>
          </a:xfrm>
          <a:prstGeom prst="rect">
            <a:avLst/>
          </a:prstGeom>
        </p:spPr>
      </p:pic>
    </p:spTree>
    <p:extLst>
      <p:ext uri="{BB962C8B-B14F-4D97-AF65-F5344CB8AC3E}">
        <p14:creationId xmlns:p14="http://schemas.microsoft.com/office/powerpoint/2010/main" val="9159704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1524000" y="2"/>
            <a:ext cx="9144000" cy="489097"/>
          </a:xfrm>
        </p:spPr>
        <p:txBody>
          <a:bodyPr>
            <a:normAutofit/>
          </a:bodyPr>
          <a:lstStyle/>
          <a:p>
            <a:r>
              <a:rPr lang="pl-PL" sz="2400" dirty="0"/>
              <a:t>WNIOSKODAWCA</a:t>
            </a:r>
          </a:p>
        </p:txBody>
      </p:sp>
      <p:sp>
        <p:nvSpPr>
          <p:cNvPr id="7" name="Rectangle 6">
            <a:extLst>
              <a:ext uri="{FF2B5EF4-FFF2-40B4-BE49-F238E27FC236}">
                <a16:creationId xmlns:a16="http://schemas.microsoft.com/office/drawing/2014/main" id="{8F7D0D3C-4A14-4680-BABE-35137D497337}"/>
              </a:ext>
            </a:extLst>
          </p:cNvPr>
          <p:cNvSpPr/>
          <p:nvPr/>
        </p:nvSpPr>
        <p:spPr>
          <a:xfrm>
            <a:off x="1640958" y="2679405"/>
            <a:ext cx="8899451" cy="24986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640958" y="563526"/>
            <a:ext cx="8899451" cy="6209414"/>
          </a:xfrm>
        </p:spPr>
        <p:txBody>
          <a:bodyPr>
            <a:normAutofit fontScale="55000" lnSpcReduction="20000"/>
          </a:bodyPr>
          <a:lstStyle/>
          <a:p>
            <a:pPr marL="0" indent="0" algn="just">
              <a:buNone/>
            </a:pPr>
            <a:r>
              <a:rPr lang="pl-PL" dirty="0"/>
              <a:t>Katalog wnioskodawców:</a:t>
            </a:r>
          </a:p>
          <a:p>
            <a:pPr lvl="1" algn="just">
              <a:buFont typeface="Wingdings" panose="05000000000000000000" pitchFamily="2" charset="2"/>
              <a:buChar char="§"/>
            </a:pPr>
            <a:r>
              <a:rPr lang="pl-PL" dirty="0"/>
              <a:t>właściciel nieruchomości </a:t>
            </a:r>
          </a:p>
          <a:p>
            <a:pPr lvl="1" algn="just">
              <a:buFont typeface="Wingdings" panose="05000000000000000000" pitchFamily="2" charset="2"/>
              <a:buChar char="§"/>
            </a:pPr>
            <a:r>
              <a:rPr lang="pl-PL" dirty="0"/>
              <a:t>Przyjmuje się, że także współwłaściciel</a:t>
            </a:r>
          </a:p>
          <a:p>
            <a:pPr lvl="1" algn="just">
              <a:buFont typeface="Wingdings" panose="05000000000000000000" pitchFamily="2" charset="2"/>
              <a:buChar char="§"/>
            </a:pPr>
            <a:r>
              <a:rPr lang="pl-PL" dirty="0"/>
              <a:t>użytkownik wieczysty*,</a:t>
            </a:r>
          </a:p>
          <a:p>
            <a:pPr lvl="1" algn="just">
              <a:buFont typeface="Wingdings" panose="05000000000000000000" pitchFamily="2" charset="2"/>
              <a:buChar char="§"/>
            </a:pPr>
            <a:r>
              <a:rPr lang="pl-PL" dirty="0"/>
              <a:t>osoba, na rzecz której wpis ma nastąpić,</a:t>
            </a:r>
          </a:p>
          <a:p>
            <a:pPr lvl="1" algn="just">
              <a:buFont typeface="Wingdings" panose="05000000000000000000" pitchFamily="2" charset="2"/>
              <a:buChar char="§"/>
            </a:pPr>
            <a:r>
              <a:rPr lang="pl-PL" dirty="0"/>
              <a:t>wierzyciel, jeżeli przysługuje mu prawo, które może być wpisane w księdze wieczystej.</a:t>
            </a:r>
          </a:p>
          <a:p>
            <a:pPr algn="just">
              <a:buFont typeface="Wingdings" panose="05000000000000000000" pitchFamily="2" charset="2"/>
              <a:buChar char="v"/>
            </a:pPr>
            <a:r>
              <a:rPr lang="pl-PL" dirty="0"/>
              <a:t>W sprawach dotyczących obciążeń powstałych z mocy ustawy wniosek może złożyć uprawniony organ.</a:t>
            </a:r>
          </a:p>
          <a:p>
            <a:pPr marL="0" indent="0" algn="just">
              <a:buNone/>
            </a:pPr>
            <a:endParaRPr lang="pl-PL" dirty="0"/>
          </a:p>
          <a:p>
            <a:pPr marL="0" indent="0" algn="just">
              <a:buNone/>
            </a:pPr>
            <a:r>
              <a:rPr lang="pl-PL" dirty="0"/>
              <a:t>Organ podatkowy: </a:t>
            </a:r>
          </a:p>
          <a:p>
            <a:pPr marL="0" indent="0" algn="just">
              <a:buNone/>
            </a:pPr>
            <a:r>
              <a:rPr lang="pl-PL" dirty="0">
                <a:solidFill>
                  <a:schemeClr val="bg1"/>
                </a:solidFill>
              </a:rPr>
              <a:t>Art. 38 § 1 Ordynacji Podatkowej</a:t>
            </a:r>
          </a:p>
          <a:p>
            <a:pPr marL="0" indent="0" algn="just">
              <a:buNone/>
            </a:pPr>
            <a:r>
              <a:rPr lang="pl-PL" dirty="0">
                <a:solidFill>
                  <a:schemeClr val="bg1"/>
                </a:solidFill>
              </a:rPr>
              <a:t>Organy podatkowe mogą występować z wnioskiem o założenie księgi wieczystej dla nieruchomości podatnika, płatnika, inkasenta, następców prawnych oraz osób trzecich odpowiadających za zaległości podatkowe.</a:t>
            </a:r>
          </a:p>
          <a:p>
            <a:pPr marL="0" indent="0" algn="just">
              <a:buNone/>
            </a:pPr>
            <a:r>
              <a:rPr lang="pl-PL" dirty="0">
                <a:solidFill>
                  <a:schemeClr val="bg1"/>
                </a:solidFill>
              </a:rPr>
              <a:t>Art. 35 § 3 Ordynacji Podatkowej</a:t>
            </a:r>
          </a:p>
          <a:p>
            <a:pPr marL="0" indent="0" algn="just">
              <a:buNone/>
            </a:pPr>
            <a:r>
              <a:rPr lang="pl-PL" dirty="0">
                <a:solidFill>
                  <a:schemeClr val="bg1"/>
                </a:solidFill>
              </a:rPr>
              <a:t>Wpisu hipoteki przymusowej do księgi wieczystej dokonuje właściwy sąd rejonowy, a w przypadku hipoteki morskiej przymusowej właściwa izba morska na wniosek organu podatkowego.</a:t>
            </a:r>
          </a:p>
          <a:p>
            <a:pPr marL="0" indent="0" algn="just">
              <a:buNone/>
            </a:pPr>
            <a:r>
              <a:rPr lang="pl-PL" dirty="0">
                <a:solidFill>
                  <a:schemeClr val="bg1"/>
                </a:solidFill>
              </a:rPr>
              <a:t>ZUS</a:t>
            </a:r>
          </a:p>
          <a:p>
            <a:pPr marL="0" indent="0" algn="just">
              <a:buNone/>
            </a:pPr>
            <a:r>
              <a:rPr lang="pl-PL" dirty="0">
                <a:solidFill>
                  <a:schemeClr val="bg1"/>
                </a:solidFill>
              </a:rPr>
              <a:t>Art. 26 ust.  1 ustawy o systemie ubezpieczeń społecznych</a:t>
            </a:r>
          </a:p>
          <a:p>
            <a:pPr marL="0" indent="0" algn="just">
              <a:buNone/>
            </a:pPr>
            <a:r>
              <a:rPr lang="pl-PL" dirty="0">
                <a:solidFill>
                  <a:schemeClr val="bg1"/>
                </a:solidFill>
              </a:rPr>
              <a:t> Zakład ma prawo do występowania z wnioskiem o założenie księgi wieczystej dla nieruchomości dłużnika zalegającego z opłatą należności z tytułu składek także wtedy, gdy dłużnikiem jest państwowa jednostka organizacyjna niebędąca jednostką budżetową.</a:t>
            </a:r>
          </a:p>
          <a:p>
            <a:pPr marL="0" indent="0" algn="just">
              <a:buNone/>
            </a:pPr>
            <a:endParaRPr lang="pl-PL" dirty="0"/>
          </a:p>
          <a:p>
            <a:pPr algn="just">
              <a:buFont typeface="Wingdings" panose="05000000000000000000" pitchFamily="2" charset="2"/>
              <a:buChar char="v"/>
            </a:pPr>
            <a:r>
              <a:rPr lang="pl-PL" dirty="0"/>
              <a:t>W przeciwieństwie do katalogu uczestników postępowania, katalog wnioskodawców nie jest katalogiem zamkniętym. Szereg przepisów szczególnych stanowi o legitymacji określonych podmiotów w postępowaniu wieczystoksięgowym, np.:</a:t>
            </a:r>
          </a:p>
          <a:p>
            <a:pPr lvl="1" algn="just">
              <a:buFont typeface="Wingdings" panose="05000000000000000000" pitchFamily="2" charset="2"/>
              <a:buChar char="§"/>
            </a:pPr>
            <a:r>
              <a:rPr lang="pl-PL" dirty="0"/>
              <a:t>Starosta o ujawnienie w księdze wieczystej wszczęcia postępowania wywłaszczeniowego,</a:t>
            </a:r>
          </a:p>
          <a:p>
            <a:pPr lvl="1" algn="just">
              <a:buFont typeface="Wingdings" panose="05000000000000000000" pitchFamily="2" charset="2"/>
              <a:buChar char="§"/>
            </a:pPr>
            <a:r>
              <a:rPr lang="pl-PL" dirty="0"/>
              <a:t>wojewódzki konserwator zabytków ujawnienie wpisu zabytku nieruchomego do rejestru zabytków itd.</a:t>
            </a:r>
          </a:p>
          <a:p>
            <a:pPr lvl="1" algn="just">
              <a:buFont typeface="Wingdings" panose="05000000000000000000" pitchFamily="2" charset="2"/>
              <a:buChar char="§"/>
            </a:pPr>
            <a:r>
              <a:rPr lang="pl-PL" dirty="0"/>
              <a:t>Syndyk o ujawnienie postanowienia o ogłoszeniu upadłości w księdze wieczystej, w której wpisano prawa upadłego</a:t>
            </a:r>
          </a:p>
        </p:txBody>
      </p:sp>
      <p:pic>
        <p:nvPicPr>
          <p:cNvPr id="8" name="Picture 7">
            <a:hlinkClick r:id="" action="ppaction://noaction"/>
            <a:extLst>
              <a:ext uri="{FF2B5EF4-FFF2-40B4-BE49-F238E27FC236}">
                <a16:creationId xmlns:a16="http://schemas.microsoft.com/office/drawing/2014/main" id="{6F974020-AD72-4D6A-872B-D0AF1F88B70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8124" y="6401538"/>
            <a:ext cx="429877" cy="429877"/>
          </a:xfrm>
          <a:prstGeom prst="rect">
            <a:avLst/>
          </a:prstGeom>
        </p:spPr>
      </p:pic>
    </p:spTree>
    <p:extLst>
      <p:ext uri="{BB962C8B-B14F-4D97-AF65-F5344CB8AC3E}">
        <p14:creationId xmlns:p14="http://schemas.microsoft.com/office/powerpoint/2010/main" val="4094388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1524000" y="2"/>
            <a:ext cx="9144000" cy="489097"/>
          </a:xfrm>
        </p:spPr>
        <p:txBody>
          <a:bodyPr>
            <a:normAutofit/>
          </a:bodyPr>
          <a:lstStyle/>
          <a:p>
            <a:r>
              <a:rPr lang="pl-PL" sz="2400" dirty="0"/>
              <a:t>WNIOSEK- CIĄG DALSZY</a:t>
            </a:r>
          </a:p>
        </p:txBody>
      </p:sp>
      <p:sp>
        <p:nvSpPr>
          <p:cNvPr id="4" name="Rectangle 3">
            <a:extLst>
              <a:ext uri="{FF2B5EF4-FFF2-40B4-BE49-F238E27FC236}">
                <a16:creationId xmlns:a16="http://schemas.microsoft.com/office/drawing/2014/main" id="{574C9691-10DE-4888-8D09-1480B6A9B7B3}"/>
              </a:ext>
            </a:extLst>
          </p:cNvPr>
          <p:cNvSpPr/>
          <p:nvPr/>
        </p:nvSpPr>
        <p:spPr>
          <a:xfrm>
            <a:off x="1640958" y="2115879"/>
            <a:ext cx="8899451" cy="2009554"/>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640958" y="563526"/>
            <a:ext cx="8899451" cy="6209414"/>
          </a:xfrm>
        </p:spPr>
        <p:txBody>
          <a:bodyPr>
            <a:normAutofit lnSpcReduction="10000"/>
          </a:bodyPr>
          <a:lstStyle/>
          <a:p>
            <a:pPr algn="just">
              <a:buFont typeface="Wingdings" panose="05000000000000000000" pitchFamily="2" charset="2"/>
              <a:buChar char="v"/>
            </a:pPr>
            <a:r>
              <a:rPr lang="pl-PL" sz="1900" dirty="0"/>
              <a:t>Brak jednolitości poglądów w doktrynie co do konsekwencji braku złożenia dokumentów będących podstawą wpisu:</a:t>
            </a:r>
          </a:p>
          <a:p>
            <a:pPr lvl="1" algn="just">
              <a:buFont typeface="Wingdings" panose="05000000000000000000" pitchFamily="2" charset="2"/>
              <a:buChar char="§"/>
            </a:pPr>
            <a:r>
              <a:rPr lang="pl-PL" sz="1900" dirty="0"/>
              <a:t>Stanowisko nr 1: wniosek podlega oddaleniu a limine,</a:t>
            </a:r>
          </a:p>
          <a:p>
            <a:pPr lvl="1" algn="just">
              <a:buFont typeface="Wingdings" panose="05000000000000000000" pitchFamily="2" charset="2"/>
              <a:buChar char="§"/>
            </a:pPr>
            <a:r>
              <a:rPr lang="pl-PL" sz="1900" dirty="0"/>
              <a:t>Stanowisko nr 2: brak dokumentów stanowi jedynie brak formalny</a:t>
            </a:r>
          </a:p>
          <a:p>
            <a:pPr marL="0" indent="0" algn="just">
              <a:buNone/>
            </a:pPr>
            <a:endParaRPr lang="pl-PL" sz="1900" dirty="0"/>
          </a:p>
          <a:p>
            <a:pPr marL="0" indent="0" algn="just">
              <a:buNone/>
            </a:pPr>
            <a:r>
              <a:rPr lang="pl-PL" sz="1900" dirty="0">
                <a:solidFill>
                  <a:schemeClr val="bg1"/>
                </a:solidFill>
              </a:rPr>
              <a:t>Niedołączenie do wniosku o założenie księgi wieczystej dla nieruchomości odłączonej i dokonanie wpisu własności dokumentów będących podstawą oznaczenia nieruchomości zgodnie z § 36 rozporządzenia Ministra Sprawiedliwości z dnia 17.9.2001 r. w sprawie prowadzenia ksiąg wieczystych i zbiorów dokumentów (Dz.U. Nr 102, poz. 1122 ze zm.) stanowi brak formalny wniosku.</a:t>
            </a:r>
          </a:p>
          <a:p>
            <a:pPr algn="just">
              <a:buFontTx/>
              <a:buChar char="-"/>
            </a:pPr>
            <a:r>
              <a:rPr lang="pl-PL" sz="1900" dirty="0">
                <a:solidFill>
                  <a:schemeClr val="bg1"/>
                </a:solidFill>
              </a:rPr>
              <a:t>Post. SN z dnia 10 października 2007 r., sygn. I CSK 230/07</a:t>
            </a:r>
          </a:p>
          <a:p>
            <a:pPr marL="0" indent="0" algn="just">
              <a:buNone/>
            </a:pPr>
            <a:endParaRPr lang="pl-PL" sz="1900" dirty="0"/>
          </a:p>
          <a:p>
            <a:pPr marL="0" indent="0" algn="just">
              <a:buNone/>
            </a:pPr>
            <a:endParaRPr lang="pl-PL" sz="1900" dirty="0"/>
          </a:p>
          <a:p>
            <a:pPr algn="just">
              <a:buFont typeface="Wingdings" panose="05000000000000000000" pitchFamily="2" charset="2"/>
              <a:buChar char="v"/>
            </a:pPr>
            <a:r>
              <a:rPr lang="pl-PL" sz="1900" dirty="0"/>
              <a:t>Jeżeli z dokumentów załączonych do wniosku wynika, że nastąpiła zmiana w prawie własności, sąd, zwracając wniosek, stosuje art. 626</a:t>
            </a:r>
            <a:r>
              <a:rPr lang="pl-PL" sz="1900" baseline="30000" dirty="0"/>
              <a:t>13</a:t>
            </a:r>
            <a:r>
              <a:rPr lang="pl-PL" sz="1900" dirty="0"/>
              <a:t> § 1 ( czyli, że Sąd z urzędu dokona wpisu ostrzeżenia, jeżeli dostrzeże niezgodność stanu prawnego ujawnionego w księdze wieczystej z rzeczywistym stanem prawnym. W razie stwierdzenia, że dla tej samej nieruchomości albo dla tego samego ograniczonego prawa rzeczowego prowadzi się dwie lub więcej ksiąg wieczystych, ujawniających odmienny stan prawny, wpisu ostrzeżenia dokonuje się we wszystkich księgach wieczystych założonych dla tej nieruchomości). Jeżeli z treści wniosku i dokumentów wynika zmiana prawa własności, cofnięcie wniosku jest niedopuszczalne</a:t>
            </a:r>
          </a:p>
          <a:p>
            <a:pPr marL="0" indent="0">
              <a:buNone/>
            </a:pPr>
            <a:endParaRPr lang="pl-PL" dirty="0"/>
          </a:p>
          <a:p>
            <a:pPr marL="0" indent="0">
              <a:buNone/>
            </a:pPr>
            <a:endParaRPr lang="pl-PL" dirty="0"/>
          </a:p>
          <a:p>
            <a:pPr marL="0" indent="0">
              <a:buNone/>
            </a:pPr>
            <a:endParaRPr lang="pl-PL" dirty="0"/>
          </a:p>
        </p:txBody>
      </p:sp>
      <p:pic>
        <p:nvPicPr>
          <p:cNvPr id="5" name="Picture 4">
            <a:hlinkClick r:id="" action="ppaction://noaction"/>
            <a:extLst>
              <a:ext uri="{FF2B5EF4-FFF2-40B4-BE49-F238E27FC236}">
                <a16:creationId xmlns:a16="http://schemas.microsoft.com/office/drawing/2014/main" id="{306078DA-F4D0-41F9-86A4-6EFFA3A214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8124" y="6401538"/>
            <a:ext cx="429877" cy="429877"/>
          </a:xfrm>
          <a:prstGeom prst="rect">
            <a:avLst/>
          </a:prstGeom>
        </p:spPr>
      </p:pic>
    </p:spTree>
    <p:extLst>
      <p:ext uri="{BB962C8B-B14F-4D97-AF65-F5344CB8AC3E}">
        <p14:creationId xmlns:p14="http://schemas.microsoft.com/office/powerpoint/2010/main" val="2845498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ECF07F4-DAED-4B6A-BC38-B53CFB9ECA3F}"/>
              </a:ext>
            </a:extLst>
          </p:cNvPr>
          <p:cNvSpPr/>
          <p:nvPr/>
        </p:nvSpPr>
        <p:spPr>
          <a:xfrm>
            <a:off x="1640957" y="414670"/>
            <a:ext cx="8910086" cy="19457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1524000" y="2"/>
            <a:ext cx="9144000" cy="489097"/>
          </a:xfrm>
        </p:spPr>
        <p:txBody>
          <a:bodyPr>
            <a:normAutofit/>
          </a:bodyPr>
          <a:lstStyle/>
          <a:p>
            <a:r>
              <a:rPr lang="pl-PL" sz="2400" dirty="0"/>
              <a:t>SPRAWA REJESTROWA</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640958" y="563526"/>
            <a:ext cx="8899451" cy="6209414"/>
          </a:xfrm>
        </p:spPr>
        <p:txBody>
          <a:bodyPr>
            <a:normAutofit fontScale="85000" lnSpcReduction="20000"/>
          </a:bodyPr>
          <a:lstStyle/>
          <a:p>
            <a:pPr marL="0" indent="0" algn="just">
              <a:buNone/>
            </a:pPr>
            <a:r>
              <a:rPr lang="pl-PL" b="1" dirty="0">
                <a:solidFill>
                  <a:schemeClr val="bg1"/>
                </a:solidFill>
              </a:rPr>
              <a:t>Art.  694</a:t>
            </a:r>
            <a:r>
              <a:rPr lang="pl-PL" b="1" baseline="30000" dirty="0">
                <a:solidFill>
                  <a:schemeClr val="bg1"/>
                </a:solidFill>
              </a:rPr>
              <a:t>1</a:t>
            </a:r>
            <a:r>
              <a:rPr lang="pl-PL" b="1" dirty="0">
                <a:solidFill>
                  <a:schemeClr val="bg1"/>
                </a:solidFill>
              </a:rPr>
              <a:t>.  [Sprawy rejestrowe]</a:t>
            </a:r>
          </a:p>
          <a:p>
            <a:pPr marL="0" indent="0" algn="just">
              <a:buNone/>
            </a:pPr>
            <a:r>
              <a:rPr lang="pl-PL" b="1" dirty="0">
                <a:solidFill>
                  <a:schemeClr val="bg1"/>
                </a:solidFill>
              </a:rPr>
              <a:t>§  1.  Przepisy zawarte w niniejszym dziale stosuje się do postępowań w sprawach, w których właściwy jest sąd rejonowy (sąd gospodarczy) prowadzący Krajowy Rejestr Sądowy (sprawy rejestrowe).</a:t>
            </a:r>
          </a:p>
          <a:p>
            <a:pPr marL="0" indent="0" algn="just">
              <a:buNone/>
            </a:pPr>
            <a:r>
              <a:rPr lang="pl-PL" b="1" dirty="0">
                <a:solidFill>
                  <a:schemeClr val="bg1"/>
                </a:solidFill>
              </a:rPr>
              <a:t>§  2.  Przepisy niniejszego działu stosuje się odpowiednio do postępowań rejestrowych prowadzonych przez inne sądy, jeżeli przepisy szczególne nie stanowią inaczej.</a:t>
            </a:r>
          </a:p>
          <a:p>
            <a:pPr marL="0" indent="0" algn="just">
              <a:buNone/>
            </a:pPr>
            <a:endParaRPr lang="pl-PL" dirty="0"/>
          </a:p>
          <a:p>
            <a:pPr marL="0" indent="0" algn="just">
              <a:buNone/>
            </a:pPr>
            <a:r>
              <a:rPr lang="pl-PL" b="1" dirty="0"/>
              <a:t>SPRAWY REJESTROWE- </a:t>
            </a:r>
            <a:r>
              <a:rPr lang="pl-PL" dirty="0"/>
              <a:t>sprawy, dla których właściwy jest sąd rejonowy gospodarczy prowadzący KRS. Niegdyś- sprawa o wpis.</a:t>
            </a:r>
          </a:p>
          <a:p>
            <a:pPr algn="just">
              <a:buFont typeface="Wingdings" panose="05000000000000000000" pitchFamily="2" charset="2"/>
              <a:buChar char="v"/>
            </a:pPr>
            <a:r>
              <a:rPr lang="pl-PL" dirty="0"/>
              <a:t>Prowadzenie KRS należy do sądów rejestrowych, którymi są sądy rejonowe (wydziały gospodarcze), tworzone dla jednej lub większej liczby gmin, np. dla Wrocławia będzie to SR dla Wrocławia- Fabrycznej</a:t>
            </a:r>
          </a:p>
          <a:p>
            <a:pPr algn="just">
              <a:buFont typeface="Wingdings" panose="05000000000000000000" pitchFamily="2" charset="2"/>
              <a:buChar char="§"/>
            </a:pPr>
            <a:endParaRPr lang="pl-PL" dirty="0"/>
          </a:p>
          <a:p>
            <a:pPr algn="just">
              <a:buFont typeface="Wingdings" panose="05000000000000000000" pitchFamily="2" charset="2"/>
              <a:buChar char="v"/>
            </a:pPr>
            <a:r>
              <a:rPr lang="pl-PL" dirty="0"/>
              <a:t>Odpowiednie stosowanie przepisów o postępowaniu rejestrowym do postępowań rejestrowych prowadzonych przez inne sądy aniżeli sąd rejonowy prowadzący KRS</a:t>
            </a:r>
          </a:p>
          <a:p>
            <a:pPr algn="just">
              <a:buFont typeface="Wingdings" panose="05000000000000000000" pitchFamily="2" charset="2"/>
              <a:buChar char="v"/>
            </a:pPr>
            <a:r>
              <a:rPr lang="pl-PL" dirty="0"/>
              <a:t>Należy zwrócić uwagę, że §  1 nie odwołuje się tylko i wyłącznie do spraw o wpis do KRS lub wykreślenie wpisu. Dlatego należy przyjąć, że sprawą rejestrową </a:t>
            </a:r>
            <a:r>
              <a:rPr lang="pl-PL" b="1" dirty="0"/>
              <a:t>będzie każda sprawa, w której właściwy będzie sąd rejonowy prowadzący KRS</a:t>
            </a:r>
            <a:r>
              <a:rPr lang="pl-PL" dirty="0"/>
              <a:t>, np. także należąca do kategorii spraw pomocniczych i nadzorczych tego sądu; przykłady:</a:t>
            </a:r>
          </a:p>
          <a:p>
            <a:pPr lvl="2" algn="just">
              <a:buFont typeface="Wingdings" panose="05000000000000000000" pitchFamily="2" charset="2"/>
              <a:buChar char="§"/>
            </a:pPr>
            <a:r>
              <a:rPr lang="pl-PL" i="0" dirty="0"/>
              <a:t>postępowanie w przedmiocie upoważnienia do zwołania nadzwyczajnego zgromadzenia wspólników (art. 237 KSH)</a:t>
            </a:r>
          </a:p>
          <a:p>
            <a:pPr lvl="2" algn="just">
              <a:buFont typeface="Wingdings" panose="05000000000000000000" pitchFamily="2" charset="2"/>
              <a:buChar char="§"/>
            </a:pPr>
            <a:r>
              <a:rPr lang="pl-PL" i="0" dirty="0"/>
              <a:t>oznaczenie ceny udziału w spółce z o.o. (art. 185 KSH)</a:t>
            </a:r>
          </a:p>
          <a:p>
            <a:pPr lvl="2" algn="just">
              <a:buFont typeface="Wingdings" panose="05000000000000000000" pitchFamily="2" charset="2"/>
              <a:buChar char="§"/>
            </a:pPr>
            <a:r>
              <a:rPr lang="pl-PL" i="0" dirty="0"/>
              <a:t>Postanowienie o rozwiązaniu spółki (art. 21 KSH)</a:t>
            </a:r>
          </a:p>
        </p:txBody>
      </p:sp>
      <p:pic>
        <p:nvPicPr>
          <p:cNvPr id="7" name="Picture 6">
            <a:hlinkClick r:id="" action="ppaction://noaction"/>
            <a:extLst>
              <a:ext uri="{FF2B5EF4-FFF2-40B4-BE49-F238E27FC236}">
                <a16:creationId xmlns:a16="http://schemas.microsoft.com/office/drawing/2014/main" id="{D995D457-8F84-4C72-9E80-E000E39B927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43438" y="6422806"/>
            <a:ext cx="424562" cy="424562"/>
          </a:xfrm>
          <a:prstGeom prst="rect">
            <a:avLst/>
          </a:prstGeom>
        </p:spPr>
      </p:pic>
    </p:spTree>
    <p:extLst>
      <p:ext uri="{BB962C8B-B14F-4D97-AF65-F5344CB8AC3E}">
        <p14:creationId xmlns:p14="http://schemas.microsoft.com/office/powerpoint/2010/main" val="10576998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5DFE206-88F7-4CB5-ABB1-330F25DD99D6}"/>
              </a:ext>
            </a:extLst>
          </p:cNvPr>
          <p:cNvSpPr/>
          <p:nvPr/>
        </p:nvSpPr>
        <p:spPr>
          <a:xfrm>
            <a:off x="1640958" y="404037"/>
            <a:ext cx="4455043" cy="63689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1524000" y="2"/>
            <a:ext cx="9144000" cy="489097"/>
          </a:xfrm>
        </p:spPr>
        <p:txBody>
          <a:bodyPr>
            <a:normAutofit/>
          </a:bodyPr>
          <a:lstStyle/>
          <a:p>
            <a:r>
              <a:rPr lang="pl-PL" sz="1800" dirty="0"/>
              <a:t>PODMIOTY PROFESJONALNE W RAMACH POSTĘPOWANIA</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640958" y="404038"/>
            <a:ext cx="8899451" cy="6368903"/>
          </a:xfrm>
        </p:spPr>
        <p:txBody>
          <a:bodyPr numCol="2" spcCol="360000">
            <a:normAutofit fontScale="55000" lnSpcReduction="20000"/>
          </a:bodyPr>
          <a:lstStyle/>
          <a:p>
            <a:pPr marL="0" indent="0" algn="just">
              <a:buNone/>
            </a:pPr>
            <a:r>
              <a:rPr lang="pl-PL" dirty="0">
                <a:solidFill>
                  <a:schemeClr val="bg1"/>
                </a:solidFill>
              </a:rPr>
              <a:t>Art.  626</a:t>
            </a:r>
            <a:r>
              <a:rPr lang="pl-PL" baseline="30000" dirty="0">
                <a:solidFill>
                  <a:schemeClr val="bg1"/>
                </a:solidFill>
              </a:rPr>
              <a:t>4</a:t>
            </a:r>
            <a:r>
              <a:rPr lang="pl-PL" dirty="0">
                <a:solidFill>
                  <a:schemeClr val="bg1"/>
                </a:solidFill>
              </a:rPr>
              <a:t>.  [Wniosek o wpis za pośrednictwem systemu teleinformatycznego]</a:t>
            </a:r>
          </a:p>
          <a:p>
            <a:pPr marL="0" indent="0" algn="just">
              <a:buNone/>
            </a:pPr>
            <a:r>
              <a:rPr lang="pl-PL" dirty="0">
                <a:solidFill>
                  <a:schemeClr val="bg1"/>
                </a:solidFill>
              </a:rPr>
              <a:t>§  1.  Notariusz oraz komornik składa wniosek o wpis wyłącznie za pośrednictwem systemu teleinformatycznego.</a:t>
            </a:r>
          </a:p>
          <a:p>
            <a:pPr marL="0" indent="0" algn="just">
              <a:buNone/>
            </a:pPr>
            <a:r>
              <a:rPr lang="pl-PL" dirty="0">
                <a:solidFill>
                  <a:schemeClr val="bg1"/>
                </a:solidFill>
              </a:rPr>
              <a:t>§  1</a:t>
            </a:r>
            <a:r>
              <a:rPr lang="pl-PL" baseline="30000" dirty="0">
                <a:solidFill>
                  <a:schemeClr val="bg1"/>
                </a:solidFill>
              </a:rPr>
              <a:t>1</a:t>
            </a:r>
            <a:r>
              <a:rPr lang="pl-PL" dirty="0">
                <a:solidFill>
                  <a:schemeClr val="bg1"/>
                </a:solidFill>
              </a:rPr>
              <a:t>.  Naczelnik urzędu skarbowego składa wniosek o wpis w dziale III i IV księgi wieczystej wyłącznie za pośrednictwem systemu teleinformatycznego.</a:t>
            </a:r>
          </a:p>
          <a:p>
            <a:pPr marL="0" indent="0" algn="just">
              <a:buNone/>
            </a:pPr>
            <a:r>
              <a:rPr lang="pl-PL" dirty="0">
                <a:solidFill>
                  <a:schemeClr val="bg1"/>
                </a:solidFill>
              </a:rPr>
              <a:t>§  1</a:t>
            </a:r>
            <a:r>
              <a:rPr lang="pl-PL" baseline="30000" dirty="0">
                <a:solidFill>
                  <a:schemeClr val="bg1"/>
                </a:solidFill>
              </a:rPr>
              <a:t>2</a:t>
            </a:r>
            <a:r>
              <a:rPr lang="pl-PL" dirty="0">
                <a:solidFill>
                  <a:schemeClr val="bg1"/>
                </a:solidFill>
              </a:rPr>
              <a:t>.  Wniosek, o którym mowa w § 1 i § 1</a:t>
            </a:r>
            <a:r>
              <a:rPr lang="pl-PL" baseline="30000" dirty="0">
                <a:solidFill>
                  <a:schemeClr val="bg1"/>
                </a:solidFill>
              </a:rPr>
              <a:t>1</a:t>
            </a:r>
            <a:r>
              <a:rPr lang="pl-PL" dirty="0">
                <a:solidFill>
                  <a:schemeClr val="bg1"/>
                </a:solidFill>
              </a:rPr>
              <a:t>, opatruje się kwalifikowanym podpisem elektronicznym.</a:t>
            </a:r>
          </a:p>
          <a:p>
            <a:pPr marL="0" indent="0" algn="just">
              <a:buNone/>
            </a:pPr>
            <a:r>
              <a:rPr lang="pl-PL" dirty="0">
                <a:solidFill>
                  <a:schemeClr val="bg1"/>
                </a:solidFill>
              </a:rPr>
              <a:t>§  2.  Do wniosku, o którym mowa w § 1 i § 1</a:t>
            </a:r>
            <a:r>
              <a:rPr lang="pl-PL" baseline="30000" dirty="0">
                <a:solidFill>
                  <a:schemeClr val="bg1"/>
                </a:solidFill>
              </a:rPr>
              <a:t>1</a:t>
            </a:r>
            <a:r>
              <a:rPr lang="pl-PL" dirty="0">
                <a:solidFill>
                  <a:schemeClr val="bg1"/>
                </a:solidFill>
              </a:rPr>
              <a:t>, dołącza się dokumenty stanowiące podstawę wpisu w księdze wieczystej, jeżeli zostały one sporządzone w postaci elektronicznej.</a:t>
            </a:r>
          </a:p>
          <a:p>
            <a:pPr marL="0" indent="0" algn="just">
              <a:buNone/>
            </a:pPr>
            <a:r>
              <a:rPr lang="pl-PL" dirty="0">
                <a:solidFill>
                  <a:schemeClr val="bg1"/>
                </a:solidFill>
              </a:rPr>
              <a:t>§  3.  Dokumenty stanowiące podstawę wpisu w księdze wieczystej niesporządzone w postaci elektronicznej notariusz, komornik oraz naczelnik urzędu skarbowego przesyła sądowi właściwemu do prowadzenia księgi wieczystej w terminie trzech dni od dnia złożenia wniosku o wpis.</a:t>
            </a:r>
          </a:p>
          <a:p>
            <a:pPr marL="0" indent="0" algn="just">
              <a:buNone/>
            </a:pPr>
            <a:r>
              <a:rPr lang="pl-PL" dirty="0">
                <a:solidFill>
                  <a:schemeClr val="bg1"/>
                </a:solidFill>
              </a:rPr>
              <a:t>§  3</a:t>
            </a:r>
            <a:r>
              <a:rPr lang="pl-PL" baseline="30000" dirty="0">
                <a:solidFill>
                  <a:schemeClr val="bg1"/>
                </a:solidFill>
              </a:rPr>
              <a:t>1</a:t>
            </a:r>
            <a:r>
              <a:rPr lang="pl-PL" dirty="0">
                <a:solidFill>
                  <a:schemeClr val="bg1"/>
                </a:solidFill>
              </a:rPr>
              <a:t>.  W przypadku gdy wniosek o wpis w księdze wieczystej składany przez naczelnika urzędu skarbowego podlega opłacie, przepisów art. 130 § 6 i 7 nie stosuje się. Naczelnik urzędu skarbowego przesyła sądowi właściwemu do prowadzenia księgi wieczystej wraz z dokumentami, stanowiącymi podstawę wpisu, dowód uiszczenia opłaty.</a:t>
            </a:r>
          </a:p>
          <a:p>
            <a:pPr marL="0" indent="0" algn="just">
              <a:buNone/>
            </a:pPr>
            <a:r>
              <a:rPr lang="pl-PL" dirty="0">
                <a:solidFill>
                  <a:schemeClr val="bg1"/>
                </a:solidFill>
              </a:rPr>
              <a:t>§  3</a:t>
            </a:r>
            <a:r>
              <a:rPr lang="pl-PL" baseline="30000" dirty="0">
                <a:solidFill>
                  <a:schemeClr val="bg1"/>
                </a:solidFill>
              </a:rPr>
              <a:t>2</a:t>
            </a:r>
            <a:r>
              <a:rPr lang="pl-PL" dirty="0">
                <a:solidFill>
                  <a:schemeClr val="bg1"/>
                </a:solidFill>
              </a:rPr>
              <a:t>.  Jeżeli wierzyciel został zwolniony od kosztów sądowych od wniosku o wpis w księdze wieczystej, naczelnik urzędu skarbowego przesyła sądowi właściwemu do prowadzenia księgi wieczystej wraz z dokumentami, stanowiącymi podstawę wpisu, prawomocne postanowienie sądu w przedmiocie zwolnienia od kosztów sądowych.</a:t>
            </a:r>
          </a:p>
          <a:p>
            <a:pPr marL="0" indent="0" algn="just">
              <a:buNone/>
            </a:pPr>
            <a:r>
              <a:rPr lang="pl-PL" dirty="0">
                <a:solidFill>
                  <a:schemeClr val="bg1"/>
                </a:solidFill>
              </a:rPr>
              <a:t>§  4.  W przypadku wniosków składanych przez notariuszy i komorników obowiązek poprawienia lub uzupełnienia wniosku spoczywa odpowiednio na stronie czynności notarialnej lub wierzycielu. O zobowiązaniu wierzyciela do poprawienia lub uzupełnienia wniosku sąd jednocześnie zawiadamia za pośrednictwem systemu teleinformatycznego komornika, wskazując rodzaj braków formalnych, które uniemożliwiają nadanie wnioskowi prawidłowego biegu.</a:t>
            </a:r>
          </a:p>
          <a:p>
            <a:pPr marL="0" indent="0" algn="just">
              <a:buNone/>
            </a:pPr>
            <a:r>
              <a:rPr lang="pl-PL" dirty="0"/>
              <a:t>PRZYKŁADY ( Za Kaczyńskim):</a:t>
            </a:r>
          </a:p>
          <a:p>
            <a:pPr algn="just"/>
            <a:r>
              <a:rPr lang="pl-PL" b="1" dirty="0"/>
              <a:t>art. 92 § 4 PrNot</a:t>
            </a:r>
            <a:r>
              <a:rPr lang="pl-PL" dirty="0"/>
              <a:t> – jeżeli </a:t>
            </a:r>
            <a:r>
              <a:rPr lang="pl-PL" b="1" dirty="0"/>
              <a:t>akt notarialny</a:t>
            </a:r>
            <a:r>
              <a:rPr lang="pl-PL" dirty="0"/>
              <a:t> zawiera przeniesienie, zmianę lub zrzeczenie się prawa ujawnionego w księdze wieczystej albo ustanowienie prawa, które może być ujawnione w księdze wieczystej bądź obejmuje czynność przenoszącą własność nieruchomości, chociażby dla tej nieruchomości nie była prowadzona księga wieczysta, </a:t>
            </a:r>
            <a:r>
              <a:rPr lang="pl-PL" b="1" dirty="0"/>
              <a:t>notariusz</a:t>
            </a:r>
            <a:r>
              <a:rPr lang="pl-PL" dirty="0"/>
              <a:t> sporządzający akt notarialny, nie później niż w dniu jego sporządzenia, </a:t>
            </a:r>
            <a:r>
              <a:rPr lang="pl-PL" b="1" dirty="0"/>
              <a:t>składa wniosek o wpis w księdze wieczystej za pośrednictwem systemu teleinformatycznego</a:t>
            </a:r>
            <a:r>
              <a:rPr lang="pl-PL" dirty="0"/>
              <a:t> obsługującego postępowanie sądowe; na żądanie strony czynności notarialnej, wniosek zawiera żądanie dokonania w księdze wieczystej także innego wpisu związanego z czynnością notarialną;</a:t>
            </a:r>
          </a:p>
          <a:p>
            <a:pPr algn="just"/>
            <a:r>
              <a:rPr lang="pl-PL" b="1" dirty="0"/>
              <a:t>art. 898 KPC</a:t>
            </a:r>
            <a:r>
              <a:rPr lang="pl-PL" dirty="0"/>
              <a:t> – jeżeli do zabezpieczenia zajętej wierzytelności wymagany jest wpis w księdze wieczystej, </a:t>
            </a:r>
            <a:r>
              <a:rPr lang="pl-PL" b="1" dirty="0"/>
              <a:t>komornik</a:t>
            </a:r>
            <a:r>
              <a:rPr lang="pl-PL" dirty="0"/>
              <a:t> odbierze dłużnikowi dokumenty potrzebne do dokonania tego wpisu i </a:t>
            </a:r>
            <a:r>
              <a:rPr lang="pl-PL" b="1" dirty="0"/>
              <a:t>złoży wniosek o wpis</a:t>
            </a:r>
            <a:r>
              <a:rPr lang="pl-PL" dirty="0"/>
              <a:t> na rzecz dłużnika oraz o jednoczesne ujawnienie zajęcia;</a:t>
            </a:r>
          </a:p>
          <a:p>
            <a:pPr marL="0" indent="0" algn="just">
              <a:buNone/>
            </a:pPr>
            <a:endParaRPr lang="pl-PL" dirty="0"/>
          </a:p>
          <a:p>
            <a:pPr algn="just"/>
            <a:r>
              <a:rPr lang="pl-PL" b="1" dirty="0"/>
              <a:t>art. 924 § 1 KPC</a:t>
            </a:r>
            <a:r>
              <a:rPr lang="pl-PL" dirty="0"/>
              <a:t> – jednocześnie z wysłaniem dłużnikowi wezwania </a:t>
            </a:r>
            <a:r>
              <a:rPr lang="pl-PL" b="1" dirty="0"/>
              <a:t>komornik składa</a:t>
            </a:r>
            <a:r>
              <a:rPr lang="pl-PL" dirty="0"/>
              <a:t> do sądu właściwego do prowadzenia księgi wieczystej </a:t>
            </a:r>
            <a:r>
              <a:rPr lang="pl-PL" b="1" dirty="0"/>
              <a:t>wniosek o wpis o wszczęciu egzekucji</a:t>
            </a:r>
            <a:r>
              <a:rPr lang="pl-PL" dirty="0"/>
              <a:t> lub o złożenie wniosku do zbioru dokumentów, wraz z odpisem wezwania do zapłaty;</a:t>
            </a:r>
          </a:p>
          <a:p>
            <a:pPr algn="just"/>
            <a:r>
              <a:rPr lang="pl-PL" b="1" dirty="0"/>
              <a:t>art. 924 § 2 KPC</a:t>
            </a:r>
            <a:r>
              <a:rPr lang="pl-PL" dirty="0"/>
              <a:t> – w przypadku umorzenia postępowania egzekucyjnego lub ukończenia egzekucji w inny sposób niż przez umorzenie </a:t>
            </a:r>
            <a:r>
              <a:rPr lang="pl-PL" b="1" dirty="0"/>
              <a:t>komornik składa wniosek o wykreślenie w księdze wieczystej wpisu o wszczęciu egzekucji</a:t>
            </a:r>
            <a:r>
              <a:rPr lang="pl-PL" dirty="0"/>
              <a:t> lub o usunięcie wniosku o wszczęcie egzekucji ze zbioru dokumentów; obowiązek poprawienia lub uzupełnienia wniosku spoczywa na komorniku;</a:t>
            </a:r>
          </a:p>
          <a:p>
            <a:endParaRPr lang="pl-PL" dirty="0"/>
          </a:p>
        </p:txBody>
      </p:sp>
      <p:pic>
        <p:nvPicPr>
          <p:cNvPr id="8" name="Picture 7">
            <a:hlinkClick r:id="" action="ppaction://noaction"/>
            <a:extLst>
              <a:ext uri="{FF2B5EF4-FFF2-40B4-BE49-F238E27FC236}">
                <a16:creationId xmlns:a16="http://schemas.microsoft.com/office/drawing/2014/main" id="{AFF3F7C8-E3BE-4653-82DC-DEC14F44B77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8124" y="6401538"/>
            <a:ext cx="429877" cy="429877"/>
          </a:xfrm>
          <a:prstGeom prst="rect">
            <a:avLst/>
          </a:prstGeom>
        </p:spPr>
      </p:pic>
    </p:spTree>
    <p:extLst>
      <p:ext uri="{BB962C8B-B14F-4D97-AF65-F5344CB8AC3E}">
        <p14:creationId xmlns:p14="http://schemas.microsoft.com/office/powerpoint/2010/main" val="263240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A02D66A-B2E2-4B58-B2F1-DC98C6769DC0}"/>
              </a:ext>
            </a:extLst>
          </p:cNvPr>
          <p:cNvSpPr/>
          <p:nvPr/>
        </p:nvSpPr>
        <p:spPr>
          <a:xfrm>
            <a:off x="6212958" y="2753832"/>
            <a:ext cx="4327451" cy="7549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Rectangle 9">
            <a:extLst>
              <a:ext uri="{FF2B5EF4-FFF2-40B4-BE49-F238E27FC236}">
                <a16:creationId xmlns:a16="http://schemas.microsoft.com/office/drawing/2014/main" id="{9191BE88-99C8-45D1-B00F-3DAACD028004}"/>
              </a:ext>
            </a:extLst>
          </p:cNvPr>
          <p:cNvSpPr/>
          <p:nvPr/>
        </p:nvSpPr>
        <p:spPr>
          <a:xfrm>
            <a:off x="6212958" y="925033"/>
            <a:ext cx="4327451"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Rectangle 8">
            <a:extLst>
              <a:ext uri="{FF2B5EF4-FFF2-40B4-BE49-F238E27FC236}">
                <a16:creationId xmlns:a16="http://schemas.microsoft.com/office/drawing/2014/main" id="{D17FF2C8-1DE2-4397-9A86-48A9987DD48F}"/>
              </a:ext>
            </a:extLst>
          </p:cNvPr>
          <p:cNvSpPr/>
          <p:nvPr/>
        </p:nvSpPr>
        <p:spPr>
          <a:xfrm>
            <a:off x="6212958" y="4157331"/>
            <a:ext cx="4327451" cy="978195"/>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Rectangle 6">
            <a:extLst>
              <a:ext uri="{FF2B5EF4-FFF2-40B4-BE49-F238E27FC236}">
                <a16:creationId xmlns:a16="http://schemas.microsoft.com/office/drawing/2014/main" id="{ABC70FB5-EF76-4019-84C3-A9920107A343}"/>
              </a:ext>
            </a:extLst>
          </p:cNvPr>
          <p:cNvSpPr/>
          <p:nvPr/>
        </p:nvSpPr>
        <p:spPr>
          <a:xfrm>
            <a:off x="1640958" y="489099"/>
            <a:ext cx="4455043" cy="53269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1524000" y="2"/>
            <a:ext cx="9144000" cy="489097"/>
          </a:xfrm>
        </p:spPr>
        <p:txBody>
          <a:bodyPr>
            <a:normAutofit/>
          </a:bodyPr>
          <a:lstStyle/>
          <a:p>
            <a:r>
              <a:rPr lang="pl-PL" sz="2400" dirty="0"/>
              <a:t>WPŁYW WNIOSKU</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640958" y="563526"/>
            <a:ext cx="8899451" cy="6209414"/>
          </a:xfrm>
        </p:spPr>
        <p:txBody>
          <a:bodyPr numCol="2" spcCol="360000">
            <a:normAutofit fontScale="55000" lnSpcReduction="20000"/>
          </a:bodyPr>
          <a:lstStyle/>
          <a:p>
            <a:pPr marL="0" indent="0" algn="just">
              <a:buNone/>
            </a:pPr>
            <a:r>
              <a:rPr lang="pl-PL" dirty="0">
                <a:solidFill>
                  <a:schemeClr val="bg1"/>
                </a:solidFill>
              </a:rPr>
              <a:t>Art. 626</a:t>
            </a:r>
            <a:r>
              <a:rPr lang="pl-PL" baseline="30000" dirty="0">
                <a:solidFill>
                  <a:schemeClr val="bg1"/>
                </a:solidFill>
              </a:rPr>
              <a:t>6</a:t>
            </a:r>
            <a:r>
              <a:rPr lang="pl-PL" dirty="0">
                <a:solidFill>
                  <a:schemeClr val="bg1"/>
                </a:solidFill>
              </a:rPr>
              <a:t> [Chwila wpływu] </a:t>
            </a:r>
          </a:p>
          <a:p>
            <a:pPr marL="0" indent="0" algn="just">
              <a:buNone/>
            </a:pPr>
            <a:r>
              <a:rPr lang="pl-PL" dirty="0">
                <a:solidFill>
                  <a:schemeClr val="bg1"/>
                </a:solidFill>
              </a:rPr>
              <a:t>§ 1. O kolejności wniosku o wpis rozstrzyga chwila wpływu wniosku do właściwego sądu. Za chwilę wpływu wniosku uważa się godzinę i minutę, w której w danym dniu wniosek wpłynął do sądu.</a:t>
            </a:r>
          </a:p>
          <a:p>
            <a:pPr marL="0" indent="0" algn="just">
              <a:buNone/>
            </a:pPr>
            <a:r>
              <a:rPr lang="pl-PL" dirty="0">
                <a:solidFill>
                  <a:schemeClr val="bg1"/>
                </a:solidFill>
              </a:rPr>
              <a:t>§ 1</a:t>
            </a:r>
            <a:r>
              <a:rPr lang="pl-PL" baseline="30000" dirty="0">
                <a:solidFill>
                  <a:schemeClr val="bg1"/>
                </a:solidFill>
              </a:rPr>
              <a:t>1</a:t>
            </a:r>
            <a:r>
              <a:rPr lang="pl-PL" dirty="0">
                <a:solidFill>
                  <a:schemeClr val="bg1"/>
                </a:solidFill>
              </a:rPr>
              <a:t>. Za chwilę wpływu wniosku o wpis złożonego za pośrednictwem systemu teleinformatycznego uważa się godzinę, minutę i sekundę umieszczenia wniosku w systemie.</a:t>
            </a:r>
          </a:p>
          <a:p>
            <a:pPr marL="0" indent="0" algn="just">
              <a:buNone/>
            </a:pPr>
            <a:r>
              <a:rPr lang="pl-PL" dirty="0">
                <a:solidFill>
                  <a:schemeClr val="bg1"/>
                </a:solidFill>
              </a:rPr>
              <a:t>§ 2. Wnioski, które wpłynęły w tej samej chwili, będą uważane za złożone równocześnie. </a:t>
            </a:r>
          </a:p>
          <a:p>
            <a:pPr marL="0" indent="0" algn="just">
              <a:buNone/>
            </a:pPr>
            <a:r>
              <a:rPr lang="pl-PL" dirty="0">
                <a:solidFill>
                  <a:schemeClr val="bg1"/>
                </a:solidFill>
              </a:rPr>
              <a:t>Art. 626</a:t>
            </a:r>
            <a:r>
              <a:rPr lang="pl-PL" baseline="30000" dirty="0">
                <a:solidFill>
                  <a:schemeClr val="bg1"/>
                </a:solidFill>
              </a:rPr>
              <a:t>7</a:t>
            </a:r>
            <a:r>
              <a:rPr lang="pl-PL" dirty="0">
                <a:solidFill>
                  <a:schemeClr val="bg1"/>
                </a:solidFill>
              </a:rPr>
              <a:t> [Rejestracja wniosku] </a:t>
            </a:r>
          </a:p>
          <a:p>
            <a:pPr marL="0" indent="0" algn="just">
              <a:buNone/>
            </a:pPr>
            <a:r>
              <a:rPr lang="pl-PL" dirty="0">
                <a:solidFill>
                  <a:schemeClr val="bg1"/>
                </a:solidFill>
              </a:rPr>
              <a:t>§ 1. Wniosek o wpis powinien być w dniu wpływu do sądu zarejestrowany niezwłocznie w dzienniku ksiąg wieczystych i opatrzony kolejnym numerem.</a:t>
            </a:r>
          </a:p>
          <a:p>
            <a:pPr marL="0" indent="0" algn="just">
              <a:buNone/>
            </a:pPr>
            <a:r>
              <a:rPr lang="pl-PL" dirty="0">
                <a:solidFill>
                  <a:schemeClr val="bg1"/>
                </a:solidFill>
              </a:rPr>
              <a:t>§ 2. Niezwłocznie po zarejestrowaniu wniosku w dzienniku ksiąg wieczystych zamieszcza się w odpowiednim dziale księgi wieczystej informację o wniosku jako wzmiankę o wniosku. Wzmianka o wniosku złożonym za pośrednictwem systemu teleinformatycznego umieszczana jest automatycznie z chwilą umieszczenia wniosku w systemie.</a:t>
            </a:r>
          </a:p>
          <a:p>
            <a:pPr marL="0" indent="0" algn="just">
              <a:buNone/>
            </a:pPr>
            <a:r>
              <a:rPr lang="pl-PL" dirty="0">
                <a:solidFill>
                  <a:schemeClr val="bg1"/>
                </a:solidFill>
              </a:rPr>
              <a:t>§ 3. Wzmiankę o wniosku wykreśla się z urzędu, niezwłocznie po dokonaniu wpisu, po uprawomocnieniu się postanowienia o odmowie dokonania wpisu lub o odrzuceniu wniosku albo o umorzeniu postępowania albo po uprawomocnieniu się zarządzenia o zwrocie wniosku.</a:t>
            </a:r>
          </a:p>
          <a:p>
            <a:pPr marL="0" indent="0" algn="just">
              <a:buNone/>
            </a:pPr>
            <a:r>
              <a:rPr lang="pl-PL" dirty="0">
                <a:solidFill>
                  <a:schemeClr val="bg1"/>
                </a:solidFill>
              </a:rPr>
              <a:t>§ 4. W razie wniesienia skargi na wpis w księdze wieczystej dokonany przez referendarza stosuje się odpowiednio przepisy § 1 i § 2. Wzmiankę o skardze wykreśla się z urzędu po rozpoznaniu skargi.</a:t>
            </a:r>
          </a:p>
          <a:p>
            <a:pPr marL="0" indent="0" algn="just">
              <a:buNone/>
            </a:pPr>
            <a:endParaRPr lang="pl-PL" dirty="0"/>
          </a:p>
          <a:p>
            <a:pPr algn="just">
              <a:buFont typeface="Wingdings" panose="05000000000000000000" pitchFamily="2" charset="2"/>
              <a:buChar char="v"/>
            </a:pPr>
            <a:r>
              <a:rPr lang="pl-PL" dirty="0"/>
              <a:t>Do wpływu wniosku w ramach postępowania wieczystoksięgowego nie stosujemy art. 165 § 2 KPC</a:t>
            </a:r>
          </a:p>
          <a:p>
            <a:pPr algn="just">
              <a:buFont typeface="Wingdings" panose="05000000000000000000" pitchFamily="2" charset="2"/>
              <a:buChar char="v"/>
            </a:pPr>
            <a:r>
              <a:rPr lang="pl-PL" dirty="0"/>
              <a:t>wpis decyduje o określeniu pierwszeństwa ograniczonych praw rzeczowych ujawnionych w księdze wieczystej (art. 12 u.k.w.h.)</a:t>
            </a:r>
          </a:p>
          <a:p>
            <a:pPr marL="0" indent="0" algn="just">
              <a:buNone/>
            </a:pPr>
            <a:r>
              <a:rPr lang="pl-PL" dirty="0">
                <a:solidFill>
                  <a:schemeClr val="bg1"/>
                </a:solidFill>
              </a:rPr>
              <a:t> Art. 12 [Kilka praw wpisanych]</a:t>
            </a:r>
          </a:p>
          <a:p>
            <a:pPr marL="0" indent="0" algn="just">
              <a:buNone/>
            </a:pPr>
            <a:r>
              <a:rPr lang="pl-PL" dirty="0">
                <a:solidFill>
                  <a:schemeClr val="bg1"/>
                </a:solidFill>
              </a:rPr>
              <a:t>1. O pierwszeństwie ograniczonych praw rzeczowych wpisanych do księgi wieczystej rozstrzyga chwila, od której liczy się skutki dokonanego wpisu.</a:t>
            </a:r>
          </a:p>
          <a:p>
            <a:pPr marL="0" indent="0" algn="just">
              <a:buNone/>
            </a:pPr>
            <a:r>
              <a:rPr lang="pl-PL" dirty="0">
                <a:solidFill>
                  <a:schemeClr val="bg1"/>
                </a:solidFill>
              </a:rPr>
              <a:t>2. Prawa wpisane na podstawie wniosków złożonych równocześnie mają równe pierwszeństwo.</a:t>
            </a:r>
          </a:p>
          <a:p>
            <a:pPr marL="0" indent="0" algn="just">
              <a:buNone/>
            </a:pPr>
            <a:endParaRPr lang="pl-PL" dirty="0"/>
          </a:p>
          <a:p>
            <a:pPr marL="0" indent="0" algn="just">
              <a:buNone/>
            </a:pPr>
            <a:r>
              <a:rPr lang="pl-PL" dirty="0"/>
              <a:t>UWAGA! </a:t>
            </a:r>
          </a:p>
          <a:p>
            <a:pPr marL="0" indent="0" algn="just">
              <a:buNone/>
            </a:pPr>
            <a:r>
              <a:rPr lang="pl-PL" dirty="0">
                <a:solidFill>
                  <a:schemeClr val="bg1"/>
                </a:solidFill>
              </a:rPr>
              <a:t>Art. 29 [Moc wsteczna wpisu] Wpis w księdze wieczystej ma moc wsteczną od chwili złożenia wniosku o dokonanie wpisu, a w wypadku wszczęcia postępowania z urzędu - od chwili wszczęcia tego postępowania.</a:t>
            </a:r>
          </a:p>
          <a:p>
            <a:pPr marL="0" indent="0" algn="just">
              <a:buNone/>
            </a:pPr>
            <a:endParaRPr lang="pl-PL" dirty="0"/>
          </a:p>
          <a:p>
            <a:pPr marL="0" indent="0" algn="just">
              <a:buNone/>
            </a:pPr>
            <a:r>
              <a:rPr lang="pl-PL" dirty="0"/>
              <a:t>Wyłom SN od </a:t>
            </a:r>
            <a:r>
              <a:rPr lang="pl-PL" b="1" dirty="0"/>
              <a:t>zasady rozpoznawania kolizyjnych wniosków według ich kolejności:</a:t>
            </a:r>
            <a:endParaRPr lang="pl-PL" dirty="0"/>
          </a:p>
          <a:p>
            <a:pPr marL="0" indent="0" algn="just">
              <a:buNone/>
            </a:pPr>
            <a:r>
              <a:rPr lang="pl-PL" dirty="0">
                <a:solidFill>
                  <a:schemeClr val="bg1"/>
                </a:solidFill>
              </a:rPr>
              <a:t>W razie złożenia w tym samym dniu dwóch wniosków o wpis prawa własności na rzecz różnych nabywców, na podstawie różnych umów sprzedaży dotyczących tej samej nieruchomości, o kolejności rozpoznania wniosków rozstrzyga chwila zawarcia tych umów (postanowienie SN z dnia 4 kwietnia 2003 r., III CKN 1302/00)</a:t>
            </a:r>
          </a:p>
          <a:p>
            <a:pPr marL="0" indent="0">
              <a:buNone/>
            </a:pPr>
            <a:endParaRPr lang="pl-PL" dirty="0"/>
          </a:p>
        </p:txBody>
      </p:sp>
      <p:pic>
        <p:nvPicPr>
          <p:cNvPr id="12" name="Picture 11">
            <a:hlinkClick r:id="" action="ppaction://noaction"/>
            <a:extLst>
              <a:ext uri="{FF2B5EF4-FFF2-40B4-BE49-F238E27FC236}">
                <a16:creationId xmlns:a16="http://schemas.microsoft.com/office/drawing/2014/main" id="{91F653C2-E299-4254-83C5-F00E57B0948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8124" y="6401538"/>
            <a:ext cx="429877" cy="429877"/>
          </a:xfrm>
          <a:prstGeom prst="rect">
            <a:avLst/>
          </a:prstGeom>
        </p:spPr>
      </p:pic>
    </p:spTree>
    <p:extLst>
      <p:ext uri="{BB962C8B-B14F-4D97-AF65-F5344CB8AC3E}">
        <p14:creationId xmlns:p14="http://schemas.microsoft.com/office/powerpoint/2010/main" val="13410853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9944A2A-820F-4624-99EF-F62C88992AB0}"/>
              </a:ext>
            </a:extLst>
          </p:cNvPr>
          <p:cNvSpPr/>
          <p:nvPr/>
        </p:nvSpPr>
        <p:spPr>
          <a:xfrm>
            <a:off x="6191696" y="5518299"/>
            <a:ext cx="4348713" cy="1105785"/>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Rectangle 3">
            <a:extLst>
              <a:ext uri="{FF2B5EF4-FFF2-40B4-BE49-F238E27FC236}">
                <a16:creationId xmlns:a16="http://schemas.microsoft.com/office/drawing/2014/main" id="{C5333B55-6083-4F75-9DA5-B18539C3A70D}"/>
              </a:ext>
            </a:extLst>
          </p:cNvPr>
          <p:cNvSpPr/>
          <p:nvPr/>
        </p:nvSpPr>
        <p:spPr>
          <a:xfrm>
            <a:off x="1640957" y="361508"/>
            <a:ext cx="4359350" cy="64964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1524000" y="2"/>
            <a:ext cx="9144000" cy="361506"/>
          </a:xfrm>
        </p:spPr>
        <p:txBody>
          <a:bodyPr>
            <a:normAutofit/>
          </a:bodyPr>
          <a:lstStyle/>
          <a:p>
            <a:r>
              <a:rPr lang="pl-PL" sz="1800" dirty="0"/>
              <a:t>KOGNICJA SĄDU, WPIS</a:t>
            </a:r>
          </a:p>
        </p:txBody>
      </p:sp>
      <p:sp>
        <p:nvSpPr>
          <p:cNvPr id="5" name="Rectangle 4">
            <a:extLst>
              <a:ext uri="{FF2B5EF4-FFF2-40B4-BE49-F238E27FC236}">
                <a16:creationId xmlns:a16="http://schemas.microsoft.com/office/drawing/2014/main" id="{BE7E013C-675E-49DC-A972-580D33C662ED}"/>
              </a:ext>
            </a:extLst>
          </p:cNvPr>
          <p:cNvSpPr/>
          <p:nvPr/>
        </p:nvSpPr>
        <p:spPr>
          <a:xfrm>
            <a:off x="6191696" y="4316819"/>
            <a:ext cx="4348713" cy="967562"/>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640958" y="361508"/>
            <a:ext cx="8899451" cy="6411433"/>
          </a:xfrm>
        </p:spPr>
        <p:txBody>
          <a:bodyPr numCol="2" spcCol="360000">
            <a:noAutofit/>
          </a:bodyPr>
          <a:lstStyle/>
          <a:p>
            <a:pPr marL="0" indent="0" algn="just">
              <a:buNone/>
            </a:pPr>
            <a:r>
              <a:rPr lang="pl-PL" sz="1050" dirty="0">
                <a:solidFill>
                  <a:schemeClr val="bg1"/>
                </a:solidFill>
              </a:rPr>
              <a:t>Art. 626</a:t>
            </a:r>
            <a:r>
              <a:rPr lang="pl-PL" sz="1050" baseline="30000" dirty="0">
                <a:solidFill>
                  <a:schemeClr val="bg1"/>
                </a:solidFill>
              </a:rPr>
              <a:t>8</a:t>
            </a:r>
            <a:r>
              <a:rPr lang="pl-PL" sz="1050" dirty="0">
                <a:solidFill>
                  <a:schemeClr val="bg1"/>
                </a:solidFill>
              </a:rPr>
              <a:t> [Wpis] </a:t>
            </a:r>
          </a:p>
          <a:p>
            <a:pPr marL="0" indent="0" algn="just">
              <a:buNone/>
            </a:pPr>
            <a:r>
              <a:rPr lang="pl-PL" sz="1050" dirty="0">
                <a:solidFill>
                  <a:schemeClr val="bg1"/>
                </a:solidFill>
              </a:rPr>
              <a:t>§ 1. Wpis dokonywany </a:t>
            </a:r>
            <a:r>
              <a:rPr lang="pl-PL" sz="1050" b="1" dirty="0">
                <a:solidFill>
                  <a:schemeClr val="bg1"/>
                </a:solidFill>
              </a:rPr>
              <a:t>jest jedynie na wniosek i w jego granicach</a:t>
            </a:r>
            <a:r>
              <a:rPr lang="pl-PL" sz="1050" dirty="0">
                <a:solidFill>
                  <a:schemeClr val="bg1"/>
                </a:solidFill>
              </a:rPr>
              <a:t>, chyba że przepis szczególny przewiduje dokonanie wpisu z urzędu.</a:t>
            </a:r>
          </a:p>
          <a:p>
            <a:pPr marL="0" indent="0" algn="just">
              <a:buNone/>
            </a:pPr>
            <a:r>
              <a:rPr lang="pl-PL" sz="1050" dirty="0">
                <a:solidFill>
                  <a:schemeClr val="bg1"/>
                </a:solidFill>
              </a:rPr>
              <a:t>§ 2. Rozpoznając wniosek o wpis, </a:t>
            </a:r>
            <a:r>
              <a:rPr lang="pl-PL" sz="1050" b="1" dirty="0">
                <a:solidFill>
                  <a:schemeClr val="bg1"/>
                </a:solidFill>
              </a:rPr>
              <a:t>sąd bada jedynie treść i formę wniosku, dołączonych do wniosku dokumentów oraz treść księgi wieczystej</a:t>
            </a:r>
            <a:r>
              <a:rPr lang="pl-PL" sz="1050" dirty="0">
                <a:solidFill>
                  <a:schemeClr val="bg1"/>
                </a:solidFill>
              </a:rPr>
              <a:t>.</a:t>
            </a:r>
          </a:p>
          <a:p>
            <a:pPr marL="0" indent="0" algn="just">
              <a:buNone/>
            </a:pPr>
            <a:r>
              <a:rPr lang="pl-PL" sz="1050" dirty="0">
                <a:solidFill>
                  <a:schemeClr val="bg1"/>
                </a:solidFill>
              </a:rPr>
              <a:t>§ 2</a:t>
            </a:r>
            <a:r>
              <a:rPr lang="pl-PL" sz="1050" baseline="30000" dirty="0">
                <a:solidFill>
                  <a:schemeClr val="bg1"/>
                </a:solidFill>
              </a:rPr>
              <a:t>1</a:t>
            </a:r>
            <a:r>
              <a:rPr lang="pl-PL" sz="1050" dirty="0">
                <a:solidFill>
                  <a:schemeClr val="bg1"/>
                </a:solidFill>
              </a:rPr>
              <a:t>. Przed rozpoznaniem wniosku o wpis na podstawie tytułu wykonawczego, o którym mowa w art. 783 § 4, istnienie i treść tego tytułu podlegają zweryfikowaniu przez sędziego lub referendarza sądowego w systemie teleinformatycznym.</a:t>
            </a:r>
          </a:p>
          <a:p>
            <a:pPr marL="0" indent="0" algn="just">
              <a:buNone/>
            </a:pPr>
            <a:r>
              <a:rPr lang="pl-PL" sz="1050" dirty="0">
                <a:solidFill>
                  <a:schemeClr val="bg1"/>
                </a:solidFill>
              </a:rPr>
              <a:t>§ 3. Rozpoznając wniosek o wpis w księdze wieczystej, sąd z urzędu bada zgodność danych wskazanych we wniosku z danymi wynikającymi z systemów prowadzących ewidencje powszechnych numerów identyfikacyjnych, chyba że istnieją przeszkody faktyczne uniemożliwiające dokonanie takiego sprawdzenia.</a:t>
            </a:r>
          </a:p>
          <a:p>
            <a:pPr marL="0" indent="0" algn="just">
              <a:buNone/>
            </a:pPr>
            <a:r>
              <a:rPr lang="pl-PL" sz="1050" dirty="0">
                <a:solidFill>
                  <a:schemeClr val="bg1"/>
                </a:solidFill>
              </a:rPr>
              <a:t>§ 4. Rozpoznając wniosek o zmianę oznaczenia nieruchomości w księdze wieczystej, sąd ponadto dokonuje z urzędu sprawdzenia danych wskazanych we wniosku i ujawnionego w księdze wieczystej oznaczenia nieruchomości z danymi katastru nieruchomości, chyba że istnieją przeszkody faktyczne uniemożliwiające dokonanie takiego sprawdzenia.</a:t>
            </a:r>
          </a:p>
          <a:p>
            <a:pPr marL="0" indent="0" algn="just">
              <a:buNone/>
            </a:pPr>
            <a:r>
              <a:rPr lang="pl-PL" sz="1050" dirty="0">
                <a:solidFill>
                  <a:schemeClr val="bg1"/>
                </a:solidFill>
              </a:rPr>
              <a:t>§ 5. Niezgodność danych, o których mowa w § 3 i § 4, stanowi przeszkodę do dokonania wpisu.</a:t>
            </a:r>
          </a:p>
          <a:p>
            <a:pPr marL="0" indent="0" algn="just">
              <a:buNone/>
            </a:pPr>
            <a:r>
              <a:rPr lang="pl-PL" sz="1050" dirty="0">
                <a:solidFill>
                  <a:schemeClr val="bg1"/>
                </a:solidFill>
              </a:rPr>
              <a:t>§ 6. </a:t>
            </a:r>
            <a:r>
              <a:rPr lang="pl-PL" sz="1050" b="1" dirty="0">
                <a:solidFill>
                  <a:schemeClr val="bg1"/>
                </a:solidFill>
              </a:rPr>
              <a:t>W postępowaniu wieczystoksięgowym wpis w księdze wieczystej jest orzeczeniem. Uzasadnienia wpisu nie sporządza się</a:t>
            </a:r>
            <a:r>
              <a:rPr lang="pl-PL" sz="1050" dirty="0">
                <a:solidFill>
                  <a:schemeClr val="bg1"/>
                </a:solidFill>
              </a:rPr>
              <a:t>. </a:t>
            </a:r>
          </a:p>
          <a:p>
            <a:pPr marL="0" indent="0" algn="just">
              <a:buNone/>
            </a:pPr>
            <a:r>
              <a:rPr lang="pl-PL" sz="1050" dirty="0">
                <a:solidFill>
                  <a:schemeClr val="bg1"/>
                </a:solidFill>
              </a:rPr>
              <a:t>§ 7. </a:t>
            </a:r>
            <a:r>
              <a:rPr lang="pl-PL" sz="1050" b="1" dirty="0">
                <a:solidFill>
                  <a:schemeClr val="bg1"/>
                </a:solidFill>
              </a:rPr>
              <a:t>Wpisem w księdze wieczystej jest również wykreślenie</a:t>
            </a:r>
            <a:r>
              <a:rPr lang="pl-PL" sz="1050" dirty="0">
                <a:solidFill>
                  <a:schemeClr val="bg1"/>
                </a:solidFill>
              </a:rPr>
              <a:t>.</a:t>
            </a:r>
          </a:p>
          <a:p>
            <a:pPr marL="0" indent="0" algn="just">
              <a:buNone/>
            </a:pPr>
            <a:r>
              <a:rPr lang="pl-PL" sz="1050" dirty="0">
                <a:solidFill>
                  <a:schemeClr val="bg1"/>
                </a:solidFill>
              </a:rPr>
              <a:t>§ 8. Wpis w księdze wieczystej podpisany przez sędziego lub referendarza sądowego </a:t>
            </a:r>
            <a:r>
              <a:rPr lang="pl-PL" sz="1050" b="1" dirty="0">
                <a:solidFill>
                  <a:schemeClr val="bg1"/>
                </a:solidFill>
              </a:rPr>
              <a:t>uważa się za dokonany z chwilą jego zapisania w centralnej bazie danych ksiąg wieczystych</a:t>
            </a:r>
            <a:r>
              <a:rPr lang="pl-PL" sz="1050" dirty="0">
                <a:solidFill>
                  <a:schemeClr val="bg1"/>
                </a:solidFill>
              </a:rPr>
              <a:t>.</a:t>
            </a:r>
          </a:p>
          <a:p>
            <a:pPr marL="0" indent="0" algn="just">
              <a:buNone/>
            </a:pPr>
            <a:r>
              <a:rPr lang="pl-PL" sz="1050" dirty="0">
                <a:solidFill>
                  <a:schemeClr val="bg1"/>
                </a:solidFill>
              </a:rPr>
              <a:t>§ 9.</a:t>
            </a:r>
            <a:r>
              <a:rPr lang="pl-PL" sz="1050" i="1" dirty="0">
                <a:solidFill>
                  <a:schemeClr val="bg1"/>
                </a:solidFill>
              </a:rPr>
              <a:t>(uchylony)</a:t>
            </a:r>
            <a:endParaRPr lang="pl-PL" sz="1050" dirty="0">
              <a:solidFill>
                <a:schemeClr val="bg1"/>
              </a:solidFill>
            </a:endParaRPr>
          </a:p>
          <a:p>
            <a:pPr marL="0" indent="0" algn="just">
              <a:buNone/>
            </a:pPr>
            <a:r>
              <a:rPr lang="pl-PL" sz="1050" dirty="0">
                <a:solidFill>
                  <a:schemeClr val="bg1"/>
                </a:solidFill>
              </a:rPr>
              <a:t>§ 10. </a:t>
            </a:r>
            <a:r>
              <a:rPr lang="pl-PL" sz="1050" b="1" dirty="0">
                <a:solidFill>
                  <a:schemeClr val="bg1"/>
                </a:solidFill>
              </a:rPr>
              <a:t>Założenie księgi wieczystej następuje z chwilą dokonania pierwszego wpisu</a:t>
            </a:r>
            <a:r>
              <a:rPr lang="pl-PL" sz="1050" dirty="0">
                <a:solidFill>
                  <a:schemeClr val="bg1"/>
                </a:solidFill>
              </a:rPr>
              <a:t>.</a:t>
            </a:r>
          </a:p>
          <a:p>
            <a:pPr marL="0" indent="0" algn="just">
              <a:buNone/>
            </a:pPr>
            <a:r>
              <a:rPr lang="pl-PL" sz="1050" dirty="0">
                <a:solidFill>
                  <a:schemeClr val="bg1"/>
                </a:solidFill>
              </a:rPr>
              <a:t>§ 11. Czynności związane z zakładaniem i prowadzeniem ksiąg wieczystych dokonywane są w centralnej bazie danych ksiąg wieczystych.</a:t>
            </a:r>
          </a:p>
          <a:p>
            <a:pPr marL="0" indent="0" algn="just">
              <a:buNone/>
            </a:pPr>
            <a:endParaRPr lang="pl-PL" sz="1050" dirty="0"/>
          </a:p>
          <a:p>
            <a:pPr algn="just">
              <a:buFont typeface="Wingdings" panose="05000000000000000000" pitchFamily="2" charset="2"/>
              <a:buChar char="v"/>
            </a:pPr>
            <a:r>
              <a:rPr lang="pl-PL" sz="1050" dirty="0"/>
              <a:t>Wpis dokonywany jest, co do zasady, jedynie na wniosek. Wpis z urzędu może być dokonany w ramach tzw. wpisu ostrzeżenia.</a:t>
            </a:r>
          </a:p>
          <a:p>
            <a:pPr algn="just">
              <a:buFont typeface="Wingdings" panose="05000000000000000000" pitchFamily="2" charset="2"/>
              <a:buChar char="v"/>
            </a:pPr>
            <a:r>
              <a:rPr lang="pl-PL" sz="1050" dirty="0"/>
              <a:t>Kognicja sądu wieczystoksięgowego w ramach tego postępowania sprowadza się jedynie do badania treści i formy wniosku, dołączonych do niego dokumentów oraz treści księgi wieczystej.</a:t>
            </a:r>
          </a:p>
          <a:p>
            <a:pPr algn="just">
              <a:buFont typeface="Wingdings" panose="05000000000000000000" pitchFamily="2" charset="2"/>
              <a:buChar char="v"/>
            </a:pPr>
            <a:r>
              <a:rPr lang="pl-PL" sz="1050" dirty="0"/>
              <a:t>Uwaga! Sąd nie będzie badał dokumentów niedołączonych do wniosku, a załączonych później, choćby istniały już przed złożeniem wniosku.</a:t>
            </a:r>
          </a:p>
          <a:p>
            <a:pPr algn="just">
              <a:buFont typeface="Wingdings" panose="05000000000000000000" pitchFamily="2" charset="2"/>
              <a:buChar char="v"/>
            </a:pPr>
            <a:r>
              <a:rPr lang="pl-PL" sz="1050" dirty="0"/>
              <a:t>Sąd w ramach tego postępowania nie będzie mógł badać merytorycznej zasadności dokumentu urzędowego, jakim będzie orzeczenie sądu stanowiące podstawę wpisu czy też decyzja administracyjna</a:t>
            </a:r>
          </a:p>
          <a:p>
            <a:pPr algn="just">
              <a:buFont typeface="Wingdings" panose="05000000000000000000" pitchFamily="2" charset="2"/>
              <a:buChar char="v"/>
            </a:pPr>
            <a:r>
              <a:rPr lang="pl-PL" sz="1050" dirty="0"/>
              <a:t>Oprócz dokumentów stanowiących podstawę wpisu sąd nie może korzystać z innych środków dowodowych; powinien jednakże brać pod uwagę fakty znane mu z urzędu.</a:t>
            </a:r>
          </a:p>
          <a:p>
            <a:pPr algn="just">
              <a:buFont typeface="Wingdings" panose="05000000000000000000" pitchFamily="2" charset="2"/>
              <a:buChar char="v"/>
            </a:pPr>
            <a:r>
              <a:rPr lang="pl-PL" sz="1050" dirty="0"/>
              <a:t>W ramach postępowania wieczystoksięgowego pozytywnym orzeczeniem jest WPIS (także wykreślenie).Wpisu nie uzasadnia się. Wpis uważa się za dokonany z chwilą zapisania go w centralnej bazie danych ksiąg wieczystych. Należy pamiętać, że wpis ma moc wsteczną od chwili złożenia wniosku we właściwym sądzie.</a:t>
            </a:r>
          </a:p>
          <a:p>
            <a:pPr marL="0" indent="0" algn="just">
              <a:buNone/>
            </a:pPr>
            <a:endParaRPr lang="pl-PL" sz="1050" dirty="0"/>
          </a:p>
          <a:p>
            <a:pPr marL="0" indent="0" algn="just">
              <a:buNone/>
            </a:pPr>
            <a:r>
              <a:rPr lang="pl-PL" sz="1050" dirty="0">
                <a:solidFill>
                  <a:schemeClr val="bg1"/>
                </a:solidFill>
              </a:rPr>
              <a:t>Sąd w postępowaniu wieczystoksięgowym nie może dopuścić do wpisu wtedy, gdy sprzeciwiają się temu fakty powszechnie znane lub znane mu urzędowo.</a:t>
            </a:r>
          </a:p>
          <a:p>
            <a:pPr algn="just">
              <a:buFontTx/>
              <a:buChar char="-"/>
            </a:pPr>
            <a:r>
              <a:rPr lang="pl-PL" sz="1050" dirty="0">
                <a:solidFill>
                  <a:schemeClr val="bg1"/>
                </a:solidFill>
              </a:rPr>
              <a:t>post. SN z dnia 17 stycznia 2017 r. IV CSK 434/16</a:t>
            </a:r>
          </a:p>
          <a:p>
            <a:pPr marL="0" indent="0" algn="just">
              <a:buNone/>
            </a:pPr>
            <a:r>
              <a:rPr lang="pl-PL" sz="1050" dirty="0"/>
              <a:t>Wyłom od podstawowej kognicji:</a:t>
            </a:r>
          </a:p>
          <a:p>
            <a:pPr marL="0" indent="0" algn="just">
              <a:buNone/>
            </a:pPr>
            <a:r>
              <a:rPr lang="pl-PL" sz="1050" dirty="0">
                <a:solidFill>
                  <a:schemeClr val="bg1"/>
                </a:solidFill>
              </a:rPr>
              <a:t>Kognicja sądu wieczystoksięgowego obejmująca ocenę, czy ważna była umowa (ugoda sądowa) przenosząca prawo własności nie obejmuje oceny prawidłowości postępowania sądowego w sprawie, w której ugoda sądowa została zawarta.</a:t>
            </a:r>
          </a:p>
          <a:p>
            <a:pPr marL="0" indent="0" algn="just">
              <a:buNone/>
            </a:pPr>
            <a:r>
              <a:rPr lang="pl-PL" sz="1050" dirty="0">
                <a:solidFill>
                  <a:schemeClr val="bg1"/>
                </a:solidFill>
              </a:rPr>
              <a:t>Orz. SN z dnia 25 kwietnia 2013 r.</a:t>
            </a:r>
            <a:br>
              <a:rPr lang="pl-PL" sz="1050" dirty="0">
                <a:solidFill>
                  <a:schemeClr val="bg1"/>
                </a:solidFill>
              </a:rPr>
            </a:br>
            <a:r>
              <a:rPr lang="pl-PL" sz="1050" dirty="0">
                <a:solidFill>
                  <a:schemeClr val="bg1"/>
                </a:solidFill>
              </a:rPr>
              <a:t>V CSK 226/12, Legalis</a:t>
            </a:r>
          </a:p>
        </p:txBody>
      </p:sp>
      <p:pic>
        <p:nvPicPr>
          <p:cNvPr id="7" name="Picture 6">
            <a:hlinkClick r:id="" action="ppaction://noaction"/>
            <a:extLst>
              <a:ext uri="{FF2B5EF4-FFF2-40B4-BE49-F238E27FC236}">
                <a16:creationId xmlns:a16="http://schemas.microsoft.com/office/drawing/2014/main" id="{AC1092C5-F695-4805-A08B-86113F0DC91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33080" y="6496494"/>
            <a:ext cx="334921" cy="334921"/>
          </a:xfrm>
          <a:prstGeom prst="rect">
            <a:avLst/>
          </a:prstGeom>
        </p:spPr>
      </p:pic>
    </p:spTree>
    <p:extLst>
      <p:ext uri="{BB962C8B-B14F-4D97-AF65-F5344CB8AC3E}">
        <p14:creationId xmlns:p14="http://schemas.microsoft.com/office/powerpoint/2010/main" val="10576431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1524000" y="2"/>
            <a:ext cx="9144000" cy="489097"/>
          </a:xfrm>
        </p:spPr>
        <p:txBody>
          <a:bodyPr>
            <a:normAutofit/>
          </a:bodyPr>
          <a:lstStyle/>
          <a:p>
            <a:r>
              <a:rPr lang="pl-PL" sz="2400" dirty="0"/>
              <a:t>ORZECZENIA</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640958" y="563526"/>
            <a:ext cx="8899451" cy="6209414"/>
          </a:xfrm>
        </p:spPr>
        <p:txBody>
          <a:bodyPr/>
          <a:lstStyle/>
          <a:p>
            <a:pPr>
              <a:buFont typeface="Wingdings" panose="05000000000000000000" pitchFamily="2" charset="2"/>
              <a:buChar char="v"/>
            </a:pPr>
            <a:r>
              <a:rPr lang="pl-PL" dirty="0"/>
              <a:t>POZYTYWNE:</a:t>
            </a:r>
          </a:p>
          <a:p>
            <a:pPr lvl="1">
              <a:buFont typeface="Wingdings" panose="05000000000000000000" pitchFamily="2" charset="2"/>
              <a:buChar char="§"/>
            </a:pPr>
            <a:r>
              <a:rPr lang="pl-PL" dirty="0"/>
              <a:t>Wpis</a:t>
            </a:r>
          </a:p>
          <a:p>
            <a:pPr lvl="1">
              <a:buFont typeface="Wingdings" panose="05000000000000000000" pitchFamily="2" charset="2"/>
              <a:buChar char="§"/>
            </a:pPr>
            <a:r>
              <a:rPr lang="pl-PL" dirty="0"/>
              <a:t>Wykreślenie</a:t>
            </a:r>
          </a:p>
          <a:p>
            <a:pPr>
              <a:buFont typeface="Wingdings" panose="05000000000000000000" pitchFamily="2" charset="2"/>
              <a:buChar char="v"/>
            </a:pPr>
            <a:r>
              <a:rPr lang="pl-PL" dirty="0"/>
              <a:t>NEGATYWNE:</a:t>
            </a:r>
          </a:p>
          <a:p>
            <a:pPr lvl="1">
              <a:buFont typeface="Wingdings" panose="05000000000000000000" pitchFamily="2" charset="2"/>
              <a:buChar char="§"/>
            </a:pPr>
            <a:r>
              <a:rPr lang="pl-PL" dirty="0"/>
              <a:t>Postanowienie o oddaleniu wniosku z powodu braku podstaw do dokonania wpisu</a:t>
            </a:r>
          </a:p>
          <a:p>
            <a:pPr lvl="1">
              <a:buFont typeface="Wingdings" panose="05000000000000000000" pitchFamily="2" charset="2"/>
              <a:buChar char="§"/>
            </a:pPr>
            <a:r>
              <a:rPr lang="pl-PL" dirty="0"/>
              <a:t>Postanowienie o oddaleniu wniosku z powodu istniejących przeszkód do dokonania wpisu</a:t>
            </a:r>
          </a:p>
          <a:p>
            <a:pPr marL="0" indent="0">
              <a:buNone/>
            </a:pPr>
            <a:endParaRPr lang="pl-PL" dirty="0"/>
          </a:p>
          <a:p>
            <a:pPr>
              <a:buFont typeface="Wingdings" panose="05000000000000000000" pitchFamily="2" charset="2"/>
              <a:buChar char="v"/>
            </a:pPr>
            <a:r>
              <a:rPr lang="pl-PL" dirty="0"/>
              <a:t>Inne postanowienia kończące postępowanie:</a:t>
            </a:r>
          </a:p>
          <a:p>
            <a:pPr lvl="1">
              <a:buFont typeface="Wingdings" panose="05000000000000000000" pitchFamily="2" charset="2"/>
              <a:buChar char="§"/>
            </a:pPr>
            <a:r>
              <a:rPr lang="pl-PL" dirty="0"/>
              <a:t>Postanowienie o odrzuceniu wniosku</a:t>
            </a:r>
          </a:p>
          <a:p>
            <a:pPr lvl="1">
              <a:buFont typeface="Wingdings" panose="05000000000000000000" pitchFamily="2" charset="2"/>
              <a:buChar char="§"/>
            </a:pPr>
            <a:r>
              <a:rPr lang="pl-PL" dirty="0"/>
              <a:t>Postanowienie o umorzeniu postępowania</a:t>
            </a:r>
          </a:p>
          <a:p>
            <a:pPr>
              <a:buFontTx/>
              <a:buChar char="-"/>
            </a:pPr>
            <a:endParaRPr lang="pl-PL" dirty="0"/>
          </a:p>
        </p:txBody>
      </p:sp>
      <p:pic>
        <p:nvPicPr>
          <p:cNvPr id="4" name="Picture 3">
            <a:hlinkClick r:id="" action="ppaction://noaction"/>
            <a:extLst>
              <a:ext uri="{FF2B5EF4-FFF2-40B4-BE49-F238E27FC236}">
                <a16:creationId xmlns:a16="http://schemas.microsoft.com/office/drawing/2014/main" id="{DD3D0747-713C-4146-AD1B-641B55071E3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8124" y="6401538"/>
            <a:ext cx="429877" cy="429877"/>
          </a:xfrm>
          <a:prstGeom prst="rect">
            <a:avLst/>
          </a:prstGeom>
        </p:spPr>
      </p:pic>
    </p:spTree>
    <p:extLst>
      <p:ext uri="{BB962C8B-B14F-4D97-AF65-F5344CB8AC3E}">
        <p14:creationId xmlns:p14="http://schemas.microsoft.com/office/powerpoint/2010/main" val="34097176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7C0FDD4-7BE2-4592-865B-6442FA1D78A0}"/>
              </a:ext>
            </a:extLst>
          </p:cNvPr>
          <p:cNvSpPr/>
          <p:nvPr/>
        </p:nvSpPr>
        <p:spPr>
          <a:xfrm>
            <a:off x="1640957" y="489099"/>
            <a:ext cx="8910086" cy="7123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1524000" y="2"/>
            <a:ext cx="9144000" cy="489097"/>
          </a:xfrm>
        </p:spPr>
        <p:txBody>
          <a:bodyPr>
            <a:normAutofit/>
          </a:bodyPr>
          <a:lstStyle/>
          <a:p>
            <a:r>
              <a:rPr lang="pl-PL" sz="2400" dirty="0"/>
              <a:t>ODDALENIE</a:t>
            </a:r>
          </a:p>
        </p:txBody>
      </p:sp>
      <p:sp>
        <p:nvSpPr>
          <p:cNvPr id="5" name="Rectangle 4">
            <a:extLst>
              <a:ext uri="{FF2B5EF4-FFF2-40B4-BE49-F238E27FC236}">
                <a16:creationId xmlns:a16="http://schemas.microsoft.com/office/drawing/2014/main" id="{C1AAB681-F83F-46A7-8705-87D3CFCB50FB}"/>
              </a:ext>
            </a:extLst>
          </p:cNvPr>
          <p:cNvSpPr/>
          <p:nvPr/>
        </p:nvSpPr>
        <p:spPr>
          <a:xfrm>
            <a:off x="1640957" y="3934047"/>
            <a:ext cx="8910086" cy="27432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640958" y="563526"/>
            <a:ext cx="8899451" cy="6209414"/>
          </a:xfrm>
        </p:spPr>
        <p:txBody>
          <a:bodyPr>
            <a:normAutofit fontScale="55000" lnSpcReduction="20000"/>
          </a:bodyPr>
          <a:lstStyle/>
          <a:p>
            <a:pPr marL="0" indent="0" algn="just">
              <a:buNone/>
            </a:pPr>
            <a:r>
              <a:rPr lang="pl-PL" b="1" dirty="0">
                <a:solidFill>
                  <a:schemeClr val="bg1"/>
                </a:solidFill>
              </a:rPr>
              <a:t>Art.  626</a:t>
            </a:r>
            <a:r>
              <a:rPr lang="pl-PL" b="1" baseline="30000" dirty="0">
                <a:solidFill>
                  <a:schemeClr val="bg1"/>
                </a:solidFill>
              </a:rPr>
              <a:t>9</a:t>
            </a:r>
            <a:r>
              <a:rPr lang="pl-PL" b="1" dirty="0">
                <a:solidFill>
                  <a:schemeClr val="bg1"/>
                </a:solidFill>
              </a:rPr>
              <a:t>.  [Oddalenie wniosku] </a:t>
            </a:r>
          </a:p>
          <a:p>
            <a:pPr marL="0" indent="0" algn="just">
              <a:buNone/>
            </a:pPr>
            <a:r>
              <a:rPr lang="pl-PL" b="1" dirty="0">
                <a:solidFill>
                  <a:schemeClr val="bg1"/>
                </a:solidFill>
              </a:rPr>
              <a:t>Sąd oddala wniosek o wpis, jeżeli brak jest podstaw albo istnieją przeszkody do jego dokonania.</a:t>
            </a:r>
          </a:p>
          <a:p>
            <a:pPr marL="0" indent="0" algn="just">
              <a:buNone/>
            </a:pPr>
            <a:endParaRPr lang="pl-PL" dirty="0"/>
          </a:p>
          <a:p>
            <a:pPr algn="just">
              <a:buFont typeface="Wingdings" panose="05000000000000000000" pitchFamily="2" charset="2"/>
              <a:buChar char="v"/>
            </a:pPr>
            <a:r>
              <a:rPr lang="pl-PL" dirty="0"/>
              <a:t>Sąd oddali wniosek, gdy jest on bezzasadny: został złożony w sposób prawidłowy, natomiast nie może być on uwzględniony z powodu braku podstaw do dokonania wpisu lub gdy istnieją przeszkody do jego dokonania.</a:t>
            </a:r>
          </a:p>
          <a:p>
            <a:pPr marL="0" indent="0" algn="just">
              <a:buNone/>
            </a:pPr>
            <a:endParaRPr lang="pl-PL" dirty="0"/>
          </a:p>
          <a:p>
            <a:pPr algn="just">
              <a:buFont typeface="Wingdings" panose="05000000000000000000" pitchFamily="2" charset="2"/>
              <a:buChar char="v"/>
            </a:pPr>
            <a:r>
              <a:rPr lang="pl-PL" dirty="0"/>
              <a:t>Brak podstaw: nie ma materialnoprawnych przesłanek zmiany stanu prawnego nieruchomości ujawnionego w księdze wieczystej </a:t>
            </a:r>
          </a:p>
          <a:p>
            <a:pPr algn="just">
              <a:buFont typeface="Wingdings" panose="05000000000000000000" pitchFamily="2" charset="2"/>
              <a:buChar char="v"/>
            </a:pPr>
            <a:r>
              <a:rPr lang="pl-PL" dirty="0"/>
              <a:t>Przeszkody: np. brak legitymacji do złożenia wniosku, niewykazanie następstwa prawnego po osobie wpisanej do księgi wieczystej, brak ciągłości w ujawnianiu zmian stanu prawnego</a:t>
            </a:r>
          </a:p>
          <a:p>
            <a:pPr marL="0" indent="0" algn="just">
              <a:buNone/>
            </a:pPr>
            <a:endParaRPr lang="pl-PL" dirty="0"/>
          </a:p>
          <a:p>
            <a:pPr algn="just">
              <a:buFont typeface="Wingdings" panose="05000000000000000000" pitchFamily="2" charset="2"/>
              <a:buChar char="v"/>
            </a:pPr>
            <a:r>
              <a:rPr lang="pl-PL" dirty="0"/>
              <a:t>Postanowienie o oddaleniu podlega uzasadnieniu i jest doręczane.</a:t>
            </a:r>
          </a:p>
          <a:p>
            <a:pPr algn="just">
              <a:buFont typeface="Wingdings" panose="05000000000000000000" pitchFamily="2" charset="2"/>
              <a:buChar char="v"/>
            </a:pPr>
            <a:r>
              <a:rPr lang="pl-PL" dirty="0"/>
              <a:t>Od postanowienia o oddaleniu wniosku przysługuje apelacja</a:t>
            </a:r>
          </a:p>
          <a:p>
            <a:pPr marL="0" indent="0" algn="just">
              <a:buNone/>
            </a:pPr>
            <a:endParaRPr lang="pl-PL" dirty="0"/>
          </a:p>
          <a:p>
            <a:pPr marL="0" indent="0" algn="just">
              <a:buNone/>
            </a:pPr>
            <a:r>
              <a:rPr lang="pl-PL" dirty="0">
                <a:solidFill>
                  <a:schemeClr val="bg1"/>
                </a:solidFill>
              </a:rPr>
              <a:t>Sąd wieczystoksięgowy może odmówić wpisu w księdze wieczystej, gdy istnieje znana mu urzędowo przeszkoda do jego dokonania.</a:t>
            </a:r>
          </a:p>
          <a:p>
            <a:pPr marL="0" indent="0" algn="just">
              <a:buNone/>
            </a:pPr>
            <a:r>
              <a:rPr lang="pl-PL" dirty="0">
                <a:solidFill>
                  <a:schemeClr val="bg1"/>
                </a:solidFill>
              </a:rPr>
              <a:t>- post. SN z dnia 15 grudnia 2005 r., sygn. V CK 54/05, Legalis</a:t>
            </a:r>
          </a:p>
          <a:p>
            <a:pPr marL="0" indent="0" algn="just">
              <a:buNone/>
            </a:pPr>
            <a:endParaRPr lang="pl-PL" dirty="0">
              <a:solidFill>
                <a:schemeClr val="bg1"/>
              </a:solidFill>
            </a:endParaRPr>
          </a:p>
          <a:p>
            <a:pPr marL="0" indent="0" algn="just">
              <a:buNone/>
            </a:pPr>
            <a:r>
              <a:rPr lang="pl-PL" dirty="0">
                <a:solidFill>
                  <a:schemeClr val="bg1"/>
                </a:solidFill>
              </a:rPr>
              <a:t>Podstawą żądania oddalenia wniosku o wpis hipoteki do księgi wieczystej może być kserokopia dokumentu urzędowego (art. 308 § 1 KPC).</a:t>
            </a:r>
          </a:p>
          <a:p>
            <a:pPr algn="just">
              <a:buFontTx/>
              <a:buChar char="-"/>
            </a:pPr>
            <a:r>
              <a:rPr lang="pl-PL" dirty="0">
                <a:solidFill>
                  <a:schemeClr val="bg1"/>
                </a:solidFill>
              </a:rPr>
              <a:t>post. SN z dnia 7 lutego 2006 r., sygn. IV CK 361/05, Legalis</a:t>
            </a:r>
          </a:p>
          <a:p>
            <a:pPr marL="0" indent="0" algn="just">
              <a:buNone/>
            </a:pPr>
            <a:endParaRPr lang="pl-PL" dirty="0">
              <a:solidFill>
                <a:schemeClr val="bg1"/>
              </a:solidFill>
            </a:endParaRPr>
          </a:p>
          <a:p>
            <a:pPr marL="0" indent="0" algn="just">
              <a:buNone/>
            </a:pPr>
            <a:r>
              <a:rPr lang="pl-PL" dirty="0">
                <a:solidFill>
                  <a:schemeClr val="bg1"/>
                </a:solidFill>
              </a:rPr>
              <a:t>Do przeszkód do dokonania wpisu (w rozumieniu art. 626</a:t>
            </a:r>
            <a:r>
              <a:rPr lang="pl-PL" baseline="30000" dirty="0">
                <a:solidFill>
                  <a:schemeClr val="bg1"/>
                </a:solidFill>
              </a:rPr>
              <a:t>9 </a:t>
            </a:r>
            <a:r>
              <a:rPr lang="pl-PL" dirty="0">
                <a:solidFill>
                  <a:schemeClr val="bg1"/>
                </a:solidFill>
              </a:rPr>
              <a:t>k.p.c.) nie należą braki formalne wniosku, będące przeszkodą do rozpoznania wniosku.</a:t>
            </a:r>
          </a:p>
          <a:p>
            <a:pPr marL="0" indent="0" algn="just">
              <a:buNone/>
            </a:pPr>
            <a:r>
              <a:rPr lang="pl-PL" dirty="0">
                <a:solidFill>
                  <a:schemeClr val="bg1"/>
                </a:solidFill>
              </a:rPr>
              <a:t>- post. SN z dnia 10 października 2007 r. , sygn. I CSK 230/07, Legalis</a:t>
            </a:r>
          </a:p>
          <a:p>
            <a:pPr marL="0" indent="0">
              <a:buNone/>
            </a:pPr>
            <a:endParaRPr lang="pl-PL" dirty="0"/>
          </a:p>
        </p:txBody>
      </p:sp>
      <p:pic>
        <p:nvPicPr>
          <p:cNvPr id="6" name="Picture 5">
            <a:hlinkClick r:id="" action="ppaction://noaction"/>
            <a:extLst>
              <a:ext uri="{FF2B5EF4-FFF2-40B4-BE49-F238E27FC236}">
                <a16:creationId xmlns:a16="http://schemas.microsoft.com/office/drawing/2014/main" id="{88AB211E-BF5A-419D-8066-AE5DB33E217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43712" y="6507126"/>
            <a:ext cx="324288" cy="324288"/>
          </a:xfrm>
          <a:prstGeom prst="rect">
            <a:avLst/>
          </a:prstGeom>
        </p:spPr>
      </p:pic>
    </p:spTree>
    <p:extLst>
      <p:ext uri="{BB962C8B-B14F-4D97-AF65-F5344CB8AC3E}">
        <p14:creationId xmlns:p14="http://schemas.microsoft.com/office/powerpoint/2010/main" val="5462865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1524000" y="2"/>
            <a:ext cx="9144000" cy="489097"/>
          </a:xfrm>
        </p:spPr>
        <p:txBody>
          <a:bodyPr>
            <a:normAutofit/>
          </a:bodyPr>
          <a:lstStyle/>
          <a:p>
            <a:r>
              <a:rPr lang="pl-PL" sz="2400" dirty="0"/>
              <a:t>ZAWIADOMIENIE</a:t>
            </a:r>
          </a:p>
        </p:txBody>
      </p:sp>
      <p:sp>
        <p:nvSpPr>
          <p:cNvPr id="4" name="Rectangle 3">
            <a:extLst>
              <a:ext uri="{FF2B5EF4-FFF2-40B4-BE49-F238E27FC236}">
                <a16:creationId xmlns:a16="http://schemas.microsoft.com/office/drawing/2014/main" id="{3E80B4DD-A001-42DB-BEA1-A8538F07BC9D}"/>
              </a:ext>
            </a:extLst>
          </p:cNvPr>
          <p:cNvSpPr/>
          <p:nvPr/>
        </p:nvSpPr>
        <p:spPr>
          <a:xfrm>
            <a:off x="1640957" y="489098"/>
            <a:ext cx="8910086" cy="29399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640958" y="563526"/>
            <a:ext cx="8899451" cy="6209414"/>
          </a:xfrm>
        </p:spPr>
        <p:txBody>
          <a:bodyPr>
            <a:normAutofit fontScale="62500" lnSpcReduction="20000"/>
          </a:bodyPr>
          <a:lstStyle/>
          <a:p>
            <a:pPr marL="0" indent="0" algn="just">
              <a:buNone/>
            </a:pPr>
            <a:r>
              <a:rPr lang="pl-PL" b="1" dirty="0">
                <a:solidFill>
                  <a:schemeClr val="bg1"/>
                </a:solidFill>
              </a:rPr>
              <a:t>Art. 626</a:t>
            </a:r>
            <a:r>
              <a:rPr lang="pl-PL" b="1" baseline="30000" dirty="0">
                <a:solidFill>
                  <a:schemeClr val="bg1"/>
                </a:solidFill>
              </a:rPr>
              <a:t>10</a:t>
            </a:r>
            <a:r>
              <a:rPr lang="pl-PL" b="1" dirty="0">
                <a:solidFill>
                  <a:schemeClr val="bg1"/>
                </a:solidFill>
              </a:rPr>
              <a:t> [Zawiadomienie] </a:t>
            </a:r>
          </a:p>
          <a:p>
            <a:pPr marL="0" indent="0" algn="just">
              <a:buNone/>
            </a:pPr>
            <a:r>
              <a:rPr lang="pl-PL" b="1" dirty="0">
                <a:solidFill>
                  <a:schemeClr val="bg1"/>
                </a:solidFill>
              </a:rPr>
              <a:t>§ 1. O dokonanym wpisie sąd zawiadamia uczestników postępowania. Nie zawiadamia się uczestnika, który na piśmie zrzekł się zawiadomienia.</a:t>
            </a:r>
          </a:p>
          <a:p>
            <a:pPr marL="0" indent="0" algn="just">
              <a:buNone/>
            </a:pPr>
            <a:r>
              <a:rPr lang="pl-PL" b="1" dirty="0">
                <a:solidFill>
                  <a:schemeClr val="bg1"/>
                </a:solidFill>
              </a:rPr>
              <a:t>§ 1</a:t>
            </a:r>
            <a:r>
              <a:rPr lang="pl-PL" b="1" baseline="30000" dirty="0">
                <a:solidFill>
                  <a:schemeClr val="bg1"/>
                </a:solidFill>
              </a:rPr>
              <a:t>1</a:t>
            </a:r>
            <a:r>
              <a:rPr lang="pl-PL" b="1" dirty="0">
                <a:solidFill>
                  <a:schemeClr val="bg1"/>
                </a:solidFill>
              </a:rPr>
              <a:t>. Zrzeczenia się zawiadomienia można dokonać w akcie notarialnym dotyczącym czynności, z którą wiąże się wpis.</a:t>
            </a:r>
          </a:p>
          <a:p>
            <a:pPr marL="0" indent="0" algn="just">
              <a:buNone/>
            </a:pPr>
            <a:r>
              <a:rPr lang="pl-PL" b="1" dirty="0">
                <a:solidFill>
                  <a:schemeClr val="bg1"/>
                </a:solidFill>
              </a:rPr>
              <a:t>§ 1</a:t>
            </a:r>
            <a:r>
              <a:rPr lang="pl-PL" b="1" baseline="30000" dirty="0">
                <a:solidFill>
                  <a:schemeClr val="bg1"/>
                </a:solidFill>
              </a:rPr>
              <a:t>2</a:t>
            </a:r>
            <a:r>
              <a:rPr lang="pl-PL" b="1" dirty="0">
                <a:solidFill>
                  <a:schemeClr val="bg1"/>
                </a:solidFill>
              </a:rPr>
              <a:t>. Na wniosek uczestnika postępowania zawarty w akcie notarialnym zawiadomienie o wpisie doręcza się za pośrednictwem systemu teleinformatycznego, na konto wskazane w tym systemie. W przypadku wskazania danych o koncie uniemożliwiających skuteczne doręczenie, zawiadomienie o wpisie doręcza się w sposób określony w art. 131 § 1.</a:t>
            </a:r>
          </a:p>
          <a:p>
            <a:pPr marL="0" indent="0" algn="just">
              <a:buNone/>
            </a:pPr>
            <a:r>
              <a:rPr lang="pl-PL" b="1" dirty="0">
                <a:solidFill>
                  <a:schemeClr val="bg1"/>
                </a:solidFill>
              </a:rPr>
              <a:t>§ 2. Zawiadomienie zawiera istotną treść wpisu.</a:t>
            </a:r>
          </a:p>
          <a:p>
            <a:pPr marL="0" indent="0" algn="just">
              <a:buNone/>
            </a:pPr>
            <a:r>
              <a:rPr lang="pl-PL" b="1" dirty="0">
                <a:solidFill>
                  <a:schemeClr val="bg1"/>
                </a:solidFill>
              </a:rPr>
              <a:t>§ 3. Apelację od wpisu wnosi się w terminie dwóch tygodni od doręczenia zawiadomienia o wpisie. Dla uczestnika, który zrzekł się zawiadomienia, termin ten biegnie od dnia dokonania wpisu.</a:t>
            </a:r>
          </a:p>
          <a:p>
            <a:pPr marL="0" indent="0" algn="just">
              <a:buNone/>
            </a:pPr>
            <a:endParaRPr lang="pl-PL" dirty="0"/>
          </a:p>
          <a:p>
            <a:pPr algn="just">
              <a:buFont typeface="Wingdings" panose="05000000000000000000" pitchFamily="2" charset="2"/>
              <a:buChar char="v"/>
            </a:pPr>
            <a:r>
              <a:rPr lang="pl-PL" dirty="0"/>
              <a:t>Sąd zawiadamia wszystkich uczestników danego postępowania o dokonanym wpisie.</a:t>
            </a:r>
          </a:p>
          <a:p>
            <a:pPr algn="just">
              <a:buFont typeface="Wingdings" panose="05000000000000000000" pitchFamily="2" charset="2"/>
              <a:buChar char="v"/>
            </a:pPr>
            <a:r>
              <a:rPr lang="pl-PL" dirty="0"/>
              <a:t>Zawiadomienie powinno zawierać wszystkie elementy wpisu jako orzeczenia.</a:t>
            </a:r>
          </a:p>
          <a:p>
            <a:pPr algn="just">
              <a:buFont typeface="Wingdings" panose="05000000000000000000" pitchFamily="2" charset="2"/>
              <a:buChar char="v"/>
            </a:pPr>
            <a:r>
              <a:rPr lang="pl-PL" dirty="0"/>
              <a:t>O danym wpisie sąd nie zawiadomi uczestnika, jeżeli zrzekł się on zawiadomienia.</a:t>
            </a:r>
          </a:p>
          <a:p>
            <a:pPr algn="just">
              <a:buFont typeface="Wingdings" panose="05000000000000000000" pitchFamily="2" charset="2"/>
              <a:buChar char="v"/>
            </a:pPr>
            <a:r>
              <a:rPr lang="pl-PL" dirty="0"/>
              <a:t>Zawiadomienia można zrzec się w formie pisemnej lub w ramach aktu notarialnego, który dotyczy czynności powiązanej z dokonanym wpisem</a:t>
            </a:r>
          </a:p>
          <a:p>
            <a:pPr algn="just">
              <a:buFont typeface="Wingdings" panose="05000000000000000000" pitchFamily="2" charset="2"/>
              <a:buChar char="v"/>
            </a:pPr>
            <a:r>
              <a:rPr lang="pl-PL" dirty="0"/>
              <a:t>W przypadku pozytywnego rozstrzygnięcia, tj. dokonania wpisu (wykreślenia), 2- tygodniowy termin na złożenie apelacji od wpisu liczy się od doręczenia zawiadomienia o wpisie. </a:t>
            </a:r>
          </a:p>
          <a:p>
            <a:pPr algn="just">
              <a:buFont typeface="Wingdings" panose="05000000000000000000" pitchFamily="2" charset="2"/>
              <a:buChar char="v"/>
            </a:pPr>
            <a:r>
              <a:rPr lang="pl-PL" dirty="0"/>
              <a:t>Dla osoby, która zrzekła się doręczenia zawiadomienia, termin na wniesienie apelacji liczony jest od dnia dokonania wpisu.</a:t>
            </a:r>
          </a:p>
          <a:p>
            <a:pPr marL="0" indent="0" algn="just">
              <a:buNone/>
            </a:pPr>
            <a:endParaRPr lang="pl-PL" dirty="0"/>
          </a:p>
          <a:p>
            <a:pPr algn="just">
              <a:buFont typeface="Wingdings" panose="05000000000000000000" pitchFamily="2" charset="2"/>
              <a:buChar char="v"/>
            </a:pPr>
            <a:r>
              <a:rPr lang="pl-PL" dirty="0"/>
              <a:t>Jeżeli wpisu dokonał referendarz sądowy to nie przysługuje nam apelacja, a skarga na czynności referendarza sądowego!</a:t>
            </a:r>
          </a:p>
          <a:p>
            <a:pPr marL="0" indent="0">
              <a:buNone/>
            </a:pPr>
            <a:endParaRPr lang="pl-PL" dirty="0"/>
          </a:p>
        </p:txBody>
      </p:sp>
      <p:pic>
        <p:nvPicPr>
          <p:cNvPr id="5" name="Picture 4">
            <a:hlinkClick r:id="" action="ppaction://noaction"/>
            <a:extLst>
              <a:ext uri="{FF2B5EF4-FFF2-40B4-BE49-F238E27FC236}">
                <a16:creationId xmlns:a16="http://schemas.microsoft.com/office/drawing/2014/main" id="{FD3B97C2-1191-4F29-87F5-CF46D9B3F9A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49024" y="6512438"/>
            <a:ext cx="318977" cy="318977"/>
          </a:xfrm>
          <a:prstGeom prst="rect">
            <a:avLst/>
          </a:prstGeom>
        </p:spPr>
      </p:pic>
    </p:spTree>
    <p:extLst>
      <p:ext uri="{BB962C8B-B14F-4D97-AF65-F5344CB8AC3E}">
        <p14:creationId xmlns:p14="http://schemas.microsoft.com/office/powerpoint/2010/main" val="37672923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1524000" y="2"/>
            <a:ext cx="9144000" cy="489097"/>
          </a:xfrm>
        </p:spPr>
        <p:txBody>
          <a:bodyPr>
            <a:normAutofit/>
          </a:bodyPr>
          <a:lstStyle/>
          <a:p>
            <a:r>
              <a:rPr lang="pl-PL" sz="2400" dirty="0"/>
              <a:t>WZMIANKI O ŚRODKACH ZASKARŻENIA</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640958" y="563526"/>
            <a:ext cx="8899451" cy="6209414"/>
          </a:xfrm>
        </p:spPr>
        <p:txBody>
          <a:bodyPr>
            <a:normAutofit fontScale="92500" lnSpcReduction="20000"/>
          </a:bodyPr>
          <a:lstStyle/>
          <a:p>
            <a:pPr algn="just">
              <a:buFont typeface="Wingdings" panose="05000000000000000000" pitchFamily="2" charset="2"/>
              <a:buChar char="v"/>
            </a:pPr>
            <a:r>
              <a:rPr lang="pl-PL" sz="2600" dirty="0"/>
              <a:t>Niezwłocznie po wniesieniu apelacji sąd z urzędu wpisuje wzmiankę o apelacji,</a:t>
            </a:r>
          </a:p>
          <a:p>
            <a:pPr algn="just">
              <a:buFont typeface="Wingdings" panose="05000000000000000000" pitchFamily="2" charset="2"/>
              <a:buChar char="v"/>
            </a:pPr>
            <a:endParaRPr lang="pl-PL" sz="2600" dirty="0"/>
          </a:p>
          <a:p>
            <a:pPr algn="just">
              <a:buFont typeface="Wingdings" panose="05000000000000000000" pitchFamily="2" charset="2"/>
              <a:buChar char="v"/>
            </a:pPr>
            <a:r>
              <a:rPr lang="pl-PL" sz="2600" dirty="0"/>
              <a:t>W razie wniesienia skargi kasacyjnej lub skargi nadzwyczajnej, wpisu wzmianki o skardze kasacyjnej lub skardze nadzwyczajnej dokonuje się z urzędu niezwłocznie po przedstawieniu przez zainteresowanego zawiadomienia o wniesieniu skargi kasacyjnej lub skargi nadzwyczajnej.</a:t>
            </a:r>
          </a:p>
          <a:p>
            <a:pPr algn="just">
              <a:buFont typeface="Wingdings" panose="05000000000000000000" pitchFamily="2" charset="2"/>
              <a:buChar char="v"/>
            </a:pPr>
            <a:endParaRPr lang="pl-PL" sz="2600" dirty="0"/>
          </a:p>
          <a:p>
            <a:pPr algn="just">
              <a:buFont typeface="Wingdings" panose="05000000000000000000" pitchFamily="2" charset="2"/>
              <a:buChar char="v"/>
            </a:pPr>
            <a:r>
              <a:rPr lang="pl-PL" sz="2600" dirty="0"/>
              <a:t>Zainteresowanym jest ten, kto wniósł odpowiedni środek zaskarżenia. Zawiadomienie o wniesieniu takiego środka powinno składać się z  odpisu skargi wraz z dowodem jej nadania lub prezentatą, która potwierdzałabyzłożenie wskazanego środka zaskarżenia we właściwym sądzie.</a:t>
            </a:r>
          </a:p>
          <a:p>
            <a:pPr algn="just">
              <a:buFont typeface="Wingdings" panose="05000000000000000000" pitchFamily="2" charset="2"/>
              <a:buChar char="v"/>
            </a:pPr>
            <a:endParaRPr lang="pl-PL" sz="2600" dirty="0"/>
          </a:p>
          <a:p>
            <a:pPr algn="just">
              <a:buFont typeface="Wingdings" panose="05000000000000000000" pitchFamily="2" charset="2"/>
              <a:buChar char="v"/>
            </a:pPr>
            <a:r>
              <a:rPr lang="pl-PL" sz="2600" dirty="0"/>
              <a:t>Sąd wieczystoksięgowy nie bada danych środków zaskarżenia- niezwłocznie po wniesieniu apelacji czy otrzymaniu zawiadomienia od zainteresowanego jest zobowiązany do dokonania wzmianki w księdze wieczystej o tym fakcie</a:t>
            </a:r>
          </a:p>
          <a:p>
            <a:endParaRPr lang="pl-PL" dirty="0"/>
          </a:p>
        </p:txBody>
      </p:sp>
      <p:pic>
        <p:nvPicPr>
          <p:cNvPr id="4" name="Picture 3">
            <a:hlinkClick r:id="" action="ppaction://noaction"/>
            <a:extLst>
              <a:ext uri="{FF2B5EF4-FFF2-40B4-BE49-F238E27FC236}">
                <a16:creationId xmlns:a16="http://schemas.microsoft.com/office/drawing/2014/main" id="{D80EA2B1-700A-4380-9AA4-3C0D7F28ECA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8124" y="6401538"/>
            <a:ext cx="429877" cy="429877"/>
          </a:xfrm>
          <a:prstGeom prst="rect">
            <a:avLst/>
          </a:prstGeom>
        </p:spPr>
      </p:pic>
    </p:spTree>
    <p:extLst>
      <p:ext uri="{BB962C8B-B14F-4D97-AF65-F5344CB8AC3E}">
        <p14:creationId xmlns:p14="http://schemas.microsoft.com/office/powerpoint/2010/main" val="10203242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1524000" y="2"/>
            <a:ext cx="9144000" cy="489097"/>
          </a:xfrm>
        </p:spPr>
        <p:txBody>
          <a:bodyPr>
            <a:normAutofit/>
          </a:bodyPr>
          <a:lstStyle/>
          <a:p>
            <a:r>
              <a:rPr lang="pl-PL" sz="2400" dirty="0"/>
              <a:t>OBOWIĄZEK INFORMOWANIA O ZMIANIE ADRESU</a:t>
            </a:r>
          </a:p>
        </p:txBody>
      </p:sp>
      <p:sp>
        <p:nvSpPr>
          <p:cNvPr id="4" name="Rectangle 3">
            <a:extLst>
              <a:ext uri="{FF2B5EF4-FFF2-40B4-BE49-F238E27FC236}">
                <a16:creationId xmlns:a16="http://schemas.microsoft.com/office/drawing/2014/main" id="{C6647701-592B-4546-A6BE-D13EF0134BB3}"/>
              </a:ext>
            </a:extLst>
          </p:cNvPr>
          <p:cNvSpPr/>
          <p:nvPr/>
        </p:nvSpPr>
        <p:spPr>
          <a:xfrm>
            <a:off x="1640958" y="489099"/>
            <a:ext cx="8899451" cy="38277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640958" y="563526"/>
            <a:ext cx="8899451" cy="6209414"/>
          </a:xfrm>
        </p:spPr>
        <p:txBody>
          <a:bodyPr>
            <a:normAutofit fontScale="92500" lnSpcReduction="10000"/>
          </a:bodyPr>
          <a:lstStyle/>
          <a:p>
            <a:pPr marL="0" indent="0" algn="just">
              <a:buNone/>
            </a:pPr>
            <a:r>
              <a:rPr lang="pl-PL" dirty="0">
                <a:solidFill>
                  <a:schemeClr val="bg1"/>
                </a:solidFill>
              </a:rPr>
              <a:t>Art.  626</a:t>
            </a:r>
            <a:r>
              <a:rPr lang="pl-PL" baseline="30000" dirty="0">
                <a:solidFill>
                  <a:schemeClr val="bg1"/>
                </a:solidFill>
              </a:rPr>
              <a:t>12</a:t>
            </a:r>
            <a:r>
              <a:rPr lang="pl-PL" dirty="0">
                <a:solidFill>
                  <a:schemeClr val="bg1"/>
                </a:solidFill>
              </a:rPr>
              <a:t>.  [Obowiązek zawiadamiania] §  1.  Osoba, na rzecz której w księdze wieczystej jest wpisane prawo lub roszczenie, jej przedstawiciel albo pełnomocnik do doręczeń ma obowiązek niezwłocznego zawiadomienia sądu prowadzącego księgę wieczystą o każdej zmianie adresu lub wskazania adresu do doręczeń. Osoba zamieszkała lub mająca siedzibę w państwie niebędącym członkiem Unii Europejskiej jest obowiązana wskazać pełnomocnika do doręczeń w Rzeczypospolitej Polskiej.</a:t>
            </a:r>
          </a:p>
          <a:p>
            <a:pPr marL="0" indent="0" algn="just">
              <a:buNone/>
            </a:pPr>
            <a:r>
              <a:rPr lang="pl-PL" dirty="0">
                <a:solidFill>
                  <a:schemeClr val="bg1"/>
                </a:solidFill>
              </a:rPr>
              <a:t>§  2.  Przepis § 1 stosuje się odpowiednio do spadkobierców lub innych następców prawnych osoby, na rzecz której jest wpisane prawo w księdze wieczystej.</a:t>
            </a:r>
          </a:p>
          <a:p>
            <a:pPr marL="0" indent="0" algn="just">
              <a:buNone/>
            </a:pPr>
            <a:r>
              <a:rPr lang="pl-PL" dirty="0">
                <a:solidFill>
                  <a:schemeClr val="bg1"/>
                </a:solidFill>
              </a:rPr>
              <a:t>§  3.  W razie zaniedbania obowiązku, o którym mowa w § 1 i 2, pismo sądowe pozostawia się w aktach sprawy ze skutkiem doręczenia, chyba że nowy adres jest sądowi znany.</a:t>
            </a:r>
          </a:p>
          <a:p>
            <a:pPr marL="0" indent="0" algn="just">
              <a:buNone/>
            </a:pPr>
            <a:endParaRPr lang="pl-PL" dirty="0"/>
          </a:p>
          <a:p>
            <a:pPr marL="0" indent="0" algn="just">
              <a:buNone/>
            </a:pPr>
            <a:endParaRPr lang="pl-PL" dirty="0"/>
          </a:p>
          <a:p>
            <a:pPr algn="just">
              <a:buFont typeface="Wingdings" panose="05000000000000000000" pitchFamily="2" charset="2"/>
              <a:buChar char="v"/>
            </a:pPr>
            <a:r>
              <a:rPr lang="pl-PL" dirty="0"/>
              <a:t>Obowiązek każdej osoby, na rzecz której wpisane zostało prawo lub roszczenie w księdze wieczystej</a:t>
            </a:r>
          </a:p>
          <a:p>
            <a:pPr algn="just">
              <a:buFont typeface="Wingdings" panose="05000000000000000000" pitchFamily="2" charset="2"/>
              <a:buChar char="v"/>
            </a:pPr>
            <a:r>
              <a:rPr lang="pl-PL" dirty="0"/>
              <a:t>Obowiązkiem tym objęty został również przedstawiciel lub pełnomocnik do doręczeń takiej osoby</a:t>
            </a:r>
          </a:p>
          <a:p>
            <a:endParaRPr lang="pl-PL" dirty="0"/>
          </a:p>
        </p:txBody>
      </p:sp>
      <p:pic>
        <p:nvPicPr>
          <p:cNvPr id="5" name="Picture 4">
            <a:hlinkClick r:id="" action="ppaction://noaction"/>
            <a:extLst>
              <a:ext uri="{FF2B5EF4-FFF2-40B4-BE49-F238E27FC236}">
                <a16:creationId xmlns:a16="http://schemas.microsoft.com/office/drawing/2014/main" id="{39DA4E80-22BC-40B6-9214-039CD0DE483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8124" y="6401538"/>
            <a:ext cx="429877" cy="429877"/>
          </a:xfrm>
          <a:prstGeom prst="rect">
            <a:avLst/>
          </a:prstGeom>
        </p:spPr>
      </p:pic>
    </p:spTree>
    <p:extLst>
      <p:ext uri="{BB962C8B-B14F-4D97-AF65-F5344CB8AC3E}">
        <p14:creationId xmlns:p14="http://schemas.microsoft.com/office/powerpoint/2010/main" val="14591805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8B3A1-8A8F-4529-B89C-EF7897C674C4}"/>
              </a:ext>
            </a:extLst>
          </p:cNvPr>
          <p:cNvSpPr>
            <a:spLocks noGrp="1"/>
          </p:cNvSpPr>
          <p:nvPr>
            <p:ph type="ctrTitle"/>
          </p:nvPr>
        </p:nvSpPr>
        <p:spPr/>
        <p:txBody>
          <a:bodyPr/>
          <a:lstStyle/>
          <a:p>
            <a:r>
              <a:rPr lang="pl-PL" dirty="0"/>
              <a:t>SPRAWY DEPOZYTOWE</a:t>
            </a:r>
          </a:p>
        </p:txBody>
      </p:sp>
      <p:sp>
        <p:nvSpPr>
          <p:cNvPr id="3" name="Subtitle 2">
            <a:extLst>
              <a:ext uri="{FF2B5EF4-FFF2-40B4-BE49-F238E27FC236}">
                <a16:creationId xmlns:a16="http://schemas.microsoft.com/office/drawing/2014/main" id="{56EA5B6F-16AF-49B3-A2A2-EFFC9F34EDE4}"/>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38772516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1524000" y="2"/>
            <a:ext cx="9144000" cy="489097"/>
          </a:xfrm>
        </p:spPr>
        <p:txBody>
          <a:bodyPr>
            <a:normAutofit/>
          </a:bodyPr>
          <a:lstStyle/>
          <a:p>
            <a:r>
              <a:rPr lang="pl-PL" sz="2400" dirty="0"/>
              <a:t>INFORMACJE OGÓLNE</a:t>
            </a:r>
          </a:p>
        </p:txBody>
      </p:sp>
      <p:graphicFrame>
        <p:nvGraphicFramePr>
          <p:cNvPr id="4" name="Content Placeholder 3">
            <a:extLst>
              <a:ext uri="{FF2B5EF4-FFF2-40B4-BE49-F238E27FC236}">
                <a16:creationId xmlns:a16="http://schemas.microsoft.com/office/drawing/2014/main" id="{C7AB85CC-9415-4CC4-93E6-FDD5E9DF1740}"/>
              </a:ext>
            </a:extLst>
          </p:cNvPr>
          <p:cNvGraphicFramePr>
            <a:graphicFrameLocks noGrp="1"/>
          </p:cNvGraphicFramePr>
          <p:nvPr>
            <p:ph idx="1"/>
            <p:extLst>
              <p:ext uri="{D42A27DB-BD31-4B8C-83A1-F6EECF244321}">
                <p14:modId xmlns:p14="http://schemas.microsoft.com/office/powerpoint/2010/main" val="179425758"/>
              </p:ext>
            </p:extLst>
          </p:nvPr>
        </p:nvGraphicFramePr>
        <p:xfrm>
          <a:off x="1641476" y="563564"/>
          <a:ext cx="8899525" cy="3710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55996919-B690-4FE0-83ED-578EC77BE0B0}"/>
              </a:ext>
            </a:extLst>
          </p:cNvPr>
          <p:cNvSpPr txBox="1"/>
          <p:nvPr/>
        </p:nvSpPr>
        <p:spPr>
          <a:xfrm>
            <a:off x="1641476" y="4572000"/>
            <a:ext cx="8899525" cy="2308324"/>
          </a:xfrm>
          <a:prstGeom prst="rect">
            <a:avLst/>
          </a:prstGeom>
          <a:noFill/>
        </p:spPr>
        <p:txBody>
          <a:bodyPr wrap="square" rtlCol="0">
            <a:spAutoFit/>
          </a:bodyPr>
          <a:lstStyle/>
          <a:p>
            <a:pPr algn="just"/>
            <a:r>
              <a:rPr lang="pl-PL" dirty="0"/>
              <a:t>W ramach art. 2 ustawy o likwidacji niepodjętych depozytów, depozytami są:</a:t>
            </a:r>
          </a:p>
          <a:p>
            <a:pPr algn="just"/>
            <a:endParaRPr lang="pl-PL" dirty="0"/>
          </a:p>
          <a:p>
            <a:pPr algn="just"/>
            <a:r>
              <a:rPr lang="pl-PL" dirty="0"/>
              <a:t> a) środki pieniężne, papiery wartościowe i rzeczy złożone do depozytu albo depozytu sądowego, </a:t>
            </a:r>
          </a:p>
          <a:p>
            <a:pPr algn="just"/>
            <a:r>
              <a:rPr lang="pl-PL" dirty="0"/>
              <a:t>b) rzeczy stanowiące dowody rzeczowe oraz rzeczy zatrzymane, co do których zapadło prawomocne orzeczenie o wydaniu ich uprawnionemu lub złożeniu do depozytu sądowego, </a:t>
            </a:r>
          </a:p>
          <a:p>
            <a:pPr algn="just"/>
            <a:r>
              <a:rPr lang="pl-PL" dirty="0"/>
              <a:t>c) środki pieniężne, papiery wartościowe i rzeczy złożone do depozytu jako kaucje i wadia; </a:t>
            </a:r>
          </a:p>
          <a:p>
            <a:endParaRPr lang="pl-PL" dirty="0"/>
          </a:p>
        </p:txBody>
      </p:sp>
      <p:pic>
        <p:nvPicPr>
          <p:cNvPr id="9" name="Picture 8">
            <a:hlinkClick r:id="" action="ppaction://noaction"/>
            <a:extLst>
              <a:ext uri="{FF2B5EF4-FFF2-40B4-BE49-F238E27FC236}">
                <a16:creationId xmlns:a16="http://schemas.microsoft.com/office/drawing/2014/main" id="{77E45213-A0E9-4225-B8D0-D9ECF7D73FD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142430" y="6332429"/>
            <a:ext cx="525571" cy="525571"/>
          </a:xfrm>
          <a:prstGeom prst="rect">
            <a:avLst/>
          </a:prstGeom>
        </p:spPr>
      </p:pic>
    </p:spTree>
    <p:extLst>
      <p:ext uri="{BB962C8B-B14F-4D97-AF65-F5344CB8AC3E}">
        <p14:creationId xmlns:p14="http://schemas.microsoft.com/office/powerpoint/2010/main" val="4204961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1524000" y="2"/>
            <a:ext cx="9144000" cy="489097"/>
          </a:xfrm>
        </p:spPr>
        <p:txBody>
          <a:bodyPr>
            <a:normAutofit/>
          </a:bodyPr>
          <a:lstStyle/>
          <a:p>
            <a:r>
              <a:rPr lang="pl-PL" sz="2400" dirty="0"/>
              <a:t>SPRAWA REJESTROWA- ZAKRES ZASTOSOWANIA</a:t>
            </a:r>
          </a:p>
        </p:txBody>
      </p:sp>
      <p:graphicFrame>
        <p:nvGraphicFramePr>
          <p:cNvPr id="4" name="Content Placeholder 3">
            <a:extLst>
              <a:ext uri="{FF2B5EF4-FFF2-40B4-BE49-F238E27FC236}">
                <a16:creationId xmlns:a16="http://schemas.microsoft.com/office/drawing/2014/main" id="{26F2E0BB-E355-42C7-A2A2-9EDD0827883F}"/>
              </a:ext>
            </a:extLst>
          </p:cNvPr>
          <p:cNvGraphicFramePr>
            <a:graphicFrameLocks noGrp="1"/>
          </p:cNvGraphicFramePr>
          <p:nvPr>
            <p:ph idx="1"/>
            <p:extLst>
              <p:ext uri="{D42A27DB-BD31-4B8C-83A1-F6EECF244321}">
                <p14:modId xmlns:p14="http://schemas.microsoft.com/office/powerpoint/2010/main" val="2120691981"/>
              </p:ext>
            </p:extLst>
          </p:nvPr>
        </p:nvGraphicFramePr>
        <p:xfrm>
          <a:off x="1641476" y="563563"/>
          <a:ext cx="8899525" cy="6208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a:hlinkClick r:id="" action="ppaction://noaction"/>
            <a:extLst>
              <a:ext uri="{FF2B5EF4-FFF2-40B4-BE49-F238E27FC236}">
                <a16:creationId xmlns:a16="http://schemas.microsoft.com/office/drawing/2014/main" id="{A9EAF3C4-AF51-44A5-AA51-D995B54D852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338390" y="6517758"/>
            <a:ext cx="329610" cy="329610"/>
          </a:xfrm>
          <a:prstGeom prst="rect">
            <a:avLst/>
          </a:prstGeom>
        </p:spPr>
      </p:pic>
    </p:spTree>
    <p:extLst>
      <p:ext uri="{BB962C8B-B14F-4D97-AF65-F5344CB8AC3E}">
        <p14:creationId xmlns:p14="http://schemas.microsoft.com/office/powerpoint/2010/main" val="34287924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1524000" y="2"/>
            <a:ext cx="9144000" cy="489097"/>
          </a:xfrm>
        </p:spPr>
        <p:txBody>
          <a:bodyPr>
            <a:normAutofit/>
          </a:bodyPr>
          <a:lstStyle/>
          <a:p>
            <a:r>
              <a:rPr lang="pl-PL" sz="2400" dirty="0"/>
              <a:t>SPRAWY O ZŁOŻENIE PRZEDMIOTU ŚWIADCZENIA DO DEPOZYTU</a:t>
            </a:r>
          </a:p>
        </p:txBody>
      </p:sp>
      <p:sp>
        <p:nvSpPr>
          <p:cNvPr id="4" name="Rectangle 3">
            <a:extLst>
              <a:ext uri="{FF2B5EF4-FFF2-40B4-BE49-F238E27FC236}">
                <a16:creationId xmlns:a16="http://schemas.microsoft.com/office/drawing/2014/main" id="{AFA0CA3D-402B-4662-8B5C-201C96B01B44}"/>
              </a:ext>
            </a:extLst>
          </p:cNvPr>
          <p:cNvSpPr/>
          <p:nvPr/>
        </p:nvSpPr>
        <p:spPr>
          <a:xfrm>
            <a:off x="1630327" y="2381694"/>
            <a:ext cx="8910083" cy="18394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640958" y="563526"/>
            <a:ext cx="8899451" cy="6209414"/>
          </a:xfrm>
        </p:spPr>
        <p:txBody>
          <a:bodyPr>
            <a:normAutofit fontScale="85000" lnSpcReduction="20000"/>
          </a:bodyPr>
          <a:lstStyle/>
          <a:p>
            <a:pPr algn="just">
              <a:buFont typeface="Wingdings" panose="05000000000000000000" pitchFamily="2" charset="2"/>
              <a:buChar char="v"/>
            </a:pPr>
            <a:r>
              <a:rPr lang="pl-PL" dirty="0"/>
              <a:t>SKUTEK ZŁOŻENIA PRZEDMIOTU ŚWIADCZENIA DO DEPOZYTU: Ważne złożenie przedmiotu świadczenia do depozytu sądowego ma takie same skutki jak spełnienie świadczenia. </a:t>
            </a:r>
          </a:p>
          <a:p>
            <a:pPr algn="just">
              <a:buFont typeface="Wingdings" panose="05000000000000000000" pitchFamily="2" charset="2"/>
              <a:buChar char="v"/>
            </a:pPr>
            <a:r>
              <a:rPr lang="pl-PL" dirty="0"/>
              <a:t>WŁAŚCIWOŚĆ SĄDU:</a:t>
            </a:r>
          </a:p>
          <a:p>
            <a:pPr algn="just">
              <a:buFont typeface="Wingdings" panose="05000000000000000000" pitchFamily="2" charset="2"/>
              <a:buChar char="§"/>
            </a:pPr>
            <a:r>
              <a:rPr lang="pl-PL" dirty="0"/>
              <a:t>rzeczowa- sąd rejonowy (art. 507 KPC)</a:t>
            </a:r>
          </a:p>
          <a:p>
            <a:pPr algn="just">
              <a:buFont typeface="Wingdings" panose="05000000000000000000" pitchFamily="2" charset="2"/>
              <a:buChar char="§"/>
            </a:pPr>
            <a:r>
              <a:rPr lang="pl-PL" dirty="0"/>
              <a:t>miejscowa:</a:t>
            </a:r>
          </a:p>
          <a:p>
            <a:pPr marL="0" indent="0" algn="just">
              <a:buNone/>
            </a:pPr>
            <a:r>
              <a:rPr lang="pl-PL" dirty="0">
                <a:solidFill>
                  <a:schemeClr val="bg1"/>
                </a:solidFill>
              </a:rPr>
              <a:t>Art.  692.  [Właściwość sądu]</a:t>
            </a:r>
          </a:p>
          <a:p>
            <a:pPr marL="0" indent="0" algn="just">
              <a:buNone/>
            </a:pPr>
            <a:r>
              <a:rPr lang="pl-PL" dirty="0">
                <a:solidFill>
                  <a:schemeClr val="bg1"/>
                </a:solidFill>
              </a:rPr>
              <a:t>W sprawach o złożenie przedmiotu świadczenia do depozytu sądowego właściwy jest sąd miejsca wykonania zobowiązania. Jeżeli miejsca tego nie da się ustalić, właściwy jest sąd miejsca zamieszkania wierzyciela, a gdy wierzyciel jest nieznany lub gdy nie jest znane miejsce jego zamieszkania - sąd miejsca zamieszkania dłużnika. Jeżeli zobowiązanie jest zabezpieczone wpisem w księdze wieczystej, właściwy jest sąd miejsca położenia nieruchomości.</a:t>
            </a:r>
          </a:p>
          <a:p>
            <a:pPr marL="0" indent="0" algn="just">
              <a:buNone/>
            </a:pPr>
            <a:endParaRPr lang="pl-PL" dirty="0"/>
          </a:p>
          <a:p>
            <a:pPr marL="0" indent="0" algn="just">
              <a:buNone/>
            </a:pPr>
            <a:r>
              <a:rPr lang="pl-PL" dirty="0"/>
              <a:t>KROK 1: sąd miejsca wykonania zobowiązania,</a:t>
            </a:r>
          </a:p>
          <a:p>
            <a:pPr marL="0" indent="0" algn="just">
              <a:buNone/>
            </a:pPr>
            <a:r>
              <a:rPr lang="pl-PL" dirty="0"/>
              <a:t>KROK 2 (gdy brak nr 1): sąd miejsca zamieszkania wierzyciela,</a:t>
            </a:r>
          </a:p>
          <a:p>
            <a:pPr marL="0" indent="0" algn="just">
              <a:buNone/>
            </a:pPr>
            <a:r>
              <a:rPr lang="pl-PL" dirty="0"/>
              <a:t>KROK 3 (gdy brak nr 2): sąd miejsca zamieszkania dłużnika</a:t>
            </a:r>
          </a:p>
          <a:p>
            <a:pPr marL="0" indent="0" algn="just">
              <a:buNone/>
            </a:pPr>
            <a:endParaRPr lang="pl-PL" dirty="0"/>
          </a:p>
          <a:p>
            <a:pPr algn="just">
              <a:buFont typeface="Wingdings" panose="05000000000000000000" pitchFamily="2" charset="2"/>
              <a:buChar char="v"/>
            </a:pPr>
            <a:r>
              <a:rPr lang="pl-PL" dirty="0"/>
              <a:t>UWAGA! Powyższe zasady nie obowiązują, gdy zobowiązanie jest  zabezpieczone wpisem w księdze wieczystej- wóczas sąd miejsca położenia nieruchomości</a:t>
            </a:r>
          </a:p>
          <a:p>
            <a:pPr marL="0" indent="0">
              <a:buNone/>
            </a:pPr>
            <a:endParaRPr lang="pl-PL" dirty="0"/>
          </a:p>
        </p:txBody>
      </p:sp>
      <p:pic>
        <p:nvPicPr>
          <p:cNvPr id="5" name="Picture 4">
            <a:hlinkClick r:id="" action="ppaction://noaction"/>
            <a:extLst>
              <a:ext uri="{FF2B5EF4-FFF2-40B4-BE49-F238E27FC236}">
                <a16:creationId xmlns:a16="http://schemas.microsoft.com/office/drawing/2014/main" id="{5E51D0BB-BBA7-45E3-B37C-1BDF3A4D5E9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42430" y="6332429"/>
            <a:ext cx="525571" cy="525571"/>
          </a:xfrm>
          <a:prstGeom prst="rect">
            <a:avLst/>
          </a:prstGeom>
        </p:spPr>
      </p:pic>
    </p:spTree>
    <p:extLst>
      <p:ext uri="{BB962C8B-B14F-4D97-AF65-F5344CB8AC3E}">
        <p14:creationId xmlns:p14="http://schemas.microsoft.com/office/powerpoint/2010/main" val="5763607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32DAAF-C104-4707-B8ED-7DE6B50D00B9}"/>
              </a:ext>
            </a:extLst>
          </p:cNvPr>
          <p:cNvSpPr/>
          <p:nvPr/>
        </p:nvSpPr>
        <p:spPr>
          <a:xfrm>
            <a:off x="1640957" y="5613991"/>
            <a:ext cx="8910086" cy="104199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1524000" y="2"/>
            <a:ext cx="9144000" cy="489097"/>
          </a:xfrm>
        </p:spPr>
        <p:txBody>
          <a:bodyPr>
            <a:normAutofit/>
          </a:bodyPr>
          <a:lstStyle/>
          <a:p>
            <a:r>
              <a:rPr lang="pl-PL" sz="2400" dirty="0"/>
              <a:t>SPRAWY O ZŁOŻENIE PRZEDMIOTU ŚWIADCZENIA DO DEPOZYTU</a:t>
            </a:r>
          </a:p>
        </p:txBody>
      </p:sp>
      <p:sp>
        <p:nvSpPr>
          <p:cNvPr id="4" name="Rectangle 3">
            <a:extLst>
              <a:ext uri="{FF2B5EF4-FFF2-40B4-BE49-F238E27FC236}">
                <a16:creationId xmlns:a16="http://schemas.microsoft.com/office/drawing/2014/main" id="{49ED42B3-95C0-41CC-B3D9-38E515AEFBDB}"/>
              </a:ext>
            </a:extLst>
          </p:cNvPr>
          <p:cNvSpPr/>
          <p:nvPr/>
        </p:nvSpPr>
        <p:spPr>
          <a:xfrm>
            <a:off x="1640958" y="414670"/>
            <a:ext cx="8899451" cy="24029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640958" y="563526"/>
            <a:ext cx="8899451" cy="6209414"/>
          </a:xfrm>
        </p:spPr>
        <p:txBody>
          <a:bodyPr>
            <a:normAutofit fontScale="62500" lnSpcReduction="20000"/>
          </a:bodyPr>
          <a:lstStyle/>
          <a:p>
            <a:pPr marL="0" indent="0" algn="just">
              <a:buNone/>
            </a:pPr>
            <a:r>
              <a:rPr lang="pl-PL" dirty="0">
                <a:solidFill>
                  <a:schemeClr val="bg1"/>
                </a:solidFill>
              </a:rPr>
              <a:t>Art.  693.  [Wniosek] We wniosku o złożenie przedmiotu świadczenia do depozytu sądowego należy:</a:t>
            </a:r>
          </a:p>
          <a:p>
            <a:pPr marL="0" indent="0" algn="just">
              <a:buNone/>
            </a:pPr>
            <a:r>
              <a:rPr lang="pl-PL" dirty="0">
                <a:solidFill>
                  <a:schemeClr val="bg1"/>
                </a:solidFill>
              </a:rPr>
              <a:t>1) określić zobowiązanie, przy wykonaniu którego składa się przedmiot;</a:t>
            </a:r>
          </a:p>
          <a:p>
            <a:pPr marL="0" indent="0" algn="just">
              <a:buNone/>
            </a:pPr>
            <a:r>
              <a:rPr lang="pl-PL" dirty="0">
                <a:solidFill>
                  <a:schemeClr val="bg1"/>
                </a:solidFill>
              </a:rPr>
              <a:t>2) przytoczyć okoliczności uzasadniające złożenie;</a:t>
            </a:r>
          </a:p>
          <a:p>
            <a:pPr marL="0" indent="0" algn="just">
              <a:buNone/>
            </a:pPr>
            <a:r>
              <a:rPr lang="pl-PL" dirty="0">
                <a:solidFill>
                  <a:schemeClr val="bg1"/>
                </a:solidFill>
              </a:rPr>
              <a:t>3) dokładnie oznaczyć przedmiot, który ma być złożony;</a:t>
            </a:r>
          </a:p>
          <a:p>
            <a:pPr marL="0" indent="0" algn="just">
              <a:buNone/>
            </a:pPr>
            <a:r>
              <a:rPr lang="pl-PL" dirty="0">
                <a:solidFill>
                  <a:schemeClr val="bg1"/>
                </a:solidFill>
              </a:rPr>
              <a:t>4) wskazać osobę, której przedmiot ma być wydany, oraz warunki, pod którymi wydanie ma nastąpić.</a:t>
            </a:r>
          </a:p>
          <a:p>
            <a:pPr marL="0" indent="0" algn="just">
              <a:buNone/>
            </a:pPr>
            <a:r>
              <a:rPr lang="pl-PL" dirty="0">
                <a:solidFill>
                  <a:schemeClr val="bg1"/>
                </a:solidFill>
              </a:rPr>
              <a:t>Art.  693</a:t>
            </a:r>
            <a:r>
              <a:rPr lang="pl-PL" baseline="30000" dirty="0">
                <a:solidFill>
                  <a:schemeClr val="bg1"/>
                </a:solidFill>
              </a:rPr>
              <a:t>1</a:t>
            </a:r>
            <a:r>
              <a:rPr lang="pl-PL" dirty="0">
                <a:solidFill>
                  <a:schemeClr val="bg1"/>
                </a:solidFill>
              </a:rPr>
              <a:t>.  [Zakres badania] W postępowaniu o złożenie przedmiotu świadczenia do depozytu sądowego sąd nie bada prawdziwości twierdzeń zawartych we wniosku, ograniczając się do oceny, czy według przytoczonych okoliczności złożenie do depozytu jest prawnie uzasadnione.</a:t>
            </a:r>
          </a:p>
          <a:p>
            <a:pPr marL="0" indent="0" algn="just">
              <a:buNone/>
            </a:pPr>
            <a:endParaRPr lang="pl-PL" dirty="0"/>
          </a:p>
          <a:p>
            <a:pPr algn="just">
              <a:buFont typeface="Wingdings" panose="05000000000000000000" pitchFamily="2" charset="2"/>
              <a:buChar char="v"/>
            </a:pPr>
            <a:r>
              <a:rPr lang="pl-PL" dirty="0"/>
              <a:t>Omawiane postępowanie może być wszczęte tylko na wniosek osoby zainteresowanej, nie z urzędu</a:t>
            </a:r>
          </a:p>
          <a:p>
            <a:pPr algn="just">
              <a:buFont typeface="Wingdings" panose="05000000000000000000" pitchFamily="2" charset="2"/>
              <a:buChar char="v"/>
            </a:pPr>
            <a:r>
              <a:rPr lang="pl-PL" dirty="0"/>
              <a:t>Uczestnicy: dłużnik, wierzyciel</a:t>
            </a:r>
          </a:p>
          <a:p>
            <a:pPr algn="just">
              <a:buFont typeface="Wingdings" panose="05000000000000000000" pitchFamily="2" charset="2"/>
              <a:buChar char="v"/>
            </a:pPr>
            <a:r>
              <a:rPr lang="pl-PL" dirty="0"/>
              <a:t>Ograniczona kognicja sądu: sąd bada jedynie, czy według przytoczonych we wniosku okoliczności złożenie do depozytu jest prawnie uzasadnione- sąd dokonuje jedynie formalnej kontroli wniosku</a:t>
            </a:r>
          </a:p>
          <a:p>
            <a:pPr algn="just">
              <a:buFont typeface="Wingdings" panose="05000000000000000000" pitchFamily="2" charset="2"/>
              <a:buChar char="v"/>
            </a:pPr>
            <a:r>
              <a:rPr lang="pl-PL" dirty="0"/>
              <a:t>Wnioskodawca powinien przynajmniej określić podmiotu stosunku zobowiązaniowego, przedmiot stosunku zobowiązaniowego, treść stosunku zobowiązaniowego</a:t>
            </a:r>
          </a:p>
          <a:p>
            <a:pPr algn="just">
              <a:buFont typeface="Wingdings" panose="05000000000000000000" pitchFamily="2" charset="2"/>
              <a:buChar char="v"/>
            </a:pPr>
            <a:r>
              <a:rPr lang="pl-PL" dirty="0"/>
              <a:t>W ramach opisu przedmiotu: precyzyjny opis wskazujący na indywidualizację </a:t>
            </a:r>
          </a:p>
          <a:p>
            <a:pPr algn="just">
              <a:buFont typeface="Wingdings" panose="05000000000000000000" pitchFamily="2" charset="2"/>
              <a:buChar char="v"/>
            </a:pPr>
            <a:r>
              <a:rPr lang="pl-PL" dirty="0"/>
              <a:t>Dokładne określenie osoby uprawnionej- przez wskazanie jej danych osobowych ( imię, nazwisko itd.). Jeżeli wnioskodawca nie zna osoby uprawnionej powinien w stopniu maksymalnie precyzyjnym dokonać jej opisu, np. osoba, która wykaże swoje upoważnienie na podstawie orzeczenia sądowego itd.</a:t>
            </a:r>
          </a:p>
          <a:p>
            <a:pPr marL="0" indent="0" algn="just">
              <a:buNone/>
            </a:pPr>
            <a:endParaRPr lang="pl-PL" dirty="0"/>
          </a:p>
          <a:p>
            <a:pPr marL="0" indent="0" algn="just">
              <a:buNone/>
            </a:pPr>
            <a:r>
              <a:rPr lang="pl-PL" dirty="0">
                <a:solidFill>
                  <a:schemeClr val="bg1"/>
                </a:solidFill>
              </a:rPr>
              <a:t>Sprawa o złożenie przedmiotu świadczenia do depozytu sądowego podlega rozpoznaniu na posiedzeniu niejawnym, chyba że sąd postanowi inaczej. </a:t>
            </a:r>
          </a:p>
          <a:p>
            <a:pPr marL="0" indent="0" algn="just">
              <a:buNone/>
            </a:pPr>
            <a:r>
              <a:rPr lang="pl-PL" dirty="0">
                <a:solidFill>
                  <a:schemeClr val="bg1"/>
                </a:solidFill>
              </a:rPr>
              <a:t>- Uchwała SN z dnia 26 stycznia 2012 r., sygn. III CZP 83/11 Legalis</a:t>
            </a:r>
          </a:p>
          <a:p>
            <a:pPr marL="0" indent="0">
              <a:buNone/>
            </a:pPr>
            <a:endParaRPr lang="pl-PL" dirty="0"/>
          </a:p>
          <a:p>
            <a:pPr marL="0" indent="0">
              <a:buNone/>
            </a:pPr>
            <a:endParaRPr lang="pl-PL" dirty="0"/>
          </a:p>
          <a:p>
            <a:pPr marL="0" indent="0">
              <a:buNone/>
            </a:pPr>
            <a:endParaRPr lang="pl-PL" dirty="0"/>
          </a:p>
        </p:txBody>
      </p:sp>
      <p:pic>
        <p:nvPicPr>
          <p:cNvPr id="6" name="Picture 5">
            <a:hlinkClick r:id="" action="ppaction://noaction"/>
            <a:extLst>
              <a:ext uri="{FF2B5EF4-FFF2-40B4-BE49-F238E27FC236}">
                <a16:creationId xmlns:a16="http://schemas.microsoft.com/office/drawing/2014/main" id="{E333794D-0936-4F7D-A677-F25D8E975D6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95860" y="6485859"/>
            <a:ext cx="372140" cy="372140"/>
          </a:xfrm>
          <a:prstGeom prst="rect">
            <a:avLst/>
          </a:prstGeom>
        </p:spPr>
      </p:pic>
    </p:spTree>
    <p:extLst>
      <p:ext uri="{BB962C8B-B14F-4D97-AF65-F5344CB8AC3E}">
        <p14:creationId xmlns:p14="http://schemas.microsoft.com/office/powerpoint/2010/main" val="20476890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1524000" y="2"/>
            <a:ext cx="9144000" cy="489097"/>
          </a:xfrm>
        </p:spPr>
        <p:txBody>
          <a:bodyPr>
            <a:normAutofit/>
          </a:bodyPr>
          <a:lstStyle/>
          <a:p>
            <a:r>
              <a:rPr lang="pl-PL" sz="2400" dirty="0"/>
              <a:t>SPRAWY O ZŁOŻENIE PRZEDMIOTU ŚWIADCZENIA DO DEPOZYTU</a:t>
            </a:r>
          </a:p>
        </p:txBody>
      </p:sp>
      <p:sp>
        <p:nvSpPr>
          <p:cNvPr id="4" name="Rectangle 3">
            <a:extLst>
              <a:ext uri="{FF2B5EF4-FFF2-40B4-BE49-F238E27FC236}">
                <a16:creationId xmlns:a16="http://schemas.microsoft.com/office/drawing/2014/main" id="{1409A7EA-8942-44FB-BB2D-BD88B3597768}"/>
              </a:ext>
            </a:extLst>
          </p:cNvPr>
          <p:cNvSpPr/>
          <p:nvPr/>
        </p:nvSpPr>
        <p:spPr>
          <a:xfrm>
            <a:off x="1640957" y="489098"/>
            <a:ext cx="8910086" cy="17650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640958" y="563526"/>
            <a:ext cx="8899451" cy="6209414"/>
          </a:xfrm>
        </p:spPr>
        <p:txBody>
          <a:bodyPr>
            <a:normAutofit fontScale="62500" lnSpcReduction="20000"/>
          </a:bodyPr>
          <a:lstStyle/>
          <a:p>
            <a:pPr marL="0" indent="0" algn="just">
              <a:buNone/>
            </a:pPr>
            <a:r>
              <a:rPr lang="pl-PL" dirty="0">
                <a:solidFill>
                  <a:schemeClr val="bg1"/>
                </a:solidFill>
              </a:rPr>
              <a:t>Art.  693</a:t>
            </a:r>
            <a:r>
              <a:rPr lang="pl-PL" baseline="30000" dirty="0">
                <a:solidFill>
                  <a:schemeClr val="bg1"/>
                </a:solidFill>
              </a:rPr>
              <a:t>2</a:t>
            </a:r>
            <a:r>
              <a:rPr lang="pl-PL" dirty="0">
                <a:solidFill>
                  <a:schemeClr val="bg1"/>
                </a:solidFill>
              </a:rPr>
              <a:t>.  [Zezwolenie sądu] §  1.  Złożenie przedmiotu świadczenia do depozytu sądowego może być dokonane dopiero po uzyskaniu zezwolenia sądu.</a:t>
            </a:r>
          </a:p>
          <a:p>
            <a:pPr marL="0" indent="0" algn="just">
              <a:buNone/>
            </a:pPr>
            <a:r>
              <a:rPr lang="pl-PL" dirty="0">
                <a:solidFill>
                  <a:schemeClr val="bg1"/>
                </a:solidFill>
              </a:rPr>
              <a:t>§  2.  Jeżeli jednak przedmiotem świadczenia są pieniądze polskie, złożenie do depozytu może być dokonane również przed uzyskaniem zezwolenia sądu. W takim wypadku dłużnik powinien równocześnie ze złożeniem pieniędzy zgłosić wniosek o zezwolenie na złożenie do depozytu. W razie uwzględnienia tego wniosku złożenie do depozytu uważa się za dokonane w chwili, w której rzeczywiście nastąpiło.</a:t>
            </a:r>
          </a:p>
          <a:p>
            <a:pPr marL="0" indent="0" algn="just">
              <a:buNone/>
            </a:pPr>
            <a:r>
              <a:rPr lang="pl-PL" dirty="0">
                <a:solidFill>
                  <a:schemeClr val="bg1"/>
                </a:solidFill>
              </a:rPr>
              <a:t>§  3.  Jeżeli przedmiotem świadczenia są pieniądze, złożenie do depozytu sądowego następuje przez wpłatę na rachunek depozytowy Ministra Finansów.</a:t>
            </a:r>
          </a:p>
          <a:p>
            <a:pPr marL="0" indent="0" algn="just">
              <a:buNone/>
            </a:pPr>
            <a:endParaRPr lang="pl-PL" dirty="0"/>
          </a:p>
          <a:p>
            <a:pPr algn="just">
              <a:buFont typeface="Wingdings" panose="05000000000000000000" pitchFamily="2" charset="2"/>
              <a:buChar char="v"/>
            </a:pPr>
            <a:r>
              <a:rPr lang="pl-PL" dirty="0"/>
              <a:t>Zezwolenie sądu- prawomocne postanowienie uwzględniające wniosek o zezwolenie złożenia przedmiotu do depozytu</a:t>
            </a:r>
          </a:p>
          <a:p>
            <a:pPr algn="just">
              <a:buFont typeface="Wingdings" panose="05000000000000000000" pitchFamily="2" charset="2"/>
              <a:buChar char="v"/>
            </a:pPr>
            <a:r>
              <a:rPr lang="pl-PL" dirty="0"/>
              <a:t>Za Kaczyńskim ([w:] Komentarz KPC, A. Góra- Błaszczykowska, dostęp Legalis)</a:t>
            </a:r>
          </a:p>
          <a:p>
            <a:pPr marL="0" indent="0" algn="just">
              <a:buNone/>
            </a:pPr>
            <a:r>
              <a:rPr lang="pl-PL" dirty="0"/>
              <a:t>Postanowienie (...) powinno zawierać nformacje o zobowiązaniu, przy wykonaniu którego składa się przedmiot, dokładne określenie tego przedmiotu, wskazać osobę (osoby), której przedmiot ma być wydany, oraz warunki, pod którymi wydanie ma nastąpić. W sentencji orzeczenia sąd jest zobligowany do </a:t>
            </a:r>
            <a:r>
              <a:rPr lang="pl-PL" b="1" dirty="0"/>
              <a:t>wskazania normy materialnoprawnej</a:t>
            </a:r>
            <a:r>
              <a:rPr lang="pl-PL" dirty="0"/>
              <a:t>, na której oparł swoje rozstrzygnięcie w sprawie.</a:t>
            </a:r>
          </a:p>
          <a:p>
            <a:pPr marL="0" indent="0" algn="just">
              <a:buNone/>
            </a:pPr>
            <a:endParaRPr lang="pl-PL" dirty="0"/>
          </a:p>
          <a:p>
            <a:pPr algn="just">
              <a:buFont typeface="Wingdings" panose="05000000000000000000" pitchFamily="2" charset="2"/>
              <a:buChar char="v"/>
            </a:pPr>
            <a:r>
              <a:rPr lang="pl-PL" dirty="0"/>
              <a:t>Doręczenie takiego postanowienia- zasady ogólne</a:t>
            </a:r>
          </a:p>
          <a:p>
            <a:pPr marL="0" indent="0" algn="just">
              <a:buNone/>
            </a:pPr>
            <a:endParaRPr lang="pl-PL" dirty="0"/>
          </a:p>
          <a:p>
            <a:pPr algn="just">
              <a:buFont typeface="Wingdings" panose="05000000000000000000" pitchFamily="2" charset="2"/>
              <a:buChar char="v"/>
            </a:pPr>
            <a:r>
              <a:rPr lang="pl-PL" dirty="0"/>
              <a:t>Zasada: złożenie przedmiotu do depozytu sądowego po uzyskaniu zezwolenia</a:t>
            </a:r>
          </a:p>
          <a:p>
            <a:pPr algn="just">
              <a:buFont typeface="Wingdings" panose="05000000000000000000" pitchFamily="2" charset="2"/>
              <a:buChar char="v"/>
            </a:pPr>
            <a:r>
              <a:rPr lang="pl-PL" dirty="0"/>
              <a:t>Wyjątek: pieniądze polskie; wówczas istnieje możliwość złożenia ich przed uzyskaniem zezwolenia sądu (tu wpłata na rachunek depozytowy Ministra Finansów), z tym, że razem ze złożeniem pieniędzy wymagane jest złożenie wniosku o uzyskanie takowego zezwolenia, tj. wpłata na rachunek depozytowy oraz złożenie wniosku muszą nastąpić tego samego dnia</a:t>
            </a:r>
          </a:p>
          <a:p>
            <a:pPr algn="just">
              <a:buFont typeface="Wingdings" panose="05000000000000000000" pitchFamily="2" charset="2"/>
              <a:buChar char="v"/>
            </a:pPr>
            <a:r>
              <a:rPr lang="pl-PL" dirty="0"/>
              <a:t>UWAGA! W przypadku waluty obcej wpłacanej na rachunek depozytowy Ministra Finansów zastosowanie znajdzie reguła ogólna!</a:t>
            </a:r>
          </a:p>
          <a:p>
            <a:pPr marL="0" indent="0">
              <a:buNone/>
            </a:pPr>
            <a:endParaRPr lang="pl-PL" dirty="0"/>
          </a:p>
        </p:txBody>
      </p:sp>
      <p:pic>
        <p:nvPicPr>
          <p:cNvPr id="5" name="Picture 4">
            <a:hlinkClick r:id="" action="ppaction://noaction"/>
            <a:extLst>
              <a:ext uri="{FF2B5EF4-FFF2-40B4-BE49-F238E27FC236}">
                <a16:creationId xmlns:a16="http://schemas.microsoft.com/office/drawing/2014/main" id="{EE3EAE16-BE90-4972-8F5A-4E563033FC3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42430" y="6332429"/>
            <a:ext cx="525571" cy="525571"/>
          </a:xfrm>
          <a:prstGeom prst="rect">
            <a:avLst/>
          </a:prstGeom>
        </p:spPr>
      </p:pic>
    </p:spTree>
    <p:extLst>
      <p:ext uri="{BB962C8B-B14F-4D97-AF65-F5344CB8AC3E}">
        <p14:creationId xmlns:p14="http://schemas.microsoft.com/office/powerpoint/2010/main" val="21599720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1524000" y="2"/>
            <a:ext cx="9144000" cy="489097"/>
          </a:xfrm>
        </p:spPr>
        <p:txBody>
          <a:bodyPr>
            <a:normAutofit/>
          </a:bodyPr>
          <a:lstStyle/>
          <a:p>
            <a:r>
              <a:rPr lang="pl-PL" sz="2400" dirty="0"/>
              <a:t>SPRAWY O ZŁOŻENIE PRZEDMIOTU ŚWIADCZENIA DO DEPOZYTU</a:t>
            </a:r>
          </a:p>
        </p:txBody>
      </p:sp>
      <p:sp>
        <p:nvSpPr>
          <p:cNvPr id="4" name="Rectangle 3">
            <a:extLst>
              <a:ext uri="{FF2B5EF4-FFF2-40B4-BE49-F238E27FC236}">
                <a16:creationId xmlns:a16="http://schemas.microsoft.com/office/drawing/2014/main" id="{D1A40957-814D-42A6-8B28-315DEB635B49}"/>
              </a:ext>
            </a:extLst>
          </p:cNvPr>
          <p:cNvSpPr/>
          <p:nvPr/>
        </p:nvSpPr>
        <p:spPr>
          <a:xfrm>
            <a:off x="1640958" y="489098"/>
            <a:ext cx="8899451" cy="16055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Rectangle 4">
            <a:extLst>
              <a:ext uri="{FF2B5EF4-FFF2-40B4-BE49-F238E27FC236}">
                <a16:creationId xmlns:a16="http://schemas.microsoft.com/office/drawing/2014/main" id="{DA6512D1-5E34-4D8C-A5A2-7568CB45B9C0}"/>
              </a:ext>
            </a:extLst>
          </p:cNvPr>
          <p:cNvSpPr/>
          <p:nvPr/>
        </p:nvSpPr>
        <p:spPr>
          <a:xfrm>
            <a:off x="1640957" y="3168502"/>
            <a:ext cx="8910086" cy="10313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640958" y="563526"/>
            <a:ext cx="8899451" cy="6209414"/>
          </a:xfrm>
        </p:spPr>
        <p:txBody>
          <a:bodyPr vert="horz" lIns="91440" tIns="45720" rIns="91440" bIns="45720" rtlCol="0" anchor="t">
            <a:normAutofit fontScale="40000" lnSpcReduction="20000"/>
          </a:bodyPr>
          <a:lstStyle/>
          <a:p>
            <a:pPr marL="0" indent="0" algn="just">
              <a:lnSpc>
                <a:spcPct val="64999"/>
              </a:lnSpc>
              <a:buNone/>
            </a:pPr>
            <a:r>
              <a:rPr lang="pl-PL" sz="2500" b="1" dirty="0">
                <a:solidFill>
                  <a:srgbClr val="FFFFFF"/>
                </a:solidFill>
                <a:ea typeface="+mn-lt"/>
                <a:cs typeface="+mn-lt"/>
              </a:rPr>
              <a:t>Art.  693[3].  [Ogłoszenie; kurator wierzyciela]</a:t>
            </a:r>
            <a:endParaRPr lang="pl-PL" dirty="0"/>
          </a:p>
          <a:p>
            <a:pPr marL="0" indent="0" algn="just">
              <a:lnSpc>
                <a:spcPct val="64999"/>
              </a:lnSpc>
              <a:buNone/>
            </a:pPr>
            <a:r>
              <a:rPr lang="pl-PL" sz="2500" b="1" dirty="0">
                <a:solidFill>
                  <a:srgbClr val="FFFFFF"/>
                </a:solidFill>
                <a:ea typeface="+mn-lt"/>
                <a:cs typeface="+mn-lt"/>
              </a:rPr>
              <a:t>§  1.   Jeżeli wierzyciel lub jego miejsce zamieszkania nie są znane, sąd zarządza zamieszczenie ogłoszenia o zezwoleniu na złożenie przedmiotu świadczenia do depozytu sądowego na stronie internetowej sądu oraz tablicy ogłoszeń w budynku sądu, a także na tablicach ogłoszeń i stronach internetowych urzędów obsługujących organy wykonawcze gminy i powiatu ostatniego miejsca zamieszkania tego wierzyciela, o ile jest ono znane. Jeżeli wartość przedmiotu świadczenia składanego do depozytu sądowego przekracza pięć tysięcy złotych sąd zarządza zamieszczenie ogłoszenia również w Monitorze Sądowym i Gospodarczym.</a:t>
            </a:r>
            <a:endParaRPr lang="pl-PL" dirty="0"/>
          </a:p>
          <a:p>
            <a:pPr marL="0" indent="0" algn="just">
              <a:lnSpc>
                <a:spcPct val="64999"/>
              </a:lnSpc>
              <a:buNone/>
            </a:pPr>
            <a:r>
              <a:rPr lang="pl-PL" sz="2500" b="1" dirty="0">
                <a:solidFill>
                  <a:srgbClr val="FFFFFF"/>
                </a:solidFill>
                <a:ea typeface="+mn-lt"/>
                <a:cs typeface="+mn-lt"/>
              </a:rPr>
              <a:t>§  2. Ogłoszenie powinno zawierać dane określone w art. 693 pkt 1, 3 i 4 oraz wezwanie wierzyciela do odbioru depozytu.</a:t>
            </a:r>
            <a:endParaRPr lang="pl-PL" dirty="0"/>
          </a:p>
          <a:p>
            <a:pPr marL="0" indent="0" algn="just">
              <a:lnSpc>
                <a:spcPct val="64999"/>
              </a:lnSpc>
              <a:buNone/>
            </a:pPr>
            <a:r>
              <a:rPr lang="pl-PL" sz="2500" b="1" dirty="0">
                <a:solidFill>
                  <a:srgbClr val="FFFFFF"/>
                </a:solidFill>
                <a:ea typeface="+mn-lt"/>
                <a:cs typeface="+mn-lt"/>
              </a:rPr>
              <a:t>§  3. Jeżeli wierzyciel lub jego miejsce zamieszkania nie są znane, sąd ustanawia kuratora. Przepis art. 510 § 2 stosuje się odpowiednio.</a:t>
            </a:r>
            <a:endParaRPr lang="pl-PL" dirty="0"/>
          </a:p>
          <a:p>
            <a:pPr marL="0" indent="0" algn="just">
              <a:buNone/>
            </a:pPr>
            <a:endParaRPr lang="pl-PL" sz="2500" b="1" dirty="0">
              <a:solidFill>
                <a:schemeClr val="bg1"/>
              </a:solidFill>
              <a:cs typeface="Calibri Light"/>
            </a:endParaRPr>
          </a:p>
          <a:p>
            <a:pPr marL="0" indent="0" algn="just">
              <a:buNone/>
            </a:pPr>
            <a:endParaRPr lang="pl-PL" sz="2500" b="1" dirty="0">
              <a:solidFill>
                <a:schemeClr val="bg1"/>
              </a:solidFill>
              <a:cs typeface="Calibri Light"/>
            </a:endParaRPr>
          </a:p>
          <a:p>
            <a:pPr marL="0" indent="0" algn="just">
              <a:buNone/>
            </a:pPr>
            <a:endParaRPr lang="pl-PL" sz="2500" dirty="0"/>
          </a:p>
          <a:p>
            <a:pPr algn="just">
              <a:buFont typeface="Wingdings" panose="05000000000000000000" pitchFamily="2" charset="2"/>
              <a:buChar char="v"/>
            </a:pPr>
            <a:r>
              <a:rPr lang="pl-PL" sz="2500" dirty="0"/>
              <a:t>Ogłoszenie następuje po wydaniu zezwolenia</a:t>
            </a:r>
          </a:p>
          <a:p>
            <a:pPr algn="just">
              <a:buFont typeface="Wingdings" panose="05000000000000000000" pitchFamily="2" charset="2"/>
              <a:buChar char="v"/>
            </a:pPr>
            <a:r>
              <a:rPr lang="pl-PL" sz="2500" dirty="0"/>
              <a:t>Sąd dokonuje publicznego ogłoszenia o wydaniu zezwolenia na złożenie przedmiotu do depozytu sądowego w budynku sądowym oraz w lokalu organu gminy właściwym ze względu na ostatnie miejsca zamieszkania wierzyciela</a:t>
            </a:r>
          </a:p>
          <a:p>
            <a:pPr marL="0" indent="0" algn="just">
              <a:buNone/>
            </a:pPr>
            <a:endParaRPr lang="pl-PL" sz="2500" dirty="0"/>
          </a:p>
          <a:p>
            <a:pPr marL="0" indent="0" algn="just">
              <a:buNone/>
            </a:pPr>
            <a:r>
              <a:rPr lang="pl-PL" sz="2500" b="1" dirty="0">
                <a:solidFill>
                  <a:schemeClr val="bg1"/>
                </a:solidFill>
              </a:rPr>
              <a:t>§ 177 Regulaminu urzędowania sądów powszechnych:</a:t>
            </a:r>
          </a:p>
          <a:p>
            <a:pPr marL="0" indent="0" algn="just">
              <a:buNone/>
            </a:pPr>
            <a:r>
              <a:rPr lang="pl-PL" sz="2500" b="1" dirty="0">
                <a:solidFill>
                  <a:schemeClr val="bg1"/>
                </a:solidFill>
              </a:rPr>
              <a:t>Ogłoszenia sądowe wywiesza się w lokalu urzędu gminy właściwej ze względu na ostatnie miejsce zamieszkania lub pobytu osoby nieobecnej, a w innych przypadkach - gminy właściwej ze względu na siedzibę sądu, jeżeli przepisy szczególne nie stanowią inaczej.</a:t>
            </a:r>
          </a:p>
          <a:p>
            <a:pPr marL="0" indent="0" algn="just">
              <a:buNone/>
            </a:pPr>
            <a:endParaRPr lang="pl-PL" sz="2500" dirty="0"/>
          </a:p>
          <a:p>
            <a:pPr algn="just">
              <a:buFont typeface="Wingdings" panose="05000000000000000000" pitchFamily="2" charset="2"/>
              <a:buChar char="v"/>
            </a:pPr>
            <a:endParaRPr lang="pl-PL" sz="2500" dirty="0"/>
          </a:p>
          <a:p>
            <a:pPr algn="just">
              <a:buFont typeface="Wingdings" panose="05000000000000000000" pitchFamily="2" charset="2"/>
              <a:buChar char="v"/>
            </a:pPr>
            <a:r>
              <a:rPr lang="pl-PL" sz="2500" dirty="0"/>
              <a:t>W ramach omawianej regulacji ustanowienie kuratora z urzędu dla wierzyciela nieznanego lub wierzyciela, którego miejsce pobytu nie jest znane</a:t>
            </a:r>
          </a:p>
          <a:p>
            <a:pPr algn="just">
              <a:buFont typeface="Wingdings" panose="05000000000000000000" pitchFamily="2" charset="2"/>
              <a:buChar char="v"/>
            </a:pPr>
            <a:r>
              <a:rPr lang="pl-PL" sz="2500" dirty="0"/>
              <a:t>Ogłoszenie powinno zawierać:</a:t>
            </a:r>
          </a:p>
          <a:p>
            <a:pPr marL="0" indent="0" algn="just">
              <a:buNone/>
            </a:pPr>
            <a:r>
              <a:rPr lang="pl-PL" sz="2500" dirty="0"/>
              <a:t>	- określenie zobowiązania, przy wykonaniu którego składa się przedmiot;</a:t>
            </a:r>
          </a:p>
          <a:p>
            <a:pPr marL="0" indent="0" algn="just">
              <a:buNone/>
            </a:pPr>
            <a:r>
              <a:rPr lang="pl-PL" sz="2500" dirty="0"/>
              <a:t>	- dokładne oznaczenie przedmiotu, który ma być złożony;</a:t>
            </a:r>
          </a:p>
          <a:p>
            <a:pPr marL="0" indent="0" algn="just">
              <a:buNone/>
            </a:pPr>
            <a:r>
              <a:rPr lang="pl-PL" sz="2500" dirty="0"/>
              <a:t>	- wskazanie osoby, której przedmiot ma być wydany, oraz warunki, pod którymi wydanie ma nastąpić.,</a:t>
            </a:r>
          </a:p>
          <a:p>
            <a:pPr marL="0" indent="0" algn="just">
              <a:buNone/>
            </a:pPr>
            <a:r>
              <a:rPr lang="pl-PL" sz="2500" dirty="0"/>
              <a:t>	- wezwanie wierzyciela do odbioru depozytu.</a:t>
            </a:r>
          </a:p>
          <a:p>
            <a:pPr algn="just">
              <a:buFont typeface="Wingdings" panose="05000000000000000000" pitchFamily="2" charset="2"/>
              <a:buChar char="v"/>
            </a:pPr>
            <a:r>
              <a:rPr lang="pl-PL" sz="2500" dirty="0"/>
              <a:t>Niektórzy przedstawiciele doktryny stoją na stanowisku, że ogłoszenie stanowi swoisty sutogat doręczenia zezwolenia. Przeciwnicy tego poglądu twierdzą, że nie można mówić o zastępczym doręczeniu w postaci ogłoszenia pomimo jego obligatoryjności, gdyż sąd ustanawia przecież kuratora, któremu doręcza odpis postanowienia.</a:t>
            </a:r>
          </a:p>
          <a:p>
            <a:pPr marL="0" indent="0">
              <a:buNone/>
            </a:pPr>
            <a:endParaRPr lang="pl-PL" sz="2500" dirty="0"/>
          </a:p>
          <a:p>
            <a:pPr marL="0" indent="0">
              <a:buNone/>
            </a:pPr>
            <a:endParaRPr lang="pl-PL" dirty="0"/>
          </a:p>
          <a:p>
            <a:pPr marL="0" indent="0">
              <a:buNone/>
            </a:pPr>
            <a:endParaRPr lang="pl-PL" dirty="0"/>
          </a:p>
        </p:txBody>
      </p:sp>
      <p:pic>
        <p:nvPicPr>
          <p:cNvPr id="6" name="Picture 5">
            <a:hlinkClick r:id="" action="ppaction://noaction"/>
            <a:extLst>
              <a:ext uri="{FF2B5EF4-FFF2-40B4-BE49-F238E27FC236}">
                <a16:creationId xmlns:a16="http://schemas.microsoft.com/office/drawing/2014/main" id="{24E86559-1C54-4994-8E32-ABD6788BE00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27758" y="6517757"/>
            <a:ext cx="340242" cy="340242"/>
          </a:xfrm>
          <a:prstGeom prst="rect">
            <a:avLst/>
          </a:prstGeom>
        </p:spPr>
      </p:pic>
    </p:spTree>
    <p:extLst>
      <p:ext uri="{BB962C8B-B14F-4D97-AF65-F5344CB8AC3E}">
        <p14:creationId xmlns:p14="http://schemas.microsoft.com/office/powerpoint/2010/main" val="12949355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1524000" y="2"/>
            <a:ext cx="9144000" cy="680483"/>
          </a:xfrm>
        </p:spPr>
        <p:txBody>
          <a:bodyPr>
            <a:noAutofit/>
          </a:bodyPr>
          <a:lstStyle/>
          <a:p>
            <a:r>
              <a:rPr lang="pl-PL" sz="2000" dirty="0"/>
              <a:t>SPRAWY O ZŁOŻENIE PRZEDMIOTU ŚWIADCZENIA DO DEPOZYTU- POZOSTAŁE INFORMACJE</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640958" y="935665"/>
            <a:ext cx="8899451" cy="5837275"/>
          </a:xfrm>
        </p:spPr>
        <p:txBody>
          <a:bodyPr>
            <a:normAutofit fontScale="85000" lnSpcReduction="10000"/>
          </a:bodyPr>
          <a:lstStyle/>
          <a:p>
            <a:pPr algn="just">
              <a:buFont typeface="Wingdings" panose="05000000000000000000" pitchFamily="2" charset="2"/>
              <a:buChar char="v"/>
            </a:pPr>
            <a:r>
              <a:rPr lang="pl-PL" dirty="0"/>
              <a:t>Sąd może zażądać, aby depozyt został złożony w odpowiednim opakowaniu.</a:t>
            </a:r>
          </a:p>
          <a:p>
            <a:pPr algn="just">
              <a:buFont typeface="Wingdings" panose="05000000000000000000" pitchFamily="2" charset="2"/>
              <a:buChar char="v"/>
            </a:pPr>
            <a:r>
              <a:rPr lang="pl-PL" dirty="0"/>
              <a:t>Kosztowności poddaje się opisowi i oszacowaniu przez biegłego w obecności dłużnika lub wyznaczonej przez niego osoby,</a:t>
            </a:r>
          </a:p>
          <a:p>
            <a:pPr algn="just">
              <a:buFont typeface="Wingdings" panose="05000000000000000000" pitchFamily="2" charset="2"/>
              <a:buChar char="v"/>
            </a:pPr>
            <a:r>
              <a:rPr lang="pl-PL" dirty="0"/>
              <a:t>Świadczenia powtarzające się: sąd może zezwolić dłużnikowi na składanie w przyszłości do depozytu dalszych świadczeń w chwili, gdy staną się wymagalne. O złożeniu każdego świadczenia sąd zawiadamia wierzyciela; jeżeli wierzyciel zgłosi gotowość do przyjmowania dalszych świadczeń wymagalnych, sąd uchyli zezwolenie na składanie do depozytu tych świadczeń</a:t>
            </a:r>
          </a:p>
          <a:p>
            <a:pPr algn="just">
              <a:buFont typeface="Wingdings" panose="05000000000000000000" pitchFamily="2" charset="2"/>
              <a:buChar char="v"/>
            </a:pPr>
            <a:r>
              <a:rPr lang="pl-PL" dirty="0"/>
              <a:t>Dokumenty i inne depozyty rzeczowe przechowuje się w stanie niezmienionym.</a:t>
            </a:r>
          </a:p>
          <a:p>
            <a:pPr algn="just">
              <a:buFont typeface="Wingdings" panose="05000000000000000000" pitchFamily="2" charset="2"/>
              <a:buChar char="v"/>
            </a:pPr>
            <a:r>
              <a:rPr lang="pl-PL" dirty="0"/>
              <a:t>Sąd ustanowi dozorcę celem sprawowania bieżącego dozoru nad przechowywanymi przedmiotami</a:t>
            </a:r>
          </a:p>
          <a:p>
            <a:pPr algn="just">
              <a:buFont typeface="Wingdings" panose="05000000000000000000" pitchFamily="2" charset="2"/>
              <a:buChar char="v"/>
            </a:pPr>
            <a:r>
              <a:rPr lang="pl-PL" dirty="0"/>
              <a:t>Rzeczy ruchome ulegające łatwemu zepsuciu: sąd na wniosek dłużnika w drodze postanowienia zarządza sprzedaż wg przepisów o egzekucji z ruchomości ( taka sama procedura ma zastosowanie do rzeczy ruchomej, której przechowywanie byłoby związane z kosztami niewspółmiernie wysokimi w stosunku do jej wartości lub nadmiernymi trudnościami albo powodowałoby znaczne obniżenie jej wartości)</a:t>
            </a:r>
            <a:r>
              <a:rPr lang="pl-PL" dirty="0">
                <a:sym typeface="Wingdings" panose="05000000000000000000" pitchFamily="2" charset="2"/>
              </a:rPr>
              <a:t> pieniądze pozyskane ze sprzedaży komornik składa na rachunek depozytowy Ministra Finansów</a:t>
            </a:r>
            <a:endParaRPr lang="pl-PL" dirty="0"/>
          </a:p>
          <a:p>
            <a:pPr algn="just">
              <a:buFont typeface="Wingdings" panose="05000000000000000000" pitchFamily="2" charset="2"/>
              <a:buChar char="v"/>
            </a:pPr>
            <a:r>
              <a:rPr lang="pl-PL" dirty="0"/>
              <a:t>Po przyjęciu przedmiotu do depozytu, dłużnikowi wydaje się odpowiednie pokwitowanie</a:t>
            </a:r>
          </a:p>
          <a:p>
            <a:pPr marL="0" indent="0">
              <a:buNone/>
            </a:pPr>
            <a:endParaRPr lang="pl-PL" dirty="0"/>
          </a:p>
        </p:txBody>
      </p:sp>
      <p:pic>
        <p:nvPicPr>
          <p:cNvPr id="4" name="Picture 3">
            <a:hlinkClick r:id="" action="ppaction://noaction"/>
            <a:extLst>
              <a:ext uri="{FF2B5EF4-FFF2-40B4-BE49-F238E27FC236}">
                <a16:creationId xmlns:a16="http://schemas.microsoft.com/office/drawing/2014/main" id="{933F8F17-3052-495D-8197-B43CC033E8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42430" y="6332429"/>
            <a:ext cx="525571" cy="525571"/>
          </a:xfrm>
          <a:prstGeom prst="rect">
            <a:avLst/>
          </a:prstGeom>
        </p:spPr>
      </p:pic>
    </p:spTree>
    <p:extLst>
      <p:ext uri="{BB962C8B-B14F-4D97-AF65-F5344CB8AC3E}">
        <p14:creationId xmlns:p14="http://schemas.microsoft.com/office/powerpoint/2010/main" val="3044387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4AB16-2CCB-4CFD-9D74-66DCB2097F3D}"/>
              </a:ext>
            </a:extLst>
          </p:cNvPr>
          <p:cNvSpPr>
            <a:spLocks noGrp="1"/>
          </p:cNvSpPr>
          <p:nvPr>
            <p:ph type="title"/>
          </p:nvPr>
        </p:nvSpPr>
        <p:spPr/>
        <p:txBody>
          <a:bodyPr>
            <a:normAutofit/>
          </a:bodyPr>
          <a:lstStyle/>
          <a:p>
            <a:r>
              <a:rPr lang="pl-PL" dirty="0"/>
              <a:t>MIEJSCE PRZECHOWYWANIA DEPOZYTU</a:t>
            </a:r>
          </a:p>
        </p:txBody>
      </p:sp>
      <p:graphicFrame>
        <p:nvGraphicFramePr>
          <p:cNvPr id="4" name="Content Placeholder 3">
            <a:extLst>
              <a:ext uri="{FF2B5EF4-FFF2-40B4-BE49-F238E27FC236}">
                <a16:creationId xmlns:a16="http://schemas.microsoft.com/office/drawing/2014/main" id="{5DFEAF68-CF67-407A-84F4-6BEA2A47E7B3}"/>
              </a:ext>
            </a:extLst>
          </p:cNvPr>
          <p:cNvGraphicFramePr>
            <a:graphicFrameLocks noGrp="1"/>
          </p:cNvGraphicFramePr>
          <p:nvPr>
            <p:ph idx="1"/>
            <p:extLst>
              <p:ext uri="{D42A27DB-BD31-4B8C-83A1-F6EECF244321}">
                <p14:modId xmlns:p14="http://schemas.microsoft.com/office/powerpoint/2010/main" val="2267125865"/>
              </p:ext>
            </p:extLst>
          </p:nvPr>
        </p:nvGraphicFramePr>
        <p:xfrm>
          <a:off x="2030414" y="1993900"/>
          <a:ext cx="8066087" cy="37655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a:hlinkClick r:id="" action="ppaction://noaction"/>
            <a:extLst>
              <a:ext uri="{FF2B5EF4-FFF2-40B4-BE49-F238E27FC236}">
                <a16:creationId xmlns:a16="http://schemas.microsoft.com/office/drawing/2014/main" id="{1EF99EF8-621F-462F-AF5A-FA169F1A6CC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142430" y="6332429"/>
            <a:ext cx="525571" cy="525571"/>
          </a:xfrm>
          <a:prstGeom prst="rect">
            <a:avLst/>
          </a:prstGeom>
        </p:spPr>
      </p:pic>
    </p:spTree>
    <p:extLst>
      <p:ext uri="{BB962C8B-B14F-4D97-AF65-F5344CB8AC3E}">
        <p14:creationId xmlns:p14="http://schemas.microsoft.com/office/powerpoint/2010/main" val="27066543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3A70DCF-B84F-4B8D-83AB-D371413A42A9}"/>
              </a:ext>
            </a:extLst>
          </p:cNvPr>
          <p:cNvSpPr/>
          <p:nvPr/>
        </p:nvSpPr>
        <p:spPr>
          <a:xfrm>
            <a:off x="1651592" y="1509823"/>
            <a:ext cx="8888816" cy="52631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1524000" y="2"/>
            <a:ext cx="9144000" cy="489097"/>
          </a:xfrm>
        </p:spPr>
        <p:txBody>
          <a:bodyPr>
            <a:noAutofit/>
          </a:bodyPr>
          <a:lstStyle/>
          <a:p>
            <a:r>
              <a:rPr lang="pl-PL" sz="1800" dirty="0"/>
              <a:t>SPRAWY O ZWROT DEPOZYTU SĄDOWEGO SKŁADAJĄCEMU I WYDANIE DEPOZYTU SĄDOWEGO UPRAWNIONEMU</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640958" y="563526"/>
            <a:ext cx="8899451" cy="6209414"/>
          </a:xfrm>
        </p:spPr>
        <p:txBody>
          <a:bodyPr>
            <a:normAutofit fontScale="92500" lnSpcReduction="10000"/>
          </a:bodyPr>
          <a:lstStyle/>
          <a:p>
            <a:pPr algn="just">
              <a:buFont typeface="Wingdings" panose="05000000000000000000" pitchFamily="2" charset="2"/>
              <a:buChar char="v"/>
            </a:pPr>
            <a:r>
              <a:rPr lang="pl-PL" dirty="0"/>
              <a:t>W przypadku tych spraw sądem właściwym będzie ten sąd, który wydał zezwolenie na złożenie przedmiotu do depozytu</a:t>
            </a:r>
          </a:p>
          <a:p>
            <a:pPr marL="0" indent="0" algn="just">
              <a:buNone/>
            </a:pPr>
            <a:endParaRPr lang="pl-PL" dirty="0"/>
          </a:p>
          <a:p>
            <a:pPr marL="0" indent="0" algn="just">
              <a:buNone/>
            </a:pPr>
            <a:r>
              <a:rPr lang="pl-PL" dirty="0">
                <a:solidFill>
                  <a:schemeClr val="bg1"/>
                </a:solidFill>
              </a:rPr>
              <a:t>Art.  693</a:t>
            </a:r>
            <a:r>
              <a:rPr lang="pl-PL" baseline="30000" dirty="0">
                <a:solidFill>
                  <a:schemeClr val="bg1"/>
                </a:solidFill>
              </a:rPr>
              <a:t>11</a:t>
            </a:r>
            <a:r>
              <a:rPr lang="pl-PL" dirty="0">
                <a:solidFill>
                  <a:schemeClr val="bg1"/>
                </a:solidFill>
              </a:rPr>
              <a:t>.  [Żądanie dłużnika o zwrot depozytu]</a:t>
            </a:r>
          </a:p>
          <a:p>
            <a:pPr marL="0" indent="0" algn="just">
              <a:buNone/>
            </a:pPr>
            <a:r>
              <a:rPr lang="pl-PL" dirty="0">
                <a:solidFill>
                  <a:schemeClr val="bg1"/>
                </a:solidFill>
              </a:rPr>
              <a:t>§  1.  Na żądanie dłużnika sąd zwróci mu depozyt, jeżeli wierzyciel nie zażądał wydania depozytu.</a:t>
            </a:r>
          </a:p>
          <a:p>
            <a:pPr marL="0" indent="0" algn="just">
              <a:buNone/>
            </a:pPr>
            <a:r>
              <a:rPr lang="pl-PL" dirty="0">
                <a:solidFill>
                  <a:schemeClr val="bg1"/>
                </a:solidFill>
              </a:rPr>
              <a:t>§  2.  Jeżeli wniosek dłużnika o zwrot depozytu i wniosek wierzyciela o wydanie zostały zgłoszone równocześnie, sąd postanowi wydać depozyt wierzycielowi.</a:t>
            </a:r>
          </a:p>
          <a:p>
            <a:pPr marL="0" indent="0" algn="just">
              <a:buNone/>
            </a:pPr>
            <a:endParaRPr lang="pl-PL" dirty="0">
              <a:solidFill>
                <a:schemeClr val="bg1"/>
              </a:solidFill>
            </a:endParaRPr>
          </a:p>
          <a:p>
            <a:pPr marL="0" indent="0" algn="just">
              <a:buNone/>
            </a:pPr>
            <a:r>
              <a:rPr lang="pl-PL" dirty="0">
                <a:solidFill>
                  <a:schemeClr val="bg1"/>
                </a:solidFill>
              </a:rPr>
              <a:t>Art.  693</a:t>
            </a:r>
            <a:r>
              <a:rPr lang="pl-PL" baseline="30000" dirty="0">
                <a:solidFill>
                  <a:schemeClr val="bg1"/>
                </a:solidFill>
              </a:rPr>
              <a:t>12</a:t>
            </a:r>
            <a:r>
              <a:rPr lang="pl-PL" dirty="0">
                <a:solidFill>
                  <a:schemeClr val="bg1"/>
                </a:solidFill>
              </a:rPr>
              <a:t>.  [Zezwolenie na zwrot depozytu] W razie złożenia depozytu na skutek orzeczenia sądu lub innego organu, depozyt nie może być zwrócony dłużnikowi bez zezwolenia sądu lub innego organu, który wydał to orzeczenie, chyba że z orzeczenia wynika co innego.</a:t>
            </a:r>
          </a:p>
          <a:p>
            <a:pPr marL="0" indent="0" algn="just">
              <a:buNone/>
            </a:pPr>
            <a:endParaRPr lang="pl-PL" dirty="0">
              <a:solidFill>
                <a:schemeClr val="bg1"/>
              </a:solidFill>
            </a:endParaRPr>
          </a:p>
          <a:p>
            <a:pPr marL="0" indent="0" algn="just">
              <a:buNone/>
            </a:pPr>
            <a:r>
              <a:rPr lang="pl-PL" dirty="0">
                <a:solidFill>
                  <a:schemeClr val="bg1"/>
                </a:solidFill>
              </a:rPr>
              <a:t>Art.  693</a:t>
            </a:r>
            <a:r>
              <a:rPr lang="pl-PL" baseline="30000" dirty="0">
                <a:solidFill>
                  <a:schemeClr val="bg1"/>
                </a:solidFill>
              </a:rPr>
              <a:t>13</a:t>
            </a:r>
            <a:r>
              <a:rPr lang="pl-PL" dirty="0">
                <a:solidFill>
                  <a:schemeClr val="bg1"/>
                </a:solidFill>
              </a:rPr>
              <a:t>.  [Zgoda wierzyciela na zwrot depozytu] Jeżeli złożenie przedmiotu do depozytu nastąpiło w celu nadania klauzuli wykonalności tytułowi egzekucyjnemu, depozyt nie może być zwrócony dłużnikowi bez zgody wierzyciela, chyba że wniosek o nadanie klauzuli wykonalności został cofnięty.</a:t>
            </a:r>
          </a:p>
          <a:p>
            <a:pPr marL="0" indent="0">
              <a:buNone/>
            </a:pPr>
            <a:endParaRPr lang="pl-PL" dirty="0"/>
          </a:p>
        </p:txBody>
      </p:sp>
      <p:pic>
        <p:nvPicPr>
          <p:cNvPr id="10" name="Picture 9">
            <a:hlinkClick r:id="" action="ppaction://noaction"/>
            <a:extLst>
              <a:ext uri="{FF2B5EF4-FFF2-40B4-BE49-F238E27FC236}">
                <a16:creationId xmlns:a16="http://schemas.microsoft.com/office/drawing/2014/main" id="{A4CD43BA-FDD3-4079-BDD8-7E35652C263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55272" y="984251"/>
            <a:ext cx="525571" cy="525571"/>
          </a:xfrm>
          <a:prstGeom prst="rect">
            <a:avLst/>
          </a:prstGeom>
        </p:spPr>
      </p:pic>
    </p:spTree>
    <p:extLst>
      <p:ext uri="{BB962C8B-B14F-4D97-AF65-F5344CB8AC3E}">
        <p14:creationId xmlns:p14="http://schemas.microsoft.com/office/powerpoint/2010/main" val="35009587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1524000" y="212652"/>
            <a:ext cx="9144000" cy="276447"/>
          </a:xfrm>
        </p:spPr>
        <p:txBody>
          <a:bodyPr>
            <a:normAutofit fontScale="90000"/>
          </a:bodyPr>
          <a:lstStyle/>
          <a:p>
            <a:r>
              <a:rPr lang="pl-PL" sz="2400" dirty="0"/>
              <a:t>SPRAWY O ZWROT DEPOZYTU SĄDOWEGO SKŁADAJĄCEMU I WYDANIE DEPOZYTU SĄDOWEGO UPRAWNIONEMU</a:t>
            </a:r>
          </a:p>
        </p:txBody>
      </p:sp>
      <p:sp>
        <p:nvSpPr>
          <p:cNvPr id="5" name="Rectangle 4">
            <a:extLst>
              <a:ext uri="{FF2B5EF4-FFF2-40B4-BE49-F238E27FC236}">
                <a16:creationId xmlns:a16="http://schemas.microsoft.com/office/drawing/2014/main" id="{193163B4-7BAD-41AD-98C5-B52D58109989}"/>
              </a:ext>
            </a:extLst>
          </p:cNvPr>
          <p:cNvSpPr/>
          <p:nvPr/>
        </p:nvSpPr>
        <p:spPr>
          <a:xfrm>
            <a:off x="1640958" y="3689499"/>
            <a:ext cx="8899451" cy="12759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640958" y="850605"/>
            <a:ext cx="8899451" cy="5922335"/>
          </a:xfrm>
        </p:spPr>
        <p:txBody>
          <a:bodyPr>
            <a:normAutofit lnSpcReduction="10000"/>
          </a:bodyPr>
          <a:lstStyle/>
          <a:p>
            <a:pPr algn="just">
              <a:buFont typeface="Wingdings" panose="05000000000000000000" pitchFamily="2" charset="2"/>
              <a:buChar char="v"/>
            </a:pPr>
            <a:r>
              <a:rPr lang="pl-PL" sz="2200" dirty="0"/>
              <a:t> Sąd wyda wierzycielowi depozyt, jeżeli jest on osobą uprawnioną i zachodzą warunki określone we wniosku o złożenie do depozytu.</a:t>
            </a:r>
          </a:p>
          <a:p>
            <a:pPr algn="just">
              <a:buFont typeface="Wingdings" panose="05000000000000000000" pitchFamily="2" charset="2"/>
              <a:buChar char="v"/>
            </a:pPr>
            <a:r>
              <a:rPr lang="pl-PL" sz="2200" dirty="0"/>
              <a:t> Jeżeli zobowiązanie było zabezpieczone wpisem w księdze wieczystej, a wpis ten został wykreślony z powodu złożenia przedmiotu do depozytu, wówczas dłużnik może żądać jego wydania, o ile wierzyciel wyrazi na to zgodę (chyba że przepis szczególny stanowi inaczej). Wierzyciel wydaje zgodę w formie pisemnej lub ustnej, np. jeżeli sąd wyznaczył rozprawę lub postanowił wysłuchać uczestników na posiedzeniu sądowym (art. 514 § 1 KPC).</a:t>
            </a:r>
          </a:p>
          <a:p>
            <a:pPr marL="0" indent="0" algn="just">
              <a:buNone/>
            </a:pPr>
            <a:endParaRPr lang="pl-PL" sz="2200" dirty="0"/>
          </a:p>
          <a:p>
            <a:pPr marL="0" indent="0" algn="just">
              <a:buNone/>
            </a:pPr>
            <a:r>
              <a:rPr lang="pl-PL" sz="2200" dirty="0">
                <a:solidFill>
                  <a:schemeClr val="bg1"/>
                </a:solidFill>
              </a:rPr>
              <a:t>Art.  693</a:t>
            </a:r>
            <a:r>
              <a:rPr lang="pl-PL" sz="2200" baseline="30000" dirty="0">
                <a:solidFill>
                  <a:schemeClr val="bg1"/>
                </a:solidFill>
              </a:rPr>
              <a:t>16</a:t>
            </a:r>
            <a:r>
              <a:rPr lang="pl-PL" sz="2200" dirty="0">
                <a:solidFill>
                  <a:schemeClr val="bg1"/>
                </a:solidFill>
              </a:rPr>
              <a:t>.  [Zwrot kosztów] Na żądanie dłużnika, zgłoszone przed wydaniem przez sąd postanowienia o wydaniu depozytu, sąd przyzna mu od wierzyciela zwrot kosztów postępowania.</a:t>
            </a:r>
          </a:p>
          <a:p>
            <a:pPr marL="0" indent="0" algn="just">
              <a:buNone/>
            </a:pPr>
            <a:endParaRPr lang="pl-PL" sz="2200" dirty="0"/>
          </a:p>
          <a:p>
            <a:pPr algn="just">
              <a:buFont typeface="Wingdings" panose="05000000000000000000" pitchFamily="2" charset="2"/>
              <a:buChar char="v"/>
            </a:pPr>
            <a:r>
              <a:rPr lang="pl-PL" sz="2200" dirty="0"/>
              <a:t>Jeżeli złożenie do depozytu sądowego nastąpiło na żądanie właściwego organu, depozyt wydaje się osobie uprawnionej dopiero po wykazaniu przez nią, że warunki, pod którymi wydanie depozytu mogło nastąpić, zostały spełnione.</a:t>
            </a:r>
          </a:p>
          <a:p>
            <a:endParaRPr lang="pl-PL" dirty="0"/>
          </a:p>
        </p:txBody>
      </p:sp>
      <p:pic>
        <p:nvPicPr>
          <p:cNvPr id="6" name="Picture 5">
            <a:hlinkClick r:id="" action="ppaction://noaction"/>
            <a:extLst>
              <a:ext uri="{FF2B5EF4-FFF2-40B4-BE49-F238E27FC236}">
                <a16:creationId xmlns:a16="http://schemas.microsoft.com/office/drawing/2014/main" id="{4B43E7EA-F413-4BCC-B1B4-1540CB29752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42430" y="6332429"/>
            <a:ext cx="525571" cy="525571"/>
          </a:xfrm>
          <a:prstGeom prst="rect">
            <a:avLst/>
          </a:prstGeom>
        </p:spPr>
      </p:pic>
    </p:spTree>
    <p:extLst>
      <p:ext uri="{BB962C8B-B14F-4D97-AF65-F5344CB8AC3E}">
        <p14:creationId xmlns:p14="http://schemas.microsoft.com/office/powerpoint/2010/main" val="19804361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27BEDF5-451C-477E-BA29-AA39D27791E1}"/>
              </a:ext>
            </a:extLst>
          </p:cNvPr>
          <p:cNvSpPr/>
          <p:nvPr/>
        </p:nvSpPr>
        <p:spPr>
          <a:xfrm>
            <a:off x="1640958" y="818707"/>
            <a:ext cx="8899451" cy="59542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1524000" y="2"/>
            <a:ext cx="9144000" cy="489097"/>
          </a:xfrm>
        </p:spPr>
        <p:txBody>
          <a:bodyPr>
            <a:normAutofit/>
          </a:bodyPr>
          <a:lstStyle/>
          <a:p>
            <a:r>
              <a:rPr lang="pl-PL" sz="2400" dirty="0"/>
              <a:t>STWIERDZENIE LIKWIDACJI NIEPODJĘTEGO DEPOZYTU</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640958" y="563526"/>
            <a:ext cx="8899451" cy="6209414"/>
          </a:xfrm>
        </p:spPr>
        <p:txBody>
          <a:bodyPr>
            <a:normAutofit fontScale="62500" lnSpcReduction="20000"/>
          </a:bodyPr>
          <a:lstStyle/>
          <a:p>
            <a:pPr algn="just">
              <a:buFont typeface="Wingdings" panose="05000000000000000000" pitchFamily="2" charset="2"/>
              <a:buChar char="v"/>
            </a:pPr>
            <a:r>
              <a:rPr lang="pl-PL" dirty="0"/>
              <a:t>Likwidacją niepodjętego depozytu jest przejście praw do tego depozytu na rzecz Skarbu Państwa. </a:t>
            </a:r>
          </a:p>
          <a:p>
            <a:pPr marL="0" indent="0" algn="just">
              <a:buNone/>
            </a:pPr>
            <a:r>
              <a:rPr lang="pl-PL" dirty="0">
                <a:solidFill>
                  <a:schemeClr val="bg1"/>
                </a:solidFill>
              </a:rPr>
              <a:t>Art.  693</a:t>
            </a:r>
            <a:r>
              <a:rPr lang="pl-PL" baseline="30000" dirty="0">
                <a:solidFill>
                  <a:schemeClr val="bg1"/>
                </a:solidFill>
              </a:rPr>
              <a:t>18</a:t>
            </a:r>
            <a:r>
              <a:rPr lang="pl-PL" dirty="0">
                <a:solidFill>
                  <a:schemeClr val="bg1"/>
                </a:solidFill>
              </a:rPr>
              <a:t>.  [Właściwość sądu]</a:t>
            </a:r>
          </a:p>
          <a:p>
            <a:pPr marL="0" indent="0" algn="just">
              <a:buNone/>
            </a:pPr>
            <a:r>
              <a:rPr lang="pl-PL" dirty="0">
                <a:solidFill>
                  <a:schemeClr val="bg1"/>
                </a:solidFill>
              </a:rPr>
              <a:t>§  1.  Przepisy niniejszego rozdziału stosuje się w sprawach o stwierdzenie likwidacji niepodjętych depozytów, o ile przepisy innych ustaw nie stanowią inaczej.</a:t>
            </a:r>
          </a:p>
          <a:p>
            <a:pPr marL="0" indent="0" algn="just">
              <a:buNone/>
            </a:pPr>
            <a:r>
              <a:rPr lang="pl-PL" dirty="0">
                <a:solidFill>
                  <a:schemeClr val="bg1"/>
                </a:solidFill>
              </a:rPr>
              <a:t>§  2.  W sprawach, o których mowa w § 1, właściwy jest sąd miejsca złożenia depozytu.</a:t>
            </a:r>
          </a:p>
          <a:p>
            <a:pPr marL="0" indent="0" algn="just">
              <a:buNone/>
            </a:pPr>
            <a:endParaRPr lang="pl-PL" dirty="0">
              <a:solidFill>
                <a:schemeClr val="bg1"/>
              </a:solidFill>
            </a:endParaRPr>
          </a:p>
          <a:p>
            <a:pPr marL="0" indent="0" algn="just">
              <a:buNone/>
            </a:pPr>
            <a:r>
              <a:rPr lang="pl-PL" dirty="0">
                <a:solidFill>
                  <a:schemeClr val="bg1"/>
                </a:solidFill>
              </a:rPr>
              <a:t>Art.  693</a:t>
            </a:r>
            <a:r>
              <a:rPr lang="pl-PL" baseline="30000" dirty="0">
                <a:solidFill>
                  <a:schemeClr val="bg1"/>
                </a:solidFill>
              </a:rPr>
              <a:t>19</a:t>
            </a:r>
            <a:r>
              <a:rPr lang="pl-PL" dirty="0">
                <a:solidFill>
                  <a:schemeClr val="bg1"/>
                </a:solidFill>
              </a:rPr>
              <a:t>.  [Wniosek o likwidację]</a:t>
            </a:r>
          </a:p>
          <a:p>
            <a:pPr marL="0" indent="0" algn="just">
              <a:buNone/>
            </a:pPr>
            <a:r>
              <a:rPr lang="pl-PL" dirty="0">
                <a:solidFill>
                  <a:schemeClr val="bg1"/>
                </a:solidFill>
              </a:rPr>
              <a:t>§  1.  We wniosku o stwierdzenie likwidacji niepodjętego depozytu należy:</a:t>
            </a:r>
          </a:p>
          <a:p>
            <a:pPr marL="0" indent="0" algn="just">
              <a:buNone/>
            </a:pPr>
            <a:r>
              <a:rPr lang="pl-PL" dirty="0">
                <a:solidFill>
                  <a:schemeClr val="bg1"/>
                </a:solidFill>
              </a:rPr>
              <a:t>1) wskazać okoliczności, w których nastąpiło złożenie depozytu;</a:t>
            </a:r>
          </a:p>
          <a:p>
            <a:pPr marL="0" indent="0" algn="just">
              <a:buNone/>
            </a:pPr>
            <a:r>
              <a:rPr lang="pl-PL" dirty="0">
                <a:solidFill>
                  <a:schemeClr val="bg1"/>
                </a:solidFill>
              </a:rPr>
              <a:t>2) dokładnie określić depozyt podlegający likwidacji;</a:t>
            </a:r>
          </a:p>
          <a:p>
            <a:pPr marL="0" indent="0" algn="just">
              <a:buNone/>
            </a:pPr>
            <a:r>
              <a:rPr lang="pl-PL" dirty="0">
                <a:solidFill>
                  <a:schemeClr val="bg1"/>
                </a:solidFill>
              </a:rPr>
              <a:t>3) wskazać osobę, która jest uprawniona do odbioru depozytu.</a:t>
            </a:r>
          </a:p>
          <a:p>
            <a:pPr marL="0" indent="0" algn="just">
              <a:buNone/>
            </a:pPr>
            <a:r>
              <a:rPr lang="pl-PL" dirty="0">
                <a:solidFill>
                  <a:schemeClr val="bg1"/>
                </a:solidFill>
              </a:rPr>
              <a:t>§  2.  W przypadku gdy nie jest znana osoba uprawniona do odbioru depozytu lub nie jest znane jej miejsce zamieszkania lub siedziba, wnioskodawca jest obowiązany przedstawić dowody potwierdzające dokonanie czynności mających na celu wyjaśnienie tych okoliczności.</a:t>
            </a:r>
          </a:p>
          <a:p>
            <a:pPr marL="0" indent="0" algn="just">
              <a:buNone/>
            </a:pPr>
            <a:endParaRPr lang="pl-PL" dirty="0">
              <a:solidFill>
                <a:schemeClr val="bg1"/>
              </a:solidFill>
            </a:endParaRPr>
          </a:p>
          <a:p>
            <a:pPr marL="0" indent="0" algn="just">
              <a:buNone/>
            </a:pPr>
            <a:r>
              <a:rPr lang="pl-PL" dirty="0">
                <a:solidFill>
                  <a:schemeClr val="bg1"/>
                </a:solidFill>
              </a:rPr>
              <a:t>Art.  693</a:t>
            </a:r>
            <a:r>
              <a:rPr lang="pl-PL" baseline="30000" dirty="0">
                <a:solidFill>
                  <a:schemeClr val="bg1"/>
                </a:solidFill>
              </a:rPr>
              <a:t>20</a:t>
            </a:r>
            <a:r>
              <a:rPr lang="pl-PL" dirty="0">
                <a:solidFill>
                  <a:schemeClr val="bg1"/>
                </a:solidFill>
              </a:rPr>
              <a:t>.  [Postępowanie z urzędu] W sprawie o stwierdzenie likwidacji niepodjętego depozytu sąd może wszcząć postępowanie z urzędu.</a:t>
            </a:r>
          </a:p>
          <a:p>
            <a:pPr marL="0" indent="0" algn="just">
              <a:buNone/>
            </a:pPr>
            <a:endParaRPr lang="pl-PL" dirty="0">
              <a:solidFill>
                <a:schemeClr val="bg1"/>
              </a:solidFill>
            </a:endParaRPr>
          </a:p>
          <a:p>
            <a:pPr marL="0" indent="0" algn="just">
              <a:buNone/>
            </a:pPr>
            <a:r>
              <a:rPr lang="pl-PL" dirty="0">
                <a:solidFill>
                  <a:schemeClr val="bg1"/>
                </a:solidFill>
              </a:rPr>
              <a:t>Art.  693</a:t>
            </a:r>
            <a:r>
              <a:rPr lang="pl-PL" baseline="30000" dirty="0">
                <a:solidFill>
                  <a:schemeClr val="bg1"/>
                </a:solidFill>
              </a:rPr>
              <a:t>21</a:t>
            </a:r>
            <a:r>
              <a:rPr lang="pl-PL" dirty="0">
                <a:solidFill>
                  <a:schemeClr val="bg1"/>
                </a:solidFill>
              </a:rPr>
              <a:t>.  [Obwieszczenie] Uczestników, którzy nie są znani lub których miejsce zamieszkania lub siedziba nie jest znane, sąd wzywa do udziału w postępowaniu przez obwieszczenie publiczne w budynku sądowym.</a:t>
            </a:r>
          </a:p>
          <a:p>
            <a:pPr marL="0" indent="0" algn="just">
              <a:buNone/>
            </a:pPr>
            <a:r>
              <a:rPr lang="pl-PL" dirty="0">
                <a:solidFill>
                  <a:schemeClr val="bg1"/>
                </a:solidFill>
              </a:rPr>
              <a:t>Art.  693</a:t>
            </a:r>
            <a:r>
              <a:rPr lang="pl-PL" baseline="30000" dirty="0">
                <a:solidFill>
                  <a:schemeClr val="bg1"/>
                </a:solidFill>
              </a:rPr>
              <a:t>22</a:t>
            </a:r>
            <a:r>
              <a:rPr lang="pl-PL" dirty="0">
                <a:solidFill>
                  <a:schemeClr val="bg1"/>
                </a:solidFill>
              </a:rPr>
              <a:t>.  [Wykonanie orzeczenia] Do wykonania orzeczenia o stwierdzeniu likwidacji niepodjętego depozytu jest obowiązany naczelnik właściwego urzędu skarbowego w trybie i na zasadach określonych w przepisach o postępowaniu egzekucyjnym w administracji.</a:t>
            </a:r>
          </a:p>
          <a:p>
            <a:pPr marL="0" indent="0" algn="just">
              <a:buNone/>
            </a:pPr>
            <a:endParaRPr lang="pl-PL" dirty="0"/>
          </a:p>
          <a:p>
            <a:pPr marL="0" indent="0">
              <a:buNone/>
            </a:pPr>
            <a:endParaRPr lang="pl-PL" dirty="0"/>
          </a:p>
          <a:p>
            <a:pPr marL="0" indent="0">
              <a:buNone/>
            </a:pPr>
            <a:endParaRPr lang="pl-PL" dirty="0"/>
          </a:p>
        </p:txBody>
      </p:sp>
      <p:pic>
        <p:nvPicPr>
          <p:cNvPr id="11" name="Picture 10">
            <a:hlinkClick r:id="" action="ppaction://noaction"/>
            <a:extLst>
              <a:ext uri="{FF2B5EF4-FFF2-40B4-BE49-F238E27FC236}">
                <a16:creationId xmlns:a16="http://schemas.microsoft.com/office/drawing/2014/main" id="{43CD3003-8139-4C6E-813E-6074398927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61600" y="6451599"/>
            <a:ext cx="406400" cy="406400"/>
          </a:xfrm>
          <a:prstGeom prst="rect">
            <a:avLst/>
          </a:prstGeom>
        </p:spPr>
      </p:pic>
    </p:spTree>
    <p:extLst>
      <p:ext uri="{BB962C8B-B14F-4D97-AF65-F5344CB8AC3E}">
        <p14:creationId xmlns:p14="http://schemas.microsoft.com/office/powerpoint/2010/main" val="3129401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F7C0C2-6A9F-B53D-B2CF-2D8818C831D8}"/>
              </a:ext>
            </a:extLst>
          </p:cNvPr>
          <p:cNvSpPr>
            <a:spLocks noGrp="1"/>
          </p:cNvSpPr>
          <p:nvPr>
            <p:ph type="title"/>
          </p:nvPr>
        </p:nvSpPr>
        <p:spPr>
          <a:xfrm>
            <a:off x="671337" y="499533"/>
            <a:ext cx="10758664" cy="331754"/>
          </a:xfrm>
        </p:spPr>
        <p:txBody>
          <a:bodyPr>
            <a:normAutofit fontScale="90000"/>
          </a:bodyPr>
          <a:lstStyle/>
          <a:p>
            <a:r>
              <a:rPr lang="pl-PL" dirty="0">
                <a:cs typeface="Calibri Light"/>
              </a:rPr>
              <a:t>KRS</a:t>
            </a:r>
            <a:endParaRPr lang="pl-PL" dirty="0"/>
          </a:p>
        </p:txBody>
      </p:sp>
      <p:sp>
        <p:nvSpPr>
          <p:cNvPr id="3" name="Symbol zastępczy zawartości 2">
            <a:extLst>
              <a:ext uri="{FF2B5EF4-FFF2-40B4-BE49-F238E27FC236}">
                <a16:creationId xmlns:a16="http://schemas.microsoft.com/office/drawing/2014/main" id="{57EC8B5F-4FDC-BBC5-EF9F-5CADD5C21044}"/>
              </a:ext>
            </a:extLst>
          </p:cNvPr>
          <p:cNvSpPr>
            <a:spLocks noGrp="1"/>
          </p:cNvSpPr>
          <p:nvPr>
            <p:ph idx="1"/>
          </p:nvPr>
        </p:nvSpPr>
        <p:spPr>
          <a:xfrm>
            <a:off x="676275" y="681061"/>
            <a:ext cx="10753725" cy="5078518"/>
          </a:xfrm>
        </p:spPr>
        <p:txBody>
          <a:bodyPr vert="horz" lIns="91440" tIns="45720" rIns="91440" bIns="45720" rtlCol="0" anchor="t">
            <a:normAutofit/>
          </a:bodyPr>
          <a:lstStyle/>
          <a:p>
            <a:pPr algn="just"/>
            <a:endParaRPr lang="pl-PL" b="1" dirty="0">
              <a:cs typeface="Calibri Light"/>
            </a:endParaRPr>
          </a:p>
          <a:p>
            <a:pPr algn="just"/>
            <a:r>
              <a:rPr lang="pl-PL" sz="1600" dirty="0">
                <a:ea typeface="+mn-lt"/>
                <a:cs typeface="+mn-lt"/>
              </a:rPr>
              <a:t>Art.  3.  [Podmioty podlegające wpisowi do Rejestru]</a:t>
            </a:r>
            <a:endParaRPr lang="pl-PL" sz="1600" b="1" dirty="0">
              <a:cs typeface="Calibri Light"/>
            </a:endParaRPr>
          </a:p>
          <a:p>
            <a:pPr algn="just"/>
            <a:r>
              <a:rPr lang="pl-PL" sz="1600" dirty="0">
                <a:ea typeface="+mn-lt"/>
                <a:cs typeface="+mn-lt"/>
              </a:rPr>
              <a:t>Rejestr obejmuje podmioty, na które przepisy ustaw nakładają obowiązek uzyskania wpisu do tego Rejestru.</a:t>
            </a:r>
            <a:endParaRPr lang="pl-PL" sz="1600" dirty="0">
              <a:cs typeface="Calibri Light"/>
            </a:endParaRPr>
          </a:p>
          <a:p>
            <a:pPr algn="just"/>
            <a:endParaRPr lang="pl-PL" sz="1600" b="1" dirty="0">
              <a:cs typeface="Calibri Light"/>
            </a:endParaRPr>
          </a:p>
          <a:p>
            <a:pPr algn="just"/>
            <a:r>
              <a:rPr lang="pl-PL" sz="1600" b="1" dirty="0">
                <a:cs typeface="Calibri Light"/>
              </a:rPr>
              <a:t>KRS składa się z:</a:t>
            </a:r>
            <a:endParaRPr lang="pl-PL" sz="1600" dirty="0">
              <a:cs typeface="Calibri Light"/>
            </a:endParaRPr>
          </a:p>
          <a:p>
            <a:pPr algn="just"/>
            <a:r>
              <a:rPr lang="pl-PL" sz="1600" b="1" dirty="0">
                <a:cs typeface="Calibri Light"/>
              </a:rPr>
              <a:t>1) rejestru przedsiębiorców;</a:t>
            </a:r>
            <a:endParaRPr lang="pl-PL" sz="1600" dirty="0">
              <a:cs typeface="Calibri Light"/>
            </a:endParaRPr>
          </a:p>
          <a:p>
            <a:pPr algn="just"/>
            <a:r>
              <a:rPr lang="pl-PL" sz="1600" b="1" dirty="0">
                <a:cs typeface="Calibri Light"/>
              </a:rPr>
              <a:t>2) rejestru stowarzyszeń, innych organizacji społecznych i zawodowych, fundacji oraz samodzielnych publicznych zakładów opieki zdrowotnej;</a:t>
            </a:r>
            <a:endParaRPr lang="pl-PL" sz="1600" dirty="0">
              <a:cs typeface="Calibri Light"/>
            </a:endParaRPr>
          </a:p>
          <a:p>
            <a:pPr algn="just"/>
            <a:r>
              <a:rPr lang="pl-PL" sz="1600" b="1" dirty="0">
                <a:cs typeface="Calibri Light"/>
              </a:rPr>
              <a:t>3) rejestru dłużników niewypłacalnych.</a:t>
            </a:r>
            <a:endParaRPr lang="pl-PL" sz="1600" dirty="0">
              <a:cs typeface="Calibri Light"/>
            </a:endParaRPr>
          </a:p>
          <a:p>
            <a:pPr algn="just"/>
            <a:endParaRPr lang="pl-PL" sz="1600" dirty="0">
              <a:cs typeface="Calibri Light"/>
            </a:endParaRPr>
          </a:p>
          <a:p>
            <a:pPr algn="just"/>
            <a:r>
              <a:rPr lang="pl-PL" sz="1600" b="1" dirty="0">
                <a:cs typeface="Calibri Light"/>
              </a:rPr>
              <a:t>Art. 36 ustawy o KRS- jakie podmioty wpisywane są do rejestru przedsiębiorców (np.. Spółki z o.o., spółki partnerskie, spółki akcyjne, spółki komandytowe itd.)</a:t>
            </a:r>
            <a:endParaRPr lang="pl-PL" sz="1600" dirty="0">
              <a:cs typeface="Calibri Light"/>
            </a:endParaRPr>
          </a:p>
          <a:p>
            <a:pPr algn="just"/>
            <a:br>
              <a:rPr lang="pl-PL" sz="1600" dirty="0">
                <a:cs typeface="Calibri Light"/>
              </a:rPr>
            </a:br>
            <a:r>
              <a:rPr lang="pl-PL" sz="1600" b="1" dirty="0">
                <a:cs typeface="Calibri Light"/>
              </a:rPr>
              <a:t>Rejestru dłużników niewypłacalnych- tylko wykreślenie wpisu. Obowiązuje nowy rejestr- Krajowy Rejestr Zadłużonych</a:t>
            </a:r>
            <a:endParaRPr lang="pl-PL" sz="1600" dirty="0"/>
          </a:p>
        </p:txBody>
      </p:sp>
    </p:spTree>
    <p:extLst>
      <p:ext uri="{BB962C8B-B14F-4D97-AF65-F5344CB8AC3E}">
        <p14:creationId xmlns:p14="http://schemas.microsoft.com/office/powerpoint/2010/main" val="56089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A000DB8-58A1-4BC8-80A5-B4CC7D0FB7E9}"/>
              </a:ext>
            </a:extLst>
          </p:cNvPr>
          <p:cNvSpPr/>
          <p:nvPr/>
        </p:nvSpPr>
        <p:spPr>
          <a:xfrm>
            <a:off x="6266122" y="489098"/>
            <a:ext cx="4274287" cy="10951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Rectangle 4">
            <a:extLst>
              <a:ext uri="{FF2B5EF4-FFF2-40B4-BE49-F238E27FC236}">
                <a16:creationId xmlns:a16="http://schemas.microsoft.com/office/drawing/2014/main" id="{9866074C-E641-4830-9E22-38C525A6424B}"/>
              </a:ext>
            </a:extLst>
          </p:cNvPr>
          <p:cNvSpPr/>
          <p:nvPr/>
        </p:nvSpPr>
        <p:spPr>
          <a:xfrm>
            <a:off x="1651593" y="489099"/>
            <a:ext cx="4274287" cy="10951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1524000" y="2"/>
            <a:ext cx="9144000" cy="489097"/>
          </a:xfrm>
        </p:spPr>
        <p:txBody>
          <a:bodyPr>
            <a:normAutofit/>
          </a:bodyPr>
          <a:lstStyle/>
          <a:p>
            <a:r>
              <a:rPr lang="pl-PL" sz="2400" dirty="0"/>
              <a:t>SĄD W SPRAWACH REJESTROWYCH</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640958" y="489098"/>
            <a:ext cx="8899451" cy="6283842"/>
          </a:xfrm>
        </p:spPr>
        <p:txBody>
          <a:bodyPr numCol="2" spcCol="360000">
            <a:normAutofit fontScale="25000" lnSpcReduction="20000"/>
          </a:bodyPr>
          <a:lstStyle/>
          <a:p>
            <a:pPr marL="0" indent="0" algn="just">
              <a:buNone/>
            </a:pPr>
            <a:r>
              <a:rPr lang="pl-PL" sz="5200" b="1" dirty="0">
                <a:solidFill>
                  <a:schemeClr val="bg1"/>
                </a:solidFill>
              </a:rPr>
              <a:t>Art.  694</a:t>
            </a:r>
            <a:r>
              <a:rPr lang="pl-PL" sz="5200" b="1" baseline="30000" dirty="0">
                <a:solidFill>
                  <a:schemeClr val="bg1"/>
                </a:solidFill>
              </a:rPr>
              <a:t>2</a:t>
            </a:r>
            <a:r>
              <a:rPr lang="pl-PL" sz="5200" b="1" dirty="0">
                <a:solidFill>
                  <a:schemeClr val="bg1"/>
                </a:solidFill>
              </a:rPr>
              <a:t>.  [Właściwość sądu]</a:t>
            </a:r>
          </a:p>
          <a:p>
            <a:pPr marL="0" indent="0" algn="just">
              <a:buNone/>
            </a:pPr>
            <a:r>
              <a:rPr lang="pl-PL" sz="5200" b="1" dirty="0">
                <a:solidFill>
                  <a:schemeClr val="bg1"/>
                </a:solidFill>
              </a:rPr>
              <a:t>W sprawach rejestrowych wyłącznie właściwy jest sąd rejonowy (sąd gospodarczy) właściwy ze względu na miejsce zamieszkania lub wpisaną w rejestrze siedzibę podmiotu, którego sprawa dotyczy (sąd rejestrowy). Przepisu art. 508 § 1 zdanie pierwsze nie stosuje się.</a:t>
            </a:r>
          </a:p>
          <a:p>
            <a:pPr marL="0" indent="0" algn="just">
              <a:buNone/>
            </a:pPr>
            <a:endParaRPr lang="pl-PL" sz="5200" dirty="0"/>
          </a:p>
          <a:p>
            <a:pPr algn="just">
              <a:buFont typeface="Wingdings" panose="05000000000000000000" pitchFamily="2" charset="2"/>
              <a:buChar char="v"/>
            </a:pPr>
            <a:r>
              <a:rPr lang="pl-PL" sz="5200" dirty="0"/>
              <a:t>Właściwość rzeczowa: Wyłączna właściwość sądu rejonowego gospodarczego (tylko dla spraw rejestrowych s.s.)</a:t>
            </a:r>
          </a:p>
          <a:p>
            <a:pPr algn="just">
              <a:buFont typeface="Wingdings" panose="05000000000000000000" pitchFamily="2" charset="2"/>
              <a:buChar char="v"/>
            </a:pPr>
            <a:r>
              <a:rPr lang="pl-PL" sz="5200" dirty="0"/>
              <a:t>Właściwość miejscowa: wyłączna wg miejsca zamieszkania lub ze względu na siedzibę podmiotu, którego sprawa dotyczy</a:t>
            </a:r>
          </a:p>
          <a:p>
            <a:pPr marL="0" indent="0" algn="just">
              <a:buNone/>
            </a:pPr>
            <a:endParaRPr lang="pl-PL" sz="5200" dirty="0"/>
          </a:p>
          <a:p>
            <a:pPr algn="just">
              <a:buFont typeface="Wingdings" panose="05000000000000000000" pitchFamily="2" charset="2"/>
              <a:buChar char="v"/>
            </a:pPr>
            <a:r>
              <a:rPr lang="pl-PL" sz="5200" dirty="0"/>
              <a:t>Przyjmuje się, że w sprawach rejestrowych sąd rejonowy nie może przekazać sprawy sądowi okręgowemu, jeżeli przy rozpoznaniu sprawy rejestrowej pojawi się zagadnienie budzące poważne wątpliwości ( na zasadzie art. 18 § 1 KPC w zw. z art. 13 § 2 KPC)</a:t>
            </a:r>
          </a:p>
          <a:p>
            <a:pPr algn="just">
              <a:buFont typeface="Wingdings" panose="05000000000000000000" pitchFamily="2" charset="2"/>
              <a:buChar char="v"/>
            </a:pPr>
            <a:r>
              <a:rPr lang="pl-PL" sz="5200" dirty="0"/>
              <a:t>Brak jest natomiast zgodności w doktrynie, co do możliwości zastosowania do postępowania rejestrowego art. 508 § 2 KPC. Wydaje się jednak, że stanowisko negatywne co do możliwości zastosowania art. 508 § 2 KPC jest słuszne, z tego względu, że ustawodawca ściśle normuje sąd właściwy w postęowaniu rejestrowym, wskazując na jego wyłączną właściwość funkcjonalną, miejscową i rzeczową. Inaczej: Michnik, komentarz do art. Art.  694</a:t>
            </a:r>
            <a:r>
              <a:rPr lang="pl-PL" sz="5200" baseline="30000" dirty="0"/>
              <a:t>2, </a:t>
            </a:r>
            <a:r>
              <a:rPr lang="pl-PL" sz="5200" dirty="0"/>
              <a:t>[w:] KPC T. III red. Marciniak 2020, wyd. 1, uwaga nr 2, dostęp Legalis</a:t>
            </a:r>
          </a:p>
          <a:p>
            <a:pPr algn="just">
              <a:buFont typeface="Wingdings" panose="05000000000000000000" pitchFamily="2" charset="2"/>
              <a:buChar char="v"/>
            </a:pPr>
            <a:r>
              <a:rPr lang="pl-PL" sz="5200" dirty="0"/>
              <a:t>Zgodnie z 508 § 4 KPC wykluczone jest w sprawach rejestrowych wyznaczenie innego sądu do rozpoznania sprawy w przypadku wyłączenia sędziego</a:t>
            </a:r>
          </a:p>
          <a:p>
            <a:pPr algn="just">
              <a:buFont typeface="Wingdings" panose="05000000000000000000" pitchFamily="2" charset="2"/>
              <a:buChar char="v"/>
            </a:pPr>
            <a:r>
              <a:rPr lang="pl-PL" sz="5200" dirty="0"/>
              <a:t>W sprawach rejestrowych nie stosujemy podstawy właściwości miejscowej opartej na miejscu zamieszkania Wnioskodawcy</a:t>
            </a:r>
          </a:p>
          <a:p>
            <a:pPr algn="just">
              <a:buFont typeface="Wingdings" panose="05000000000000000000" pitchFamily="2" charset="2"/>
              <a:buChar char="v"/>
            </a:pPr>
            <a:r>
              <a:rPr lang="pl-PL" sz="5200" dirty="0"/>
              <a:t>Skład sądu w I instancji: skład jednoosobowy</a:t>
            </a:r>
          </a:p>
          <a:p>
            <a:pPr marL="0" indent="0" algn="just">
              <a:buNone/>
            </a:pPr>
            <a:r>
              <a:rPr lang="pl-PL" sz="5200" b="1" dirty="0">
                <a:solidFill>
                  <a:schemeClr val="bg1"/>
                </a:solidFill>
              </a:rPr>
              <a:t>509</a:t>
            </a:r>
            <a:r>
              <a:rPr lang="pl-PL" sz="5200" b="1" baseline="30000" dirty="0">
                <a:solidFill>
                  <a:schemeClr val="bg1"/>
                </a:solidFill>
              </a:rPr>
              <a:t>1</a:t>
            </a:r>
            <a:r>
              <a:rPr lang="pl-PL" sz="5200" b="1" dirty="0">
                <a:solidFill>
                  <a:schemeClr val="bg1"/>
                </a:solidFill>
              </a:rPr>
              <a:t> § 2 KPC</a:t>
            </a:r>
          </a:p>
          <a:p>
            <a:pPr marL="0" indent="0" algn="just">
              <a:buNone/>
            </a:pPr>
            <a:r>
              <a:rPr lang="pl-PL" sz="5200" b="1" dirty="0">
                <a:solidFill>
                  <a:schemeClr val="bg1"/>
                </a:solidFill>
              </a:rPr>
              <a:t>Czynności w postępowaniach dotyczących rejestrów i ewidencji prowadzonych przez sądy może wykonywać referendarz sądowy, z wyjątkiem przygotowania i prowadzenia rozprawy, odmowy wpisu partii politycznej do ewidencji, wykreślenia wpisu partii politycznej z ewidencji oraz zawieszenia wydawania dziennika lub czasopisma.</a:t>
            </a:r>
          </a:p>
          <a:p>
            <a:pPr marL="0" indent="0" algn="just">
              <a:buNone/>
            </a:pPr>
            <a:endParaRPr lang="pl-PL" sz="5200" dirty="0"/>
          </a:p>
          <a:p>
            <a:pPr algn="just">
              <a:buFont typeface="Wingdings" panose="05000000000000000000" pitchFamily="2" charset="2"/>
              <a:buChar char="v"/>
            </a:pPr>
            <a:r>
              <a:rPr lang="pl-PL" sz="5200" dirty="0"/>
              <a:t>Inne sprawy, wobec których przepisy o postępowaniu rejestrowym stosujemy odpowiednio, zakładają inne podstawy, np.:</a:t>
            </a:r>
          </a:p>
          <a:p>
            <a:pPr lvl="1" algn="just">
              <a:buFont typeface="Wingdings" panose="05000000000000000000" pitchFamily="2" charset="2"/>
              <a:buChar char="§"/>
            </a:pPr>
            <a:r>
              <a:rPr lang="pl-PL" sz="4800" dirty="0"/>
              <a:t>Rejestr dzienników i czasopism- sąd okręgowy właściwy miejscowo dla siedziby wydawcy,</a:t>
            </a:r>
          </a:p>
          <a:p>
            <a:pPr lvl="1" algn="just">
              <a:buFont typeface="Wingdings" panose="05000000000000000000" pitchFamily="2" charset="2"/>
              <a:buChar char="§"/>
            </a:pPr>
            <a:r>
              <a:rPr lang="pl-PL" sz="4800" dirty="0"/>
              <a:t>Rejestr zastawów- sąd rejonowy gospodarczy, w którego okręgu znajduje się miejsce zamieszkania (siedziba) zastawcy,</a:t>
            </a:r>
          </a:p>
          <a:p>
            <a:pPr lvl="1" algn="just">
              <a:buFont typeface="Wingdings" panose="05000000000000000000" pitchFamily="2" charset="2"/>
              <a:buChar char="§"/>
            </a:pPr>
            <a:r>
              <a:rPr lang="pl-PL" sz="4800" dirty="0"/>
              <a:t>Rejestr partii politycznych- partię zgłasza się do  ewidencji partii politycznych, prowadzonej przez Sąd Okręgowy w Warszawie</a:t>
            </a:r>
          </a:p>
          <a:p>
            <a:pPr marL="0" indent="0" algn="just">
              <a:buNone/>
            </a:pPr>
            <a:r>
              <a:rPr lang="pl-PL" sz="5200" dirty="0"/>
              <a:t>Uwaga! Doktryna stoi na stanowisku, że zasadę wyłączności sądu rejestrowego należy odczytywać również w taki sposób, że w przypadku zmiany siedziby podmiotu widniejącego w KRS, nowe dane nadal należy złożyć do sądu rejestrowego, który dokonał uprzedniej rejestracji. Sąd ten może przekazać wówczas sprawę do innego sądu rejestrowego, powołując się na fakt swojej niewłaściwości</a:t>
            </a:r>
          </a:p>
          <a:p>
            <a:pPr algn="just">
              <a:buFontTx/>
              <a:buChar char="-"/>
            </a:pPr>
            <a:endParaRPr lang="pl-PL" sz="5200" dirty="0"/>
          </a:p>
          <a:p>
            <a:endParaRPr lang="pl-PL" dirty="0"/>
          </a:p>
        </p:txBody>
      </p:sp>
      <p:pic>
        <p:nvPicPr>
          <p:cNvPr id="7" name="Picture 6">
            <a:hlinkClick r:id="" action="ppaction://noaction"/>
            <a:extLst>
              <a:ext uri="{FF2B5EF4-FFF2-40B4-BE49-F238E27FC236}">
                <a16:creationId xmlns:a16="http://schemas.microsoft.com/office/drawing/2014/main" id="{7F99EA16-3FFC-4D8C-A9BB-E853CF1D936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43438" y="6422806"/>
            <a:ext cx="424562" cy="424562"/>
          </a:xfrm>
          <a:prstGeom prst="rect">
            <a:avLst/>
          </a:prstGeom>
        </p:spPr>
      </p:pic>
    </p:spTree>
    <p:extLst>
      <p:ext uri="{BB962C8B-B14F-4D97-AF65-F5344CB8AC3E}">
        <p14:creationId xmlns:p14="http://schemas.microsoft.com/office/powerpoint/2010/main" val="3760051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CCC8E7-55B9-D7A4-4DAA-94C57EFBD3E2}"/>
              </a:ext>
            </a:extLst>
          </p:cNvPr>
          <p:cNvSpPr>
            <a:spLocks noGrp="1"/>
          </p:cNvSpPr>
          <p:nvPr>
            <p:ph type="title"/>
          </p:nvPr>
        </p:nvSpPr>
        <p:spPr>
          <a:xfrm>
            <a:off x="-5996" y="62089"/>
            <a:ext cx="10758664" cy="444643"/>
          </a:xfrm>
        </p:spPr>
        <p:txBody>
          <a:bodyPr>
            <a:normAutofit fontScale="90000"/>
          </a:bodyPr>
          <a:lstStyle/>
          <a:p>
            <a:r>
              <a:rPr lang="pl-PL" dirty="0">
                <a:cs typeface="Calibri Light"/>
              </a:rPr>
              <a:t>WNIOSEK</a:t>
            </a:r>
            <a:endParaRPr lang="pl-PL" dirty="0"/>
          </a:p>
        </p:txBody>
      </p:sp>
      <p:sp>
        <p:nvSpPr>
          <p:cNvPr id="3" name="Symbol zastępczy zawartości 2">
            <a:extLst>
              <a:ext uri="{FF2B5EF4-FFF2-40B4-BE49-F238E27FC236}">
                <a16:creationId xmlns:a16="http://schemas.microsoft.com/office/drawing/2014/main" id="{A4AA0012-9E6E-4DC6-B90F-1E0D3B16F24A}"/>
              </a:ext>
            </a:extLst>
          </p:cNvPr>
          <p:cNvSpPr>
            <a:spLocks noGrp="1"/>
          </p:cNvSpPr>
          <p:nvPr>
            <p:ph idx="1"/>
          </p:nvPr>
        </p:nvSpPr>
        <p:spPr>
          <a:xfrm>
            <a:off x="83609" y="511729"/>
            <a:ext cx="12009613" cy="6277961"/>
          </a:xfrm>
        </p:spPr>
        <p:txBody>
          <a:bodyPr vert="horz" lIns="91440" tIns="45720" rIns="91440" bIns="45720" rtlCol="0" anchor="t">
            <a:normAutofit fontScale="47500" lnSpcReduction="20000"/>
          </a:bodyPr>
          <a:lstStyle/>
          <a:p>
            <a:r>
              <a:rPr lang="pl-PL" dirty="0">
                <a:ea typeface="+mn-lt"/>
                <a:cs typeface="+mn-lt"/>
              </a:rPr>
              <a:t>Art.  694</a:t>
            </a:r>
            <a:r>
              <a:rPr lang="pl-PL" baseline="30000" dirty="0">
                <a:ea typeface="+mn-lt"/>
                <a:cs typeface="+mn-lt"/>
              </a:rPr>
              <a:t>2a</a:t>
            </a:r>
            <a:r>
              <a:rPr lang="pl-PL" dirty="0">
                <a:ea typeface="+mn-lt"/>
                <a:cs typeface="+mn-lt"/>
              </a:rPr>
              <a:t>.  [Postępowanie w systemie teleinformatycznym; </a:t>
            </a:r>
            <a:r>
              <a:rPr lang="pl-PL" dirty="0" err="1">
                <a:ea typeface="+mn-lt"/>
                <a:cs typeface="+mn-lt"/>
              </a:rPr>
              <a:t>eKRS</a:t>
            </a:r>
            <a:r>
              <a:rPr lang="pl-PL" dirty="0">
                <a:ea typeface="+mn-lt"/>
                <a:cs typeface="+mn-lt"/>
              </a:rPr>
              <a:t>]</a:t>
            </a:r>
            <a:endParaRPr lang="pl-PL" dirty="0">
              <a:cs typeface="Calibri Light"/>
            </a:endParaRPr>
          </a:p>
          <a:p>
            <a:r>
              <a:rPr lang="pl-PL" dirty="0">
                <a:ea typeface="+mn-lt"/>
                <a:cs typeface="+mn-lt"/>
              </a:rPr>
              <a:t>Jeżeli postępowanie przed sądem rejestrowym odbywa się za pośrednictwem systemu teleinformatycznego, czynności sądu, referendarza sądowego i przewodniczącego są utrwalane </a:t>
            </a:r>
            <a:r>
              <a:rPr lang="pl-PL" b="1" dirty="0">
                <a:ea typeface="+mn-lt"/>
                <a:cs typeface="+mn-lt"/>
              </a:rPr>
              <a:t>wyłącznie w tym systemie</a:t>
            </a:r>
            <a:r>
              <a:rPr lang="pl-PL" dirty="0">
                <a:ea typeface="+mn-lt"/>
                <a:cs typeface="+mn-lt"/>
              </a:rPr>
              <a:t>, a wytworzone w ich wyniku dane w postaci elektronicznej opatrywane są kwalifikowanym podpisem elektronicznym.</a:t>
            </a:r>
            <a:endParaRPr lang="pl-PL" dirty="0"/>
          </a:p>
          <a:p>
            <a:r>
              <a:rPr lang="pl-PL" dirty="0">
                <a:ea typeface="+mn-lt"/>
                <a:cs typeface="+mn-lt"/>
              </a:rPr>
              <a:t>Jest to konsekwencja art. 19 ust. 2 ustawy o KRS, zgodnie z którym </a:t>
            </a:r>
            <a:r>
              <a:rPr lang="pl-PL" b="1" dirty="0">
                <a:ea typeface="+mn-lt"/>
                <a:cs typeface="+mn-lt"/>
              </a:rPr>
              <a:t>Wnioski dotyczące podmiotu podlegającego wpisowi do rejestru przedsiębiorców składa się wyłącznie za pośrednictwem systemu teleinformatycznego</a:t>
            </a:r>
            <a:r>
              <a:rPr lang="pl-PL" dirty="0">
                <a:ea typeface="+mn-lt"/>
                <a:cs typeface="+mn-lt"/>
              </a:rPr>
              <a:t>.</a:t>
            </a:r>
          </a:p>
          <a:p>
            <a:r>
              <a:rPr lang="pl-PL" dirty="0">
                <a:ea typeface="+mn-lt"/>
                <a:cs typeface="+mn-lt"/>
              </a:rPr>
              <a:t>W przypadku stowarzyszeń- wybór formy</a:t>
            </a:r>
          </a:p>
          <a:p>
            <a:r>
              <a:rPr lang="pl-PL" b="1" dirty="0">
                <a:ea typeface="+mn-lt"/>
                <a:cs typeface="+mn-lt"/>
              </a:rPr>
              <a:t>Do pisma wnoszonego za pośrednictwem systemu teleinformatycznego dołącza się załączniki w postaci elektronicznej (nie dotyczy dokumentów, o których mowa w art.. 694[4])</a:t>
            </a:r>
          </a:p>
          <a:p>
            <a:r>
              <a:rPr lang="pl-PL" dirty="0">
                <a:ea typeface="+mn-lt"/>
                <a:cs typeface="+mn-lt"/>
              </a:rPr>
              <a:t>Art.  694</a:t>
            </a:r>
            <a:r>
              <a:rPr lang="pl-PL" baseline="30000" dirty="0">
                <a:ea typeface="+mn-lt"/>
                <a:cs typeface="+mn-lt"/>
              </a:rPr>
              <a:t>3</a:t>
            </a:r>
            <a:r>
              <a:rPr lang="pl-PL" dirty="0">
                <a:ea typeface="+mn-lt"/>
                <a:cs typeface="+mn-lt"/>
              </a:rPr>
              <a:t>.  [Wniosek o wpis do KRS]</a:t>
            </a:r>
            <a:endParaRPr lang="pl-PL" dirty="0"/>
          </a:p>
          <a:p>
            <a:r>
              <a:rPr lang="pl-PL" dirty="0">
                <a:ea typeface="+mn-lt"/>
                <a:cs typeface="+mn-lt"/>
              </a:rPr>
              <a:t>§  1. Wniosek do sądu rejestrowego prowadzącego Krajowy Rejestr Sądowy składa podmiot podlegający wpisowi do tego rejestru, jeżeli przepisy szczególne nie stanowią inaczej.</a:t>
            </a:r>
            <a:endParaRPr lang="pl-PL" dirty="0"/>
          </a:p>
          <a:p>
            <a:r>
              <a:rPr lang="pl-PL" dirty="0">
                <a:ea typeface="+mn-lt"/>
                <a:cs typeface="+mn-lt"/>
              </a:rPr>
              <a:t>§  2. Podmiot podlegający wpisowi do Krajowego Rejestru Sądowego jest uczestnikiem postępowania, chociażby nie był wnioskodawcą. Przepisu art. 510 § 2 nie stosuje się.</a:t>
            </a:r>
            <a:endParaRPr lang="pl-PL" dirty="0"/>
          </a:p>
          <a:p>
            <a:r>
              <a:rPr lang="pl-PL" dirty="0">
                <a:ea typeface="+mn-lt"/>
                <a:cs typeface="+mn-lt"/>
              </a:rPr>
              <a:t>§  2</a:t>
            </a:r>
            <a:r>
              <a:rPr lang="pl-PL" baseline="30000" dirty="0">
                <a:ea typeface="+mn-lt"/>
                <a:cs typeface="+mn-lt"/>
              </a:rPr>
              <a:t>1</a:t>
            </a:r>
            <a:r>
              <a:rPr lang="pl-PL" dirty="0">
                <a:ea typeface="+mn-lt"/>
                <a:cs typeface="+mn-lt"/>
              </a:rPr>
              <a:t>. Brak organu lub brak w składzie organu powołanego do reprezentacji podmiotu podlegającego wpisowi do Krajowego Rejestru Sądowego nie stanowi przeszkody do dokonania wpisu z urzędu.</a:t>
            </a:r>
            <a:endParaRPr lang="pl-PL" dirty="0"/>
          </a:p>
          <a:p>
            <a:r>
              <a:rPr lang="pl-PL" dirty="0">
                <a:ea typeface="+mn-lt"/>
                <a:cs typeface="+mn-lt"/>
              </a:rPr>
              <a:t>§  3. (uchylony).</a:t>
            </a:r>
            <a:endParaRPr lang="pl-PL" dirty="0"/>
          </a:p>
          <a:p>
            <a:r>
              <a:rPr lang="pl-PL" dirty="0">
                <a:ea typeface="+mn-lt"/>
                <a:cs typeface="+mn-lt"/>
              </a:rPr>
              <a:t>§  3</a:t>
            </a:r>
            <a:r>
              <a:rPr lang="pl-PL" baseline="30000" dirty="0">
                <a:ea typeface="+mn-lt"/>
                <a:cs typeface="+mn-lt"/>
              </a:rPr>
              <a:t>1</a:t>
            </a:r>
            <a:r>
              <a:rPr lang="pl-PL" dirty="0">
                <a:ea typeface="+mn-lt"/>
                <a:cs typeface="+mn-lt"/>
              </a:rPr>
              <a:t>. (uchylony).</a:t>
            </a:r>
            <a:endParaRPr lang="pl-PL" dirty="0"/>
          </a:p>
          <a:p>
            <a:r>
              <a:rPr lang="pl-PL" dirty="0">
                <a:ea typeface="+mn-lt"/>
                <a:cs typeface="+mn-lt"/>
              </a:rPr>
              <a:t>§  3</a:t>
            </a:r>
            <a:r>
              <a:rPr lang="pl-PL" baseline="30000" dirty="0">
                <a:ea typeface="+mn-lt"/>
                <a:cs typeface="+mn-lt"/>
              </a:rPr>
              <a:t>2</a:t>
            </a:r>
            <a:r>
              <a:rPr lang="pl-PL" dirty="0">
                <a:ea typeface="+mn-lt"/>
                <a:cs typeface="+mn-lt"/>
              </a:rPr>
              <a:t>. Do wniosku złożonego przez pełnomocnika za pośrednictwem systemu teleinformatycznego pełnomocnik dołącza pełnomocnictwo lub jego odpis. Przepisu art. 89 § 1</a:t>
            </a:r>
            <a:r>
              <a:rPr lang="pl-PL" baseline="30000" dirty="0">
                <a:ea typeface="+mn-lt"/>
                <a:cs typeface="+mn-lt"/>
              </a:rPr>
              <a:t>1</a:t>
            </a:r>
            <a:r>
              <a:rPr lang="pl-PL" dirty="0">
                <a:ea typeface="+mn-lt"/>
                <a:cs typeface="+mn-lt"/>
              </a:rPr>
              <a:t> nie stosuje się.</a:t>
            </a:r>
            <a:endParaRPr lang="pl-PL" dirty="0"/>
          </a:p>
          <a:p>
            <a:r>
              <a:rPr lang="pl-PL" dirty="0">
                <a:ea typeface="+mn-lt"/>
                <a:cs typeface="+mn-lt"/>
              </a:rPr>
              <a:t>§  4. W postępowaniu przed sądem drugiej instancji przepisu art. 131</a:t>
            </a:r>
            <a:r>
              <a:rPr lang="pl-PL" baseline="30000" dirty="0">
                <a:ea typeface="+mn-lt"/>
                <a:cs typeface="+mn-lt"/>
              </a:rPr>
              <a:t>1</a:t>
            </a:r>
            <a:r>
              <a:rPr lang="pl-PL" dirty="0">
                <a:ea typeface="+mn-lt"/>
                <a:cs typeface="+mn-lt"/>
              </a:rPr>
              <a:t> § 1 nie stosuje się.</a:t>
            </a:r>
            <a:endParaRPr lang="pl-PL" dirty="0"/>
          </a:p>
          <a:p>
            <a:r>
              <a:rPr lang="pl-PL" dirty="0">
                <a:ea typeface="+mn-lt"/>
                <a:cs typeface="+mn-lt"/>
              </a:rPr>
              <a:t>§  5. (uchylony).</a:t>
            </a:r>
            <a:endParaRPr lang="pl-PL" dirty="0"/>
          </a:p>
          <a:p>
            <a:r>
              <a:rPr lang="pl-PL" dirty="0">
                <a:ea typeface="+mn-lt"/>
                <a:cs typeface="+mn-lt"/>
              </a:rPr>
              <a:t>§  6. Jeżeli postępowanie przed sądem rejestrowym odbywa się za pośrednictwem systemu teleinformatycznego, przepisu art. 131</a:t>
            </a:r>
            <a:r>
              <a:rPr lang="pl-PL" baseline="30000" dirty="0">
                <a:ea typeface="+mn-lt"/>
                <a:cs typeface="+mn-lt"/>
              </a:rPr>
              <a:t>1</a:t>
            </a:r>
            <a:r>
              <a:rPr lang="pl-PL" dirty="0">
                <a:ea typeface="+mn-lt"/>
                <a:cs typeface="+mn-lt"/>
              </a:rPr>
              <a:t> § 2</a:t>
            </a:r>
            <a:r>
              <a:rPr lang="pl-PL" baseline="30000" dirty="0">
                <a:ea typeface="+mn-lt"/>
                <a:cs typeface="+mn-lt"/>
              </a:rPr>
              <a:t>1</a:t>
            </a:r>
            <a:r>
              <a:rPr lang="pl-PL" dirty="0">
                <a:ea typeface="+mn-lt"/>
                <a:cs typeface="+mn-lt"/>
              </a:rPr>
              <a:t> nie stosuje się.</a:t>
            </a:r>
            <a:endParaRPr lang="pl-PL" dirty="0"/>
          </a:p>
          <a:p>
            <a:pPr>
              <a:buFont typeface="Wingdings,Sans-Serif" pitchFamily="34" charset="0"/>
              <a:buChar char="v"/>
            </a:pPr>
            <a:r>
              <a:rPr lang="pl-PL" sz="1900" dirty="0">
                <a:cs typeface="Calibri Light"/>
              </a:rPr>
              <a:t>Zasadą jest, że wniosek o wszczęcie postępowania rejestrowego składa podmiot podlegający wpisowi do KRS</a:t>
            </a:r>
            <a:endParaRPr lang="en-US" sz="1900" dirty="0">
              <a:cs typeface="Calibri Light"/>
            </a:endParaRPr>
          </a:p>
          <a:p>
            <a:pPr>
              <a:buFont typeface="Wingdings,Sans-Serif" pitchFamily="34" charset="0"/>
              <a:buChar char="v"/>
            </a:pPr>
            <a:r>
              <a:rPr lang="pl-PL" sz="1900" dirty="0">
                <a:cs typeface="Calibri Light"/>
              </a:rPr>
              <a:t>Podmiot, którego dotyczy wniosek jest zawsze uczestnikiem postępowania, niezależnie od tego czy to on zainicjował dane postępowania. Chodzi tutaj o zostanie uczestnikiem postępowania z mocy samego prawa, choć nie ma zgodności co do tego w doktrynie.</a:t>
            </a:r>
            <a:endParaRPr lang="en-US" sz="1900" dirty="0">
              <a:cs typeface="Calibri Light"/>
            </a:endParaRPr>
          </a:p>
          <a:p>
            <a:pPr>
              <a:buFont typeface="Wingdings,Sans-Serif" pitchFamily="34" charset="0"/>
              <a:buChar char="v"/>
            </a:pPr>
            <a:r>
              <a:rPr lang="pl-PL" sz="1900" dirty="0">
                <a:cs typeface="Calibri Light"/>
              </a:rPr>
              <a:t>Inni wnioskodawcy, przykłady: każdy wspólnik spółki osobowej – o wpis spółek osobowych do rejestru przedsiębiorców, wierzyciel-  o wpis wierzytelności, co do której wierzyciel posiada tytuł wykonawczy przeciwko podmiotowi wpisanemu do rejestru i nie został zaspokojony w ciągu 30 dni od daty wezwania do spełnienia świadczenia </a:t>
            </a:r>
            <a:endParaRPr lang="en-US" sz="1900" dirty="0">
              <a:cs typeface="Calibri Light"/>
            </a:endParaRPr>
          </a:p>
          <a:p>
            <a:pPr>
              <a:buFont typeface="Wingdings,Sans-Serif" pitchFamily="34" charset="0"/>
              <a:buChar char="v"/>
            </a:pPr>
            <a:r>
              <a:rPr lang="pl-PL" sz="1900" dirty="0">
                <a:cs typeface="Calibri Light"/>
              </a:rPr>
              <a:t>Brak organu lub brak w składzie organu jako przesłanka postępowania nie stanowi przeszkody dokonania wpisu z urzędu, z tego powodu, aby sąd rejestrowy mógł podejmować te czynności, które będą prowadzić do zapewnienia wiarygodności wpisu w rejestrze- w przeciwnym wypadku sąd rejestrowy mimo posiadania informacji o nieaktualności danych, nie mógłby dokonać wykreślenia błędnych lub nieaktualnych informacji z rejestru.</a:t>
            </a:r>
            <a:endParaRPr lang="en-US" sz="1900" dirty="0">
              <a:cs typeface="Calibri Light"/>
            </a:endParaRPr>
          </a:p>
          <a:p>
            <a:pPr>
              <a:buFont typeface="Wingdings,Sans-Serif" pitchFamily="34" charset="0"/>
              <a:buChar char="v"/>
            </a:pPr>
            <a:r>
              <a:rPr lang="pl-PL" sz="1900" dirty="0">
                <a:cs typeface="Calibri Light"/>
              </a:rPr>
              <a:t>Wg Gudowskiego chodzi tutaj o wykreślenie z rejestru tzw. podmiotów martwych. Tego typu regulacja uprawnia do wykreślenia podmiotu z KRS bez prowadzenia klasycznego postępowania likwidacyjnego, które w przypadku omawianych podmiotów może okazać się w praktyce niemożliwe.</a:t>
            </a:r>
            <a:endParaRPr lang="en-US" sz="1900">
              <a:cs typeface="Calibri Light"/>
            </a:endParaRPr>
          </a:p>
          <a:p>
            <a:endParaRPr lang="pl-PL" sz="1900" dirty="0">
              <a:cs typeface="Calibri Light"/>
            </a:endParaRPr>
          </a:p>
          <a:p>
            <a:endParaRPr lang="pl-PL" dirty="0">
              <a:cs typeface="Calibri Light"/>
            </a:endParaRPr>
          </a:p>
        </p:txBody>
      </p:sp>
    </p:spTree>
    <p:extLst>
      <p:ext uri="{BB962C8B-B14F-4D97-AF65-F5344CB8AC3E}">
        <p14:creationId xmlns:p14="http://schemas.microsoft.com/office/powerpoint/2010/main" val="199855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556C-25A3-464D-97A4-B32C57288C70}"/>
              </a:ext>
            </a:extLst>
          </p:cNvPr>
          <p:cNvSpPr>
            <a:spLocks noGrp="1"/>
          </p:cNvSpPr>
          <p:nvPr>
            <p:ph type="title"/>
          </p:nvPr>
        </p:nvSpPr>
        <p:spPr>
          <a:xfrm>
            <a:off x="1524000" y="2"/>
            <a:ext cx="9144000" cy="489097"/>
          </a:xfrm>
        </p:spPr>
        <p:txBody>
          <a:bodyPr>
            <a:normAutofit/>
          </a:bodyPr>
          <a:lstStyle/>
          <a:p>
            <a:r>
              <a:rPr lang="pl-PL" sz="2400" dirty="0"/>
              <a:t>MOŻLIWOŚĆ WSZCZĘCIA POSTĘPOWANIA Z URZĘDU</a:t>
            </a:r>
          </a:p>
        </p:txBody>
      </p:sp>
      <p:sp>
        <p:nvSpPr>
          <p:cNvPr id="3" name="Content Placeholder 2">
            <a:extLst>
              <a:ext uri="{FF2B5EF4-FFF2-40B4-BE49-F238E27FC236}">
                <a16:creationId xmlns:a16="http://schemas.microsoft.com/office/drawing/2014/main" id="{66155414-17C5-4EB3-89BC-E87F4DA6D14B}"/>
              </a:ext>
            </a:extLst>
          </p:cNvPr>
          <p:cNvSpPr>
            <a:spLocks noGrp="1"/>
          </p:cNvSpPr>
          <p:nvPr>
            <p:ph idx="1"/>
          </p:nvPr>
        </p:nvSpPr>
        <p:spPr>
          <a:xfrm>
            <a:off x="1640958" y="404037"/>
            <a:ext cx="8920717" cy="6453962"/>
          </a:xfrm>
        </p:spPr>
        <p:txBody>
          <a:bodyPr numCol="2" spcCol="180000">
            <a:normAutofit fontScale="32500" lnSpcReduction="20000"/>
          </a:bodyPr>
          <a:lstStyle/>
          <a:p>
            <a:pPr marL="0" indent="0" algn="just">
              <a:buNone/>
            </a:pPr>
            <a:r>
              <a:rPr lang="pl-PL" dirty="0"/>
              <a:t>Za Kaczyńskim:</a:t>
            </a:r>
          </a:p>
          <a:p>
            <a:pPr algn="just">
              <a:buFont typeface="Arial" panose="020B0604020202020204" pitchFamily="34" charset="0"/>
              <a:buChar char="•"/>
            </a:pPr>
            <a:r>
              <a:rPr lang="pl-PL" sz="3100" dirty="0"/>
              <a:t>jeżeli okaże się, że w KRS znajduje się wpis zawierający oczywiste błędy lub niezgodności z treścią postanowienia sądu, sąd z urzędu sprostuje wpis (art. 12 ust. 2 KrRejSU);</a:t>
            </a:r>
          </a:p>
          <a:p>
            <a:pPr algn="just">
              <a:buFont typeface="Arial" panose="020B0604020202020204" pitchFamily="34" charset="0"/>
              <a:buChar char="•"/>
            </a:pPr>
            <a:r>
              <a:rPr lang="pl-PL" sz="3100" dirty="0"/>
              <a:t>jeżeli w KRS są zamieszczone dane niedopuszczalne ze względu na obowiązujące przepisy prawa, sąd rejestrowy, po wysłuchaniu zainteresowanych osób na posiedzeniu lub po wezwaniu do złożenia oświadczenia pisemnego, wykreśla je z urzędu (art. 12 ust. 3 KrRejSU);</a:t>
            </a:r>
          </a:p>
          <a:p>
            <a:pPr algn="just">
              <a:buFont typeface="Arial" panose="020B0604020202020204" pitchFamily="34" charset="0"/>
              <a:buChar char="•"/>
            </a:pPr>
            <a:r>
              <a:rPr lang="pl-PL" sz="3100" dirty="0"/>
              <a:t>sąd rejestrowy wszczyna postępowania przymuszające, gdy z danych zawartych w aktach rejestrowych wynika, że doprowadzi ono do złożenia wniosku o wpis do KRS lub dokumentów, których złożenie jest obowiązkowe (art. 24 ust. 3 KrRejSU; zob. </a:t>
            </a:r>
            <a:r>
              <a:rPr lang="pl-PL" sz="3100" i="1" dirty="0"/>
              <a:t>W. Markowski</a:t>
            </a:r>
            <a:r>
              <a:rPr lang="pl-PL" sz="3100" dirty="0"/>
              <a:t>, Istota postępowania przymuszającego, s. 135–138)</a:t>
            </a:r>
          </a:p>
          <a:p>
            <a:pPr algn="just">
              <a:buFont typeface="Arial" panose="020B0604020202020204" pitchFamily="34" charset="0"/>
              <a:buChar char="•"/>
            </a:pPr>
            <a:r>
              <a:rPr lang="pl-PL" sz="3100" dirty="0"/>
              <a:t>w przypadku odstąpienia od postępowania przymuszającego lub jego umorzenia, sąd rejestrowy wszczyna postępowanie przymuszające, jeżeli poweźmie wiadomość, że sytuacja prawna lub faktyczna podmiotu uległa zmianie w sposób umożliwiający skuteczne jego prowadzenie (art. 24 ust. 5 KrRejSU)</a:t>
            </a:r>
          </a:p>
          <a:p>
            <a:pPr algn="just">
              <a:buFont typeface="Arial" panose="020B0604020202020204" pitchFamily="34" charset="0"/>
              <a:buChar char="•"/>
            </a:pPr>
            <a:r>
              <a:rPr lang="pl-PL" sz="3100" dirty="0"/>
              <a:t>w przypadkach uzasadnionych bezpieczeństwem obrotu sąd rejestrowy może dokonać z urzędu wykreślenia danych niezgodnych z rzeczywistym stanem rzeczy lub wpisu danych odpowiadających rzeczywistemu stanowi rzeczy, jeżeli dokumenty stanowiące podstawę wpisu lub wykreślenia znajdują się w aktach rejestrowych, a dane te są istotne (art. 24 ust. 6 KrRejSU)</a:t>
            </a:r>
          </a:p>
          <a:p>
            <a:pPr algn="just">
              <a:buFont typeface="Arial" panose="020B0604020202020204" pitchFamily="34" charset="0"/>
              <a:buChar char="•"/>
            </a:pPr>
            <a:r>
              <a:rPr lang="pl-PL" sz="3100" dirty="0"/>
              <a:t>jeżeli pomimo stosowania grzywny, o której mowa w art. 24 KrRejSU, osobowa spółka handlowa wpisana do KRS nie wykonuje obowiązków określonych w art. 24 ust. 1 KrRejSU, sąd rejestrowy z urzędu może, z ważnych powodów, orzec o rozwiązaniu spółki oraz ustanowić likwidatora (art. 25 KrRejSU);</a:t>
            </a:r>
          </a:p>
          <a:p>
            <a:pPr algn="just">
              <a:buFont typeface="Arial" panose="020B0604020202020204" pitchFamily="34" charset="0"/>
              <a:buChar char="•"/>
            </a:pPr>
            <a:r>
              <a:rPr lang="pl-PL" sz="3100" dirty="0"/>
              <a:t>w przypadku gdy:</a:t>
            </a:r>
          </a:p>
          <a:p>
            <a:pPr marL="0" indent="0" algn="just">
              <a:buNone/>
            </a:pPr>
            <a:r>
              <a:rPr lang="pl-PL" sz="3100" dirty="0"/>
              <a:t>a) oddalając wniosek o ogłoszenie upadłości lub umarzając postępowanie upadłościowe, sąd upadłościowy stwierdzi, że zgromadzony w sprawie materiał daje podstawę do rozwiązania bez przeprowadzania postępowania likwidacyjnego,</a:t>
            </a:r>
          </a:p>
          <a:p>
            <a:pPr marL="0" indent="0" algn="just">
              <a:buNone/>
            </a:pPr>
            <a:r>
              <a:rPr lang="pl-PL" sz="3100" dirty="0"/>
              <a:t>b) oddalono wniosek o ogłoszenie upadłości lub umorzono postępowanie upadłościowe z tego powodu, że majątek niewypłacalnego dłużnika nie wystarcza na zaspokojenie kosztów postępowania,</a:t>
            </a:r>
          </a:p>
          <a:p>
            <a:pPr marL="0" indent="0" algn="just">
              <a:buNone/>
            </a:pPr>
            <a:r>
              <a:rPr lang="pl-PL" sz="3100" dirty="0"/>
              <a:t>c) wydano postanowienie o odstąpieniu od postępowania przymuszającego lub jego umorzeniu,</a:t>
            </a:r>
          </a:p>
          <a:p>
            <a:pPr marL="0" indent="0" algn="just">
              <a:buNone/>
            </a:pPr>
            <a:r>
              <a:rPr lang="pl-PL" sz="3100" dirty="0"/>
              <a:t>d) mimo wezwania sądu rejestrowego nie złożono rocznych sprawozdań finansowych za 2 kolejne lata obrotowe,</a:t>
            </a:r>
          </a:p>
          <a:p>
            <a:pPr marL="0" indent="0" algn="just">
              <a:buNone/>
            </a:pPr>
            <a:r>
              <a:rPr lang="pl-PL" sz="3100" dirty="0"/>
              <a:t>e) mimo dwukrotnego wezwania sądu rejestrowego nie wykonano innych obowiązków, o których mowa w art. 24 ust. 1 KrRejSU</a:t>
            </a:r>
          </a:p>
          <a:p>
            <a:pPr marL="0" indent="0" algn="just">
              <a:buNone/>
            </a:pPr>
            <a:r>
              <a:rPr lang="pl-PL" sz="3100" dirty="0"/>
              <a:t>– sąd rejestrowy wszczyna z urzędu postępowanie o rozwiązanie podmiotu wpisanego do Krajowego Rejestru Sądowego bez przeprowadzania postępowania likwidacyjnego (art. 25a KrRejSU);</a:t>
            </a:r>
          </a:p>
          <a:p>
            <a:pPr algn="just"/>
            <a:r>
              <a:rPr lang="pl-PL" sz="3100" dirty="0"/>
              <a:t>zgodnie z art. 45 KrRejSU:</a:t>
            </a:r>
          </a:p>
          <a:p>
            <a:pPr marL="0" indent="0" algn="just">
              <a:buNone/>
            </a:pPr>
            <a:r>
              <a:rPr lang="pl-PL" sz="3100" dirty="0"/>
              <a:t>a) wpisów w dziale 1 rejestru przedsiębiorców, o których mowa w art. 38 pkt 1 lit. a KrRejSU, dotyczących dodania do firmy oznaczenia "w upadłości" oraz wpisów w dziale 5 i dziale 6 tego rejestru, o których mowa w art. 44 ust. 1 pkt 5 KrRejSU, dokonuje się z urzędu,</a:t>
            </a:r>
          </a:p>
          <a:p>
            <a:pPr marL="0" indent="0" algn="just">
              <a:buNone/>
            </a:pPr>
            <a:r>
              <a:rPr lang="pl-PL" sz="3100" dirty="0"/>
              <a:t>b) po ogłoszeniu upadłości albo otwarciu postępowania sanacyjnego, w dziale 2 rejestru przedsiębiorców z urzędu wykreśla się wpisy dotyczące prokurentów oraz rodzaju prokury (art. 39 pkt 3 KrRejSU),</a:t>
            </a:r>
          </a:p>
          <a:p>
            <a:pPr marL="0" indent="0" algn="just">
              <a:buNone/>
            </a:pPr>
            <a:r>
              <a:rPr lang="pl-PL" sz="3100" dirty="0"/>
              <a:t>c) po złożeniu przez wszystkich członków zarządu spółki z ograniczoną odpowiedzialnością, której umowa została zawarta przy wykorzystaniu wzorca umowy udostępnionego w systemie teleinformatycznym, oświadczenia, że wkłady pieniężne na pokrycie kapitału zakładowego zostały przez wszystkich wspólników w całości wniesione, w dziale 1 rejestru przedsiębiorców z urzędu wykreśla się wpis, o którym mowa w art. 38 pkt 8 lit. f KrRejSU,</a:t>
            </a:r>
          </a:p>
          <a:p>
            <a:pPr marL="0" indent="0" algn="just">
              <a:buNone/>
            </a:pPr>
            <a:r>
              <a:rPr lang="pl-PL" sz="3100" dirty="0"/>
              <a:t>d) po powiadomieniu sądu rejestrowego przez Bankowy Fundusz Gwarancyjny o wszczęciu przymusowej restrukturyzacji wykreślenia wpisów w dziale 2 rejestru przedsiębiorców, o których mowa w art. 39 pkt 1 i 3, oraz wpisów w dziale 6 rejestru przedsiębiorców o ustanowieniu zarządu komisarycznego, o którym mowa w art. 44 ust. 1 pkt 1 KrRejSU, i danych o osobie likwidatora wraz ze sposobem reprezentacji i zarządcy komisarycznego, o których mowa w art. 44 ust. 1 pkt 2, dokonuje się z urzędu.</a:t>
            </a:r>
          </a:p>
          <a:p>
            <a:pPr marL="0" indent="0" algn="just">
              <a:buNone/>
            </a:pPr>
            <a:r>
              <a:rPr lang="pl-PL" sz="3100" dirty="0"/>
              <a:t>e) co do zasady wpisów w dziale 4 rejestru przedsiębiorców, o których mowa w art. 41 pkt 1, 2 i 3 KrRejSU, dokonuje się na wniosek wierzyciela. Wpisów określonych w art. 41 pkt 4 KrRejSU dokonuje się z urzędu,</a:t>
            </a:r>
          </a:p>
          <a:p>
            <a:pPr marL="0" indent="0" algn="just">
              <a:buNone/>
            </a:pPr>
            <a:r>
              <a:rPr lang="pl-PL" sz="3100" dirty="0"/>
              <a:t>f) wpisów w dziale 6 rejestru przedsiębiorców, o których mowa w art. 44 ust. 1 pkt 1 i 2 KrRejSU, dokonuje się z urzędu, jeżeli likwidatora ustanowiono z urzędu,</a:t>
            </a:r>
          </a:p>
          <a:p>
            <a:pPr marL="0" indent="0" algn="just">
              <a:buNone/>
            </a:pPr>
            <a:r>
              <a:rPr lang="pl-PL" sz="3100" dirty="0"/>
              <a:t>g) o powiadomieniu sądu rejestrowego przez Bankowy Fundusz Gwarancyjny o wszczęciu przymusowej restrukturyzacji wpisu w dziale 5 rejestru przedsiębiorców o odwołaniu kuratora, o którym mowa w art. 43, oraz wpisów w dziale 6 rejestru przedsiębiorców, o których mowa w art. 44 ust. 1 pkt 1a, 2a i 2b KrRejSU, dokonuje się z urzędu,</a:t>
            </a:r>
          </a:p>
          <a:p>
            <a:pPr marL="0" indent="0" algn="just">
              <a:buNone/>
            </a:pPr>
            <a:r>
              <a:rPr lang="pl-PL" sz="3100" dirty="0"/>
              <a:t>h) wpisów w dziale 6 informacji o rozwiązaniu podmiotu bez przeprowadzenia postępowania likwidacyjnego, o którym mowa w art. 25d ust. 1 KrRejSU, dokonuje się z urzędu,</a:t>
            </a:r>
          </a:p>
          <a:p>
            <a:pPr marL="0" indent="0" algn="just">
              <a:buNone/>
            </a:pPr>
            <a:r>
              <a:rPr lang="pl-PL" sz="3100" dirty="0"/>
              <a:t>i) jeżeli przepis szczególny nie stanowi inaczej, w przypadku przekształcenia, łączenia lub podziału podmiotu skutkującego jego likwidacją, wykreślenie podmiotu oraz wpis informacji, o których mowa w art. 44 ust. 1 pkt 4 KrRejSU, następuje z urzędu. Sąd rejestrowy wpisujący skutki przekształcenia, łączenia lub podziału zawiadamia o tym sąd rejestrowy właściwy dla podmiotu podlegającego przekształceniom, przesyłając odpisy odpowiednich postanowień o wpisie do Rejestru. Zdania 2 nie stosuje się do połączeń transgranicznych,</a:t>
            </a:r>
          </a:p>
          <a:p>
            <a:pPr marL="0" indent="0" algn="just">
              <a:buNone/>
            </a:pPr>
            <a:r>
              <a:rPr lang="pl-PL" sz="3100" dirty="0"/>
              <a:t>j) po zamieszczeniu w Rejestrze informacji o wykreśleniu przedsiębiorcy zagranicznego na podstawie art. 20 ust. 1h KrRejSU, z przyczyn skutkujących wykreśleniem jego oddziału, sąd rejestrowy </a:t>
            </a:r>
            <a:r>
              <a:rPr lang="pl-PL" dirty="0"/>
              <a:t>niezwłocznie wydaje z urzędu postanowienie o wykreśleniu z Rejestru oddziału tego przedsiębiorcy.</a:t>
            </a:r>
          </a:p>
          <a:p>
            <a:pPr marL="0" indent="0">
              <a:buNone/>
            </a:pPr>
            <a:endParaRPr lang="pl-PL" dirty="0"/>
          </a:p>
        </p:txBody>
      </p:sp>
      <p:pic>
        <p:nvPicPr>
          <p:cNvPr id="4" name="Picture 3">
            <a:hlinkClick r:id="" action="ppaction://noaction"/>
            <a:extLst>
              <a:ext uri="{FF2B5EF4-FFF2-40B4-BE49-F238E27FC236}">
                <a16:creationId xmlns:a16="http://schemas.microsoft.com/office/drawing/2014/main" id="{28B76BD0-038F-4D27-A614-6FC3C7AF979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27758" y="6507126"/>
            <a:ext cx="340242" cy="340242"/>
          </a:xfrm>
          <a:prstGeom prst="rect">
            <a:avLst/>
          </a:prstGeom>
        </p:spPr>
      </p:pic>
    </p:spTree>
    <p:extLst>
      <p:ext uri="{BB962C8B-B14F-4D97-AF65-F5344CB8AC3E}">
        <p14:creationId xmlns:p14="http://schemas.microsoft.com/office/powerpoint/2010/main" val="1168513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CCC8E7-55B9-D7A4-4DAA-94C57EFBD3E2}"/>
              </a:ext>
            </a:extLst>
          </p:cNvPr>
          <p:cNvSpPr>
            <a:spLocks noGrp="1"/>
          </p:cNvSpPr>
          <p:nvPr>
            <p:ph type="title"/>
          </p:nvPr>
        </p:nvSpPr>
        <p:spPr>
          <a:xfrm>
            <a:off x="-5996" y="62089"/>
            <a:ext cx="10758664" cy="444643"/>
          </a:xfrm>
        </p:spPr>
        <p:txBody>
          <a:bodyPr>
            <a:normAutofit fontScale="90000"/>
          </a:bodyPr>
          <a:lstStyle/>
          <a:p>
            <a:r>
              <a:rPr lang="pl-PL" dirty="0">
                <a:cs typeface="Calibri Light"/>
              </a:rPr>
              <a:t>WNIOSEK- art. 19 ustawy o KRS</a:t>
            </a:r>
            <a:endParaRPr lang="pl-PL" dirty="0"/>
          </a:p>
        </p:txBody>
      </p:sp>
      <p:sp>
        <p:nvSpPr>
          <p:cNvPr id="3" name="Symbol zastępczy zawartości 2">
            <a:extLst>
              <a:ext uri="{FF2B5EF4-FFF2-40B4-BE49-F238E27FC236}">
                <a16:creationId xmlns:a16="http://schemas.microsoft.com/office/drawing/2014/main" id="{A4AA0012-9E6E-4DC6-B90F-1E0D3B16F24A}"/>
              </a:ext>
            </a:extLst>
          </p:cNvPr>
          <p:cNvSpPr>
            <a:spLocks noGrp="1"/>
          </p:cNvSpPr>
          <p:nvPr>
            <p:ph idx="1"/>
          </p:nvPr>
        </p:nvSpPr>
        <p:spPr>
          <a:xfrm>
            <a:off x="83609" y="511729"/>
            <a:ext cx="12009613" cy="6277961"/>
          </a:xfrm>
        </p:spPr>
        <p:txBody>
          <a:bodyPr vert="horz" lIns="91440" tIns="45720" rIns="91440" bIns="45720" rtlCol="0" anchor="t">
            <a:normAutofit lnSpcReduction="10000"/>
          </a:bodyPr>
          <a:lstStyle/>
          <a:p>
            <a:r>
              <a:rPr lang="pl-PL" dirty="0">
                <a:cs typeface="Calibri Light"/>
              </a:rPr>
              <a:t>Rejestr przedsiębiorców- wyłącznie za pośrednictwem systemu teleinformatycznego</a:t>
            </a:r>
          </a:p>
          <a:p>
            <a:r>
              <a:rPr lang="pl-PL" dirty="0">
                <a:cs typeface="Calibri Light"/>
              </a:rPr>
              <a:t>Stowarzyszenia- wybór formy</a:t>
            </a:r>
          </a:p>
          <a:p>
            <a:pPr>
              <a:buFont typeface="Calibri" pitchFamily="34" charset="0"/>
              <a:buChar char="-"/>
            </a:pPr>
            <a:r>
              <a:rPr lang="pl-PL" dirty="0">
                <a:ea typeface="+mn-lt"/>
                <a:cs typeface="+mn-lt"/>
              </a:rPr>
              <a:t>Wniosek w postępowaniu przed sądem rejestrowym składa się wraz z opłatą sądową.</a:t>
            </a:r>
            <a:endParaRPr lang="pl-PL" dirty="0">
              <a:cs typeface="Calibri Light"/>
            </a:endParaRPr>
          </a:p>
          <a:p>
            <a:pPr>
              <a:buFont typeface="Calibri" pitchFamily="34" charset="0"/>
              <a:buChar char="-"/>
            </a:pPr>
            <a:r>
              <a:rPr lang="pl-PL" dirty="0">
                <a:ea typeface="+mn-lt"/>
                <a:cs typeface="+mn-lt"/>
              </a:rPr>
              <a:t>Wniosek złożony </a:t>
            </a:r>
            <a:r>
              <a:rPr lang="pl-PL" b="1" dirty="0">
                <a:ea typeface="+mn-lt"/>
                <a:cs typeface="+mn-lt"/>
              </a:rPr>
              <a:t>za pośrednictwem systemu teleinformatycznego i nieopłacony nie wywołuje skutków, jakie ustawa wiąże z wniesieniem wniosku do sądu rejestrowego, o czym sąd poucza wnoszącego pismo.</a:t>
            </a:r>
            <a:r>
              <a:rPr lang="pl-PL" dirty="0">
                <a:ea typeface="+mn-lt"/>
                <a:cs typeface="+mn-lt"/>
              </a:rPr>
              <a:t> Przepisy art. 130 § 7 i 8 Kodeksu postępowania cywilnego stosuje się odpowiednio (m.in. przewodniczący zawiadamia wnoszącego pismo o bezskuteczności czynności)</a:t>
            </a:r>
            <a:endParaRPr lang="pl-PL" dirty="0">
              <a:cs typeface="Calibri Light"/>
            </a:endParaRPr>
          </a:p>
          <a:p>
            <a:pPr>
              <a:buFont typeface="Calibri" pitchFamily="34" charset="0"/>
              <a:buChar char="-"/>
            </a:pPr>
            <a:r>
              <a:rPr lang="pl-PL" dirty="0">
                <a:ea typeface="+mn-lt"/>
                <a:cs typeface="+mn-lt"/>
              </a:rPr>
              <a:t>Wniosek złożony </a:t>
            </a:r>
            <a:r>
              <a:rPr lang="pl-PL" b="1" dirty="0">
                <a:ea typeface="+mn-lt"/>
                <a:cs typeface="+mn-lt"/>
              </a:rPr>
              <a:t>w innej formie niż za pośrednictwem systemu teleinformatycznego i nieopłacony podlega zwróceniu bez wzywania do uzupełnienia braków</a:t>
            </a:r>
            <a:r>
              <a:rPr lang="pl-PL" dirty="0">
                <a:ea typeface="+mn-lt"/>
                <a:cs typeface="+mn-lt"/>
              </a:rPr>
              <a:t>.</a:t>
            </a:r>
            <a:endParaRPr lang="pl-PL" dirty="0">
              <a:cs typeface="Calibri Light"/>
            </a:endParaRPr>
          </a:p>
          <a:p>
            <a:pPr>
              <a:buFont typeface="Calibri" pitchFamily="34" charset="0"/>
              <a:buChar char="-"/>
            </a:pPr>
            <a:r>
              <a:rPr lang="pl-PL" dirty="0">
                <a:ea typeface="+mn-lt"/>
                <a:cs typeface="+mn-lt"/>
              </a:rPr>
              <a:t>Nieprawidłowo wypełniony wniosek o wpis podlega zwróceniu bez wzywania do uzupełnienia braków, jeżeli z powodu nieprawidłowego wypełnienia nie jest możliwe nadanie wnioskowi prawidłowego biegu.</a:t>
            </a:r>
            <a:endParaRPr lang="pl-PL" dirty="0">
              <a:cs typeface="Calibri Light"/>
            </a:endParaRPr>
          </a:p>
          <a:p>
            <a:pPr>
              <a:buFont typeface="Calibri" pitchFamily="34" charset="0"/>
              <a:buChar char="-"/>
            </a:pPr>
            <a:r>
              <a:rPr lang="pl-PL" dirty="0">
                <a:ea typeface="+mn-lt"/>
                <a:cs typeface="+mn-lt"/>
              </a:rPr>
              <a:t>W razie zwrócenia wniosku zgodnie z ust. 7-9 może on być ponownie złożony w terminie 7 dni od daty doręczenia zarządzenia o zwrocie. Jeżeli wniosek ponownie złożony nie zawiera braków, wywołuje on skutek od daty pierwotnego wniesienia. Skutek taki nie następuje w razie kolejnego zwrotu wniosku, chyba że zwrot nastąpił na skutek braków uprzednio niewskazanych.</a:t>
            </a:r>
            <a:endParaRPr lang="pl-PL" dirty="0">
              <a:cs typeface="Calibri Light"/>
            </a:endParaRPr>
          </a:p>
          <a:p>
            <a:endParaRPr lang="pl-PL" dirty="0">
              <a:cs typeface="Calibri Light"/>
            </a:endParaRPr>
          </a:p>
          <a:p>
            <a:endParaRPr lang="pl-PL" sz="1900" dirty="0">
              <a:cs typeface="Calibri Light"/>
            </a:endParaRPr>
          </a:p>
          <a:p>
            <a:endParaRPr lang="pl-PL" dirty="0">
              <a:cs typeface="Calibri Light"/>
            </a:endParaRPr>
          </a:p>
        </p:txBody>
      </p:sp>
    </p:spTree>
    <p:extLst>
      <p:ext uri="{BB962C8B-B14F-4D97-AF65-F5344CB8AC3E}">
        <p14:creationId xmlns:p14="http://schemas.microsoft.com/office/powerpoint/2010/main" val="1270205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CCC8E7-55B9-D7A4-4DAA-94C57EFBD3E2}"/>
              </a:ext>
            </a:extLst>
          </p:cNvPr>
          <p:cNvSpPr>
            <a:spLocks noGrp="1"/>
          </p:cNvSpPr>
          <p:nvPr>
            <p:ph type="title"/>
          </p:nvPr>
        </p:nvSpPr>
        <p:spPr>
          <a:xfrm>
            <a:off x="-5996" y="62089"/>
            <a:ext cx="10758664" cy="444643"/>
          </a:xfrm>
        </p:spPr>
        <p:txBody>
          <a:bodyPr>
            <a:normAutofit fontScale="90000"/>
          </a:bodyPr>
          <a:lstStyle/>
          <a:p>
            <a:r>
              <a:rPr lang="pl-PL" dirty="0">
                <a:cs typeface="Calibri Light"/>
              </a:rPr>
              <a:t>WNIOSEK</a:t>
            </a:r>
            <a:endParaRPr lang="pl-PL" dirty="0"/>
          </a:p>
        </p:txBody>
      </p:sp>
      <p:sp>
        <p:nvSpPr>
          <p:cNvPr id="3" name="Symbol zastępczy zawartości 2">
            <a:extLst>
              <a:ext uri="{FF2B5EF4-FFF2-40B4-BE49-F238E27FC236}">
                <a16:creationId xmlns:a16="http://schemas.microsoft.com/office/drawing/2014/main" id="{A4AA0012-9E6E-4DC6-B90F-1E0D3B16F24A}"/>
              </a:ext>
            </a:extLst>
          </p:cNvPr>
          <p:cNvSpPr>
            <a:spLocks noGrp="1"/>
          </p:cNvSpPr>
          <p:nvPr>
            <p:ph idx="1"/>
          </p:nvPr>
        </p:nvSpPr>
        <p:spPr>
          <a:xfrm>
            <a:off x="83609" y="511729"/>
            <a:ext cx="12009613" cy="6277961"/>
          </a:xfrm>
        </p:spPr>
        <p:txBody>
          <a:bodyPr vert="horz" lIns="91440" tIns="45720" rIns="91440" bIns="45720" rtlCol="0" anchor="t">
            <a:normAutofit fontScale="47500" lnSpcReduction="20000"/>
          </a:bodyPr>
          <a:lstStyle/>
          <a:p>
            <a:endParaRPr lang="pl-PL" sz="1900" dirty="0">
              <a:cs typeface="Calibri Light"/>
            </a:endParaRPr>
          </a:p>
          <a:p>
            <a:r>
              <a:rPr lang="pl-PL" dirty="0">
                <a:ea typeface="+mn-lt"/>
                <a:cs typeface="+mn-lt"/>
              </a:rPr>
              <a:t>Art.  694</a:t>
            </a:r>
            <a:r>
              <a:rPr lang="pl-PL" baseline="30000" dirty="0">
                <a:ea typeface="+mn-lt"/>
                <a:cs typeface="+mn-lt"/>
              </a:rPr>
              <a:t>4</a:t>
            </a:r>
            <a:r>
              <a:rPr lang="pl-PL" dirty="0">
                <a:ea typeface="+mn-lt"/>
                <a:cs typeface="+mn-lt"/>
              </a:rPr>
              <a:t>.  [Dokumenty w postępowaniu rejestrowym]</a:t>
            </a:r>
            <a:endParaRPr lang="pl-PL" dirty="0">
              <a:cs typeface="Calibri Light"/>
            </a:endParaRPr>
          </a:p>
          <a:p>
            <a:r>
              <a:rPr lang="pl-PL" dirty="0">
                <a:ea typeface="+mn-lt"/>
                <a:cs typeface="+mn-lt"/>
              </a:rPr>
              <a:t>§  1. </a:t>
            </a:r>
            <a:r>
              <a:rPr lang="pl-PL" b="1" dirty="0">
                <a:ea typeface="+mn-lt"/>
                <a:cs typeface="+mn-lt"/>
              </a:rPr>
              <a:t>Dokumenty stanowiące podstawę wpisu</a:t>
            </a:r>
            <a:r>
              <a:rPr lang="pl-PL" dirty="0">
                <a:ea typeface="+mn-lt"/>
                <a:cs typeface="+mn-lt"/>
              </a:rPr>
              <a:t> do Krajowego Rejestru Sądowego albo </a:t>
            </a:r>
            <a:r>
              <a:rPr lang="pl-PL" b="1" dirty="0">
                <a:ea typeface="+mn-lt"/>
                <a:cs typeface="+mn-lt"/>
              </a:rPr>
              <a:t>podlegające złożeniu do akt rejestrowych</a:t>
            </a:r>
            <a:r>
              <a:rPr lang="pl-PL" dirty="0">
                <a:ea typeface="+mn-lt"/>
                <a:cs typeface="+mn-lt"/>
              </a:rPr>
              <a:t> składa się </a:t>
            </a:r>
            <a:r>
              <a:rPr lang="pl-PL" b="1" dirty="0">
                <a:ea typeface="+mn-lt"/>
                <a:cs typeface="+mn-lt"/>
              </a:rPr>
              <a:t>w oryginałach albo poświadczonych urzędowo odpisach lub wyciągach.</a:t>
            </a:r>
            <a:endParaRPr lang="pl-PL" b="1">
              <a:cs typeface="Calibri Light"/>
            </a:endParaRPr>
          </a:p>
          <a:p>
            <a:r>
              <a:rPr lang="pl-PL" dirty="0">
                <a:ea typeface="+mn-lt"/>
                <a:cs typeface="+mn-lt"/>
              </a:rPr>
              <a:t>§  1</a:t>
            </a:r>
            <a:r>
              <a:rPr lang="pl-PL" baseline="30000" dirty="0">
                <a:ea typeface="+mn-lt"/>
                <a:cs typeface="+mn-lt"/>
              </a:rPr>
              <a:t>1</a:t>
            </a:r>
            <a:r>
              <a:rPr lang="pl-PL" dirty="0">
                <a:ea typeface="+mn-lt"/>
                <a:cs typeface="+mn-lt"/>
              </a:rPr>
              <a:t>. Ilekroć konieczne jest badanie tytułu wykonawczego, o którym mowa w art. 783 § 4, do wniosku o dokonanie wpisu należy dołączyć dokument uzyskany z systemu teleinformatycznego umożliwiający sądowi weryfikację istnienia i treści tytułu wykonawczego. Przed rozpoznaniem tego wniosku istnienie i treść tytułu wykonawczego podlegają zweryfikowaniu przez sędziego lub referendarza sądowego w systemie teleinformatycznym.</a:t>
            </a:r>
            <a:endParaRPr lang="pl-PL" dirty="0"/>
          </a:p>
          <a:p>
            <a:r>
              <a:rPr lang="pl-PL" dirty="0">
                <a:ea typeface="+mn-lt"/>
                <a:cs typeface="+mn-lt"/>
              </a:rPr>
              <a:t>§  2. Dokumenty, o których mowa w § 1, stanowiące załączniki do wniosku złożonego za pośrednictwem systemu teleinformatycznego, sporządzone w postaci elektronicznej, opatruje się kwalifikowanym podpisem elektronicznym, podpisem zaufanym albo podpisem osobistym.</a:t>
            </a:r>
            <a:endParaRPr lang="pl-PL" dirty="0"/>
          </a:p>
          <a:p>
            <a:r>
              <a:rPr lang="pl-PL" dirty="0">
                <a:ea typeface="+mn-lt"/>
                <a:cs typeface="+mn-lt"/>
              </a:rPr>
              <a:t>§  2</a:t>
            </a:r>
            <a:r>
              <a:rPr lang="pl-PL" baseline="30000" dirty="0">
                <a:ea typeface="+mn-lt"/>
                <a:cs typeface="+mn-lt"/>
              </a:rPr>
              <a:t>1</a:t>
            </a:r>
            <a:r>
              <a:rPr lang="pl-PL" dirty="0">
                <a:ea typeface="+mn-lt"/>
                <a:cs typeface="+mn-lt"/>
              </a:rPr>
              <a:t>. (uchylony).</a:t>
            </a:r>
            <a:endParaRPr lang="pl-PL" dirty="0"/>
          </a:p>
          <a:p>
            <a:r>
              <a:rPr lang="pl-PL" dirty="0">
                <a:ea typeface="+mn-lt"/>
                <a:cs typeface="+mn-lt"/>
              </a:rPr>
              <a:t>§  2</a:t>
            </a:r>
            <a:r>
              <a:rPr lang="pl-PL" baseline="30000" dirty="0">
                <a:ea typeface="+mn-lt"/>
                <a:cs typeface="+mn-lt"/>
              </a:rPr>
              <a:t>2</a:t>
            </a:r>
            <a:r>
              <a:rPr lang="pl-PL" dirty="0">
                <a:ea typeface="+mn-lt"/>
                <a:cs typeface="+mn-lt"/>
              </a:rPr>
              <a:t>. Jeżeli dokumenty, o których mowa w § 1, zostały </a:t>
            </a:r>
            <a:r>
              <a:rPr lang="pl-PL" b="1" dirty="0">
                <a:ea typeface="+mn-lt"/>
                <a:cs typeface="+mn-lt"/>
              </a:rPr>
              <a:t>sporządzone w postaci papierowej,</a:t>
            </a:r>
            <a:r>
              <a:rPr lang="pl-PL" dirty="0">
                <a:ea typeface="+mn-lt"/>
                <a:cs typeface="+mn-lt"/>
              </a:rPr>
              <a:t> do wniosku dołącza się:</a:t>
            </a:r>
            <a:endParaRPr lang="pl-PL" dirty="0"/>
          </a:p>
          <a:p>
            <a:r>
              <a:rPr lang="pl-PL" dirty="0">
                <a:ea typeface="+mn-lt"/>
                <a:cs typeface="+mn-lt"/>
              </a:rPr>
              <a:t>1)  odpisy elektronicznie poświadczone przez notariusza albo występującego w sprawie pełnomocnika, będącego adwokatem, radcą prawnym lub radcą Prokuratorii Generalnej Rzeczypospolitej Polskiej (art.. 694[4a]) , </a:t>
            </a:r>
            <a:r>
              <a:rPr lang="pl-PL" b="1" dirty="0">
                <a:ea typeface="+mn-lt"/>
                <a:cs typeface="+mn-lt"/>
              </a:rPr>
              <a:t>albo</a:t>
            </a:r>
            <a:endParaRPr lang="pl-PL" b="1">
              <a:cs typeface="Calibri Light"/>
            </a:endParaRPr>
          </a:p>
          <a:p>
            <a:r>
              <a:rPr lang="pl-PL" dirty="0">
                <a:ea typeface="+mn-lt"/>
                <a:cs typeface="+mn-lt"/>
              </a:rPr>
              <a:t>2) elektroniczne kopie dokumentów.</a:t>
            </a:r>
            <a:endParaRPr lang="pl-PL" dirty="0"/>
          </a:p>
          <a:p>
            <a:r>
              <a:rPr lang="pl-PL" dirty="0">
                <a:ea typeface="+mn-lt"/>
                <a:cs typeface="+mn-lt"/>
              </a:rPr>
              <a:t>§  2</a:t>
            </a:r>
            <a:r>
              <a:rPr lang="pl-PL" baseline="30000" dirty="0">
                <a:ea typeface="+mn-lt"/>
                <a:cs typeface="+mn-lt"/>
              </a:rPr>
              <a:t>3</a:t>
            </a:r>
            <a:r>
              <a:rPr lang="pl-PL" dirty="0">
                <a:ea typeface="+mn-lt"/>
                <a:cs typeface="+mn-lt"/>
              </a:rPr>
              <a:t>. W przypadku, o którym mowa w § 2</a:t>
            </a:r>
            <a:r>
              <a:rPr lang="pl-PL" baseline="30000" dirty="0">
                <a:ea typeface="+mn-lt"/>
                <a:cs typeface="+mn-lt"/>
              </a:rPr>
              <a:t>2 </a:t>
            </a:r>
            <a:r>
              <a:rPr lang="pl-PL" dirty="0">
                <a:ea typeface="+mn-lt"/>
                <a:cs typeface="+mn-lt"/>
              </a:rPr>
              <a:t>pkt 2, o</a:t>
            </a:r>
            <a:r>
              <a:rPr lang="pl-PL" b="1" dirty="0">
                <a:ea typeface="+mn-lt"/>
                <a:cs typeface="+mn-lt"/>
              </a:rPr>
              <a:t>ryginał dokumentu albo jego odpis lub wyciąg poświadczony urzędowo przesyła się do sądu rejestrowego w terminie 3 dni od daty złożenia pisma</a:t>
            </a:r>
            <a:r>
              <a:rPr lang="pl-PL" dirty="0">
                <a:ea typeface="+mn-lt"/>
                <a:cs typeface="+mn-lt"/>
              </a:rPr>
              <a:t>. Przepisy art. 130 § 1-4 stosuje się odpowiednio.</a:t>
            </a:r>
            <a:endParaRPr lang="pl-PL" dirty="0"/>
          </a:p>
          <a:p>
            <a:r>
              <a:rPr lang="pl-PL" dirty="0">
                <a:ea typeface="+mn-lt"/>
                <a:cs typeface="+mn-lt"/>
              </a:rPr>
              <a:t>§  2</a:t>
            </a:r>
            <a:r>
              <a:rPr lang="pl-PL" baseline="30000" dirty="0">
                <a:ea typeface="+mn-lt"/>
                <a:cs typeface="+mn-lt"/>
              </a:rPr>
              <a:t>4</a:t>
            </a:r>
            <a:r>
              <a:rPr lang="pl-PL" dirty="0">
                <a:ea typeface="+mn-lt"/>
                <a:cs typeface="+mn-lt"/>
              </a:rPr>
              <a:t>.  Podmioty dokonujące zgłoszenia okoliczności, o których mowa w art. 41 pkt 1 i 2 ustawy z dnia 20 sierpnia 1997 r. o Krajowym Rejestrze Sądowym, mogą także dokonać samodzielnie elektronicznego poświadczenia dokumentów.</a:t>
            </a:r>
            <a:endParaRPr lang="pl-PL" dirty="0"/>
          </a:p>
          <a:p>
            <a:r>
              <a:rPr lang="pl-PL" dirty="0">
                <a:ea typeface="+mn-lt"/>
                <a:cs typeface="+mn-lt"/>
              </a:rPr>
              <a:t>§  3. (uchylony).</a:t>
            </a:r>
            <a:endParaRPr lang="pl-PL" dirty="0"/>
          </a:p>
          <a:p>
            <a:endParaRPr lang="pl-PL" dirty="0">
              <a:cs typeface="Calibri Light"/>
            </a:endParaRPr>
          </a:p>
          <a:p>
            <a:pPr algn="just">
              <a:buFont typeface="Wingdings,Sans-Serif" pitchFamily="34" charset="0"/>
              <a:buChar char="v"/>
            </a:pPr>
            <a:r>
              <a:rPr lang="pl-PL" sz="1300" dirty="0">
                <a:cs typeface="Calibri Light"/>
              </a:rPr>
              <a:t>Dokumenty będące podstawą wpisu- przykłady:</a:t>
            </a:r>
            <a:endParaRPr lang="en-US" sz="1300" dirty="0">
              <a:cs typeface="Calibri Light"/>
            </a:endParaRPr>
          </a:p>
          <a:p>
            <a:pPr lvl="1" algn="just">
              <a:buFont typeface="Wingdings,Sans-Serif" pitchFamily="34" charset="0"/>
              <a:buChar char="§"/>
            </a:pPr>
            <a:r>
              <a:rPr lang="pl-PL" sz="1300" dirty="0">
                <a:cs typeface="Calibri Light"/>
              </a:rPr>
              <a:t>Umowa spółki,</a:t>
            </a:r>
            <a:endParaRPr lang="en-US" sz="1300" dirty="0">
              <a:cs typeface="Calibri Light"/>
            </a:endParaRPr>
          </a:p>
          <a:p>
            <a:pPr lvl="1" algn="just">
              <a:buFont typeface="Wingdings,Sans-Serif" pitchFamily="34" charset="0"/>
              <a:buChar char="§"/>
            </a:pPr>
            <a:r>
              <a:rPr lang="pl-PL" sz="1300" dirty="0">
                <a:cs typeface="Calibri Light"/>
              </a:rPr>
              <a:t>akt założycielski,</a:t>
            </a:r>
            <a:endParaRPr lang="en-US" sz="1300" dirty="0">
              <a:cs typeface="Calibri Light"/>
            </a:endParaRPr>
          </a:p>
          <a:p>
            <a:pPr lvl="1" algn="just">
              <a:buFont typeface="Wingdings,Sans-Serif" pitchFamily="34" charset="0"/>
              <a:buChar char="§"/>
            </a:pPr>
            <a:r>
              <a:rPr lang="pl-PL" sz="1300" dirty="0">
                <a:cs typeface="Calibri Light"/>
              </a:rPr>
              <a:t>uchwała o powołaniu członka zarządu/rady nadzorczej/komisji rewizyjnej,</a:t>
            </a:r>
            <a:endParaRPr lang="en-US" sz="1300" dirty="0">
              <a:cs typeface="Calibri Light"/>
            </a:endParaRPr>
          </a:p>
          <a:p>
            <a:pPr lvl="1" algn="just">
              <a:buFont typeface="Wingdings,Sans-Serif" pitchFamily="34" charset="0"/>
              <a:buChar char="§"/>
            </a:pPr>
            <a:r>
              <a:rPr lang="pl-PL" sz="1300" dirty="0">
                <a:cs typeface="Calibri Light"/>
              </a:rPr>
              <a:t>prokura,</a:t>
            </a:r>
            <a:endParaRPr lang="en-US" sz="1300" dirty="0">
              <a:cs typeface="Calibri Light"/>
            </a:endParaRPr>
          </a:p>
          <a:p>
            <a:pPr lvl="1" algn="just">
              <a:buFont typeface="Wingdings,Sans-Serif" pitchFamily="34" charset="0"/>
              <a:buChar char="§"/>
            </a:pPr>
            <a:r>
              <a:rPr lang="pl-PL" sz="1300" dirty="0">
                <a:cs typeface="Calibri Light"/>
              </a:rPr>
              <a:t>uchwała o połączeniu spółek,</a:t>
            </a:r>
            <a:endParaRPr lang="en-US" sz="1300" dirty="0">
              <a:cs typeface="Calibri Light"/>
            </a:endParaRPr>
          </a:p>
          <a:p>
            <a:pPr lvl="1" algn="just">
              <a:buFont typeface="Wingdings,Sans-Serif" pitchFamily="34" charset="0"/>
              <a:buChar char="§"/>
            </a:pPr>
            <a:r>
              <a:rPr lang="pl-PL" sz="1300" dirty="0">
                <a:cs typeface="Calibri Light"/>
              </a:rPr>
              <a:t>uchwała o zmianie adresu danego podmiotu</a:t>
            </a:r>
            <a:endParaRPr lang="en-US" sz="1300" dirty="0">
              <a:cs typeface="Calibri Light"/>
            </a:endParaRPr>
          </a:p>
          <a:p>
            <a:pPr algn="just">
              <a:buFont typeface="Wingdings,Sans-Serif" pitchFamily="34" charset="0"/>
              <a:buChar char="§"/>
            </a:pPr>
            <a:r>
              <a:rPr lang="pl-PL" sz="1300" dirty="0">
                <a:cs typeface="Calibri Light"/>
              </a:rPr>
              <a:t>Dokumenty niebędące podstawą wpisu- przykłady:</a:t>
            </a:r>
            <a:endParaRPr lang="en-US" sz="1300" dirty="0">
              <a:cs typeface="Calibri Light"/>
            </a:endParaRPr>
          </a:p>
          <a:p>
            <a:pPr lvl="1" algn="just">
              <a:buFont typeface="Wingdings,Sans-Serif" pitchFamily="34" charset="0"/>
              <a:buChar char="§"/>
            </a:pPr>
            <a:r>
              <a:rPr lang="pl-PL" sz="1300" dirty="0">
                <a:cs typeface="Calibri Light"/>
              </a:rPr>
              <a:t>Lista wspólników sp. z o.o.,</a:t>
            </a:r>
            <a:endParaRPr lang="en-US" sz="1300" dirty="0">
              <a:cs typeface="Calibri Light"/>
            </a:endParaRPr>
          </a:p>
          <a:p>
            <a:pPr lvl="1" algn="just">
              <a:buFont typeface="Wingdings,Sans-Serif" pitchFamily="34" charset="0"/>
              <a:buChar char="§"/>
            </a:pPr>
            <a:r>
              <a:rPr lang="pl-PL" sz="1300" dirty="0">
                <a:cs typeface="Calibri Light"/>
              </a:rPr>
              <a:t>Plan połączenia spółek,</a:t>
            </a:r>
            <a:endParaRPr lang="en-US" sz="1300" dirty="0">
              <a:cs typeface="Calibri Light"/>
            </a:endParaRPr>
          </a:p>
          <a:p>
            <a:pPr lvl="1" algn="just">
              <a:buFont typeface="Wingdings,Sans-Serif" pitchFamily="34" charset="0"/>
              <a:buChar char="§"/>
            </a:pPr>
            <a:r>
              <a:rPr lang="pl-PL" sz="1300" dirty="0">
                <a:cs typeface="Calibri Light"/>
              </a:rPr>
              <a:t>dokumenty potwierdzające prawo partnerów spółki partnerskiej do wykonywania wolnego zawodu,</a:t>
            </a:r>
            <a:endParaRPr lang="en-US" sz="1300" dirty="0">
              <a:cs typeface="Calibri Light"/>
            </a:endParaRPr>
          </a:p>
          <a:p>
            <a:pPr lvl="1" algn="just">
              <a:buFont typeface="Wingdings,Sans-Serif" pitchFamily="34" charset="0"/>
              <a:buChar char="§"/>
            </a:pPr>
            <a:r>
              <a:rPr lang="pl-PL" sz="1300" dirty="0">
                <a:cs typeface="Calibri Light"/>
              </a:rPr>
              <a:t>zajęcie udziału wspólnika w spółce handlowej</a:t>
            </a:r>
            <a:endParaRPr lang="pl-PL" dirty="0"/>
          </a:p>
          <a:p>
            <a:endParaRPr lang="pl-PL" dirty="0">
              <a:cs typeface="Calibri Light"/>
            </a:endParaRPr>
          </a:p>
        </p:txBody>
      </p:sp>
    </p:spTree>
    <p:extLst>
      <p:ext uri="{BB962C8B-B14F-4D97-AF65-F5344CB8AC3E}">
        <p14:creationId xmlns:p14="http://schemas.microsoft.com/office/powerpoint/2010/main" val="1437922144"/>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Panoramiczny</PresentationFormat>
  <Paragraphs>0</Paragraphs>
  <Slides>38</Slides>
  <Notes>0</Notes>
  <HiddenSlides>0</HiddenSlides>
  <MMClips>0</MMClips>
  <ScaleCrop>false</ScaleCrop>
  <HeadingPairs>
    <vt:vector size="4" baseType="variant">
      <vt:variant>
        <vt:lpstr>Motyw</vt:lpstr>
      </vt:variant>
      <vt:variant>
        <vt:i4>2</vt:i4>
      </vt:variant>
      <vt:variant>
        <vt:lpstr>Tytuły slajdów</vt:lpstr>
      </vt:variant>
      <vt:variant>
        <vt:i4>38</vt:i4>
      </vt:variant>
    </vt:vector>
  </HeadingPairs>
  <TitlesOfParts>
    <vt:vector size="40" baseType="lpstr">
      <vt:lpstr>Motyw pakietu Office</vt:lpstr>
      <vt:lpstr>Metropolitan</vt:lpstr>
      <vt:lpstr>POSTĘPOWANIE REJESTROWE</vt:lpstr>
      <vt:lpstr>SPRAWA REJESTROWA</vt:lpstr>
      <vt:lpstr>SPRAWA REJESTROWA- ZAKRES ZASTOSOWANIA</vt:lpstr>
      <vt:lpstr>KRS</vt:lpstr>
      <vt:lpstr>SĄD W SPRAWACH REJESTROWYCH</vt:lpstr>
      <vt:lpstr>WNIOSEK</vt:lpstr>
      <vt:lpstr>MOŻLIWOŚĆ WSZCZĘCIA POSTĘPOWANIA Z URZĘDU</vt:lpstr>
      <vt:lpstr>WNIOSEK- art. 19 ustawy o KRS</vt:lpstr>
      <vt:lpstr>WNIOSEK</vt:lpstr>
      <vt:lpstr>WPIS</vt:lpstr>
      <vt:lpstr>UZASADNIENIE</vt:lpstr>
      <vt:lpstr>ZASKARŻANIE ORZECZEŃ</vt:lpstr>
      <vt:lpstr>KOSZTY POSTĘPOWANIA</vt:lpstr>
      <vt:lpstr>POSTĘPOWANIE WIECZYSTOKSIĘGOWE</vt:lpstr>
      <vt:lpstr>INFORMACJE PODSTAWOWE</vt:lpstr>
      <vt:lpstr>UCZESTNICY</vt:lpstr>
      <vt:lpstr>WNIOSEK</vt:lpstr>
      <vt:lpstr>WNIOSKODAWCA</vt:lpstr>
      <vt:lpstr>WNIOSEK- CIĄG DALSZY</vt:lpstr>
      <vt:lpstr>PODMIOTY PROFESJONALNE W RAMACH POSTĘPOWANIA</vt:lpstr>
      <vt:lpstr>WPŁYW WNIOSKU</vt:lpstr>
      <vt:lpstr>KOGNICJA SĄDU, WPIS</vt:lpstr>
      <vt:lpstr>ORZECZENIA</vt:lpstr>
      <vt:lpstr>ODDALENIE</vt:lpstr>
      <vt:lpstr>ZAWIADOMIENIE</vt:lpstr>
      <vt:lpstr>WZMIANKI O ŚRODKACH ZASKARŻENIA</vt:lpstr>
      <vt:lpstr>OBOWIĄZEK INFORMOWANIA O ZMIANIE ADRESU</vt:lpstr>
      <vt:lpstr>SPRAWY DEPOZYTOWE</vt:lpstr>
      <vt:lpstr>INFORMACJE OGÓLNE</vt:lpstr>
      <vt:lpstr>SPRAWY O ZŁOŻENIE PRZEDMIOTU ŚWIADCZENIA DO DEPOZYTU</vt:lpstr>
      <vt:lpstr>SPRAWY O ZŁOŻENIE PRZEDMIOTU ŚWIADCZENIA DO DEPOZYTU</vt:lpstr>
      <vt:lpstr>SPRAWY O ZŁOŻENIE PRZEDMIOTU ŚWIADCZENIA DO DEPOZYTU</vt:lpstr>
      <vt:lpstr>SPRAWY O ZŁOŻENIE PRZEDMIOTU ŚWIADCZENIA DO DEPOZYTU</vt:lpstr>
      <vt:lpstr>SPRAWY O ZŁOŻENIE PRZEDMIOTU ŚWIADCZENIA DO DEPOZYTU- POZOSTAŁE INFORMACJE</vt:lpstr>
      <vt:lpstr>MIEJSCE PRZECHOWYWANIA DEPOZYTU</vt:lpstr>
      <vt:lpstr>SPRAWY O ZWROT DEPOZYTU SĄDOWEGO SKŁADAJĄCEMU I WYDANIE DEPOZYTU SĄDOWEGO UPRAWNIONEMU</vt:lpstr>
      <vt:lpstr>SPRAWY O ZWROT DEPOZYTU SĄDOWEGO SKŁADAJĄCEMU I WYDANIE DEPOZYTU SĄDOWEGO UPRAWNIONEMU</vt:lpstr>
      <vt:lpstr>STWIERDZENIE LIKWIDACJI NIEPODJĘTEGO DEPOZYTU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
  <cp:lastModifiedBy/>
  <cp:revision>152</cp:revision>
  <dcterms:created xsi:type="dcterms:W3CDTF">2023-05-19T10:59:45Z</dcterms:created>
  <dcterms:modified xsi:type="dcterms:W3CDTF">2023-05-19T13:24:32Z</dcterms:modified>
</cp:coreProperties>
</file>