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5"/>
  </p:notesMasterIdLst>
  <p:sldIdLst>
    <p:sldId id="496" r:id="rId2"/>
    <p:sldId id="401" r:id="rId3"/>
    <p:sldId id="487" r:id="rId4"/>
    <p:sldId id="402" r:id="rId5"/>
    <p:sldId id="264" r:id="rId6"/>
    <p:sldId id="266" r:id="rId7"/>
    <p:sldId id="267" r:id="rId8"/>
    <p:sldId id="268" r:id="rId9"/>
    <p:sldId id="272" r:id="rId10"/>
    <p:sldId id="278" r:id="rId11"/>
    <p:sldId id="270" r:id="rId12"/>
    <p:sldId id="274" r:id="rId13"/>
    <p:sldId id="275" r:id="rId14"/>
    <p:sldId id="279" r:id="rId15"/>
    <p:sldId id="280" r:id="rId16"/>
    <p:sldId id="281" r:id="rId17"/>
    <p:sldId id="282" r:id="rId18"/>
    <p:sldId id="283" r:id="rId19"/>
    <p:sldId id="284" r:id="rId20"/>
    <p:sldId id="285" r:id="rId21"/>
    <p:sldId id="286" r:id="rId22"/>
    <p:sldId id="287" r:id="rId23"/>
    <p:sldId id="288" r:id="rId24"/>
    <p:sldId id="293" r:id="rId25"/>
    <p:sldId id="489" r:id="rId26"/>
    <p:sldId id="294" r:id="rId27"/>
    <p:sldId id="290" r:id="rId28"/>
    <p:sldId id="295" r:id="rId29"/>
    <p:sldId id="292" r:id="rId30"/>
    <p:sldId id="296" r:id="rId31"/>
    <p:sldId id="499" r:id="rId32"/>
    <p:sldId id="501" r:id="rId33"/>
    <p:sldId id="498" r:id="rId34"/>
    <p:sldId id="502" r:id="rId35"/>
    <p:sldId id="500" r:id="rId36"/>
    <p:sldId id="297" r:id="rId37"/>
    <p:sldId id="299" r:id="rId38"/>
    <p:sldId id="356" r:id="rId39"/>
    <p:sldId id="357" r:id="rId40"/>
    <p:sldId id="300" r:id="rId41"/>
    <p:sldId id="353" r:id="rId42"/>
    <p:sldId id="298" r:id="rId43"/>
    <p:sldId id="503" r:id="rId44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76" autoAdjust="0"/>
    <p:restoredTop sz="94660"/>
  </p:normalViewPr>
  <p:slideViewPr>
    <p:cSldViewPr>
      <p:cViewPr varScale="1">
        <p:scale>
          <a:sx n="59" d="100"/>
          <a:sy n="59" d="100"/>
        </p:scale>
        <p:origin x="1476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6CCAE7-ADA0-47DE-859B-CD872D3748D6}" type="datetimeFigureOut">
              <a:rPr lang="pl-PL" smtClean="0"/>
              <a:t>29.10.2023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D7E64A-5DC5-4561-932D-6575A0E0622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200617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67FA0-9385-44FA-9E29-1F4CBD0CE166}" type="datetimeFigureOut">
              <a:rPr lang="pl-PL" smtClean="0"/>
              <a:t>29.10.2023</a:t>
            </a:fld>
            <a:endParaRPr lang="pl-PL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C0F08-6F9D-4E55-913C-0E984C71FC4A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67FA0-9385-44FA-9E29-1F4CBD0CE166}" type="datetimeFigureOut">
              <a:rPr lang="pl-PL" smtClean="0"/>
              <a:t>29.10.2023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C0F08-6F9D-4E55-913C-0E984C71FC4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67FA0-9385-44FA-9E29-1F4CBD0CE166}" type="datetimeFigureOut">
              <a:rPr lang="pl-PL" smtClean="0"/>
              <a:t>29.10.2023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C0F08-6F9D-4E55-913C-0E984C71FC4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67FA0-9385-44FA-9E29-1F4CBD0CE166}" type="datetimeFigureOut">
              <a:rPr lang="pl-PL" smtClean="0"/>
              <a:t>29.10.2023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C0F08-6F9D-4E55-913C-0E984C71FC4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67FA0-9385-44FA-9E29-1F4CBD0CE166}" type="datetimeFigureOut">
              <a:rPr lang="pl-PL" smtClean="0"/>
              <a:t>29.10.2023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C0F08-6F9D-4E55-913C-0E984C71FC4A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67FA0-9385-44FA-9E29-1F4CBD0CE166}" type="datetimeFigureOut">
              <a:rPr lang="pl-PL" smtClean="0"/>
              <a:t>29.10.2023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C0F08-6F9D-4E55-913C-0E984C71FC4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67FA0-9385-44FA-9E29-1F4CBD0CE166}" type="datetimeFigureOut">
              <a:rPr lang="pl-PL" smtClean="0"/>
              <a:t>29.10.2023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C0F08-6F9D-4E55-913C-0E984C71FC4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67FA0-9385-44FA-9E29-1F4CBD0CE166}" type="datetimeFigureOut">
              <a:rPr lang="pl-PL" smtClean="0"/>
              <a:t>29.10.2023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C0F08-6F9D-4E55-913C-0E984C71FC4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67FA0-9385-44FA-9E29-1F4CBD0CE166}" type="datetimeFigureOut">
              <a:rPr lang="pl-PL" smtClean="0"/>
              <a:t>29.10.2023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C0F08-6F9D-4E55-913C-0E984C71FC4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67FA0-9385-44FA-9E29-1F4CBD0CE166}" type="datetimeFigureOut">
              <a:rPr lang="pl-PL" smtClean="0"/>
              <a:t>29.10.2023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C0F08-6F9D-4E55-913C-0E984C71FC4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67FA0-9385-44FA-9E29-1F4CBD0CE166}" type="datetimeFigureOut">
              <a:rPr lang="pl-PL" smtClean="0"/>
              <a:t>29.10.2023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9AC0F08-6F9D-4E55-913C-0E984C71FC4A}" type="slidenum">
              <a:rPr lang="pl-PL" smtClean="0"/>
              <a:t>‹#›</a:t>
            </a:fld>
            <a:endParaRPr lang="pl-P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1667FA0-9385-44FA-9E29-1F4CBD0CE166}" type="datetimeFigureOut">
              <a:rPr lang="pl-PL" smtClean="0"/>
              <a:t>29.10.2023</a:t>
            </a:fld>
            <a:endParaRPr lang="pl-PL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9AC0F08-6F9D-4E55-913C-0E984C71FC4A}" type="slidenum">
              <a:rPr lang="pl-PL" smtClean="0"/>
              <a:t>‹#›</a:t>
            </a:fld>
            <a:endParaRPr lang="pl-PL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3" Type="http://schemas.openxmlformats.org/officeDocument/2006/relationships/hyperlink" Target="https://sip.lex.pl/#/document/16798683?unitId=art(165)par(3)&amp;cm=DOCUMENT" TargetMode="External"/><Relationship Id="rId18" Type="http://schemas.openxmlformats.org/officeDocument/2006/relationships/hyperlink" Target="https://sip.lex.pl/#/document/16798683?unitId=art(185)par(2)&amp;cm=DOCUMENT" TargetMode="External"/><Relationship Id="rId26" Type="http://schemas.openxmlformats.org/officeDocument/2006/relationships/hyperlink" Target="https://sip.lex.pl/#/document/16798683?unitId=art(269)&amp;cm=DOCUMENT" TargetMode="External"/><Relationship Id="rId21" Type="http://schemas.openxmlformats.org/officeDocument/2006/relationships/hyperlink" Target="https://sip.lex.pl/#/document/16798683?unitId=art(211(a))&amp;cm=DOCUMENT" TargetMode="External"/><Relationship Id="rId34" Type="http://schemas.openxmlformats.org/officeDocument/2006/relationships/hyperlink" Target="https://sip.lex.pl/#/document/16798683?unitId=art(286)par(1)&amp;cm=DOCUMENT" TargetMode="External"/><Relationship Id="rId7" Type="http://schemas.openxmlformats.org/officeDocument/2006/relationships/hyperlink" Target="https://sip.lex.pl/#/document/16798683?unitId=art(150)par(1)&amp;cm=DOCUMENT" TargetMode="External"/><Relationship Id="rId12" Type="http://schemas.openxmlformats.org/officeDocument/2006/relationships/hyperlink" Target="https://sip.lex.pl/#/document/16798683?unitId=art(165)par(1)&amp;cm=DOCUMENT" TargetMode="External"/><Relationship Id="rId17" Type="http://schemas.openxmlformats.org/officeDocument/2006/relationships/hyperlink" Target="https://sip.lex.pl/#/document/16798683?unitId=art(173)par(4)&amp;cm=DOCUMENT" TargetMode="External"/><Relationship Id="rId25" Type="http://schemas.openxmlformats.org/officeDocument/2006/relationships/hyperlink" Target="https://sip.lex.pl/#/document/16798683?unitId=art(265)par(2)&amp;cm=DOCUMENT" TargetMode="External"/><Relationship Id="rId33" Type="http://schemas.openxmlformats.org/officeDocument/2006/relationships/hyperlink" Target="https://sip.lex.pl/#/document/16798683?unitId=art(284)par(2)&amp;cm=DOCUMENT" TargetMode="External"/><Relationship Id="rId2" Type="http://schemas.openxmlformats.org/officeDocument/2006/relationships/hyperlink" Target="https://sip.lex.pl/#/document/16798683?unitId=art(140)&amp;cm=DOCUMENT" TargetMode="External"/><Relationship Id="rId16" Type="http://schemas.openxmlformats.org/officeDocument/2006/relationships/hyperlink" Target="https://sip.lex.pl/#/document/16798683?unitId=art(173)par(3)&amp;cm=DOCUMENT" TargetMode="External"/><Relationship Id="rId20" Type="http://schemas.openxmlformats.org/officeDocument/2006/relationships/hyperlink" Target="https://sip.lex.pl/#/document/16798683?unitId=art(210)par(2)&amp;cm=DOCUMENT" TargetMode="External"/><Relationship Id="rId29" Type="http://schemas.openxmlformats.org/officeDocument/2006/relationships/hyperlink" Target="https://sip.lex.pl/#/document/16798683?unitId=art(278)par(3(a))&amp;cm=DOCUMEN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ip.lex.pl/#/document/16798683?unitId=art(149)&amp;cm=DOCUMENT" TargetMode="External"/><Relationship Id="rId11" Type="http://schemas.openxmlformats.org/officeDocument/2006/relationships/hyperlink" Target="https://sip.lex.pl/#/document/16798683?unitId=art(163)par(4)&amp;cm=DOCUMENT" TargetMode="External"/><Relationship Id="rId24" Type="http://schemas.openxmlformats.org/officeDocument/2006/relationships/hyperlink" Target="https://sip.lex.pl/#/document/16798683?unitId=art(265)par(1)&amp;cm=DOCUMENT" TargetMode="External"/><Relationship Id="rId32" Type="http://schemas.openxmlformats.org/officeDocument/2006/relationships/hyperlink" Target="https://sip.lex.pl/#/document/16798683?unitId=art(284)par(1)&amp;cm=DOCUMENT" TargetMode="External"/><Relationship Id="rId37" Type="http://schemas.openxmlformats.org/officeDocument/2006/relationships/hyperlink" Target="https://sip.lex.pl/#/document/16798683?unitId=art(299)&amp;cm=DOCUMENT" TargetMode="External"/><Relationship Id="rId5" Type="http://schemas.openxmlformats.org/officeDocument/2006/relationships/hyperlink" Target="https://sip.lex.pl/#/document/16798683?unitId=art(148(a))&amp;cm=DOCUMENT" TargetMode="External"/><Relationship Id="rId15" Type="http://schemas.openxmlformats.org/officeDocument/2006/relationships/hyperlink" Target="https://sip.lex.pl/#/document/16798683?unitId=art(166)par(1)&amp;cm=DOCUMENT" TargetMode="External"/><Relationship Id="rId23" Type="http://schemas.openxmlformats.org/officeDocument/2006/relationships/hyperlink" Target="https://sip.lex.pl/#/document/16798683?unitId=art(258)par(1)&amp;cm=DOCUMENT" TargetMode="External"/><Relationship Id="rId28" Type="http://schemas.openxmlformats.org/officeDocument/2006/relationships/hyperlink" Target="https://sip.lex.pl/#/document/16798683?unitId=art(278)par(2)&amp;cm=DOCUMENT" TargetMode="External"/><Relationship Id="rId36" Type="http://schemas.openxmlformats.org/officeDocument/2006/relationships/hyperlink" Target="https://sip.lex.pl/#/document/16798683?unitId=art(296)par(3)&amp;cm=DOCUMENT" TargetMode="External"/><Relationship Id="rId10" Type="http://schemas.openxmlformats.org/officeDocument/2006/relationships/hyperlink" Target="https://sip.lex.pl/#/document/16798683?unitId=art(163)par(3)&amp;cm=DOCUMENT" TargetMode="External"/><Relationship Id="rId19" Type="http://schemas.openxmlformats.org/officeDocument/2006/relationships/hyperlink" Target="https://sip.lex.pl/#/document/16798683?unitId=art(189(a))par(2)&amp;cm=DOCUMENT" TargetMode="External"/><Relationship Id="rId31" Type="http://schemas.openxmlformats.org/officeDocument/2006/relationships/hyperlink" Target="https://sip.lex.pl/#/document/16798683?unitId=art(294)par(2)&amp;cm=DOCUMENT" TargetMode="External"/><Relationship Id="rId4" Type="http://schemas.openxmlformats.org/officeDocument/2006/relationships/hyperlink" Target="https://sip.lex.pl/#/document/16798683?unitId=art(148)par(5)&amp;cm=DOCUMENT" TargetMode="External"/><Relationship Id="rId9" Type="http://schemas.openxmlformats.org/officeDocument/2006/relationships/hyperlink" Target="https://sip.lex.pl/#/document/16798683?unitId=art(158)par(3)&amp;cm=DOCUMENT" TargetMode="External"/><Relationship Id="rId14" Type="http://schemas.openxmlformats.org/officeDocument/2006/relationships/hyperlink" Target="https://sip.lex.pl/#/document/16798683?unitId=art(165)par(4)&amp;cm=DOCUMENT" TargetMode="External"/><Relationship Id="rId22" Type="http://schemas.openxmlformats.org/officeDocument/2006/relationships/hyperlink" Target="https://sip.lex.pl/#/document/16798683?unitId=art(252)par(3)&amp;cm=DOCUMENT" TargetMode="External"/><Relationship Id="rId27" Type="http://schemas.openxmlformats.org/officeDocument/2006/relationships/hyperlink" Target="https://sip.lex.pl/#/document/16798683?unitId=art(278)par(1)&amp;cm=DOCUMENT" TargetMode="External"/><Relationship Id="rId30" Type="http://schemas.openxmlformats.org/officeDocument/2006/relationships/hyperlink" Target="https://sip.lex.pl/#/document/16798683?unitId=art(294)par(1)&amp;cm=DOCUMENT" TargetMode="External"/><Relationship Id="rId35" Type="http://schemas.openxmlformats.org/officeDocument/2006/relationships/hyperlink" Target="https://sip.lex.pl/#/document/16798683?unitId=art(287)par(1)&amp;cm=DOCUMENT" TargetMode="External"/><Relationship Id="rId8" Type="http://schemas.openxmlformats.org/officeDocument/2006/relationships/hyperlink" Target="https://sip.lex.pl/#/document/16798683?unitId=art(151)&amp;cm=DOCUMENT" TargetMode="External"/><Relationship Id="rId3" Type="http://schemas.openxmlformats.org/officeDocument/2006/relationships/hyperlink" Target="https://sip.lex.pl/#/document/16798683?unitId=art(148)par(4)&amp;cm=DOCUMENT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72DCFC0-E4CF-4D27-A6E0-4E9BA8AC8B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3400" y="1196752"/>
            <a:ext cx="7851648" cy="1828800"/>
          </a:xfrm>
        </p:spPr>
        <p:txBody>
          <a:bodyPr/>
          <a:lstStyle/>
          <a:p>
            <a:r>
              <a:rPr lang="pl-PL" dirty="0"/>
              <a:t>Uczestnicy postępowania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88B4EAE1-4EB3-466E-855D-1E30FD865B4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/>
          </a:p>
          <a:p>
            <a:r>
              <a:rPr lang="pl-PL" dirty="0"/>
              <a:t>dr Karol Jarząbek</a:t>
            </a:r>
          </a:p>
        </p:txBody>
      </p:sp>
    </p:spTree>
    <p:extLst>
      <p:ext uri="{BB962C8B-B14F-4D97-AF65-F5344CB8AC3E}">
        <p14:creationId xmlns:p14="http://schemas.microsoft.com/office/powerpoint/2010/main" val="18808554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1485900" y="437198"/>
            <a:ext cx="6172200" cy="1143000"/>
          </a:xfrm>
        </p:spPr>
        <p:txBody>
          <a:bodyPr/>
          <a:lstStyle/>
          <a:p>
            <a:pPr algn="ctr"/>
            <a:r>
              <a:rPr lang="pl-PL" dirty="0"/>
              <a:t>Prawo do sądu</a:t>
            </a:r>
          </a:p>
        </p:txBody>
      </p:sp>
      <p:sp>
        <p:nvSpPr>
          <p:cNvPr id="5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719354"/>
            <a:ext cx="7929696" cy="4356327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pl-PL" sz="2400" b="1" dirty="0">
                <a:solidFill>
                  <a:srgbClr val="FF0000"/>
                </a:solidFill>
              </a:rPr>
              <a:t>Art. 45 § 1 Konstytucji RP</a:t>
            </a:r>
          </a:p>
          <a:p>
            <a:pPr marL="0" indent="0" algn="ctr">
              <a:buNone/>
            </a:pPr>
            <a:r>
              <a:rPr lang="pl-PL" sz="4400" dirty="0"/>
              <a:t>Każdy ma prawo do sprawiedliwego i jawnego rozpatrzenia sprawy bez nieuzasadnionej zwłoki przez </a:t>
            </a:r>
            <a:r>
              <a:rPr lang="pl-PL" sz="4400" b="1" dirty="0"/>
              <a:t>właściwy</a:t>
            </a:r>
            <a:r>
              <a:rPr lang="pl-PL" sz="4400" dirty="0"/>
              <a:t>, niezależny, bezstronny i niezawisły sąd</a:t>
            </a:r>
            <a:r>
              <a:rPr lang="pl-PL" sz="4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024381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896544"/>
          </a:xfrm>
        </p:spPr>
        <p:txBody>
          <a:bodyPr>
            <a:normAutofit fontScale="92500" lnSpcReduction="10000"/>
          </a:bodyPr>
          <a:lstStyle/>
          <a:p>
            <a:r>
              <a:rPr lang="pl-PL" b="1" dirty="0"/>
              <a:t>Art. 10 Konstytucji RP</a:t>
            </a:r>
          </a:p>
          <a:p>
            <a:pPr marL="109728" indent="0">
              <a:buNone/>
            </a:pPr>
            <a:endParaRPr lang="pl-PL" b="1" dirty="0"/>
          </a:p>
          <a:p>
            <a:pPr marL="624078" indent="-514350" algn="just">
              <a:buAutoNum type="arabicPeriod"/>
            </a:pPr>
            <a:r>
              <a:rPr lang="pl-PL" dirty="0"/>
              <a:t>Ustrój Rzeczypospolitej Polskiej opiera się na </a:t>
            </a:r>
            <a:r>
              <a:rPr lang="pl-PL" b="1" dirty="0"/>
              <a:t>podziale i równowadze</a:t>
            </a:r>
            <a:r>
              <a:rPr lang="pl-PL" dirty="0"/>
              <a:t> władzy ustawodawczej, władzy wykonawczej i władzy </a:t>
            </a:r>
            <a:r>
              <a:rPr lang="pl-PL" b="1" dirty="0"/>
              <a:t>sądowniczej</a:t>
            </a:r>
            <a:r>
              <a:rPr lang="pl-PL" dirty="0"/>
              <a:t>.</a:t>
            </a:r>
          </a:p>
          <a:p>
            <a:pPr marL="624078" indent="-514350" algn="just">
              <a:buAutoNum type="arabicPeriod"/>
            </a:pPr>
            <a:endParaRPr lang="pl-PL" dirty="0"/>
          </a:p>
          <a:p>
            <a:pPr marL="624078" indent="-514350" algn="just">
              <a:buFont typeface="Wingdings 3"/>
              <a:buAutoNum type="arabicPeriod"/>
            </a:pPr>
            <a:r>
              <a:rPr lang="pl-PL" dirty="0"/>
              <a:t>Władzę ustawodawczą sprawują Sejm i Senat, władzę wykonawczą Prezydent Rzeczypospolitej Polskiej i Rada Ministrów, a </a:t>
            </a:r>
            <a:r>
              <a:rPr lang="pl-PL" b="1" dirty="0"/>
              <a:t>władzę sądowniczą sądy i trybunały</a:t>
            </a:r>
            <a:r>
              <a:rPr lang="pl-PL" dirty="0"/>
              <a:t>.</a:t>
            </a:r>
          </a:p>
          <a:p>
            <a:pPr marL="109728" indent="0">
              <a:buNone/>
            </a:pPr>
            <a:endParaRPr lang="pl-PL" dirty="0"/>
          </a:p>
          <a:p>
            <a:pPr marL="109728" indent="0">
              <a:buNone/>
            </a:pPr>
            <a:br>
              <a:rPr lang="pl-PL" b="1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130530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11560" y="1268760"/>
            <a:ext cx="8229600" cy="5044016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pl-PL" b="1" dirty="0"/>
              <a:t>Art. 173 Konstytucji RP</a:t>
            </a:r>
          </a:p>
          <a:p>
            <a:pPr marL="109728" indent="0" algn="just">
              <a:buNone/>
            </a:pPr>
            <a:r>
              <a:rPr lang="pl-PL" dirty="0"/>
              <a:t>Sądy i Trybunały są władzą </a:t>
            </a:r>
            <a:r>
              <a:rPr lang="pl-PL" b="1" dirty="0"/>
              <a:t>odrębną i niezależną </a:t>
            </a:r>
            <a:r>
              <a:rPr lang="pl-PL" dirty="0"/>
              <a:t>od innych władz.</a:t>
            </a:r>
          </a:p>
          <a:p>
            <a:pPr marL="109728" indent="0" algn="just">
              <a:buNone/>
            </a:pPr>
            <a:endParaRPr lang="pl-PL" dirty="0"/>
          </a:p>
          <a:p>
            <a:pPr algn="just"/>
            <a:r>
              <a:rPr lang="pl-PL" b="1" dirty="0"/>
              <a:t>Art. 178 ust. 1 Konstytucji RP</a:t>
            </a:r>
          </a:p>
          <a:p>
            <a:pPr marL="109728" indent="0" algn="just">
              <a:buNone/>
            </a:pPr>
            <a:r>
              <a:rPr lang="pl-PL" dirty="0"/>
              <a:t>Sędziowie w sprawowaniu swojego urzędu są </a:t>
            </a:r>
            <a:r>
              <a:rPr lang="pl-PL" b="1" dirty="0"/>
              <a:t>niezawiśli</a:t>
            </a:r>
            <a:r>
              <a:rPr lang="pl-PL" dirty="0"/>
              <a:t> i podlegają tylko Konstytucji oraz ustawom.</a:t>
            </a:r>
          </a:p>
          <a:p>
            <a:pPr marL="109728" indent="0" algn="just">
              <a:buNone/>
            </a:pPr>
            <a:endParaRPr lang="pl-PL" dirty="0"/>
          </a:p>
          <a:p>
            <a:pPr algn="just"/>
            <a:r>
              <a:rPr lang="pl-PL" b="1" dirty="0"/>
              <a:t>Art. 175 ust. 1 Konstytucji RP</a:t>
            </a:r>
          </a:p>
          <a:p>
            <a:pPr marL="109728" indent="0" algn="just">
              <a:buNone/>
            </a:pPr>
            <a:r>
              <a:rPr lang="pl-PL" dirty="0"/>
              <a:t>Wymiar sprawiedliwości w Rzeczypospolitej Polskiej sprawują Sąd Najwyższy, </a:t>
            </a:r>
            <a:r>
              <a:rPr lang="pl-PL" b="1" dirty="0"/>
              <a:t>sądy powszechne</a:t>
            </a:r>
            <a:r>
              <a:rPr lang="pl-PL" dirty="0"/>
              <a:t>, sądy administracyjne oraz sądy wojskowe.</a:t>
            </a:r>
          </a:p>
          <a:p>
            <a:pPr marL="109728" indent="0" algn="just">
              <a:buNone/>
            </a:pPr>
            <a:endParaRPr lang="pl-PL" dirty="0"/>
          </a:p>
          <a:p>
            <a:pPr algn="just"/>
            <a:r>
              <a:rPr lang="pl-PL" b="1" dirty="0"/>
              <a:t>Art. 177 Konstytucji RP</a:t>
            </a:r>
          </a:p>
          <a:p>
            <a:pPr marL="109728" indent="0" algn="just">
              <a:buNone/>
            </a:pPr>
            <a:r>
              <a:rPr lang="pl-PL" b="1" dirty="0"/>
              <a:t>Sądy powszechne</a:t>
            </a:r>
            <a:r>
              <a:rPr lang="pl-PL" dirty="0"/>
              <a:t> sprawują wymiar sprawiedliwości we wszystkich sprawach z wyjątkiem spraw ustawowo zastrzeżonych dla właściwości innych sądów.</a:t>
            </a:r>
          </a:p>
          <a:p>
            <a:pPr marL="109728" indent="0">
              <a:buNone/>
            </a:pPr>
            <a:endParaRPr lang="pl-PL" dirty="0"/>
          </a:p>
          <a:p>
            <a:endParaRPr lang="pl-PL" dirty="0"/>
          </a:p>
          <a:p>
            <a:pPr marL="109728" indent="0">
              <a:buNone/>
            </a:pP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37376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3528" y="1268760"/>
            <a:ext cx="8229600" cy="4389120"/>
          </a:xfrm>
        </p:spPr>
        <p:txBody>
          <a:bodyPr/>
          <a:lstStyle/>
          <a:p>
            <a:endParaRPr lang="pl-PL" b="1" dirty="0"/>
          </a:p>
          <a:p>
            <a:endParaRPr lang="pl-PL" b="1" dirty="0"/>
          </a:p>
          <a:p>
            <a:r>
              <a:rPr lang="pl-PL" b="1" dirty="0"/>
              <a:t>Art. 179 Konstytucji RP</a:t>
            </a:r>
          </a:p>
          <a:p>
            <a:pPr marL="109728" indent="0" algn="just">
              <a:buNone/>
            </a:pPr>
            <a:r>
              <a:rPr lang="pl-PL" dirty="0"/>
              <a:t>„Sędziowie są powoływani </a:t>
            </a:r>
            <a:r>
              <a:rPr lang="pl-PL" b="1" dirty="0"/>
              <a:t>przez Prezydenta Rzeczypospolitej, na wniosek Krajowej Rady Sądownictwa</a:t>
            </a:r>
            <a:r>
              <a:rPr lang="pl-PL" dirty="0"/>
              <a:t>, na czas nieoznaczony.”</a:t>
            </a:r>
          </a:p>
          <a:p>
            <a:pPr marL="109728" indent="0" algn="just">
              <a:buNone/>
            </a:pP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237791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buNone/>
            </a:pPr>
            <a:r>
              <a:rPr lang="pl-PL" b="1" dirty="0"/>
              <a:t>Właściwość sądu- </a:t>
            </a:r>
            <a:r>
              <a:rPr lang="pl-PL" dirty="0"/>
              <a:t>obowiązek i zarazem uprawnienie sądu do dokonania określonej czynności procesowej lub zespołu czynności procesowych.</a:t>
            </a:r>
          </a:p>
          <a:p>
            <a:pPr marL="109728" indent="0">
              <a:buNone/>
            </a:pPr>
            <a:endParaRPr lang="pl-PL" dirty="0"/>
          </a:p>
          <a:p>
            <a:r>
              <a:rPr lang="pl-PL" dirty="0"/>
              <a:t>Właściwość rzeczowa</a:t>
            </a:r>
          </a:p>
          <a:p>
            <a:r>
              <a:rPr lang="pl-PL" dirty="0"/>
              <a:t>Właściwość miejscowa</a:t>
            </a:r>
          </a:p>
          <a:p>
            <a:r>
              <a:rPr lang="pl-PL" dirty="0"/>
              <a:t>Właściwość funkcjonalna</a:t>
            </a:r>
          </a:p>
          <a:p>
            <a:r>
              <a:rPr lang="pl-PL" dirty="0"/>
              <a:t>Właściwość z delegacji</a:t>
            </a:r>
          </a:p>
          <a:p>
            <a:r>
              <a:rPr lang="pl-PL" dirty="0"/>
              <a:t>Właściwość z łączności spraw</a:t>
            </a:r>
          </a:p>
          <a:p>
            <a:endParaRPr lang="pl-PL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pl-PL" dirty="0"/>
              <a:t>Właściwość sądu</a:t>
            </a:r>
          </a:p>
        </p:txBody>
      </p:sp>
    </p:spTree>
    <p:extLst>
      <p:ext uri="{BB962C8B-B14F-4D97-AF65-F5344CB8AC3E}">
        <p14:creationId xmlns:p14="http://schemas.microsoft.com/office/powerpoint/2010/main" val="3103139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5536" y="1196752"/>
            <a:ext cx="8568952" cy="4752528"/>
          </a:xfrm>
        </p:spPr>
        <p:txBody>
          <a:bodyPr/>
          <a:lstStyle/>
          <a:p>
            <a:pPr algn="just"/>
            <a:r>
              <a:rPr lang="pl-PL" b="1" dirty="0"/>
              <a:t>Właściwość rzeczowa - </a:t>
            </a:r>
            <a:r>
              <a:rPr lang="pl-PL" dirty="0"/>
              <a:t>kompetencja sądu do rozpoznawania sprawy w pierwszej instancji.</a:t>
            </a:r>
          </a:p>
          <a:p>
            <a:pPr algn="just"/>
            <a:endParaRPr lang="pl-PL" dirty="0"/>
          </a:p>
          <a:p>
            <a:pPr algn="just"/>
            <a:r>
              <a:rPr lang="pl-PL" dirty="0"/>
              <a:t>Kryterium: </a:t>
            </a:r>
            <a:r>
              <a:rPr lang="pl-PL" b="1" dirty="0"/>
              <a:t>rodzaj przestępstwa.</a:t>
            </a:r>
          </a:p>
          <a:p>
            <a:pPr algn="just"/>
            <a:endParaRPr lang="pl-PL" dirty="0"/>
          </a:p>
          <a:p>
            <a:pPr algn="just"/>
            <a:r>
              <a:rPr lang="pl-PL" dirty="0"/>
              <a:t>Sąd rejonowy rozstrzyga w pierwszej instancji w sprawach dotyczących wszystkich kategorii przestępstw z wyjątkiem tych, które zostały przekazane do rozpoznawania sądowi okręgowemu (art. 24 k.p.k.)</a:t>
            </a:r>
          </a:p>
        </p:txBody>
      </p:sp>
    </p:spTree>
    <p:extLst>
      <p:ext uri="{BB962C8B-B14F-4D97-AF65-F5344CB8AC3E}">
        <p14:creationId xmlns:p14="http://schemas.microsoft.com/office/powerpoint/2010/main" val="21957732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611968"/>
          </a:xfrm>
        </p:spPr>
        <p:txBody>
          <a:bodyPr>
            <a:normAutofit fontScale="85000" lnSpcReduction="10000"/>
          </a:bodyPr>
          <a:lstStyle/>
          <a:p>
            <a:r>
              <a:rPr lang="pl-PL" b="1" dirty="0"/>
              <a:t>Art. 25. §  1</a:t>
            </a:r>
            <a:r>
              <a:rPr lang="pl-PL" dirty="0"/>
              <a:t>.  Sąd  okręgowy  orzeka  w  pierwszej  instancji  w  sprawach  o następujące przestępstwa: </a:t>
            </a:r>
          </a:p>
          <a:p>
            <a:pPr marL="109728" indent="0" algn="just">
              <a:buNone/>
            </a:pPr>
            <a:r>
              <a:rPr lang="pl-PL" dirty="0"/>
              <a:t>1)  o zbrodnie określone w Kodeksie karnym oraz w ustawach szczególnych;</a:t>
            </a:r>
          </a:p>
          <a:p>
            <a:pPr marL="109728" indent="0" algn="just">
              <a:buFont typeface="Wingdings 2"/>
              <a:buNone/>
            </a:pPr>
            <a:r>
              <a:rPr lang="pl-PL" dirty="0"/>
              <a:t>2) o występki określone w rozdziałach XVI i XVII oraz w </a:t>
            </a:r>
            <a:r>
              <a:rPr lang="pl-PL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art. 140-142</a:t>
            </a:r>
            <a:r>
              <a:rPr lang="pl-PL" dirty="0"/>
              <a:t>, </a:t>
            </a:r>
            <a:r>
              <a:rPr lang="pl-PL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art. 148 § 4</a:t>
            </a:r>
            <a:r>
              <a:rPr lang="pl-PL" dirty="0"/>
              <a:t> i </a:t>
            </a:r>
            <a:r>
              <a:rPr lang="pl-PL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5</a:t>
            </a:r>
            <a:r>
              <a:rPr lang="pl-PL" dirty="0"/>
              <a:t>, </a:t>
            </a:r>
            <a:r>
              <a:rPr lang="pl-PL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art. 148a</a:t>
            </a:r>
            <a:r>
              <a:rPr lang="pl-PL" dirty="0"/>
              <a:t>, </a:t>
            </a:r>
            <a:r>
              <a:rPr lang="pl-PL" dirty="0"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art. 149</a:t>
            </a:r>
            <a:r>
              <a:rPr lang="pl-PL" dirty="0"/>
              <a:t>, </a:t>
            </a:r>
            <a:r>
              <a:rPr lang="pl-PL" dirty="0"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art. 150 § 1</a:t>
            </a:r>
            <a:r>
              <a:rPr lang="pl-PL" dirty="0"/>
              <a:t>, </a:t>
            </a:r>
            <a:r>
              <a:rPr lang="pl-PL" dirty="0"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art. 151-154</a:t>
            </a:r>
            <a:r>
              <a:rPr lang="pl-PL" dirty="0"/>
              <a:t>, </a:t>
            </a:r>
            <a:r>
              <a:rPr lang="pl-PL" dirty="0"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art. 158 § 3</a:t>
            </a:r>
            <a:r>
              <a:rPr lang="pl-PL" dirty="0"/>
              <a:t>, </a:t>
            </a:r>
            <a:r>
              <a:rPr lang="pl-PL" dirty="0"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art. 163 § 3</a:t>
            </a:r>
            <a:r>
              <a:rPr lang="pl-PL" dirty="0"/>
              <a:t> i </a:t>
            </a:r>
            <a:r>
              <a:rPr lang="pl-PL" dirty="0"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</a:t>
            </a:r>
            <a:r>
              <a:rPr lang="pl-PL" dirty="0"/>
              <a:t>, </a:t>
            </a:r>
            <a:r>
              <a:rPr lang="pl-PL" dirty="0"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art. 165 § 1</a:t>
            </a:r>
            <a:r>
              <a:rPr lang="pl-PL" dirty="0"/>
              <a:t>, </a:t>
            </a:r>
            <a:r>
              <a:rPr lang="pl-PL" dirty="0"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</a:t>
            </a:r>
            <a:r>
              <a:rPr lang="pl-PL" dirty="0"/>
              <a:t> i </a:t>
            </a:r>
            <a:r>
              <a:rPr lang="pl-PL" dirty="0"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</a:t>
            </a:r>
            <a:r>
              <a:rPr lang="pl-PL" dirty="0"/>
              <a:t>, </a:t>
            </a:r>
            <a:r>
              <a:rPr lang="pl-PL" dirty="0"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art. 166 § 1</a:t>
            </a:r>
            <a:r>
              <a:rPr lang="pl-PL" dirty="0"/>
              <a:t>, </a:t>
            </a:r>
            <a:r>
              <a:rPr lang="pl-PL" dirty="0">
                <a:hlinkClick r:id="rId1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art. 173 § 3</a:t>
            </a:r>
            <a:r>
              <a:rPr lang="pl-PL" dirty="0"/>
              <a:t> i </a:t>
            </a:r>
            <a:r>
              <a:rPr lang="pl-PL" dirty="0">
                <a:hlinkClick r:id="rId1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</a:t>
            </a:r>
            <a:r>
              <a:rPr lang="pl-PL" dirty="0"/>
              <a:t>, </a:t>
            </a:r>
            <a:r>
              <a:rPr lang="pl-PL" dirty="0">
                <a:hlinkClick r:id="rId1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art. 185 § 2</a:t>
            </a:r>
            <a:r>
              <a:rPr lang="pl-PL" dirty="0"/>
              <a:t>, </a:t>
            </a:r>
            <a:r>
              <a:rPr lang="pl-PL" dirty="0">
                <a:hlinkClick r:id="rId1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art. 189a § 2</a:t>
            </a:r>
            <a:r>
              <a:rPr lang="pl-PL" dirty="0"/>
              <a:t>, </a:t>
            </a:r>
            <a:r>
              <a:rPr lang="pl-PL" dirty="0">
                <a:hlinkClick r:id="rId2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art. 210 § 2</a:t>
            </a:r>
            <a:r>
              <a:rPr lang="pl-PL" dirty="0"/>
              <a:t>, </a:t>
            </a:r>
            <a:r>
              <a:rPr lang="pl-PL" dirty="0">
                <a:hlinkClick r:id="rId2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art. 211a</a:t>
            </a:r>
            <a:r>
              <a:rPr lang="pl-PL" dirty="0"/>
              <a:t>, </a:t>
            </a:r>
            <a:r>
              <a:rPr lang="pl-PL" dirty="0">
                <a:hlinkClick r:id="rId2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art. 252 § 3</a:t>
            </a:r>
            <a:r>
              <a:rPr lang="pl-PL" dirty="0"/>
              <a:t>, </a:t>
            </a:r>
            <a:r>
              <a:rPr lang="pl-PL" dirty="0">
                <a:hlinkClick r:id="rId2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art. 258 § 1-3</a:t>
            </a:r>
            <a:r>
              <a:rPr lang="pl-PL" dirty="0"/>
              <a:t>, </a:t>
            </a:r>
            <a:r>
              <a:rPr lang="pl-PL" dirty="0">
                <a:hlinkClick r:id="rId2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art. 265 § 1</a:t>
            </a:r>
            <a:r>
              <a:rPr lang="pl-PL" dirty="0"/>
              <a:t> i </a:t>
            </a:r>
            <a:r>
              <a:rPr lang="pl-PL" dirty="0">
                <a:hlinkClick r:id="rId2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</a:t>
            </a:r>
            <a:r>
              <a:rPr lang="pl-PL" dirty="0"/>
              <a:t>, </a:t>
            </a:r>
            <a:r>
              <a:rPr lang="pl-PL" dirty="0">
                <a:hlinkClick r:id="rId2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art. 269</a:t>
            </a:r>
            <a:r>
              <a:rPr lang="pl-PL" dirty="0"/>
              <a:t>, </a:t>
            </a:r>
            <a:r>
              <a:rPr lang="pl-PL" dirty="0">
                <a:hlinkClick r:id="rId2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art. 278 § 1</a:t>
            </a:r>
            <a:r>
              <a:rPr lang="pl-PL" dirty="0"/>
              <a:t>, </a:t>
            </a:r>
            <a:r>
              <a:rPr lang="pl-PL" dirty="0">
                <a:hlinkClick r:id="rId2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</a:t>
            </a:r>
            <a:r>
              <a:rPr lang="pl-PL" dirty="0"/>
              <a:t> i </a:t>
            </a:r>
            <a:r>
              <a:rPr lang="pl-PL" dirty="0">
                <a:hlinkClick r:id="rId2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3a</a:t>
            </a:r>
            <a:r>
              <a:rPr lang="pl-PL" dirty="0"/>
              <a:t> w zw. z </a:t>
            </a:r>
            <a:r>
              <a:rPr lang="pl-PL" dirty="0">
                <a:hlinkClick r:id="rId3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art. 294 § 1</a:t>
            </a:r>
            <a:r>
              <a:rPr lang="pl-PL" dirty="0"/>
              <a:t> lub </a:t>
            </a:r>
            <a:r>
              <a:rPr lang="pl-PL" dirty="0">
                <a:hlinkClick r:id="rId3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</a:t>
            </a:r>
            <a:r>
              <a:rPr lang="pl-PL" dirty="0"/>
              <a:t>, </a:t>
            </a:r>
            <a:r>
              <a:rPr lang="pl-PL" dirty="0">
                <a:hlinkClick r:id="rId3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art. 284 § 1</a:t>
            </a:r>
            <a:r>
              <a:rPr lang="pl-PL" dirty="0"/>
              <a:t> i </a:t>
            </a:r>
            <a:r>
              <a:rPr lang="pl-PL" dirty="0">
                <a:hlinkClick r:id="rId3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</a:t>
            </a:r>
            <a:r>
              <a:rPr lang="pl-PL" dirty="0"/>
              <a:t> w zw. z </a:t>
            </a:r>
            <a:r>
              <a:rPr lang="pl-PL" dirty="0">
                <a:hlinkClick r:id="rId3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art. 294 § 1</a:t>
            </a:r>
            <a:r>
              <a:rPr lang="pl-PL" dirty="0"/>
              <a:t> lub </a:t>
            </a:r>
            <a:r>
              <a:rPr lang="pl-PL" dirty="0">
                <a:hlinkClick r:id="rId3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</a:t>
            </a:r>
            <a:r>
              <a:rPr lang="pl-PL" dirty="0"/>
              <a:t>, </a:t>
            </a:r>
            <a:r>
              <a:rPr lang="pl-PL" dirty="0">
                <a:hlinkClick r:id="rId3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art. 286 § 1</a:t>
            </a:r>
            <a:r>
              <a:rPr lang="pl-PL" dirty="0"/>
              <a:t> w zw. z </a:t>
            </a:r>
            <a:r>
              <a:rPr lang="pl-PL" dirty="0">
                <a:hlinkClick r:id="rId3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art. 294 § 1</a:t>
            </a:r>
            <a:r>
              <a:rPr lang="pl-PL" dirty="0"/>
              <a:t> lub </a:t>
            </a:r>
            <a:r>
              <a:rPr lang="pl-PL" dirty="0">
                <a:hlinkClick r:id="rId3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</a:t>
            </a:r>
            <a:r>
              <a:rPr lang="pl-PL" dirty="0"/>
              <a:t>, </a:t>
            </a:r>
            <a:r>
              <a:rPr lang="pl-PL" dirty="0">
                <a:hlinkClick r:id="rId3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art. 287 § 1</a:t>
            </a:r>
            <a:r>
              <a:rPr lang="pl-PL" dirty="0"/>
              <a:t> w zw. z </a:t>
            </a:r>
            <a:r>
              <a:rPr lang="pl-PL" dirty="0">
                <a:hlinkClick r:id="rId3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art. 294 § 1</a:t>
            </a:r>
            <a:r>
              <a:rPr lang="pl-PL" dirty="0"/>
              <a:t> lub </a:t>
            </a:r>
            <a:r>
              <a:rPr lang="pl-PL" dirty="0">
                <a:hlinkClick r:id="rId3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</a:t>
            </a:r>
            <a:r>
              <a:rPr lang="pl-PL" dirty="0"/>
              <a:t>, </a:t>
            </a:r>
            <a:r>
              <a:rPr lang="pl-PL" dirty="0">
                <a:hlinkClick r:id="rId3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art. 296 § 3</a:t>
            </a:r>
            <a:r>
              <a:rPr lang="pl-PL" dirty="0"/>
              <a:t> oraz </a:t>
            </a:r>
            <a:r>
              <a:rPr lang="pl-PL" dirty="0">
                <a:hlinkClick r:id="rId3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art. 299</a:t>
            </a:r>
            <a:r>
              <a:rPr lang="pl-PL" dirty="0"/>
              <a:t> Kodeksu karnego;</a:t>
            </a:r>
          </a:p>
          <a:p>
            <a:pPr marL="109728" indent="0" algn="just">
              <a:buNone/>
            </a:pPr>
            <a:r>
              <a:rPr lang="pl-PL" dirty="0"/>
              <a:t>3)  o występki, które z mocy przepisu szczególnego należą do właściwości sądu okręgowego (np. art. 43 prawa prasowego)</a:t>
            </a:r>
          </a:p>
        </p:txBody>
      </p:sp>
    </p:spTree>
    <p:extLst>
      <p:ext uri="{BB962C8B-B14F-4D97-AF65-F5344CB8AC3E}">
        <p14:creationId xmlns:p14="http://schemas.microsoft.com/office/powerpoint/2010/main" val="19209947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389120"/>
          </a:xfrm>
        </p:spPr>
        <p:txBody>
          <a:bodyPr/>
          <a:lstStyle/>
          <a:p>
            <a:pPr algn="just"/>
            <a:r>
              <a:rPr lang="pl-PL" b="1" dirty="0"/>
              <a:t>Właściwość miejscowa - </a:t>
            </a:r>
            <a:r>
              <a:rPr lang="pl-PL" dirty="0"/>
              <a:t>pozwala na stwierdzenie, który z sądów tego samego rzędu posiada kompetencje do rozpoznania konkretnej sprawy.</a:t>
            </a:r>
          </a:p>
          <a:p>
            <a:pPr marL="109728" indent="0" algn="just">
              <a:buNone/>
            </a:pPr>
            <a:endParaRPr lang="pl-PL" dirty="0"/>
          </a:p>
          <a:p>
            <a:pPr algn="just"/>
            <a:r>
              <a:rPr lang="pl-PL" dirty="0"/>
              <a:t>Podstawowe kryterium: miejsce popełnienia przestępstwa.</a:t>
            </a:r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634913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98764" y="1381299"/>
            <a:ext cx="8229600" cy="4389120"/>
          </a:xfrm>
        </p:spPr>
        <p:txBody>
          <a:bodyPr>
            <a:normAutofit/>
          </a:bodyPr>
          <a:lstStyle/>
          <a:p>
            <a:r>
              <a:rPr lang="pl-PL" dirty="0"/>
              <a:t>Art. 31 § 1 k.p.k.</a:t>
            </a:r>
          </a:p>
          <a:p>
            <a:pPr marL="109728" indent="0">
              <a:buNone/>
            </a:pPr>
            <a:r>
              <a:rPr lang="pl-PL" dirty="0"/>
              <a:t>Miejscowo właściwy do rozpoznania sprawy jest sąd, w którego okręgu popełniono przestępstwo.</a:t>
            </a:r>
          </a:p>
          <a:p>
            <a:pPr marL="109728" indent="0">
              <a:buNone/>
            </a:pPr>
            <a:endParaRPr lang="pl-PL" dirty="0"/>
          </a:p>
          <a:p>
            <a:r>
              <a:rPr lang="pl-PL" dirty="0"/>
              <a:t>Art. 31 § 2 k.p.k.</a:t>
            </a:r>
          </a:p>
          <a:p>
            <a:pPr marL="109728" indent="0" algn="just">
              <a:buNone/>
            </a:pPr>
            <a:r>
              <a:rPr lang="pl-PL" dirty="0"/>
              <a:t>Jeżeli  przestępstwo  popełniono  na  polskim  statku  wodnym  lub powietrznym, a § 1 nie może mieć zastosowania, właściwy jest sąd macierzystego portu statku.</a:t>
            </a:r>
          </a:p>
        </p:txBody>
      </p:sp>
    </p:spTree>
    <p:extLst>
      <p:ext uri="{BB962C8B-B14F-4D97-AF65-F5344CB8AC3E}">
        <p14:creationId xmlns:p14="http://schemas.microsoft.com/office/powerpoint/2010/main" val="1646258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4389120"/>
          </a:xfrm>
        </p:spPr>
        <p:txBody>
          <a:bodyPr>
            <a:normAutofit fontScale="92500" lnSpcReduction="10000"/>
          </a:bodyPr>
          <a:lstStyle/>
          <a:p>
            <a:r>
              <a:rPr lang="pl-PL" dirty="0"/>
              <a:t>Art. 31 § 3 k.p.k.</a:t>
            </a:r>
          </a:p>
          <a:p>
            <a:pPr marL="109728" indent="0" algn="just">
              <a:buNone/>
            </a:pPr>
            <a:r>
              <a:rPr lang="pl-PL" dirty="0"/>
              <a:t>Jeżeli przestępstwo popełniono w okręgu kilku sądów, właściwy jest ten sąd, </a:t>
            </a:r>
            <a:r>
              <a:rPr lang="pl-PL" b="1" dirty="0"/>
              <a:t>w którego okręgu najpierw wszczęto postępowanie przygotowawcze</a:t>
            </a:r>
            <a:r>
              <a:rPr lang="pl-PL" dirty="0"/>
              <a:t>.</a:t>
            </a:r>
          </a:p>
          <a:p>
            <a:endParaRPr lang="pl-PL" dirty="0"/>
          </a:p>
          <a:p>
            <a:r>
              <a:rPr lang="pl-PL" dirty="0"/>
              <a:t>Miejsce popełnienia przestępstwa- art. 6 § 2 k.k.</a:t>
            </a:r>
          </a:p>
          <a:p>
            <a:pPr marL="109728" indent="0">
              <a:buNone/>
            </a:pPr>
            <a:endParaRPr lang="pl-PL" dirty="0"/>
          </a:p>
          <a:p>
            <a:pPr marL="109728" indent="0" algn="just">
              <a:buNone/>
            </a:pPr>
            <a:r>
              <a:rPr lang="pl-PL" b="1" dirty="0"/>
              <a:t>Miejscem popełnienia </a:t>
            </a:r>
            <a:r>
              <a:rPr lang="pl-PL" dirty="0"/>
              <a:t>przestępstwa jest miejsce, gdzie sprawca </a:t>
            </a:r>
            <a:r>
              <a:rPr lang="pl-PL" b="1" dirty="0"/>
              <a:t>działał lub zaniechał </a:t>
            </a:r>
            <a:r>
              <a:rPr lang="pl-PL" dirty="0"/>
              <a:t>działania, do którego był zobowiązany, albo gdzie </a:t>
            </a:r>
            <a:r>
              <a:rPr lang="pl-PL" b="1" dirty="0"/>
              <a:t>skutek</a:t>
            </a:r>
            <a:r>
              <a:rPr lang="pl-PL" dirty="0"/>
              <a:t> przestępny </a:t>
            </a:r>
            <a:r>
              <a:rPr lang="pl-PL" b="1" dirty="0"/>
              <a:t>nastąpił lub miał nastąpić</a:t>
            </a:r>
            <a:r>
              <a:rPr lang="pl-PL" dirty="0"/>
              <a:t>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167339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548680"/>
            <a:ext cx="8075240" cy="5577483"/>
          </a:xfrm>
        </p:spPr>
        <p:txBody>
          <a:bodyPr/>
          <a:lstStyle/>
          <a:p>
            <a:pPr marL="0" indent="0">
              <a:buNone/>
            </a:pPr>
            <a:r>
              <a:rPr lang="pl-PL" b="1" dirty="0"/>
              <a:t>3. </a:t>
            </a:r>
            <a:r>
              <a:rPr lang="pl-PL" dirty="0"/>
              <a:t>Przed złożeniem przez pokrzywdzonego wniosku o ściganie:</a:t>
            </a:r>
          </a:p>
          <a:p>
            <a:pPr marL="0" indent="0">
              <a:buNone/>
            </a:pPr>
            <a:r>
              <a:rPr lang="pl-PL" dirty="0"/>
              <a:t>	a) nie jest dopuszczalne przeprowadzenie żadnych czynności dowodowych,</a:t>
            </a:r>
          </a:p>
          <a:p>
            <a:pPr marL="0" indent="0">
              <a:buNone/>
            </a:pPr>
            <a:r>
              <a:rPr lang="pl-PL" dirty="0"/>
              <a:t>	b) jest dopuszczalne przeprowadzenie każdej czynności dowodowej,</a:t>
            </a:r>
          </a:p>
          <a:p>
            <a:pPr marL="0" indent="0">
              <a:buNone/>
            </a:pPr>
            <a:r>
              <a:rPr lang="pl-PL" dirty="0"/>
              <a:t>	c) jest dopuszczalne dokonanie czynności niecierpiących zwłoki w celu zabezpieczenia śladów i dowodów,</a:t>
            </a:r>
          </a:p>
          <a:p>
            <a:pPr marL="0" indent="0">
              <a:buNone/>
            </a:pPr>
            <a:r>
              <a:rPr lang="pl-PL" dirty="0"/>
              <a:t>	d) żadna z powyższych.</a:t>
            </a:r>
          </a:p>
        </p:txBody>
      </p:sp>
    </p:spTree>
    <p:extLst>
      <p:ext uri="{BB962C8B-B14F-4D97-AF65-F5344CB8AC3E}">
        <p14:creationId xmlns:p14="http://schemas.microsoft.com/office/powerpoint/2010/main" val="8620627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04208"/>
            <a:ext cx="8229600" cy="438912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l-PL" dirty="0"/>
              <a:t>Jeżeli nie można ustalić miejsca popełnienia przestępstwa, czyli nie znajdują zastosowania reguły z art. 31 k.p.k., właściwość należy ustalić na podstawie art. 32 § 1 k.p.k.</a:t>
            </a:r>
          </a:p>
          <a:p>
            <a:pPr algn="just"/>
            <a:endParaRPr lang="pl-PL" dirty="0"/>
          </a:p>
          <a:p>
            <a:pPr algn="just"/>
            <a:r>
              <a:rPr lang="pl-PL" dirty="0"/>
              <a:t>Właściwy jest sąd, w okręgu którego:</a:t>
            </a:r>
          </a:p>
          <a:p>
            <a:pPr marL="109728" indent="0" algn="just">
              <a:buNone/>
            </a:pPr>
            <a:r>
              <a:rPr lang="pl-PL" dirty="0"/>
              <a:t>1)  </a:t>
            </a:r>
            <a:r>
              <a:rPr lang="pl-PL" b="1" dirty="0"/>
              <a:t>ujawniono</a:t>
            </a:r>
            <a:r>
              <a:rPr lang="pl-PL" dirty="0"/>
              <a:t> przestępstwo,</a:t>
            </a:r>
          </a:p>
          <a:p>
            <a:pPr marL="109728" indent="0" algn="just">
              <a:buNone/>
            </a:pPr>
            <a:r>
              <a:rPr lang="pl-PL" dirty="0"/>
              <a:t>2)  </a:t>
            </a:r>
            <a:r>
              <a:rPr lang="pl-PL" b="1" dirty="0"/>
              <a:t>ujęto</a:t>
            </a:r>
            <a:r>
              <a:rPr lang="pl-PL" dirty="0"/>
              <a:t> oskarżonego,</a:t>
            </a:r>
          </a:p>
          <a:p>
            <a:pPr marL="109728" indent="0" algn="just">
              <a:buNone/>
            </a:pPr>
            <a:r>
              <a:rPr lang="pl-PL" dirty="0"/>
              <a:t>3)  oskarżony  przed  popełnieniem  przestępstwa  </a:t>
            </a:r>
            <a:r>
              <a:rPr lang="pl-PL" b="1" dirty="0"/>
              <a:t>stale  mieszkał  lub  czasowo przebywał</a:t>
            </a:r>
          </a:p>
          <a:p>
            <a:pPr marL="109728" indent="0" algn="just">
              <a:buNone/>
            </a:pPr>
            <a:r>
              <a:rPr lang="pl-PL" dirty="0"/>
              <a:t>– zależnie od tego, gdzie najpierw wszczęto postępowanie przygotowawcze.</a:t>
            </a:r>
          </a:p>
        </p:txBody>
      </p:sp>
    </p:spTree>
    <p:extLst>
      <p:ext uri="{BB962C8B-B14F-4D97-AF65-F5344CB8AC3E}">
        <p14:creationId xmlns:p14="http://schemas.microsoft.com/office/powerpoint/2010/main" val="17761948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3456384"/>
          </a:xfrm>
        </p:spPr>
        <p:txBody>
          <a:bodyPr/>
          <a:lstStyle/>
          <a:p>
            <a:pPr algn="just"/>
            <a:r>
              <a:rPr lang="pl-PL" dirty="0"/>
              <a:t>Jeżeli jednak ustalenie właściwości miejscowej na podstawie reguł z art. 31 i 32 § 1 k.p.k. jest niemożliwe, sprawę rozpoznaje </a:t>
            </a:r>
            <a:r>
              <a:rPr lang="pl-PL" b="1" dirty="0"/>
              <a:t>sąd właściwy dla dzielnicy  Śródmieście miasta stołecznego Warszawy </a:t>
            </a:r>
            <a:r>
              <a:rPr lang="pl-PL" dirty="0"/>
              <a:t>(art. 32 § 3 k.p.k.).</a:t>
            </a:r>
          </a:p>
        </p:txBody>
      </p:sp>
    </p:spTree>
    <p:extLst>
      <p:ext uri="{BB962C8B-B14F-4D97-AF65-F5344CB8AC3E}">
        <p14:creationId xmlns:p14="http://schemas.microsoft.com/office/powerpoint/2010/main" val="19310262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2523736"/>
          </a:xfrm>
        </p:spPr>
        <p:txBody>
          <a:bodyPr/>
          <a:lstStyle/>
          <a:p>
            <a:pPr algn="just"/>
            <a:r>
              <a:rPr lang="pl-PL" b="1" dirty="0"/>
              <a:t>Właściwość funkcjonalna - </a:t>
            </a:r>
            <a:r>
              <a:rPr lang="pl-PL" dirty="0"/>
              <a:t>wskazuje do dokonywania jakich czynności jest uprawniony dany sąd (upoważnienie sądu do niecałościowego rozpoznania sprawy).</a:t>
            </a:r>
          </a:p>
          <a:p>
            <a:endParaRPr lang="pl-PL" dirty="0"/>
          </a:p>
          <a:p>
            <a:pPr marL="109728" indent="0">
              <a:buNone/>
            </a:pPr>
            <a:endParaRPr lang="pl-PL" i="1" dirty="0"/>
          </a:p>
        </p:txBody>
      </p:sp>
    </p:spTree>
    <p:extLst>
      <p:ext uri="{BB962C8B-B14F-4D97-AF65-F5344CB8AC3E}">
        <p14:creationId xmlns:p14="http://schemas.microsoft.com/office/powerpoint/2010/main" val="38608656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07504" y="1772816"/>
          <a:ext cx="9036496" cy="4851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91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591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591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591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Sąd rejonowy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Sąd okręgowy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Sąd apelacyjny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Sąd Najwyższy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pl-PL" dirty="0"/>
                        <a:t>Stosowanie tymczasowego</a:t>
                      </a:r>
                      <a:r>
                        <a:rPr lang="pl-PL" baseline="0" dirty="0"/>
                        <a:t> aresztowania na okres do 3 miesięcy (art. 250 </a:t>
                      </a:r>
                      <a:r>
                        <a:rPr lang="pl-PL" dirty="0"/>
                        <a:t>§ 1 i 2 k.p.k.),</a:t>
                      </a:r>
                      <a:endParaRPr lang="pl-PL" baseline="0" dirty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pl-PL" baseline="0" dirty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pl-PL" baseline="0" dirty="0"/>
                        <a:t>Rozpatrywanie zażaleń na zatrzymanie (art. 246 </a:t>
                      </a:r>
                      <a:r>
                        <a:rPr lang="pl-PL" dirty="0"/>
                        <a:t>§ 1 i 2 k.p.k.).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pl-PL" dirty="0"/>
                        <a:t>Rozpoznawanie środków odwoławczych od orzeczeń i zarządzeń wydanych przez sąd rejonowy jako sąd pierwszej instancji</a:t>
                      </a:r>
                      <a:r>
                        <a:rPr lang="pl-PL" baseline="0" dirty="0"/>
                        <a:t> (art. 25 </a:t>
                      </a:r>
                      <a:r>
                        <a:rPr lang="pl-PL" dirty="0"/>
                        <a:t>§ 3 k.p.k.),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pl-PL" dirty="0"/>
                        <a:t>Orzekanie w przedmiocie nadanie statusu świadka</a:t>
                      </a:r>
                      <a:r>
                        <a:rPr lang="pl-PL" baseline="0" dirty="0"/>
                        <a:t> koronnego.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pl-PL" dirty="0"/>
                        <a:t>Rozpoznawanie środków odwoławczych od orzeczeń i zarządzeń wydanych przez sąd okręgowy jako sąd pierwszej instancji</a:t>
                      </a:r>
                      <a:r>
                        <a:rPr lang="pl-PL" baseline="0" dirty="0"/>
                        <a:t> (art. 26 </a:t>
                      </a:r>
                      <a:r>
                        <a:rPr lang="pl-PL" dirty="0"/>
                        <a:t>§ 1 k.p.k.),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pl-PL" dirty="0"/>
                        <a:t>Rozstrzyganie sporów o właściwość</a:t>
                      </a:r>
                      <a:r>
                        <a:rPr lang="pl-PL" baseline="0" dirty="0"/>
                        <a:t> między sądami okręgowymi (art. 38 k.p.k.).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pl-PL" dirty="0"/>
                        <a:t>Rozpoznawanie kasacji (art. 525 k.p.k.),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pl-PL" dirty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pl-PL" dirty="0"/>
                        <a:t>Przekazywanie</a:t>
                      </a:r>
                      <a:r>
                        <a:rPr lang="pl-PL" baseline="0" dirty="0"/>
                        <a:t> sprawy innemu sądowi równorzędnemu, gdy wymaga tego dobro wymiaru sprawiedliwości (art. 37 k.p.k.)</a:t>
                      </a:r>
                      <a:endParaRPr lang="pl-PL" dirty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pl-PL" sz="2500" dirty="0"/>
              <a:t>Przykłady czynności podejmowanych przez dany sąd w ramach właściwości funkcjonalnej</a:t>
            </a:r>
          </a:p>
        </p:txBody>
      </p:sp>
    </p:spTree>
    <p:extLst>
      <p:ext uri="{BB962C8B-B14F-4D97-AF65-F5344CB8AC3E}">
        <p14:creationId xmlns:p14="http://schemas.microsoft.com/office/powerpoint/2010/main" val="152396098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676456" cy="778098"/>
          </a:xfrm>
        </p:spPr>
        <p:txBody>
          <a:bodyPr>
            <a:normAutofit/>
          </a:bodyPr>
          <a:lstStyle/>
          <a:p>
            <a:pPr algn="ctr"/>
            <a:r>
              <a:rPr lang="pl-PL" sz="3600" b="1" dirty="0"/>
              <a:t>Ruchoma właściwość sądów tradycyjna</a:t>
            </a:r>
          </a:p>
        </p:txBody>
      </p:sp>
      <p:sp>
        <p:nvSpPr>
          <p:cNvPr id="5" name="Symbol zastępczy zawartości 2"/>
          <p:cNvSpPr>
            <a:spLocks noGrp="1"/>
          </p:cNvSpPr>
          <p:nvPr>
            <p:ph idx="1"/>
          </p:nvPr>
        </p:nvSpPr>
        <p:spPr>
          <a:xfrm>
            <a:off x="179512" y="1484784"/>
            <a:ext cx="8964488" cy="513204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K.p.k. zezwala tradycyjnie (podobne przepisy były już w k.p.k. z 1928r.) na zmianę właściwości sądów okręgowych i rejonowych w następujących przypadkach:</a:t>
            </a:r>
          </a:p>
          <a:p>
            <a:pPr marL="514350" indent="-514350" algn="just">
              <a:buAutoNum type="arabicParenR"/>
            </a:pPr>
            <a:r>
              <a:rPr lang="pl-PL" b="1" dirty="0"/>
              <a:t>łączności spraw karnych</a:t>
            </a:r>
            <a:r>
              <a:rPr lang="pl-PL" dirty="0"/>
              <a:t>;</a:t>
            </a:r>
          </a:p>
          <a:p>
            <a:pPr marL="514350" indent="-514350" algn="just">
              <a:buAutoNum type="arabicParenR"/>
            </a:pPr>
            <a:r>
              <a:rPr lang="pl-PL" b="1" dirty="0"/>
              <a:t>postulatu oszczędności procesu (również właściwość z delegacji, różniąca się przesłankami);</a:t>
            </a:r>
          </a:p>
          <a:p>
            <a:pPr marL="514350" indent="-514350" algn="just">
              <a:buAutoNum type="arabicParenR"/>
            </a:pPr>
            <a:r>
              <a:rPr lang="pl-PL" b="1" dirty="0"/>
              <a:t>delegacji.</a:t>
            </a:r>
          </a:p>
          <a:p>
            <a:pPr marL="0" indent="0">
              <a:buNone/>
            </a:pP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89085559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35BF435-7CDD-49AD-AFC1-9BDF33E20F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Łączność spraw karnych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72B1DBF-52A4-4552-B452-913965F87E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l-PL" b="1" dirty="0"/>
              <a:t>Łączność podmiotowa </a:t>
            </a:r>
            <a:r>
              <a:rPr lang="pl-PL" dirty="0"/>
              <a:t>występuje wtedy, gdy ta sama osoba oskarżona jest o kilka przestępstw, a sprawy te należą do właściwości różnych sądów </a:t>
            </a:r>
            <a:r>
              <a:rPr lang="pl-PL" b="1" dirty="0"/>
              <a:t>tego samego rzędu</a:t>
            </a:r>
            <a:r>
              <a:rPr lang="pl-PL" dirty="0"/>
              <a:t> – wówczas właściwy jest </a:t>
            </a:r>
            <a:r>
              <a:rPr lang="pl-PL" b="1" dirty="0"/>
              <a:t>sąd, w którym najpierw wszczęto postępowanie</a:t>
            </a:r>
            <a:r>
              <a:rPr lang="pl-PL" dirty="0"/>
              <a:t>.</a:t>
            </a:r>
          </a:p>
          <a:p>
            <a:pPr marL="0" indent="0" algn="just">
              <a:buNone/>
            </a:pPr>
            <a:r>
              <a:rPr lang="pl-PL" dirty="0"/>
              <a:t>Jeżeli sprawy należą do właściwości sądów różnego rzędu (rejonowy i okręgowy), to sprawę rozpoznaje sąd wyższego rzędu (art. 33 § 1 i 2 k.p.k.)</a:t>
            </a:r>
          </a:p>
          <a:p>
            <a:pPr algn="just"/>
            <a:r>
              <a:rPr lang="pl-PL" b="1" dirty="0"/>
              <a:t>Łączność przedmiotowa </a:t>
            </a:r>
            <a:r>
              <a:rPr lang="pl-PL" dirty="0"/>
              <a:t>ma miejsce wtedy, gdy postępowanie toczy się jednocześnie przeciwko sprawcom, pomocnikom, podżegaczom i innym osobom, których przestępstwo pozostaje w ścisłym związku z przestępstwem sprawcy – wówczas jeden i ten sam sąd jest właściwy dla wszystkich tych osób (art. 34 § 1 k.p.k.)</a:t>
            </a:r>
            <a:endParaRPr lang="pl-PL" b="1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9946393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83921" y="833120"/>
            <a:ext cx="7174229" cy="5476240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pl-PL" b="1" dirty="0"/>
              <a:t>Łączność podmiotowo-przedmiotowa </a:t>
            </a:r>
            <a:r>
              <a:rPr lang="pl-PL" dirty="0"/>
              <a:t>ma miejsce wtedy, gdy występuje łączność spraw podmiotowa, jak i przedmiotowa.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Niekiedy może jednak okazać się, że połączenie spraw i oskarżonych w jednym procesie utrudnia postępowanie oraz ogranicza możliwość dotarcia do prawdy materialnej. W takim przypadku można </a:t>
            </a:r>
            <a:r>
              <a:rPr lang="pl-PL" b="1" dirty="0"/>
              <a:t>wyłączyć i odrębnie rozpoznać</a:t>
            </a:r>
            <a:r>
              <a:rPr lang="pl-PL" dirty="0"/>
              <a:t> sprawę poszczególnych osób lub o poszczególne czyny (art. 34 § 3 k.p.k.)</a:t>
            </a:r>
          </a:p>
          <a:p>
            <a:pPr marL="0" indent="0" algn="just">
              <a:buNone/>
            </a:pPr>
            <a:r>
              <a:rPr lang="pl-PL" b="1" dirty="0"/>
              <a:t>Postulat oszczędności procesu - </a:t>
            </a:r>
            <a:r>
              <a:rPr lang="pl-PL" dirty="0"/>
              <a:t>art. 36 k.p.k. – sąd wyższego rzędu nad sądem właściwym może przekazać sprawę innemu sądowi równorzędnemu, jeżeli większość osób, które należy wezwać na rozprawę zamieszkuje blisko sądu, a z dala od sądu właściwego.</a:t>
            </a:r>
          </a:p>
          <a:p>
            <a:pPr marL="0" indent="0" algn="just">
              <a:buNone/>
            </a:pPr>
            <a:endParaRPr lang="pl-PL" dirty="0"/>
          </a:p>
          <a:p>
            <a:r>
              <a:rPr lang="pl-PL" b="1" dirty="0"/>
              <a:t>Delegacja właściwości </a:t>
            </a:r>
            <a:r>
              <a:rPr lang="pl-PL" b="1" i="1" dirty="0"/>
              <a:t>(nowelizacja</a:t>
            </a:r>
            <a:r>
              <a:rPr lang="pl-PL" b="1" dirty="0"/>
              <a:t>!)– </a:t>
            </a:r>
            <a:r>
              <a:rPr lang="pl-PL" dirty="0"/>
              <a:t>art. 37 k.p.k.:</a:t>
            </a:r>
          </a:p>
          <a:p>
            <a:pPr algn="just"/>
            <a:r>
              <a:rPr lang="pl-PL" dirty="0"/>
              <a:t>§ 1 Sąd Najwyższy może z inicjatywy właściwego sądu lub na wniosek prokuratora przekazać sprawę do rozpoznania innemu sądowi równorzędnemu, jeżeli wymaga tego dobro wymiaru sprawiedliwości.</a:t>
            </a:r>
          </a:p>
          <a:p>
            <a:pPr algn="just"/>
            <a:r>
              <a:rPr lang="pl-PL" dirty="0"/>
              <a:t>§  2. Właściwy sąd przekazuje wniosek prokuratora, o którym mowa w § 1, wraz z aktami sprawy, w terminie 14 dni od dnia jego otrzymania do rozpoznania Sądowi Najwyższemu, przedstawiając własne stanowisko.</a:t>
            </a:r>
          </a:p>
          <a:p>
            <a:pPr marL="0" indent="0" algn="just">
              <a:buNone/>
            </a:pPr>
            <a:endParaRPr lang="pl-PL" b="1" dirty="0"/>
          </a:p>
          <a:p>
            <a:pPr marL="0" indent="0" algn="just">
              <a:buNone/>
            </a:pPr>
            <a:endParaRPr lang="pl-PL" b="1" dirty="0"/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5560320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4389120"/>
          </a:xfrm>
        </p:spPr>
        <p:txBody>
          <a:bodyPr>
            <a:normAutofit/>
          </a:bodyPr>
          <a:lstStyle/>
          <a:p>
            <a:pPr algn="just"/>
            <a:r>
              <a:rPr lang="pl-PL" dirty="0"/>
              <a:t>Łączność </a:t>
            </a:r>
            <a:r>
              <a:rPr lang="pl-PL" b="1" dirty="0"/>
              <a:t>podmiotowa</a:t>
            </a:r>
            <a:r>
              <a:rPr lang="pl-PL" dirty="0"/>
              <a:t>→ art. 33 § 1 k.p.k.; łączne rozpoznanie co najmniej </a:t>
            </a:r>
            <a:r>
              <a:rPr lang="pl-PL" b="1" dirty="0"/>
              <a:t>dwóch spraw </a:t>
            </a:r>
            <a:r>
              <a:rPr lang="pl-PL" dirty="0"/>
              <a:t>o różne przestępstwa </a:t>
            </a:r>
            <a:r>
              <a:rPr lang="pl-PL" b="1" dirty="0"/>
              <a:t>jednego oskarżonego</a:t>
            </a:r>
          </a:p>
          <a:p>
            <a:pPr algn="just"/>
            <a:endParaRPr lang="pl-PL" dirty="0"/>
          </a:p>
          <a:p>
            <a:pPr algn="just"/>
            <a:r>
              <a:rPr lang="pl-PL" dirty="0"/>
              <a:t>Łączność </a:t>
            </a:r>
            <a:r>
              <a:rPr lang="pl-PL" b="1" dirty="0"/>
              <a:t>przedmiotowa</a:t>
            </a:r>
            <a:r>
              <a:rPr lang="pl-PL" dirty="0"/>
              <a:t>→ art. 34 § 1 k.p.k.; łączne rozpoznanie spraw przynajmniej </a:t>
            </a:r>
            <a:r>
              <a:rPr lang="pl-PL" b="1" dirty="0"/>
              <a:t>dwóch oskarżonych</a:t>
            </a:r>
          </a:p>
          <a:p>
            <a:pPr marL="109728" indent="0" algn="just">
              <a:buNone/>
            </a:pPr>
            <a:endParaRPr lang="pl-PL" dirty="0"/>
          </a:p>
          <a:p>
            <a:pPr algn="just"/>
            <a:r>
              <a:rPr lang="pl-PL" dirty="0"/>
              <a:t>Łączność </a:t>
            </a:r>
            <a:r>
              <a:rPr lang="pl-PL" b="1" dirty="0"/>
              <a:t>przedmiotowo-podmiotowa</a:t>
            </a:r>
            <a:r>
              <a:rPr lang="pl-PL" dirty="0"/>
              <a:t> (mieszana) → połączenie spraw na podstawie kryteriów podmiotowych i przedmiotowych.</a:t>
            </a:r>
          </a:p>
        </p:txBody>
      </p:sp>
    </p:spTree>
    <p:extLst>
      <p:ext uri="{BB962C8B-B14F-4D97-AF65-F5344CB8AC3E}">
        <p14:creationId xmlns:p14="http://schemas.microsoft.com/office/powerpoint/2010/main" val="165794322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342900" y="274638"/>
            <a:ext cx="8145780" cy="1191831"/>
          </a:xfrm>
        </p:spPr>
        <p:txBody>
          <a:bodyPr>
            <a:normAutofit fontScale="90000"/>
          </a:bodyPr>
          <a:lstStyle/>
          <a:p>
            <a:pPr algn="ctr"/>
            <a:r>
              <a:rPr lang="pl-PL" b="1" dirty="0"/>
              <a:t>Ruchoma właściwość nadzwyczajna</a:t>
            </a:r>
          </a:p>
        </p:txBody>
      </p:sp>
      <p:sp>
        <p:nvSpPr>
          <p:cNvPr id="5" name="Symbol zastępczy zawartości 2"/>
          <p:cNvSpPr>
            <a:spLocks noGrp="1"/>
          </p:cNvSpPr>
          <p:nvPr>
            <p:ph idx="1"/>
          </p:nvPr>
        </p:nvSpPr>
        <p:spPr>
          <a:xfrm>
            <a:off x="731520" y="1483360"/>
            <a:ext cx="7757160" cy="4836160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l-PL" dirty="0"/>
              <a:t>Art. 25 § 2 k.p.k.: </a:t>
            </a:r>
            <a:r>
              <a:rPr lang="pl-PL" b="1" dirty="0"/>
              <a:t>sąd apelacyjny, na wniosek sądu rejonowego, może przekazać do rozpoznania sądowi okręgowemu, sprawę o każde przestępstwo ze względu na szczególną wagę lub zawiłość sprawy </a:t>
            </a:r>
            <a:r>
              <a:rPr lang="pl-PL" b="1" i="1" dirty="0"/>
              <a:t>(wyjątek od właściwości rzeczowej!).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l-PL" dirty="0"/>
              <a:t>Art. 11a przepisów wprowadzających k.p.k. – jeżeli rozpoznanie sprawy w sądzie miejscowo właściwym nie jest możliwe w terminie zabezpieczającym przedawnienie karalności przestępstw określonych w art. 101 k.k., to na wniosek właściwego sądu sąd apelacyjny może przekazać taką sprawę do rozpoznania innemu sądowi równorzędnemu.</a:t>
            </a:r>
          </a:p>
        </p:txBody>
      </p:sp>
    </p:spTree>
    <p:extLst>
      <p:ext uri="{BB962C8B-B14F-4D97-AF65-F5344CB8AC3E}">
        <p14:creationId xmlns:p14="http://schemas.microsoft.com/office/powerpoint/2010/main" val="237072862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389120"/>
          </a:xfrm>
        </p:spPr>
        <p:txBody>
          <a:bodyPr>
            <a:normAutofit fontScale="85000" lnSpcReduction="20000"/>
          </a:bodyPr>
          <a:lstStyle/>
          <a:p>
            <a:pPr marL="109728" indent="0" algn="just">
              <a:buNone/>
            </a:pPr>
            <a:r>
              <a:rPr lang="pl-PL" dirty="0"/>
              <a:t>Następstwa naruszenia właściwości mogą być różnorakie w zależności od charakteru naruszenia. </a:t>
            </a:r>
          </a:p>
          <a:p>
            <a:pPr marL="109728" indent="0" algn="just">
              <a:buNone/>
            </a:pPr>
            <a:endParaRPr lang="pl-PL" dirty="0"/>
          </a:p>
          <a:p>
            <a:pPr marL="109728" indent="0" algn="just">
              <a:buNone/>
            </a:pPr>
            <a:r>
              <a:rPr lang="pl-PL" dirty="0"/>
              <a:t>Z rygorystycznymi następstwami mamy do czynienia, gdy:</a:t>
            </a:r>
          </a:p>
          <a:p>
            <a:pPr marL="109728" indent="0" algn="just">
              <a:buNone/>
            </a:pPr>
            <a:r>
              <a:rPr lang="pl-PL" dirty="0"/>
              <a:t> 1) sąd rozpozna sprawę oskarżonego, który nie podlegał orzecznictwu polskich sądów karnych;</a:t>
            </a:r>
          </a:p>
          <a:p>
            <a:pPr marL="109728" indent="0" algn="just">
              <a:buNone/>
            </a:pPr>
            <a:r>
              <a:rPr lang="pl-PL" dirty="0"/>
              <a:t> 2) sąd powszechny orzeknie w sprawie, gdzie właściwy jest sąd szczególny lub odwrotnie;</a:t>
            </a:r>
          </a:p>
          <a:p>
            <a:pPr marL="109728" indent="0" algn="just">
              <a:buNone/>
            </a:pPr>
            <a:r>
              <a:rPr lang="pl-PL" dirty="0"/>
              <a:t> 3) sąd niższego rzędu orzeknie w sprawie należącej do sądu wyższego rzędu. </a:t>
            </a:r>
          </a:p>
          <a:p>
            <a:pPr marL="109728" indent="0" algn="just">
              <a:buNone/>
            </a:pPr>
            <a:endParaRPr lang="pl-PL" dirty="0"/>
          </a:p>
          <a:p>
            <a:pPr marL="109728" indent="0" algn="just">
              <a:buNone/>
            </a:pPr>
            <a:r>
              <a:rPr lang="pl-PL" dirty="0"/>
              <a:t>Takie naruszenia mogą stanowić tzw. </a:t>
            </a:r>
            <a:r>
              <a:rPr lang="pl-PL" b="1" dirty="0"/>
              <a:t>bezwzględne przyczyny odwoławcze</a:t>
            </a:r>
            <a:r>
              <a:rPr lang="pl-PL" dirty="0"/>
              <a:t> (art. 439 k.p.k.).</a:t>
            </a:r>
          </a:p>
        </p:txBody>
      </p:sp>
    </p:spTree>
    <p:extLst>
      <p:ext uri="{BB962C8B-B14F-4D97-AF65-F5344CB8AC3E}">
        <p14:creationId xmlns:p14="http://schemas.microsoft.com/office/powerpoint/2010/main" val="17639794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BC3EFC4-3082-4656-AF23-0796B6CF1D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DB86E14-7B94-46AC-8AF9-6222EA25EB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4. Przestępstwo z art. 190 § 1 k.k.:</a:t>
            </a:r>
          </a:p>
          <a:p>
            <a:pPr marL="514350" indent="-514350" algn="just">
              <a:buAutoNum type="alphaLcParenR"/>
            </a:pPr>
            <a:r>
              <a:rPr lang="pl-PL" dirty="0"/>
              <a:t>jest przestępstwem względnie wnioskowym, ściganym z oskarżenia prywatnego</a:t>
            </a:r>
          </a:p>
          <a:p>
            <a:pPr marL="514350" indent="-514350" algn="just">
              <a:buAutoNum type="alphaLcParenR"/>
            </a:pPr>
            <a:r>
              <a:rPr lang="pl-PL" dirty="0"/>
              <a:t>jest przestępstwem bezwzględnie wnioskowym, ściganym z oskarżenia publicznego</a:t>
            </a:r>
          </a:p>
          <a:p>
            <a:pPr marL="514350" indent="-514350" algn="just">
              <a:buAutoNum type="alphaLcParenR"/>
            </a:pPr>
            <a:r>
              <a:rPr lang="pl-PL" dirty="0"/>
              <a:t>jest przestępstwem względnie wnioskowym, ściganym z oskarżenia publicznego</a:t>
            </a:r>
          </a:p>
          <a:p>
            <a:pPr marL="514350" indent="-514350" algn="just">
              <a:buAutoNum type="alphaLcParenR"/>
            </a:pPr>
            <a:r>
              <a:rPr lang="pl-PL" dirty="0"/>
              <a:t>jest przestępstwem bezwzględnie wnioskowym, ściganym z oskarżenia prywatnego</a:t>
            </a:r>
          </a:p>
        </p:txBody>
      </p:sp>
    </p:spTree>
    <p:extLst>
      <p:ext uri="{BB962C8B-B14F-4D97-AF65-F5344CB8AC3E}">
        <p14:creationId xmlns:p14="http://schemas.microsoft.com/office/powerpoint/2010/main" val="313439705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Zasada </a:t>
            </a:r>
            <a:r>
              <a:rPr lang="pl-PL" b="1" dirty="0"/>
              <a:t>obiektywizmu</a:t>
            </a:r>
          </a:p>
          <a:p>
            <a:pPr marL="109728" indent="0" algn="just">
              <a:buNone/>
            </a:pPr>
            <a:endParaRPr lang="pl-PL" dirty="0"/>
          </a:p>
          <a:p>
            <a:pPr algn="just"/>
            <a:r>
              <a:rPr lang="pl-PL" dirty="0"/>
              <a:t>art. 40 k.p.k.→ wyłączenie </a:t>
            </a:r>
            <a:r>
              <a:rPr lang="pl-PL" b="1" dirty="0"/>
              <a:t>z mocy prawa</a:t>
            </a:r>
            <a:r>
              <a:rPr lang="pl-PL" dirty="0"/>
              <a:t>; </a:t>
            </a:r>
            <a:r>
              <a:rPr lang="pl-PL" i="1" dirty="0" err="1"/>
              <a:t>iudex</a:t>
            </a:r>
            <a:r>
              <a:rPr lang="pl-PL" dirty="0"/>
              <a:t> </a:t>
            </a:r>
            <a:r>
              <a:rPr lang="pl-PL" i="1" dirty="0" err="1"/>
              <a:t>inhabilis</a:t>
            </a:r>
            <a:r>
              <a:rPr lang="pl-PL" i="1" dirty="0"/>
              <a:t> (</a:t>
            </a:r>
            <a:r>
              <a:rPr lang="pl-PL" dirty="0"/>
              <a:t>zob. art. 439 § 1 pkt 1 k.p.k.)</a:t>
            </a:r>
          </a:p>
          <a:p>
            <a:pPr algn="just"/>
            <a:endParaRPr lang="pl-PL" dirty="0"/>
          </a:p>
          <a:p>
            <a:pPr algn="just"/>
            <a:r>
              <a:rPr lang="pl-PL" dirty="0"/>
              <a:t>art. 41k.p.k.→ </a:t>
            </a:r>
            <a:r>
              <a:rPr lang="pl-PL" b="1" dirty="0"/>
              <a:t>na wniosek</a:t>
            </a:r>
            <a:r>
              <a:rPr lang="pl-PL" dirty="0"/>
              <a:t>; </a:t>
            </a:r>
            <a:r>
              <a:rPr lang="pl-PL" i="1" dirty="0"/>
              <a:t>iudex</a:t>
            </a:r>
            <a:r>
              <a:rPr lang="pl-PL" dirty="0"/>
              <a:t> </a:t>
            </a:r>
            <a:r>
              <a:rPr lang="pl-PL" i="1" dirty="0"/>
              <a:t>suspectus</a:t>
            </a:r>
            <a:r>
              <a:rPr lang="pl-PL" dirty="0"/>
              <a:t>.</a:t>
            </a:r>
          </a:p>
          <a:p>
            <a:pPr algn="just"/>
            <a:endParaRPr lang="pl-PL" i="1" dirty="0"/>
          </a:p>
          <a:p>
            <a:pPr algn="just"/>
            <a:r>
              <a:rPr lang="pl-PL" dirty="0"/>
              <a:t>art. 42 k.p.k. → procedura wyłączenia sędziego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Wyłączenie sędziego</a:t>
            </a:r>
          </a:p>
        </p:txBody>
      </p:sp>
    </p:spTree>
    <p:extLst>
      <p:ext uri="{BB962C8B-B14F-4D97-AF65-F5344CB8AC3E}">
        <p14:creationId xmlns:p14="http://schemas.microsoft.com/office/powerpoint/2010/main" val="360038266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69E3F91-9A9E-4D57-9E21-9219E8F65B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i="1" dirty="0" err="1"/>
              <a:t>Iudex</a:t>
            </a:r>
            <a:r>
              <a:rPr lang="pl-PL" i="1" dirty="0"/>
              <a:t> </a:t>
            </a:r>
            <a:r>
              <a:rPr lang="pl-PL" i="1" dirty="0" err="1"/>
              <a:t>suspectus</a:t>
            </a:r>
            <a:endParaRPr lang="pl-PL" i="1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F88FE8F-03E8-4054-9717-612A53C2AB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Art.  41.  k.p.k.</a:t>
            </a:r>
          </a:p>
          <a:p>
            <a:pPr algn="just"/>
            <a:r>
              <a:rPr lang="pl-PL" dirty="0"/>
              <a:t>§  1. Sędzia ulega wyłączeniu, jeżeli istnieje okoliczność tego rodzaju, że mogłaby wywołać </a:t>
            </a:r>
            <a:r>
              <a:rPr lang="pl-PL" b="1" dirty="0"/>
              <a:t>uzasadnioną wątpliwość co do jego bezstronności w danej sprawie.</a:t>
            </a:r>
            <a:r>
              <a:rPr lang="pl-PL" b="1" dirty="0">
                <a:effectLst/>
              </a:rPr>
              <a:t> </a:t>
            </a:r>
          </a:p>
          <a:p>
            <a:pPr algn="just"/>
            <a:r>
              <a:rPr lang="pl-PL" dirty="0"/>
              <a:t>§  2. Wniosek o wyłączenie sędziego, zgłoszony na podstawie § 1 </a:t>
            </a:r>
            <a:r>
              <a:rPr lang="pl-PL" b="1" dirty="0"/>
              <a:t>po rozpoczęciu przewodu sądowego</a:t>
            </a:r>
            <a:r>
              <a:rPr lang="pl-PL" dirty="0"/>
              <a:t>, pozostawia się bez rozpoznania, chyba że przyczyna wyłączenia powstała lub stała się stronie wiadoma dopiero po rozpoczęciu przewodu.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5917194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6C61B7F-4DEA-2A55-BABE-9C19797D8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i="1" dirty="0" err="1"/>
              <a:t>Iudex</a:t>
            </a:r>
            <a:r>
              <a:rPr lang="pl-PL" i="1" dirty="0"/>
              <a:t> </a:t>
            </a:r>
            <a:r>
              <a:rPr lang="pl-PL" i="1" dirty="0" err="1"/>
              <a:t>suspectus</a:t>
            </a:r>
            <a:endParaRPr lang="pl-PL" i="1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ACC86F1-34C1-D1FF-4D97-CABA13DA74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Art.. 41a k.p.k.: Wniosek o wyłączenie sędziego oparty na tych samych podstawach faktycznych co wniosek wcześniej rozpoznany pozostawia się bez rozpoznania; przepisu art. 42 § 3 nie stosuje się.</a:t>
            </a:r>
          </a:p>
        </p:txBody>
      </p:sp>
    </p:spTree>
    <p:extLst>
      <p:ext uri="{BB962C8B-B14F-4D97-AF65-F5344CB8AC3E}">
        <p14:creationId xmlns:p14="http://schemas.microsoft.com/office/powerpoint/2010/main" val="178183921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9331BF9-9C48-4540-BD97-4A170408C7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Wyłączenie sędziego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4F5A8F0-8536-43A0-96D1-7A43809B85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l-PL" dirty="0"/>
              <a:t>Art.  42.  §  1. Wyłączenie następuje na żądanie sędziego, z urzędu albo na wniosek strony.</a:t>
            </a:r>
          </a:p>
          <a:p>
            <a:pPr algn="just"/>
            <a:r>
              <a:rPr lang="pl-PL" dirty="0"/>
              <a:t>§  2. Jeżeli sędzia </a:t>
            </a:r>
            <a:r>
              <a:rPr lang="pl-PL" b="1" dirty="0"/>
              <a:t>uznaje, że zachodzi przyczyna wyłączająca go z mocy art. 40, wyłącza się, składając oświadczenie na piśmie do akt</a:t>
            </a:r>
            <a:r>
              <a:rPr lang="pl-PL" dirty="0"/>
              <a:t>, a na jego miejsce wstępuje inny sędzia.</a:t>
            </a:r>
          </a:p>
          <a:p>
            <a:pPr algn="just"/>
            <a:r>
              <a:rPr lang="pl-PL" dirty="0"/>
              <a:t>§  3. Sędzia, co do którego zgłoszono wniosek o wyłączenie na podstawie art. 41, może złożyć do akt stosowne oświadczenie na piśmie. Wniosek rozpoznaje się niezwłocznie. Z chwilą wyłączenia sędziego czynności procesowe dokonane z jego udziałem po złożeniu wniosku stają się bezskuteczne.</a:t>
            </a:r>
          </a:p>
          <a:p>
            <a:pPr algn="just"/>
            <a:r>
              <a:rPr lang="pl-PL" dirty="0"/>
              <a:t>§  4. Poza wypadkiem określonym w § 2 o wyłączeniu orzeka </a:t>
            </a:r>
            <a:r>
              <a:rPr lang="pl-PL" b="1" dirty="0"/>
              <a:t>sąd, przed którym toczy się postępowanie</a:t>
            </a:r>
            <a:r>
              <a:rPr lang="pl-PL" dirty="0"/>
              <a:t>; w składzie orzekającym w kwestii wyłączenia nie może brać udziału sędzia, którego dotyczy wyłączenie. W razie niemożności utworzenia takiego składu sądu, w kwestii wyłączenia orzeka sąd wyższego rzędu.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4705541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2AC8FDC-C956-44BD-2688-4A25760D6A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Wyłączenie sędziego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C50F3C7-A67F-AE72-EB39-A3C8853BFF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l-PL" dirty="0"/>
              <a:t>Art. 42a ustawy – Prawo o ustroju sądów powszechnych</a:t>
            </a:r>
          </a:p>
          <a:p>
            <a:pPr algn="just"/>
            <a:r>
              <a:rPr lang="pl-PL" i="1" dirty="0"/>
              <a:t>Dopuszczalne jest badanie spełnienia przez sędziego wymogów niezawisłości i bezstronności z uwzględnieniem okoliczności towarzyszących jego powołaniu i jego postępowania po powołaniu, na wniosek uprawnionego, o którym mowa w § 6, jeżeli w okolicznościach danej sprawy może to doprowadzić do naruszenia standardu niezawisłości lub bezstronności, mającego wpływ na wynik sprawy z uwzględnieniem okoliczności dotyczących uprawnionego oraz charakteru sprawy.</a:t>
            </a:r>
          </a:p>
        </p:txBody>
      </p:sp>
    </p:spTree>
    <p:extLst>
      <p:ext uri="{BB962C8B-B14F-4D97-AF65-F5344CB8AC3E}">
        <p14:creationId xmlns:p14="http://schemas.microsoft.com/office/powerpoint/2010/main" val="299872045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BFA0A8C-52EA-4084-A8FD-05024087C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Kazus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1685FC1-0DB8-46BD-A703-19FD580E44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i="1" dirty="0"/>
              <a:t>Sędzia złożył żądanie wyłączenia go ze sprawy ze względu na to, że oskarżonym jest partner sąsiadki siostry jego teściowej, z którą miał okazję się spotkać. Sąd, przed którym toczy </a:t>
            </a:r>
            <a:r>
              <a:rPr lang="pl-PL" i="1"/>
              <a:t>się postępowanie zdecydował</a:t>
            </a:r>
            <a:r>
              <a:rPr lang="pl-PL" i="1" dirty="0"/>
              <a:t>, że nie jest to przesłanka uzasadniająca wyłączenie sędziego. Jednak sędzia argumentował, że w wypadku złożenia tego typu żądania wyłączenie następuje automatycznie i nie podlega kontroli sądu. </a:t>
            </a:r>
          </a:p>
          <a:p>
            <a:pPr algn="just"/>
            <a:r>
              <a:rPr lang="pl-PL" b="1" dirty="0"/>
              <a:t>Kto ma rację w tym sporze?</a:t>
            </a:r>
          </a:p>
        </p:txBody>
      </p:sp>
    </p:spTree>
    <p:extLst>
      <p:ext uri="{BB962C8B-B14F-4D97-AF65-F5344CB8AC3E}">
        <p14:creationId xmlns:p14="http://schemas.microsoft.com/office/powerpoint/2010/main" val="44366182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342900" y="274638"/>
            <a:ext cx="8298180" cy="1227753"/>
          </a:xfrm>
        </p:spPr>
        <p:txBody>
          <a:bodyPr>
            <a:normAutofit fontScale="90000"/>
          </a:bodyPr>
          <a:lstStyle/>
          <a:p>
            <a:r>
              <a:rPr lang="pl-PL" b="1" dirty="0"/>
              <a:t>Zasada niezawisłości sędziowskiej</a:t>
            </a:r>
          </a:p>
        </p:txBody>
      </p:sp>
      <p:sp>
        <p:nvSpPr>
          <p:cNvPr id="5" name="Symbol zastępczy zawartości 2"/>
          <p:cNvSpPr>
            <a:spLocks noGrp="1"/>
          </p:cNvSpPr>
          <p:nvPr>
            <p:ph idx="1"/>
          </p:nvPr>
        </p:nvSpPr>
        <p:spPr>
          <a:xfrm>
            <a:off x="342900" y="1600200"/>
            <a:ext cx="8298180" cy="4861560"/>
          </a:xfrm>
        </p:spPr>
        <p:txBody>
          <a:bodyPr>
            <a:noAutofit/>
          </a:bodyPr>
          <a:lstStyle/>
          <a:p>
            <a:pPr algn="just"/>
            <a:r>
              <a:rPr lang="pl-PL" sz="2400" dirty="0"/>
              <a:t>Jest to dyrektywa, w myśl której sąd powinien posiadać swobodę podejmowania decyzji procesowych w granicach zakreślonych przez Konstytucję i ustawy (art. 178 ust. 1 Konstytucji RP).</a:t>
            </a:r>
          </a:p>
          <a:p>
            <a:pPr algn="just"/>
            <a:r>
              <a:rPr lang="pl-PL" sz="2400" dirty="0"/>
              <a:t>Jest to zasada ustrojowa organów wymiaru sprawiedliwości.</a:t>
            </a:r>
          </a:p>
          <a:p>
            <a:pPr algn="just"/>
            <a:r>
              <a:rPr lang="pl-PL" sz="2400" dirty="0"/>
              <a:t>Mamy wiele </a:t>
            </a:r>
            <a:r>
              <a:rPr lang="pl-PL" sz="2400" b="1" dirty="0"/>
              <a:t>gwarancji ustrojowych </a:t>
            </a:r>
            <a:r>
              <a:rPr lang="pl-PL" sz="2400" dirty="0"/>
              <a:t>niezawisłości, np. pełnia praw publicznych, nieskazitelny charakter, złożenie egzaminu sędziowskiego, zakaz przynależności do partii politycznych, immunitet sędziowski, etc.</a:t>
            </a:r>
          </a:p>
          <a:p>
            <a:pPr algn="just"/>
            <a:r>
              <a:rPr lang="pl-PL" sz="2400" b="1" dirty="0"/>
              <a:t>Gwarancje procesowe </a:t>
            </a:r>
            <a:r>
              <a:rPr lang="pl-PL" sz="2400" dirty="0"/>
              <a:t>zapewniają szczególną pozycję sądu wobec innych uczestników procesu. Wyraża się to m. in. w </a:t>
            </a:r>
            <a:r>
              <a:rPr lang="pl-PL" sz="2400" b="1" dirty="0"/>
              <a:t>nadrzędnością</a:t>
            </a:r>
            <a:r>
              <a:rPr lang="pl-PL" sz="2400" dirty="0"/>
              <a:t> </a:t>
            </a:r>
            <a:r>
              <a:rPr lang="pl-PL" sz="2400" b="1" dirty="0"/>
              <a:t>sądu</a:t>
            </a:r>
            <a:r>
              <a:rPr lang="pl-PL" sz="2400" dirty="0"/>
              <a:t> wobec innych stron procesowych oraz </a:t>
            </a:r>
            <a:r>
              <a:rPr lang="pl-PL" sz="2400" b="1" dirty="0"/>
              <a:t>kolegialnością</a:t>
            </a:r>
            <a:r>
              <a:rPr lang="pl-PL" sz="2400" dirty="0"/>
              <a:t> </a:t>
            </a:r>
            <a:r>
              <a:rPr lang="pl-PL" sz="2400" b="1" dirty="0"/>
              <a:t>orzekania</a:t>
            </a:r>
            <a:r>
              <a:rPr lang="pl-PL" sz="2400" dirty="0"/>
              <a:t>, która powinna być regułą.</a:t>
            </a:r>
            <a:endParaRPr lang="pl-PL" sz="2400" b="1" dirty="0"/>
          </a:p>
        </p:txBody>
      </p:sp>
    </p:spTree>
    <p:extLst>
      <p:ext uri="{BB962C8B-B14F-4D97-AF65-F5344CB8AC3E}">
        <p14:creationId xmlns:p14="http://schemas.microsoft.com/office/powerpoint/2010/main" val="211182500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395536" y="0"/>
            <a:ext cx="8118668" cy="1405850"/>
          </a:xfrm>
        </p:spPr>
        <p:txBody>
          <a:bodyPr>
            <a:normAutofit/>
          </a:bodyPr>
          <a:lstStyle/>
          <a:p>
            <a:pPr algn="ctr"/>
            <a:r>
              <a:rPr lang="pl-PL" sz="3600" b="1" dirty="0"/>
              <a:t>Inne gwarancje procesowe niezawisłości</a:t>
            </a:r>
          </a:p>
        </p:txBody>
      </p:sp>
      <p:sp>
        <p:nvSpPr>
          <p:cNvPr id="5" name="Symbol zastępczy zawartości 2"/>
          <p:cNvSpPr>
            <a:spLocks noGrp="1"/>
          </p:cNvSpPr>
          <p:nvPr>
            <p:ph idx="1"/>
          </p:nvPr>
        </p:nvSpPr>
        <p:spPr>
          <a:xfrm>
            <a:off x="960120" y="1620520"/>
            <a:ext cx="7338060" cy="4577079"/>
          </a:xfrm>
        </p:spPr>
        <p:txBody>
          <a:bodyPr>
            <a:normAutofit/>
          </a:bodyPr>
          <a:lstStyle/>
          <a:p>
            <a:r>
              <a:rPr lang="pl-PL" dirty="0"/>
              <a:t>zasada obiektywizmu (art. 4 k.p.k.)</a:t>
            </a:r>
          </a:p>
          <a:p>
            <a:r>
              <a:rPr lang="pl-PL" dirty="0"/>
              <a:t>zapewnienie tajności narady i głosowania nad orzeczeniem (art. 108 k.p.k.)</a:t>
            </a:r>
          </a:p>
          <a:p>
            <a:r>
              <a:rPr lang="pl-PL" b="1" dirty="0"/>
              <a:t>Zasada samodzielności jurysdykcyjnej sądu karnego</a:t>
            </a:r>
            <a:r>
              <a:rPr lang="pl-PL" dirty="0"/>
              <a:t> – autonomia orzekania.</a:t>
            </a:r>
          </a:p>
          <a:p>
            <a:pPr marL="0" indent="0">
              <a:buNone/>
            </a:pPr>
            <a:r>
              <a:rPr lang="pl-PL" dirty="0"/>
              <a:t>Ale! Art. 8 § 2 k.p.k.</a:t>
            </a:r>
          </a:p>
          <a:p>
            <a:pPr marL="0" indent="0">
              <a:buNone/>
            </a:pPr>
            <a:r>
              <a:rPr lang="pl-PL" b="1" dirty="0"/>
              <a:t>Ważne przepisy: </a:t>
            </a:r>
            <a:r>
              <a:rPr lang="pl-PL" dirty="0"/>
              <a:t>art. 442 §</a:t>
            </a:r>
            <a:r>
              <a:rPr lang="pl-PL" b="1" dirty="0"/>
              <a:t> </a:t>
            </a:r>
            <a:r>
              <a:rPr lang="pl-PL" dirty="0"/>
              <a:t>3 k.p.k., 441 § 3 k.p.k., art. 190 ust. 1 Konstytucji RP oraz art. 9 Konstytucji RP (ETPC, TSUE, ENA).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118186099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Zasada prawnie zdefiniowana (art. 8 k.p.k.)</a:t>
            </a:r>
          </a:p>
          <a:p>
            <a:pPr marL="109728" indent="0" algn="just">
              <a:buNone/>
            </a:pPr>
            <a:endParaRPr lang="pl-PL" dirty="0"/>
          </a:p>
          <a:p>
            <a:pPr algn="just"/>
            <a:r>
              <a:rPr lang="pl-PL" dirty="0"/>
              <a:t>Zasada pozakonstytucyjna</a:t>
            </a:r>
          </a:p>
          <a:p>
            <a:pPr marL="109728" indent="0" algn="just">
              <a:buNone/>
            </a:pPr>
            <a:endParaRPr lang="pl-PL" dirty="0"/>
          </a:p>
          <a:p>
            <a:pPr algn="just"/>
            <a:r>
              <a:rPr lang="pl-PL" dirty="0"/>
              <a:t>Wyraża dyrektywę, w myśl której sąd karny samodzielnie kształtuje zarówno faktyczną, jak i prawną podstawę każdego rozstrzygnięcia.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/>
              <a:t>Zasada samodzielności jurysdykcyjnej sądu karnego</a:t>
            </a:r>
          </a:p>
        </p:txBody>
      </p:sp>
    </p:spTree>
    <p:extLst>
      <p:ext uri="{BB962C8B-B14F-4D97-AF65-F5344CB8AC3E}">
        <p14:creationId xmlns:p14="http://schemas.microsoft.com/office/powerpoint/2010/main" val="27880983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l-PL" dirty="0"/>
              <a:t>wyjątek→ art. 8 § 2 k.p.k.</a:t>
            </a:r>
          </a:p>
          <a:p>
            <a:pPr algn="just"/>
            <a:endParaRPr lang="pl-PL" dirty="0"/>
          </a:p>
          <a:p>
            <a:pPr algn="just"/>
            <a:r>
              <a:rPr lang="pl-PL" dirty="0"/>
              <a:t>Sąd karny jest związany tylko prawomocnymi rozstrzygnięciami sądu kształtującymi prawo albo stosunek prawny.</a:t>
            </a:r>
          </a:p>
          <a:p>
            <a:pPr algn="just"/>
            <a:endParaRPr lang="pl-PL" dirty="0"/>
          </a:p>
          <a:p>
            <a:pPr algn="just"/>
            <a:r>
              <a:rPr lang="pl-PL" dirty="0"/>
              <a:t>Np. z zakresu prawa rodzinnego i opiekuńczego- orzeczenie o przysposobieniu całkowitym; z zakresu prawa administracyjnego- wygaśnięcie mandatu radnego na podstawie uchwały rady lub zarządzenia zastępczego wojewody.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/>
              <a:t>Zasada samodzielności jurysdykcyjnej sądu karnego</a:t>
            </a:r>
          </a:p>
        </p:txBody>
      </p:sp>
    </p:spTree>
    <p:extLst>
      <p:ext uri="{BB962C8B-B14F-4D97-AF65-F5344CB8AC3E}">
        <p14:creationId xmlns:p14="http://schemas.microsoft.com/office/powerpoint/2010/main" val="3684748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0"/>
            <a:ext cx="8136904" cy="638944"/>
          </a:xfrm>
        </p:spPr>
        <p:txBody>
          <a:bodyPr>
            <a:normAutofit/>
          </a:bodyPr>
          <a:lstStyle/>
          <a:p>
            <a:pPr algn="ctr"/>
            <a:r>
              <a:rPr lang="pl-PL" sz="3200" b="1" dirty="0">
                <a:solidFill>
                  <a:srgbClr val="FF0000"/>
                </a:solidFill>
              </a:rPr>
              <a:t>Kazus: wniosek o ściganie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908720"/>
            <a:ext cx="8795320" cy="6165304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pl-PL" sz="4400" dirty="0">
                <a:latin typeface="Times New Roman" pitchFamily="18" charset="0"/>
                <a:cs typeface="Times New Roman" pitchFamily="18" charset="0"/>
              </a:rPr>
              <a:t>W dniu 25 marca 2010r. na komisariat Policji we Wrocławiu zgłosiła się Anna K. i złożyła zawiadomienie o tym, że w dniu 24 marca 2010r. w trakcie imprezy domowej zorganizowanej przez szwagra Krzysztofa W. w jego mieszkaniu groził on jej wraz z dwoma kolegami – Józefem D. oraz Rafałem G. – że „jeżeli nie da im pieniędzy na alkohol, to lepiej, żeby już się nie pojawiała na dzielnicy”. Anna K. opuściła mieszkanie szwagra, ale jak zeznała w trakcie przesłuchania, znając kryminalną przeszłość mężczyzn, obawia się, że ich groźby mogą zostać spełnione. Pouczona o fakcie, że przestępstwo z art. 190 § 1 k.k. jest przestępstwem ściganym na wniosek pokrzywdzonego, złożyła taki wniosek w odniesieniu do Józefa D., gdyż jak stwierdziła, to on był prowodyrem całego zajścia, a jej szwagier oraz Rafał G. bez zachęty ze strony Józefa D. nigdy nie wyrządziliby jej krzywdy.</a:t>
            </a:r>
          </a:p>
          <a:p>
            <a:pPr marL="0" indent="0">
              <a:buNone/>
            </a:pPr>
            <a:endParaRPr lang="pl-PL" b="1" i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pl-PL" sz="4400" b="1" i="1" dirty="0">
                <a:latin typeface="Times New Roman" pitchFamily="18" charset="0"/>
                <a:cs typeface="Times New Roman" pitchFamily="18" charset="0"/>
              </a:rPr>
              <a:t>Jaki skutek ma złożony przez Annę K. wniosek o ściganie?</a:t>
            </a:r>
          </a:p>
          <a:p>
            <a:pPr marL="0" indent="0">
              <a:buNone/>
            </a:pPr>
            <a:r>
              <a:rPr lang="pl-PL" sz="4400" b="1" i="1" dirty="0">
                <a:latin typeface="Times New Roman" pitchFamily="18" charset="0"/>
                <a:cs typeface="Times New Roman" pitchFamily="18" charset="0"/>
              </a:rPr>
              <a:t>Czy pokrzywdzona może go cofnąć? </a:t>
            </a:r>
          </a:p>
        </p:txBody>
      </p:sp>
    </p:spTree>
    <p:extLst>
      <p:ext uri="{BB962C8B-B14F-4D97-AF65-F5344CB8AC3E}">
        <p14:creationId xmlns:p14="http://schemas.microsoft.com/office/powerpoint/2010/main" val="310517806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7741920" cy="1181567"/>
          </a:xfrm>
        </p:spPr>
        <p:txBody>
          <a:bodyPr/>
          <a:lstStyle/>
          <a:p>
            <a:pPr algn="ctr"/>
            <a:r>
              <a:rPr lang="pl-PL" dirty="0"/>
              <a:t>Ławnicy i referendarze</a:t>
            </a:r>
          </a:p>
        </p:txBody>
      </p:sp>
      <p:sp>
        <p:nvSpPr>
          <p:cNvPr id="5" name="Symbol zastępczy zawartości 2"/>
          <p:cNvSpPr>
            <a:spLocks noGrp="1"/>
          </p:cNvSpPr>
          <p:nvPr>
            <p:ph idx="1"/>
          </p:nvPr>
        </p:nvSpPr>
        <p:spPr>
          <a:xfrm>
            <a:off x="683568" y="1412776"/>
            <a:ext cx="7741920" cy="467868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l-PL" dirty="0"/>
              <a:t>Ławnicy również korzystają z atrybutu niezawisłości – art. 169 § 1 </a:t>
            </a:r>
            <a:r>
              <a:rPr lang="pl-PL" dirty="0" err="1"/>
              <a:t>PrUSP</a:t>
            </a:r>
            <a:r>
              <a:rPr lang="pl-PL" dirty="0"/>
              <a:t>.</a:t>
            </a:r>
          </a:p>
          <a:p>
            <a:pPr marL="0" indent="0" algn="just">
              <a:buNone/>
            </a:pPr>
            <a:r>
              <a:rPr lang="pl-PL" b="1" dirty="0"/>
              <a:t>Instytucja ławnika jest </a:t>
            </a:r>
            <a:r>
              <a:rPr lang="pl-PL" dirty="0"/>
              <a:t>wyrazem realizacji </a:t>
            </a:r>
            <a:r>
              <a:rPr lang="pl-PL" b="1" dirty="0"/>
              <a:t>zasady współdziałania ze społeczeństwem i instytucjami w ściganiu przestępstw.</a:t>
            </a:r>
          </a:p>
          <a:p>
            <a:pPr algn="just"/>
            <a:r>
              <a:rPr lang="pl-PL" dirty="0"/>
              <a:t>Referendarze sądowi nie korzystają z atrybutu niezawisłości, a w zakresie wykonywanych obowiązków są niezależni co do treści wydawanych orzeczeń i zarządzeń - art. 151 § 1 </a:t>
            </a:r>
            <a:r>
              <a:rPr lang="pl-PL" dirty="0" err="1"/>
              <a:t>PrUSP</a:t>
            </a:r>
            <a:r>
              <a:rPr lang="pl-PL" dirty="0"/>
              <a:t>.</a:t>
            </a:r>
          </a:p>
          <a:p>
            <a:pPr marL="0" indent="0" algn="just">
              <a:buNone/>
            </a:pPr>
            <a:r>
              <a:rPr lang="pl-PL" dirty="0"/>
              <a:t>Uprawnienie referendarza określone są w różnorakich przepisach, np. art. 60 § 4 k.p.k., 81, art. 231 § 1 k.p.k.</a:t>
            </a:r>
          </a:p>
          <a:p>
            <a:pPr marL="0" indent="0" algn="just">
              <a:buNone/>
            </a:pPr>
            <a:r>
              <a:rPr lang="pl-PL" dirty="0"/>
              <a:t>Postanowienia i zarządzenia referendarza sądowego </a:t>
            </a:r>
            <a:r>
              <a:rPr lang="pl-PL" b="1" dirty="0"/>
              <a:t>można zaskarżyć sprzeciwem</a:t>
            </a:r>
            <a:r>
              <a:rPr lang="pl-PL" dirty="0"/>
              <a:t> – art. 93a k.p.k.</a:t>
            </a:r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1670971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389120"/>
          </a:xfrm>
        </p:spPr>
        <p:txBody>
          <a:bodyPr>
            <a:noAutofit/>
          </a:bodyPr>
          <a:lstStyle/>
          <a:p>
            <a:pPr algn="just"/>
            <a:r>
              <a:rPr lang="pl-PL" sz="2200" dirty="0"/>
              <a:t>Ławnicy, obok sędziów zawodowych, </a:t>
            </a:r>
            <a:r>
              <a:rPr lang="pl-PL" sz="2200" b="1" dirty="0"/>
              <a:t>decydują, o kwestii o najwyższym znaczeniu w procesie karnym- </a:t>
            </a:r>
            <a:r>
              <a:rPr lang="pl-PL" sz="2200" dirty="0"/>
              <a:t>kwestii odpowiedzialności karnej oskarżonego. W ten sposób ustawodawca zapewnia </a:t>
            </a:r>
            <a:r>
              <a:rPr lang="pl-PL" sz="2200" b="1" dirty="0"/>
              <a:t>bezpośredni wpływ czynnika społecznego na orzecznictwo</a:t>
            </a:r>
            <a:r>
              <a:rPr lang="pl-PL" sz="2200" dirty="0"/>
              <a:t> sądowe.</a:t>
            </a:r>
          </a:p>
          <a:p>
            <a:pPr algn="just"/>
            <a:r>
              <a:rPr lang="pl-PL" sz="2200" u="sng" dirty="0"/>
              <a:t>Zalety</a:t>
            </a:r>
            <a:r>
              <a:rPr lang="pl-PL" sz="2200" dirty="0"/>
              <a:t>: ławnicy </a:t>
            </a:r>
            <a:r>
              <a:rPr lang="pl-PL" sz="2200" b="1" dirty="0"/>
              <a:t>reprezentują poczucie sprawiedliwości </a:t>
            </a:r>
            <a:r>
              <a:rPr lang="pl-PL" sz="2200" dirty="0"/>
              <a:t>i opinię publiczną, w szczególności środowiska, z którego się wywodzą, wnoszą do orzekania własne doświadczenie życiowe i wiedzę zawodową oraz przyczyniają się do kształtowania poglądów prawnych społeczeństwa.</a:t>
            </a:r>
          </a:p>
          <a:p>
            <a:pPr algn="just"/>
            <a:r>
              <a:rPr lang="pl-PL" sz="2200" u="sng" dirty="0"/>
              <a:t>Wady</a:t>
            </a:r>
            <a:r>
              <a:rPr lang="pl-PL" sz="2200" dirty="0"/>
              <a:t>: uczestnictwo ławników powoduje niejednokrotnie przewlekłość postępowania, związaną z niestawiennictwem, nieobowiązkowością, a także biernością przy orzekaniu, </a:t>
            </a:r>
            <a:r>
              <a:rPr lang="pl-PL" sz="2200" b="1" dirty="0"/>
              <a:t>fikcja kolegialnego orzekania</a:t>
            </a:r>
            <a:r>
              <a:rPr lang="pl-PL" sz="2200" dirty="0"/>
              <a:t>.</a:t>
            </a:r>
          </a:p>
          <a:p>
            <a:pPr algn="just"/>
            <a:endParaRPr lang="pl-PL" sz="2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pPr algn="ctr"/>
            <a:r>
              <a:rPr lang="pl-PL" b="1" dirty="0"/>
              <a:t>Udział w składzie orzekającym</a:t>
            </a:r>
          </a:p>
        </p:txBody>
      </p:sp>
    </p:spTree>
    <p:extLst>
      <p:ext uri="{BB962C8B-B14F-4D97-AF65-F5344CB8AC3E}">
        <p14:creationId xmlns:p14="http://schemas.microsoft.com/office/powerpoint/2010/main" val="161018912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389120"/>
          </a:xfrm>
        </p:spPr>
        <p:txBody>
          <a:bodyPr/>
          <a:lstStyle/>
          <a:p>
            <a:r>
              <a:rPr lang="pl-PL" dirty="0"/>
              <a:t> </a:t>
            </a:r>
            <a:r>
              <a:rPr lang="pl-PL" b="1" dirty="0"/>
              <a:t>Jednoosobowy</a:t>
            </a:r>
            <a:r>
              <a:rPr lang="pl-PL" dirty="0"/>
              <a:t> – art. 28 § 1, 30 § 1 i § 2, 449 § 2, 534 § 1 k.p.k. • </a:t>
            </a:r>
          </a:p>
          <a:p>
            <a:endParaRPr lang="pl-PL" dirty="0"/>
          </a:p>
          <a:p>
            <a:r>
              <a:rPr lang="pl-PL" b="1" dirty="0"/>
              <a:t>Kolegialnie</a:t>
            </a:r>
            <a:r>
              <a:rPr lang="pl-PL" dirty="0"/>
              <a:t> – art. 28 § 2, 28 § 4, 28 § 3, 29 § 1, 29 § 2, 30 § 1, 30 § 2, 534 § 2, 441 § 2 k.p.k.</a:t>
            </a:r>
          </a:p>
          <a:p>
            <a:endParaRPr lang="pl-PL" dirty="0"/>
          </a:p>
          <a:p>
            <a:r>
              <a:rPr lang="pl-PL" dirty="0"/>
              <a:t>Zasada </a:t>
            </a:r>
            <a:r>
              <a:rPr lang="pl-PL" b="1" dirty="0"/>
              <a:t>udziału czynnika społecznego</a:t>
            </a:r>
          </a:p>
          <a:p>
            <a:pPr marL="0" indent="0">
              <a:buNone/>
            </a:pPr>
            <a:endParaRPr lang="pl-PL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79512" y="404664"/>
            <a:ext cx="8229600" cy="1143000"/>
          </a:xfrm>
        </p:spPr>
        <p:txBody>
          <a:bodyPr/>
          <a:lstStyle/>
          <a:p>
            <a:pPr algn="ctr"/>
            <a:r>
              <a:rPr lang="pl-PL" dirty="0"/>
              <a:t>Skład sądu</a:t>
            </a:r>
          </a:p>
        </p:txBody>
      </p:sp>
    </p:spTree>
    <p:extLst>
      <p:ext uri="{BB962C8B-B14F-4D97-AF65-F5344CB8AC3E}">
        <p14:creationId xmlns:p14="http://schemas.microsoft.com/office/powerpoint/2010/main" val="103818713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598CDC1-8BE2-3619-EE2F-7794DEE41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Skład na rozprawie apelacyjnej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00F1641-9A93-100E-284F-65A9732FD2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pl-PL" dirty="0"/>
              <a:t>Dz.U.2023.1327 </a:t>
            </a:r>
            <a:r>
              <a:rPr lang="pl-PL" dirty="0" err="1"/>
              <a:t>t.j</a:t>
            </a:r>
            <a:r>
              <a:rPr lang="pl-PL" dirty="0"/>
              <a:t>.</a:t>
            </a:r>
          </a:p>
          <a:p>
            <a:pPr algn="just"/>
            <a:r>
              <a:rPr lang="pl-PL" dirty="0"/>
              <a:t>Wersja od: 1 października 2023 r. do: 27 października 2023 r.</a:t>
            </a:r>
          </a:p>
          <a:p>
            <a:pPr algn="just"/>
            <a:r>
              <a:rPr lang="pl-PL" b="0" dirty="0">
                <a:effectLst/>
              </a:rPr>
              <a:t>Art.  14fa.  [Orzekanie przez sąd w składzie jednego sędziego na rozprawach apelacyjnych w sprawach karnych]</a:t>
            </a:r>
          </a:p>
          <a:p>
            <a:pPr algn="just"/>
            <a:r>
              <a:rPr lang="pl-PL" b="0" dirty="0">
                <a:effectLst/>
              </a:rPr>
              <a:t>1. </a:t>
            </a:r>
            <a:r>
              <a:rPr lang="pl-PL" dirty="0">
                <a:effectLst/>
              </a:rPr>
              <a:t>W okresie obowiązywania stanu zagrożenia epidemicznego albo stanu epidemii, ogłoszonego z powodu COVID-19, oraz w okresie roku po ich odwołaniu w sprawach rozpoznawanych według przepisów ustawy z dnia 6 czerwca 1997 r. - Kodeks postępowania karnego o przestępstwa zagrożone karą pozbawienia wolności, której górna granica nie przekracza 5 lat, na rozprawie apelacyjnej sąd orzeka w składzie jednego sędziego, jeżeli w pierwszej instancji sąd orzekał w takim samym składzie.</a:t>
            </a:r>
          </a:p>
          <a:p>
            <a:pPr algn="just"/>
            <a:r>
              <a:rPr lang="pl-PL" b="0" dirty="0">
                <a:effectLst/>
              </a:rPr>
              <a:t>2. </a:t>
            </a:r>
            <a:r>
              <a:rPr lang="pl-PL" dirty="0">
                <a:effectLst/>
              </a:rPr>
              <a:t>Sąd orzeka na rozprawie apelacyjnej w składzie jednego sędziego również po upływie okresu, o którym mowa w ust. 1, jeżeli przewód sądowy na tej rozprawie rozpoczęto przed upływem tego okresu.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694325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204864"/>
            <a:ext cx="7772400" cy="1362456"/>
          </a:xfrm>
        </p:spPr>
        <p:txBody>
          <a:bodyPr/>
          <a:lstStyle/>
          <a:p>
            <a:pPr algn="ctr"/>
            <a:r>
              <a:rPr lang="pl-PL" dirty="0">
                <a:solidFill>
                  <a:srgbClr val="FFC000"/>
                </a:solidFill>
              </a:rPr>
              <a:t>Uczestnicy postępowania</a:t>
            </a:r>
          </a:p>
        </p:txBody>
      </p:sp>
    </p:spTree>
    <p:extLst>
      <p:ext uri="{BB962C8B-B14F-4D97-AF65-F5344CB8AC3E}">
        <p14:creationId xmlns:p14="http://schemas.microsoft.com/office/powerpoint/2010/main" val="37270021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69776"/>
            <a:ext cx="2952328" cy="3575248"/>
          </a:xfrm>
        </p:spPr>
        <p:txBody>
          <a:bodyPr>
            <a:normAutofit/>
          </a:bodyPr>
          <a:lstStyle/>
          <a:p>
            <a:pPr algn="ctr"/>
            <a:r>
              <a:rPr lang="pl-PL" dirty="0"/>
              <a:t>Uczestnicy </a:t>
            </a:r>
            <a:r>
              <a:rPr lang="pl-PL" dirty="0">
                <a:latin typeface="+mn-lt"/>
              </a:rPr>
              <a:t>procesu</a:t>
            </a:r>
            <a:r>
              <a:rPr lang="pl-PL" dirty="0"/>
              <a:t> karnego</a:t>
            </a:r>
          </a:p>
        </p:txBody>
      </p:sp>
      <p:sp>
        <p:nvSpPr>
          <p:cNvPr id="5" name="Rectangle 4"/>
          <p:cNvSpPr/>
          <p:nvPr/>
        </p:nvSpPr>
        <p:spPr>
          <a:xfrm>
            <a:off x="3851920" y="1124744"/>
            <a:ext cx="4464496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/>
              <a:t>STRONY PROCESOWE</a:t>
            </a:r>
          </a:p>
        </p:txBody>
      </p:sp>
      <p:sp>
        <p:nvSpPr>
          <p:cNvPr id="7" name="Rectangle 6"/>
          <p:cNvSpPr/>
          <p:nvPr/>
        </p:nvSpPr>
        <p:spPr>
          <a:xfrm>
            <a:off x="3851920" y="2204864"/>
            <a:ext cx="4464496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/>
              <a:t>PRZEDSTAWICIELE PROCESOWI STRON</a:t>
            </a:r>
          </a:p>
        </p:txBody>
      </p:sp>
      <p:sp>
        <p:nvSpPr>
          <p:cNvPr id="8" name="Rectangle 7"/>
          <p:cNvSpPr/>
          <p:nvPr/>
        </p:nvSpPr>
        <p:spPr>
          <a:xfrm>
            <a:off x="3851920" y="3370637"/>
            <a:ext cx="4464496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/>
              <a:t>PRZEDSTAWICIEL SPOŁECZNY</a:t>
            </a:r>
          </a:p>
        </p:txBody>
      </p:sp>
      <p:sp>
        <p:nvSpPr>
          <p:cNvPr id="9" name="Rectangle 8"/>
          <p:cNvSpPr/>
          <p:nvPr/>
        </p:nvSpPr>
        <p:spPr>
          <a:xfrm>
            <a:off x="3817493" y="4562547"/>
            <a:ext cx="4464496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/>
              <a:t>OSOBOWE ŹRÓDŁA DOWODOWE</a:t>
            </a:r>
          </a:p>
        </p:txBody>
      </p:sp>
      <p:sp>
        <p:nvSpPr>
          <p:cNvPr id="10" name="Rectangle 9"/>
          <p:cNvSpPr/>
          <p:nvPr/>
        </p:nvSpPr>
        <p:spPr>
          <a:xfrm>
            <a:off x="3817493" y="5733256"/>
            <a:ext cx="4464496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/>
              <a:t>POMOCNICY ORGANÓW PROCESOWYCH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817671" y="0"/>
            <a:ext cx="4464496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/>
              <a:t>ORGANY PROCESOWE</a:t>
            </a:r>
          </a:p>
        </p:txBody>
      </p:sp>
      <p:sp>
        <p:nvSpPr>
          <p:cNvPr id="13" name="Frame 12"/>
          <p:cNvSpPr/>
          <p:nvPr/>
        </p:nvSpPr>
        <p:spPr>
          <a:xfrm>
            <a:off x="323528" y="3660870"/>
            <a:ext cx="3096344" cy="3193504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91580" y="4159131"/>
            <a:ext cx="216024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/>
              <a:t>Uczestnik procesu- </a:t>
            </a:r>
            <a:r>
              <a:rPr lang="pl-PL" dirty="0"/>
              <a:t>osoba biorąca udział w postępowaniu karnym w roli określonej przez przepisy prawa.</a:t>
            </a:r>
          </a:p>
        </p:txBody>
      </p:sp>
    </p:spTree>
    <p:extLst>
      <p:ext uri="{BB962C8B-B14F-4D97-AF65-F5344CB8AC3E}">
        <p14:creationId xmlns:p14="http://schemas.microsoft.com/office/powerpoint/2010/main" val="3933106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2883776"/>
          </a:xfrm>
        </p:spPr>
        <p:txBody>
          <a:bodyPr/>
          <a:lstStyle/>
          <a:p>
            <a:pPr marL="109728" indent="0" algn="just">
              <a:buNone/>
            </a:pPr>
            <a:r>
              <a:rPr lang="pl-PL" b="1" dirty="0"/>
              <a:t>Organ procesowy </a:t>
            </a:r>
            <a:r>
              <a:rPr lang="pl-PL" dirty="0"/>
              <a:t>- uczestnik postępowania, organ państwowy o strukturze organizacyjnej określonej przez przepisy prawa oraz wyposażony przez te przepisy w określone uprawnienia i obowiązki.</a:t>
            </a:r>
          </a:p>
        </p:txBody>
      </p:sp>
    </p:spTree>
    <p:extLst>
      <p:ext uri="{BB962C8B-B14F-4D97-AF65-F5344CB8AC3E}">
        <p14:creationId xmlns:p14="http://schemas.microsoft.com/office/powerpoint/2010/main" val="21785636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b="1" dirty="0"/>
              <a:t>Centralne miejsce sądu w procesie karnym</a:t>
            </a:r>
            <a:r>
              <a:rPr lang="pl-PL" dirty="0"/>
              <a:t>, który m.in. </a:t>
            </a:r>
            <a:r>
              <a:rPr lang="pl-PL" b="1" dirty="0"/>
              <a:t>rozstrzyga o odpowiedzialności karnej oskarżonego </a:t>
            </a:r>
            <a:r>
              <a:rPr lang="pl-PL" dirty="0"/>
              <a:t>oraz dokonuje wielu innych czynności związanych z zagwarantowaniem praw i wolności uczestników postępowania.</a:t>
            </a:r>
          </a:p>
          <a:p>
            <a:endParaRPr lang="pl-PL" dirty="0"/>
          </a:p>
          <a:p>
            <a:pPr algn="just"/>
            <a:r>
              <a:rPr lang="pl-PL" b="1" dirty="0"/>
              <a:t>Prawo do sądu </a:t>
            </a:r>
            <a:r>
              <a:rPr lang="pl-PL" dirty="0"/>
              <a:t>to jedno z podstawowych praw człowieka, które jest zagwarantowane nie tylko na gruncie konstytucyjnym, ale także konwencyjnym (art. 6 EKPCz, art. 14 MPPOiP, art. 45 ust. 1 Konstytucji RP).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>
                <a:latin typeface="+mn-lt"/>
              </a:rPr>
              <a:t>Sąd jako organ postępowania karnego</a:t>
            </a:r>
          </a:p>
        </p:txBody>
      </p:sp>
    </p:spTree>
    <p:extLst>
      <p:ext uri="{BB962C8B-B14F-4D97-AF65-F5344CB8AC3E}">
        <p14:creationId xmlns:p14="http://schemas.microsoft.com/office/powerpoint/2010/main" val="22585940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853440" y="426720"/>
            <a:ext cx="6682740" cy="1112838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/>
              <a:t>Znaczenie procesowe pojęcia „sąd”</a:t>
            </a:r>
          </a:p>
        </p:txBody>
      </p:sp>
      <p:sp>
        <p:nvSpPr>
          <p:cNvPr id="5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841553"/>
            <a:ext cx="7992888" cy="4395760"/>
          </a:xfrm>
        </p:spPr>
        <p:txBody>
          <a:bodyPr>
            <a:normAutofit/>
          </a:bodyPr>
          <a:lstStyle/>
          <a:p>
            <a:pPr algn="just"/>
            <a:r>
              <a:rPr lang="pl-PL" sz="2800" b="1" dirty="0"/>
              <a:t>Sąd </a:t>
            </a:r>
            <a:r>
              <a:rPr lang="pl-PL" sz="2800" dirty="0"/>
              <a:t>to </a:t>
            </a:r>
            <a:r>
              <a:rPr lang="pl-PL" sz="2800" u="sng" dirty="0"/>
              <a:t>zespół osób lub osoba wyposażeni w atrybut niezawisłości, powołani do sprawowania wymiaru sprawiedliwości w imieniu Rzeczypospolitej Polskiej oraz w szczególnej procesowej formie.</a:t>
            </a:r>
          </a:p>
          <a:p>
            <a:pPr algn="just"/>
            <a:r>
              <a:rPr lang="pl-PL" sz="2800" dirty="0"/>
              <a:t>Procesowe znaczenie pojęcia „sąd” jest synonimem takich nazw jak „skład orzekający” czy też „sędzia orzekający jednoosobowo”.</a:t>
            </a:r>
          </a:p>
        </p:txBody>
      </p:sp>
    </p:spTree>
    <p:extLst>
      <p:ext uri="{BB962C8B-B14F-4D97-AF65-F5344CB8AC3E}">
        <p14:creationId xmlns:p14="http://schemas.microsoft.com/office/powerpoint/2010/main" val="32387562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6414</TotalTime>
  <Words>3389</Words>
  <Application>Microsoft Office PowerPoint</Application>
  <PresentationFormat>Pokaz na ekranie (4:3)</PresentationFormat>
  <Paragraphs>222</Paragraphs>
  <Slides>43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43</vt:i4>
      </vt:variant>
    </vt:vector>
  </HeadingPairs>
  <TitlesOfParts>
    <vt:vector size="50" baseType="lpstr">
      <vt:lpstr>Arial</vt:lpstr>
      <vt:lpstr>Calibri</vt:lpstr>
      <vt:lpstr>Constantia</vt:lpstr>
      <vt:lpstr>Times New Roman</vt:lpstr>
      <vt:lpstr>Wingdings 2</vt:lpstr>
      <vt:lpstr>Wingdings 3</vt:lpstr>
      <vt:lpstr>Flow</vt:lpstr>
      <vt:lpstr>Uczestnicy postępowania</vt:lpstr>
      <vt:lpstr>Prezentacja programu PowerPoint</vt:lpstr>
      <vt:lpstr>Prezentacja programu PowerPoint</vt:lpstr>
      <vt:lpstr>Kazus: wniosek o ściganie</vt:lpstr>
      <vt:lpstr>Uczestnicy postępowania</vt:lpstr>
      <vt:lpstr>Uczestnicy procesu karnego</vt:lpstr>
      <vt:lpstr>Prezentacja programu PowerPoint</vt:lpstr>
      <vt:lpstr>Sąd jako organ postępowania karnego</vt:lpstr>
      <vt:lpstr>Znaczenie procesowe pojęcia „sąd”</vt:lpstr>
      <vt:lpstr>Prawo do sądu</vt:lpstr>
      <vt:lpstr>Prezentacja programu PowerPoint</vt:lpstr>
      <vt:lpstr>Prezentacja programu PowerPoint</vt:lpstr>
      <vt:lpstr>Prezentacja programu PowerPoint</vt:lpstr>
      <vt:lpstr>Właściwość sądu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Przykłady czynności podejmowanych przez dany sąd w ramach właściwości funkcjonalnej</vt:lpstr>
      <vt:lpstr>Ruchoma właściwość sądów tradycyjna</vt:lpstr>
      <vt:lpstr>Łączność spraw karnych</vt:lpstr>
      <vt:lpstr>Prezentacja programu PowerPoint</vt:lpstr>
      <vt:lpstr>Prezentacja programu PowerPoint</vt:lpstr>
      <vt:lpstr>Ruchoma właściwość nadzwyczajna</vt:lpstr>
      <vt:lpstr>Prezentacja programu PowerPoint</vt:lpstr>
      <vt:lpstr>Wyłączenie sędziego</vt:lpstr>
      <vt:lpstr>Iudex suspectus</vt:lpstr>
      <vt:lpstr>Iudex suspectus</vt:lpstr>
      <vt:lpstr>Wyłączenie sędziego</vt:lpstr>
      <vt:lpstr>Wyłączenie sędziego</vt:lpstr>
      <vt:lpstr>Kazus</vt:lpstr>
      <vt:lpstr>Zasada niezawisłości sędziowskiej</vt:lpstr>
      <vt:lpstr>Inne gwarancje procesowe niezawisłości</vt:lpstr>
      <vt:lpstr>Zasada samodzielności jurysdykcyjnej sądu karnego</vt:lpstr>
      <vt:lpstr>Zasada samodzielności jurysdykcyjnej sądu karnego</vt:lpstr>
      <vt:lpstr>Ławnicy i referendarze</vt:lpstr>
      <vt:lpstr>Udział w składzie orzekającym</vt:lpstr>
      <vt:lpstr>Skład sądu</vt:lpstr>
      <vt:lpstr>Skład na rozprawie apelacyjnej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Postępowanie karne ZSP  zajęcia 2 i 3</dc:title>
  <dc:creator>Asus</dc:creator>
  <cp:lastModifiedBy>Karol Jarząbek</cp:lastModifiedBy>
  <cp:revision>149</cp:revision>
  <dcterms:created xsi:type="dcterms:W3CDTF">2017-10-26T08:53:43Z</dcterms:created>
  <dcterms:modified xsi:type="dcterms:W3CDTF">2023-10-29T10:15:12Z</dcterms:modified>
</cp:coreProperties>
</file>