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0" r:id="rId10"/>
    <p:sldId id="261" r:id="rId11"/>
    <p:sldId id="262" r:id="rId12"/>
    <p:sldId id="267" r:id="rId13"/>
    <p:sldId id="268" r:id="rId14"/>
    <p:sldId id="269" r:id="rId15"/>
    <p:sldId id="273" r:id="rId16"/>
    <p:sldId id="271" r:id="rId17"/>
    <p:sldId id="274" r:id="rId18"/>
    <p:sldId id="272" r:id="rId19"/>
    <p:sldId id="275" r:id="rId20"/>
    <p:sldId id="276" r:id="rId21"/>
    <p:sldId id="279" r:id="rId22"/>
    <p:sldId id="281" r:id="rId23"/>
    <p:sldId id="282" r:id="rId24"/>
    <p:sldId id="277" r:id="rId25"/>
    <p:sldId id="278" r:id="rId26"/>
    <p:sldId id="280" r:id="rId27"/>
    <p:sldId id="283" r:id="rId28"/>
    <p:sldId id="284" r:id="rId29"/>
    <p:sldId id="285" r:id="rId30"/>
    <p:sldId id="287" r:id="rId31"/>
    <p:sldId id="286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 autoAdjust="0"/>
    <p:restoredTop sz="94617" autoAdjust="0"/>
  </p:normalViewPr>
  <p:slideViewPr>
    <p:cSldViewPr>
      <p:cViewPr varScale="1">
        <p:scale>
          <a:sx n="56" d="100"/>
          <a:sy n="56" d="100"/>
        </p:scale>
        <p:origin x="976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4E3CF-EAD9-45D0-977F-ED6968A289C3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39D38-A763-47DD-8BAF-40003CCFD2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28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39D38-A763-47DD-8BAF-40003CCFD24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730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39D38-A763-47DD-8BAF-40003CCFD24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13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50777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52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27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078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5717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86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4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96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331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790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746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2C1604-F380-4CA1-8953-E9E36AFD737D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E2823D6-7E44-47DB-9E99-8B84961C58C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5475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steven_pinker_the_surprising_decline_in_violenc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78521" y="1480930"/>
            <a:ext cx="5751537" cy="3848521"/>
          </a:xfrm>
        </p:spPr>
        <p:txBody>
          <a:bodyPr anchor="ctr">
            <a:normAutofit/>
          </a:bodyPr>
          <a:lstStyle/>
          <a:p>
            <a:pPr algn="r"/>
            <a:r>
              <a:rPr lang="pl-PL" sz="6600" dirty="0" err="1"/>
              <a:t>Violent</a:t>
            </a:r>
            <a:r>
              <a:rPr lang="pl-PL" sz="6600" dirty="0"/>
              <a:t> </a:t>
            </a:r>
            <a:r>
              <a:rPr lang="pl-PL" sz="6600" dirty="0" err="1"/>
              <a:t>crimes</a:t>
            </a:r>
            <a:r>
              <a:rPr lang="pl-PL" sz="6600" dirty="0"/>
              <a:t>. </a:t>
            </a:r>
            <a:r>
              <a:rPr lang="pl-PL" sz="6600" dirty="0" err="1"/>
              <a:t>introduction</a:t>
            </a:r>
            <a:endParaRPr lang="pl-PL" sz="6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19870" y="1480929"/>
            <a:ext cx="2593610" cy="384852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pl-PL"/>
              <a:t>dr Alicja Limburska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59496" y="476672"/>
            <a:ext cx="964907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600" u="sng" dirty="0" err="1">
                <a:latin typeface="Century Gothic" panose="020B0502020202020204" pitchFamily="34" charset="0"/>
              </a:rPr>
              <a:t>actus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reus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external</a:t>
            </a:r>
            <a:r>
              <a:rPr lang="pl-PL" sz="2600" dirty="0">
                <a:latin typeface="Century Gothic" panose="020B0502020202020204" pitchFamily="34" charset="0"/>
              </a:rPr>
              <a:t> („</a:t>
            </a:r>
            <a:r>
              <a:rPr lang="pl-PL" sz="2600" dirty="0" err="1">
                <a:latin typeface="Century Gothic" panose="020B0502020202020204" pitchFamily="34" charset="0"/>
              </a:rPr>
              <a:t>objective</a:t>
            </a:r>
            <a:r>
              <a:rPr lang="pl-PL" sz="2600" dirty="0">
                <a:latin typeface="Century Gothic" panose="020B0502020202020204" pitchFamily="34" charset="0"/>
              </a:rPr>
              <a:t>”) element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an </a:t>
            </a:r>
            <a:r>
              <a:rPr lang="pl-PL" sz="2600" dirty="0" err="1">
                <a:latin typeface="Century Gothic" panose="020B0502020202020204" pitchFamily="34" charset="0"/>
              </a:rPr>
              <a:t>event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which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causes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harm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the</a:t>
            </a:r>
            <a:r>
              <a:rPr lang="pl-PL" sz="2600" dirty="0">
                <a:latin typeface="Century Gothic" panose="020B0502020202020204" pitchFamily="34" charset="0"/>
              </a:rPr>
              <a:t> law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designed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prevent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r>
              <a:rPr lang="pl-PL" sz="2600" u="sng" dirty="0">
                <a:latin typeface="Century Gothic" panose="020B0502020202020204" pitchFamily="34" charset="0"/>
              </a:rPr>
              <a:t>mens </a:t>
            </a:r>
            <a:r>
              <a:rPr lang="pl-PL" sz="2600" u="sng" dirty="0" err="1">
                <a:latin typeface="Century Gothic" panose="020B0502020202020204" pitchFamily="34" charset="0"/>
              </a:rPr>
              <a:t>rea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internal</a:t>
            </a:r>
            <a:r>
              <a:rPr lang="pl-PL" sz="2600" dirty="0">
                <a:latin typeface="Century Gothic" panose="020B0502020202020204" pitchFamily="34" charset="0"/>
              </a:rPr>
              <a:t> („</a:t>
            </a:r>
            <a:r>
              <a:rPr lang="pl-PL" sz="2600" dirty="0" err="1">
                <a:latin typeface="Century Gothic" panose="020B0502020202020204" pitchFamily="34" charset="0"/>
              </a:rPr>
              <a:t>subjective</a:t>
            </a:r>
            <a:r>
              <a:rPr lang="pl-PL" sz="2600" dirty="0">
                <a:latin typeface="Century Gothic" panose="020B0502020202020204" pitchFamily="34" charset="0"/>
              </a:rPr>
              <a:t>”) element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„</a:t>
            </a:r>
            <a:r>
              <a:rPr lang="pl-PL" sz="2600" dirty="0" err="1">
                <a:latin typeface="Century Gothic" panose="020B0502020202020204" pitchFamily="34" charset="0"/>
              </a:rPr>
              <a:t>guilty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mind</a:t>
            </a:r>
            <a:r>
              <a:rPr lang="pl-PL" sz="2600" dirty="0">
                <a:latin typeface="Century Gothic" panose="020B0502020202020204" pitchFamily="34" charset="0"/>
              </a:rPr>
              <a:t>” </a:t>
            </a:r>
            <a:r>
              <a:rPr lang="pl-PL" sz="2600" dirty="0" err="1">
                <a:latin typeface="Century Gothic" panose="020B0502020202020204" pitchFamily="34" charset="0"/>
              </a:rPr>
              <a:t>such</a:t>
            </a:r>
            <a:r>
              <a:rPr lang="pl-PL" sz="2600" dirty="0">
                <a:latin typeface="Century Gothic" panose="020B0502020202020204" pitchFamily="34" charset="0"/>
              </a:rPr>
              <a:t> as </a:t>
            </a: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knowledge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recklessness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i="1" dirty="0" err="1">
                <a:latin typeface="Century Gothic" panose="020B0502020202020204" pitchFamily="34" charset="0"/>
              </a:rPr>
              <a:t>actus</a:t>
            </a:r>
            <a:r>
              <a:rPr lang="pl-PL" sz="2600" i="1" dirty="0">
                <a:latin typeface="Century Gothic" panose="020B0502020202020204" pitchFamily="34" charset="0"/>
              </a:rPr>
              <a:t> non </a:t>
            </a:r>
            <a:r>
              <a:rPr lang="pl-PL" sz="2600" i="1" dirty="0" err="1">
                <a:latin typeface="Century Gothic" panose="020B0502020202020204" pitchFamily="34" charset="0"/>
              </a:rPr>
              <a:t>facit</a:t>
            </a:r>
            <a:r>
              <a:rPr lang="pl-PL" sz="2600" i="1" dirty="0">
                <a:latin typeface="Century Gothic" panose="020B0502020202020204" pitchFamily="34" charset="0"/>
              </a:rPr>
              <a:t> </a:t>
            </a:r>
            <a:r>
              <a:rPr lang="pl-PL" sz="2600" i="1" dirty="0" err="1">
                <a:latin typeface="Century Gothic" panose="020B0502020202020204" pitchFamily="34" charset="0"/>
              </a:rPr>
              <a:t>reum</a:t>
            </a:r>
            <a:r>
              <a:rPr lang="pl-PL" sz="2600" i="1" dirty="0">
                <a:latin typeface="Century Gothic" panose="020B0502020202020204" pitchFamily="34" charset="0"/>
              </a:rPr>
              <a:t> </a:t>
            </a:r>
            <a:r>
              <a:rPr lang="pl-PL" sz="2600" i="1" dirty="0" err="1">
                <a:latin typeface="Century Gothic" panose="020B0502020202020204" pitchFamily="34" charset="0"/>
              </a:rPr>
              <a:t>nisi</a:t>
            </a:r>
            <a:r>
              <a:rPr lang="pl-PL" sz="2600" i="1" dirty="0">
                <a:latin typeface="Century Gothic" panose="020B0502020202020204" pitchFamily="34" charset="0"/>
              </a:rPr>
              <a:t> mens sit </a:t>
            </a:r>
            <a:r>
              <a:rPr lang="pl-PL" sz="2600" i="1" dirty="0" err="1">
                <a:latin typeface="Century Gothic" panose="020B0502020202020204" pitchFamily="34" charset="0"/>
              </a:rPr>
              <a:t>rea</a:t>
            </a:r>
            <a:r>
              <a:rPr lang="pl-PL" sz="2600" dirty="0">
                <a:latin typeface="Century Gothic" panose="020B0502020202020204" pitchFamily="34" charset="0"/>
              </a:rPr>
              <a:t> – </a:t>
            </a: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does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make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man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guilty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unless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mind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also</a:t>
            </a:r>
            <a:r>
              <a:rPr lang="pl-PL" sz="2600" dirty="0">
                <a:latin typeface="Century Gothic" panose="020B0502020202020204" pitchFamily="34" charset="0"/>
              </a:rPr>
              <a:t>) </a:t>
            </a:r>
            <a:r>
              <a:rPr lang="pl-PL" sz="2600" dirty="0" err="1">
                <a:latin typeface="Century Gothic" panose="020B0502020202020204" pitchFamily="34" charset="0"/>
              </a:rPr>
              <a:t>guilty</a:t>
            </a:r>
            <a:endParaRPr lang="pl-PL" sz="2600" i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fault</a:t>
            </a:r>
            <a:r>
              <a:rPr lang="pl-PL" sz="2600" dirty="0">
                <a:latin typeface="Century Gothic" panose="020B0502020202020204" pitchFamily="34" charset="0"/>
              </a:rPr>
              <a:t> element + state of </a:t>
            </a:r>
            <a:r>
              <a:rPr lang="pl-PL" sz="2600" dirty="0" err="1">
                <a:latin typeface="Century Gothic" panose="020B0502020202020204" pitchFamily="34" charset="0"/>
              </a:rPr>
              <a:t>mind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they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are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seen</a:t>
            </a:r>
            <a:r>
              <a:rPr lang="pl-PL" sz="2600" dirty="0">
                <a:latin typeface="Century Gothic" panose="020B0502020202020204" pitchFamily="34" charset="0"/>
              </a:rPr>
              <a:t> as </a:t>
            </a:r>
            <a:r>
              <a:rPr lang="pl-PL" sz="2600" dirty="0" err="1">
                <a:latin typeface="Century Gothic" panose="020B0502020202020204" pitchFamily="34" charset="0"/>
              </a:rPr>
              <a:t>separate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continental</a:t>
            </a:r>
            <a:r>
              <a:rPr lang="pl-PL" sz="2600" dirty="0">
                <a:latin typeface="Century Gothic" panose="020B0502020202020204" pitchFamily="34" charset="0"/>
              </a:rPr>
              <a:t> law)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varies</a:t>
            </a:r>
            <a:r>
              <a:rPr lang="pl-PL" sz="2600" dirty="0">
                <a:latin typeface="Century Gothic" panose="020B0502020202020204" pitchFamily="34" charset="0"/>
              </a:rPr>
              <a:t> for </a:t>
            </a:r>
            <a:r>
              <a:rPr lang="pl-PL" sz="2600" dirty="0" err="1">
                <a:latin typeface="Century Gothic" panose="020B0502020202020204" pitchFamily="34" charset="0"/>
              </a:rPr>
              <a:t>each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59496" y="692696"/>
            <a:ext cx="95770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600" u="sng" dirty="0" err="1">
                <a:latin typeface="Century Gothic" panose="020B0502020202020204" pitchFamily="34" charset="0"/>
              </a:rPr>
              <a:t>the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absence</a:t>
            </a:r>
            <a:r>
              <a:rPr lang="pl-PL" sz="2600" u="sng" dirty="0">
                <a:latin typeface="Century Gothic" panose="020B0502020202020204" pitchFamily="34" charset="0"/>
              </a:rPr>
              <a:t> of a </a:t>
            </a:r>
            <a:r>
              <a:rPr lang="pl-PL" sz="2600" u="sng" dirty="0" err="1">
                <a:latin typeface="Century Gothic" panose="020B0502020202020204" pitchFamily="34" charset="0"/>
              </a:rPr>
              <a:t>valid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defence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defences</a:t>
            </a:r>
            <a:r>
              <a:rPr lang="pl-PL" sz="2600" dirty="0">
                <a:latin typeface="Century Gothic" panose="020B0502020202020204" pitchFamily="34" charset="0"/>
              </a:rPr>
              <a:t> do not </a:t>
            </a:r>
            <a:r>
              <a:rPr lang="pl-PL" sz="2600" dirty="0" err="1">
                <a:latin typeface="Century Gothic" panose="020B0502020202020204" pitchFamily="34" charset="0"/>
              </a:rPr>
              <a:t>deny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r>
              <a:rPr lang="pl-PL" sz="2600" dirty="0">
                <a:latin typeface="Century Gothic" panose="020B0502020202020204" pitchFamily="34" charset="0"/>
              </a:rPr>
              <a:t> nor mens </a:t>
            </a:r>
            <a:r>
              <a:rPr lang="pl-PL" sz="2600" dirty="0" err="1">
                <a:latin typeface="Century Gothic" panose="020B0502020202020204" pitchFamily="34" charset="0"/>
              </a:rPr>
              <a:t>rea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defences</a:t>
            </a:r>
            <a:r>
              <a:rPr lang="pl-PL" sz="2600" dirty="0">
                <a:latin typeface="Century Gothic" panose="020B0502020202020204" pitchFamily="34" charset="0"/>
              </a:rPr>
              <a:t> – </a:t>
            </a:r>
            <a:r>
              <a:rPr lang="pl-PL" sz="2600" dirty="0" err="1">
                <a:latin typeface="Century Gothic" panose="020B0502020202020204" pitchFamily="34" charset="0"/>
              </a:rPr>
              <a:t>special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cause</a:t>
            </a:r>
            <a:r>
              <a:rPr lang="pl-PL" sz="2600" dirty="0">
                <a:latin typeface="Century Gothic" panose="020B0502020202020204" pitchFamily="34" charset="0"/>
              </a:rPr>
              <a:t> a prima facie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r>
              <a:rPr lang="pl-PL" sz="2600" dirty="0">
                <a:latin typeface="Century Gothic" panose="020B0502020202020204" pitchFamily="34" charset="0"/>
              </a:rPr>
              <a:t> not to be a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it’s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alibi in a </a:t>
            </a:r>
            <a:r>
              <a:rPr lang="pl-PL" sz="2600" dirty="0" err="1">
                <a:latin typeface="Century Gothic" panose="020B0502020202020204" pitchFamily="34" charset="0"/>
              </a:rPr>
              <a:t>common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understanding</a:t>
            </a:r>
            <a:r>
              <a:rPr lang="pl-PL" sz="2600" dirty="0">
                <a:latin typeface="Century Gothic" panose="020B0502020202020204" pitchFamily="34" charset="0"/>
              </a:rPr>
              <a:t> („</a:t>
            </a:r>
            <a:r>
              <a:rPr lang="pl-PL" sz="2600" dirty="0" err="1">
                <a:latin typeface="Century Gothic" panose="020B0502020202020204" pitchFamily="34" charset="0"/>
              </a:rPr>
              <a:t>defence</a:t>
            </a:r>
            <a:r>
              <a:rPr lang="pl-PL" sz="2600" dirty="0">
                <a:latin typeface="Century Gothic" panose="020B0502020202020204" pitchFamily="34" charset="0"/>
              </a:rPr>
              <a:t>” </a:t>
            </a:r>
            <a:r>
              <a:rPr lang="pl-PL" sz="2600" dirty="0" err="1">
                <a:latin typeface="Century Gothic" panose="020B0502020202020204" pitchFamily="34" charset="0"/>
              </a:rPr>
              <a:t>means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something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else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procedure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substantive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law)</a:t>
            </a: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2600" b="1" dirty="0" err="1">
                <a:latin typeface="Century Gothic" panose="020B0502020202020204" pitchFamily="34" charset="0"/>
              </a:rPr>
              <a:t>justifications</a:t>
            </a:r>
            <a:r>
              <a:rPr lang="pl-PL" sz="2600" dirty="0">
                <a:latin typeface="Century Gothic" panose="020B0502020202020204" pitchFamily="34" charset="0"/>
              </a:rPr>
              <a:t>  - </a:t>
            </a:r>
            <a:r>
              <a:rPr lang="pl-PL" sz="2600" dirty="0" err="1">
                <a:latin typeface="Century Gothic" panose="020B0502020202020204" pitchFamily="34" charset="0"/>
              </a:rPr>
              <a:t>negate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wrongfulness</a:t>
            </a:r>
            <a:r>
              <a:rPr lang="pl-PL" sz="2600" dirty="0">
                <a:latin typeface="Century Gothic" panose="020B0502020202020204" pitchFamily="34" charset="0"/>
              </a:rPr>
              <a:t> of the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  (</a:t>
            </a:r>
            <a:r>
              <a:rPr lang="pl-PL" sz="2600" dirty="0" err="1">
                <a:latin typeface="Century Gothic" panose="020B0502020202020204" pitchFamily="34" charset="0"/>
              </a:rPr>
              <a:t>eg</a:t>
            </a:r>
            <a:r>
              <a:rPr lang="pl-PL" sz="2600" dirty="0">
                <a:latin typeface="Century Gothic" panose="020B0502020202020204" pitchFamily="34" charset="0"/>
              </a:rPr>
              <a:t>. </a:t>
            </a:r>
            <a:r>
              <a:rPr lang="pl-PL" sz="2600" dirty="0" err="1">
                <a:latin typeface="Century Gothic" panose="020B0502020202020204" pitchFamily="34" charset="0"/>
              </a:rPr>
              <a:t>self-defence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necessity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pl-PL" sz="2600" b="1" dirty="0" err="1">
                <a:latin typeface="Century Gothic" panose="020B0502020202020204" pitchFamily="34" charset="0"/>
              </a:rPr>
              <a:t>excuses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– </a:t>
            </a:r>
            <a:r>
              <a:rPr lang="pl-PL" sz="2600" dirty="0" err="1">
                <a:latin typeface="Century Gothic" panose="020B0502020202020204" pitchFamily="34" charset="0"/>
              </a:rPr>
              <a:t>negates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culpability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fault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eg</a:t>
            </a:r>
            <a:r>
              <a:rPr lang="pl-PL" sz="2600" dirty="0">
                <a:latin typeface="Century Gothic" panose="020B0502020202020204" pitchFamily="34" charset="0"/>
              </a:rPr>
              <a:t>. </a:t>
            </a:r>
            <a:r>
              <a:rPr lang="pl-PL" sz="2600" dirty="0" err="1">
                <a:latin typeface="Century Gothic" panose="020B0502020202020204" pitchFamily="34" charset="0"/>
              </a:rPr>
              <a:t>insanity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duress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99456" y="1124744"/>
            <a:ext cx="10513168" cy="3217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>
                <a:latin typeface="Century Gothic" panose="020B0502020202020204" pitchFamily="34" charset="0"/>
              </a:rPr>
              <a:t>ACTUS REUS</a:t>
            </a: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one of </a:t>
            </a:r>
            <a:r>
              <a:rPr lang="pl-PL" sz="2600" dirty="0" err="1">
                <a:latin typeface="Century Gothic" panose="020B0502020202020204" pitchFamily="34" charset="0"/>
              </a:rPr>
              <a:t>constituent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obligatory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 of a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event </a:t>
            </a:r>
            <a:r>
              <a:rPr lang="pl-PL" sz="2600" dirty="0" err="1">
                <a:latin typeface="Century Gothic" panose="020B0502020202020204" pitchFamily="34" charset="0"/>
              </a:rPr>
              <a:t>prohibited</a:t>
            </a:r>
            <a:r>
              <a:rPr lang="pl-PL" sz="2600" dirty="0">
                <a:latin typeface="Century Gothic" panose="020B0502020202020204" pitchFamily="34" charset="0"/>
              </a:rPr>
              <a:t> by law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material</a:t>
            </a:r>
            <a:r>
              <a:rPr lang="pl-PL" sz="2600" dirty="0">
                <a:latin typeface="Century Gothic" panose="020B0502020202020204" pitchFamily="34" charset="0"/>
              </a:rPr>
              <a:t> / </a:t>
            </a:r>
            <a:r>
              <a:rPr lang="pl-PL" sz="2600" dirty="0" err="1">
                <a:latin typeface="Century Gothic" panose="020B0502020202020204" pitchFamily="34" charset="0"/>
              </a:rPr>
              <a:t>physical</a:t>
            </a:r>
            <a:r>
              <a:rPr lang="pl-PL" sz="2600" dirty="0">
                <a:latin typeface="Century Gothic" panose="020B0502020202020204" pitchFamily="34" charset="0"/>
              </a:rPr>
              <a:t> / </a:t>
            </a:r>
            <a:r>
              <a:rPr lang="pl-PL" sz="2600" dirty="0" err="1">
                <a:latin typeface="Century Gothic" panose="020B0502020202020204" pitchFamily="34" charset="0"/>
              </a:rPr>
              <a:t>objective</a:t>
            </a:r>
            <a:r>
              <a:rPr lang="pl-PL" sz="2600" dirty="0">
                <a:latin typeface="Century Gothic" panose="020B0502020202020204" pitchFamily="34" charset="0"/>
              </a:rPr>
              <a:t> element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does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refer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the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defendant’s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mental</a:t>
            </a:r>
            <a:r>
              <a:rPr lang="pl-PL" sz="2600" dirty="0">
                <a:latin typeface="Century Gothic" panose="020B0502020202020204" pitchFamily="34" charset="0"/>
              </a:rPr>
              <a:t> state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631504" y="620688"/>
            <a:ext cx="964907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600" b="1" dirty="0" err="1">
                <a:latin typeface="Century Gothic" panose="020B0502020202020204" pitchFamily="34" charset="0"/>
              </a:rPr>
              <a:t>Elements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actus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reus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2600" u="sng" dirty="0">
                <a:latin typeface="Century Gothic" panose="020B0502020202020204" pitchFamily="34" charset="0"/>
              </a:rPr>
              <a:t>in </a:t>
            </a:r>
            <a:r>
              <a:rPr lang="pl-PL" sz="2600" u="sng" dirty="0" err="1">
                <a:latin typeface="Century Gothic" panose="020B0502020202020204" pitchFamily="34" charset="0"/>
              </a:rPr>
              <a:t>common</a:t>
            </a:r>
            <a:r>
              <a:rPr lang="pl-PL" sz="2600" u="sng" dirty="0">
                <a:latin typeface="Century Gothic" panose="020B0502020202020204" pitchFamily="34" charset="0"/>
              </a:rPr>
              <a:t> law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consequences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2600" u="sng" dirty="0">
                <a:latin typeface="Century Gothic" panose="020B0502020202020204" pitchFamily="34" charset="0"/>
              </a:rPr>
              <a:t>in </a:t>
            </a:r>
            <a:r>
              <a:rPr lang="pl-PL" sz="2600" u="sng" dirty="0" err="1">
                <a:latin typeface="Century Gothic" panose="020B0502020202020204" pitchFamily="34" charset="0"/>
              </a:rPr>
              <a:t>continental</a:t>
            </a:r>
            <a:r>
              <a:rPr lang="pl-PL" sz="2600" u="sng" dirty="0">
                <a:latin typeface="Century Gothic" panose="020B0502020202020204" pitchFamily="34" charset="0"/>
              </a:rPr>
              <a:t> (</a:t>
            </a:r>
            <a:r>
              <a:rPr lang="pl-PL" sz="2600" u="sng" dirty="0" err="1">
                <a:latin typeface="Century Gothic" panose="020B0502020202020204" pitchFamily="34" charset="0"/>
              </a:rPr>
              <a:t>Polish</a:t>
            </a:r>
            <a:r>
              <a:rPr lang="pl-PL" sz="2600" u="sng" dirty="0">
                <a:latin typeface="Century Gothic" panose="020B0502020202020204" pitchFamily="34" charset="0"/>
              </a:rPr>
              <a:t>) </a:t>
            </a:r>
            <a:r>
              <a:rPr lang="pl-PL" sz="2600" u="sng" dirty="0" err="1">
                <a:latin typeface="Century Gothic" panose="020B0502020202020204" pitchFamily="34" charset="0"/>
              </a:rPr>
              <a:t>criminal</a:t>
            </a:r>
            <a:r>
              <a:rPr lang="pl-PL" sz="2600" u="sng" dirty="0">
                <a:latin typeface="Century Gothic" panose="020B0502020202020204" pitchFamily="34" charset="0"/>
              </a:rPr>
              <a:t> law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r>
              <a:rPr lang="pl-PL" sz="2600" dirty="0">
                <a:latin typeface="Century Gothic" panose="020B0502020202020204" pitchFamily="34" charset="0"/>
              </a:rPr>
              <a:t> – </a:t>
            </a:r>
            <a:r>
              <a:rPr lang="pl-PL" sz="2600" dirty="0" err="1">
                <a:latin typeface="Century Gothic" panose="020B0502020202020204" pitchFamily="34" charset="0"/>
              </a:rPr>
              <a:t>mandatory</a:t>
            </a:r>
            <a:r>
              <a:rPr lang="pl-PL" sz="2600" dirty="0">
                <a:latin typeface="Century Gothic" panose="020B0502020202020204" pitchFamily="34" charset="0"/>
              </a:rPr>
              <a:t> („</a:t>
            </a:r>
            <a:r>
              <a:rPr lang="pl-PL" sz="2600" dirty="0" err="1">
                <a:latin typeface="Century Gothic" panose="020B0502020202020204" pitchFamily="34" charset="0"/>
              </a:rPr>
              <a:t>who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kills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man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shall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punished</a:t>
            </a:r>
            <a:r>
              <a:rPr lang="pl-PL" sz="2600" dirty="0">
                <a:latin typeface="Century Gothic" panose="020B0502020202020204" pitchFamily="34" charset="0"/>
              </a:rPr>
              <a:t>”)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r>
              <a:rPr lang="pl-PL" sz="2600" dirty="0">
                <a:latin typeface="Century Gothic" panose="020B0502020202020204" pitchFamily="34" charset="0"/>
              </a:rPr>
              <a:t> – </a:t>
            </a:r>
            <a:r>
              <a:rPr lang="pl-PL" sz="2600" dirty="0" err="1">
                <a:latin typeface="Century Gothic" panose="020B0502020202020204" pitchFamily="34" charset="0"/>
              </a:rPr>
              <a:t>optional</a:t>
            </a:r>
            <a:r>
              <a:rPr lang="pl-PL" sz="2600" dirty="0">
                <a:latin typeface="Century Gothic" panose="020B0502020202020204" pitchFamily="34" charset="0"/>
              </a:rPr>
              <a:t> („</a:t>
            </a:r>
            <a:r>
              <a:rPr lang="pl-PL" sz="2600" dirty="0" err="1">
                <a:latin typeface="Century Gothic" panose="020B0502020202020204" pitchFamily="34" charset="0"/>
              </a:rPr>
              <a:t>who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kills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man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with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excessive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cruelty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shall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punished</a:t>
            </a:r>
            <a:r>
              <a:rPr lang="pl-PL" sz="2600" dirty="0">
                <a:latin typeface="Century Gothic" panose="020B0502020202020204" pitchFamily="34" charset="0"/>
              </a:rPr>
              <a:t>”)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causality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consequences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outcome</a:t>
            </a:r>
            <a:r>
              <a:rPr lang="pl-PL" sz="2600" dirty="0">
                <a:latin typeface="Century Gothic" panose="020B0502020202020204" pitchFamily="34" charset="0"/>
              </a:rPr>
              <a:t>) - </a:t>
            </a:r>
            <a:r>
              <a:rPr lang="pl-PL" sz="2600" dirty="0" err="1">
                <a:latin typeface="Century Gothic" panose="020B0502020202020204" pitchFamily="34" charset="0"/>
              </a:rPr>
              <a:t>optional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559496" y="1196752"/>
            <a:ext cx="993710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pl-PL" sz="2600" b="1" dirty="0" err="1">
                <a:latin typeface="Century Gothic" panose="020B0502020202020204" pitchFamily="34" charset="0"/>
              </a:rPr>
              <a:t>Behaviour</a:t>
            </a:r>
            <a:r>
              <a:rPr lang="pl-PL" sz="2600" b="1" dirty="0">
                <a:latin typeface="Century Gothic" panose="020B0502020202020204" pitchFamily="34" charset="0"/>
              </a:rPr>
              <a:t> as a </a:t>
            </a:r>
            <a:r>
              <a:rPr lang="pl-PL" sz="2600" b="1" dirty="0" err="1">
                <a:latin typeface="Century Gothic" panose="020B0502020202020204" pitchFamily="34" charset="0"/>
              </a:rPr>
              <a:t>basis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actus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reus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b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in </a:t>
            </a:r>
            <a:r>
              <a:rPr lang="pl-PL" sz="2600" dirty="0" err="1">
                <a:latin typeface="Century Gothic" panose="020B0502020202020204" pitchFamily="34" charset="0"/>
              </a:rPr>
              <a:t>general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it’s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mandatory</a:t>
            </a:r>
            <a:r>
              <a:rPr lang="pl-PL" sz="2600" dirty="0">
                <a:latin typeface="Century Gothic" panose="020B0502020202020204" pitchFamily="34" charset="0"/>
              </a:rPr>
              <a:t> element of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pl-PL" sz="2200" dirty="0">
                <a:latin typeface="Century Gothic" panose="020B0502020202020204" pitchFamily="34" charset="0"/>
              </a:rPr>
              <a:t>(with </a:t>
            </a:r>
            <a:r>
              <a:rPr lang="pl-PL" sz="2200" dirty="0" err="1">
                <a:latin typeface="Century Gothic" panose="020B0502020202020204" pitchFamily="34" charset="0"/>
              </a:rPr>
              <a:t>some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exceptions</a:t>
            </a:r>
            <a:r>
              <a:rPr lang="pl-PL" sz="2200" dirty="0">
                <a:latin typeface="Century Gothic" panose="020B0502020202020204" pitchFamily="34" charset="0"/>
              </a:rPr>
              <a:t> in </a:t>
            </a:r>
            <a:r>
              <a:rPr lang="pl-PL" sz="2200" dirty="0" err="1">
                <a:latin typeface="Century Gothic" panose="020B0502020202020204" pitchFamily="34" charset="0"/>
              </a:rPr>
              <a:t>common</a:t>
            </a:r>
            <a:r>
              <a:rPr lang="pl-PL" sz="2200" dirty="0">
                <a:latin typeface="Century Gothic" panose="020B0502020202020204" pitchFamily="34" charset="0"/>
              </a:rPr>
              <a:t> law, eg. </a:t>
            </a:r>
            <a:r>
              <a:rPr lang="pl-PL" sz="2200" dirty="0" err="1">
                <a:latin typeface="Century Gothic" panose="020B0502020202020204" pitchFamily="34" charset="0"/>
              </a:rPr>
              <a:t>possessory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offences</a:t>
            </a:r>
            <a:r>
              <a:rPr lang="pl-PL" sz="2200" dirty="0">
                <a:latin typeface="Century Gothic" panose="020B0502020202020204" pitchFamily="34" charset="0"/>
              </a:rPr>
              <a:t>, state of </a:t>
            </a:r>
            <a:r>
              <a:rPr lang="pl-PL" sz="2200" dirty="0" err="1">
                <a:latin typeface="Century Gothic" panose="020B0502020202020204" pitchFamily="34" charset="0"/>
              </a:rPr>
              <a:t>affair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offences</a:t>
            </a:r>
            <a:r>
              <a:rPr lang="pl-PL" sz="2200" dirty="0">
                <a:latin typeface="Century Gothic" panose="020B0502020202020204" pitchFamily="34" charset="0"/>
              </a:rPr>
              <a:t>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no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liability</a:t>
            </a:r>
            <a:r>
              <a:rPr lang="pl-PL" sz="2600" dirty="0">
                <a:latin typeface="Century Gothic" panose="020B0502020202020204" pitchFamily="34" charset="0"/>
              </a:rPr>
              <a:t> for </a:t>
            </a:r>
            <a:r>
              <a:rPr lang="pl-PL" sz="2600" dirty="0" err="1">
                <a:latin typeface="Century Gothic" panose="020B0502020202020204" pitchFamily="34" charset="0"/>
              </a:rPr>
              <a:t>merely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intent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thoughts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takes</a:t>
            </a:r>
            <a:r>
              <a:rPr lang="pl-PL" sz="2600" dirty="0">
                <a:latin typeface="Century Gothic" panose="020B0502020202020204" pitchFamily="34" charset="0"/>
              </a:rPr>
              <a:t> place in a form of </a:t>
            </a: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ommission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75520" y="1412776"/>
            <a:ext cx="928903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600" b="1" dirty="0" err="1">
                <a:latin typeface="Century Gothic" panose="020B0502020202020204" pitchFamily="34" charset="0"/>
              </a:rPr>
              <a:t>Circumstances</a:t>
            </a:r>
            <a:r>
              <a:rPr lang="pl-PL" sz="2600" b="1" dirty="0">
                <a:latin typeface="Century Gothic" panose="020B0502020202020204" pitchFamily="34" charset="0"/>
              </a:rPr>
              <a:t> as </a:t>
            </a:r>
            <a:r>
              <a:rPr lang="pl-PL" sz="2600" b="1" dirty="0" err="1">
                <a:latin typeface="Century Gothic" panose="020B0502020202020204" pitchFamily="34" charset="0"/>
              </a:rPr>
              <a:t>an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optional</a:t>
            </a:r>
            <a:r>
              <a:rPr lang="pl-PL" sz="2600" b="1" dirty="0">
                <a:latin typeface="Century Gothic" panose="020B0502020202020204" pitchFamily="34" charset="0"/>
              </a:rPr>
              <a:t> element of </a:t>
            </a:r>
            <a:r>
              <a:rPr lang="pl-PL" sz="2600" b="1" dirty="0" err="1">
                <a:latin typeface="Century Gothic" panose="020B0502020202020204" pitchFamily="34" charset="0"/>
              </a:rPr>
              <a:t>actus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reus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non-</a:t>
            </a:r>
            <a:r>
              <a:rPr lang="pl-PL" sz="2600" dirty="0" err="1">
                <a:latin typeface="Century Gothic" panose="020B0502020202020204" pitchFamily="34" charset="0"/>
              </a:rPr>
              <a:t>mandatory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most of </a:t>
            </a:r>
            <a:r>
              <a:rPr lang="pl-PL" sz="2600" dirty="0" err="1">
                <a:latin typeface="Century Gothic" panose="020B0502020202020204" pitchFamily="34" charset="0"/>
              </a:rPr>
              <a:t>the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offences</a:t>
            </a:r>
            <a:r>
              <a:rPr lang="pl-PL" sz="2600" dirty="0">
                <a:latin typeface="Century Gothic" panose="020B0502020202020204" pitchFamily="34" charset="0"/>
              </a:rPr>
              <a:t> do not </a:t>
            </a:r>
            <a:r>
              <a:rPr lang="pl-PL" sz="2600" dirty="0" err="1">
                <a:latin typeface="Century Gothic" panose="020B0502020202020204" pitchFamily="34" charset="0"/>
              </a:rPr>
              <a:t>include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specific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r>
              <a:rPr lang="pl-PL" sz="2600" dirty="0">
                <a:latin typeface="Century Gothic" panose="020B0502020202020204" pitchFamily="34" charset="0"/>
              </a:rPr>
              <a:t> as element of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endParaRPr lang="pl-PL" sz="1600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might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reflected</a:t>
            </a:r>
            <a:r>
              <a:rPr lang="pl-PL" sz="2600" dirty="0">
                <a:latin typeface="Century Gothic" panose="020B0502020202020204" pitchFamily="34" charset="0"/>
              </a:rPr>
              <a:t> as </a:t>
            </a:r>
            <a:r>
              <a:rPr lang="pl-PL" sz="2600" dirty="0" err="1">
                <a:latin typeface="Century Gothic" panose="020B0502020202020204" pitchFamily="34" charset="0"/>
              </a:rPr>
              <a:t>additional</a:t>
            </a:r>
            <a:r>
              <a:rPr lang="pl-PL" sz="2600" dirty="0">
                <a:latin typeface="Century Gothic" panose="020B0502020202020204" pitchFamily="34" charset="0"/>
              </a:rPr>
              <a:t> element of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594DC79-AEB6-E19A-2DDA-D813723A3BC7}"/>
              </a:ext>
            </a:extLst>
          </p:cNvPr>
          <p:cNvSpPr txBox="1"/>
          <p:nvPr/>
        </p:nvSpPr>
        <p:spPr>
          <a:xfrm>
            <a:off x="1343472" y="628233"/>
            <a:ext cx="9937104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600" b="1" dirty="0" err="1">
                <a:latin typeface="Century Gothic" panose="020B0502020202020204" pitchFamily="34" charset="0"/>
              </a:rPr>
              <a:t>Classification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offences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depending</a:t>
            </a:r>
            <a:r>
              <a:rPr lang="pl-PL" sz="2600" b="1" dirty="0">
                <a:latin typeface="Century Gothic" panose="020B0502020202020204" pitchFamily="34" charset="0"/>
              </a:rPr>
              <a:t> on </a:t>
            </a:r>
            <a:r>
              <a:rPr lang="pl-PL" sz="2600" b="1" dirty="0" err="1">
                <a:latin typeface="Century Gothic" panose="020B0502020202020204" pitchFamily="34" charset="0"/>
              </a:rPr>
              <a:t>circumstances</a:t>
            </a:r>
            <a:r>
              <a:rPr lang="pl-PL" sz="2600" b="1" dirty="0">
                <a:latin typeface="Century Gothic" panose="020B0502020202020204" pitchFamily="34" charset="0"/>
              </a:rPr>
              <a:t>:</a:t>
            </a:r>
          </a:p>
          <a:p>
            <a:pPr lvl="1"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u="sng" dirty="0">
                <a:latin typeface="Century Gothic" panose="020B0502020202020204" pitchFamily="34" charset="0"/>
              </a:rPr>
              <a:t>the basic type</a:t>
            </a:r>
            <a:r>
              <a:rPr lang="en-US" sz="2600" dirty="0">
                <a:latin typeface="Century Gothic" panose="020B0502020202020204" pitchFamily="34" charset="0"/>
              </a:rPr>
              <a:t> – based on the general characteristics of a given prohibited act;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this type refers to the ‘standard’ degree of social harm the act presents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u="sng" dirty="0">
                <a:latin typeface="Century Gothic" panose="020B0502020202020204" pitchFamily="34" charset="0"/>
              </a:rPr>
              <a:t>the privileged type</a:t>
            </a:r>
            <a:r>
              <a:rPr lang="en-US" sz="2600" dirty="0">
                <a:latin typeface="Century Gothic" panose="020B0502020202020204" pitchFamily="34" charset="0"/>
              </a:rPr>
              <a:t> – in comparison to the basic type, it contains </a:t>
            </a:r>
            <a:r>
              <a:rPr lang="en-US" sz="2600" b="1" dirty="0">
                <a:latin typeface="Century Gothic" panose="020B0502020202020204" pitchFamily="34" charset="0"/>
              </a:rPr>
              <a:t>additional elements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within a prohibited act’s description that result in a more lenient assessment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of the social harm the act presents</a:t>
            </a:r>
          </a:p>
          <a:p>
            <a:pPr marL="914400" lvl="1" indent="-457200" algn="just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u="sng" dirty="0">
                <a:latin typeface="Century Gothic" panose="020B0502020202020204" pitchFamily="34" charset="0"/>
              </a:rPr>
              <a:t>the aggravated type</a:t>
            </a:r>
            <a:r>
              <a:rPr lang="en-US" sz="2600" dirty="0">
                <a:latin typeface="Century Gothic" panose="020B0502020202020204" pitchFamily="34" charset="0"/>
              </a:rPr>
              <a:t> – in comparison to the basic type, it contains </a:t>
            </a:r>
            <a:r>
              <a:rPr lang="en-US" sz="2600" b="1" dirty="0">
                <a:latin typeface="Century Gothic" panose="020B0502020202020204" pitchFamily="34" charset="0"/>
              </a:rPr>
              <a:t>additional elements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of a prohibited act’s description that result in a more severe assessment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of the social harm the act presents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61BB9B8D-4108-476F-9DA4-8097093EA6E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99456" y="186802"/>
            <a:ext cx="7496477" cy="3424883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E3C420E6-533B-4EBE-A1FA-BE039794AA0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03787" y="3611686"/>
            <a:ext cx="7239333" cy="144016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2D49CE4-96B1-439D-B48E-8CE0F4EB94E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9456" y="5051846"/>
            <a:ext cx="7383983" cy="147349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83432" y="1268760"/>
            <a:ext cx="106571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00000"/>
              </a:lnSpc>
            </a:pPr>
            <a:r>
              <a:rPr lang="pl-PL" sz="2600" b="1" dirty="0" err="1">
                <a:latin typeface="Century Gothic" panose="020B0502020202020204" pitchFamily="34" charset="0"/>
              </a:rPr>
              <a:t>Concecuences</a:t>
            </a:r>
            <a:r>
              <a:rPr lang="pl-PL" sz="2600" b="1" dirty="0">
                <a:latin typeface="Century Gothic" panose="020B0502020202020204" pitchFamily="34" charset="0"/>
              </a:rPr>
              <a:t>/</a:t>
            </a:r>
            <a:r>
              <a:rPr lang="pl-PL" sz="2600" b="1" dirty="0" err="1">
                <a:latin typeface="Century Gothic" panose="020B0502020202020204" pitchFamily="34" charset="0"/>
              </a:rPr>
              <a:t>outcome</a:t>
            </a:r>
            <a:r>
              <a:rPr lang="pl-PL" sz="2600" b="1" dirty="0">
                <a:latin typeface="Century Gothic" panose="020B0502020202020204" pitchFamily="34" charset="0"/>
              </a:rPr>
              <a:t> as </a:t>
            </a:r>
            <a:r>
              <a:rPr lang="pl-PL" sz="2600" b="1" dirty="0" err="1">
                <a:latin typeface="Century Gothic" panose="020B0502020202020204" pitchFamily="34" charset="0"/>
              </a:rPr>
              <a:t>an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optional</a:t>
            </a:r>
            <a:r>
              <a:rPr lang="pl-PL" sz="2600" b="1" dirty="0">
                <a:latin typeface="Century Gothic" panose="020B0502020202020204" pitchFamily="34" charset="0"/>
              </a:rPr>
              <a:t> element of mens </a:t>
            </a:r>
            <a:r>
              <a:rPr lang="pl-PL" sz="2600" b="1" dirty="0" err="1">
                <a:latin typeface="Century Gothic" panose="020B0502020202020204" pitchFamily="34" charset="0"/>
              </a:rPr>
              <a:t>rea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u="sng" dirty="0" err="1">
                <a:latin typeface="Century Gothic" panose="020B0502020202020204" pitchFamily="34" charset="0"/>
              </a:rPr>
              <a:t>conduct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crimes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–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consists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only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breaking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entering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theft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reckless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driving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u="sng" dirty="0" err="1">
                <a:latin typeface="Century Gothic" panose="020B0502020202020204" pitchFamily="34" charset="0"/>
              </a:rPr>
              <a:t>result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crimes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– </a:t>
            </a:r>
            <a:r>
              <a:rPr lang="pl-PL" sz="2600" dirty="0" err="1">
                <a:latin typeface="Century Gothic" panose="020B0502020202020204" pitchFamily="34" charset="0"/>
              </a:rPr>
              <a:t>cannot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committed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unless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defendant’s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actions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cause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specified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result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consequence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actually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occur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l-PL" sz="2600" dirty="0">
                <a:latin typeface="Century Gothic" panose="020B0502020202020204" pitchFamily="34" charset="0"/>
              </a:rPr>
              <a:t>	(</a:t>
            </a:r>
            <a:r>
              <a:rPr lang="pl-PL" sz="2600" dirty="0" err="1">
                <a:latin typeface="Century Gothic" panose="020B0502020202020204" pitchFamily="34" charset="0"/>
              </a:rPr>
              <a:t>murder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assault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damage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E51AED97-C221-0A4A-B6FA-0F17475648C1}"/>
              </a:ext>
            </a:extLst>
          </p:cNvPr>
          <p:cNvSpPr txBox="1"/>
          <p:nvPr/>
        </p:nvSpPr>
        <p:spPr>
          <a:xfrm>
            <a:off x="1559496" y="1340768"/>
            <a:ext cx="972108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2600" b="1" dirty="0">
                <a:latin typeface="Century Gothic" panose="020B0502020202020204" pitchFamily="34" charset="0"/>
              </a:rPr>
              <a:t>MENS REA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Century Gothic" panose="020B0502020202020204" pitchFamily="34" charset="0"/>
              </a:rPr>
              <a:t>part of the offence referring to the defendant’s mental state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moral</a:t>
            </a:r>
            <a:r>
              <a:rPr lang="pl-PL" sz="2600" dirty="0">
                <a:latin typeface="Century Gothic" panose="020B0502020202020204" pitchFamily="34" charset="0"/>
              </a:rPr>
              <a:t> / </a:t>
            </a:r>
            <a:r>
              <a:rPr lang="pl-PL" sz="2600" dirty="0" err="1">
                <a:latin typeface="Century Gothic" panose="020B0502020202020204" pitchFamily="34" charset="0"/>
              </a:rPr>
              <a:t>mental</a:t>
            </a:r>
            <a:r>
              <a:rPr lang="pl-PL" sz="2600" dirty="0">
                <a:latin typeface="Century Gothic" panose="020B0502020202020204" pitchFamily="34" charset="0"/>
              </a:rPr>
              <a:t> element of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endParaRPr lang="en-US" sz="2600" dirty="0">
              <a:latin typeface="Century Gothic" panose="020B0502020202020204" pitchFamily="34" charset="0"/>
            </a:endParaRP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Century Gothic" panose="020B0502020202020204" pitchFamily="34" charset="0"/>
              </a:rPr>
              <a:t>requirement of „guilty mind”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Century Gothic" panose="020B0502020202020204" pitchFamily="34" charset="0"/>
              </a:rPr>
              <a:t>substantial differences between common law and continental (Polish) law</a:t>
            </a:r>
          </a:p>
        </p:txBody>
      </p:sp>
    </p:spTree>
    <p:extLst>
      <p:ext uri="{BB962C8B-B14F-4D97-AF65-F5344CB8AC3E}">
        <p14:creationId xmlns:p14="http://schemas.microsoft.com/office/powerpoint/2010/main" val="414923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7016"/>
          </a:xfrm>
        </p:spPr>
        <p:txBody>
          <a:bodyPr/>
          <a:lstStyle/>
          <a:p>
            <a:pPr algn="ctr"/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offence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31504" y="1844824"/>
            <a:ext cx="9601200" cy="43273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different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definitions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common</a:t>
            </a:r>
            <a:r>
              <a:rPr lang="pl-PL" sz="2600" dirty="0">
                <a:latin typeface="Century Gothic" panose="020B0502020202020204" pitchFamily="34" charset="0"/>
              </a:rPr>
              <a:t> law and in </a:t>
            </a:r>
            <a:r>
              <a:rPr lang="pl-PL" sz="2600" dirty="0" err="1">
                <a:latin typeface="Century Gothic" panose="020B0502020202020204" pitchFamily="34" charset="0"/>
              </a:rPr>
              <a:t>continental</a:t>
            </a:r>
            <a:r>
              <a:rPr lang="pl-PL" sz="2600" dirty="0">
                <a:latin typeface="Century Gothic" panose="020B0502020202020204" pitchFamily="34" charset="0"/>
              </a:rPr>
              <a:t> law</a:t>
            </a:r>
          </a:p>
          <a:p>
            <a:pPr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might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defined</a:t>
            </a:r>
            <a:r>
              <a:rPr lang="pl-PL" sz="2600" dirty="0">
                <a:latin typeface="Century Gothic" panose="020B0502020202020204" pitchFamily="34" charset="0"/>
              </a:rPr>
              <a:t> by:</a:t>
            </a:r>
          </a:p>
          <a:p>
            <a:pPr lvl="1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its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consequences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its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structural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characteristic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pl-PL" sz="2600" dirty="0">
                <a:latin typeface="Century Gothic" panose="020B0502020202020204" pitchFamily="34" charset="0"/>
              </a:rPr>
              <a:t>Basic </a:t>
            </a:r>
            <a:r>
              <a:rPr lang="pl-PL" sz="2600" dirty="0" err="1">
                <a:latin typeface="Century Gothic" panose="020B0502020202020204" pitchFamily="34" charset="0"/>
              </a:rPr>
              <a:t>features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acts</a:t>
            </a: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harmful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nature</a:t>
            </a: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Prohibition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punishment</a:t>
            </a: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conviction</a:t>
            </a:r>
            <a:r>
              <a:rPr lang="pl-PL" sz="2600" dirty="0">
                <a:latin typeface="Century Gothic" panose="020B0502020202020204" pitchFamily="34" charset="0"/>
              </a:rPr>
              <a:t> as </a:t>
            </a:r>
            <a:r>
              <a:rPr lang="pl-PL" sz="2600" dirty="0" err="1">
                <a:latin typeface="Century Gothic" panose="020B0502020202020204" pitchFamily="34" charset="0"/>
              </a:rPr>
              <a:t>distinctive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aspect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law</a:t>
            </a:r>
          </a:p>
          <a:p>
            <a:pPr lvl="1">
              <a:lnSpc>
                <a:spcPct val="100000"/>
              </a:lnSpc>
            </a:pPr>
            <a:endParaRPr lang="pl-PL" sz="2200" dirty="0">
              <a:latin typeface="Century Gothic" panose="020B0502020202020204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2BB95D4-F1B7-2EC5-F7D1-C78E43B21123}"/>
              </a:ext>
            </a:extLst>
          </p:cNvPr>
          <p:cNvSpPr txBox="1"/>
          <p:nvPr/>
        </p:nvSpPr>
        <p:spPr>
          <a:xfrm>
            <a:off x="1127448" y="836712"/>
            <a:ext cx="993710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00000"/>
              </a:lnSpc>
            </a:pPr>
            <a:r>
              <a:rPr lang="pl-PL" sz="2600" b="1" dirty="0">
                <a:latin typeface="Century Gothic" panose="020B0502020202020204" pitchFamily="34" charset="0"/>
              </a:rPr>
              <a:t>Mens </a:t>
            </a:r>
            <a:r>
              <a:rPr lang="pl-PL" sz="2600" b="1" dirty="0" err="1">
                <a:latin typeface="Century Gothic" panose="020B0502020202020204" pitchFamily="34" charset="0"/>
              </a:rPr>
              <a:t>rea</a:t>
            </a:r>
            <a:r>
              <a:rPr lang="pl-PL" sz="2600" b="1" dirty="0">
                <a:latin typeface="Century Gothic" panose="020B0502020202020204" pitchFamily="34" charset="0"/>
              </a:rPr>
              <a:t> in </a:t>
            </a:r>
            <a:r>
              <a:rPr lang="pl-PL" sz="2600" b="1" dirty="0" err="1">
                <a:latin typeface="Century Gothic" panose="020B0502020202020204" pitchFamily="34" charset="0"/>
              </a:rPr>
              <a:t>common</a:t>
            </a:r>
            <a:r>
              <a:rPr lang="pl-PL" sz="2600" b="1" dirty="0">
                <a:latin typeface="Century Gothic" panose="020B0502020202020204" pitchFamily="34" charset="0"/>
              </a:rPr>
              <a:t> law</a:t>
            </a: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Century Gothic" panose="020B0502020202020204" pitchFamily="34" charset="0"/>
              </a:rPr>
              <a:t>it is possible for an offence to contain a variety of actus reus elements which the corresponding </a:t>
            </a:r>
            <a:r>
              <a:rPr lang="en-US" sz="2600" dirty="0" err="1">
                <a:latin typeface="Century Gothic" panose="020B0502020202020204" pitchFamily="34" charset="0"/>
              </a:rPr>
              <a:t>mens</a:t>
            </a:r>
            <a:r>
              <a:rPr lang="en-US" sz="2600" dirty="0">
                <a:latin typeface="Century Gothic" panose="020B0502020202020204" pitchFamily="34" charset="0"/>
              </a:rPr>
              <a:t> rea requirements differ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includes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guilt</a:t>
            </a:r>
            <a:r>
              <a:rPr lang="pl-PL" sz="2600" dirty="0">
                <a:latin typeface="Century Gothic" panose="020B0502020202020204" pitchFamily="34" charset="0"/>
              </a:rPr>
              <a:t> (not </a:t>
            </a:r>
            <a:r>
              <a:rPr lang="pl-PL" sz="2600" dirty="0" err="1">
                <a:latin typeface="Century Gothic" panose="020B0502020202020204" pitchFamily="34" charset="0"/>
              </a:rPr>
              <a:t>only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psychological</a:t>
            </a:r>
            <a:r>
              <a:rPr lang="pl-PL" sz="2600" dirty="0">
                <a:latin typeface="Century Gothic" panose="020B0502020202020204" pitchFamily="34" charset="0"/>
              </a:rPr>
              <a:t> but </a:t>
            </a:r>
            <a:r>
              <a:rPr lang="pl-PL" sz="2600" dirty="0" err="1">
                <a:latin typeface="Century Gothic" panose="020B0502020202020204" pitchFamily="34" charset="0"/>
              </a:rPr>
              <a:t>also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moral</a:t>
            </a:r>
            <a:r>
              <a:rPr lang="pl-PL" sz="2600" dirty="0">
                <a:latin typeface="Century Gothic" panose="020B0502020202020204" pitchFamily="34" charset="0"/>
              </a:rPr>
              <a:t> element)</a:t>
            </a:r>
          </a:p>
          <a:p>
            <a:pPr lvl="1" algn="just"/>
            <a:endParaRPr lang="pl-PL" sz="2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l-PL" sz="2600" u="sng" dirty="0" err="1">
                <a:latin typeface="Century Gothic" panose="020B0502020202020204" pitchFamily="34" charset="0"/>
              </a:rPr>
              <a:t>Examples</a:t>
            </a:r>
            <a:r>
              <a:rPr lang="pl-PL" sz="2600" u="sng" dirty="0">
                <a:latin typeface="Century Gothic" panose="020B0502020202020204" pitchFamily="34" charset="0"/>
              </a:rPr>
              <a:t> of mens </a:t>
            </a:r>
            <a:r>
              <a:rPr lang="pl-PL" sz="2600" u="sng" dirty="0" err="1">
                <a:latin typeface="Century Gothic" panose="020B0502020202020204" pitchFamily="34" charset="0"/>
              </a:rPr>
              <a:t>rea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states</a:t>
            </a:r>
            <a:r>
              <a:rPr lang="pl-PL" sz="2600" u="sng" dirty="0">
                <a:latin typeface="Century Gothic" panose="020B0502020202020204" pitchFamily="34" charset="0"/>
              </a:rPr>
              <a:t>:</a:t>
            </a:r>
          </a:p>
          <a:p>
            <a:pPr lvl="1" algn="just">
              <a:lnSpc>
                <a:spcPct val="100000"/>
              </a:lnSpc>
            </a:pPr>
            <a:r>
              <a:rPr lang="pl-PL" sz="2400" dirty="0" err="1">
                <a:latin typeface="Century Gothic" panose="020B0502020202020204" pitchFamily="34" charset="0"/>
              </a:rPr>
              <a:t>purpose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intention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recklessness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wilfulness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knowledge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belief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suspiction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reasonable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cause</a:t>
            </a:r>
            <a:r>
              <a:rPr lang="pl-PL" sz="2400" dirty="0">
                <a:latin typeface="Century Gothic" panose="020B0502020202020204" pitchFamily="34" charset="0"/>
              </a:rPr>
              <a:t> to </a:t>
            </a:r>
            <a:r>
              <a:rPr lang="pl-PL" sz="2400" dirty="0" err="1">
                <a:latin typeface="Century Gothic" panose="020B0502020202020204" pitchFamily="34" charset="0"/>
              </a:rPr>
              <a:t>believe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maliciousness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fraudulence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dishonesty</a:t>
            </a:r>
            <a:r>
              <a:rPr lang="pl-PL" sz="2400" dirty="0">
                <a:latin typeface="Century Gothic" panose="020B0502020202020204" pitchFamily="34" charset="0"/>
              </a:rPr>
              <a:t>, </a:t>
            </a:r>
            <a:r>
              <a:rPr lang="pl-PL" sz="2400" dirty="0" err="1">
                <a:latin typeface="Century Gothic" panose="020B0502020202020204" pitchFamily="34" charset="0"/>
              </a:rPr>
              <a:t>corruptness</a:t>
            </a:r>
            <a:endParaRPr lang="pl-PL" sz="24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l-PL" sz="2400" dirty="0" err="1">
                <a:latin typeface="Century Gothic" panose="020B0502020202020204" pitchFamily="34" charset="0"/>
              </a:rPr>
              <a:t>neglicence</a:t>
            </a:r>
            <a:endParaRPr lang="pl-PL" sz="24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DAEFEAA-DA77-7C31-4FA1-FB3BFE0B0A0A}"/>
              </a:ext>
            </a:extLst>
          </p:cNvPr>
          <p:cNvSpPr txBox="1"/>
          <p:nvPr/>
        </p:nvSpPr>
        <p:spPr>
          <a:xfrm>
            <a:off x="1487488" y="1340768"/>
            <a:ext cx="10009112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600" dirty="0">
                <a:latin typeface="Century Gothic" panose="020B0502020202020204" pitchFamily="34" charset="0"/>
              </a:rPr>
              <a:t>In </a:t>
            </a:r>
            <a:r>
              <a:rPr lang="pl-PL" sz="2600" dirty="0" err="1">
                <a:latin typeface="Century Gothic" panose="020B0502020202020204" pitchFamily="34" charset="0"/>
              </a:rPr>
              <a:t>common</a:t>
            </a:r>
            <a:r>
              <a:rPr lang="pl-PL" sz="2600" dirty="0">
                <a:latin typeface="Century Gothic" panose="020B0502020202020204" pitchFamily="34" charset="0"/>
              </a:rPr>
              <a:t> law, for the </a:t>
            </a:r>
            <a:r>
              <a:rPr lang="pl-PL" sz="2600" dirty="0" err="1">
                <a:latin typeface="Century Gothic" panose="020B0502020202020204" pitchFamily="34" charset="0"/>
              </a:rPr>
              <a:t>majority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offences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necessary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prove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that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r>
              <a:rPr lang="pl-PL" sz="2600" dirty="0">
                <a:latin typeface="Century Gothic" panose="020B0502020202020204" pitchFamily="34" charset="0"/>
              </a:rPr>
              <a:t> was </a:t>
            </a:r>
            <a:r>
              <a:rPr lang="pl-PL" sz="2600" dirty="0" err="1">
                <a:latin typeface="Century Gothic" panose="020B0502020202020204" pitchFamily="34" charset="0"/>
              </a:rPr>
              <a:t>intended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since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recklessness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will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normally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suffice</a:t>
            </a:r>
            <a:r>
              <a:rPr lang="pl-PL" sz="2600" dirty="0">
                <a:latin typeface="Century Gothic" panose="020B0502020202020204" pitchFamily="34" charset="0"/>
              </a:rPr>
              <a:t> for a </a:t>
            </a:r>
            <a:r>
              <a:rPr lang="pl-PL" sz="2600" dirty="0" err="1">
                <a:latin typeface="Century Gothic" panose="020B0502020202020204" pitchFamily="34" charset="0"/>
              </a:rPr>
              <a:t>conviction</a:t>
            </a:r>
            <a:r>
              <a:rPr lang="pl-PL" sz="2600" dirty="0">
                <a:latin typeface="Century Gothic" panose="020B0502020202020204" pitchFamily="34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l-PL" sz="2200" dirty="0" err="1">
                <a:latin typeface="Century Gothic" panose="020B0502020202020204" pitchFamily="34" charset="0"/>
              </a:rPr>
              <a:t>Some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exceptions</a:t>
            </a:r>
            <a:r>
              <a:rPr lang="pl-PL" sz="2200" dirty="0">
                <a:latin typeface="Century Gothic" panose="020B0502020202020204" pitchFamily="34" charset="0"/>
              </a:rPr>
              <a:t>:</a:t>
            </a: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latin typeface="Century Gothic" panose="020B0502020202020204" pitchFamily="34" charset="0"/>
              </a:rPr>
              <a:t>murder</a:t>
            </a:r>
            <a:endParaRPr lang="pl-PL" sz="2400" dirty="0">
              <a:latin typeface="Century Gothic" panose="020B0502020202020204" pitchFamily="34" charset="0"/>
            </a:endParaRP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latin typeface="Century Gothic" panose="020B0502020202020204" pitchFamily="34" charset="0"/>
              </a:rPr>
              <a:t>theft</a:t>
            </a:r>
            <a:endParaRPr lang="pl-PL" sz="2400" dirty="0">
              <a:latin typeface="Century Gothic" panose="020B0502020202020204" pitchFamily="34" charset="0"/>
            </a:endParaRP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latin typeface="Century Gothic" panose="020B0502020202020204" pitchFamily="34" charset="0"/>
              </a:rPr>
              <a:t>burglary</a:t>
            </a:r>
            <a:endParaRPr lang="pl-PL" sz="2400" dirty="0">
              <a:latin typeface="Century Gothic" panose="020B0502020202020204" pitchFamily="34" charset="0"/>
            </a:endParaRPr>
          </a:p>
          <a:p>
            <a:pPr marL="125730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400" dirty="0" err="1">
                <a:latin typeface="Century Gothic" panose="020B0502020202020204" pitchFamily="34" charset="0"/>
              </a:rPr>
              <a:t>wounding</a:t>
            </a:r>
            <a:r>
              <a:rPr lang="pl-PL" sz="2400" dirty="0">
                <a:latin typeface="Century Gothic" panose="020B0502020202020204" pitchFamily="34" charset="0"/>
              </a:rPr>
              <a:t> with </a:t>
            </a:r>
            <a:r>
              <a:rPr lang="pl-PL" sz="2400" dirty="0" err="1">
                <a:latin typeface="Century Gothic" panose="020B0502020202020204" pitchFamily="34" charset="0"/>
              </a:rPr>
              <a:t>intent</a:t>
            </a:r>
            <a:endParaRPr lang="pl-PL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664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F39D076A-060B-4419-FDF4-A3E9E4AAB5BA}"/>
              </a:ext>
            </a:extLst>
          </p:cNvPr>
          <p:cNvSpPr txBox="1"/>
          <p:nvPr/>
        </p:nvSpPr>
        <p:spPr>
          <a:xfrm>
            <a:off x="1559496" y="1340768"/>
            <a:ext cx="979308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600" u="sng" dirty="0" err="1">
                <a:latin typeface="Century Gothic" panose="020B0502020202020204" pitchFamily="34" charset="0"/>
              </a:rPr>
              <a:t>Main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differences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between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intention</a:t>
            </a:r>
            <a:r>
              <a:rPr lang="pl-PL" sz="2600" u="sng" dirty="0">
                <a:latin typeface="Century Gothic" panose="020B0502020202020204" pitchFamily="34" charset="0"/>
              </a:rPr>
              <a:t> and </a:t>
            </a:r>
            <a:r>
              <a:rPr lang="pl-PL" sz="2600" u="sng" dirty="0" err="1">
                <a:latin typeface="Century Gothic" panose="020B0502020202020204" pitchFamily="34" charset="0"/>
              </a:rPr>
              <a:t>recklessness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in </a:t>
            </a:r>
            <a:r>
              <a:rPr lang="pl-PL" sz="2600" dirty="0" err="1">
                <a:latin typeface="Century Gothic" panose="020B0502020202020204" pitchFamily="34" charset="0"/>
              </a:rPr>
              <a:t>both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cases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defendant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foresees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possibility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realising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the </a:t>
            </a:r>
            <a:r>
              <a:rPr lang="pl-PL" sz="2600" dirty="0" err="1">
                <a:latin typeface="Century Gothic" panose="020B0502020202020204" pitchFamily="34" charset="0"/>
              </a:rPr>
              <a:t>defendant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recklessly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does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seek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motivated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bring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about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recklessness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established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only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if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defendant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risked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doing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unreasonably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while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there’s</a:t>
            </a:r>
            <a:r>
              <a:rPr lang="pl-PL" sz="2600" dirty="0">
                <a:latin typeface="Century Gothic" panose="020B0502020202020204" pitchFamily="34" charset="0"/>
              </a:rPr>
              <a:t> no </a:t>
            </a:r>
            <a:r>
              <a:rPr lang="pl-PL" sz="2600" dirty="0" err="1">
                <a:latin typeface="Century Gothic" panose="020B0502020202020204" pitchFamily="34" charset="0"/>
              </a:rPr>
              <a:t>condition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unreasonableness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attaching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8534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87ED4282-AFEF-89BD-080A-D656D0F1C3FD}"/>
              </a:ext>
            </a:extLst>
          </p:cNvPr>
          <p:cNvSpPr txBox="1"/>
          <p:nvPr/>
        </p:nvSpPr>
        <p:spPr>
          <a:xfrm>
            <a:off x="1415480" y="689788"/>
            <a:ext cx="9721080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600" u="sng" dirty="0" err="1">
                <a:latin typeface="Century Gothic" panose="020B0502020202020204" pitchFamily="34" charset="0"/>
              </a:rPr>
              <a:t>Two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types</a:t>
            </a:r>
            <a:r>
              <a:rPr lang="pl-PL" sz="2600" u="sng" dirty="0">
                <a:latin typeface="Century Gothic" panose="020B0502020202020204" pitchFamily="34" charset="0"/>
              </a:rPr>
              <a:t> of </a:t>
            </a:r>
            <a:r>
              <a:rPr lang="pl-PL" sz="2600" u="sng" dirty="0" err="1">
                <a:latin typeface="Century Gothic" panose="020B0502020202020204" pitchFamily="34" charset="0"/>
              </a:rPr>
              <a:t>negligence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ordinary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negligence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gross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negligence</a:t>
            </a: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2600" dirty="0">
                <a:latin typeface="Century Gothic" panose="020B0502020202020204" pitchFamily="34" charset="0"/>
              </a:rPr>
              <a:t>the </a:t>
            </a:r>
            <a:r>
              <a:rPr lang="pl-PL" sz="2600" dirty="0" err="1">
                <a:latin typeface="Century Gothic" panose="020B0502020202020204" pitchFamily="34" charset="0"/>
              </a:rPr>
              <a:t>defendant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negligent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if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reasonable</a:t>
            </a:r>
            <a:r>
              <a:rPr lang="pl-PL" sz="2600" dirty="0">
                <a:latin typeface="Century Gothic" panose="020B0502020202020204" pitchFamily="34" charset="0"/>
              </a:rPr>
              <a:t> person in the same </a:t>
            </a:r>
            <a:r>
              <a:rPr lang="pl-PL" sz="2600" dirty="0" err="1">
                <a:latin typeface="Century Gothic" panose="020B0502020202020204" pitchFamily="34" charset="0"/>
              </a:rPr>
              <a:t>circumstances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</a:p>
          <a:p>
            <a:pPr marL="914400" lvl="1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pl-PL" sz="2200" dirty="0" err="1">
                <a:latin typeface="Century Gothic" panose="020B0502020202020204" pitchFamily="34" charset="0"/>
              </a:rPr>
              <a:t>would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have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been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aware</a:t>
            </a:r>
            <a:r>
              <a:rPr lang="pl-PL" sz="2200" dirty="0">
                <a:latin typeface="Century Gothic" panose="020B0502020202020204" pitchFamily="34" charset="0"/>
              </a:rPr>
              <a:t> of the </a:t>
            </a:r>
            <a:r>
              <a:rPr lang="pl-PL" sz="2200" dirty="0" err="1">
                <a:latin typeface="Century Gothic" panose="020B0502020202020204" pitchFamily="34" charset="0"/>
              </a:rPr>
              <a:t>risks</a:t>
            </a:r>
            <a:r>
              <a:rPr lang="pl-PL" sz="2200" dirty="0">
                <a:latin typeface="Century Gothic" panose="020B0502020202020204" pitchFamily="34" charset="0"/>
              </a:rPr>
              <a:t> of </a:t>
            </a:r>
            <a:r>
              <a:rPr lang="pl-PL" sz="2200" dirty="0" err="1">
                <a:latin typeface="Century Gothic" panose="020B0502020202020204" pitchFamily="34" charset="0"/>
              </a:rPr>
              <a:t>doing</a:t>
            </a:r>
            <a:r>
              <a:rPr lang="pl-PL" sz="2200" dirty="0">
                <a:latin typeface="Century Gothic" panose="020B0502020202020204" pitchFamily="34" charset="0"/>
              </a:rPr>
              <a:t> the </a:t>
            </a:r>
            <a:r>
              <a:rPr lang="pl-PL" sz="2200" dirty="0" err="1">
                <a:latin typeface="Century Gothic" panose="020B0502020202020204" pitchFamily="34" charset="0"/>
              </a:rPr>
              <a:t>actus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reus</a:t>
            </a:r>
            <a:r>
              <a:rPr lang="pl-PL" sz="2200" dirty="0">
                <a:latin typeface="Century Gothic" panose="020B0502020202020204" pitchFamily="34" charset="0"/>
              </a:rPr>
              <a:t>, and</a:t>
            </a:r>
          </a:p>
          <a:p>
            <a:pPr marL="914400" lvl="1" indent="-457200" algn="just">
              <a:lnSpc>
                <a:spcPct val="100000"/>
              </a:lnSpc>
              <a:buFont typeface="+mj-lt"/>
              <a:buAutoNum type="arabicParenR"/>
            </a:pPr>
            <a:r>
              <a:rPr lang="pl-PL" sz="2200" dirty="0" err="1">
                <a:latin typeface="Century Gothic" panose="020B0502020202020204" pitchFamily="34" charset="0"/>
              </a:rPr>
              <a:t>would</a:t>
            </a:r>
            <a:r>
              <a:rPr lang="pl-PL" sz="2200" dirty="0">
                <a:latin typeface="Century Gothic" panose="020B0502020202020204" pitchFamily="34" charset="0"/>
              </a:rPr>
              <a:t> not </a:t>
            </a:r>
            <a:r>
              <a:rPr lang="pl-PL" sz="2200" dirty="0" err="1">
                <a:latin typeface="Century Gothic" panose="020B0502020202020204" pitchFamily="34" charset="0"/>
              </a:rPr>
              <a:t>have</a:t>
            </a:r>
            <a:r>
              <a:rPr lang="pl-PL" sz="2200" dirty="0">
                <a:latin typeface="Century Gothic" panose="020B0502020202020204" pitchFamily="34" charset="0"/>
              </a:rPr>
              <a:t> run </a:t>
            </a:r>
            <a:r>
              <a:rPr lang="pl-PL" sz="2200" dirty="0" err="1">
                <a:latin typeface="Century Gothic" panose="020B0502020202020204" pitchFamily="34" charset="0"/>
              </a:rPr>
              <a:t>those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risks</a:t>
            </a:r>
            <a:endParaRPr lang="pl-PL" sz="22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sz="2600" i="1" dirty="0" err="1">
                <a:latin typeface="Century Gothic" panose="020B0502020202020204" pitchFamily="34" charset="0"/>
              </a:rPr>
              <a:t>gross</a:t>
            </a:r>
            <a:r>
              <a:rPr lang="pl-PL" sz="2600" i="1" dirty="0">
                <a:latin typeface="Century Gothic" panose="020B0502020202020204" pitchFamily="34" charset="0"/>
              </a:rPr>
              <a:t> </a:t>
            </a:r>
            <a:r>
              <a:rPr lang="pl-PL" sz="2600" i="1" dirty="0" err="1">
                <a:latin typeface="Century Gothic" panose="020B0502020202020204" pitchFamily="34" charset="0"/>
              </a:rPr>
              <a:t>negligence</a:t>
            </a:r>
            <a:r>
              <a:rPr lang="pl-PL" sz="2600" i="1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– the </a:t>
            </a:r>
            <a:r>
              <a:rPr lang="pl-PL" sz="2600" dirty="0" err="1">
                <a:latin typeface="Century Gothic" panose="020B0502020202020204" pitchFamily="34" charset="0"/>
              </a:rPr>
              <a:t>defendant’s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merely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fails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meet</a:t>
            </a:r>
            <a:r>
              <a:rPr lang="pl-PL" sz="2600" dirty="0">
                <a:latin typeface="Century Gothic" panose="020B0502020202020204" pitchFamily="34" charset="0"/>
              </a:rPr>
              <a:t> the standard set by the </a:t>
            </a:r>
            <a:r>
              <a:rPr lang="pl-PL" sz="2600" dirty="0" err="1">
                <a:latin typeface="Century Gothic" panose="020B0502020202020204" pitchFamily="34" charset="0"/>
              </a:rPr>
              <a:t>reasonable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man</a:t>
            </a:r>
            <a:r>
              <a:rPr lang="pl-PL" sz="2600" dirty="0">
                <a:latin typeface="Century Gothic" panose="020B0502020202020204" pitchFamily="34" charset="0"/>
              </a:rPr>
              <a:t> test, but </a:t>
            </a:r>
            <a:r>
              <a:rPr lang="pl-PL" sz="2600" dirty="0" err="1">
                <a:latin typeface="Century Gothic" panose="020B0502020202020204" pitchFamily="34" charset="0"/>
              </a:rPr>
              <a:t>falls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short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that</a:t>
            </a:r>
            <a:r>
              <a:rPr lang="pl-PL" sz="2600" dirty="0">
                <a:latin typeface="Century Gothic" panose="020B0502020202020204" pitchFamily="34" charset="0"/>
              </a:rPr>
              <a:t> standard by a </a:t>
            </a:r>
            <a:r>
              <a:rPr lang="pl-PL" sz="2600" dirty="0" err="1">
                <a:latin typeface="Century Gothic" panose="020B0502020202020204" pitchFamily="34" charset="0"/>
              </a:rPr>
              <a:t>considerable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margin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1" algn="just">
              <a:lnSpc>
                <a:spcPct val="100000"/>
              </a:lnSpc>
            </a:pPr>
            <a:r>
              <a:rPr lang="pl-PL" sz="2400" dirty="0">
                <a:latin typeface="Century Gothic" panose="020B0502020202020204" pitchFamily="34" charset="0"/>
              </a:rPr>
              <a:t>„not </a:t>
            </a:r>
            <a:r>
              <a:rPr lang="pl-PL" sz="2400" dirty="0" err="1">
                <a:latin typeface="Century Gothic" panose="020B0502020202020204" pitchFamily="34" charset="0"/>
              </a:rPr>
              <a:t>merely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unreasonable</a:t>
            </a:r>
            <a:r>
              <a:rPr lang="pl-PL" sz="2400" dirty="0">
                <a:latin typeface="Century Gothic" panose="020B0502020202020204" pitchFamily="34" charset="0"/>
              </a:rPr>
              <a:t>, but </a:t>
            </a:r>
            <a:r>
              <a:rPr lang="pl-PL" sz="2400" dirty="0" err="1">
                <a:latin typeface="Century Gothic" panose="020B0502020202020204" pitchFamily="34" charset="0"/>
              </a:rPr>
              <a:t>very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unreasonable</a:t>
            </a:r>
            <a:r>
              <a:rPr lang="pl-PL" sz="2400" dirty="0">
                <a:latin typeface="Century Gothic" panose="020B0502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00041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32E4F7A7-04E8-E9E9-8DB3-278625E9FAFA}"/>
              </a:ext>
            </a:extLst>
          </p:cNvPr>
          <p:cNvSpPr txBox="1"/>
          <p:nvPr/>
        </p:nvSpPr>
        <p:spPr>
          <a:xfrm>
            <a:off x="1487488" y="980729"/>
            <a:ext cx="9937104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>
              <a:lnSpc>
                <a:spcPct val="100000"/>
              </a:lnSpc>
            </a:pPr>
            <a:r>
              <a:rPr lang="pl-PL" sz="2600" b="1" dirty="0">
                <a:latin typeface="Century Gothic" panose="020B0502020202020204" pitchFamily="34" charset="0"/>
              </a:rPr>
              <a:t>Mens </a:t>
            </a:r>
            <a:r>
              <a:rPr lang="pl-PL" sz="2600" b="1" dirty="0" err="1">
                <a:latin typeface="Century Gothic" panose="020B0502020202020204" pitchFamily="34" charset="0"/>
              </a:rPr>
              <a:t>rea</a:t>
            </a:r>
            <a:r>
              <a:rPr lang="pl-PL" sz="2600" b="1" dirty="0">
                <a:latin typeface="Century Gothic" panose="020B0502020202020204" pitchFamily="34" charset="0"/>
              </a:rPr>
              <a:t> in </a:t>
            </a:r>
            <a:r>
              <a:rPr lang="en-US" sz="2600" b="1" dirty="0">
                <a:latin typeface="Century Gothic" panose="020B0502020202020204" pitchFamily="34" charset="0"/>
              </a:rPr>
              <a:t>continental (Polish) law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might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only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intentional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unintentional</a:t>
            </a:r>
            <a:r>
              <a:rPr lang="pl-PL" sz="2600" dirty="0">
                <a:latin typeface="Century Gothic" panose="020B0502020202020204" pitchFamily="34" charset="0"/>
              </a:rPr>
              <a:t> (as a </a:t>
            </a:r>
            <a:r>
              <a:rPr lang="pl-PL" sz="2600" dirty="0" err="1">
                <a:latin typeface="Century Gothic" panose="020B0502020202020204" pitchFamily="34" charset="0"/>
              </a:rPr>
              <a:t>whole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guilt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culpability</a:t>
            </a:r>
            <a:r>
              <a:rPr lang="pl-PL" sz="2600" dirty="0">
                <a:latin typeface="Century Gothic" panose="020B0502020202020204" pitchFamily="34" charset="0"/>
              </a:rPr>
              <a:t>) and </a:t>
            </a:r>
            <a:r>
              <a:rPr lang="pl-PL" sz="2600" dirty="0" err="1">
                <a:latin typeface="Century Gothic" panose="020B0502020202020204" pitchFamily="34" charset="0"/>
              </a:rPr>
              <a:t>intentionality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are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separated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439863" lvl="2" algn="just">
              <a:lnSpc>
                <a:spcPct val="100000"/>
              </a:lnSpc>
            </a:pPr>
            <a:r>
              <a:rPr lang="pl-PL" sz="2200" dirty="0" err="1">
                <a:latin typeface="Century Gothic" panose="020B0502020202020204" pitchFamily="34" charset="0"/>
              </a:rPr>
              <a:t>normative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pl-PL" sz="2200" dirty="0" err="1">
                <a:latin typeface="Century Gothic" panose="020B0502020202020204" pitchFamily="34" charset="0"/>
              </a:rPr>
              <a:t>understanding</a:t>
            </a:r>
            <a:r>
              <a:rPr lang="pl-PL" sz="2200" dirty="0">
                <a:latin typeface="Century Gothic" panose="020B0502020202020204" pitchFamily="34" charset="0"/>
              </a:rPr>
              <a:t> of </a:t>
            </a:r>
            <a:r>
              <a:rPr lang="pl-PL" sz="2200" dirty="0" err="1">
                <a:latin typeface="Century Gothic" panose="020B0502020202020204" pitchFamily="34" charset="0"/>
              </a:rPr>
              <a:t>guilt</a:t>
            </a:r>
            <a:r>
              <a:rPr lang="pl-PL" sz="2200" dirty="0">
                <a:latin typeface="Century Gothic" panose="020B0502020202020204" pitchFamily="34" charset="0"/>
              </a:rPr>
              <a:t>: </a:t>
            </a:r>
            <a:r>
              <a:rPr lang="en-US" sz="2200" dirty="0">
                <a:latin typeface="Century Gothic" panose="020B0502020202020204" pitchFamily="34" charset="0"/>
              </a:rPr>
              <a:t>ability to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en-US" sz="2200" dirty="0">
                <a:latin typeface="Century Gothic" panose="020B0502020202020204" pitchFamily="34" charset="0"/>
              </a:rPr>
              <a:t>impute to a perpetrator a defectiveness of his or her motivational process: a perpetrator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en-US" sz="2200" dirty="0">
                <a:latin typeface="Century Gothic" panose="020B0502020202020204" pitchFamily="34" charset="0"/>
              </a:rPr>
              <a:t>decides to perform a given act whereas in accordance with socially acceptable</a:t>
            </a:r>
            <a:r>
              <a:rPr lang="pl-PL" sz="2200" dirty="0">
                <a:latin typeface="Century Gothic" panose="020B0502020202020204" pitchFamily="34" charset="0"/>
              </a:rPr>
              <a:t> </a:t>
            </a:r>
            <a:r>
              <a:rPr lang="en-US" sz="2200" dirty="0">
                <a:latin typeface="Century Gothic" panose="020B0502020202020204" pitchFamily="34" charset="0"/>
              </a:rPr>
              <a:t>rules of conduct, he or she should have behaved differently</a:t>
            </a:r>
            <a:r>
              <a:rPr lang="pl-PL" sz="2200" dirty="0">
                <a:latin typeface="Century Gothic" panose="020B0502020202020204" pitchFamily="34" charset="0"/>
              </a:rPr>
              <a:t> (</a:t>
            </a:r>
            <a:r>
              <a:rPr lang="pl-PL" sz="2200" dirty="0" err="1">
                <a:latin typeface="Century Gothic" panose="020B0502020202020204" pitchFamily="34" charset="0"/>
              </a:rPr>
              <a:t>transl</a:t>
            </a:r>
            <a:r>
              <a:rPr lang="pl-PL" sz="2200" dirty="0">
                <a:latin typeface="Century Gothic" panose="020B0502020202020204" pitchFamily="34" charset="0"/>
              </a:rPr>
              <a:t>. K. </a:t>
            </a:r>
            <a:r>
              <a:rPr lang="pl-PL" sz="2200" dirty="0" err="1">
                <a:latin typeface="Century Gothic" panose="020B0502020202020204" pitchFamily="34" charset="0"/>
              </a:rPr>
              <a:t>Kremens</a:t>
            </a:r>
            <a:r>
              <a:rPr lang="pl-PL" sz="2200" dirty="0">
                <a:latin typeface="Century Gothic" panose="020B0502020202020204" pitchFamily="34" charset="0"/>
              </a:rPr>
              <a:t>, W. Jasiński)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439863" lvl="2"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1439863" lvl="2"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519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29CD9259-7E9C-5A65-7F00-C390716BAF3B}"/>
              </a:ext>
            </a:extLst>
          </p:cNvPr>
          <p:cNvSpPr txBox="1"/>
          <p:nvPr/>
        </p:nvSpPr>
        <p:spPr>
          <a:xfrm>
            <a:off x="1487488" y="982176"/>
            <a:ext cx="9649072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600" u="sng" dirty="0" err="1">
                <a:latin typeface="Century Gothic" panose="020B0502020202020204" pitchFamily="34" charset="0"/>
              </a:rPr>
              <a:t>Possible</a:t>
            </a:r>
            <a:r>
              <a:rPr lang="pl-PL" sz="2600" u="sng" dirty="0">
                <a:latin typeface="Century Gothic" panose="020B0502020202020204" pitchFamily="34" charset="0"/>
              </a:rPr>
              <a:t> mens </a:t>
            </a:r>
            <a:r>
              <a:rPr lang="pl-PL" sz="2600" u="sng" dirty="0" err="1">
                <a:latin typeface="Century Gothic" panose="020B0502020202020204" pitchFamily="34" charset="0"/>
              </a:rPr>
              <a:t>rea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states</a:t>
            </a:r>
            <a:r>
              <a:rPr lang="pl-PL" sz="2600" u="sng" dirty="0">
                <a:latin typeface="Century Gothic" panose="020B0502020202020204" pitchFamily="34" charset="0"/>
              </a:rPr>
              <a:t> in </a:t>
            </a:r>
            <a:r>
              <a:rPr lang="pl-PL" sz="2600" u="sng" dirty="0" err="1">
                <a:latin typeface="Century Gothic" panose="020B0502020202020204" pitchFamily="34" charset="0"/>
              </a:rPr>
              <a:t>continental</a:t>
            </a:r>
            <a:r>
              <a:rPr lang="pl-PL" sz="2600" u="sng" dirty="0">
                <a:latin typeface="Century Gothic" panose="020B0502020202020204" pitchFamily="34" charset="0"/>
              </a:rPr>
              <a:t> (</a:t>
            </a:r>
            <a:r>
              <a:rPr lang="pl-PL" sz="2600" u="sng" dirty="0" err="1">
                <a:latin typeface="Century Gothic" panose="020B0502020202020204" pitchFamily="34" charset="0"/>
              </a:rPr>
              <a:t>Polish</a:t>
            </a:r>
            <a:r>
              <a:rPr lang="pl-PL" sz="2600" u="sng" dirty="0">
                <a:latin typeface="Century Gothic" panose="020B0502020202020204" pitchFamily="34" charset="0"/>
              </a:rPr>
              <a:t>) law:</a:t>
            </a:r>
          </a:p>
          <a:p>
            <a:pPr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611313" lvl="2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direct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r>
              <a:rPr lang="pl-PL" sz="2600" dirty="0">
                <a:latin typeface="Century Gothic" panose="020B0502020202020204" pitchFamily="34" charset="0"/>
              </a:rPr>
              <a:t> (one „</a:t>
            </a:r>
            <a:r>
              <a:rPr lang="pl-PL" sz="2600" dirty="0" err="1">
                <a:latin typeface="Century Gothic" panose="020B0502020202020204" pitchFamily="34" charset="0"/>
              </a:rPr>
              <a:t>wants</a:t>
            </a:r>
            <a:r>
              <a:rPr lang="pl-PL" sz="2600" dirty="0">
                <a:latin typeface="Century Gothic" panose="020B0502020202020204" pitchFamily="34" charset="0"/>
              </a:rPr>
              <a:t>”)</a:t>
            </a:r>
          </a:p>
          <a:p>
            <a:pPr marL="1611313" lvl="2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oblique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r>
              <a:rPr lang="pl-PL" sz="2600" dirty="0">
                <a:latin typeface="Century Gothic" panose="020B0502020202020204" pitchFamily="34" charset="0"/>
              </a:rPr>
              <a:t> (one „</a:t>
            </a:r>
            <a:r>
              <a:rPr lang="pl-PL" sz="2600" dirty="0" err="1">
                <a:latin typeface="Century Gothic" panose="020B0502020202020204" pitchFamily="34" charset="0"/>
              </a:rPr>
              <a:t>foresees</a:t>
            </a:r>
            <a:r>
              <a:rPr lang="pl-PL" sz="2600" dirty="0">
                <a:latin typeface="Century Gothic" panose="020B0502020202020204" pitchFamily="34" charset="0"/>
              </a:rPr>
              <a:t> and </a:t>
            </a:r>
            <a:r>
              <a:rPr lang="pl-PL" sz="2600" dirty="0" err="1">
                <a:latin typeface="Century Gothic" panose="020B0502020202020204" pitchFamily="34" charset="0"/>
              </a:rPr>
              <a:t>accepts</a:t>
            </a:r>
            <a:r>
              <a:rPr lang="pl-PL" sz="2600" dirty="0">
                <a:latin typeface="Century Gothic" panose="020B0502020202020204" pitchFamily="34" charset="0"/>
              </a:rPr>
              <a:t>”)</a:t>
            </a:r>
          </a:p>
          <a:p>
            <a:pPr marL="1611313" lvl="2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unintentionality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611313" lvl="2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recklessness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154113" lvl="2" algn="just">
              <a:lnSpc>
                <a:spcPct val="100000"/>
              </a:lnSpc>
            </a:pPr>
            <a:r>
              <a:rPr lang="pl-PL" sz="2600" dirty="0">
                <a:latin typeface="Century Gothic" panose="020B0502020202020204" pitchFamily="34" charset="0"/>
              </a:rPr>
              <a:t>		</a:t>
            </a:r>
            <a:r>
              <a:rPr lang="pl-PL" sz="2400" dirty="0">
                <a:latin typeface="Century Gothic" panose="020B0502020202020204" pitchFamily="34" charset="0"/>
              </a:rPr>
              <a:t>(no </a:t>
            </a:r>
            <a:r>
              <a:rPr lang="pl-PL" sz="2400" dirty="0" err="1">
                <a:latin typeface="Century Gothic" panose="020B0502020202020204" pitchFamily="34" charset="0"/>
              </a:rPr>
              <a:t>intent</a:t>
            </a:r>
            <a:r>
              <a:rPr lang="pl-PL" sz="2400" dirty="0">
                <a:latin typeface="Century Gothic" panose="020B0502020202020204" pitchFamily="34" charset="0"/>
              </a:rPr>
              <a:t> but one </a:t>
            </a:r>
            <a:r>
              <a:rPr lang="pl-PL" sz="2400" dirty="0" err="1">
                <a:latin typeface="Century Gothic" panose="020B0502020202020204" pitchFamily="34" charset="0"/>
              </a:rPr>
              <a:t>is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aware</a:t>
            </a:r>
            <a:r>
              <a:rPr lang="pl-PL" sz="2400" dirty="0">
                <a:latin typeface="Century Gothic" panose="020B0502020202020204" pitchFamily="34" charset="0"/>
              </a:rPr>
              <a:t> of </a:t>
            </a:r>
            <a:r>
              <a:rPr lang="pl-PL" sz="2400" dirty="0" err="1">
                <a:latin typeface="Century Gothic" panose="020B0502020202020204" pitchFamily="34" charset="0"/>
              </a:rPr>
              <a:t>being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incautious</a:t>
            </a:r>
            <a:r>
              <a:rPr lang="pl-PL" sz="2400" dirty="0">
                <a:latin typeface="Century Gothic" panose="020B0502020202020204" pitchFamily="34" charset="0"/>
              </a:rPr>
              <a:t>)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611313" lvl="2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negligence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1611313" lvl="3" algn="just"/>
            <a:r>
              <a:rPr lang="pl-PL" sz="2600" dirty="0">
                <a:latin typeface="Century Gothic" panose="020B0502020202020204" pitchFamily="34" charset="0"/>
              </a:rPr>
              <a:t>	</a:t>
            </a:r>
            <a:r>
              <a:rPr lang="pl-PL" sz="2400" dirty="0">
                <a:latin typeface="Century Gothic" panose="020B0502020202020204" pitchFamily="34" charset="0"/>
              </a:rPr>
              <a:t>(no </a:t>
            </a:r>
            <a:r>
              <a:rPr lang="pl-PL" sz="2400" dirty="0" err="1">
                <a:latin typeface="Century Gothic" panose="020B0502020202020204" pitchFamily="34" charset="0"/>
              </a:rPr>
              <a:t>intent</a:t>
            </a:r>
            <a:r>
              <a:rPr lang="pl-PL" sz="2400" dirty="0">
                <a:latin typeface="Century Gothic" panose="020B0502020202020204" pitchFamily="34" charset="0"/>
              </a:rPr>
              <a:t>, one </a:t>
            </a:r>
            <a:r>
              <a:rPr lang="pl-PL" sz="2400" dirty="0" err="1">
                <a:latin typeface="Century Gothic" panose="020B0502020202020204" pitchFamily="34" charset="0"/>
              </a:rPr>
              <a:t>is</a:t>
            </a:r>
            <a:r>
              <a:rPr lang="pl-PL" sz="2400" dirty="0">
                <a:latin typeface="Century Gothic" panose="020B0502020202020204" pitchFamily="34" charset="0"/>
              </a:rPr>
              <a:t> not </a:t>
            </a:r>
            <a:r>
              <a:rPr lang="pl-PL" sz="2400" dirty="0" err="1">
                <a:latin typeface="Century Gothic" panose="020B0502020202020204" pitchFamily="34" charset="0"/>
              </a:rPr>
              <a:t>aware</a:t>
            </a:r>
            <a:r>
              <a:rPr lang="pl-PL" sz="2400" dirty="0">
                <a:latin typeface="Century Gothic" panose="020B0502020202020204" pitchFamily="34" charset="0"/>
              </a:rPr>
              <a:t> of </a:t>
            </a:r>
            <a:r>
              <a:rPr lang="pl-PL" sz="2400" dirty="0" err="1">
                <a:latin typeface="Century Gothic" panose="020B0502020202020204" pitchFamily="34" charset="0"/>
              </a:rPr>
              <a:t>incautiousness</a:t>
            </a:r>
            <a:r>
              <a:rPr lang="pl-PL" sz="2400" dirty="0">
                <a:latin typeface="Century Gothic" panose="020B0502020202020204" pitchFamily="34" charset="0"/>
              </a:rPr>
              <a:t>, 	</a:t>
            </a:r>
            <a:r>
              <a:rPr lang="pl-PL" sz="2400" dirty="0" err="1">
                <a:latin typeface="Century Gothic" panose="020B0502020202020204" pitchFamily="34" charset="0"/>
              </a:rPr>
              <a:t>however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should</a:t>
            </a:r>
            <a:r>
              <a:rPr lang="pl-PL" sz="2400" dirty="0">
                <a:latin typeface="Century Gothic" panose="020B0502020202020204" pitchFamily="34" charset="0"/>
              </a:rPr>
              <a:t> be </a:t>
            </a:r>
            <a:r>
              <a:rPr lang="pl-PL" sz="2400" dirty="0" err="1">
                <a:latin typeface="Century Gothic" panose="020B0502020202020204" pitchFamily="34" charset="0"/>
              </a:rPr>
              <a:t>aware</a:t>
            </a:r>
            <a:r>
              <a:rPr lang="pl-PL" sz="2400" dirty="0">
                <a:latin typeface="Century Gothic" panose="020B0502020202020204" pitchFamily="34" charset="0"/>
              </a:rPr>
              <a:t>; </a:t>
            </a:r>
            <a:r>
              <a:rPr lang="pl-PL" sz="2400" dirty="0" err="1">
                <a:latin typeface="Century Gothic" panose="020B0502020202020204" pitchFamily="34" charset="0"/>
              </a:rPr>
              <a:t>foreseeability</a:t>
            </a:r>
            <a:r>
              <a:rPr lang="pl-PL" sz="2400" dirty="0">
                <a:latin typeface="Century Gothic" panose="020B0502020202020204" pitchFamily="34" charset="0"/>
              </a:rPr>
              <a:t>)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611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B82A6802-B159-609D-1C25-AE355D85298F}"/>
              </a:ext>
            </a:extLst>
          </p:cNvPr>
          <p:cNvSpPr txBox="1"/>
          <p:nvPr/>
        </p:nvSpPr>
        <p:spPr>
          <a:xfrm>
            <a:off x="1487488" y="1484784"/>
            <a:ext cx="1000911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Two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layers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basic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requirements</a:t>
            </a:r>
            <a:r>
              <a:rPr lang="pl-PL" sz="2600" dirty="0">
                <a:latin typeface="Century Gothic" panose="020B0502020202020204" pitchFamily="34" charset="0"/>
              </a:rPr>
              <a:t>) of </a:t>
            </a:r>
            <a:r>
              <a:rPr lang="pl-PL" sz="2600" dirty="0" err="1">
                <a:latin typeface="Century Gothic" panose="020B0502020202020204" pitchFamily="34" charset="0"/>
              </a:rPr>
              <a:t>intention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</a:p>
          <a:p>
            <a:pPr marL="971550" lvl="1" indent="-514350" algn="just">
              <a:lnSpc>
                <a:spcPct val="100000"/>
              </a:lnSpc>
              <a:buFont typeface="+mj-lt"/>
              <a:buAutoNum type="arabicParenR"/>
            </a:pPr>
            <a:r>
              <a:rPr lang="pl-PL" sz="2600" u="sng" dirty="0" err="1">
                <a:latin typeface="Century Gothic" panose="020B0502020202020204" pitchFamily="34" charset="0"/>
              </a:rPr>
              <a:t>awareness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of the </a:t>
            </a:r>
            <a:r>
              <a:rPr lang="pl-PL" sz="2600" dirty="0" err="1">
                <a:latin typeface="Century Gothic" panose="020B0502020202020204" pitchFamily="34" charset="0"/>
              </a:rPr>
              <a:t>perpetrator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pl-PL" sz="2400" dirty="0">
                <a:latin typeface="Century Gothic" panose="020B0502020202020204" pitchFamily="34" charset="0"/>
              </a:rPr>
              <a:t>the </a:t>
            </a:r>
            <a:r>
              <a:rPr lang="pl-PL" sz="2400" dirty="0" err="1">
                <a:latin typeface="Century Gothic" panose="020B0502020202020204" pitchFamily="34" charset="0"/>
              </a:rPr>
              <a:t>perpetrator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needs</a:t>
            </a:r>
            <a:r>
              <a:rPr lang="pl-PL" sz="2400" dirty="0">
                <a:latin typeface="Century Gothic" panose="020B0502020202020204" pitchFamily="34" charset="0"/>
              </a:rPr>
              <a:t> to be </a:t>
            </a:r>
            <a:r>
              <a:rPr lang="pl-PL" sz="2400" dirty="0" err="1">
                <a:latin typeface="Century Gothic" panose="020B0502020202020204" pitchFamily="34" charset="0"/>
              </a:rPr>
              <a:t>aware</a:t>
            </a:r>
            <a:r>
              <a:rPr lang="pl-PL" sz="2400" dirty="0">
                <a:latin typeface="Century Gothic" panose="020B0502020202020204" pitchFamily="34" charset="0"/>
              </a:rPr>
              <a:t> of </a:t>
            </a:r>
            <a:r>
              <a:rPr lang="pl-PL" sz="2400" dirty="0" err="1">
                <a:latin typeface="Century Gothic" panose="020B0502020202020204" pitchFamily="34" charset="0"/>
              </a:rPr>
              <a:t>every</a:t>
            </a:r>
            <a:r>
              <a:rPr lang="pl-PL" sz="2400" dirty="0">
                <a:latin typeface="Century Gothic" panose="020B0502020202020204" pitchFamily="34" charset="0"/>
              </a:rPr>
              <a:t> element of </a:t>
            </a:r>
            <a:r>
              <a:rPr lang="pl-PL" sz="2400" dirty="0" err="1">
                <a:latin typeface="Century Gothic" panose="020B0502020202020204" pitchFamily="34" charset="0"/>
              </a:rPr>
              <a:t>actus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reus</a:t>
            </a:r>
            <a:endParaRPr lang="pl-PL" sz="2400" dirty="0">
              <a:latin typeface="Century Gothic" panose="020B0502020202020204" pitchFamily="34" charset="0"/>
            </a:endParaRPr>
          </a:p>
          <a:p>
            <a:pPr lvl="2" algn="just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71550" lvl="1" indent="-514350" algn="just">
              <a:lnSpc>
                <a:spcPct val="100000"/>
              </a:lnSpc>
              <a:buFont typeface="+mj-lt"/>
              <a:buAutoNum type="arabicParenR"/>
            </a:pPr>
            <a:r>
              <a:rPr lang="pl-PL" sz="2600" u="sng" dirty="0" err="1">
                <a:latin typeface="Century Gothic" panose="020B0502020202020204" pitchFamily="34" charset="0"/>
              </a:rPr>
              <a:t>will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willingness</a:t>
            </a:r>
            <a:r>
              <a:rPr lang="pl-PL" sz="2600" dirty="0">
                <a:latin typeface="Century Gothic" panose="020B0502020202020204" pitchFamily="34" charset="0"/>
              </a:rPr>
              <a:t>) of the </a:t>
            </a:r>
            <a:r>
              <a:rPr lang="pl-PL" sz="2600" dirty="0" err="1">
                <a:latin typeface="Century Gothic" panose="020B0502020202020204" pitchFamily="34" charset="0"/>
              </a:rPr>
              <a:t>perpetrator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2" algn="just">
              <a:lnSpc>
                <a:spcPct val="100000"/>
              </a:lnSpc>
            </a:pPr>
            <a:r>
              <a:rPr lang="pl-PL" sz="2400" dirty="0">
                <a:latin typeface="Century Gothic" panose="020B0502020202020204" pitchFamily="34" charset="0"/>
              </a:rPr>
              <a:t>the </a:t>
            </a:r>
            <a:r>
              <a:rPr lang="pl-PL" sz="2400" dirty="0" err="1">
                <a:latin typeface="Century Gothic" panose="020B0502020202020204" pitchFamily="34" charset="0"/>
              </a:rPr>
              <a:t>perpetrator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wants</a:t>
            </a:r>
            <a:r>
              <a:rPr lang="pl-PL" sz="2400" dirty="0">
                <a:latin typeface="Century Gothic" panose="020B0502020202020204" pitchFamily="34" charset="0"/>
              </a:rPr>
              <a:t> (</a:t>
            </a:r>
            <a:r>
              <a:rPr lang="pl-PL" sz="2400" dirty="0" err="1">
                <a:latin typeface="Century Gothic" panose="020B0502020202020204" pitchFamily="34" charset="0"/>
              </a:rPr>
              <a:t>direct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intention</a:t>
            </a:r>
            <a:r>
              <a:rPr lang="pl-PL" sz="2400" dirty="0">
                <a:latin typeface="Century Gothic" panose="020B0502020202020204" pitchFamily="34" charset="0"/>
              </a:rPr>
              <a:t>) </a:t>
            </a:r>
            <a:r>
              <a:rPr lang="pl-PL" sz="2400" dirty="0" err="1">
                <a:latin typeface="Century Gothic" panose="020B0502020202020204" pitchFamily="34" charset="0"/>
              </a:rPr>
              <a:t>or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accepts</a:t>
            </a:r>
            <a:r>
              <a:rPr lang="pl-PL" sz="2400" dirty="0">
                <a:latin typeface="Century Gothic" panose="020B0502020202020204" pitchFamily="34" charset="0"/>
              </a:rPr>
              <a:t> (</a:t>
            </a:r>
            <a:r>
              <a:rPr lang="pl-PL" sz="2400" dirty="0" err="1">
                <a:latin typeface="Century Gothic" panose="020B0502020202020204" pitchFamily="34" charset="0"/>
              </a:rPr>
              <a:t>oblique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intention</a:t>
            </a:r>
            <a:r>
              <a:rPr lang="pl-PL" sz="2400" dirty="0">
                <a:latin typeface="Century Gothic" panose="020B0502020202020204" pitchFamily="34" charset="0"/>
              </a:rPr>
              <a:t>) </a:t>
            </a:r>
            <a:r>
              <a:rPr lang="pl-PL" sz="2400" dirty="0" err="1">
                <a:latin typeface="Century Gothic" panose="020B0502020202020204" pitchFamily="34" charset="0"/>
              </a:rPr>
              <a:t>certain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behaviour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or</a:t>
            </a:r>
            <a:r>
              <a:rPr lang="pl-PL" sz="2400" dirty="0">
                <a:latin typeface="Century Gothic" panose="020B0502020202020204" pitchFamily="34" charset="0"/>
              </a:rPr>
              <a:t> the </a:t>
            </a:r>
            <a:r>
              <a:rPr lang="pl-PL" sz="2400" dirty="0" err="1">
                <a:latin typeface="Century Gothic" panose="020B0502020202020204" pitchFamily="34" charset="0"/>
              </a:rPr>
              <a:t>consequence</a:t>
            </a:r>
            <a:endParaRPr lang="pl-PL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519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50507-C528-358C-4F59-D64E61857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7358" y="613792"/>
            <a:ext cx="9601200" cy="1087016"/>
          </a:xfrm>
        </p:spPr>
        <p:txBody>
          <a:bodyPr/>
          <a:lstStyle/>
          <a:p>
            <a:pPr algn="ctr"/>
            <a:r>
              <a:rPr lang="pl-PL" dirty="0">
                <a:latin typeface="Century Gothic" panose="020B0502020202020204" pitchFamily="34" charset="0"/>
              </a:rPr>
              <a:t>VIOLENCE - </a:t>
            </a:r>
            <a:r>
              <a:rPr lang="pl-PL" dirty="0" err="1">
                <a:latin typeface="Century Gothic" panose="020B0502020202020204" pitchFamily="34" charset="0"/>
              </a:rPr>
              <a:t>basic</a:t>
            </a:r>
            <a:r>
              <a:rPr lang="pl-PL" dirty="0">
                <a:latin typeface="Century Gothic" panose="020B0502020202020204" pitchFamily="34" charset="0"/>
              </a:rPr>
              <a:t> </a:t>
            </a:r>
            <a:r>
              <a:rPr lang="pl-PL" dirty="0" err="1">
                <a:latin typeface="Century Gothic" panose="020B0502020202020204" pitchFamily="34" charset="0"/>
              </a:rPr>
              <a:t>questions</a:t>
            </a:r>
            <a:r>
              <a:rPr lang="pl-PL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E36E9E4-0BB3-8A91-016A-629921F426FE}"/>
              </a:ext>
            </a:extLst>
          </p:cNvPr>
          <p:cNvSpPr txBox="1"/>
          <p:nvPr/>
        </p:nvSpPr>
        <p:spPr>
          <a:xfrm>
            <a:off x="1367358" y="1700808"/>
            <a:ext cx="101812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arenR"/>
            </a:pPr>
            <a:r>
              <a:rPr lang="pl-PL" sz="2600" dirty="0" err="1">
                <a:latin typeface="Century Gothic" panose="020B0502020202020204" pitchFamily="34" charset="0"/>
              </a:rPr>
              <a:t>Try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define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what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. </a:t>
            </a:r>
            <a:r>
              <a:rPr lang="pl-PL" sz="2600" dirty="0" err="1">
                <a:latin typeface="Century Gothic" panose="020B0502020202020204" pitchFamily="34" charset="0"/>
              </a:rPr>
              <a:t>Can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you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think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different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definitions</a:t>
            </a:r>
            <a:r>
              <a:rPr lang="pl-PL" sz="2600" dirty="0">
                <a:latin typeface="Century Gothic" panose="020B0502020202020204" pitchFamily="34" charset="0"/>
              </a:rPr>
              <a:t>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homogeonous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heterogenous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phenomenon</a:t>
            </a:r>
            <a:r>
              <a:rPr lang="pl-PL" sz="2600" dirty="0">
                <a:latin typeface="Century Gothic" panose="020B0502020202020204" pitchFamily="34" charset="0"/>
              </a:rPr>
              <a:t>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pl-PL" sz="2600" dirty="0" err="1">
                <a:latin typeface="Century Gothic" panose="020B0502020202020204" pitchFamily="34" charset="0"/>
              </a:rPr>
              <a:t>Can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you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distinguish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different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types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? </a:t>
            </a:r>
            <a:r>
              <a:rPr lang="pl-PL" sz="2600" dirty="0" err="1">
                <a:latin typeface="Century Gothic" panose="020B0502020202020204" pitchFamily="34" charset="0"/>
              </a:rPr>
              <a:t>What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are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they</a:t>
            </a:r>
            <a:r>
              <a:rPr lang="pl-PL" sz="2600" dirty="0">
                <a:latin typeface="Century Gothic" panose="020B0502020202020204" pitchFamily="34" charset="0"/>
              </a:rPr>
              <a:t>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every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case</a:t>
            </a:r>
            <a:r>
              <a:rPr lang="pl-PL" sz="2600" dirty="0">
                <a:latin typeface="Century Gothic" panose="020B0502020202020204" pitchFamily="34" charset="0"/>
              </a:rPr>
              <a:t> of a </a:t>
            </a:r>
            <a:r>
              <a:rPr lang="pl-PL" sz="2600" dirty="0" err="1">
                <a:latin typeface="Century Gothic" panose="020B0502020202020204" pitchFamily="34" charset="0"/>
              </a:rPr>
              <a:t>violent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? </a:t>
            </a:r>
            <a:r>
              <a:rPr lang="pl-PL" sz="2600" dirty="0" err="1">
                <a:latin typeface="Century Gothic" panose="020B0502020202020204" pitchFamily="34" charset="0"/>
              </a:rPr>
              <a:t>Why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why</a:t>
            </a:r>
            <a:r>
              <a:rPr lang="pl-PL" sz="2600" dirty="0">
                <a:latin typeface="Century Gothic" panose="020B0502020202020204" pitchFamily="34" charset="0"/>
              </a:rPr>
              <a:t> not?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there</a:t>
            </a:r>
            <a:r>
              <a:rPr lang="pl-PL" sz="2600" dirty="0">
                <a:latin typeface="Century Gothic" panose="020B0502020202020204" pitchFamily="34" charset="0"/>
              </a:rPr>
              <a:t> – in </a:t>
            </a:r>
            <a:r>
              <a:rPr lang="pl-PL" sz="2600" dirty="0" err="1">
                <a:latin typeface="Century Gothic" panose="020B0502020202020204" pitchFamily="34" charset="0"/>
              </a:rPr>
              <a:t>your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opinion</a:t>
            </a:r>
            <a:r>
              <a:rPr lang="pl-PL" sz="2600" dirty="0">
                <a:latin typeface="Century Gothic" panose="020B0502020202020204" pitchFamily="34" charset="0"/>
              </a:rPr>
              <a:t> – a lot of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in the </a:t>
            </a:r>
            <a:r>
              <a:rPr lang="pl-PL" sz="2600" dirty="0" err="1">
                <a:latin typeface="Century Gothic" panose="020B0502020202020204" pitchFamily="34" charset="0"/>
              </a:rPr>
              <a:t>today’s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world</a:t>
            </a:r>
            <a:r>
              <a:rPr lang="pl-PL" sz="2600" dirty="0">
                <a:latin typeface="Century Gothic" panose="020B0502020202020204" pitchFamily="34" charset="0"/>
              </a:rPr>
              <a:t>? From </a:t>
            </a:r>
            <a:r>
              <a:rPr lang="pl-PL" sz="2600" dirty="0" err="1">
                <a:latin typeface="Century Gothic" panose="020B0502020202020204" pitchFamily="34" charset="0"/>
              </a:rPr>
              <a:t>your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experience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rate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rising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rather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declining</a:t>
            </a:r>
            <a:r>
              <a:rPr lang="pl-PL" sz="2600" dirty="0">
                <a:latin typeface="Century Gothic" panose="020B0502020202020204" pitchFamily="34" charset="0"/>
              </a:rPr>
              <a:t>?</a:t>
            </a:r>
            <a:endParaRPr lang="pl-PL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668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C99227F-DDB9-3CA2-7843-8B7A50D6006D}"/>
              </a:ext>
            </a:extLst>
          </p:cNvPr>
          <p:cNvSpPr txBox="1"/>
          <p:nvPr/>
        </p:nvSpPr>
        <p:spPr>
          <a:xfrm>
            <a:off x="1199456" y="404664"/>
            <a:ext cx="104411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>
                <a:latin typeface="Century Gothic" panose="020B0502020202020204" pitchFamily="34" charset="0"/>
              </a:rPr>
              <a:t>Ad. 1. </a:t>
            </a:r>
            <a:r>
              <a:rPr lang="pl-PL" sz="2600" b="1" dirty="0">
                <a:latin typeface="Century Gothic" panose="020B0502020202020204" pitchFamily="34" charset="0"/>
              </a:rPr>
              <a:t>DEFINITION OF VIOLENCE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en-US" sz="2600" dirty="0">
                <a:latin typeface="Century Gothic" panose="020B0502020202020204" pitchFamily="34" charset="0"/>
              </a:rPr>
              <a:t>World Health Organization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  <a:r>
              <a:rPr lang="en-US" sz="2600" dirty="0">
                <a:latin typeface="Century Gothic" panose="020B0502020202020204" pitchFamily="34" charset="0"/>
              </a:rPr>
              <a:t> “the intentional use of physical force or power, threatened or actual, against oneself, another person, or against a group or community, that either results in or has a high likelihood of resulting in injury, death, psychological harm, maldevelopment or deprivation”</a:t>
            </a:r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en-US" sz="2600" dirty="0">
                <a:latin typeface="Century Gothic" panose="020B0502020202020204" pitchFamily="34" charset="0"/>
              </a:rPr>
              <a:t>National Research Council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  <a:r>
              <a:rPr lang="en-US" sz="2600" dirty="0">
                <a:latin typeface="Century Gothic" panose="020B0502020202020204" pitchFamily="34" charset="0"/>
              </a:rPr>
              <a:t> “behaviors by individuals that intentionally threaten, attempt, or inflict physical harm on others”</a:t>
            </a:r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pl-PL" sz="2800" dirty="0">
                <a:latin typeface="Century Gothic" panose="020B0502020202020204" pitchFamily="34" charset="0"/>
              </a:rPr>
              <a:t>Encyclopedia </a:t>
            </a:r>
            <a:r>
              <a:rPr lang="pl-PL" sz="2800" dirty="0" err="1">
                <a:latin typeface="Century Gothic" panose="020B0502020202020204" pitchFamily="34" charset="0"/>
              </a:rPr>
              <a:t>Britannica</a:t>
            </a:r>
            <a:r>
              <a:rPr lang="pl-PL" sz="2800" dirty="0">
                <a:latin typeface="Century Gothic" panose="020B0502020202020204" pitchFamily="34" charset="0"/>
              </a:rPr>
              <a:t>: </a:t>
            </a:r>
            <a:r>
              <a:rPr lang="pl-PL" sz="2600" dirty="0">
                <a:latin typeface="Century Gothic" panose="020B0502020202020204" pitchFamily="34" charset="0"/>
              </a:rPr>
              <a:t>„</a:t>
            </a:r>
            <a:r>
              <a:rPr lang="en-US" sz="2600" dirty="0">
                <a:latin typeface="Century Gothic" panose="020B0502020202020204" pitchFamily="34" charset="0"/>
              </a:rPr>
              <a:t>act of physical force that causes or is intended to cause harm</a:t>
            </a:r>
            <a:r>
              <a:rPr lang="pl-PL" sz="2600" dirty="0">
                <a:latin typeface="Century Gothic" panose="020B0502020202020204" pitchFamily="34" charset="0"/>
              </a:rPr>
              <a:t>; t</a:t>
            </a:r>
            <a:r>
              <a:rPr lang="en-US" sz="2600" dirty="0">
                <a:latin typeface="Century Gothic" panose="020B0502020202020204" pitchFamily="34" charset="0"/>
              </a:rPr>
              <a:t>he damage inflicted by violence may be physical, psychological, or both</a:t>
            </a:r>
            <a:r>
              <a:rPr lang="pl-PL" sz="2600" dirty="0">
                <a:latin typeface="Century Gothic" panose="020B0502020202020204" pitchFamily="34" charset="0"/>
              </a:rPr>
              <a:t>”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5465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D9BA72D5-8B55-17B0-954E-A3F5B17F4D05}"/>
              </a:ext>
            </a:extLst>
          </p:cNvPr>
          <p:cNvSpPr txBox="1"/>
          <p:nvPr/>
        </p:nvSpPr>
        <p:spPr>
          <a:xfrm>
            <a:off x="1343472" y="548680"/>
            <a:ext cx="1064906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600" dirty="0">
                <a:latin typeface="Century Gothic" panose="020B0502020202020204" pitchFamily="34" charset="0"/>
              </a:rPr>
              <a:t>Ad. 2 and 3. </a:t>
            </a:r>
            <a:r>
              <a:rPr lang="pl-PL" sz="2600" b="1" dirty="0">
                <a:latin typeface="Century Gothic" panose="020B0502020202020204" pitchFamily="34" charset="0"/>
              </a:rPr>
              <a:t>VIOLENCE IS A COMPLEX SOCIAL PHENOMENON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pl-PL" sz="2600" dirty="0">
                <a:latin typeface="Century Gothic" panose="020B0502020202020204" pitchFamily="34" charset="0"/>
              </a:rPr>
              <a:t>The </a:t>
            </a:r>
            <a:r>
              <a:rPr lang="pl-PL" sz="2600" dirty="0" err="1">
                <a:latin typeface="Century Gothic" panose="020B0502020202020204" pitchFamily="34" charset="0"/>
              </a:rPr>
              <a:t>nature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heterogenous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physical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psychological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sexual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economic</a:t>
            </a:r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600" dirty="0" err="1">
                <a:latin typeface="Century Gothic" panose="020B0502020202020204" pitchFamily="34" charset="0"/>
              </a:rPr>
              <a:t>Self-directed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interpersonal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collective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600" dirty="0" err="1">
                <a:latin typeface="Century Gothic" panose="020B0502020202020204" pitchFamily="34" charset="0"/>
              </a:rPr>
              <a:t>Gender-based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rase-based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structural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600" dirty="0" err="1">
                <a:latin typeface="Century Gothic" panose="020B0502020202020204" pitchFamily="34" charset="0"/>
              </a:rPr>
              <a:t>Familiy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domestic</a:t>
            </a:r>
            <a:r>
              <a:rPr lang="pl-PL" sz="2600" dirty="0">
                <a:latin typeface="Century Gothic" panose="020B0502020202020204" pitchFamily="34" charset="0"/>
              </a:rPr>
              <a:t>)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child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abuse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elderly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abuse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600" dirty="0" err="1">
                <a:latin typeface="Century Gothic" panose="020B0502020202020204" pitchFamily="34" charset="0"/>
              </a:rPr>
              <a:t>Workplace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bullying</a:t>
            </a:r>
            <a:r>
              <a:rPr lang="pl-PL" sz="2600" dirty="0">
                <a:latin typeface="Century Gothic" panose="020B0502020202020204" pitchFamily="34" charset="0"/>
              </a:rPr>
              <a:t>)/</a:t>
            </a:r>
            <a:r>
              <a:rPr lang="pl-PL" sz="2600" dirty="0" err="1">
                <a:latin typeface="Century Gothic" panose="020B0502020202020204" pitchFamily="34" charset="0"/>
              </a:rPr>
              <a:t>hate</a:t>
            </a:r>
            <a:r>
              <a:rPr lang="pl-PL" sz="2600" dirty="0">
                <a:latin typeface="Century Gothic" panose="020B0502020202020204" pitchFamily="34" charset="0"/>
              </a:rPr>
              <a:t> speech/</a:t>
            </a:r>
            <a:r>
              <a:rPr lang="pl-PL" sz="2600" dirty="0" err="1">
                <a:latin typeface="Century Gothic" panose="020B0502020202020204" pitchFamily="34" charset="0"/>
              </a:rPr>
              <a:t>cyberviolence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pl-PL" sz="2600" dirty="0" err="1">
                <a:latin typeface="Century Gothic" panose="020B0502020202020204" pitchFamily="34" charset="0"/>
              </a:rPr>
              <a:t>Warfare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terrorism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4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43472" y="1484784"/>
            <a:ext cx="1022513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err="1">
                <a:latin typeface="Century Gothic" panose="020B0502020202020204" pitchFamily="34" charset="0"/>
              </a:rPr>
              <a:t>Crime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pl-PL" sz="2800" dirty="0" err="1">
                <a:latin typeface="Century Gothic" panose="020B0502020202020204" pitchFamily="34" charset="0"/>
              </a:rPr>
              <a:t>is</a:t>
            </a:r>
            <a:r>
              <a:rPr lang="pl-PL" sz="2800" dirty="0">
                <a:latin typeface="Century Gothic" panose="020B0502020202020204" pitchFamily="34" charset="0"/>
              </a:rPr>
              <a:t> an event </a:t>
            </a:r>
            <a:r>
              <a:rPr lang="pl-PL" sz="2800" dirty="0" err="1">
                <a:latin typeface="Century Gothic" panose="020B0502020202020204" pitchFamily="34" charset="0"/>
              </a:rPr>
              <a:t>that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pl-PL" sz="2800" dirty="0" err="1">
                <a:latin typeface="Century Gothic" panose="020B0502020202020204" pitchFamily="34" charset="0"/>
              </a:rPr>
              <a:t>is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pl-PL" sz="2800" u="sng" dirty="0" err="1">
                <a:latin typeface="Century Gothic" panose="020B0502020202020204" pitchFamily="34" charset="0"/>
              </a:rPr>
              <a:t>prohibited</a:t>
            </a:r>
            <a:r>
              <a:rPr lang="pl-PL" sz="2800" u="sng" dirty="0">
                <a:latin typeface="Century Gothic" panose="020B0502020202020204" pitchFamily="34" charset="0"/>
              </a:rPr>
              <a:t> by law</a:t>
            </a:r>
            <a:r>
              <a:rPr lang="pl-PL" sz="2800" dirty="0">
                <a:latin typeface="Century Gothic" panose="020B0502020202020204" pitchFamily="34" charset="0"/>
              </a:rPr>
              <a:t>, </a:t>
            </a:r>
            <a:r>
              <a:rPr lang="pl-PL" sz="2800" dirty="0" err="1">
                <a:latin typeface="Century Gothic" panose="020B0502020202020204" pitchFamily="34" charset="0"/>
              </a:rPr>
              <a:t>which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pl-PL" sz="2800" dirty="0" err="1">
                <a:latin typeface="Century Gothic" panose="020B0502020202020204" pitchFamily="34" charset="0"/>
              </a:rPr>
              <a:t>can</a:t>
            </a:r>
            <a:r>
              <a:rPr lang="pl-PL" sz="2800" dirty="0">
                <a:latin typeface="Century Gothic" panose="020B0502020202020204" pitchFamily="34" charset="0"/>
              </a:rPr>
              <a:t> be </a:t>
            </a:r>
            <a:r>
              <a:rPr lang="pl-PL" sz="2800" dirty="0" err="1">
                <a:latin typeface="Century Gothic" panose="020B0502020202020204" pitchFamily="34" charset="0"/>
              </a:rPr>
              <a:t>followed</a:t>
            </a:r>
            <a:r>
              <a:rPr lang="pl-PL" sz="2800" dirty="0">
                <a:latin typeface="Century Gothic" panose="020B0502020202020204" pitchFamily="34" charset="0"/>
              </a:rPr>
              <a:t> by a </a:t>
            </a:r>
            <a:r>
              <a:rPr lang="pl-PL" sz="2800" dirty="0" err="1">
                <a:latin typeface="Century Gothic" panose="020B0502020202020204" pitchFamily="34" charset="0"/>
              </a:rPr>
              <a:t>prosecution</a:t>
            </a:r>
            <a:r>
              <a:rPr lang="pl-PL" sz="2800" dirty="0">
                <a:latin typeface="Century Gothic" panose="020B0502020202020204" pitchFamily="34" charset="0"/>
              </a:rPr>
              <a:t> in </a:t>
            </a:r>
            <a:r>
              <a:rPr lang="pl-PL" sz="2800" u="sng" dirty="0" err="1">
                <a:latin typeface="Century Gothic" panose="020B0502020202020204" pitchFamily="34" charset="0"/>
              </a:rPr>
              <a:t>criminal</a:t>
            </a:r>
            <a:r>
              <a:rPr lang="pl-PL" sz="2800" u="sng" dirty="0">
                <a:latin typeface="Century Gothic" panose="020B0502020202020204" pitchFamily="34" charset="0"/>
              </a:rPr>
              <a:t> </a:t>
            </a:r>
            <a:r>
              <a:rPr lang="pl-PL" sz="2800" u="sng" dirty="0" err="1">
                <a:latin typeface="Century Gothic" panose="020B0502020202020204" pitchFamily="34" charset="0"/>
              </a:rPr>
              <a:t>proceedings</a:t>
            </a:r>
            <a:r>
              <a:rPr lang="pl-PL" sz="2800" dirty="0">
                <a:latin typeface="Century Gothic" panose="020B0502020202020204" pitchFamily="34" charset="0"/>
              </a:rPr>
              <a:t> and, </a:t>
            </a:r>
            <a:r>
              <a:rPr lang="pl-PL" sz="2800" dirty="0" err="1">
                <a:latin typeface="Century Gothic" panose="020B0502020202020204" pitchFamily="34" charset="0"/>
              </a:rPr>
              <a:t>thereafter</a:t>
            </a:r>
            <a:r>
              <a:rPr lang="pl-PL" sz="2800" dirty="0">
                <a:latin typeface="Century Gothic" panose="020B0502020202020204" pitchFamily="34" charset="0"/>
              </a:rPr>
              <a:t>, by </a:t>
            </a:r>
            <a:r>
              <a:rPr lang="pl-PL" sz="2800" u="sng" dirty="0" err="1">
                <a:latin typeface="Century Gothic" panose="020B0502020202020204" pitchFamily="34" charset="0"/>
              </a:rPr>
              <a:t>punishment</a:t>
            </a:r>
            <a:r>
              <a:rPr lang="pl-PL" sz="2800" dirty="0">
                <a:latin typeface="Century Gothic" panose="020B0502020202020204" pitchFamily="34" charset="0"/>
              </a:rPr>
              <a:t> on </a:t>
            </a:r>
            <a:r>
              <a:rPr lang="pl-PL" sz="2800" dirty="0" err="1">
                <a:latin typeface="Century Gothic" panose="020B0502020202020204" pitchFamily="34" charset="0"/>
              </a:rPr>
              <a:t>conviction</a:t>
            </a:r>
            <a:endParaRPr lang="pl-PL" sz="2800" dirty="0">
              <a:latin typeface="Century Gothic" panose="020B0502020202020204" pitchFamily="34" charset="0"/>
            </a:endParaRPr>
          </a:p>
          <a:p>
            <a:endParaRPr lang="pl-PL" sz="2800" dirty="0">
              <a:latin typeface="Century Gothic" panose="020B0502020202020204" pitchFamily="34" charset="0"/>
            </a:endParaRPr>
          </a:p>
          <a:p>
            <a:r>
              <a:rPr lang="pl-PL" sz="2800" dirty="0" err="1">
                <a:latin typeface="Century Gothic" panose="020B0502020202020204" pitchFamily="34" charset="0"/>
              </a:rPr>
              <a:t>Crime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pl-PL" sz="2800" dirty="0" err="1">
                <a:latin typeface="Century Gothic" panose="020B0502020202020204" pitchFamily="34" charset="0"/>
              </a:rPr>
              <a:t>is</a:t>
            </a:r>
            <a:r>
              <a:rPr lang="pl-PL" sz="2800" dirty="0">
                <a:latin typeface="Century Gothic" panose="020B0502020202020204" pitchFamily="34" charset="0"/>
              </a:rPr>
              <a:t> </a:t>
            </a:r>
            <a:r>
              <a:rPr lang="en-US" sz="2800" dirty="0">
                <a:latin typeface="Century Gothic" panose="020B0502020202020204" pitchFamily="34" charset="0"/>
              </a:rPr>
              <a:t>an act usually deemed </a:t>
            </a:r>
            <a:r>
              <a:rPr lang="en-US" sz="2800" u="sng" dirty="0">
                <a:latin typeface="Century Gothic" panose="020B0502020202020204" pitchFamily="34" charset="0"/>
              </a:rPr>
              <a:t>socially harmful</a:t>
            </a:r>
            <a:r>
              <a:rPr lang="en-US" sz="2800" dirty="0">
                <a:latin typeface="Century Gothic" panose="020B0502020202020204" pitchFamily="34" charset="0"/>
              </a:rPr>
              <a:t> or dangerous and specifically defined, </a:t>
            </a:r>
            <a:r>
              <a:rPr lang="en-US" sz="2800" u="sng" dirty="0">
                <a:latin typeface="Century Gothic" panose="020B0502020202020204" pitchFamily="34" charset="0"/>
              </a:rPr>
              <a:t>prohibited</a:t>
            </a:r>
            <a:r>
              <a:rPr lang="en-US" sz="2800" dirty="0">
                <a:latin typeface="Century Gothic" panose="020B0502020202020204" pitchFamily="34" charset="0"/>
              </a:rPr>
              <a:t>, and </a:t>
            </a:r>
            <a:r>
              <a:rPr lang="en-US" sz="2800" u="sng" dirty="0">
                <a:latin typeface="Century Gothic" panose="020B0502020202020204" pitchFamily="34" charset="0"/>
              </a:rPr>
              <a:t>punishable</a:t>
            </a:r>
            <a:r>
              <a:rPr lang="en-US" sz="2800" dirty="0">
                <a:latin typeface="Century Gothic" panose="020B0502020202020204" pitchFamily="34" charset="0"/>
              </a:rPr>
              <a:t> under criminal law</a:t>
            </a:r>
            <a:endParaRPr lang="pl-PL" sz="2800" dirty="0">
              <a:latin typeface="Century Gothic" panose="020B0502020202020204" pitchFamily="34" charset="0"/>
            </a:endParaRPr>
          </a:p>
          <a:p>
            <a:endParaRPr lang="pl-PL" sz="2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6A1EFB75-7EA8-C9A8-B651-3EE77C5C4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628" y="22396"/>
            <a:ext cx="6696743" cy="6813207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A2B5720-2D23-79B6-46E1-D0D64FBE806D}"/>
              </a:ext>
            </a:extLst>
          </p:cNvPr>
          <p:cNvSpPr txBox="1"/>
          <p:nvPr/>
        </p:nvSpPr>
        <p:spPr>
          <a:xfrm>
            <a:off x="9768408" y="602128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entury Gothic" panose="020B0502020202020204" pitchFamily="34" charset="0"/>
              </a:rPr>
              <a:t>Source: </a:t>
            </a:r>
            <a:r>
              <a:rPr lang="pl-PL" sz="1600" dirty="0" err="1">
                <a:latin typeface="Century Gothic" panose="020B0502020202020204" pitchFamily="34" charset="0"/>
              </a:rPr>
              <a:t>Violence</a:t>
            </a:r>
            <a:r>
              <a:rPr lang="pl-PL" sz="1600" dirty="0">
                <a:latin typeface="Century Gothic" panose="020B0502020202020204" pitchFamily="34" charset="0"/>
              </a:rPr>
              <a:t> </a:t>
            </a:r>
            <a:r>
              <a:rPr lang="pl-PL" sz="1600" dirty="0" err="1">
                <a:latin typeface="Century Gothic" panose="020B0502020202020204" pitchFamily="34" charset="0"/>
              </a:rPr>
              <a:t>Prevention</a:t>
            </a:r>
            <a:r>
              <a:rPr lang="pl-PL" sz="1600" dirty="0">
                <a:latin typeface="Century Gothic" panose="020B0502020202020204" pitchFamily="34" charset="0"/>
              </a:rPr>
              <a:t> </a:t>
            </a:r>
            <a:r>
              <a:rPr lang="pl-PL" sz="1600" dirty="0" err="1">
                <a:latin typeface="Century Gothic" panose="020B0502020202020204" pitchFamily="34" charset="0"/>
              </a:rPr>
              <a:t>Initiative</a:t>
            </a:r>
            <a:endParaRPr lang="pl-PL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460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5D528173-186E-8D94-2FF3-63D7DC76148D}"/>
              </a:ext>
            </a:extLst>
          </p:cNvPr>
          <p:cNvSpPr txBox="1"/>
          <p:nvPr/>
        </p:nvSpPr>
        <p:spPr>
          <a:xfrm>
            <a:off x="1271464" y="1052736"/>
            <a:ext cx="10297144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600" dirty="0">
                <a:latin typeface="Century Gothic" panose="020B0502020202020204" pitchFamily="34" charset="0"/>
              </a:rPr>
              <a:t>Ad. 4. </a:t>
            </a:r>
            <a:r>
              <a:rPr lang="pl-PL" sz="2600" b="1" dirty="0">
                <a:latin typeface="Century Gothic" panose="020B0502020202020204" pitchFamily="34" charset="0"/>
              </a:rPr>
              <a:t>VIOLENCE </a:t>
            </a:r>
            <a:r>
              <a:rPr lang="pl-PL" sz="2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≠</a:t>
            </a:r>
            <a:r>
              <a:rPr lang="pl-PL" sz="2600" b="1" dirty="0">
                <a:latin typeface="Century Gothic" panose="020B0502020202020204" pitchFamily="34" charset="0"/>
              </a:rPr>
              <a:t> VIOLENT CRIME(s)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rather</a:t>
            </a:r>
            <a:r>
              <a:rPr lang="pl-PL" sz="2600" dirty="0">
                <a:latin typeface="Century Gothic" panose="020B0502020202020204" pitchFamily="34" charset="0"/>
              </a:rPr>
              <a:t> a </a:t>
            </a:r>
            <a:r>
              <a:rPr lang="pl-PL" sz="2600" dirty="0" err="1">
                <a:latin typeface="Century Gothic" panose="020B0502020202020204" pitchFamily="34" charset="0"/>
              </a:rPr>
              <a:t>sociological</a:t>
            </a:r>
            <a:r>
              <a:rPr lang="pl-PL" sz="2600" dirty="0">
                <a:latin typeface="Century Gothic" panose="020B0502020202020204" pitchFamily="34" charset="0"/>
              </a:rPr>
              <a:t>/</a:t>
            </a:r>
            <a:r>
              <a:rPr lang="pl-PL" sz="2600" dirty="0" err="1">
                <a:latin typeface="Century Gothic" panose="020B0502020202020204" pitchFamily="34" charset="0"/>
              </a:rPr>
              <a:t>criminological</a:t>
            </a:r>
            <a:r>
              <a:rPr lang="pl-PL" sz="2600" dirty="0">
                <a:latin typeface="Century Gothic" panose="020B0502020202020204" pitchFamily="34" charset="0"/>
              </a:rPr>
              <a:t> term – not </a:t>
            </a:r>
            <a:r>
              <a:rPr lang="pl-PL" sz="2600" dirty="0" err="1">
                <a:latin typeface="Century Gothic" panose="020B0502020202020204" pitchFamily="34" charset="0"/>
              </a:rPr>
              <a:t>legal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law </a:t>
            </a:r>
            <a:r>
              <a:rPr lang="pl-PL" sz="2600" dirty="0" err="1">
                <a:latin typeface="Century Gothic" panose="020B0502020202020204" pitchFamily="34" charset="0"/>
              </a:rPr>
              <a:t>refers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specific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types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violent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behaviour</a:t>
            </a:r>
            <a:r>
              <a:rPr lang="pl-PL" sz="2600" dirty="0">
                <a:latin typeface="Century Gothic" panose="020B0502020202020204" pitchFamily="34" charset="0"/>
              </a:rPr>
              <a:t> not to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general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v</a:t>
            </a:r>
            <a:r>
              <a:rPr lang="en-US" sz="2600" dirty="0" err="1">
                <a:latin typeface="Century Gothic" panose="020B0502020202020204" pitchFamily="34" charset="0"/>
              </a:rPr>
              <a:t>iolent</a:t>
            </a:r>
            <a:r>
              <a:rPr lang="en-US" sz="2600" dirty="0">
                <a:latin typeface="Century Gothic" panose="020B0502020202020204" pitchFamily="34" charset="0"/>
              </a:rPr>
              <a:t> crimes are violations of criminal law that involve the intentional use of violence by one person against another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a criminal penalty also a form of violence (</a:t>
            </a:r>
            <a:r>
              <a:rPr lang="pl-PL" sz="26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accept</a:t>
            </a:r>
            <a:r>
              <a:rPr lang="en-US" sz="2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 by state)?</a:t>
            </a:r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4121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B427688-3BC2-7858-E9DC-4F9480048BD4}"/>
              </a:ext>
            </a:extLst>
          </p:cNvPr>
          <p:cNvSpPr txBox="1"/>
          <p:nvPr/>
        </p:nvSpPr>
        <p:spPr>
          <a:xfrm>
            <a:off x="1271464" y="980728"/>
            <a:ext cx="100811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dirty="0">
                <a:latin typeface="Century Gothic" panose="020B0502020202020204" pitchFamily="34" charset="0"/>
              </a:rPr>
              <a:t>Ad. 5 </a:t>
            </a:r>
            <a:r>
              <a:rPr lang="pl-PL" sz="2600" b="1" dirty="0">
                <a:latin typeface="Century Gothic" panose="020B0502020202020204" pitchFamily="34" charset="0"/>
              </a:rPr>
              <a:t>VIOLENCE IS EVER-SEEN SOCIAL PHENOMENON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latin typeface="Century Gothic" panose="020B0502020202020204" pitchFamily="34" charset="0"/>
              </a:rPr>
              <a:t>the most ancient traces of violence that have been found are those resulting from the practice of cannibalism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c</a:t>
            </a:r>
            <a:r>
              <a:rPr lang="en-US" sz="2600" dirty="0" err="1">
                <a:latin typeface="Century Gothic" panose="020B0502020202020204" pitchFamily="34" charset="0"/>
              </a:rPr>
              <a:t>ollective</a:t>
            </a:r>
            <a:r>
              <a:rPr lang="en-US" sz="2600" dirty="0">
                <a:latin typeface="Century Gothic" panose="020B0502020202020204" pitchFamily="34" charset="0"/>
              </a:rPr>
              <a:t> violence seems to have appeared with the </a:t>
            </a:r>
            <a:r>
              <a:rPr lang="en-US" sz="2600" dirty="0" err="1">
                <a:latin typeface="Century Gothic" panose="020B0502020202020204" pitchFamily="34" charset="0"/>
              </a:rPr>
              <a:t>sedentarization</a:t>
            </a:r>
            <a:r>
              <a:rPr lang="en-US" sz="2600" dirty="0">
                <a:latin typeface="Century Gothic" panose="020B0502020202020204" pitchFamily="34" charset="0"/>
              </a:rPr>
              <a:t> of  communities at the end of the </a:t>
            </a:r>
            <a:r>
              <a:rPr lang="en-US" sz="2600" dirty="0" err="1">
                <a:latin typeface="Century Gothic" panose="020B0502020202020204" pitchFamily="34" charset="0"/>
              </a:rPr>
              <a:t>Palaeolithic</a:t>
            </a:r>
            <a:r>
              <a:rPr lang="en-US" sz="2600" dirty="0">
                <a:latin typeface="Century Gothic" panose="020B0502020202020204" pitchFamily="34" charset="0"/>
              </a:rPr>
              <a:t> era, around 13,000 BC in the Near East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600" dirty="0">
                <a:latin typeface="Century Gothic" panose="020B0502020202020204" pitchFamily="34" charset="0"/>
              </a:rPr>
              <a:t>c</a:t>
            </a:r>
            <a:r>
              <a:rPr lang="en-US" sz="2600" dirty="0" err="1">
                <a:latin typeface="Century Gothic" panose="020B0502020202020204" pitchFamily="34" charset="0"/>
              </a:rPr>
              <a:t>orporal</a:t>
            </a:r>
            <a:r>
              <a:rPr lang="en-US" sz="2600" dirty="0">
                <a:latin typeface="Century Gothic" panose="020B0502020202020204" pitchFamily="34" charset="0"/>
              </a:rPr>
              <a:t> punishment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en-US" sz="2600" dirty="0">
                <a:latin typeface="Century Gothic" panose="020B0502020202020204" pitchFamily="34" charset="0"/>
              </a:rPr>
              <a:t>can be traced back to the earliest civilizations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eg</a:t>
            </a:r>
            <a:r>
              <a:rPr lang="pl-PL" sz="2600" dirty="0">
                <a:latin typeface="Century Gothic" panose="020B0502020202020204" pitchFamily="34" charset="0"/>
              </a:rPr>
              <a:t>. </a:t>
            </a:r>
            <a:r>
              <a:rPr lang="en-US" sz="2600" dirty="0">
                <a:latin typeface="Century Gothic" panose="020B0502020202020204" pitchFamily="34" charset="0"/>
              </a:rPr>
              <a:t>the early law “code” of Ur-</a:t>
            </a:r>
            <a:r>
              <a:rPr lang="en-US" sz="2600" dirty="0" err="1">
                <a:latin typeface="Century Gothic" panose="020B0502020202020204" pitchFamily="34" charset="0"/>
              </a:rPr>
              <a:t>Namma</a:t>
            </a:r>
            <a:r>
              <a:rPr lang="en-US" sz="2600" dirty="0">
                <a:latin typeface="Century Gothic" panose="020B0502020202020204" pitchFamily="34" charset="0"/>
              </a:rPr>
              <a:t>, ruler of the Sumerian city of Ur (2112–2095 BCE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Mesopotamia</a:t>
            </a:r>
            <a:r>
              <a:rPr lang="en-US" sz="2600" dirty="0">
                <a:latin typeface="Century Gothic" panose="020B0502020202020204" pitchFamily="34" charset="0"/>
              </a:rPr>
              <a:t>)</a:t>
            </a:r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pl-PL" dirty="0">
                <a:latin typeface="Century Gothic" panose="020B0502020202020204" pitchFamily="34" charset="0"/>
              </a:rPr>
              <a:t>Source: https://en.unesco.org/courier/2020-1/origins-violence</a:t>
            </a:r>
          </a:p>
        </p:txBody>
      </p:sp>
    </p:spTree>
    <p:extLst>
      <p:ext uri="{BB962C8B-B14F-4D97-AF65-F5344CB8AC3E}">
        <p14:creationId xmlns:p14="http://schemas.microsoft.com/office/powerpoint/2010/main" val="785763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AF60FCF2-60AB-340B-7CC0-C8AC3168F0FE}"/>
              </a:ext>
            </a:extLst>
          </p:cNvPr>
          <p:cNvSpPr txBox="1"/>
          <p:nvPr/>
        </p:nvSpPr>
        <p:spPr>
          <a:xfrm>
            <a:off x="1199456" y="1124744"/>
            <a:ext cx="1008112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600" dirty="0" err="1">
                <a:latin typeface="Century Gothic" panose="020B0502020202020204" pitchFamily="34" charset="0"/>
              </a:rPr>
              <a:t>Interesting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trends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violence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rates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r>
              <a:rPr lang="en-US" sz="2600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https://www.ted.com/talks/steven_pinker_the_surprising_decline_in_violence</a:t>
            </a:r>
            <a:endParaRPr lang="pl-PL" sz="2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l-PL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6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71464" y="620688"/>
            <a:ext cx="102251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 err="1">
                <a:latin typeface="Century Gothic" panose="020B0502020202020204" pitchFamily="34" charset="0"/>
              </a:rPr>
              <a:t>Structural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elements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criminal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offence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substantially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different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common</a:t>
            </a:r>
            <a:r>
              <a:rPr lang="pl-PL" sz="2600" dirty="0">
                <a:latin typeface="Century Gothic" panose="020B0502020202020204" pitchFamily="34" charset="0"/>
              </a:rPr>
              <a:t> law and </a:t>
            </a:r>
            <a:r>
              <a:rPr lang="pl-PL" sz="2600" dirty="0" err="1">
                <a:latin typeface="Century Gothic" panose="020B0502020202020204" pitchFamily="34" charset="0"/>
              </a:rPr>
              <a:t>continental</a:t>
            </a:r>
            <a:r>
              <a:rPr lang="pl-PL" sz="2600" dirty="0">
                <a:latin typeface="Century Gothic" panose="020B0502020202020204" pitchFamily="34" charset="0"/>
              </a:rPr>
              <a:t> law</a:t>
            </a:r>
          </a:p>
          <a:p>
            <a:pPr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however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there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are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some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common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:</a:t>
            </a: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some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kind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human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 as a </a:t>
            </a:r>
            <a:r>
              <a:rPr lang="pl-PL" sz="2600" dirty="0" err="1">
                <a:latin typeface="Century Gothic" panose="020B0502020202020204" pitchFamily="34" charset="0"/>
              </a:rPr>
              <a:t>basis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distinctive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external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features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other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non-criminal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some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type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mental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awareness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least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possibility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such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possibility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avoiding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liability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due</a:t>
            </a:r>
            <a:r>
              <a:rPr lang="pl-PL" sz="2600" dirty="0">
                <a:latin typeface="Century Gothic" panose="020B0502020202020204" pitchFamily="34" charset="0"/>
              </a:rPr>
              <a:t> to </a:t>
            </a:r>
            <a:r>
              <a:rPr lang="pl-PL" sz="2600" dirty="0" err="1">
                <a:latin typeface="Century Gothic" panose="020B0502020202020204" pitchFamily="34" charset="0"/>
              </a:rPr>
              <a:t>moral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reasons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some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kind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justification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excuse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631504" y="980728"/>
            <a:ext cx="972108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 err="1">
                <a:latin typeface="Century Gothic" panose="020B0502020202020204" pitchFamily="34" charset="0"/>
              </a:rPr>
              <a:t>Elements</a:t>
            </a:r>
            <a:r>
              <a:rPr lang="pl-PL" sz="2800" b="1" dirty="0">
                <a:latin typeface="Century Gothic" panose="020B0502020202020204" pitchFamily="34" charset="0"/>
              </a:rPr>
              <a:t> of </a:t>
            </a:r>
            <a:r>
              <a:rPr lang="pl-PL" sz="2800" b="1" dirty="0" err="1">
                <a:latin typeface="Century Gothic" panose="020B0502020202020204" pitchFamily="34" charset="0"/>
              </a:rPr>
              <a:t>criminal</a:t>
            </a:r>
            <a:r>
              <a:rPr lang="pl-PL" sz="2800" b="1" dirty="0">
                <a:latin typeface="Century Gothic" panose="020B0502020202020204" pitchFamily="34" charset="0"/>
              </a:rPr>
              <a:t> </a:t>
            </a:r>
            <a:r>
              <a:rPr lang="pl-PL" sz="2800" b="1" dirty="0" err="1">
                <a:latin typeface="Century Gothic" panose="020B0502020202020204" pitchFamily="34" charset="0"/>
              </a:rPr>
              <a:t>offence</a:t>
            </a:r>
            <a:r>
              <a:rPr lang="pl-PL" sz="2800" b="1" dirty="0">
                <a:latin typeface="Century Gothic" panose="020B0502020202020204" pitchFamily="34" charset="0"/>
              </a:rPr>
              <a:t> in </a:t>
            </a:r>
            <a:r>
              <a:rPr lang="pl-PL" sz="2800" b="1" dirty="0" err="1">
                <a:latin typeface="Century Gothic" panose="020B0502020202020204" pitchFamily="34" charset="0"/>
              </a:rPr>
              <a:t>continental</a:t>
            </a:r>
            <a:r>
              <a:rPr lang="pl-PL" sz="2800" b="1" dirty="0">
                <a:latin typeface="Century Gothic" panose="020B0502020202020204" pitchFamily="34" charset="0"/>
              </a:rPr>
              <a:t> law systems</a:t>
            </a: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defining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r>
              <a:rPr lang="pl-PL" sz="2600" dirty="0">
                <a:latin typeface="Century Gothic" panose="020B0502020202020204" pitchFamily="34" charset="0"/>
              </a:rPr>
              <a:t> by listing </a:t>
            </a:r>
            <a:r>
              <a:rPr lang="pl-PL" sz="2600" dirty="0" err="1">
                <a:latin typeface="Century Gothic" panose="020B0502020202020204" pitchFamily="34" charset="0"/>
              </a:rPr>
              <a:t>its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structural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consisting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so-called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dogmatic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structure</a:t>
            </a:r>
            <a:r>
              <a:rPr lang="pl-PL" sz="2400" dirty="0">
                <a:latin typeface="Century Gothic" panose="020B0502020202020204" pitchFamily="34" charset="0"/>
              </a:rPr>
              <a:t> of </a:t>
            </a:r>
            <a:r>
              <a:rPr lang="pl-PL" sz="2400" dirty="0" err="1">
                <a:latin typeface="Century Gothic" panose="020B0502020202020204" pitchFamily="34" charset="0"/>
              </a:rPr>
              <a:t>criminal</a:t>
            </a:r>
            <a:r>
              <a:rPr lang="pl-PL" sz="2400" dirty="0">
                <a:latin typeface="Century Gothic" panose="020B0502020202020204" pitchFamily="34" charset="0"/>
              </a:rPr>
              <a:t> </a:t>
            </a:r>
            <a:r>
              <a:rPr lang="pl-PL" sz="2400" dirty="0" err="1">
                <a:latin typeface="Century Gothic" panose="020B0502020202020204" pitchFamily="34" charset="0"/>
              </a:rPr>
              <a:t>offence</a:t>
            </a:r>
            <a:endParaRPr lang="pl-PL" sz="24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600" dirty="0" err="1">
                <a:latin typeface="Century Gothic" panose="020B0502020202020204" pitchFamily="34" charset="0"/>
              </a:rPr>
              <a:t>the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number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creating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not </a:t>
            </a:r>
            <a:r>
              <a:rPr lang="pl-PL" sz="2600" dirty="0" err="1">
                <a:latin typeface="Century Gothic" panose="020B0502020202020204" pitchFamily="34" charset="0"/>
              </a:rPr>
              <a:t>agreed</a:t>
            </a:r>
            <a:r>
              <a:rPr lang="pl-PL" sz="2600" dirty="0">
                <a:latin typeface="Century Gothic" panose="020B0502020202020204" pitchFamily="34" charset="0"/>
              </a:rPr>
              <a:t> upon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75520" y="980728"/>
            <a:ext cx="1000911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l-PL" sz="2600" b="1" dirty="0" err="1">
                <a:latin typeface="Century Gothic" panose="020B0502020202020204" pitchFamily="34" charset="0"/>
              </a:rPr>
              <a:t>Classical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definition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criminal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offence</a:t>
            </a:r>
            <a:r>
              <a:rPr lang="pl-PL" sz="2600" b="1" dirty="0">
                <a:latin typeface="Century Gothic" panose="020B0502020202020204" pitchFamily="34" charset="0"/>
              </a:rPr>
              <a:t> in</a:t>
            </a:r>
          </a:p>
          <a:p>
            <a:pPr algn="ctr">
              <a:lnSpc>
                <a:spcPct val="100000"/>
              </a:lnSpc>
            </a:pPr>
            <a:r>
              <a:rPr lang="pl-PL" sz="2600" b="1" dirty="0" err="1">
                <a:latin typeface="Century Gothic" panose="020B0502020202020204" pitchFamily="34" charset="0"/>
              </a:rPr>
              <a:t>continental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legal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systems</a:t>
            </a:r>
            <a:endParaRPr lang="pl-PL" sz="26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pl-PL" sz="2600" u="sng" dirty="0" err="1">
                <a:latin typeface="Century Gothic" panose="020B0502020202020204" pitchFamily="34" charset="0"/>
              </a:rPr>
              <a:t>human</a:t>
            </a:r>
            <a:r>
              <a:rPr lang="pl-PL" sz="2600" u="sng" dirty="0">
                <a:latin typeface="Century Gothic" panose="020B0502020202020204" pitchFamily="34" charset="0"/>
              </a:rPr>
              <a:t> </a:t>
            </a:r>
            <a:r>
              <a:rPr lang="pl-PL" sz="2600" u="sng" dirty="0" err="1">
                <a:latin typeface="Century Gothic" panose="020B0502020202020204" pitchFamily="34" charset="0"/>
              </a:rPr>
              <a:t>conduct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lvl="2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naturalistic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concept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2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pl-PL" sz="2600" u="sng" dirty="0" err="1">
                <a:latin typeface="Century Gothic" panose="020B0502020202020204" pitchFamily="34" charset="0"/>
              </a:rPr>
              <a:t>unlawfulness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lvl="2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includes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lack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justification</a:t>
            </a:r>
            <a:endParaRPr lang="pl-PL" sz="2600" dirty="0">
              <a:latin typeface="Century Gothic" panose="020B0502020202020204" pitchFamily="34" charset="0"/>
            </a:endParaRPr>
          </a:p>
          <a:p>
            <a:pPr lvl="2"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pl-PL" sz="2600" u="sng" dirty="0" err="1">
                <a:latin typeface="Century Gothic" panose="020B0502020202020204" pitchFamily="34" charset="0"/>
              </a:rPr>
              <a:t>guilt</a:t>
            </a:r>
            <a:endParaRPr lang="pl-PL" sz="2600" u="sng" dirty="0">
              <a:latin typeface="Century Gothic" panose="020B0502020202020204" pitchFamily="34" charset="0"/>
            </a:endParaRPr>
          </a:p>
          <a:p>
            <a:pPr lvl="2">
              <a:lnSpc>
                <a:spcPct val="100000"/>
              </a:lnSpc>
            </a:pPr>
            <a:r>
              <a:rPr lang="pl-PL" sz="2600" dirty="0" err="1">
                <a:latin typeface="Century Gothic" panose="020B0502020202020204" pitchFamily="34" charset="0"/>
              </a:rPr>
              <a:t>psychological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concept</a:t>
            </a:r>
            <a:r>
              <a:rPr lang="pl-PL" sz="2600" dirty="0">
                <a:latin typeface="Century Gothic" panose="020B0502020202020204" pitchFamily="34" charset="0"/>
              </a:rPr>
              <a:t> of </a:t>
            </a:r>
            <a:r>
              <a:rPr lang="pl-PL" sz="2600" dirty="0" err="1">
                <a:latin typeface="Century Gothic" panose="020B0502020202020204" pitchFamily="34" charset="0"/>
              </a:rPr>
              <a:t>guilt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423592" y="1143759"/>
            <a:ext cx="8208912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600" b="1" dirty="0" err="1">
                <a:latin typeface="Century Gothic" panose="020B0502020202020204" pitchFamily="34" charset="0"/>
              </a:rPr>
              <a:t>Example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contemporary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definition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criminal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offence</a:t>
            </a:r>
            <a:r>
              <a:rPr lang="pl-PL" sz="2600" b="1" dirty="0">
                <a:latin typeface="Century Gothic" panose="020B0502020202020204" pitchFamily="34" charset="0"/>
              </a:rPr>
              <a:t> in </a:t>
            </a:r>
            <a:r>
              <a:rPr lang="pl-PL" sz="2600" b="1" dirty="0" err="1">
                <a:latin typeface="Century Gothic" panose="020B0502020202020204" pitchFamily="34" charset="0"/>
              </a:rPr>
              <a:t>Polish</a:t>
            </a:r>
            <a:r>
              <a:rPr lang="pl-PL" sz="2600" b="1" dirty="0">
                <a:latin typeface="Century Gothic" panose="020B0502020202020204" pitchFamily="34" charset="0"/>
              </a:rPr>
              <a:t> law </a:t>
            </a:r>
            <a:r>
              <a:rPr lang="pl-PL" sz="2600" dirty="0">
                <a:latin typeface="Century Gothic" panose="020B0502020202020204" pitchFamily="34" charset="0"/>
              </a:rPr>
              <a:t>(by A. Zoll)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human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conduct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omission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unlawfulness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punishability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social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harm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higher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minimal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guilt</a:t>
            </a:r>
            <a:r>
              <a:rPr lang="pl-PL" sz="2600" dirty="0">
                <a:latin typeface="Century Gothic" panose="020B0502020202020204" pitchFamily="34" charset="0"/>
              </a:rPr>
              <a:t> (</a:t>
            </a:r>
            <a:r>
              <a:rPr lang="pl-PL" sz="2600" dirty="0" err="1">
                <a:latin typeface="Century Gothic" panose="020B0502020202020204" pitchFamily="34" charset="0"/>
              </a:rPr>
              <a:t>culpability</a:t>
            </a:r>
            <a:r>
              <a:rPr lang="pl-PL" sz="2600" dirty="0">
                <a:latin typeface="Century Gothic" panose="020B0502020202020204" pitchFamily="34" charset="0"/>
              </a:rPr>
              <a:t>)</a:t>
            </a:r>
          </a:p>
          <a:p>
            <a:pPr algn="just"/>
            <a:endParaRPr lang="pl-PL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99456" y="692696"/>
            <a:ext cx="102251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600" dirty="0">
                <a:latin typeface="Century Gothic" panose="020B0502020202020204" pitchFamily="34" charset="0"/>
              </a:rPr>
              <a:t>In </a:t>
            </a:r>
            <a:r>
              <a:rPr lang="pl-PL" sz="2600" dirty="0" err="1">
                <a:latin typeface="Century Gothic" panose="020B0502020202020204" pitchFamily="34" charset="0"/>
              </a:rPr>
              <a:t>this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concept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b="1" dirty="0">
                <a:latin typeface="Century Gothic" panose="020B0502020202020204" pitchFamily="34" charset="0"/>
              </a:rPr>
              <a:t>a </a:t>
            </a:r>
            <a:r>
              <a:rPr lang="pl-PL" sz="2600" b="1" dirty="0" err="1">
                <a:latin typeface="Century Gothic" panose="020B0502020202020204" pitchFamily="34" charset="0"/>
              </a:rPr>
              <a:t>natural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person’s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conduct</a:t>
            </a:r>
            <a:r>
              <a:rPr lang="pl-PL" sz="2600" b="1" i="1" dirty="0">
                <a:latin typeface="Century Gothic" panose="020B0502020202020204" pitchFamily="34" charset="0"/>
              </a:rPr>
              <a:t> </a:t>
            </a:r>
            <a:r>
              <a:rPr lang="pl-PL" sz="2600" dirty="0">
                <a:latin typeface="Century Gothic" panose="020B0502020202020204" pitchFamily="34" charset="0"/>
              </a:rPr>
              <a:t>(</a:t>
            </a:r>
            <a:r>
              <a:rPr lang="pl-PL" sz="2600" dirty="0" err="1">
                <a:latin typeface="Century Gothic" panose="020B0502020202020204" pitchFamily="34" charset="0"/>
              </a:rPr>
              <a:t>act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omission</a:t>
            </a:r>
            <a:r>
              <a:rPr lang="pl-PL" sz="2600" dirty="0">
                <a:latin typeface="Century Gothic" panose="020B0502020202020204" pitchFamily="34" charset="0"/>
              </a:rPr>
              <a:t>), </a:t>
            </a:r>
            <a:r>
              <a:rPr lang="pl-PL" sz="2600" dirty="0" err="1">
                <a:latin typeface="Century Gothic" panose="020B0502020202020204" pitchFamily="34" charset="0"/>
              </a:rPr>
              <a:t>which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is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unlawful</a:t>
            </a:r>
            <a:r>
              <a:rPr lang="pl-PL" sz="2600" dirty="0">
                <a:latin typeface="Century Gothic" panose="020B0502020202020204" pitchFamily="34" charset="0"/>
              </a:rPr>
              <a:t> (in </a:t>
            </a:r>
            <a:r>
              <a:rPr lang="pl-PL" sz="2600" dirty="0" err="1">
                <a:latin typeface="Century Gothic" panose="020B0502020202020204" pitchFamily="34" charset="0"/>
              </a:rPr>
              <a:t>violation</a:t>
            </a:r>
            <a:r>
              <a:rPr lang="pl-PL" sz="2600" dirty="0">
                <a:latin typeface="Century Gothic" panose="020B0502020202020204" pitchFamily="34" charset="0"/>
              </a:rPr>
              <a:t> with law), </a:t>
            </a:r>
            <a:r>
              <a:rPr lang="pl-PL" sz="2600" b="1" dirty="0" err="1">
                <a:latin typeface="Century Gothic" panose="020B0502020202020204" pitchFamily="34" charset="0"/>
              </a:rPr>
              <a:t>punishable</a:t>
            </a:r>
            <a:r>
              <a:rPr lang="pl-PL" sz="2600" dirty="0">
                <a:latin typeface="Century Gothic" panose="020B0502020202020204" pitchFamily="34" charset="0"/>
              </a:rPr>
              <a:t> by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law, </a:t>
            </a:r>
            <a:r>
              <a:rPr lang="pl-PL" sz="2600" dirty="0" err="1">
                <a:latin typeface="Century Gothic" panose="020B0502020202020204" pitchFamily="34" charset="0"/>
              </a:rPr>
              <a:t>which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causes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social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harm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higher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than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minimal</a:t>
            </a:r>
            <a:r>
              <a:rPr lang="pl-PL" sz="2600" dirty="0">
                <a:latin typeface="Century Gothic" panose="020B0502020202020204" pitchFamily="34" charset="0"/>
              </a:rPr>
              <a:t>, </a:t>
            </a:r>
            <a:r>
              <a:rPr lang="pl-PL" sz="2600" dirty="0" err="1">
                <a:latin typeface="Century Gothic" panose="020B0502020202020204" pitchFamily="34" charset="0"/>
              </a:rPr>
              <a:t>if</a:t>
            </a:r>
            <a:r>
              <a:rPr lang="pl-PL" sz="2600" dirty="0">
                <a:latin typeface="Century Gothic" panose="020B0502020202020204" pitchFamily="34" charset="0"/>
              </a:rPr>
              <a:t> the </a:t>
            </a:r>
            <a:r>
              <a:rPr lang="pl-PL" sz="2600" b="1" dirty="0" err="1">
                <a:latin typeface="Century Gothic" panose="020B0502020202020204" pitchFamily="34" charset="0"/>
              </a:rPr>
              <a:t>guilt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might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attributed</a:t>
            </a:r>
            <a:r>
              <a:rPr lang="pl-PL" sz="2600" dirty="0">
                <a:latin typeface="Century Gothic" panose="020B0502020202020204" pitchFamily="34" charset="0"/>
              </a:rPr>
              <a:t> to the </a:t>
            </a:r>
            <a:r>
              <a:rPr lang="pl-PL" sz="2600" dirty="0" err="1">
                <a:latin typeface="Century Gothic" panose="020B0502020202020204" pitchFamily="34" charset="0"/>
              </a:rPr>
              <a:t>offender</a:t>
            </a:r>
            <a:r>
              <a:rPr lang="pl-PL" sz="2600" dirty="0">
                <a:latin typeface="Century Gothic" panose="020B0502020202020204" pitchFamily="34" charset="0"/>
              </a:rPr>
              <a:t>.</a:t>
            </a:r>
          </a:p>
          <a:p>
            <a:pPr algn="just"/>
            <a:endParaRPr lang="pl-PL" sz="2600" dirty="0">
              <a:latin typeface="Century Gothic" panose="020B0502020202020204" pitchFamily="34" charset="0"/>
            </a:endParaRPr>
          </a:p>
          <a:p>
            <a:pPr algn="just"/>
            <a:r>
              <a:rPr lang="pl-PL" sz="2600" dirty="0" err="1">
                <a:latin typeface="Century Gothic" panose="020B0502020202020204" pitchFamily="34" charset="0"/>
              </a:rPr>
              <a:t>Those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elements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might</a:t>
            </a:r>
            <a:r>
              <a:rPr lang="pl-PL" sz="2600" dirty="0">
                <a:latin typeface="Century Gothic" panose="020B0502020202020204" pitchFamily="34" charset="0"/>
              </a:rPr>
              <a:t> be </a:t>
            </a:r>
            <a:r>
              <a:rPr lang="pl-PL" sz="2600" dirty="0" err="1">
                <a:latin typeface="Century Gothic" panose="020B0502020202020204" pitchFamily="34" charset="0"/>
              </a:rPr>
              <a:t>found</a:t>
            </a:r>
            <a:r>
              <a:rPr lang="pl-PL" sz="2600" dirty="0">
                <a:latin typeface="Century Gothic" panose="020B0502020202020204" pitchFamily="34" charset="0"/>
              </a:rPr>
              <a:t> in </a:t>
            </a:r>
            <a:r>
              <a:rPr lang="pl-PL" sz="2600" dirty="0" err="1">
                <a:latin typeface="Century Gothic" panose="020B0502020202020204" pitchFamily="34" charset="0"/>
              </a:rPr>
              <a:t>Polish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criminal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code</a:t>
            </a:r>
            <a:r>
              <a:rPr lang="pl-PL" sz="2600" dirty="0">
                <a:latin typeface="Century Gothic" panose="020B0502020202020204" pitchFamily="34" charset="0"/>
              </a:rPr>
              <a:t> (art. 1):</a:t>
            </a:r>
          </a:p>
        </p:txBody>
      </p:sp>
      <p:pic>
        <p:nvPicPr>
          <p:cNvPr id="3" name="Obraz 2" descr="Obraz zawierający zrzut ekranu, ptak&#10;&#10;Opis wygenerowany automatycznie">
            <a:extLst>
              <a:ext uri="{FF2B5EF4-FFF2-40B4-BE49-F238E27FC236}">
                <a16:creationId xmlns:a16="http://schemas.microsoft.com/office/drawing/2014/main" id="{B9789E92-3F16-4D2F-AF30-87C70E6599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560" y="3717032"/>
            <a:ext cx="8636671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063552" y="1700808"/>
            <a:ext cx="936104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600" b="1" dirty="0" err="1">
                <a:latin typeface="Century Gothic" panose="020B0502020202020204" pitchFamily="34" charset="0"/>
              </a:rPr>
              <a:t>Elements</a:t>
            </a:r>
            <a:r>
              <a:rPr lang="pl-PL" sz="2600" b="1" dirty="0">
                <a:latin typeface="Century Gothic" panose="020B0502020202020204" pitchFamily="34" charset="0"/>
              </a:rPr>
              <a:t> of </a:t>
            </a:r>
            <a:r>
              <a:rPr lang="pl-PL" sz="2600" b="1" dirty="0" err="1">
                <a:latin typeface="Century Gothic" panose="020B0502020202020204" pitchFamily="34" charset="0"/>
              </a:rPr>
              <a:t>criminal</a:t>
            </a:r>
            <a:r>
              <a:rPr lang="pl-PL" sz="2600" b="1" dirty="0">
                <a:latin typeface="Century Gothic" panose="020B0502020202020204" pitchFamily="34" charset="0"/>
              </a:rPr>
              <a:t> </a:t>
            </a:r>
            <a:r>
              <a:rPr lang="pl-PL" sz="2600" b="1" dirty="0" err="1">
                <a:latin typeface="Century Gothic" panose="020B0502020202020204" pitchFamily="34" charset="0"/>
              </a:rPr>
              <a:t>offence</a:t>
            </a:r>
            <a:r>
              <a:rPr lang="pl-PL" sz="2600" b="1" dirty="0">
                <a:latin typeface="Century Gothic" panose="020B0502020202020204" pitchFamily="34" charset="0"/>
              </a:rPr>
              <a:t> in </a:t>
            </a:r>
            <a:r>
              <a:rPr lang="pl-PL" sz="2600" b="1" dirty="0" err="1">
                <a:latin typeface="Century Gothic" panose="020B0502020202020204" pitchFamily="34" charset="0"/>
              </a:rPr>
              <a:t>common</a:t>
            </a:r>
            <a:r>
              <a:rPr lang="pl-PL" sz="2600" b="1" dirty="0">
                <a:latin typeface="Century Gothic" panose="020B0502020202020204" pitchFamily="34" charset="0"/>
              </a:rPr>
              <a:t> law systems</a:t>
            </a:r>
          </a:p>
          <a:p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600" dirty="0">
                <a:latin typeface="Century Gothic" panose="020B0502020202020204" pitchFamily="34" charset="0"/>
              </a:rPr>
              <a:t>mens </a:t>
            </a:r>
            <a:r>
              <a:rPr lang="pl-PL" sz="2600" dirty="0" err="1">
                <a:latin typeface="Century Gothic" panose="020B0502020202020204" pitchFamily="34" charset="0"/>
              </a:rPr>
              <a:t>rea</a:t>
            </a:r>
            <a:endParaRPr lang="pl-PL" sz="2600" dirty="0">
              <a:latin typeface="Century Gothic" panose="020B0502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600" dirty="0" err="1">
                <a:latin typeface="Century Gothic" panose="020B0502020202020204" pitchFamily="34" charset="0"/>
              </a:rPr>
              <a:t>(lac</a:t>
            </a:r>
            <a:r>
              <a:rPr lang="pl-PL" sz="2600" dirty="0">
                <a:latin typeface="Century Gothic" panose="020B0502020202020204" pitchFamily="34" charset="0"/>
              </a:rPr>
              <a:t>k of) </a:t>
            </a:r>
            <a:r>
              <a:rPr lang="pl-PL" sz="2600" dirty="0" err="1">
                <a:latin typeface="Century Gothic" panose="020B0502020202020204" pitchFamily="34" charset="0"/>
              </a:rPr>
              <a:t>defences</a:t>
            </a:r>
            <a:endParaRPr lang="pl-PL" sz="2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</a:pPr>
            <a:endParaRPr lang="pl-PL" sz="2600" dirty="0">
              <a:latin typeface="Century Gothic" panose="020B0502020202020204" pitchFamily="34" charset="0"/>
            </a:endParaRPr>
          </a:p>
          <a:p>
            <a:r>
              <a:rPr lang="pl-PL" sz="2600" dirty="0" err="1">
                <a:latin typeface="Century Gothic" panose="020B0502020202020204" pitchFamily="34" charset="0"/>
              </a:rPr>
              <a:t>actus</a:t>
            </a:r>
            <a:r>
              <a:rPr lang="pl-PL" sz="2600" dirty="0">
                <a:latin typeface="Century Gothic" panose="020B0502020202020204" pitchFamily="34" charset="0"/>
              </a:rPr>
              <a:t> </a:t>
            </a:r>
            <a:r>
              <a:rPr lang="pl-PL" sz="2600" dirty="0" err="1">
                <a:latin typeface="Century Gothic" panose="020B0502020202020204" pitchFamily="34" charset="0"/>
              </a:rPr>
              <a:t>reus</a:t>
            </a:r>
            <a:r>
              <a:rPr lang="pl-PL" sz="2600" dirty="0">
                <a:latin typeface="Century Gothic" panose="020B0502020202020204" pitchFamily="34" charset="0"/>
              </a:rPr>
              <a:t> + mens </a:t>
            </a:r>
            <a:r>
              <a:rPr lang="pl-PL" sz="2600" dirty="0" err="1">
                <a:latin typeface="Century Gothic" panose="020B0502020202020204" pitchFamily="34" charset="0"/>
              </a:rPr>
              <a:t>rea</a:t>
            </a:r>
            <a:r>
              <a:rPr lang="pl-PL" sz="2600" dirty="0">
                <a:latin typeface="Century Gothic" panose="020B0502020202020204" pitchFamily="34" charset="0"/>
              </a:rPr>
              <a:t> = prima facie </a:t>
            </a:r>
            <a:r>
              <a:rPr lang="pl-PL" sz="2600" dirty="0" err="1">
                <a:latin typeface="Century Gothic" panose="020B0502020202020204" pitchFamily="34" charset="0"/>
              </a:rPr>
              <a:t>offence</a:t>
            </a:r>
            <a:endParaRPr lang="pl-PL" sz="260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Odcienie szarośc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TM10001105[[fn=Przycinanie]]</Template>
  <TotalTime>373</TotalTime>
  <Words>1799</Words>
  <Application>Microsoft Office PowerPoint</Application>
  <PresentationFormat>Panoramiczny</PresentationFormat>
  <Paragraphs>217</Paragraphs>
  <Slides>33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8" baseType="lpstr">
      <vt:lpstr>Arial</vt:lpstr>
      <vt:lpstr>Calibri</vt:lpstr>
      <vt:lpstr>Century Gothic</vt:lpstr>
      <vt:lpstr>Franklin Gothic Book</vt:lpstr>
      <vt:lpstr>Przycinanie</vt:lpstr>
      <vt:lpstr>Violent crimes. introduction</vt:lpstr>
      <vt:lpstr>What is a criminal offence?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VIOLENCE - basic questions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Violent crimes - introduction</dc:title>
  <dc:creator>user</dc:creator>
  <cp:lastModifiedBy>Alicja Limburska</cp:lastModifiedBy>
  <cp:revision>12</cp:revision>
  <dcterms:created xsi:type="dcterms:W3CDTF">2023-02-21T10:49:07Z</dcterms:created>
  <dcterms:modified xsi:type="dcterms:W3CDTF">2023-02-22T21:40:25Z</dcterms:modified>
</cp:coreProperties>
</file>