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6" r:id="rId5"/>
    <p:sldId id="257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2" r:id="rId31"/>
    <p:sldId id="273" r:id="rId32"/>
    <p:sldId id="274" r:id="rId33"/>
    <p:sldId id="275" r:id="rId34"/>
    <p:sldId id="276" r:id="rId35"/>
    <p:sldId id="271" r:id="rId36"/>
    <p:sldId id="278" r:id="rId37"/>
    <p:sldId id="277" r:id="rId38"/>
    <p:sldId id="279" r:id="rId39"/>
    <p:sldId id="280" r:id="rId40"/>
    <p:sldId id="283" r:id="rId41"/>
    <p:sldId id="282" r:id="rId42"/>
    <p:sldId id="284" r:id="rId43"/>
    <p:sldId id="281" r:id="rId44"/>
    <p:sldId id="285" r:id="rId45"/>
    <p:sldId id="286" r:id="rId46"/>
    <p:sldId id="287" r:id="rId47"/>
    <p:sldId id="288" r:id="rId48"/>
    <p:sldId id="289" r:id="rId49"/>
    <p:sldId id="290" r:id="rId5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FEB809-231B-BB60-F513-F2A0356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F460-D449-A240-80E9-DCBD8733C83E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ADA89-9890-9D2A-7ED4-4F066419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5A183B-E264-876A-D853-CEE02CF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D6F6-4B11-5341-90FD-87E3764A67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103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D90D50-9878-CB5F-ACFA-9DA2E42C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48F6-90B6-E341-A27F-4F8A6F130D76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EE5844-DDA8-0BBA-589D-3F41948A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32FADE-7C95-51BF-7DD6-D2B02C26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FC69-04A5-6A4D-B211-ABA2BF4C85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413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495075-FADB-B83C-7C73-0CE8A61D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C008-623E-8942-B432-F80EC5312D39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AC947F-99B4-9F27-83D0-65995309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8AEA3A-4956-1D07-02A6-7BBD6CB0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79B5-CFB8-5F4A-80CF-D3CF419C6E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16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C8ED02-796B-A010-3FBD-F03A4B32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1F2D-2CCA-7B42-B913-250343401DF0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A2F500-2966-B2A8-8837-9C225962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7E9CE8-0DFC-5E22-3AF0-851964D0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72C4-B985-7D4C-8798-9C6A2581FE7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12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ED3BFC-0785-4ACE-4FDC-C98C5270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0E80-C8BA-F149-99DF-A8AB0FD54E69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22EBF-3F26-D0EA-02AD-C03412E8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08062E-E8DF-06B8-C9EF-437360EE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614D-B102-2D4D-B2DF-C9D42FBCC4A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287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9FCD6C6-8A46-5FF8-052D-00B98460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09D6-985F-2449-8BC9-78F001F9442A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CAF8D27-C61E-7748-ABAE-779875BF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F0E47F4D-22E1-11D7-C8A5-65333EAA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EE34-9D89-5042-8845-F86A842B01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75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EC65C178-4BDF-6B93-BBC1-3F0AB634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495D-E798-3D4F-B72E-C811E6595C46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FD5F55F-34D8-D786-DE1B-CD223899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BB20FCD8-E444-DFC4-89AB-ABAE3E7D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42CB-2297-664A-BC3F-A524333C3F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093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F802D561-A9E3-5C6C-153B-6C9FA190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99C1-1CE1-314D-B54E-8D23740A9EAB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C6F3AFD3-6548-D720-B6C6-AA4A7203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1919801-73A4-5653-299F-F14B99D6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C219-C9A8-8D47-A387-92A4E48D969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862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0BAC6308-CB41-64E5-9FF9-88DC7B77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23E76-FF38-924C-A60A-7288B565D1AE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1D3B2816-22E0-8775-6C6A-1C3936AE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ED5A9620-7307-8576-BA7D-58F725F9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AA92-A5D2-9041-9104-468BC94875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664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5E91E53-5DA8-208C-26AC-0E122A05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F753-8105-2C4C-A631-EF64869F5F5D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CB1AFFC-FF75-D7C7-993C-159E85FE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580A1AA-E78B-10EB-C547-6AF449D7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E327-B0B6-CF43-A952-CECF23CE10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6609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B17286B4-E2FC-DFD0-B5E3-C94A1C67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F587-5E12-DE4C-B757-E0688E09D46D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F423D1C-65A2-7DF5-1B41-0288EDB7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90BBD04-BBD7-F9A6-699A-31299487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5CE8-392E-8E45-864F-85BA991F07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4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61F83610-F894-CB14-818F-498F53F73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EA1D1D8D-F298-F76A-C91A-EB1485FB8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477968-8AEE-600F-1613-F9BA38D47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AF843-021F-D441-977B-4AF809D0B1E3}" type="datetimeFigureOut">
              <a:rPr lang="pl-PL"/>
              <a:pPr>
                <a:defRPr/>
              </a:pPr>
              <a:t>27.02.2023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6C27C6-A116-F4A9-CBA8-566CAE669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ACA57E-FEB3-B488-3872-3F896770D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BAB8BB-B2BF-C04C-A900-662C0D0BDE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>
            <a:extLst>
              <a:ext uri="{FF2B5EF4-FFF2-40B4-BE49-F238E27FC236}">
                <a16:creationId xmlns:a16="http://schemas.microsoft.com/office/drawing/2014/main" id="{E26530D9-2280-946A-2DEB-AEC3331F3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Zarządzanie środowiskiem przyrodniczym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2BC723-1D1C-B10E-DFAE-16098BD5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400800" cy="766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W-1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1ED7F34-376F-59DA-A04A-CBD02933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/>
            <a:r>
              <a:rPr lang="pl-PL" altLang="pl-PL"/>
              <a:t>  Cele przedsiębiorstwa 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0A76B8-A5E1-E020-0953-DE60B95A7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5175"/>
            <a:ext cx="40386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b="1"/>
              <a:t>a/ ekonomiczne: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Zysk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Rentowność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b="1"/>
              <a:t>b/ rynkowe: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Poziom sprzedaży – wielkość obrotów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Udział w rynku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Wprowadzenie produktu / asortymentu na rynek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b="1"/>
              <a:t>c/ socjalne:</a:t>
            </a:r>
            <a:r>
              <a:rPr lang="pl-PL" altLang="pl-PL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Zadowolenie pracowników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Bezpieczeństwo socjalne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Integracja pracowników z firmą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Indywidualny rozwój pracowników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400"/>
          </a:p>
        </p:txBody>
      </p:sp>
      <p:sp>
        <p:nvSpPr>
          <p:cNvPr id="22531" name="Symbol zastępczy numeru slajdu 5">
            <a:extLst>
              <a:ext uri="{FF2B5EF4-FFF2-40B4-BE49-F238E27FC236}">
                <a16:creationId xmlns:a16="http://schemas.microsoft.com/office/drawing/2014/main" id="{C1EC31CD-86B0-ADD2-5BCE-421207E52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631669-2A68-3644-9C19-52703AE10783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40B98D1-8E57-1BC1-153D-BDA07704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981075"/>
            <a:ext cx="28082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d/ finansowe: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>
                <a:latin typeface="Arial" panose="020B0604020202020204" pitchFamily="34" charset="0"/>
              </a:rPr>
              <a:t>Zdolność kredytowa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>
                <a:latin typeface="Arial" panose="020B0604020202020204" pitchFamily="34" charset="0"/>
              </a:rPr>
              <a:t>Płynność finansowa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>
                <a:latin typeface="Arial" panose="020B0604020202020204" pitchFamily="34" charset="0"/>
              </a:rPr>
              <a:t>Struktura kapitału</a:t>
            </a:r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2094CA47-0590-D60A-0182-55AF9FF2D3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5163" y="2852738"/>
            <a:ext cx="4430712" cy="3529012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5ED761-D8CB-0822-5724-A8185F3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Klasyfikacja przedsiębiorstw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6574F-351D-2882-9090-21335E44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Kryteria: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Forma prawna (wcześniej omówiona)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Wielkość zatrudnienia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Style zarządzania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Struktura organizacyjna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Pozycja na rynku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6FB26-8FF3-7E17-B49B-93FCD3C3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 punktu widzenia zakresu działalności</a:t>
            </a:r>
            <a:br>
              <a:rPr lang="pl-PL" dirty="0"/>
            </a:br>
            <a:endParaRPr lang="pl-PL" dirty="0"/>
          </a:p>
        </p:txBody>
      </p:sp>
      <p:sp>
        <p:nvSpPr>
          <p:cNvPr id="24578" name="Symbol zastępczy zawartości 2">
            <a:extLst>
              <a:ext uri="{FF2B5EF4-FFF2-40B4-BE49-F238E27FC236}">
                <a16:creationId xmlns:a16="http://schemas.microsoft.com/office/drawing/2014/main" id="{C78239EC-4425-ED92-BD62-DD9D8CF9A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/>
            <a:r>
              <a:rPr lang="pl-PL" altLang="pl-PL"/>
              <a:t>Produkcyjne,</a:t>
            </a:r>
          </a:p>
          <a:p>
            <a:pPr eaLnBrk="1" hangingPunct="1"/>
            <a:r>
              <a:rPr lang="pl-PL" altLang="pl-PL"/>
              <a:t>Usługowe,</a:t>
            </a:r>
          </a:p>
          <a:p>
            <a:pPr eaLnBrk="1" hangingPunct="1"/>
            <a:r>
              <a:rPr lang="pl-PL" altLang="pl-PL"/>
              <a:t>Handlowe.</a:t>
            </a:r>
          </a:p>
        </p:txBody>
      </p:sp>
      <p:sp>
        <p:nvSpPr>
          <p:cNvPr id="24579" name="Symbol zastępczy numeru slajdu 3">
            <a:extLst>
              <a:ext uri="{FF2B5EF4-FFF2-40B4-BE49-F238E27FC236}">
                <a16:creationId xmlns:a16="http://schemas.microsoft.com/office/drawing/2014/main" id="{5EEA6ADE-69EA-99F9-55EF-6C0951C00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7638F-71CF-9547-A49D-08121E9AEFC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0296C99-1AF2-393F-852C-07938CAD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7793038" cy="1079500"/>
          </a:xfrm>
        </p:spPr>
        <p:txBody>
          <a:bodyPr/>
          <a:lstStyle/>
          <a:p>
            <a:pPr eaLnBrk="1" hangingPunct="1"/>
            <a:r>
              <a:rPr lang="pl-PL" altLang="pl-PL">
                <a:solidFill>
                  <a:srgbClr val="000066"/>
                </a:solidFill>
              </a:rPr>
              <a:t>Przedsiębiorstwo produkcyjne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FFC9FC5-471D-E183-4664-AF5610D4E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772400" cy="4619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>
                <a:latin typeface="+mj-lt"/>
              </a:rPr>
              <a:t>Podstawowa jednostka organizacyjno-gospodarcza, nastawiona na zaspokajanie cudzych potrzeb przez wytwarzanie dóbr. Działa na własny rachunek w celu osiągnięcia korzyści materialnych.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>
                <a:latin typeface="+mj-lt"/>
              </a:rPr>
              <a:t> Dąży  do rozwoju, uzyskania niskiego poziomu kosztów własnych, do wysokiej produktywności.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latin typeface="+mj-lt"/>
              </a:rPr>
              <a:t>Przedsiębiorstwa produkcyjne</a:t>
            </a:r>
            <a:endParaRPr lang="pl-PL" sz="2800" dirty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przedsiębiorstwa wydobywcze, 	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przedsiębiorstwa przetwórcze,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przedsiębiorstwa obróbkowe,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przedsiębiorstwa montażowe.</a:t>
            </a:r>
          </a:p>
        </p:txBody>
      </p:sp>
      <p:sp>
        <p:nvSpPr>
          <p:cNvPr id="25603" name="Symbol zastępczy numeru slajdu 3">
            <a:extLst>
              <a:ext uri="{FF2B5EF4-FFF2-40B4-BE49-F238E27FC236}">
                <a16:creationId xmlns:a16="http://schemas.microsoft.com/office/drawing/2014/main" id="{145837F6-D04C-B877-5AAF-B8C1297A5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8061C-AC1E-C84D-9348-5B886A7B87E3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>
            <a:extLst>
              <a:ext uri="{FF2B5EF4-FFF2-40B4-BE49-F238E27FC236}">
                <a16:creationId xmlns:a16="http://schemas.microsoft.com/office/drawing/2014/main" id="{CF9B8683-C1D5-A192-09BE-4B63AB43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Przedsiębiorstwo produkcyjne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97ACE-0ABD-DB9E-3360-F29D9C316E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17287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dirty="0"/>
              <a:t>Przedsiębiorstwo  produkcyjne  to działalność gospodarcza, której celem jest wytworzenie określonych dóbr, zwanych produktami lub wyrobami. 	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26627" name="Symbol zastępczy numeru slajdu 4">
            <a:extLst>
              <a:ext uri="{FF2B5EF4-FFF2-40B4-BE49-F238E27FC236}">
                <a16:creationId xmlns:a16="http://schemas.microsoft.com/office/drawing/2014/main" id="{0DE7562C-5ECE-9E79-FBAE-38C7E28DD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F8980-4097-6141-BBF7-DB80D3857F1E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numeru slajdu 5">
            <a:extLst>
              <a:ext uri="{FF2B5EF4-FFF2-40B4-BE49-F238E27FC236}">
                <a16:creationId xmlns:a16="http://schemas.microsoft.com/office/drawing/2014/main" id="{33F01FA1-A4D6-D8E4-B821-98E7F4FDC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D311E-7EA2-2442-B7AC-1D3260BAC181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570E97BF-E93E-E33C-7BD4-1E47D8CA4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Przedsiębiorstwo handlowe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7F44943A-A8B7-5618-CE26-E37DCD994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800" dirty="0"/>
              <a:t>to podmiot funkcjonujący w strukturze gospodarki, posiadający wyodrębnienie ekonomiczne i organizacyjno – prawne, podejmujący działalność polegającą na pośredniczeniu w wymianie towarowo – pieniężnej, za pomocą aktów kupna i sprzedaży, </a:t>
            </a:r>
            <a:r>
              <a:rPr lang="pl-PL" sz="2800" b="1" u="sng" dirty="0"/>
              <a:t>przekazując masę towarową ze sfery podaży do sfery popytu, </a:t>
            </a:r>
            <a:r>
              <a:rPr lang="pl-PL" sz="2800" dirty="0"/>
              <a:t>w taki sposób, aby osiągnąć nadwyżkę nad poniesionymi nakładami, gwarantując trwanie i rozwój przedsiębiorstwa.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>
            <a:extLst>
              <a:ext uri="{FF2B5EF4-FFF2-40B4-BE49-F238E27FC236}">
                <a16:creationId xmlns:a16="http://schemas.microsoft.com/office/drawing/2014/main" id="{1BCA340F-C0AF-CB5D-CB52-E6353D01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Przedsiębiorstwo usługowe</a:t>
            </a:r>
          </a:p>
        </p:txBody>
      </p:sp>
      <p:sp>
        <p:nvSpPr>
          <p:cNvPr id="28674" name="Symbol zastępczy zawartości 2">
            <a:extLst>
              <a:ext uri="{FF2B5EF4-FFF2-40B4-BE49-F238E27FC236}">
                <a16:creationId xmlns:a16="http://schemas.microsoft.com/office/drawing/2014/main" id="{92AA3DD4-44F0-A64C-9F0A-FB836633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0575"/>
            <a:ext cx="9144000" cy="5257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pl-PL" altLang="pl-PL"/>
              <a:t>    to podmiot funkcjonujący w strukturze gospodarki, posiadający wyodrębnienie ekonomiczne                        i organizacyjno – prawne, </a:t>
            </a:r>
            <a:r>
              <a:rPr lang="pl-PL" altLang="pl-PL" b="1" u="sng"/>
              <a:t>podejmujący działalność polegającą na świadczeniu usług dla innych podmiotów gospodarczych lub osób fizycznych                 i gospodarstw domowych</a:t>
            </a:r>
            <a:r>
              <a:rPr lang="pl-PL" altLang="pl-PL"/>
              <a:t>. </a:t>
            </a:r>
          </a:p>
          <a:p>
            <a:pPr eaLnBrk="1" hangingPunct="1"/>
            <a:endParaRPr lang="pl-PL" altLang="pl-PL"/>
          </a:p>
        </p:txBody>
      </p:sp>
      <p:sp>
        <p:nvSpPr>
          <p:cNvPr id="28675" name="Symbol zastępczy numeru slajdu 3">
            <a:extLst>
              <a:ext uri="{FF2B5EF4-FFF2-40B4-BE49-F238E27FC236}">
                <a16:creationId xmlns:a16="http://schemas.microsoft.com/office/drawing/2014/main" id="{F3198DAC-0991-EDAA-9CD5-AFCA63379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30DB26-F963-2C45-934F-39C8E47279A6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F3DB9-4D6F-C4AF-D57B-329C816B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Klasyfikacja przedsiębiorstw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A19715-AE82-02BC-32EF-E75DD12C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Kryteria: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Forma prawna (wcześniej omówiona)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Wielkość zatrudnienia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Style zarządzania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Struktura organizacyjna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/>
              <a:t>Pozycja na rynku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18DADE-6770-8AF9-DF49-D58B787D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Wielkość zatrudnienia</a:t>
            </a:r>
            <a:br>
              <a:rPr lang="pl-PL" dirty="0"/>
            </a:br>
            <a:endParaRPr lang="pl-PL" dirty="0"/>
          </a:p>
        </p:txBody>
      </p:sp>
      <p:sp>
        <p:nvSpPr>
          <p:cNvPr id="30722" name="Symbol zastępczy zawartości 2">
            <a:extLst>
              <a:ext uri="{FF2B5EF4-FFF2-40B4-BE49-F238E27FC236}">
                <a16:creationId xmlns:a16="http://schemas.microsoft.com/office/drawing/2014/main" id="{91B37B91-5547-64A1-698A-4B30C0DF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3949700"/>
          </a:xfrm>
        </p:spPr>
        <p:txBody>
          <a:bodyPr/>
          <a:lstStyle/>
          <a:p>
            <a:pPr eaLnBrk="1" hangingPunct="1"/>
            <a:r>
              <a:rPr lang="pl-PL" altLang="pl-PL"/>
              <a:t>Mikroprzedsiębiorstwo</a:t>
            </a:r>
          </a:p>
          <a:p>
            <a:pPr eaLnBrk="1" hangingPunct="1"/>
            <a:r>
              <a:rPr lang="pl-PL" altLang="pl-PL"/>
              <a:t>Mała firma</a:t>
            </a:r>
          </a:p>
          <a:p>
            <a:pPr eaLnBrk="1" hangingPunct="1"/>
            <a:r>
              <a:rPr lang="pl-PL" altLang="pl-PL"/>
              <a:t>Średnia firma</a:t>
            </a:r>
          </a:p>
          <a:p>
            <a:pPr eaLnBrk="1" hangingPunct="1"/>
            <a:r>
              <a:rPr lang="pl-PL" altLang="pl-PL"/>
              <a:t>Duże przedsiębiorstwo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D7DBF-75F4-C606-D48C-4B39AAC0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/>
              <a:t>Mikroprzedsiębiorstwo</a:t>
            </a:r>
            <a:br>
              <a:rPr lang="pl-PL" dirty="0"/>
            </a:br>
            <a:endParaRPr lang="pl-PL" dirty="0"/>
          </a:p>
        </p:txBody>
      </p:sp>
      <p:sp>
        <p:nvSpPr>
          <p:cNvPr id="31746" name="Symbol zastępczy zawartości 2">
            <a:extLst>
              <a:ext uri="{FF2B5EF4-FFF2-40B4-BE49-F238E27FC236}">
                <a16:creationId xmlns:a16="http://schemas.microsoft.com/office/drawing/2014/main" id="{32768C6D-5E69-1D62-B624-F7BC20C4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909888"/>
          </a:xfrm>
        </p:spPr>
        <p:txBody>
          <a:bodyPr/>
          <a:lstStyle/>
          <a:p>
            <a:pPr eaLnBrk="1" hangingPunct="1"/>
            <a:r>
              <a:rPr lang="pl-PL" altLang="pl-PL"/>
              <a:t> to przedsiębiorstwo, które: </a:t>
            </a:r>
          </a:p>
          <a:p>
            <a:pPr eaLnBrk="1" hangingPunct="1"/>
            <a:r>
              <a:rPr lang="pl-PL" altLang="pl-PL"/>
              <a:t>- zatrudnia mniej niż 10 pracowników oraz  </a:t>
            </a:r>
          </a:p>
          <a:p>
            <a:pPr eaLnBrk="1" hangingPunct="1"/>
            <a:r>
              <a:rPr lang="pl-PL" altLang="pl-PL"/>
              <a:t>- jego roczny obrót nie przekracza 2 milionów euro lub całkowity bilans roczny nie przekracza 2 milionów euro.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>
            <a:extLst>
              <a:ext uri="{FF2B5EF4-FFF2-40B4-BE49-F238E27FC236}">
                <a16:creationId xmlns:a16="http://schemas.microsoft.com/office/drawing/2014/main" id="{CC6855DF-C9E1-B8F5-4879-EFDEDAFB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Plan wykładów</a:t>
            </a:r>
          </a:p>
        </p:txBody>
      </p:sp>
      <p:sp>
        <p:nvSpPr>
          <p:cNvPr id="14338" name="Symbol zastępczy zawartości 2">
            <a:extLst>
              <a:ext uri="{FF2B5EF4-FFF2-40B4-BE49-F238E27FC236}">
                <a16:creationId xmlns:a16="http://schemas.microsoft.com/office/drawing/2014/main" id="{F9FCB717-46F8-A94D-ABF6-15827F46D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1. Przedsiębiorstwo </a:t>
            </a:r>
          </a:p>
          <a:p>
            <a:pPr eaLnBrk="1" hangingPunct="1"/>
            <a:r>
              <a:rPr lang="pl-PL" altLang="pl-PL"/>
              <a:t>2. Otoczenie przedsiębiorstwa </a:t>
            </a:r>
          </a:p>
          <a:p>
            <a:pPr eaLnBrk="1" hangingPunct="1"/>
            <a:r>
              <a:rPr lang="pl-PL" altLang="pl-PL"/>
              <a:t>3. Analiza konkurencji</a:t>
            </a:r>
          </a:p>
          <a:p>
            <a:pPr eaLnBrk="1" hangingPunct="1"/>
            <a:r>
              <a:rPr lang="pl-PL" altLang="pl-PL"/>
              <a:t>4. Instrumenty zarzadzania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>
            <a:extLst>
              <a:ext uri="{FF2B5EF4-FFF2-40B4-BE49-F238E27FC236}">
                <a16:creationId xmlns:a16="http://schemas.microsoft.com/office/drawing/2014/main" id="{516F6846-886A-3ADA-990D-317906F8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Małe przedsiębiorstwo </a:t>
            </a:r>
          </a:p>
        </p:txBody>
      </p:sp>
      <p:sp>
        <p:nvSpPr>
          <p:cNvPr id="32770" name="Symbol zastępczy zawartości 2">
            <a:extLst>
              <a:ext uri="{FF2B5EF4-FFF2-40B4-BE49-F238E27FC236}">
                <a16:creationId xmlns:a16="http://schemas.microsoft.com/office/drawing/2014/main" id="{FAA752FC-F4B9-871B-5702-842B7CCA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2909888"/>
          </a:xfrm>
        </p:spPr>
        <p:txBody>
          <a:bodyPr/>
          <a:lstStyle/>
          <a:p>
            <a:pPr eaLnBrk="1" hangingPunct="1"/>
            <a:r>
              <a:rPr lang="pl-PL" altLang="pl-PL"/>
              <a:t>to przedsiębiorstwo, które:  </a:t>
            </a:r>
          </a:p>
          <a:p>
            <a:pPr eaLnBrk="1" hangingPunct="1"/>
            <a:r>
              <a:rPr lang="pl-PL" altLang="pl-PL"/>
              <a:t>- zatrudnia mniej niż 50 pracowników oraz  </a:t>
            </a:r>
          </a:p>
          <a:p>
            <a:pPr eaLnBrk="1" hangingPunct="1"/>
            <a:r>
              <a:rPr lang="pl-PL" altLang="pl-PL"/>
              <a:t>- jego roczny obrót nie przekracza 10 milionów euro lub całkowity bilans roczny  nie przekracza 10 milionów euro.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>
            <a:extLst>
              <a:ext uri="{FF2B5EF4-FFF2-40B4-BE49-F238E27FC236}">
                <a16:creationId xmlns:a16="http://schemas.microsoft.com/office/drawing/2014/main" id="{05E955AA-7150-3E16-1976-381B4226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Średnie przedsiębiorstwo </a:t>
            </a:r>
          </a:p>
        </p:txBody>
      </p:sp>
      <p:sp>
        <p:nvSpPr>
          <p:cNvPr id="33794" name="Symbol zastępczy zawartości 2">
            <a:extLst>
              <a:ext uri="{FF2B5EF4-FFF2-40B4-BE49-F238E27FC236}">
                <a16:creationId xmlns:a16="http://schemas.microsoft.com/office/drawing/2014/main" id="{F69404C7-F7F9-1335-69AC-C390CA1FB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/>
            <a:r>
              <a:rPr lang="pl-PL" altLang="pl-PL"/>
              <a:t> to przedsiębiorstwo, które: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/>
              <a:t>- zatrudnia mniej niż 250 pracowników oraz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/>
              <a:t>- jego roczny obrót nie przekracza 50 milionów euro lub całkowity bilans roczny nie przekracza 43 milionów euro.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>
            <a:extLst>
              <a:ext uri="{FF2B5EF4-FFF2-40B4-BE49-F238E27FC236}">
                <a16:creationId xmlns:a16="http://schemas.microsoft.com/office/drawing/2014/main" id="{768E9888-E0D1-6740-C43A-F25C8FB7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Duże przedsiębiorstwo</a:t>
            </a:r>
          </a:p>
        </p:txBody>
      </p:sp>
      <p:sp>
        <p:nvSpPr>
          <p:cNvPr id="34818" name="Symbol zastępczy zawartości 2">
            <a:extLst>
              <a:ext uri="{FF2B5EF4-FFF2-40B4-BE49-F238E27FC236}">
                <a16:creationId xmlns:a16="http://schemas.microsoft.com/office/drawing/2014/main" id="{D58C8A19-518E-1E09-6BD4-0AC5F401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76475"/>
            <a:ext cx="8229600" cy="20447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/>
              <a:t>Przedsiębiorstwo, które zatrudnia przynajmniej 250 pracowników i oraz  jego roczny obrót  przekracza 50 milionów euro.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>
            <a:extLst>
              <a:ext uri="{FF2B5EF4-FFF2-40B4-BE49-F238E27FC236}">
                <a16:creationId xmlns:a16="http://schemas.microsoft.com/office/drawing/2014/main" id="{307C6C53-8498-E09D-EA4D-26F82065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Źródła prawne definicji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50B87-715D-5E10-3591-918BB49C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7529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Definicje: </a:t>
            </a:r>
            <a:r>
              <a:rPr lang="pl-PL" dirty="0" err="1"/>
              <a:t>mikroprzedsiębiorstw</a:t>
            </a:r>
            <a:r>
              <a:rPr lang="pl-PL" dirty="0"/>
              <a:t>, małych i średnich przedsiębiorstw określone  w rozporządzeniu KE Nr 70/2001 zmienionym przez rozporządzenie Komisji (WE) Nr 364/2004 z dnia 25 lutego 2004 r. będą obowiązywały od 1 stycznia 2005 r. Odbiciem  tych definicji są definicje zawarte w przepisach art. 103 do art. 110 ustawy  z dnia 2 lipca 2004 r. o swobodzie działalności gospodarczej (</a:t>
            </a:r>
            <a:r>
              <a:rPr lang="pl-PL" dirty="0" err="1"/>
              <a:t>Dz.U</a:t>
            </a:r>
            <a:r>
              <a:rPr lang="pl-PL" dirty="0"/>
              <a:t>. Nr 173, poz. 1807).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Zgodnie z rozporządzeniem Komisji (WE) nr 800/2008 z dnia 6 sierpnia 2008 r. (weszło w życie 1 stycznia 2009 r.) uznające niektóre rodzaje pomocy za zgodne ze wspólnym rynkiem w zastosowaniu art. 87 i 88 Traktatu WE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>
            <a:extLst>
              <a:ext uri="{FF2B5EF4-FFF2-40B4-BE49-F238E27FC236}">
                <a16:creationId xmlns:a16="http://schemas.microsoft.com/office/drawing/2014/main" id="{DEA082FF-A074-286D-F50B-D6CA7CE1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pPr eaLnBrk="1" hangingPunct="1"/>
            <a:r>
              <a:rPr lang="pl-PL" altLang="pl-PL"/>
              <a:t>Style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C374EC-9849-92B8-9B77-3734CD70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38877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Autokratyczny,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Demokratyczny,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Pasywny.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 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typów zachowań kierowniczych:</a:t>
            </a:r>
            <a:b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/>
              <a:t>- kierownik autokrata;</a:t>
            </a:r>
            <a:br>
              <a:rPr lang="pl-PL" dirty="0"/>
            </a:br>
            <a:r>
              <a:rPr lang="pl-PL" dirty="0"/>
              <a:t>- kierownik demokrata;</a:t>
            </a:r>
            <a:br>
              <a:rPr lang="pl-PL" dirty="0"/>
            </a:br>
            <a:r>
              <a:rPr lang="pl-PL" dirty="0"/>
              <a:t>- kierownik pasywny.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>
            <a:extLst>
              <a:ext uri="{FF2B5EF4-FFF2-40B4-BE49-F238E27FC236}">
                <a16:creationId xmlns:a16="http://schemas.microsoft.com/office/drawing/2014/main" id="{C58956F0-6064-B5B3-3303-98A4AAFB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Kierownik autokrata</a:t>
            </a:r>
          </a:p>
        </p:txBody>
      </p:sp>
      <p:sp>
        <p:nvSpPr>
          <p:cNvPr id="37890" name="Symbol zastępczy zawartości 2">
            <a:extLst>
              <a:ext uri="{FF2B5EF4-FFF2-40B4-BE49-F238E27FC236}">
                <a16:creationId xmlns:a16="http://schemas.microsoft.com/office/drawing/2014/main" id="{9ABED55C-4020-31A8-7201-816FBC6D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wyznacza cele i kieruje aktywnością grupy i poszczególnych jej członków; przydziela każdemu członkowi grupy zarówno przedmiot jak i zakres działania oraz współpracowników, a przy ocenie działalności nie podaje kryteriów, na podstawie których była oceniana;</a:t>
            </a:r>
            <a:br>
              <a:rPr lang="pl-PL" altLang="pl-PL"/>
            </a:br>
            <a:endParaRPr lang="pl-PL" altLang="pl-PL"/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>
            <a:extLst>
              <a:ext uri="{FF2B5EF4-FFF2-40B4-BE49-F238E27FC236}">
                <a16:creationId xmlns:a16="http://schemas.microsoft.com/office/drawing/2014/main" id="{D3004C68-3F7D-1174-EA45-2C4A802C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Kierownik demokrata </a:t>
            </a:r>
          </a:p>
        </p:txBody>
      </p:sp>
      <p:sp>
        <p:nvSpPr>
          <p:cNvPr id="38914" name="Symbol zastępczy zawartości 2">
            <a:extLst>
              <a:ext uri="{FF2B5EF4-FFF2-40B4-BE49-F238E27FC236}">
                <a16:creationId xmlns:a16="http://schemas.microsoft.com/office/drawing/2014/main" id="{715835D3-DAFF-D4FE-AA4D-FD12D1EC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zachęca członków grupy do wspólnego dyskutowania i decydowania o celach, przedmiocie, zabiega o przedstawienie obiektywnych podstaw oceny.</a:t>
            </a:r>
            <a:br>
              <a:rPr lang="pl-PL" altLang="pl-PL"/>
            </a:br>
            <a:endParaRPr lang="pl-PL" alt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>
            <a:extLst>
              <a:ext uri="{FF2B5EF4-FFF2-40B4-BE49-F238E27FC236}">
                <a16:creationId xmlns:a16="http://schemas.microsoft.com/office/drawing/2014/main" id="{7B1FD094-A102-7263-BB7F-F0C230DC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Kierownik paternalistyczny </a:t>
            </a:r>
          </a:p>
        </p:txBody>
      </p:sp>
      <p:sp>
        <p:nvSpPr>
          <p:cNvPr id="39938" name="Symbol zastępczy zawartości 2">
            <a:extLst>
              <a:ext uri="{FF2B5EF4-FFF2-40B4-BE49-F238E27FC236}">
                <a16:creationId xmlns:a16="http://schemas.microsoft.com/office/drawing/2014/main" id="{EF768B66-54C7-FABC-0DF0-93149E77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pl-PL" altLang="pl-PL"/>
              <a:t>odgrywa przyjacielską ale pasywną rolę i daje członkom grupy pełną swobodę; na pytania odpowiada zgodnie z oczekiwaniami osoby pytającej i nie przedstawia własnych propozycji, unika oceniania niezależnie od tego, czy ocena byłaby pozytywna czy negatywna.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>
            <a:extLst>
              <a:ext uri="{FF2B5EF4-FFF2-40B4-BE49-F238E27FC236}">
                <a16:creationId xmlns:a16="http://schemas.microsoft.com/office/drawing/2014/main" id="{9DFA081D-5ED5-1A2C-3E18-22C1B34E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Struktura organizacyjna </a:t>
            </a:r>
          </a:p>
        </p:txBody>
      </p:sp>
      <p:sp>
        <p:nvSpPr>
          <p:cNvPr id="40962" name="Symbol zastępczy zawartości 2">
            <a:extLst>
              <a:ext uri="{FF2B5EF4-FFF2-40B4-BE49-F238E27FC236}">
                <a16:creationId xmlns:a16="http://schemas.microsoft.com/office/drawing/2014/main" id="{D3CD6E28-C9D8-61CC-3913-85105F94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2620963"/>
          </a:xfrm>
        </p:spPr>
        <p:txBody>
          <a:bodyPr/>
          <a:lstStyle/>
          <a:p>
            <a:pPr eaLnBrk="1" hangingPunct="1"/>
            <a:r>
              <a:rPr lang="pl-PL" altLang="pl-PL"/>
              <a:t>to układ jednostek organizacyjnych, komórek organizacyjnych, stanowisk pracy wraz z określonymi relacjami zachodzącymi pomiędzy nimi.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>
            <a:extLst>
              <a:ext uri="{FF2B5EF4-FFF2-40B4-BE49-F238E27FC236}">
                <a16:creationId xmlns:a16="http://schemas.microsoft.com/office/drawing/2014/main" id="{428E4AE0-7981-59E9-C83A-EA72013C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pl-PL" altLang="pl-PL"/>
              <a:t>Rodzaje struktur organizacyjnych </a:t>
            </a:r>
          </a:p>
        </p:txBody>
      </p:sp>
      <p:sp>
        <p:nvSpPr>
          <p:cNvPr id="41986" name="Symbol zastępczy zawartości 2">
            <a:extLst>
              <a:ext uri="{FF2B5EF4-FFF2-40B4-BE49-F238E27FC236}">
                <a16:creationId xmlns:a16="http://schemas.microsoft.com/office/drawing/2014/main" id="{BC2CCE83-B384-EE47-07B2-E5567DBA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altLang="pl-PL" sz="2800"/>
              <a:t>STRUKTURY TRADYCYJNE:</a:t>
            </a:r>
          </a:p>
          <a:p>
            <a:pPr eaLnBrk="1" hangingPunct="1"/>
            <a:r>
              <a:rPr lang="pl-PL" altLang="pl-PL" sz="2800"/>
              <a:t>Do struktur tradycyjnych zalicza się typy struktur organizacyjnych: liniową, funkcjonalną.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z="2800"/>
              <a:t>STRUKTURY NOWOCZESNE - DYWIZJONALNA, PROJEKTOWA I MACIERZOWA</a:t>
            </a:r>
            <a:endParaRPr lang="pl-PL" altLang="pl-PL" sz="2800" b="1"/>
          </a:p>
          <a:p>
            <a:pPr eaLnBrk="1" hangingPunct="1"/>
            <a:r>
              <a:rPr lang="pl-PL" altLang="pl-PL" sz="2800"/>
              <a:t>Za nowoczesne rozwiązania strukturalne przyjęło się uważać następujące formy struktur organizacyjnych: struktura dywizjonalna, projektowa i macierzowa.</a:t>
            </a:r>
          </a:p>
          <a:p>
            <a:pPr eaLnBrk="1" hangingPunct="1"/>
            <a:endParaRPr lang="pl-PL" altLang="pl-PL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>
            <a:extLst>
              <a:ext uri="{FF2B5EF4-FFF2-40B4-BE49-F238E27FC236}">
                <a16:creationId xmlns:a16="http://schemas.microsoft.com/office/drawing/2014/main" id="{66E2EF26-E5CF-9811-99E7-EDDF1443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Sposób zaliczenia</a:t>
            </a:r>
          </a:p>
        </p:txBody>
      </p:sp>
      <p:sp>
        <p:nvSpPr>
          <p:cNvPr id="15362" name="Symbol zastępczy zawartości 2">
            <a:extLst>
              <a:ext uri="{FF2B5EF4-FFF2-40B4-BE49-F238E27FC236}">
                <a16:creationId xmlns:a16="http://schemas.microsoft.com/office/drawing/2014/main" id="{F554A551-6509-4777-D576-EA7268C0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pl-PL" altLang="pl-PL" dirty="0"/>
              <a:t>Wykład:</a:t>
            </a:r>
          </a:p>
          <a:p>
            <a:pPr eaLnBrk="1" hangingPunct="1">
              <a:defRPr/>
            </a:pPr>
            <a:r>
              <a:rPr lang="pl-PL" altLang="pl-PL" dirty="0"/>
              <a:t>Egzamin pisemny  - 3 otwarte pytania</a:t>
            </a:r>
          </a:p>
          <a:p>
            <a:pPr eaLnBrk="1" hangingPunct="1">
              <a:defRPr/>
            </a:pPr>
            <a:r>
              <a:rPr lang="pl-PL" altLang="pl-PL" dirty="0"/>
              <a:t>Przewidywany termin „0” – ostatni wykład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AE97D-7333-E6C9-D429-D9BCCDEB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Kryteria oceny struktur organizacyjnych</a:t>
            </a:r>
          </a:p>
        </p:txBody>
      </p:sp>
      <p:sp>
        <p:nvSpPr>
          <p:cNvPr id="43010" name="Symbol zastępczy zawartości 2">
            <a:extLst>
              <a:ext uri="{FF2B5EF4-FFF2-40B4-BE49-F238E27FC236}">
                <a16:creationId xmlns:a16="http://schemas.microsoft.com/office/drawing/2014/main" id="{54A0D781-25FA-8360-A802-A14D7C6C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3000"/>
              <a:t>a) konfiguracj</a:t>
            </a:r>
            <a:r>
              <a:rPr lang="pl-PL" altLang="pl-PL" sz="3000">
                <a:latin typeface="Arial" panose="020B0604020202020204" pitchFamily="34" charset="0"/>
              </a:rPr>
              <a:t>a</a:t>
            </a:r>
            <a:r>
              <a:rPr lang="pl-PL" altLang="pl-PL" sz="3000"/>
              <a:t>, charakteryzującą liczbę oraz rodzaj stanowisk pracy wraz z powiązaniami między nimi,</a:t>
            </a:r>
            <a:br>
              <a:rPr lang="pl-PL" altLang="pl-PL" sz="3000"/>
            </a:br>
            <a:r>
              <a:rPr lang="pl-PL" altLang="pl-PL" sz="3000"/>
              <a:t>b) specjalizacj</a:t>
            </a:r>
            <a:r>
              <a:rPr lang="pl-PL" altLang="pl-PL" sz="3000">
                <a:latin typeface="Arial" panose="020B0604020202020204" pitchFamily="34" charset="0"/>
              </a:rPr>
              <a:t>a</a:t>
            </a:r>
            <a:r>
              <a:rPr lang="pl-PL" altLang="pl-PL" sz="3000"/>
              <a:t>, która dotyczy podziału pracy i obowiązków wewnątrz organizacji;</a:t>
            </a:r>
            <a:br>
              <a:rPr lang="pl-PL" altLang="pl-PL" sz="3000"/>
            </a:br>
            <a:r>
              <a:rPr lang="pl-PL" altLang="pl-PL" sz="3000"/>
              <a:t>c) centralizację, która określa wewnętrzną strukturę władzy w przedsiębiorstwie;</a:t>
            </a:r>
            <a:br>
              <a:rPr lang="pl-PL" altLang="pl-PL" sz="3000"/>
            </a:br>
            <a:r>
              <a:rPr lang="pl-PL" altLang="pl-PL" sz="3000"/>
              <a:t>d) formalizacj</a:t>
            </a:r>
            <a:r>
              <a:rPr lang="pl-PL" altLang="pl-PL" sz="3000">
                <a:latin typeface="Arial" panose="020B0604020202020204" pitchFamily="34" charset="0"/>
              </a:rPr>
              <a:t>a</a:t>
            </a:r>
            <a:r>
              <a:rPr lang="pl-PL" altLang="pl-PL" sz="3000"/>
              <a:t>, która odnosi się do zakresu, w jakim łączność i postępowanie w organizacji są zapisane i zarejestrowane w dokumentach organizacyjnych;</a:t>
            </a:r>
            <a:br>
              <a:rPr lang="pl-PL" altLang="pl-PL" sz="3000"/>
            </a:br>
            <a:r>
              <a:rPr lang="pl-PL" altLang="pl-PL" sz="3000"/>
              <a:t>e) koordynacj</a:t>
            </a:r>
            <a:r>
              <a:rPr lang="pl-PL" altLang="pl-PL" sz="3000">
                <a:latin typeface="Arial" panose="020B0604020202020204" pitchFamily="34" charset="0"/>
              </a:rPr>
              <a:t>a</a:t>
            </a:r>
            <a:r>
              <a:rPr lang="pl-PL" altLang="pl-PL" sz="3000"/>
              <a:t>, charakteryzującą sposób uzgadniania współdziałania i przepływy informacji.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0EF56DB-2BCF-35F9-9C1B-637D7A64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Przykładowa struktura organizacyjna</a:t>
            </a:r>
          </a:p>
        </p:txBody>
      </p:sp>
      <p:pic>
        <p:nvPicPr>
          <p:cNvPr id="44034" name="Picture 2" descr="http://ri.d-d.com.pl/images/struktura_firmy_D&amp;D.png">
            <a:extLst>
              <a:ext uri="{FF2B5EF4-FFF2-40B4-BE49-F238E27FC236}">
                <a16:creationId xmlns:a16="http://schemas.microsoft.com/office/drawing/2014/main" id="{6CCB7115-12A2-855B-6572-1BF8ED6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C7270-A133-9581-6B2F-D19A7DC8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Przykładowa struktura organizacyjna</a:t>
            </a:r>
          </a:p>
        </p:txBody>
      </p:sp>
      <p:pic>
        <p:nvPicPr>
          <p:cNvPr id="45058" name="Picture 2" descr="http://t2.gstatic.com/images?q=tbn:ANd9GcR__Aa_08UhKdeqO-8tYX8oi44QozKhCNzDhEgMgKzpP7WJW_Z2">
            <a:extLst>
              <a:ext uri="{FF2B5EF4-FFF2-40B4-BE49-F238E27FC236}">
                <a16:creationId xmlns:a16="http://schemas.microsoft.com/office/drawing/2014/main" id="{A8926C54-2FE4-B67C-0805-17EF4AF8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65175"/>
            <a:ext cx="51847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30C371-FA06-72BB-4990-716C201B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49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Przykładowa struktura organizacyjna</a:t>
            </a:r>
          </a:p>
        </p:txBody>
      </p:sp>
      <p:pic>
        <p:nvPicPr>
          <p:cNvPr id="46082" name="Picture 4" descr="http://t3.gstatic.com/images?q=tbn:ANd9GcQu6tcJFtLAgnMhBaYYe3QAf87NmRFWae17X-7CzIq_wkw37GmGkw">
            <a:extLst>
              <a:ext uri="{FF2B5EF4-FFF2-40B4-BE49-F238E27FC236}">
                <a16:creationId xmlns:a16="http://schemas.microsoft.com/office/drawing/2014/main" id="{35A1DB84-5045-ECA5-2DE5-B02E60BD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55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>
            <a:extLst>
              <a:ext uri="{FF2B5EF4-FFF2-40B4-BE49-F238E27FC236}">
                <a16:creationId xmlns:a16="http://schemas.microsoft.com/office/drawing/2014/main" id="{36CFD376-C3A1-5F3B-CCF8-76103F63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47106" name="Picture 2" descr="http://elko.com.pl/elkoweb/bip/files/schemat_small_2008_07_01.jpg">
            <a:extLst>
              <a:ext uri="{FF2B5EF4-FFF2-40B4-BE49-F238E27FC236}">
                <a16:creationId xmlns:a16="http://schemas.microsoft.com/office/drawing/2014/main" id="{350A946D-6178-1144-B5C4-6F26C270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ytuł 1">
            <a:extLst>
              <a:ext uri="{FF2B5EF4-FFF2-40B4-BE49-F238E27FC236}">
                <a16:creationId xmlns:a16="http://schemas.microsoft.com/office/drawing/2014/main" id="{14120722-6900-4BC7-4CF2-90D5D1E0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Majątek przedsiębiorstw</a:t>
            </a:r>
          </a:p>
        </p:txBody>
      </p:sp>
      <p:sp>
        <p:nvSpPr>
          <p:cNvPr id="48130" name="Symbol zastępczy zawartości 2">
            <a:extLst>
              <a:ext uri="{FF2B5EF4-FFF2-40B4-BE49-F238E27FC236}">
                <a16:creationId xmlns:a16="http://schemas.microsoft.com/office/drawing/2014/main" id="{55EF4217-4933-2A40-6035-13930447F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Majątek przedsiębiorstwa można podzielić na trwały i obrotowy.</a:t>
            </a:r>
          </a:p>
          <a:p>
            <a:pPr eaLnBrk="1" hangingPunct="1"/>
            <a:r>
              <a:rPr lang="pl-PL" altLang="pl-PL"/>
              <a:t>Majątek trwały to takie składniki jak: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Grunty,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Maszyny,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Budynki,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Środki transportu.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3EC16-10E4-1A28-9E50-204DBCCB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l-PL" dirty="0"/>
            </a:br>
            <a:r>
              <a:rPr lang="pl-PL" dirty="0"/>
              <a:t>Charakterystyka majątku trwałego</a:t>
            </a:r>
            <a:br>
              <a:rPr lang="pl-PL" dirty="0"/>
            </a:br>
            <a:endParaRPr lang="pl-PL" dirty="0"/>
          </a:p>
        </p:txBody>
      </p:sp>
      <p:sp>
        <p:nvSpPr>
          <p:cNvPr id="49154" name="Symbol zastępczy zawartości 2">
            <a:extLst>
              <a:ext uri="{FF2B5EF4-FFF2-40B4-BE49-F238E27FC236}">
                <a16:creationId xmlns:a16="http://schemas.microsoft.com/office/drawing/2014/main" id="{E5947F65-8CB5-D152-B093-7712DDA2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Wykorzystywany jest w długim okresie,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Zużywa się stopniowo i powoli traci swoją wartość użytkową,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Posiada określoną wartość pieniężną, której odpowiednie części są stopniowo są przenoszone na wytwarzane produkty.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ytuł 1">
            <a:extLst>
              <a:ext uri="{FF2B5EF4-FFF2-40B4-BE49-F238E27FC236}">
                <a16:creationId xmlns:a16="http://schemas.microsoft.com/office/drawing/2014/main" id="{FE8BF6BA-EAFD-ACEB-FE77-D56EC844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Majątek obrotowy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67D4F-382F-2FF7-1A2C-DC068B75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To część majątku przedsiębiorstwa, która zużywa się w jednym cyklu produkcyjnym lub ulega przeobrażeniom, zmieniając swoją naturalną postać.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Do majątku obrotowego można zaliczyć: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/>
              <a:t>Zapasy materiałów,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/>
              <a:t>Produkcja w toku,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/>
              <a:t>Wyroby gotowe,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/>
              <a:t>Środki pieniężne (w tym: należności, środki na rachunku bankowym, gotówka).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ytuł 1">
            <a:extLst>
              <a:ext uri="{FF2B5EF4-FFF2-40B4-BE49-F238E27FC236}">
                <a16:creationId xmlns:a16="http://schemas.microsoft.com/office/drawing/2014/main" id="{4967D708-80AB-B9ED-2F61-352AA35B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Aktywa</a:t>
            </a:r>
          </a:p>
        </p:txBody>
      </p:sp>
      <p:sp>
        <p:nvSpPr>
          <p:cNvPr id="51202" name="Symbol zastępczy zawartości 2">
            <a:extLst>
              <a:ext uri="{FF2B5EF4-FFF2-40B4-BE49-F238E27FC236}">
                <a16:creationId xmlns:a16="http://schemas.microsoft.com/office/drawing/2014/main" id="{23C2EA4B-CA55-F56E-BBFD-92E2C9C6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/>
            <a:r>
              <a:rPr lang="pl-PL" altLang="pl-PL"/>
              <a:t>To suma majątku trwałego i obrotowego w przedsiębiorstwie. </a:t>
            </a:r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/>
              <a:t>W myśl art. 3 ust. 1 pkt 12 ustawy o rachunkowości, przez aktywa rozumie się kontrolowane przez jednostkę zasoby majątkowe o wiarygodnie określonej wartości, powstałe w wyniku przeszłych zdarzeń, które spowodują w przyszłości wpływ do jednostki korzyści ekonomicznych.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1">
            <a:extLst>
              <a:ext uri="{FF2B5EF4-FFF2-40B4-BE49-F238E27FC236}">
                <a16:creationId xmlns:a16="http://schemas.microsoft.com/office/drawing/2014/main" id="{8323674E-09F2-D6A3-18F1-FC6B2B39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513"/>
          </a:xfrm>
        </p:spPr>
        <p:txBody>
          <a:bodyPr/>
          <a:lstStyle/>
          <a:p>
            <a:pPr eaLnBrk="1" hangingPunct="1"/>
            <a:r>
              <a:rPr lang="pl-PL" altLang="pl-PL"/>
              <a:t>Pasywa</a:t>
            </a:r>
          </a:p>
        </p:txBody>
      </p:sp>
      <p:sp>
        <p:nvSpPr>
          <p:cNvPr id="52226" name="Symbol zastępczy zawartości 2">
            <a:extLst>
              <a:ext uri="{FF2B5EF4-FFF2-40B4-BE49-F238E27FC236}">
                <a16:creationId xmlns:a16="http://schemas.microsoft.com/office/drawing/2014/main" id="{B8A13BB0-0580-BA65-71C1-40AC6977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to źródła finansowania majątku przedsiębiorstwa.</a:t>
            </a:r>
          </a:p>
          <a:p>
            <a:pPr eaLnBrk="1" hangingPunct="1"/>
            <a:r>
              <a:rPr lang="pl-PL" altLang="pl-PL"/>
              <a:t>Do nich zaliczamy: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altLang="pl-PL"/>
              <a:t>Fundusze własne firmy (równowartość wkładu kapitału),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altLang="pl-PL"/>
              <a:t>Fundusze obce (kredyty bankowe, pożyczki i zobowiązania wobec dostawców),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altLang="pl-PL"/>
              <a:t>Wynik finansowy netto. 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>
            <a:extLst>
              <a:ext uri="{FF2B5EF4-FFF2-40B4-BE49-F238E27FC236}">
                <a16:creationId xmlns:a16="http://schemas.microsoft.com/office/drawing/2014/main" id="{E0185AB9-58CD-02E8-0333-2D8D214A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W-1 Przedsiębiorstwo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ytuł 2">
            <a:extLst>
              <a:ext uri="{FF2B5EF4-FFF2-40B4-BE49-F238E27FC236}">
                <a16:creationId xmlns:a16="http://schemas.microsoft.com/office/drawing/2014/main" id="{7C898EB9-610F-3CCF-046E-5FC935F0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836613"/>
          </a:xfrm>
        </p:spPr>
        <p:txBody>
          <a:bodyPr/>
          <a:lstStyle/>
          <a:p>
            <a:pPr eaLnBrk="1" hangingPunct="1"/>
            <a:r>
              <a:rPr lang="pl-PL" altLang="pl-PL"/>
              <a:t>Bilans</a:t>
            </a:r>
          </a:p>
        </p:txBody>
      </p:sp>
      <p:sp>
        <p:nvSpPr>
          <p:cNvPr id="53250" name="Symbol zastępczy zawartości 3">
            <a:extLst>
              <a:ext uri="{FF2B5EF4-FFF2-40B4-BE49-F238E27FC236}">
                <a16:creationId xmlns:a16="http://schemas.microsoft.com/office/drawing/2014/main" id="{E7E798C6-1EFD-2798-75AB-D341E875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/>
            <a:r>
              <a:rPr lang="pl-PL" altLang="pl-PL"/>
              <a:t>1) Syntetyczne, dwustronne, wartościowe zestawienie aktywów i pasywów sporządzone na określony dzień (dzień bilansowy) i w określonej formie. </a:t>
            </a:r>
          </a:p>
          <a:p>
            <a:pPr eaLnBrk="1" hangingPunct="1"/>
            <a:r>
              <a:rPr lang="pl-PL" altLang="pl-PL"/>
              <a:t>2) Dokument księgowy stanowiący element sprawozdania finansowego, zawiera on podstawowe informacje o stanie majątkowym i sytuacji finansowej przedsiębiorstwa. 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ytuł 1">
            <a:extLst>
              <a:ext uri="{FF2B5EF4-FFF2-40B4-BE49-F238E27FC236}">
                <a16:creationId xmlns:a16="http://schemas.microsoft.com/office/drawing/2014/main" id="{5F77E415-20D8-5FF3-17BD-002BF941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pl-PL" altLang="pl-PL"/>
              <a:t>BILANS</a:t>
            </a:r>
          </a:p>
        </p:txBody>
      </p:sp>
      <p:pic>
        <p:nvPicPr>
          <p:cNvPr id="54274" name="Picture 2" descr="http://rodbukowina.nazwa.pl/BUKOWINA/www/images/stories/bilans%20ogrodu%20nr%202.jpg">
            <a:extLst>
              <a:ext uri="{FF2B5EF4-FFF2-40B4-BE49-F238E27FC236}">
                <a16:creationId xmlns:a16="http://schemas.microsoft.com/office/drawing/2014/main" id="{1FAA36E5-2A80-EB5F-0B18-E979C0A4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ytuł 1">
            <a:extLst>
              <a:ext uri="{FF2B5EF4-FFF2-40B4-BE49-F238E27FC236}">
                <a16:creationId xmlns:a16="http://schemas.microsoft.com/office/drawing/2014/main" id="{9DAF9FFA-1033-1ADD-D1B7-4164065B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Każdy bilans zawiera: </a:t>
            </a:r>
          </a:p>
        </p:txBody>
      </p:sp>
      <p:sp>
        <p:nvSpPr>
          <p:cNvPr id="55298" name="Symbol zastępczy zawartości 2">
            <a:extLst>
              <a:ext uri="{FF2B5EF4-FFF2-40B4-BE49-F238E27FC236}">
                <a16:creationId xmlns:a16="http://schemas.microsoft.com/office/drawing/2014/main" id="{46ADD2F2-18D9-5F08-D3E8-96DB3790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3736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br>
              <a:rPr lang="pl-PL" altLang="pl-PL" sz="3000"/>
            </a:br>
            <a:r>
              <a:rPr lang="pl-PL" altLang="pl-PL" sz="3000"/>
              <a:t>- </a:t>
            </a:r>
            <a:r>
              <a:rPr lang="pl-PL" altLang="pl-PL" sz="2400"/>
              <a:t>określenie jednostki gospodarczej, której dotyczy, </a:t>
            </a:r>
            <a:br>
              <a:rPr lang="pl-PL" altLang="pl-PL" sz="2400"/>
            </a:br>
            <a:r>
              <a:rPr lang="pl-PL" altLang="pl-PL" sz="2400"/>
              <a:t>- określenie momentu bilansowego, tzn. określenie daty, na którą jest sporządzany bilans, </a:t>
            </a:r>
            <a:br>
              <a:rPr lang="pl-PL" altLang="pl-PL" sz="2400"/>
            </a:br>
            <a:r>
              <a:rPr lang="pl-PL" altLang="pl-PL" sz="2400"/>
              <a:t>- wyszczególnienie składników majątku i ich wartości, </a:t>
            </a:r>
            <a:br>
              <a:rPr lang="pl-PL" altLang="pl-PL" sz="2400"/>
            </a:br>
            <a:r>
              <a:rPr lang="pl-PL" altLang="pl-PL" sz="2400"/>
              <a:t>- wyszczególnienie źródeł pochodzenia majątku i ich wartości, </a:t>
            </a:r>
            <a:br>
              <a:rPr lang="pl-PL" altLang="pl-PL" sz="2400"/>
            </a:br>
            <a:r>
              <a:rPr lang="pl-PL" altLang="pl-PL" sz="2400"/>
              <a:t>- bilansujące się sumy cząstkowe i ogólne aktywów i pasywów, </a:t>
            </a:r>
            <a:br>
              <a:rPr lang="pl-PL" altLang="pl-PL" sz="2400"/>
            </a:br>
            <a:r>
              <a:rPr lang="pl-PL" altLang="pl-PL" sz="2400"/>
              <a:t>- datę sporządzenia, </a:t>
            </a:r>
            <a:br>
              <a:rPr lang="pl-PL" altLang="pl-PL" sz="2400"/>
            </a:br>
            <a:r>
              <a:rPr lang="pl-PL" altLang="pl-PL" sz="2400"/>
              <a:t>- podpisy osób odpowiedzialnych za prawidłowość i rzetelność bilansu. 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ytuł 3">
            <a:extLst>
              <a:ext uri="{FF2B5EF4-FFF2-40B4-BE49-F238E27FC236}">
                <a16:creationId xmlns:a16="http://schemas.microsoft.com/office/drawing/2014/main" id="{B05696E7-E8C3-F2EF-DC6A-C88D815D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pl-PL" altLang="pl-PL"/>
              <a:t>Aktywa i pasywa = bilans</a:t>
            </a:r>
          </a:p>
        </p:txBody>
      </p:sp>
      <p:pic>
        <p:nvPicPr>
          <p:cNvPr id="56322" name="Picture 4" descr="http://www.biuletyn.net/nt-bin/_private/radomysl/1499.jpg">
            <a:extLst>
              <a:ext uri="{FF2B5EF4-FFF2-40B4-BE49-F238E27FC236}">
                <a16:creationId xmlns:a16="http://schemas.microsoft.com/office/drawing/2014/main" id="{02463BFF-7E95-EE94-3367-B4FAC1BF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ytuł 1">
            <a:extLst>
              <a:ext uri="{FF2B5EF4-FFF2-40B4-BE49-F238E27FC236}">
                <a16:creationId xmlns:a16="http://schemas.microsoft.com/office/drawing/2014/main" id="{3C4BD579-CAAA-3D6E-B615-CDAADD89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Zasada równowagi bilansowej</a:t>
            </a:r>
          </a:p>
        </p:txBody>
      </p:sp>
      <p:sp>
        <p:nvSpPr>
          <p:cNvPr id="57346" name="Symbol zastępczy zawartości 2">
            <a:extLst>
              <a:ext uri="{FF2B5EF4-FFF2-40B4-BE49-F238E27FC236}">
                <a16:creationId xmlns:a16="http://schemas.microsoft.com/office/drawing/2014/main" id="{C99D6B2C-B0E7-DBE3-2D14-81CC7CC8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pl-PL" altLang="pl-PL"/>
              <a:t>Zasada, która oznacza, że w każdym momencie ogólna suma aktywów przedsiębiorstwa musi być równa ogólnej sumie pasywów.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ytuł 1">
            <a:extLst>
              <a:ext uri="{FF2B5EF4-FFF2-40B4-BE49-F238E27FC236}">
                <a16:creationId xmlns:a16="http://schemas.microsoft.com/office/drawing/2014/main" id="{E7040187-9265-8F02-B6C3-D1D4E82C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pl-PL" altLang="pl-PL"/>
              <a:t>Koszty</a:t>
            </a:r>
          </a:p>
        </p:txBody>
      </p:sp>
      <p:sp>
        <p:nvSpPr>
          <p:cNvPr id="58370" name="Symbol zastępczy zawartości 2">
            <a:extLst>
              <a:ext uri="{FF2B5EF4-FFF2-40B4-BE49-F238E27FC236}">
                <a16:creationId xmlns:a16="http://schemas.microsoft.com/office/drawing/2014/main" id="{58E68C06-D20A-C471-C127-6A408222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pl-PL" altLang="pl-PL"/>
              <a:t>to  zmniejszenie w okresie sprawozdawczym korzyści ekonomicznych o wiarygodnie określonej wartości, w formie zmniejszenia wartości aktywów, albo zwiększenia wartości zobowiązań i rezerw, które doprowadzą do zmniejszenia kapitału własnego lub zwiększenia jego niedoboru w inny sposób niż wycofanie środków przez udziałowców lub właścicieli.</a:t>
            </a:r>
            <a:br>
              <a:rPr lang="pl-PL" altLang="pl-PL"/>
            </a:br>
            <a:br>
              <a:rPr lang="pl-PL" altLang="pl-PL"/>
            </a:br>
            <a:endParaRPr lang="pl-PL" altLang="pl-P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ytuł 1">
            <a:extLst>
              <a:ext uri="{FF2B5EF4-FFF2-40B4-BE49-F238E27FC236}">
                <a16:creationId xmlns:a16="http://schemas.microsoft.com/office/drawing/2014/main" id="{556B026C-D529-2947-1C9D-342EB486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Sposoby rozliczania kosztów</a:t>
            </a:r>
          </a:p>
        </p:txBody>
      </p:sp>
      <p:sp>
        <p:nvSpPr>
          <p:cNvPr id="59394" name="Symbol zastępczy zawartości 2">
            <a:extLst>
              <a:ext uri="{FF2B5EF4-FFF2-40B4-BE49-F238E27FC236}">
                <a16:creationId xmlns:a16="http://schemas.microsoft.com/office/drawing/2014/main" id="{4E7651F6-0DD4-3881-66DD-A5A0A353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1511300"/>
          </a:xfrm>
        </p:spPr>
        <p:txBody>
          <a:bodyPr/>
          <a:lstStyle/>
          <a:p>
            <a:pPr eaLnBrk="1" hangingPunct="1"/>
            <a:r>
              <a:rPr lang="pl-PL" altLang="pl-PL"/>
              <a:t>Rodzajowy układ kosztów</a:t>
            </a:r>
          </a:p>
          <a:p>
            <a:pPr eaLnBrk="1" hangingPunct="1"/>
            <a:r>
              <a:rPr lang="pl-PL" altLang="pl-PL">
                <a:latin typeface="Arial" panose="020B0604020202020204" pitchFamily="34" charset="0"/>
              </a:rPr>
              <a:t>Funkcjonalny</a:t>
            </a:r>
            <a:r>
              <a:rPr lang="pl-PL" altLang="pl-PL"/>
              <a:t> </a:t>
            </a:r>
            <a:r>
              <a:rPr lang="pl-PL" altLang="pl-PL">
                <a:latin typeface="Arial" panose="020B0604020202020204" pitchFamily="34" charset="0"/>
              </a:rPr>
              <a:t>u</a:t>
            </a:r>
            <a:r>
              <a:rPr lang="pl-PL" altLang="pl-PL"/>
              <a:t>kład kosztów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3DDA9-6E52-E14A-DF89-99144637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Rodzajowy układ kosztów</a:t>
            </a:r>
            <a:br>
              <a:rPr lang="pl-PL" dirty="0"/>
            </a:br>
            <a:endParaRPr lang="pl-PL" dirty="0"/>
          </a:p>
        </p:txBody>
      </p:sp>
      <p:sp>
        <p:nvSpPr>
          <p:cNvPr id="60418" name="Symbol zastępczy zawartości 2">
            <a:extLst>
              <a:ext uri="{FF2B5EF4-FFF2-40B4-BE49-F238E27FC236}">
                <a16:creationId xmlns:a16="http://schemas.microsoft.com/office/drawing/2014/main" id="{A154C44D-1D06-7B2E-C1C5-07A6C2D3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pl-PL" altLang="pl-PL"/>
              <a:t>Zużycie materiałów i energii</a:t>
            </a:r>
          </a:p>
          <a:p>
            <a:pPr eaLnBrk="1" hangingPunct="1"/>
            <a:r>
              <a:rPr lang="pl-PL" altLang="pl-PL"/>
              <a:t>Usługi obce</a:t>
            </a:r>
          </a:p>
          <a:p>
            <a:pPr eaLnBrk="1" hangingPunct="1"/>
            <a:r>
              <a:rPr lang="pl-PL" altLang="pl-PL"/>
              <a:t>Podatki  i opłaty</a:t>
            </a:r>
          </a:p>
          <a:p>
            <a:pPr eaLnBrk="1" hangingPunct="1"/>
            <a:r>
              <a:rPr lang="pl-PL" altLang="pl-PL"/>
              <a:t>Wynagrodzenia</a:t>
            </a:r>
          </a:p>
          <a:p>
            <a:pPr eaLnBrk="1" hangingPunct="1"/>
            <a:r>
              <a:rPr lang="pl-PL" altLang="pl-PL"/>
              <a:t>Ubezpieczenia społeczne i inne świadczenia z tytułu wynagrodzeń</a:t>
            </a:r>
          </a:p>
          <a:p>
            <a:pPr eaLnBrk="1" hangingPunct="1"/>
            <a:r>
              <a:rPr lang="pl-PL" altLang="pl-PL"/>
              <a:t>Amortyzacja</a:t>
            </a:r>
          </a:p>
          <a:p>
            <a:pPr eaLnBrk="1" hangingPunct="1"/>
            <a:r>
              <a:rPr lang="pl-PL" altLang="pl-PL"/>
              <a:t>Pozostałe koszty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ytuł 1">
            <a:extLst>
              <a:ext uri="{FF2B5EF4-FFF2-40B4-BE49-F238E27FC236}">
                <a16:creationId xmlns:a16="http://schemas.microsoft.com/office/drawing/2014/main" id="{23FDBB99-A16C-F1B8-2A9A-18CCB6CE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pPr eaLnBrk="1" hangingPunct="1"/>
            <a:r>
              <a:rPr lang="pl-PL" altLang="pl-PL" sz="4000"/>
              <a:t>Funkcjonalny układ kosztów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43833-903E-9EBE-ECFB-8AD14437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9144000" cy="4581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działalności podstawowej</a:t>
            </a:r>
            <a:r>
              <a:rPr lang="pl-PL" altLang="pl-PL" sz="2000"/>
              <a:t>  to bezpośrednie koszty  obejmujące: zużycie materiałów bezpośrednich, wynagrodzenie pracowników bezpośrednio produkcyjnych, obróbkę obcą, koszt przygotowania nowej produkcji,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wydziałowe</a:t>
            </a:r>
            <a:r>
              <a:rPr lang="pl-PL" altLang="pl-PL" sz="2000"/>
              <a:t> - pośrednie koszty wytwarzania ponoszone na wydziałach produkcji podstawowej, obejmujące koszty amortyzacji i remontu maszyn, transportu wewnętrznego, zużytych narzędzi, oświetlenia, ogrzewania i utrzymania czystości wydziału,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zarządu</a:t>
            </a:r>
            <a:r>
              <a:rPr lang="pl-PL" altLang="pl-PL" sz="2000"/>
              <a:t>- wynagrodzenia zarządu, koszty podróży służbowych, łączności, biurowe, reprezentacji i reklamy firmy, podatki i ubezpieczenia, oraz służbowych samochodów osobowych;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zakupu</a:t>
            </a:r>
            <a:r>
              <a:rPr lang="pl-PL" altLang="pl-PL" sz="2000"/>
              <a:t> - związane bezpośrednio z zakupem materiałów jak np. załadunku i wyładunku, przewozu, ubezpieczenia w trakcie przewozu.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sprzedaży</a:t>
            </a:r>
            <a:r>
              <a:rPr lang="pl-PL" altLang="pl-PL" sz="2000"/>
              <a:t> - dotyczą sprzedawanych wyrobów i obejmują: koszty opakowania, załadunku i wyładunku, ubezpieczenia, reklamy oraz podatek akcyzowy od wyrobów.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altLang="pl-PL" sz="2000" b="1"/>
              <a:t>koszty działalności pomocniczej</a:t>
            </a:r>
            <a:r>
              <a:rPr lang="pl-PL" altLang="pl-PL" sz="2000"/>
              <a:t>- koszty wydziałów: remontowego, transportowego, kotłowni oraz jednostek bytowych i socjalnych: stołówki, hotelu robotniczego, domu wczasowego.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pl-PL"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ytuł 1">
            <a:extLst>
              <a:ext uri="{FF2B5EF4-FFF2-40B4-BE49-F238E27FC236}">
                <a16:creationId xmlns:a16="http://schemas.microsoft.com/office/drawing/2014/main" id="{9B543674-E5FF-F123-A3DE-CADACE67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Funkcja produkcji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1FDF3-C4A7-402A-EE18-3D4C37E7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Produkcja – polega na łączeniu czynników produkcji w celu wytworzenia określonej ilości produktów.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Przedsiębiorca będzie dążył racjonalnego wykorzystania czynników produkcji.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Zależność między wielkością produkcji a nakładami poniesionymi na jej uzyskanie jest wyrażona w postaci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funkcji produkcji</a:t>
            </a:r>
            <a:r>
              <a:rPr lang="pl-PL" dirty="0"/>
              <a:t>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>
            <a:extLst>
              <a:ext uri="{FF2B5EF4-FFF2-40B4-BE49-F238E27FC236}">
                <a16:creationId xmlns:a16="http://schemas.microsoft.com/office/drawing/2014/main" id="{3DD30497-346F-519A-DDDE-3BCE5ED3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Plan wykładu</a:t>
            </a:r>
          </a:p>
        </p:txBody>
      </p:sp>
      <p:sp>
        <p:nvSpPr>
          <p:cNvPr id="17410" name="Symbol zastępczy zawartości 2">
            <a:extLst>
              <a:ext uri="{FF2B5EF4-FFF2-40B4-BE49-F238E27FC236}">
                <a16:creationId xmlns:a16="http://schemas.microsoft.com/office/drawing/2014/main" id="{B4F48186-3A01-C048-FE8D-98ED328A3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Przedsiębiorstwo – definicja</a:t>
            </a:r>
          </a:p>
          <a:p>
            <a:pPr eaLnBrk="1" hangingPunct="1"/>
            <a:r>
              <a:rPr lang="pl-PL" altLang="pl-PL"/>
              <a:t>Cele przedsiębiorstwo </a:t>
            </a:r>
          </a:p>
          <a:p>
            <a:pPr eaLnBrk="1" hangingPunct="1"/>
            <a:r>
              <a:rPr lang="pl-PL" altLang="pl-PL"/>
              <a:t>Klasyfikacja przedsiębiorstw</a:t>
            </a:r>
          </a:p>
          <a:p>
            <a:pPr eaLnBrk="1" hangingPunct="1"/>
            <a:r>
              <a:rPr lang="pl-PL" altLang="pl-PL"/>
              <a:t>Struktury organizacyjne</a:t>
            </a:r>
          </a:p>
          <a:p>
            <a:pPr eaLnBrk="1" hangingPunct="1"/>
            <a:r>
              <a:rPr lang="pl-PL" altLang="pl-PL"/>
              <a:t>Majątek przedsiębiorstw</a:t>
            </a:r>
          </a:p>
          <a:p>
            <a:pPr eaLnBrk="1" hangingPunct="1"/>
            <a:endParaRPr lang="pl-PL" altLang="pl-PL"/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/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>
            <a:extLst>
              <a:ext uri="{FF2B5EF4-FFF2-40B4-BE49-F238E27FC236}">
                <a16:creationId xmlns:a16="http://schemas.microsoft.com/office/drawing/2014/main" id="{7633D2D1-6AFA-8070-55FD-F16AB296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pl-PL" altLang="pl-PL"/>
              <a:t>Definicja przedsiębiorstwa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90E99A-F3C9-914F-5A0C-975E5C662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41438"/>
            <a:ext cx="4495800" cy="5040312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dirty="0"/>
              <a:t>To wyodrębniona pod względem: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dirty="0"/>
              <a:t> ekonomicznym,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dirty="0"/>
              <a:t>organizacyjnym,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3600" dirty="0"/>
              <a:t>prawnym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dirty="0"/>
              <a:t>jednostka, która jest powołana do prowadzenia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dirty="0"/>
              <a:t>działalności produkcyjnej, usługowej lub handlowej.  </a:t>
            </a:r>
          </a:p>
        </p:txBody>
      </p:sp>
      <p:sp>
        <p:nvSpPr>
          <p:cNvPr id="18435" name="Symbol zastępczy numeru slajdu 3">
            <a:extLst>
              <a:ext uri="{FF2B5EF4-FFF2-40B4-BE49-F238E27FC236}">
                <a16:creationId xmlns:a16="http://schemas.microsoft.com/office/drawing/2014/main" id="{E7EEAB5E-F345-3EDC-8775-69E63F89F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3934A9-38D1-3842-A795-A0766645D200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03F14FC7-A5BF-0D15-A5A4-844FE8496C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367188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numeru slajdu 5">
            <a:extLst>
              <a:ext uri="{FF2B5EF4-FFF2-40B4-BE49-F238E27FC236}">
                <a16:creationId xmlns:a16="http://schemas.microsoft.com/office/drawing/2014/main" id="{DFFEFAC4-316E-31CF-57A2-231D119B9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74AD2-3EF7-CB40-9FEE-5842003C06D4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F3FD4A2-E9AE-E887-B1CA-EC6C35AB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 Przedsiębiorstwo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3B0689-8A8D-5A0D-BE01-E9538C4A8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Przedsiębiorstwo – zwarta ekonomicznie całość, będąca podmiotem gospodarującym, podejmującym działalność w celu maksymalizowania korzyści właściciela. </a:t>
            </a:r>
          </a:p>
          <a:p>
            <a:pPr eaLnBrk="1" hangingPunct="1"/>
            <a:r>
              <a:rPr lang="pl-PL" altLang="pl-PL"/>
              <a:t>Przedsiębiorstwo – to podmiot gospodarczy, posiadający wyodrębnienie ekonomiczne, organizacyjne i prawne, podejmujący działalność w celu maksymalizowania zysku.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>
            <a:extLst>
              <a:ext uri="{FF2B5EF4-FFF2-40B4-BE49-F238E27FC236}">
                <a16:creationId xmlns:a16="http://schemas.microsoft.com/office/drawing/2014/main" id="{CC8D9B15-6ADD-391B-5196-DDAAA15A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Przedsiębiorca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9D3472-4E2D-15DA-4D3C-C16E71A2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7324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To osoba, która organizuje działalność gospodarczą i dąży do osiągnięcia jak największego zysku.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Przedsiębiorcą</a:t>
            </a:r>
            <a:r>
              <a:rPr lang="pl-PL" dirty="0"/>
              <a:t> jest osoba fizyczna, osoba prawna i jednostka organizacyjna niebędąca osobą prawną, której odrębna ustawa przyznaje zdolność prawną - wykonująca we własnym imieniu działalność gospodarczą.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Za przedsiębiorców uznaje się także wspólników spółki cywilnej w zakresie wykonywanej przez nich działalności gospodarczej (art. 4 ustawy o swobodzie działalności gospodarczej).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20483" name="Symbol zastępczy numeru slajdu 3">
            <a:extLst>
              <a:ext uri="{FF2B5EF4-FFF2-40B4-BE49-F238E27FC236}">
                <a16:creationId xmlns:a16="http://schemas.microsoft.com/office/drawing/2014/main" id="{C645B875-FE32-9A33-44DA-E141EC44A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3260E-8B7B-C742-AEBE-07C0E0F8AE27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>
            <a:extLst>
              <a:ext uri="{FF2B5EF4-FFF2-40B4-BE49-F238E27FC236}">
                <a16:creationId xmlns:a16="http://schemas.microsoft.com/office/drawing/2014/main" id="{619A2A92-461D-1A44-3DA6-A7ADA42A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Zysk</a:t>
            </a:r>
          </a:p>
        </p:txBody>
      </p:sp>
      <p:sp>
        <p:nvSpPr>
          <p:cNvPr id="21506" name="Symbol zastępczy zawartości 2">
            <a:extLst>
              <a:ext uri="{FF2B5EF4-FFF2-40B4-BE49-F238E27FC236}">
                <a16:creationId xmlns:a16="http://schemas.microsoft.com/office/drawing/2014/main" id="{77C1B773-22ED-5515-EEAD-D37EB907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eaLnBrk="1" hangingPunct="1"/>
            <a:r>
              <a:rPr lang="pl-PL" altLang="pl-PL"/>
              <a:t>Zysk stanowi nadwyżka finansowa nad poniesionymi kosztami.</a:t>
            </a:r>
          </a:p>
          <a:p>
            <a:pPr eaLnBrk="1" hangingPunct="1"/>
            <a:r>
              <a:rPr lang="pl-PL" altLang="pl-PL"/>
              <a:t>Zysk (brutto)=Przychody-Koszty</a:t>
            </a:r>
          </a:p>
          <a:p>
            <a:pPr eaLnBrk="1" hangingPunct="1"/>
            <a:r>
              <a:rPr lang="pl-PL" altLang="pl-PL"/>
              <a:t>Zysk (netto)=Zysk brutto - podatki</a:t>
            </a:r>
          </a:p>
        </p:txBody>
      </p:sp>
      <p:sp>
        <p:nvSpPr>
          <p:cNvPr id="21507" name="Symbol zastępczy numeru slajdu 3">
            <a:extLst>
              <a:ext uri="{FF2B5EF4-FFF2-40B4-BE49-F238E27FC236}">
                <a16:creationId xmlns:a16="http://schemas.microsoft.com/office/drawing/2014/main" id="{5E02F93A-96E2-31F2-0364-121C0BF2B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3FF1A-D92E-634F-A975-919A80074AF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pic>
        <p:nvPicPr>
          <p:cNvPr id="21508" name="Picture 6" descr="Znalezione obrazy dla zapytania zysk">
            <a:extLst>
              <a:ext uri="{FF2B5EF4-FFF2-40B4-BE49-F238E27FC236}">
                <a16:creationId xmlns:a16="http://schemas.microsoft.com/office/drawing/2014/main" id="{32AD38AF-3945-989E-396F-63E265AC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4608512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1693</Words>
  <Application>Microsoft Macintosh PowerPoint</Application>
  <PresentationFormat>Pokaz na ekranie (4:3)</PresentationFormat>
  <Paragraphs>203</Paragraphs>
  <Slides>49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Motyw pakietu Office</vt:lpstr>
      <vt:lpstr>Zarządzanie środowiskiem przyrodniczym</vt:lpstr>
      <vt:lpstr>Plan wykładów</vt:lpstr>
      <vt:lpstr>Sposób zaliczenia</vt:lpstr>
      <vt:lpstr>W-1 Przedsiębiorstwo</vt:lpstr>
      <vt:lpstr>Plan wykładu</vt:lpstr>
      <vt:lpstr>Definicja przedsiębiorstwa</vt:lpstr>
      <vt:lpstr> Przedsiębiorstwo </vt:lpstr>
      <vt:lpstr>Przedsiębiorca</vt:lpstr>
      <vt:lpstr>Zysk</vt:lpstr>
      <vt:lpstr>  Cele przedsiębiorstwa </vt:lpstr>
      <vt:lpstr>Klasyfikacja przedsiębiorstw </vt:lpstr>
      <vt:lpstr>Z punktu widzenia zakresu działalności </vt:lpstr>
      <vt:lpstr>Przedsiębiorstwo produkcyjne</vt:lpstr>
      <vt:lpstr>Przedsiębiorstwo produkcyjne</vt:lpstr>
      <vt:lpstr>Przedsiębiorstwo handlowe</vt:lpstr>
      <vt:lpstr>Przedsiębiorstwo usługowe</vt:lpstr>
      <vt:lpstr>Klasyfikacja przedsiębiorstw </vt:lpstr>
      <vt:lpstr>Wielkość zatrudnienia </vt:lpstr>
      <vt:lpstr>Mikroprzedsiębiorstwo </vt:lpstr>
      <vt:lpstr>Małe przedsiębiorstwo </vt:lpstr>
      <vt:lpstr>Średnie przedsiębiorstwo </vt:lpstr>
      <vt:lpstr>Duże przedsiębiorstwo</vt:lpstr>
      <vt:lpstr>Źródła prawne definicji</vt:lpstr>
      <vt:lpstr>Style zarządzania</vt:lpstr>
      <vt:lpstr>Kierownik autokrata</vt:lpstr>
      <vt:lpstr>Kierownik demokrata </vt:lpstr>
      <vt:lpstr>Kierownik paternalistyczny </vt:lpstr>
      <vt:lpstr>Struktura organizacyjna </vt:lpstr>
      <vt:lpstr>Rodzaje struktur organizacyjnych </vt:lpstr>
      <vt:lpstr>Kryteria oceny struktur organizacyjnych</vt:lpstr>
      <vt:lpstr>Przykładowa struktura organizacyjna</vt:lpstr>
      <vt:lpstr>Przykładowa struktura organizacyjna</vt:lpstr>
      <vt:lpstr>Przykładowa struktura organizacyjna</vt:lpstr>
      <vt:lpstr>Prezentacja programu PowerPoint</vt:lpstr>
      <vt:lpstr>Majątek przedsiębiorstw</vt:lpstr>
      <vt:lpstr> Charakterystyka majątku trwałego </vt:lpstr>
      <vt:lpstr>Majątek obrotowy</vt:lpstr>
      <vt:lpstr>Aktywa</vt:lpstr>
      <vt:lpstr>Pasywa</vt:lpstr>
      <vt:lpstr>Bilans</vt:lpstr>
      <vt:lpstr>BILANS</vt:lpstr>
      <vt:lpstr>Każdy bilans zawiera: </vt:lpstr>
      <vt:lpstr>Aktywa i pasywa = bilans</vt:lpstr>
      <vt:lpstr>Zasada równowagi bilansowej</vt:lpstr>
      <vt:lpstr>Koszty</vt:lpstr>
      <vt:lpstr>Sposoby rozliczania kosztów</vt:lpstr>
      <vt:lpstr>Rodzajowy układ kosztów </vt:lpstr>
      <vt:lpstr>Funkcjonalny układ kosztów</vt:lpstr>
      <vt:lpstr>Funkcja produkcji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Funkcjonowanie przedsiębiorstw</dc:title>
  <dc:creator>Windows User</dc:creator>
  <cp:lastModifiedBy>Katarzyna Szalonka</cp:lastModifiedBy>
  <cp:revision>58</cp:revision>
  <dcterms:created xsi:type="dcterms:W3CDTF">2012-12-03T12:26:03Z</dcterms:created>
  <dcterms:modified xsi:type="dcterms:W3CDTF">2023-02-27T16:00:20Z</dcterms:modified>
</cp:coreProperties>
</file>