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  <p:sldId id="271" r:id="rId15"/>
    <p:sldId id="267" r:id="rId16"/>
    <p:sldId id="268" r:id="rId17"/>
    <p:sldId id="272" r:id="rId18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2" d="100"/>
          <a:sy n="82" d="100"/>
        </p:scale>
        <p:origin x="6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2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oliniow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916DF16-875F-4B81-9AC5-81DBD7321784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BDA28BF-1DCB-4C7B-9AE8-952E71C4365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DF16-875F-4B81-9AC5-81DBD7321784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28BF-1DCB-4C7B-9AE8-952E71C4365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DF16-875F-4B81-9AC5-81DBD7321784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28BF-1DCB-4C7B-9AE8-952E71C4365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DF16-875F-4B81-9AC5-81DBD7321784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28BF-1DCB-4C7B-9AE8-952E71C4365F}" type="slidenum">
              <a:rPr lang="pl-PL" smtClean="0"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DF16-875F-4B81-9AC5-81DBD7321784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28BF-1DCB-4C7B-9AE8-952E71C4365F}" type="slidenum">
              <a:rPr lang="pl-PL" smtClean="0"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DF16-875F-4B81-9AC5-81DBD7321784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28BF-1DCB-4C7B-9AE8-952E71C4365F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DF16-875F-4B81-9AC5-81DBD7321784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28BF-1DCB-4C7B-9AE8-952E71C4365F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DF16-875F-4B81-9AC5-81DBD7321784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28BF-1DCB-4C7B-9AE8-952E71C4365F}" type="slidenum">
              <a:rPr lang="pl-PL" smtClean="0"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6DF16-875F-4B81-9AC5-81DBD7321784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28BF-1DCB-4C7B-9AE8-952E71C4365F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/>
              <a:t>Kliknij, aby edytować style wzorca tekstu</a:t>
            </a:r>
          </a:p>
          <a:p>
            <a:pPr lvl="1" eaLnBrk="1" latinLnBrk="0" hangingPunct="1"/>
            <a:r>
              <a:rPr lang="pl-PL"/>
              <a:t>Drugi poziom</a:t>
            </a:r>
          </a:p>
          <a:p>
            <a:pPr lvl="2" eaLnBrk="1" latinLnBrk="0" hangingPunct="1"/>
            <a:r>
              <a:rPr lang="pl-PL"/>
              <a:t>Trzeci poziom</a:t>
            </a:r>
          </a:p>
          <a:p>
            <a:pPr lvl="3" eaLnBrk="1" latinLnBrk="0" hangingPunct="1"/>
            <a:r>
              <a:rPr lang="pl-PL"/>
              <a:t>Czwarty poziom</a:t>
            </a:r>
          </a:p>
          <a:p>
            <a:pPr lvl="4" eaLnBrk="1" latinLnBrk="0" hangingPunct="1"/>
            <a:r>
              <a:rPr lang="pl-PL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1916DF16-875F-4B81-9AC5-81DBD7321784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DA28BF-1DCB-4C7B-9AE8-952E71C4365F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916DF16-875F-4B81-9AC5-81DBD7321784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BDA28BF-1DCB-4C7B-9AE8-952E71C4365F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oliniowy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pl-PL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/>
              <a:t>Kliknij, aby edytować style wzorca tekstu</a:t>
            </a:r>
          </a:p>
          <a:p>
            <a:pPr lvl="1" eaLnBrk="1" latinLnBrk="0" hangingPunct="1"/>
            <a:r>
              <a:rPr kumimoji="0" lang="pl-PL"/>
              <a:t>Drugi poziom</a:t>
            </a:r>
          </a:p>
          <a:p>
            <a:pPr lvl="2" eaLnBrk="1" latinLnBrk="0" hangingPunct="1"/>
            <a:r>
              <a:rPr kumimoji="0" lang="pl-PL"/>
              <a:t>Trzeci poziom</a:t>
            </a:r>
          </a:p>
          <a:p>
            <a:pPr lvl="3" eaLnBrk="1" latinLnBrk="0" hangingPunct="1"/>
            <a:r>
              <a:rPr kumimoji="0" lang="pl-PL"/>
              <a:t>Czwarty poziom</a:t>
            </a:r>
          </a:p>
          <a:p>
            <a:pPr lvl="4" eaLnBrk="1" latinLnBrk="0" hangingPunct="1"/>
            <a:r>
              <a:rPr kumimoji="0" lang="pl-PL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916DF16-875F-4B81-9AC5-81DBD7321784}" type="datetimeFigureOut">
              <a:rPr lang="pl-PL" smtClean="0"/>
              <a:t>27.10.2022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BDA28BF-1DCB-4C7B-9AE8-952E71C4365F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l-PL" b="1" dirty="0"/>
              <a:t>Własność intelektualna i prawo pracy</a:t>
            </a:r>
            <a:br>
              <a:rPr lang="pl-PL" b="1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l-PL" b="1" dirty="0"/>
              <a:t>BLOK : WŁASNOŚĆ INTELEKTUALNA </a:t>
            </a:r>
          </a:p>
          <a:p>
            <a:pPr algn="r"/>
            <a:r>
              <a:rPr lang="pl-PL" b="1" dirty="0"/>
              <a:t>DR HAB. JACEK BOROWICZ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23946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MONOPOL PRAWNY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intelektualna</a:t>
            </a:r>
          </a:p>
        </p:txBody>
      </p:sp>
    </p:spTree>
    <p:extLst>
      <p:ext uri="{BB962C8B-B14F-4D97-AF65-F5344CB8AC3E}">
        <p14:creationId xmlns:p14="http://schemas.microsoft.com/office/powerpoint/2010/main" val="29656108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DOBRA NIEMATERIALNE JAKO PRZEDMIOT WŁASNOŚCI INTELEKTUALNEJ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intelektualna</a:t>
            </a:r>
          </a:p>
        </p:txBody>
      </p:sp>
    </p:spTree>
    <p:extLst>
      <p:ext uri="{BB962C8B-B14F-4D97-AF65-F5344CB8AC3E}">
        <p14:creationId xmlns:p14="http://schemas.microsoft.com/office/powerpoint/2010/main" val="40116475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DOBRA NIEMATERIALNE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dirty="0"/>
              <a:t>przedmioty stosunków cywilno-prawnych </a:t>
            </a:r>
            <a:r>
              <a:rPr lang="pl-PL" b="1" u="sng" dirty="0"/>
              <a:t>nie mające samoistnego substratu materialnego</a:t>
            </a:r>
            <a:r>
              <a:rPr lang="pl-PL" dirty="0"/>
              <a:t>, który je uzewnętrznia</a:t>
            </a:r>
          </a:p>
          <a:p>
            <a:pPr marL="0" indent="0" algn="ctr">
              <a:buNone/>
            </a:pPr>
            <a:r>
              <a:rPr lang="pl-PL" dirty="0"/>
              <a:t> </a:t>
            </a:r>
          </a:p>
          <a:p>
            <a:pPr marL="0" indent="0" algn="ctr">
              <a:buNone/>
            </a:pPr>
            <a:r>
              <a:rPr lang="pl-PL" dirty="0"/>
              <a:t>(…chociaż dla korzystania z nich mogą być konieczne nośniki fizyczne)</a:t>
            </a:r>
          </a:p>
          <a:p>
            <a:pPr marL="0" indent="0"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intelektualna</a:t>
            </a:r>
          </a:p>
        </p:txBody>
      </p:sp>
    </p:spTree>
    <p:extLst>
      <p:ext uri="{BB962C8B-B14F-4D97-AF65-F5344CB8AC3E}">
        <p14:creationId xmlns:p14="http://schemas.microsoft.com/office/powerpoint/2010/main" val="4835291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DOBRA NIEMATERIALNE</a:t>
            </a:r>
          </a:p>
          <a:p>
            <a:pPr marL="0" indent="0" algn="ctr">
              <a:buNone/>
            </a:pPr>
            <a:endParaRPr lang="pl-PL" b="1" dirty="0"/>
          </a:p>
          <a:p>
            <a:pPr marL="457200" indent="-457200"/>
            <a:r>
              <a:rPr lang="pl-PL" dirty="0"/>
              <a:t>tzw. dobra osobiste, </a:t>
            </a:r>
          </a:p>
          <a:p>
            <a:pPr marL="457200" indent="-457200"/>
            <a:r>
              <a:rPr lang="pl-PL" dirty="0"/>
              <a:t>utwory chronione prawem autorskim, </a:t>
            </a:r>
          </a:p>
          <a:p>
            <a:pPr marL="457200" indent="-457200"/>
            <a:r>
              <a:rPr lang="pl-PL" dirty="0"/>
              <a:t>przedmioty chronione jako własność przemysłowa (np. wynalazki, wzory użytkowe przemysłowe wzory zdobnicze, znaki towarowe), </a:t>
            </a:r>
          </a:p>
          <a:p>
            <a:pPr marL="457200" indent="-457200"/>
            <a:r>
              <a:rPr lang="pl-PL" dirty="0"/>
              <a:t>know-how, informacje,</a:t>
            </a: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intelektualna</a:t>
            </a:r>
          </a:p>
        </p:txBody>
      </p:sp>
    </p:spTree>
    <p:extLst>
      <p:ext uri="{BB962C8B-B14F-4D97-AF65-F5344CB8AC3E}">
        <p14:creationId xmlns:p14="http://schemas.microsoft.com/office/powerpoint/2010/main" val="40820319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DOBRA NIEMATERIALNE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dirty="0"/>
              <a:t>Ciekawe,  że dobrami niematerialnymi są…</a:t>
            </a:r>
          </a:p>
          <a:p>
            <a:pPr marL="0" indent="0" algn="ctr">
              <a:buNone/>
            </a:pPr>
            <a:r>
              <a:rPr lang="pl-PL" dirty="0"/>
              <a:t>…pieniądze i papiery wartościowe.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intelektualna</a:t>
            </a:r>
          </a:p>
        </p:txBody>
      </p:sp>
    </p:spTree>
    <p:extLst>
      <p:ext uri="{BB962C8B-B14F-4D97-AF65-F5344CB8AC3E}">
        <p14:creationId xmlns:p14="http://schemas.microsoft.com/office/powerpoint/2010/main" val="29666787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WŁASNOŚĆ INTELEKTUALNA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r">
              <a:buNone/>
            </a:pPr>
            <a:r>
              <a:rPr lang="pl-PL" dirty="0"/>
              <a:t>                                   informacje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własność autorska     własność przemysłowa         know-how</a:t>
            </a:r>
          </a:p>
          <a:p>
            <a:pPr marL="0" indent="0" algn="ctr">
              <a:buNone/>
            </a:pPr>
            <a:r>
              <a:rPr lang="pl-PL" dirty="0"/>
              <a:t>  czyli…                                   czyli…                               czyli…</a:t>
            </a:r>
          </a:p>
          <a:p>
            <a:pPr marL="0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intelektualna</a:t>
            </a:r>
          </a:p>
        </p:txBody>
      </p:sp>
      <p:cxnSp>
        <p:nvCxnSpPr>
          <p:cNvPr id="6" name="Łącznik prosty ze strzałką 5"/>
          <p:cNvCxnSpPr/>
          <p:nvPr/>
        </p:nvCxnSpPr>
        <p:spPr>
          <a:xfrm flipH="1">
            <a:off x="3250276" y="2809702"/>
            <a:ext cx="2576946" cy="9975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ze strzałką 8"/>
          <p:cNvCxnSpPr/>
          <p:nvPr/>
        </p:nvCxnSpPr>
        <p:spPr>
          <a:xfrm>
            <a:off x="5818909" y="2826327"/>
            <a:ext cx="74815" cy="97258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>
            <a:off x="5827222" y="2809702"/>
            <a:ext cx="3790603" cy="99752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ze strzałką 4"/>
          <p:cNvCxnSpPr/>
          <p:nvPr/>
        </p:nvCxnSpPr>
        <p:spPr>
          <a:xfrm>
            <a:off x="5827222" y="2809702"/>
            <a:ext cx="3651629" cy="29410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02940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b="1" dirty="0"/>
              <a:t>PRAWO WŁASNOŚCI INTELEKTUALNEJ (Polskie)</a:t>
            </a:r>
          </a:p>
          <a:p>
            <a:pPr marL="0" indent="0" algn="ctr">
              <a:buNone/>
            </a:pPr>
            <a:endParaRPr lang="pl-PL" b="1" dirty="0"/>
          </a:p>
          <a:p>
            <a:r>
              <a:rPr lang="pl-PL" dirty="0"/>
              <a:t>Ustawa z dnia 4 lutego 1994 r. </a:t>
            </a:r>
            <a:r>
              <a:rPr lang="pl-PL" i="1" dirty="0"/>
              <a:t>o prawie autorskim i prawach pokrewnych</a:t>
            </a:r>
            <a:r>
              <a:rPr lang="pl-PL" dirty="0"/>
              <a:t> 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r>
              <a:rPr lang="pl-PL" dirty="0"/>
              <a:t>Ustawa z dnia 30 czerwca 2000 r. </a:t>
            </a:r>
            <a:r>
              <a:rPr lang="pl-PL" i="1" dirty="0"/>
              <a:t>Prawo własności przemysłowej</a:t>
            </a:r>
            <a:r>
              <a:rPr lang="pl-PL" dirty="0"/>
              <a:t> 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r>
              <a:rPr lang="pl-PL" dirty="0"/>
              <a:t>Ustawa z dnia 16 kwietnia 1993 r. </a:t>
            </a:r>
            <a:r>
              <a:rPr lang="pl-PL" i="1" dirty="0"/>
              <a:t>o zwalczaniu nieuczciwej konkurencji</a:t>
            </a:r>
            <a:r>
              <a:rPr lang="pl-PL" dirty="0"/>
              <a:t> </a:t>
            </a:r>
          </a:p>
          <a:p>
            <a:pPr marL="457200" indent="-457200"/>
            <a:r>
              <a:rPr lang="pl-PL"/>
              <a:t>Inne </a:t>
            </a:r>
            <a:r>
              <a:rPr lang="pl-PL" dirty="0"/>
              <a:t>przepisy ustawowo chroniące informacje ze względu na ich wartość w obrocie gospodarczym</a:t>
            </a:r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intelektualna</a:t>
            </a:r>
          </a:p>
        </p:txBody>
      </p:sp>
    </p:spTree>
    <p:extLst>
      <p:ext uri="{BB962C8B-B14F-4D97-AF65-F5344CB8AC3E}">
        <p14:creationId xmlns:p14="http://schemas.microsoft.com/office/powerpoint/2010/main" val="41360876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PRAWO WŁASNOŚCI INTELEKTUALNEJ </a:t>
            </a:r>
          </a:p>
          <a:p>
            <a:pPr marL="0" indent="0" algn="ctr">
              <a:buNone/>
            </a:pPr>
            <a:endParaRPr lang="pl-PL" b="1" dirty="0"/>
          </a:p>
          <a:p>
            <a:r>
              <a:rPr lang="pl-PL" dirty="0"/>
              <a:t>Konwencje  międzynarodowe</a:t>
            </a:r>
          </a:p>
          <a:p>
            <a:r>
              <a:rPr lang="pl-PL" dirty="0"/>
              <a:t>Prawo Unii Europejskie</a:t>
            </a:r>
          </a:p>
          <a:p>
            <a:endParaRPr lang="pl-PL" dirty="0"/>
          </a:p>
          <a:p>
            <a:pPr marL="109728" indent="0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intelektualna</a:t>
            </a:r>
          </a:p>
        </p:txBody>
      </p:sp>
    </p:spTree>
    <p:extLst>
      <p:ext uri="{BB962C8B-B14F-4D97-AF65-F5344CB8AC3E}">
        <p14:creationId xmlns:p14="http://schemas.microsoft.com/office/powerpoint/2010/main" val="2706184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WŁASNOŚĆ INTELEKTUALNA</a:t>
            </a:r>
            <a:r>
              <a:rPr lang="pl-PL" dirty="0"/>
              <a:t> </a:t>
            </a:r>
          </a:p>
          <a:p>
            <a:endParaRPr lang="pl-PL" dirty="0"/>
          </a:p>
          <a:p>
            <a:pPr marL="0" indent="0" algn="ctr">
              <a:buNone/>
            </a:pPr>
            <a:r>
              <a:rPr lang="pl-PL" dirty="0"/>
              <a:t>określenie grupy monopoli prawnych, obejmujące niektóre dobra niematerialne (prawa autorskie i prawa pokrewne) oraz niektóre przedmioty własności przemysłowe(np. patenty oraz znaki towarowe) a także </a:t>
            </a:r>
            <a:r>
              <a:rPr lang="pl-PL" dirty="0" err="1"/>
              <a:t>know</a:t>
            </a:r>
            <a:r>
              <a:rPr lang="pl-PL" dirty="0"/>
              <a:t> </a:t>
            </a:r>
            <a:r>
              <a:rPr lang="pl-PL" dirty="0" err="1"/>
              <a:t>how</a:t>
            </a:r>
            <a:r>
              <a:rPr lang="pl-PL" dirty="0"/>
              <a:t> i informacje chronione.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intelektualna</a:t>
            </a:r>
          </a:p>
        </p:txBody>
      </p:sp>
    </p:spTree>
    <p:extLst>
      <p:ext uri="{BB962C8B-B14F-4D97-AF65-F5344CB8AC3E}">
        <p14:creationId xmlns:p14="http://schemas.microsoft.com/office/powerpoint/2010/main" val="21887411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b="1" dirty="0"/>
              <a:t>WŁASNOŚĆ INTELEKTUALNA</a:t>
            </a:r>
            <a:r>
              <a:rPr lang="pl-PL" dirty="0"/>
              <a:t> </a:t>
            </a:r>
          </a:p>
          <a:p>
            <a:pPr marL="0" indent="0" algn="ctr">
              <a:buNone/>
            </a:pPr>
            <a:endParaRPr lang="pl-PL" dirty="0"/>
          </a:p>
          <a:p>
            <a:r>
              <a:rPr lang="pl-PL" dirty="0"/>
              <a:t>Własność</a:t>
            </a:r>
          </a:p>
          <a:p>
            <a:r>
              <a:rPr lang="pl-PL" dirty="0"/>
              <a:t>Własność intelektualna</a:t>
            </a:r>
          </a:p>
          <a:p>
            <a:r>
              <a:rPr lang="pl-PL" dirty="0"/>
              <a:t>Dobra niematerialne </a:t>
            </a:r>
          </a:p>
          <a:p>
            <a:r>
              <a:rPr lang="pl-PL" dirty="0"/>
              <a:t>Monopol prawny</a:t>
            </a:r>
          </a:p>
          <a:p>
            <a:r>
              <a:rPr lang="pl-PL" dirty="0"/>
              <a:t>Prawo autorskie</a:t>
            </a:r>
          </a:p>
          <a:p>
            <a:r>
              <a:rPr lang="pl-PL" dirty="0"/>
              <a:t>Prawo własności przemysłowej</a:t>
            </a:r>
          </a:p>
          <a:p>
            <a:r>
              <a:rPr lang="pl-PL" dirty="0"/>
              <a:t>Prawo ochrony informacji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intelektualna</a:t>
            </a:r>
          </a:p>
        </p:txBody>
      </p:sp>
    </p:spTree>
    <p:extLst>
      <p:ext uri="{BB962C8B-B14F-4D97-AF65-F5344CB8AC3E}">
        <p14:creationId xmlns:p14="http://schemas.microsoft.com/office/powerpoint/2010/main" val="1618060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WŁASNOŚĆ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Nieograniczone czasem (…co do zasady!) prawo pozwalające właścicielowi </a:t>
            </a:r>
            <a:r>
              <a:rPr lang="pl-PL" b="1" u="sng" dirty="0"/>
              <a:t>korzystać z rzeczy </a:t>
            </a:r>
            <a:r>
              <a:rPr lang="pl-PL" dirty="0"/>
              <a:t>i </a:t>
            </a:r>
            <a:r>
              <a:rPr lang="pl-PL" b="1" u="sng" dirty="0"/>
              <a:t>rozporządzać nią </a:t>
            </a:r>
            <a:r>
              <a:rPr lang="pl-PL" dirty="0"/>
              <a:t>w maksymalnym zakresie z wyłączeniem innych osób.</a:t>
            </a:r>
          </a:p>
          <a:p>
            <a:pPr marL="0" indent="0" algn="ctr">
              <a:buNone/>
            </a:pP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intelektualna</a:t>
            </a:r>
          </a:p>
        </p:txBody>
      </p:sp>
    </p:spTree>
    <p:extLst>
      <p:ext uri="{BB962C8B-B14F-4D97-AF65-F5344CB8AC3E}">
        <p14:creationId xmlns:p14="http://schemas.microsoft.com/office/powerpoint/2010/main" val="36691196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KORZYSTANIE Z RZECZY</a:t>
            </a:r>
          </a:p>
          <a:p>
            <a:pPr marL="0" indent="0" algn="ctr">
              <a:buNone/>
            </a:pPr>
            <a:endParaRPr lang="pl-PL" b="1" dirty="0"/>
          </a:p>
          <a:p>
            <a:r>
              <a:rPr lang="pl-PL" dirty="0"/>
              <a:t>posiadanie rzeczy</a:t>
            </a:r>
          </a:p>
          <a:p>
            <a:r>
              <a:rPr lang="pl-PL" dirty="0"/>
              <a:t>pobieranie pożytków i innych dochodów z rzeczy  (pożytki naturalne i cywilne)</a:t>
            </a:r>
          </a:p>
          <a:p>
            <a:r>
              <a:rPr lang="pl-PL" dirty="0"/>
              <a:t>dysponowanie faktyczne rzeczą</a:t>
            </a:r>
          </a:p>
          <a:p>
            <a:pPr marL="0" indent="0" algn="ctr">
              <a:buNone/>
            </a:pP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intelektualna</a:t>
            </a:r>
          </a:p>
        </p:txBody>
      </p:sp>
    </p:spTree>
    <p:extLst>
      <p:ext uri="{BB962C8B-B14F-4D97-AF65-F5344CB8AC3E}">
        <p14:creationId xmlns:p14="http://schemas.microsoft.com/office/powerpoint/2010/main" val="17372975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b="1" dirty="0"/>
              <a:t>ROZPORZĄDZANIE RZECZĄ</a:t>
            </a:r>
          </a:p>
          <a:p>
            <a:pPr marL="0" indent="0">
              <a:buNone/>
            </a:pPr>
            <a:endParaRPr lang="pl-PL" dirty="0"/>
          </a:p>
          <a:p>
            <a:r>
              <a:rPr lang="pl-PL" dirty="0"/>
              <a:t>przetwarzanie rzeczy, zużycie, zniszczenie</a:t>
            </a:r>
          </a:p>
          <a:p>
            <a:r>
              <a:rPr lang="pl-PL" dirty="0"/>
              <a:t>wyzbycia się własności</a:t>
            </a:r>
          </a:p>
          <a:p>
            <a:r>
              <a:rPr lang="pl-PL" dirty="0"/>
              <a:t>obciążenia rzeczy poprzez ustanowienie tzw. ograniczonego prawa rzeczowego</a:t>
            </a:r>
            <a:endParaRPr lang="pl-PL" b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intelektualna</a:t>
            </a:r>
          </a:p>
        </p:txBody>
      </p:sp>
    </p:spTree>
    <p:extLst>
      <p:ext uri="{BB962C8B-B14F-4D97-AF65-F5344CB8AC3E}">
        <p14:creationId xmlns:p14="http://schemas.microsoft.com/office/powerpoint/2010/main" val="20300392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WŁAŚCICIEL</a:t>
            </a:r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dirty="0"/>
              <a:t>Może nim być każdy podmiot prawa cywilnego:</a:t>
            </a:r>
          </a:p>
          <a:p>
            <a:pPr marL="0" indent="0" algn="ctr">
              <a:buNone/>
            </a:pPr>
            <a:endParaRPr lang="pl-PL" dirty="0"/>
          </a:p>
          <a:p>
            <a:pPr marL="0" indent="0">
              <a:buNone/>
            </a:pPr>
            <a:r>
              <a:rPr lang="pl-PL" b="1" dirty="0"/>
              <a:t>Osoba fizyczna</a:t>
            </a:r>
          </a:p>
          <a:p>
            <a:pPr marL="0" indent="0">
              <a:buNone/>
            </a:pPr>
            <a:r>
              <a:rPr lang="pl-PL" b="1" dirty="0"/>
              <a:t>Osoba prawna</a:t>
            </a:r>
          </a:p>
          <a:p>
            <a:pPr marL="0" indent="0">
              <a:buNone/>
            </a:pPr>
            <a:r>
              <a:rPr lang="pl-PL" b="1" dirty="0"/>
              <a:t>Jednostka organizacyjna nie posiadająca osobowości prawnej ale dopuszczona do obrotu przez przepisy prawa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intelektualna</a:t>
            </a:r>
          </a:p>
        </p:txBody>
      </p:sp>
    </p:spTree>
    <p:extLst>
      <p:ext uri="{BB962C8B-B14F-4D97-AF65-F5344CB8AC3E}">
        <p14:creationId xmlns:p14="http://schemas.microsoft.com/office/powerpoint/2010/main" val="1518358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WŁASNOŚĆ – OGRANICZENIA</a:t>
            </a:r>
          </a:p>
          <a:p>
            <a:pPr marL="0" indent="0" algn="ctr">
              <a:buNone/>
            </a:pPr>
            <a:endParaRPr lang="pl-PL" dirty="0"/>
          </a:p>
          <a:p>
            <a:pPr algn="ctr"/>
            <a:r>
              <a:rPr lang="pl-PL" dirty="0"/>
              <a:t>Prawo</a:t>
            </a:r>
          </a:p>
          <a:p>
            <a:pPr algn="ctr"/>
            <a:r>
              <a:rPr lang="pl-PL" dirty="0"/>
              <a:t>Zasady współżycia społecznego</a:t>
            </a:r>
          </a:p>
          <a:p>
            <a:pPr algn="ctr"/>
            <a:r>
              <a:rPr lang="pl-PL" dirty="0"/>
              <a:t>Przeznaczenie społeczno-gospodarcze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intelektualna</a:t>
            </a:r>
          </a:p>
        </p:txBody>
      </p:sp>
    </p:spTree>
    <p:extLst>
      <p:ext uri="{BB962C8B-B14F-4D97-AF65-F5344CB8AC3E}">
        <p14:creationId xmlns:p14="http://schemas.microsoft.com/office/powerpoint/2010/main" val="37531056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endParaRPr lang="pl-PL" dirty="0"/>
          </a:p>
          <a:p>
            <a:pPr marL="0" indent="0" algn="ctr">
              <a:buNone/>
            </a:pPr>
            <a:r>
              <a:rPr lang="pl-PL" b="1" dirty="0"/>
              <a:t>OCHRONA WŁASNOŚCI </a:t>
            </a:r>
          </a:p>
          <a:p>
            <a:pPr marL="0" indent="0" algn="ctr">
              <a:buNone/>
            </a:pPr>
            <a:endParaRPr lang="pl-PL" b="1" dirty="0"/>
          </a:p>
          <a:p>
            <a:pPr marL="0" indent="0" algn="ctr">
              <a:buNone/>
            </a:pPr>
            <a:r>
              <a:rPr lang="pl-PL" dirty="0"/>
              <a:t>oparta jest na systemie roszczeń (windykacyjnych lub negatoryjnych), jakie przysługują właścicielowi w razie naruszenia jego prawa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Własność intelektualna</a:t>
            </a:r>
          </a:p>
        </p:txBody>
      </p:sp>
    </p:spTree>
    <p:extLst>
      <p:ext uri="{BB962C8B-B14F-4D97-AF65-F5344CB8AC3E}">
        <p14:creationId xmlns:p14="http://schemas.microsoft.com/office/powerpoint/2010/main" val="21415264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486</TotalTime>
  <Words>392</Words>
  <Application>Microsoft Office PowerPoint</Application>
  <PresentationFormat>Panoramiczny</PresentationFormat>
  <Paragraphs>116</Paragraphs>
  <Slides>17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17</vt:i4>
      </vt:variant>
    </vt:vector>
  </HeadingPairs>
  <TitlesOfParts>
    <vt:vector size="22" baseType="lpstr">
      <vt:lpstr>Lucida Sans Unicode</vt:lpstr>
      <vt:lpstr>Verdana</vt:lpstr>
      <vt:lpstr>Wingdings 2</vt:lpstr>
      <vt:lpstr>Wingdings 3</vt:lpstr>
      <vt:lpstr>Hol</vt:lpstr>
      <vt:lpstr>Własność intelektualna i prawo pracy </vt:lpstr>
      <vt:lpstr>Własność intelektualna</vt:lpstr>
      <vt:lpstr>Własność intelektualna</vt:lpstr>
      <vt:lpstr>Własność intelektualna</vt:lpstr>
      <vt:lpstr>Własność intelektualna</vt:lpstr>
      <vt:lpstr>Własność intelektualna</vt:lpstr>
      <vt:lpstr>Własność intelektualna</vt:lpstr>
      <vt:lpstr>Własność intelektualna</vt:lpstr>
      <vt:lpstr>Własność intelektualna</vt:lpstr>
      <vt:lpstr>Własność intelektualna</vt:lpstr>
      <vt:lpstr>Własność intelektualna</vt:lpstr>
      <vt:lpstr>Własność intelektualna</vt:lpstr>
      <vt:lpstr>Własność intelektualna</vt:lpstr>
      <vt:lpstr>Własność intelektualna</vt:lpstr>
      <vt:lpstr>Własność intelektualna</vt:lpstr>
      <vt:lpstr>Własność intelektualna</vt:lpstr>
      <vt:lpstr>Własność intelektualna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Własność intelektualna i prawo pracy</dc:title>
  <dc:creator>Jacek Borowicz</dc:creator>
  <cp:lastModifiedBy>Jacek Borowicz</cp:lastModifiedBy>
  <cp:revision>19</cp:revision>
  <dcterms:created xsi:type="dcterms:W3CDTF">2019-01-02T11:11:21Z</dcterms:created>
  <dcterms:modified xsi:type="dcterms:W3CDTF">2022-10-27T15:24:16Z</dcterms:modified>
</cp:coreProperties>
</file>