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63" r:id="rId4"/>
    <p:sldId id="264" r:id="rId5"/>
    <p:sldId id="267" r:id="rId6"/>
    <p:sldId id="261" r:id="rId7"/>
    <p:sldId id="266" r:id="rId8"/>
    <p:sldId id="260" r:id="rId9"/>
    <p:sldId id="258" r:id="rId10"/>
    <p:sldId id="265" r:id="rId11"/>
    <p:sldId id="268" r:id="rId12"/>
    <p:sldId id="269" r:id="rId13"/>
    <p:sldId id="270" r:id="rId14"/>
    <p:sldId id="271" r:id="rId15"/>
    <p:sldId id="262" r:id="rId16"/>
    <p:sldId id="272" r:id="rId17"/>
    <p:sldId id="275" r:id="rId18"/>
    <p:sldId id="274" r:id="rId19"/>
    <p:sldId id="273" r:id="rId20"/>
    <p:sldId id="276" r:id="rId21"/>
    <p:sldId id="279" r:id="rId22"/>
    <p:sldId id="280" r:id="rId23"/>
    <p:sldId id="277" r:id="rId24"/>
    <p:sldId id="278" r:id="rId25"/>
    <p:sldId id="259" r:id="rId26"/>
  </p:sldIdLst>
  <p:sldSz cx="12192000" cy="6858000"/>
  <p:notesSz cx="6858000" cy="9144000"/>
  <p:defaultTextStyle>
    <a:defPPr rtl="0">
      <a:defRPr lang="pl-P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CAE706-7B1B-B768-7DE7-F4A136633F9B}" v="2656" dt="2023-10-11T04:07:10.443"/>
    <p1510:client id="{1A4E23AF-F994-4B9E-BD31-D7A29AF3EF08}" v="171" dt="2023-10-10T08:25:02.465"/>
    <p1510:client id="{7853AD59-4F58-6DED-5FAD-84A03835B473}" v="128" dt="2023-10-11T05:22:08.2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1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3834" y="11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29919690-6B5D-4C21-8494-374FC57BFDA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FFD82533-9FF4-4E9A-8FF8-95C9C698C2F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67666D-2DA0-45AC-A449-EA18F36049C8}" type="datetime1">
              <a:rPr lang="pl-PL" smtClean="0"/>
              <a:t>10.10.2023</a:t>
            </a:fld>
            <a:endParaRPr lang="pl-PL" dirty="0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C1FF64F9-6736-4B35-90EE-3670D6AD49B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E1122916-1854-4EB8-A4CA-B133002658C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CA9A20-C512-4B3D-B179-B69AE464BAE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915387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 noProof="0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6AF645-9E17-4ADB-B34D-E867BD35BFCA}" type="datetime1">
              <a:rPr lang="pl-PL" smtClean="0"/>
              <a:pPr/>
              <a:t>10.10.2023</a:t>
            </a:fld>
            <a:endParaRPr lang="pl-PL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 noProof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D19476-7C41-4434-882E-4AD17A9FD4BB}" type="slidenum">
              <a:rPr lang="pl-PL" noProof="0" smtClean="0"/>
              <a:t>‹#›</a:t>
            </a:fld>
            <a:endParaRPr lang="pl-PL" noProof="0"/>
          </a:p>
        </p:txBody>
      </p:sp>
    </p:spTree>
    <p:extLst>
      <p:ext uri="{BB962C8B-B14F-4D97-AF65-F5344CB8AC3E}">
        <p14:creationId xmlns:p14="http://schemas.microsoft.com/office/powerpoint/2010/main" val="3917610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D19476-7C41-4434-882E-4AD17A9FD4BB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22703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Obraz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Prostokąt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Prostokąt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rtlCol="0" anchor="b">
            <a:noAutofit/>
          </a:bodyPr>
          <a:lstStyle>
            <a:lvl1pPr algn="r">
              <a:defRPr sz="5400"/>
            </a:lvl1pPr>
          </a:lstStyle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 rtlCol="0"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pl-PL" noProof="0"/>
              <a:t>Kliknij, aby edytować styl wzorca podtytułu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AAC0EA8-CE0E-4E5A-A0F8-D299246FCC14}" type="datetime1">
              <a:rPr lang="pl-PL" noProof="0" smtClean="0"/>
              <a:t>10.10.2023</a:t>
            </a:fld>
            <a:endParaRPr lang="pl-PL" noProof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 rtlCol="0"/>
          <a:lstStyle/>
          <a:p>
            <a:pPr rtl="0"/>
            <a:fld id="{6D22F896-40B5-4ADD-8801-0D06FADFA095}" type="slidenum">
              <a:rPr lang="pl-PL" noProof="0" smtClean="0"/>
              <a:t>‹#›</a:t>
            </a:fld>
            <a:endParaRPr lang="pl-PL" noProof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zny 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Obraz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Prostokąt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Prostokąt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rtlCol="0" anchor="b">
            <a:normAutofit/>
          </a:bodyPr>
          <a:lstStyle>
            <a:lvl1pPr>
              <a:defRPr sz="2400"/>
            </a:lvl1pPr>
          </a:lstStyle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3" name="Obraz — symbol zastępczy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pl-PL" noProof="0"/>
              <a:t>Kliknij ikonę, aby dodać obraz</a:t>
            </a:r>
          </a:p>
        </p:txBody>
      </p:sp>
      <p:sp>
        <p:nvSpPr>
          <p:cNvPr id="4" name="Tekst — symbol zastępczy 3"/>
          <p:cNvSpPr>
            <a:spLocks noGrp="1"/>
          </p:cNvSpPr>
          <p:nvPr>
            <p:ph type="body" sz="half" idx="2" hasCustomPrompt="1"/>
          </p:nvPr>
        </p:nvSpPr>
        <p:spPr>
          <a:xfrm>
            <a:off x="680319" y="5169583"/>
            <a:ext cx="9613862" cy="622971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pl-PL" noProof="0"/>
              <a:t>Edytuj style wzorca tekstu</a:t>
            </a:r>
          </a:p>
        </p:txBody>
      </p:sp>
      <p:sp>
        <p:nvSpPr>
          <p:cNvPr id="5" name="Data — symbol zastępczy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5C00C8E-9F6A-44D8-AD04-259D8002A51C}" type="datetime1">
              <a:rPr lang="pl-PL" noProof="0" smtClean="0"/>
              <a:t>10.10.2023</a:t>
            </a:fld>
            <a:endParaRPr lang="pl-PL" noProof="0"/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pl-PL" noProof="0" smtClean="0"/>
              <a:t>‹#›</a:t>
            </a:fld>
            <a:endParaRPr lang="pl-PL" noProof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Obraz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Prostokąt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Prostokąt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rtlCol="0" anchor="ctr"/>
          <a:lstStyle>
            <a:lvl1pPr>
              <a:defRPr sz="3200"/>
            </a:lvl1pPr>
          </a:lstStyle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4" name="Tekst — symbol zastępczy 3"/>
          <p:cNvSpPr>
            <a:spLocks noGrp="1"/>
          </p:cNvSpPr>
          <p:nvPr>
            <p:ph type="body" sz="half" idx="2" hasCustomPrompt="1"/>
          </p:nvPr>
        </p:nvSpPr>
        <p:spPr>
          <a:xfrm>
            <a:off x="680322" y="4711615"/>
            <a:ext cx="9613859" cy="1090789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pl-PL" noProof="0"/>
              <a:t>Edytuj style wzorca tekstu</a:t>
            </a:r>
          </a:p>
        </p:txBody>
      </p:sp>
      <p:sp>
        <p:nvSpPr>
          <p:cNvPr id="5" name="Data — symbol zastępczy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D34F460-9B3C-4637-BFF6-02F6DC2D7BB3}" type="datetime1">
              <a:rPr lang="pl-PL" noProof="0" smtClean="0"/>
              <a:t>10.10.2023</a:t>
            </a:fld>
            <a:endParaRPr lang="pl-PL" noProof="0"/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pl-PL" noProof="0" smtClean="0"/>
              <a:t>‹#›</a:t>
            </a:fld>
            <a:endParaRPr lang="pl-PL" noProof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ytat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az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Obraz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Prostokąt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Prostokąt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rtlCol="0" anchor="ctr"/>
          <a:lstStyle>
            <a:lvl1pPr>
              <a:defRPr sz="3200"/>
            </a:lvl1pPr>
          </a:lstStyle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12" name="Tekst — symbol zastępczy 3"/>
          <p:cNvSpPr>
            <a:spLocks noGrp="1"/>
          </p:cNvSpPr>
          <p:nvPr>
            <p:ph type="body" sz="half" idx="13" hasCustomPrompt="1"/>
          </p:nvPr>
        </p:nvSpPr>
        <p:spPr>
          <a:xfrm>
            <a:off x="1402288" y="3653379"/>
            <a:ext cx="8156579" cy="548968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pl-PL" noProof="0"/>
              <a:t>Edytuj style wzorca tekstu</a:t>
            </a:r>
          </a:p>
        </p:txBody>
      </p:sp>
      <p:sp>
        <p:nvSpPr>
          <p:cNvPr id="4" name="Tekst — symbol zastępczy 3"/>
          <p:cNvSpPr>
            <a:spLocks noGrp="1"/>
          </p:cNvSpPr>
          <p:nvPr>
            <p:ph type="body" sz="half" idx="2" hasCustomPrompt="1"/>
          </p:nvPr>
        </p:nvSpPr>
        <p:spPr>
          <a:xfrm>
            <a:off x="680322" y="4711615"/>
            <a:ext cx="9613859" cy="1090789"/>
          </a:xfrm>
        </p:spPr>
        <p:txBody>
          <a:bodyPr rtlCol="0"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pl-PL" noProof="0"/>
              <a:t>Edytuj style wzorca tekstu</a:t>
            </a:r>
          </a:p>
        </p:txBody>
      </p:sp>
      <p:sp>
        <p:nvSpPr>
          <p:cNvPr id="5" name="Data — symbol zastępczy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BA188A9-5F6B-4F71-A08A-7B3A9E3EF2F5}" type="datetime1">
              <a:rPr lang="pl-PL" noProof="0" smtClean="0"/>
              <a:t>10.10.2023</a:t>
            </a:fld>
            <a:endParaRPr lang="pl-PL" noProof="0"/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pl-PL" noProof="0" smtClean="0"/>
              <a:t>‹#›</a:t>
            </a:fld>
            <a:endParaRPr lang="pl-PL" noProof="0"/>
          </a:p>
        </p:txBody>
      </p:sp>
      <p:sp>
        <p:nvSpPr>
          <p:cNvPr id="16" name="Pole tekstowe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rtl="0"/>
            <a:r>
              <a:rPr lang="pl-PL" sz="7200" noProof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Pole tekstowe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pl-PL" sz="7200" noProof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Obraz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Prostokąt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Prostokąt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4" name="Tekst — symbol zastępczy 3"/>
          <p:cNvSpPr>
            <a:spLocks noGrp="1"/>
          </p:cNvSpPr>
          <p:nvPr>
            <p:ph type="body" sz="half" idx="2" hasCustomPrompt="1"/>
          </p:nvPr>
        </p:nvSpPr>
        <p:spPr>
          <a:xfrm>
            <a:off x="680320" y="5300149"/>
            <a:ext cx="9613862" cy="502255"/>
          </a:xfrm>
        </p:spPr>
        <p:txBody>
          <a:bodyPr rtlCol="0"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pl-PL" noProof="0"/>
              <a:t>Edytuj style wzorca tekstu</a:t>
            </a:r>
          </a:p>
        </p:txBody>
      </p:sp>
      <p:sp>
        <p:nvSpPr>
          <p:cNvPr id="5" name="Data — symbol zastępczy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3706B49-F482-414A-A464-FE7A3F6C431D}" type="datetime1">
              <a:rPr lang="pl-PL" noProof="0" smtClean="0"/>
              <a:t>10.10.2023</a:t>
            </a:fld>
            <a:endParaRPr lang="pl-PL" noProof="0"/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pl-PL" noProof="0" smtClean="0"/>
              <a:t>‹#›</a:t>
            </a:fld>
            <a:endParaRPr lang="pl-PL" noProof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Obraz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Obraz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Prostokąt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Prostokąt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ytuł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 rtlCol="0"/>
          <a:lstStyle/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7" name="Tekst — symbol zastępczy 2"/>
          <p:cNvSpPr>
            <a:spLocks noGrp="1"/>
          </p:cNvSpPr>
          <p:nvPr>
            <p:ph type="body" idx="1" hasCustomPrompt="1"/>
          </p:nvPr>
        </p:nvSpPr>
        <p:spPr>
          <a:xfrm>
            <a:off x="660946" y="2336873"/>
            <a:ext cx="3070034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l-PL" noProof="0"/>
              <a:t>Edytuj style wzorca tekstu</a:t>
            </a:r>
          </a:p>
        </p:txBody>
      </p:sp>
      <p:sp>
        <p:nvSpPr>
          <p:cNvPr id="8" name="Tekst — symbol zastępczy 3"/>
          <p:cNvSpPr>
            <a:spLocks noGrp="1"/>
          </p:cNvSpPr>
          <p:nvPr>
            <p:ph type="body" sz="half" idx="15" hasCustomPrompt="1"/>
          </p:nvPr>
        </p:nvSpPr>
        <p:spPr>
          <a:xfrm>
            <a:off x="680322" y="3022673"/>
            <a:ext cx="3049702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l-PL" noProof="0"/>
              <a:t>Edytuj style wzorca tekstu</a:t>
            </a:r>
          </a:p>
        </p:txBody>
      </p:sp>
      <p:sp>
        <p:nvSpPr>
          <p:cNvPr id="9" name="Tekst — symbol zastępczy 4"/>
          <p:cNvSpPr>
            <a:spLocks noGrp="1"/>
          </p:cNvSpPr>
          <p:nvPr>
            <p:ph type="body" sz="quarter" idx="3" hasCustomPrompt="1"/>
          </p:nvPr>
        </p:nvSpPr>
        <p:spPr>
          <a:xfrm>
            <a:off x="3956025" y="2336873"/>
            <a:ext cx="3063240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l-PL" noProof="0"/>
              <a:t>Edytuj style wzorca tekstu</a:t>
            </a:r>
          </a:p>
        </p:txBody>
      </p:sp>
      <p:sp>
        <p:nvSpPr>
          <p:cNvPr id="10" name="Tekst — symbol zastępczy 3"/>
          <p:cNvSpPr>
            <a:spLocks noGrp="1"/>
          </p:cNvSpPr>
          <p:nvPr>
            <p:ph type="body" sz="half" idx="16" hasCustomPrompt="1"/>
          </p:nvPr>
        </p:nvSpPr>
        <p:spPr>
          <a:xfrm>
            <a:off x="3945470" y="3022673"/>
            <a:ext cx="3063240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l-PL" noProof="0"/>
              <a:t>Edytuj style wzorca tekstu</a:t>
            </a:r>
          </a:p>
        </p:txBody>
      </p:sp>
      <p:sp>
        <p:nvSpPr>
          <p:cNvPr id="11" name="Tekst — symbol zastępczy 4"/>
          <p:cNvSpPr>
            <a:spLocks noGrp="1"/>
          </p:cNvSpPr>
          <p:nvPr>
            <p:ph type="body" sz="quarter" idx="13" hasCustomPrompt="1"/>
          </p:nvPr>
        </p:nvSpPr>
        <p:spPr>
          <a:xfrm>
            <a:off x="7224156" y="2336873"/>
            <a:ext cx="307002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l-PL" noProof="0"/>
              <a:t>Edytuj style wzorca tekstu</a:t>
            </a:r>
          </a:p>
        </p:txBody>
      </p:sp>
      <p:sp>
        <p:nvSpPr>
          <p:cNvPr id="12" name="Tekst — symbol zastępczy 3"/>
          <p:cNvSpPr>
            <a:spLocks noGrp="1"/>
          </p:cNvSpPr>
          <p:nvPr>
            <p:ph type="body" sz="half" idx="17" hasCustomPrompt="1"/>
          </p:nvPr>
        </p:nvSpPr>
        <p:spPr>
          <a:xfrm>
            <a:off x="7224156" y="3022673"/>
            <a:ext cx="3070025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l-PL" noProof="0"/>
              <a:t>Edytuj style wzorca tekstu</a:t>
            </a:r>
          </a:p>
        </p:txBody>
      </p:sp>
      <p:sp>
        <p:nvSpPr>
          <p:cNvPr id="3" name="Data — symbol zastępczy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78E1AE3-0506-402E-80DB-AD23339F23EE}" type="datetime1">
              <a:rPr lang="pl-PL" noProof="0" smtClean="0"/>
              <a:t>10.10.2023</a:t>
            </a:fld>
            <a:endParaRPr lang="pl-PL" noProof="0"/>
          </a:p>
        </p:txBody>
      </p:sp>
      <p:sp>
        <p:nvSpPr>
          <p:cNvPr id="4" name="Stopka — symbol zastępczy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5" name="Numer slajdu — symbol zastępczy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pl-PL" noProof="0" smtClean="0"/>
              <a:t>‹#›</a:t>
            </a:fld>
            <a:endParaRPr lang="pl-PL" noProof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z obraz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Obraz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Obraz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Prostokąt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Prostokąt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ytuł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 rtlCol="0"/>
          <a:lstStyle/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19" name="Tekst — symbol zastępczy 2"/>
          <p:cNvSpPr>
            <a:spLocks noGrp="1"/>
          </p:cNvSpPr>
          <p:nvPr>
            <p:ph type="body" idx="1" hasCustomPrompt="1"/>
          </p:nvPr>
        </p:nvSpPr>
        <p:spPr>
          <a:xfrm>
            <a:off x="680318" y="4297503"/>
            <a:ext cx="304970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l-PL" noProof="0"/>
              <a:t>Edytuj style wzorca tekstu</a:t>
            </a:r>
          </a:p>
        </p:txBody>
      </p:sp>
      <p:sp>
        <p:nvSpPr>
          <p:cNvPr id="20" name="Obraz — symbol zastępczy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pl-PL" noProof="0"/>
              <a:t>Kliknij ikonę, aby dodać obraz</a:t>
            </a:r>
          </a:p>
        </p:txBody>
      </p:sp>
      <p:sp>
        <p:nvSpPr>
          <p:cNvPr id="21" name="Tekst — symbol zastępczy 3"/>
          <p:cNvSpPr>
            <a:spLocks noGrp="1"/>
          </p:cNvSpPr>
          <p:nvPr>
            <p:ph type="body" sz="half" idx="18" hasCustomPrompt="1"/>
          </p:nvPr>
        </p:nvSpPr>
        <p:spPr>
          <a:xfrm>
            <a:off x="680318" y="4873765"/>
            <a:ext cx="3049705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l-PL" noProof="0"/>
              <a:t>Edytuj style wzorca tekstu</a:t>
            </a:r>
          </a:p>
        </p:txBody>
      </p:sp>
      <p:sp>
        <p:nvSpPr>
          <p:cNvPr id="22" name="Tekst — symbol zastępczy 4"/>
          <p:cNvSpPr>
            <a:spLocks noGrp="1"/>
          </p:cNvSpPr>
          <p:nvPr>
            <p:ph type="body" sz="quarter" idx="3" hasCustomPrompt="1"/>
          </p:nvPr>
        </p:nvSpPr>
        <p:spPr>
          <a:xfrm>
            <a:off x="3945471" y="4297503"/>
            <a:ext cx="3063240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l-PL" noProof="0"/>
              <a:t>Edytuj style wzorca tekstu</a:t>
            </a:r>
          </a:p>
        </p:txBody>
      </p:sp>
      <p:sp>
        <p:nvSpPr>
          <p:cNvPr id="23" name="Obraz — symbol zastępczy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pl-PL" noProof="0"/>
              <a:t>Kliknij ikonę, aby dodać obraz</a:t>
            </a:r>
          </a:p>
        </p:txBody>
      </p:sp>
      <p:sp>
        <p:nvSpPr>
          <p:cNvPr id="24" name="Tekst — symbol zastępczy 3"/>
          <p:cNvSpPr>
            <a:spLocks noGrp="1"/>
          </p:cNvSpPr>
          <p:nvPr>
            <p:ph type="body" sz="half" idx="19" hasCustomPrompt="1"/>
          </p:nvPr>
        </p:nvSpPr>
        <p:spPr>
          <a:xfrm>
            <a:off x="3944117" y="4873764"/>
            <a:ext cx="3067297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l-PL" noProof="0"/>
              <a:t>Edytuj style wzorca tekstu</a:t>
            </a:r>
          </a:p>
        </p:txBody>
      </p:sp>
      <p:sp>
        <p:nvSpPr>
          <p:cNvPr id="25" name="Tekst — symbol zastępczy 4"/>
          <p:cNvSpPr>
            <a:spLocks noGrp="1"/>
          </p:cNvSpPr>
          <p:nvPr>
            <p:ph type="body" sz="quarter" idx="13" hasCustomPrompt="1"/>
          </p:nvPr>
        </p:nvSpPr>
        <p:spPr>
          <a:xfrm>
            <a:off x="7230678" y="4297503"/>
            <a:ext cx="306350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l-PL" noProof="0"/>
              <a:t>Edytuj style wzorca tekstu</a:t>
            </a:r>
          </a:p>
        </p:txBody>
      </p:sp>
      <p:sp>
        <p:nvSpPr>
          <p:cNvPr id="26" name="Obraz — symbol zastępczy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pl-PL" noProof="0"/>
              <a:t>Kliknij ikonę, aby dodać obraz</a:t>
            </a:r>
          </a:p>
        </p:txBody>
      </p:sp>
      <p:sp>
        <p:nvSpPr>
          <p:cNvPr id="27" name="Tekst — symbol zastępczy 3"/>
          <p:cNvSpPr>
            <a:spLocks noGrp="1"/>
          </p:cNvSpPr>
          <p:nvPr>
            <p:ph type="body" sz="half" idx="20" hasCustomPrompt="1"/>
          </p:nvPr>
        </p:nvSpPr>
        <p:spPr>
          <a:xfrm>
            <a:off x="7230553" y="4873762"/>
            <a:ext cx="3067563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l-PL" noProof="0"/>
              <a:t>Edytuj style wzorca tekstu</a:t>
            </a:r>
          </a:p>
        </p:txBody>
      </p:sp>
      <p:sp>
        <p:nvSpPr>
          <p:cNvPr id="3" name="Data — symbol zastępczy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E0C24BD-240D-4571-A9AE-71FB8C8FF73D}" type="datetime1">
              <a:rPr lang="pl-PL" noProof="0" smtClean="0"/>
              <a:t>10.10.2023</a:t>
            </a:fld>
            <a:endParaRPr lang="pl-PL" noProof="0"/>
          </a:p>
        </p:txBody>
      </p:sp>
      <p:sp>
        <p:nvSpPr>
          <p:cNvPr id="4" name="Stopka — symbol zastępczy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5" name="Numer slajdu — symbol zastępczy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pl-PL" noProof="0" smtClean="0"/>
              <a:t>‹#›</a:t>
            </a:fld>
            <a:endParaRPr lang="pl-PL" noProof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Obraz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Prostokąt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Prostokąt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algn="r">
              <a:defRPr/>
            </a:lvl1pPr>
          </a:lstStyle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3" name="Tekst pionowy — symbol zastępczy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pl-PL" noProof="0"/>
              <a:t>Edytuj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0C0A3FD-FB1F-482E-B8EF-EDD487144DCD}" type="datetime1">
              <a:rPr lang="pl-PL" noProof="0" smtClean="0"/>
              <a:t>10.10.2023</a:t>
            </a:fld>
            <a:endParaRPr lang="pl-PL" noProof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pl-PL" noProof="0" smtClean="0"/>
              <a:t>‹#›</a:t>
            </a:fld>
            <a:endParaRPr lang="pl-PL" noProof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Prostokąt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 rtlCol="0"/>
          <a:lstStyle/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3" name="Tekst pionowy — symbol zastępczy 2"/>
          <p:cNvSpPr>
            <a:spLocks noGrp="1"/>
          </p:cNvSpPr>
          <p:nvPr>
            <p:ph type="body" orient="vert" idx="1" hasCustomPrompt="1"/>
          </p:nvPr>
        </p:nvSpPr>
        <p:spPr>
          <a:xfrm>
            <a:off x="680322" y="609597"/>
            <a:ext cx="8870004" cy="5326589"/>
          </a:xfrm>
        </p:spPr>
        <p:txBody>
          <a:bodyPr vert="eaVert" rtlCol="0"/>
          <a:lstStyle/>
          <a:p>
            <a:pPr lvl="0" rtl="0"/>
            <a:r>
              <a:rPr lang="pl-PL" noProof="0"/>
              <a:t>Edytuj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 rtlCol="0"/>
          <a:lstStyle/>
          <a:p>
            <a:pPr rtl="0"/>
            <a:fld id="{55A7CF1B-DA07-4364-9EDA-44D3FD2946DA}" type="datetime1">
              <a:rPr lang="pl-PL" noProof="0" smtClean="0"/>
              <a:t>10.10.2023</a:t>
            </a:fld>
            <a:endParaRPr lang="pl-PL" noProof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rtlCol="0" anchor="t"/>
          <a:lstStyle>
            <a:lvl1pPr algn="ctr">
              <a:defRPr/>
            </a:lvl1pPr>
          </a:lstStyle>
          <a:p>
            <a:pPr rtl="0"/>
            <a:fld id="{6D22F896-40B5-4ADD-8801-0D06FADFA095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Obraz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Obraz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Prostokąt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Prostokąt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pl-PL" noProof="0"/>
              <a:t>Edytuj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0098F62-AD25-4C47-83DD-1DCF3F5B68E8}" type="datetime1">
              <a:rPr lang="pl-PL" noProof="0" smtClean="0"/>
              <a:t>10.10.2023</a:t>
            </a:fld>
            <a:endParaRPr lang="pl-PL" noProof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pl-PL" noProof="0" smtClean="0"/>
              <a:t>‹#›</a:t>
            </a:fld>
            <a:endParaRPr lang="pl-PL" noProof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Obraz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Prostokąt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Prostokąt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rtlCol="0" anchor="ctr">
            <a:normAutofit/>
          </a:bodyPr>
          <a:lstStyle>
            <a:lvl1pPr algn="r">
              <a:defRPr sz="3600"/>
            </a:lvl1pPr>
          </a:lstStyle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 hasCustomPrompt="1"/>
          </p:nvPr>
        </p:nvSpPr>
        <p:spPr>
          <a:xfrm>
            <a:off x="680322" y="4232171"/>
            <a:ext cx="9613860" cy="1704017"/>
          </a:xfrm>
        </p:spPr>
        <p:txBody>
          <a:bodyPr rtlCol="0"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l-PL" noProof="0"/>
              <a:t>Edytuj style wzorca tekstu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675290C-D454-450B-8623-492D0C16D1CA}" type="datetime1">
              <a:rPr lang="pl-PL" noProof="0" smtClean="0"/>
              <a:t>10.10.2023</a:t>
            </a:fld>
            <a:endParaRPr lang="pl-PL" noProof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pl-PL" noProof="0" smtClean="0"/>
              <a:t>‹#›</a:t>
            </a:fld>
            <a:endParaRPr lang="pl-PL" noProof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Obraz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Prostokąt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Prostokąt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3" name="Zawartość — symbol zastępczy 2"/>
          <p:cNvSpPr>
            <a:spLocks noGrp="1"/>
          </p:cNvSpPr>
          <p:nvPr>
            <p:ph sz="half" idx="1" hasCustomPrompt="1"/>
          </p:nvPr>
        </p:nvSpPr>
        <p:spPr>
          <a:xfrm>
            <a:off x="680320" y="2336873"/>
            <a:ext cx="4698358" cy="3599316"/>
          </a:xfrm>
        </p:spPr>
        <p:txBody>
          <a:bodyPr rtlCol="0"/>
          <a:lstStyle/>
          <a:p>
            <a:pPr lvl="0" rtl="0"/>
            <a:r>
              <a:rPr lang="pl-PL" noProof="0"/>
              <a:t>Edytuj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</a:p>
        </p:txBody>
      </p:sp>
      <p:sp>
        <p:nvSpPr>
          <p:cNvPr id="4" name="Zawartość — symbol zastępczy 3"/>
          <p:cNvSpPr>
            <a:spLocks noGrp="1"/>
          </p:cNvSpPr>
          <p:nvPr>
            <p:ph sz="half" idx="2" hasCustomPrompt="1"/>
          </p:nvPr>
        </p:nvSpPr>
        <p:spPr>
          <a:xfrm>
            <a:off x="5594123" y="2336873"/>
            <a:ext cx="4700058" cy="3599316"/>
          </a:xfrm>
        </p:spPr>
        <p:txBody>
          <a:bodyPr rtlCol="0"/>
          <a:lstStyle/>
          <a:p>
            <a:pPr lvl="0" rtl="0"/>
            <a:r>
              <a:rPr lang="pl-PL" noProof="0"/>
              <a:t>Edytuj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</a:p>
        </p:txBody>
      </p:sp>
      <p:sp>
        <p:nvSpPr>
          <p:cNvPr id="5" name="Data — symbol zastępczy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CD19E33-57BF-44B7-BFF9-C42BFA896180}" type="datetime1">
              <a:rPr lang="pl-PL" noProof="0" smtClean="0"/>
              <a:t>10.10.2023</a:t>
            </a:fld>
            <a:endParaRPr lang="pl-PL" noProof="0"/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pl-PL" noProof="0" smtClean="0"/>
              <a:t>‹#›</a:t>
            </a:fld>
            <a:endParaRPr lang="pl-PL" noProof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az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Obraz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Prostokąt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Prostokąt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 rtlCol="0"/>
          <a:lstStyle/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 hasCustomPrompt="1"/>
          </p:nvPr>
        </p:nvSpPr>
        <p:spPr>
          <a:xfrm>
            <a:off x="906350" y="2336873"/>
            <a:ext cx="4472327" cy="693135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l-PL" noProof="0"/>
              <a:t>Edytuj style wzorca tekstu</a:t>
            </a:r>
          </a:p>
        </p:txBody>
      </p:sp>
      <p:sp>
        <p:nvSpPr>
          <p:cNvPr id="4" name="Zawartość — symbol zastępczy 3"/>
          <p:cNvSpPr>
            <a:spLocks noGrp="1"/>
          </p:cNvSpPr>
          <p:nvPr>
            <p:ph sz="half" idx="2" hasCustomPrompt="1"/>
          </p:nvPr>
        </p:nvSpPr>
        <p:spPr>
          <a:xfrm>
            <a:off x="680322" y="3030008"/>
            <a:ext cx="4698355" cy="2906179"/>
          </a:xfrm>
        </p:spPr>
        <p:txBody>
          <a:bodyPr rtlCol="0"/>
          <a:lstStyle/>
          <a:p>
            <a:pPr lvl="0" rtl="0"/>
            <a:r>
              <a:rPr lang="pl-PL" noProof="0"/>
              <a:t>Edytuj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</a:p>
        </p:txBody>
      </p:sp>
      <p:sp>
        <p:nvSpPr>
          <p:cNvPr id="5" name="Tekst — symbol zastępczy 4"/>
          <p:cNvSpPr>
            <a:spLocks noGrp="1"/>
          </p:cNvSpPr>
          <p:nvPr>
            <p:ph type="body" sz="quarter" idx="3" hasCustomPrompt="1"/>
          </p:nvPr>
        </p:nvSpPr>
        <p:spPr>
          <a:xfrm>
            <a:off x="5820154" y="2336873"/>
            <a:ext cx="4474028" cy="692076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l-PL" noProof="0"/>
              <a:t>Edytuj style wzorca tekstu</a:t>
            </a:r>
          </a:p>
        </p:txBody>
      </p:sp>
      <p:sp>
        <p:nvSpPr>
          <p:cNvPr id="6" name="Zawartość — symbol zastępczy 5"/>
          <p:cNvSpPr>
            <a:spLocks noGrp="1"/>
          </p:cNvSpPr>
          <p:nvPr>
            <p:ph sz="quarter" idx="4" hasCustomPrompt="1"/>
          </p:nvPr>
        </p:nvSpPr>
        <p:spPr>
          <a:xfrm>
            <a:off x="5594123" y="3030008"/>
            <a:ext cx="4700059" cy="2906179"/>
          </a:xfrm>
        </p:spPr>
        <p:txBody>
          <a:bodyPr rtlCol="0"/>
          <a:lstStyle/>
          <a:p>
            <a:pPr lvl="0" rtl="0"/>
            <a:r>
              <a:rPr lang="pl-PL" noProof="0"/>
              <a:t>Edytuj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</a:p>
        </p:txBody>
      </p:sp>
      <p:sp>
        <p:nvSpPr>
          <p:cNvPr id="7" name="Data — symbol zastępczy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578FB02-D772-4455-A32D-56E8C5D1B3A9}" type="datetime1">
              <a:rPr lang="pl-PL" noProof="0" smtClean="0"/>
              <a:t>10.10.2023</a:t>
            </a:fld>
            <a:endParaRPr lang="pl-PL" noProof="0"/>
          </a:p>
        </p:txBody>
      </p:sp>
      <p:sp>
        <p:nvSpPr>
          <p:cNvPr id="8" name="Stopka — symbol zastępczy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9" name="Numer slajdu — symbol zastępczy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pl-PL" noProof="0" smtClean="0"/>
              <a:t>‹#›</a:t>
            </a:fld>
            <a:endParaRPr lang="pl-PL" noProof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Obraz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Prostokąt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3" name="Data — symbol zastępczy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5E7385E-1EF8-4915-BB72-E0B7F6D5238C}" type="datetime1">
              <a:rPr lang="pl-PL" noProof="0" smtClean="0"/>
              <a:t>10.10.2023</a:t>
            </a:fld>
            <a:endParaRPr lang="pl-PL" noProof="0"/>
          </a:p>
        </p:txBody>
      </p:sp>
      <p:sp>
        <p:nvSpPr>
          <p:cNvPr id="4" name="Stopka — symbol zastępczy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5" name="Numer slajdu — symbol zastępczy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pl-PL" noProof="0" smtClean="0"/>
              <a:t>‹#›</a:t>
            </a:fld>
            <a:endParaRPr lang="pl-PL" noProof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Prostokąt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a — symbol zastępczy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209FD36-A18D-4D90-A24E-5475B2CB8FC8}" type="datetime1">
              <a:rPr lang="pl-PL" noProof="0" smtClean="0"/>
              <a:t>10.10.2023</a:t>
            </a:fld>
            <a:endParaRPr lang="pl-PL" noProof="0"/>
          </a:p>
        </p:txBody>
      </p:sp>
      <p:sp>
        <p:nvSpPr>
          <p:cNvPr id="3" name="Stopka — symbol zastępczy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4" name="Numer slajdu — symbol zastępczy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pl-PL" noProof="0" smtClean="0"/>
              <a:t>‹#›</a:t>
            </a:fld>
            <a:endParaRPr lang="pl-PL" noProof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Obraz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Prostokąt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Prostokąt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rtlCol="0" anchor="ctr">
            <a:normAutofit/>
          </a:bodyPr>
          <a:lstStyle>
            <a:lvl1pPr>
              <a:defRPr sz="3600"/>
            </a:lvl1pPr>
          </a:lstStyle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 hasCustomPrompt="1"/>
          </p:nvPr>
        </p:nvSpPr>
        <p:spPr>
          <a:xfrm>
            <a:off x="4685846" y="2336873"/>
            <a:ext cx="5608336" cy="3599313"/>
          </a:xfrm>
        </p:spPr>
        <p:txBody>
          <a:bodyPr rtlCol="0"/>
          <a:lstStyle/>
          <a:p>
            <a:pPr lvl="0" rtl="0"/>
            <a:r>
              <a:rPr lang="pl-PL" noProof="0"/>
              <a:t>Edytuj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</a:p>
        </p:txBody>
      </p:sp>
      <p:sp>
        <p:nvSpPr>
          <p:cNvPr id="4" name="Tekst — symbol zastępczy 3"/>
          <p:cNvSpPr>
            <a:spLocks noGrp="1"/>
          </p:cNvSpPr>
          <p:nvPr>
            <p:ph type="body" sz="half" idx="2" hasCustomPrompt="1"/>
          </p:nvPr>
        </p:nvSpPr>
        <p:spPr>
          <a:xfrm>
            <a:off x="680322" y="2336872"/>
            <a:ext cx="3790078" cy="3599317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pl-PL" noProof="0"/>
              <a:t>Edytuj style wzorca tekstu</a:t>
            </a:r>
          </a:p>
        </p:txBody>
      </p:sp>
      <p:sp>
        <p:nvSpPr>
          <p:cNvPr id="5" name="Data — symbol zastępczy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134B16A-98CA-450A-A7EE-66D914AFE15E}" type="datetime1">
              <a:rPr lang="pl-PL" noProof="0" smtClean="0"/>
              <a:t>10.10.2023</a:t>
            </a:fld>
            <a:endParaRPr lang="pl-PL" noProof="0"/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pl-PL" noProof="0" smtClean="0"/>
              <a:t>‹#›</a:t>
            </a:fld>
            <a:endParaRPr lang="pl-PL" noProof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Obraz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Prostokąt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Prostokąt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rtlCol="0" anchor="ctr">
            <a:normAutofit/>
          </a:bodyPr>
          <a:lstStyle>
            <a:lvl1pPr>
              <a:defRPr sz="3600"/>
            </a:lvl1pPr>
          </a:lstStyle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3" name="Obraz — symbol zastępczy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pl-PL" noProof="0"/>
              <a:t>Kliknij ikonę, aby dodać obraz</a:t>
            </a:r>
          </a:p>
        </p:txBody>
      </p:sp>
      <p:sp>
        <p:nvSpPr>
          <p:cNvPr id="4" name="Tekst — symbol zastępczy 3"/>
          <p:cNvSpPr>
            <a:spLocks noGrp="1"/>
          </p:cNvSpPr>
          <p:nvPr>
            <p:ph type="body" sz="half" idx="2" hasCustomPrompt="1"/>
          </p:nvPr>
        </p:nvSpPr>
        <p:spPr>
          <a:xfrm>
            <a:off x="680323" y="2336873"/>
            <a:ext cx="3876256" cy="3599315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pl-PL" noProof="0"/>
              <a:t>Edytuj style wzorca tekstu</a:t>
            </a:r>
          </a:p>
        </p:txBody>
      </p:sp>
      <p:sp>
        <p:nvSpPr>
          <p:cNvPr id="5" name="Data — symbol zastępczy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ADA5CEA-7F29-44B6-9B91-EB2A869A8D75}" type="datetime1">
              <a:rPr lang="pl-PL" noProof="0" smtClean="0"/>
              <a:t>10.10.2023</a:t>
            </a:fld>
            <a:endParaRPr lang="pl-PL" noProof="0"/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l-PL" noProof="0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pl-PL" noProof="0" smtClean="0"/>
              <a:t>‹#›</a:t>
            </a:fld>
            <a:endParaRPr lang="pl-PL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ytuł — symbol zastępczy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pl-PL" noProof="0"/>
              <a:t>Kliknij, aby edytować styl</a:t>
            </a:r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pl-PL" noProof="0"/>
              <a:t>Edytuj style wzorca tekstu</a:t>
            </a:r>
          </a:p>
          <a:p>
            <a:pPr lvl="1" rtl="0"/>
            <a:r>
              <a:rPr lang="pl-PL" noProof="0"/>
              <a:t>Drugi poziom</a:t>
            </a:r>
          </a:p>
          <a:p>
            <a:pPr lvl="2" rtl="0"/>
            <a:r>
              <a:rPr lang="pl-PL" noProof="0"/>
              <a:t>Trzeci poziom</a:t>
            </a:r>
          </a:p>
          <a:p>
            <a:pPr lvl="3" rtl="0"/>
            <a:r>
              <a:rPr lang="pl-PL" noProof="0"/>
              <a:t>Czwarty poziom</a:t>
            </a:r>
          </a:p>
          <a:p>
            <a:pPr lvl="4" rtl="0"/>
            <a:r>
              <a:rPr lang="pl-PL" noProof="0"/>
              <a:t>Piąty poziom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0EA98EE-0193-48ED-B18F-A7BC8D00DCB4}" type="datetime1">
              <a:rPr lang="pl-PL" noProof="0" smtClean="0"/>
              <a:t>10.10.2023</a:t>
            </a:fld>
            <a:endParaRPr lang="pl-PL" noProof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pl-PL" noProof="0"/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pl-PL" noProof="0" smtClean="0"/>
              <a:pPr/>
              <a:t>‹#›</a:t>
            </a:fld>
            <a:endParaRPr lang="pl-PL" noProof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9YgAO4W6JXY&amp;ab_channel=AlexRedcay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r>
              <a:rPr lang="pl-PL" dirty="0"/>
              <a:t>Wykład 1. </a:t>
            </a:r>
            <a:br>
              <a:rPr lang="pl-PL" dirty="0"/>
            </a:br>
            <a:r>
              <a:rPr lang="pl-PL" dirty="0"/>
              <a:t>Ekonomia dla prawników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dirty="0"/>
              <a:t>Dr Daniel </a:t>
            </a:r>
            <a:r>
              <a:rPr lang="pl-PL" dirty="0" err="1"/>
              <a:t>Butyter</a:t>
            </a:r>
          </a:p>
        </p:txBody>
      </p:sp>
    </p:spTree>
    <p:extLst>
      <p:ext uri="{BB962C8B-B14F-4D97-AF65-F5344CB8AC3E}">
        <p14:creationId xmlns:p14="http://schemas.microsoft.com/office/powerpoint/2010/main" val="41442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372709A-3333-A90A-33F1-9C702DD84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Błędy popełniane w ekonomii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7977A39-0D62-D4EC-58A1-BC9486381E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pl-PL" dirty="0" err="1"/>
              <a:t>Ceteris</a:t>
            </a:r>
            <a:r>
              <a:rPr lang="pl-PL" dirty="0"/>
              <a:t> paribus – "wszystko inne bez zmian"</a:t>
            </a:r>
          </a:p>
          <a:p>
            <a:endParaRPr lang="pl-PL" dirty="0"/>
          </a:p>
          <a:p>
            <a:r>
              <a:rPr lang="pl-PL" dirty="0"/>
              <a:t>Post hoc – skoro dwa zdarzenia następują po sobie to związek pomiędzy nimi musi mieć charakter </a:t>
            </a:r>
            <a:r>
              <a:rPr lang="pl-PL" err="1"/>
              <a:t>przyczynowo-skutkowy</a:t>
            </a:r>
            <a:endParaRPr lang="pl-PL" dirty="0"/>
          </a:p>
          <a:p>
            <a:endParaRPr lang="pl-PL" dirty="0"/>
          </a:p>
          <a:p>
            <a:r>
              <a:rPr lang="pl-PL" dirty="0"/>
              <a:t>Błąd kompozycji polega na domniemaniu, że co jest prawdziwe dla części to musi być też prawdziwe dla całości</a:t>
            </a:r>
          </a:p>
          <a:p>
            <a:endParaRPr lang="pl-PL" dirty="0">
              <a:solidFill>
                <a:srgbClr val="FFFFFF"/>
              </a:solidFill>
              <a:ea typeface="+mn-lt"/>
              <a:cs typeface="+mn-lt"/>
            </a:endParaRPr>
          </a:p>
          <a:p>
            <a:r>
              <a:rPr lang="pl-PL" dirty="0">
                <a:solidFill>
                  <a:srgbClr val="FFFFFF"/>
                </a:solidFill>
                <a:ea typeface="+mn-lt"/>
                <a:cs typeface="+mn-lt"/>
              </a:rPr>
              <a:t>Błąd subiektywizmu to interpretacja faktów przez pryzmat własnych oczekiwań, poglądów i doświadczeń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012500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372709A-3333-A90A-33F1-9C702DD84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 gospodarowania, podmioty i decyzje gospodarcze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7977A39-0D62-D4EC-58A1-BC9486381E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pl-PL" dirty="0">
                <a:solidFill>
                  <a:srgbClr val="FFFFFF"/>
                </a:solidFill>
                <a:ea typeface="+mn-lt"/>
                <a:cs typeface="+mn-lt"/>
              </a:rPr>
              <a:t>Produkcja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Wymiana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Podział (dystrybucja)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Konsumpcja 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877922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372709A-3333-A90A-33F1-9C702DD84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 gospodarowania, podmioty i decyzje gospodarcze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7977A39-0D62-D4EC-58A1-BC9486381E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pl-PL" dirty="0">
                <a:solidFill>
                  <a:srgbClr val="FFFFFF"/>
                </a:solidFill>
                <a:ea typeface="+mn-lt"/>
                <a:cs typeface="+mn-lt"/>
              </a:rPr>
              <a:t>Przedsiębiorstwa 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Gospodarstwa domowe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Państwo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26292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372709A-3333-A90A-33F1-9C702DD84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Własność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7977A39-0D62-D4EC-58A1-BC9486381E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342900" indent="-342900">
              <a:buFont typeface="Calibri" panose="020B0604020202020204" pitchFamily="34" charset="0"/>
              <a:buChar char="-"/>
            </a:pPr>
            <a:r>
              <a:rPr lang="pl-PL" dirty="0"/>
              <a:t>Zbiór efektywnie wykorzystywanych uprawnień, inaczej praw własności, jakimi dany podmiot (właściciel) dysponuje w odniesieniu do określonego obiektu (przedmiotu) własności. </a:t>
            </a:r>
          </a:p>
          <a:p>
            <a:pPr marL="0" indent="0">
              <a:buNone/>
            </a:pPr>
            <a:r>
              <a:rPr lang="pl-PL"/>
              <a:t>2 elementy: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Faktyczne korzystanie i bezpośredni lub pośredni udział w podejmowaniu decyzji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Własność jest zjawiskiem stopniowalnym. 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827238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372709A-3333-A90A-33F1-9C702DD84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Klasyfikacja własności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7977A39-0D62-D4EC-58A1-BC9486381E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pl-PL" dirty="0"/>
              <a:t>Własność prywatna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Własność publiczna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Własność spółdzielcza</a:t>
            </a:r>
          </a:p>
        </p:txBody>
      </p:sp>
    </p:spTree>
    <p:extLst>
      <p:ext uri="{BB962C8B-B14F-4D97-AF65-F5344CB8AC3E}">
        <p14:creationId xmlns:p14="http://schemas.microsoft.com/office/powerpoint/2010/main" val="20935176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372709A-3333-A90A-33F1-9C702DD84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Krzywa możliwości produkcyjnych</a:t>
            </a:r>
          </a:p>
        </p:txBody>
      </p:sp>
      <p:pic>
        <p:nvPicPr>
          <p:cNvPr id="4" name="Symbol zastępczy zawartości 3" descr="Obraz zawierający tekst, zrzut ekranu, diagram, linia&#10;&#10;Opis wygenerowany automatycznie">
            <a:extLst>
              <a:ext uri="{FF2B5EF4-FFF2-40B4-BE49-F238E27FC236}">
                <a16:creationId xmlns:a16="http://schemas.microsoft.com/office/drawing/2014/main" id="{822F2C55-DF66-5B62-6774-CED7C7A7988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79177" y="2044895"/>
            <a:ext cx="7691886" cy="4190460"/>
          </a:xfrm>
        </p:spPr>
      </p:pic>
    </p:spTree>
    <p:extLst>
      <p:ext uri="{BB962C8B-B14F-4D97-AF65-F5344CB8AC3E}">
        <p14:creationId xmlns:p14="http://schemas.microsoft.com/office/powerpoint/2010/main" val="16913620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372709A-3333-A90A-33F1-9C702DD84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Koszt alternatywny 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9E84B283-7FF2-1308-E107-46FA5DEC5F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pl-PL" dirty="0"/>
              <a:t>ilość innego dobra, którego nie można uzyskać, ponieważ podjęto decyzję o wyborze pierwszego dobra.</a:t>
            </a:r>
          </a:p>
        </p:txBody>
      </p:sp>
    </p:spTree>
    <p:extLst>
      <p:ext uri="{BB962C8B-B14F-4D97-AF65-F5344CB8AC3E}">
        <p14:creationId xmlns:p14="http://schemas.microsoft.com/office/powerpoint/2010/main" val="23099496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372709A-3333-A90A-33F1-9C702DD84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Racjonalność gospodarowania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9E84B283-7FF2-1308-E107-46FA5DEC5F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10000"/>
          </a:bodyPr>
          <a:lstStyle/>
          <a:p>
            <a:pPr marL="0" indent="0">
              <a:buNone/>
            </a:pPr>
            <a:r>
              <a:rPr lang="pl-PL" dirty="0"/>
              <a:t>Niezbędnym jest racjonalne gospodarowanie zasobami, żeby dokonać optymalnych wyborów, dotyczących celów oraz metod </a:t>
            </a:r>
            <a:r>
              <a:rPr lang="pl-PL"/>
              <a:t>realizacji tych celów.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/>
              <a:t>Zasada racjonalnego gospodarowania:</a:t>
            </a:r>
          </a:p>
          <a:p>
            <a:pPr marL="342900" indent="-342900">
              <a:buFont typeface="Calibri" panose="020B0604020202020204" pitchFamily="34" charset="0"/>
              <a:buChar char="-"/>
            </a:pPr>
            <a:r>
              <a:rPr lang="pl-PL"/>
              <a:t>Należy dokonać takiego wyboru, aby przy danym nakładzie osiągnąć największy efekt</a:t>
            </a:r>
          </a:p>
          <a:p>
            <a:pPr marL="342900" indent="-342900">
              <a:buFont typeface="Calibri" panose="020B0604020202020204" pitchFamily="34" charset="0"/>
              <a:buChar char="-"/>
            </a:pPr>
            <a:r>
              <a:rPr lang="pl-PL"/>
              <a:t>Należy dokonać takiego wyboru, aby dany efekt osiągnąć przy użyciu najmniejszych nakładów środków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/>
              <a:t>Odnosząc się do efektów z działalności gospodarczej określamy efektywność gospodarowania.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746252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372709A-3333-A90A-33F1-9C702DD84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Rachunek ekonomiczny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9E84B283-7FF2-1308-E107-46FA5DEC5F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pl-PL" dirty="0"/>
              <a:t>Definicja - porównanie efektów uzyskanych z danej działalności z ponoszonymi w związku z tą działąlnością nakładami, a następnie </a:t>
            </a:r>
            <a:r>
              <a:rPr lang="pl-PL"/>
              <a:t>wybór najbardziej korzystnych, efektywnych ekonomicznie warianów.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/>
              <a:t>Trzy warunki:</a:t>
            </a:r>
            <a:endParaRPr lang="pl-PL" dirty="0"/>
          </a:p>
          <a:p>
            <a:pPr marL="0" indent="0">
              <a:buNone/>
            </a:pPr>
            <a:r>
              <a:rPr lang="pl-PL"/>
              <a:t>1.efekty muszą być mierzalne</a:t>
            </a:r>
          </a:p>
          <a:p>
            <a:pPr marL="0" indent="0">
              <a:buNone/>
            </a:pPr>
            <a:r>
              <a:rPr lang="pl-PL"/>
              <a:t>2. muszą być wyrażone w takich samych jednostkach miary</a:t>
            </a:r>
          </a:p>
          <a:p>
            <a:pPr marL="0" indent="0">
              <a:buNone/>
            </a:pPr>
            <a:r>
              <a:rPr lang="pl-PL"/>
              <a:t>3. trzeba dysponować jednoznacznym kryterium wyboru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194796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372709A-3333-A90A-33F1-9C702DD84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Metody badań ekonomicznych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9E84B283-7FF2-1308-E107-46FA5DEC5F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Ekonomia stara się wykrywać i opisywać pewne ogólne </a:t>
            </a:r>
            <a:r>
              <a:rPr lang="pl-PL"/>
              <a:t>prawidłowości rządzące procesami gospodarczymi (prawa ekonomiczne).</a:t>
            </a:r>
          </a:p>
          <a:p>
            <a:pPr marL="0" indent="0">
              <a:buNone/>
            </a:pPr>
            <a:r>
              <a:rPr lang="pl-PL"/>
              <a:t>Prawo ekonomiczne - stałe powtarzające się związki między elementami procesu gospodarowania.</a:t>
            </a:r>
          </a:p>
          <a:p>
            <a:pPr marL="0" indent="0">
              <a:buNone/>
            </a:pPr>
            <a:r>
              <a:rPr lang="pl-PL" dirty="0"/>
              <a:t>W ramach badań podejmowane są próby określenia zależności </a:t>
            </a:r>
            <a:r>
              <a:rPr lang="pl-PL"/>
              <a:t>(istotne) pomiędzy działaniami podmiotów gospodarczych.</a:t>
            </a:r>
          </a:p>
          <a:p>
            <a:pPr marL="0" indent="0">
              <a:buNone/>
            </a:pPr>
            <a:r>
              <a:rPr lang="pl-PL" dirty="0"/>
              <a:t>Teorii ekonomiczne – logicznie sformuowane prawa ekonomiczne, które stale się powtarzają (np. prawo popytu i podaży, prawo </a:t>
            </a:r>
            <a:r>
              <a:rPr lang="pl-PL"/>
              <a:t>malejących przychodów).</a:t>
            </a:r>
          </a:p>
          <a:p>
            <a:pPr marL="0" indent="0">
              <a:buNone/>
            </a:pPr>
            <a:r>
              <a:rPr lang="pl-PL"/>
              <a:t>Prawa ekonomiczne działają obiektywnie.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32513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372709A-3333-A90A-33F1-9C702DD84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Definicja Ekonomii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7977A39-0D62-D4EC-58A1-BC9486381E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pl-PL" dirty="0" err="1">
                <a:solidFill>
                  <a:srgbClr val="FFFFFF"/>
                </a:solidFill>
                <a:ea typeface="+mn-lt"/>
                <a:cs typeface="+mn-lt"/>
              </a:rPr>
              <a:t>Oikonomos</a:t>
            </a:r>
            <a:r>
              <a:rPr lang="pl-PL" dirty="0">
                <a:solidFill>
                  <a:srgbClr val="FFFFFF"/>
                </a:solidFill>
                <a:ea typeface="+mn-lt"/>
                <a:cs typeface="+mn-lt"/>
              </a:rPr>
              <a:t> (</a:t>
            </a:r>
            <a:r>
              <a:rPr lang="pl-PL" dirty="0" err="1">
                <a:solidFill>
                  <a:srgbClr val="FFFFFF"/>
                </a:solidFill>
                <a:ea typeface="+mn-lt"/>
                <a:cs typeface="+mn-lt"/>
              </a:rPr>
              <a:t>oikos</a:t>
            </a:r>
            <a:r>
              <a:rPr lang="pl-PL" dirty="0">
                <a:solidFill>
                  <a:srgbClr val="FFFFFF"/>
                </a:solidFill>
                <a:ea typeface="+mn-lt"/>
                <a:cs typeface="+mn-lt"/>
              </a:rPr>
              <a:t> – dom oraz </a:t>
            </a:r>
            <a:r>
              <a:rPr lang="pl-PL" dirty="0" err="1">
                <a:solidFill>
                  <a:srgbClr val="FFFFFF"/>
                </a:solidFill>
                <a:ea typeface="+mn-lt"/>
                <a:cs typeface="+mn-lt"/>
              </a:rPr>
              <a:t>nomoc</a:t>
            </a:r>
            <a:r>
              <a:rPr lang="pl-PL" dirty="0">
                <a:solidFill>
                  <a:srgbClr val="FFFFFF"/>
                </a:solidFill>
                <a:ea typeface="+mn-lt"/>
                <a:cs typeface="+mn-lt"/>
              </a:rPr>
              <a:t> - prawo)</a:t>
            </a:r>
            <a:endParaRPr lang="pl-PL" dirty="0" err="1"/>
          </a:p>
          <a:p>
            <a:pPr marL="0" indent="0">
              <a:buNone/>
            </a:pPr>
            <a:endParaRPr lang="pl-PL" dirty="0">
              <a:solidFill>
                <a:srgbClr val="FFFFFF"/>
              </a:solidFill>
              <a:ea typeface="+mn-lt"/>
              <a:cs typeface="+mn-lt"/>
            </a:endParaRPr>
          </a:p>
          <a:p>
            <a:pPr marL="0" indent="0">
              <a:buNone/>
            </a:pPr>
            <a:r>
              <a:rPr lang="pl-PL" dirty="0"/>
              <a:t>Ekonomia to nauka o tym, jak przy pomocy ograniczonych zasobów zadowolić nieograniczone potrzeby ludzkości. </a:t>
            </a:r>
            <a:endParaRPr lang="pl-PL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Zasoby?</a:t>
            </a:r>
          </a:p>
          <a:p>
            <a:pPr marL="0" indent="0">
              <a:buNone/>
            </a:pPr>
            <a:r>
              <a:rPr lang="pl-PL" dirty="0"/>
              <a:t>Rzadkość?</a:t>
            </a:r>
          </a:p>
          <a:p>
            <a:pPr marL="0" indent="0">
              <a:buNone/>
            </a:pPr>
            <a:r>
              <a:rPr lang="pl-PL" dirty="0"/>
              <a:t>Potrzeby?</a:t>
            </a:r>
          </a:p>
        </p:txBody>
      </p:sp>
    </p:spTree>
    <p:extLst>
      <p:ext uri="{BB962C8B-B14F-4D97-AF65-F5344CB8AC3E}">
        <p14:creationId xmlns:p14="http://schemas.microsoft.com/office/powerpoint/2010/main" val="8746716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372709A-3333-A90A-33F1-9C702DD84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Modele ekonomiczne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9E84B283-7FF2-1308-E107-46FA5DEC5F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pl-PL" dirty="0"/>
              <a:t>Definicja: założenie upraszczające rzeczywistość. 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Szczególne znaczenie przy modelowaniu ma klauzula "</a:t>
            </a:r>
            <a:r>
              <a:rPr lang="pl-PL" dirty="0" err="1"/>
              <a:t>ceteris</a:t>
            </a:r>
            <a:r>
              <a:rPr lang="pl-PL" dirty="0"/>
              <a:t> paribus".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Uproszczony obraz gospodarczej rzeczywistości to model ekonomiczny (np. model rynku)</a:t>
            </a:r>
          </a:p>
        </p:txBody>
      </p:sp>
    </p:spTree>
    <p:extLst>
      <p:ext uri="{BB962C8B-B14F-4D97-AF65-F5344CB8AC3E}">
        <p14:creationId xmlns:p14="http://schemas.microsoft.com/office/powerpoint/2010/main" val="21255256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372709A-3333-A90A-33F1-9C702DD84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Modele ekonomiczne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9E84B283-7FF2-1308-E107-46FA5DEC5F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77500" lnSpcReduction="20000"/>
          </a:bodyPr>
          <a:lstStyle/>
          <a:p>
            <a:pPr marL="0" indent="0">
              <a:buNone/>
            </a:pPr>
            <a:r>
              <a:rPr lang="pl-PL" dirty="0"/>
              <a:t>Model to ogólny zarys rzeczywistości i rozmieszczenie kluczowych na nim obiektów. 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Model musi odzwierciedlać wszystkie cechy.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Podział mikro i makroekonomiczny. 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W modelach ekonomicznych mamy do czynienia z 2 </a:t>
            </a:r>
            <a:r>
              <a:rPr lang="pl-PL" dirty="0" err="1"/>
              <a:t>rodzalami</a:t>
            </a:r>
            <a:r>
              <a:rPr lang="pl-PL" dirty="0"/>
              <a:t> zależności:</a:t>
            </a:r>
          </a:p>
          <a:p>
            <a:pPr marL="457200" indent="-457200">
              <a:buAutoNum type="arabicPeriod"/>
            </a:pPr>
            <a:r>
              <a:rPr lang="pl-PL" dirty="0"/>
              <a:t>Zależności o charakterze funkcjonalnym (jedna zmienna określa inną - np. ilość wyprodukowanego dobra zależy od ilości zatrudnionych pracowników)</a:t>
            </a:r>
          </a:p>
          <a:p>
            <a:pPr marL="457200" indent="-457200">
              <a:buAutoNum type="arabicPeriod"/>
            </a:pPr>
            <a:r>
              <a:rPr lang="pl-PL" dirty="0"/>
              <a:t>Zależności o charakterze definicyjnym ("tożsamości" - jedna zmienna określa się w kategorii innej - np. dochód danego społeczeństwa obejmuje część wydatkową na </a:t>
            </a:r>
            <a:r>
              <a:rPr lang="pl-PL" dirty="0" err="1"/>
              <a:t>biężącą</a:t>
            </a:r>
            <a:r>
              <a:rPr lang="pl-PL" dirty="0"/>
              <a:t> konsumpcję oraz część oszczędną)</a:t>
            </a:r>
          </a:p>
        </p:txBody>
      </p:sp>
    </p:spTree>
    <p:extLst>
      <p:ext uri="{BB962C8B-B14F-4D97-AF65-F5344CB8AC3E}">
        <p14:creationId xmlns:p14="http://schemas.microsoft.com/office/powerpoint/2010/main" val="23105097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372709A-3333-A90A-33F1-9C702DD84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Modele ekonomiczne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9E84B283-7FF2-1308-E107-46FA5DEC5F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Liczba zmiennych w modelu może się różnić.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Dwie grupy zmiennych: zasoby (pewne wielkości ekonomiczne w </a:t>
            </a:r>
            <a:r>
              <a:rPr lang="pl-PL"/>
              <a:t>danym momencie)</a:t>
            </a:r>
            <a:endParaRPr lang="pl-PL" dirty="0"/>
          </a:p>
          <a:p>
            <a:pPr marL="0" indent="0">
              <a:buNone/>
            </a:pPr>
            <a:r>
              <a:rPr lang="pl-PL"/>
              <a:t>Strimienie (pewne wielkości w pewnym okresie czasu)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Inny podział na zmienne endogeniczne (określone w ramach danego modelu - można określić na podstawie zależności między elementami modelu) oraz egzogeniczne (postrzegane jako dane – czynniki </a:t>
            </a:r>
            <a:r>
              <a:rPr lang="pl-PL"/>
              <a:t>(determinanty zewnętrzne)).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698129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372709A-3333-A90A-33F1-9C702DD84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Ekonomia a inne nauki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9E84B283-7FF2-1308-E107-46FA5DEC5F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457200" indent="-457200">
              <a:buAutoNum type="arabicPeriod"/>
            </a:pPr>
            <a:r>
              <a:rPr lang="pl-PL" dirty="0"/>
              <a:t>Ekonomia (ekonomia polityczna) - najbardziej ogólna.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2. Historia gospodarcza – badanie rozwoju procesów i zjawisk gospodarczych w czasie.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3. Statystyka ekonomiczna – procesy i zjawiska ekonomiczne na podstawie liczb.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4. Ekonometria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5. Ekonomii szczegółowe (przemysłu, rolnictwa, budownictwa, obrotu towarowego, </a:t>
            </a:r>
            <a:r>
              <a:rPr lang="pl-PL" dirty="0" err="1"/>
              <a:t>transpotru</a:t>
            </a:r>
            <a:r>
              <a:rPr lang="pl-PL" dirty="0"/>
              <a:t>, turystyki, pracy i </a:t>
            </a:r>
            <a:r>
              <a:rPr lang="pl-PL" dirty="0" err="1"/>
              <a:t>td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548525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372709A-3333-A90A-33F1-9C702DD84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Inne nauki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9E84B283-7FF2-1308-E107-46FA5DEC5F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pl-PL" dirty="0"/>
              <a:t>Ekonomia korzysta z innych nauk społecznych: socjologia, nauka o państwie i prawie, politologia oraz filozofia, logika, matematyka.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Szczególne miejsce ma prakseologia – nauka o racjonalnym działaniu.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Racjonalne działanie to działanie oparte na logicznej, rozumowej ocenie zjawisk i zasad postępowania.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318277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372709A-3333-A90A-33F1-9C702DD84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400"/>
              <a:t>Dziękuję za uwagę</a:t>
            </a:r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7977A39-0D62-D4EC-58A1-BC9486381E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30130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372709A-3333-A90A-33F1-9C702DD84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</p:spPr>
        <p:txBody>
          <a:bodyPr>
            <a:normAutofit/>
          </a:bodyPr>
          <a:lstStyle/>
          <a:p>
            <a:r>
              <a:rPr lang="pl-PL" dirty="0"/>
              <a:t>Rodzaje zasobów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9E2512F-E5F2-6E1C-5DF5-3A3C98C5C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29455" y="753227"/>
            <a:ext cx="1154151" cy="1090789"/>
          </a:xfrm>
        </p:spPr>
        <p:txBody>
          <a:bodyPr/>
          <a:lstStyle/>
          <a:p>
            <a:pPr>
              <a:spcAft>
                <a:spcPts val="600"/>
              </a:spcAft>
            </a:pPr>
            <a:fld id="{6D22F896-40B5-4ADD-8801-0D06FADFA095}" type="slidenum">
              <a:rPr lang="en-US" smtClean="0"/>
              <a:pPr>
                <a:spcAft>
                  <a:spcPts val="600"/>
                </a:spcAft>
              </a:pPr>
              <a:t>3</a:t>
            </a:fld>
            <a:endParaRPr lang="en-US" dirty="0"/>
          </a:p>
        </p:txBody>
      </p:sp>
      <p:pic>
        <p:nvPicPr>
          <p:cNvPr id="7" name="Symbol zastępczy zawartości 6" descr="Obraz zawierający tekst, diagram, linia, Czcionka&#10;&#10;Opis wygenerowany automatycznie">
            <a:extLst>
              <a:ext uri="{FF2B5EF4-FFF2-40B4-BE49-F238E27FC236}">
                <a16:creationId xmlns:a16="http://schemas.microsoft.com/office/drawing/2014/main" id="{25AC6411-A5FD-14A6-8D28-084C4718EF5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07650" y="2061006"/>
            <a:ext cx="6120923" cy="4303967"/>
          </a:xfrm>
        </p:spPr>
      </p:pic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B8385DC5-9301-5FB5-0CFA-E90ACF58E6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550981" y="5936187"/>
            <a:ext cx="2743200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2C6A528F-AA73-F245-8B3F-70604FD152C4}" type="datetime1">
              <a:rPr lang="x-none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pPr>
                <a:spcAft>
                  <a:spcPts val="600"/>
                </a:spcAft>
              </a:pPr>
              <a:t>10.10.2023</a:t>
            </a:fld>
            <a:endParaRPr lang="en-US" dirty="0"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E99910BD-C117-AB53-608F-9538EC90B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870660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Sample Footer Text Element</a:t>
            </a:r>
          </a:p>
        </p:txBody>
      </p:sp>
    </p:spTree>
    <p:extLst>
      <p:ext uri="{BB962C8B-B14F-4D97-AF65-F5344CB8AC3E}">
        <p14:creationId xmlns:p14="http://schemas.microsoft.com/office/powerpoint/2010/main" val="508871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372709A-3333-A90A-33F1-9C702DD84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</p:spPr>
        <p:txBody>
          <a:bodyPr>
            <a:normAutofit/>
          </a:bodyPr>
          <a:lstStyle/>
          <a:p>
            <a:r>
              <a:rPr lang="pl-PL" dirty="0"/>
              <a:t>Środki zaspokajania potrzeb ludzi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9E2512F-E5F2-6E1C-5DF5-3A3C98C5C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29455" y="753227"/>
            <a:ext cx="1154151" cy="1090789"/>
          </a:xfrm>
        </p:spPr>
        <p:txBody>
          <a:bodyPr/>
          <a:lstStyle/>
          <a:p>
            <a:pPr>
              <a:spcAft>
                <a:spcPts val="600"/>
              </a:spcAft>
            </a:pPr>
            <a:fld id="{6D22F896-40B5-4ADD-8801-0D06FADFA095}" type="slidenum">
              <a:rPr lang="en-US" smtClean="0"/>
              <a:pPr>
                <a:spcAft>
                  <a:spcPts val="600"/>
                </a:spcAft>
              </a:pPr>
              <a:t>4</a:t>
            </a:fld>
            <a:endParaRPr lang="en-US" dirty="0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B8385DC5-9301-5FB5-0CFA-E90ACF58E6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550981" y="5936187"/>
            <a:ext cx="2743200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2C6A528F-AA73-F245-8B3F-70604FD152C4}" type="datetime1">
              <a:rPr lang="x-none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pPr>
                <a:spcAft>
                  <a:spcPts val="600"/>
                </a:spcAft>
              </a:pPr>
              <a:t>10.10.2023</a:t>
            </a:fld>
            <a:endParaRPr lang="en-US" dirty="0"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E99910BD-C117-AB53-608F-9538EC90B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870660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Sample Footer Text Element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00F221A-8307-EED6-9918-66FF6C3014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pl-PL"/>
              <a:t>Dobra wolne oraz produkty.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Czynniki produkcji – praca, ziemia, kapitał + 4?</a:t>
            </a:r>
          </a:p>
        </p:txBody>
      </p:sp>
    </p:spTree>
    <p:extLst>
      <p:ext uri="{BB962C8B-B14F-4D97-AF65-F5344CB8AC3E}">
        <p14:creationId xmlns:p14="http://schemas.microsoft.com/office/powerpoint/2010/main" val="12577318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372709A-3333-A90A-33F1-9C702DD84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</p:spPr>
        <p:txBody>
          <a:bodyPr>
            <a:normAutofit/>
          </a:bodyPr>
          <a:lstStyle/>
          <a:p>
            <a:r>
              <a:rPr lang="pl-PL" dirty="0"/>
              <a:t>Hierarchia potrzeb (Piramida </a:t>
            </a:r>
            <a:r>
              <a:rPr lang="pl-PL" dirty="0" err="1"/>
              <a:t>Malsowa</a:t>
            </a:r>
            <a:r>
              <a:rPr lang="pl-PL" dirty="0"/>
              <a:t>)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9E2512F-E5F2-6E1C-5DF5-3A3C98C5C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29455" y="753227"/>
            <a:ext cx="1154151" cy="1090789"/>
          </a:xfrm>
        </p:spPr>
        <p:txBody>
          <a:bodyPr/>
          <a:lstStyle/>
          <a:p>
            <a:pPr>
              <a:spcAft>
                <a:spcPts val="600"/>
              </a:spcAft>
            </a:pPr>
            <a:fld id="{6D22F896-40B5-4ADD-8801-0D06FADFA095}" type="slidenum">
              <a:rPr lang="en-US" smtClean="0"/>
              <a:pPr>
                <a:spcAft>
                  <a:spcPts val="600"/>
                </a:spcAft>
              </a:pPr>
              <a:t>5</a:t>
            </a:fld>
            <a:endParaRPr lang="en-US" dirty="0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B8385DC5-9301-5FB5-0CFA-E90ACF58E6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550981" y="5936187"/>
            <a:ext cx="2743200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2C6A528F-AA73-F245-8B3F-70604FD152C4}" type="datetime1">
              <a:rPr lang="x-none" smtClean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pPr>
                <a:spcAft>
                  <a:spcPts val="600"/>
                </a:spcAft>
              </a:pPr>
              <a:t>10.10.2023</a:t>
            </a:fld>
            <a:endParaRPr lang="en-US" dirty="0"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E99910BD-C117-AB53-608F-9538EC90B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870660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Sample Footer Text Element</a:t>
            </a:r>
          </a:p>
        </p:txBody>
      </p:sp>
      <p:pic>
        <p:nvPicPr>
          <p:cNvPr id="5" name="Symbol zastępczy zawartości 4" descr="Obraz zawierający tekst, Czcionka, linia&#10;&#10;Opis wygenerowany automatycznie">
            <a:extLst>
              <a:ext uri="{FF2B5EF4-FFF2-40B4-BE49-F238E27FC236}">
                <a16:creationId xmlns:a16="http://schemas.microsoft.com/office/drawing/2014/main" id="{88D6897F-A49F-D7F5-BA79-547ABFB0B81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0799" y="2379434"/>
            <a:ext cx="9747849" cy="4146797"/>
          </a:xfrm>
        </p:spPr>
      </p:pic>
    </p:spTree>
    <p:extLst>
      <p:ext uri="{BB962C8B-B14F-4D97-AF65-F5344CB8AC3E}">
        <p14:creationId xmlns:p14="http://schemas.microsoft.com/office/powerpoint/2010/main" val="22623942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372709A-3333-A90A-33F1-9C702DD84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433" y="753228"/>
            <a:ext cx="9741749" cy="1080938"/>
          </a:xfrm>
        </p:spPr>
        <p:txBody>
          <a:bodyPr/>
          <a:lstStyle/>
          <a:p>
            <a:r>
              <a:rPr lang="pl-PL" dirty="0"/>
              <a:t>Funkcje ekonomii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7977A39-0D62-D4EC-58A1-BC9486381E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>
                <a:solidFill>
                  <a:srgbClr val="FFFFFF"/>
                </a:solidFill>
                <a:ea typeface="+mn-lt"/>
                <a:cs typeface="+mn-lt"/>
              </a:rPr>
              <a:t>Funkcja</a:t>
            </a: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en-US" dirty="0" err="1">
                <a:solidFill>
                  <a:srgbClr val="FFFFFF"/>
                </a:solidFill>
                <a:ea typeface="+mn-lt"/>
                <a:cs typeface="+mn-lt"/>
              </a:rPr>
              <a:t>poznawcza</a:t>
            </a: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 (co, jak I </a:t>
            </a:r>
            <a:r>
              <a:rPr lang="en-US" dirty="0" err="1">
                <a:solidFill>
                  <a:srgbClr val="FFFFFF"/>
                </a:solidFill>
                <a:ea typeface="+mn-lt"/>
                <a:cs typeface="+mn-lt"/>
              </a:rPr>
              <a:t>dla</a:t>
            </a: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en-US" dirty="0" err="1">
                <a:solidFill>
                  <a:srgbClr val="FFFFFF"/>
                </a:solidFill>
                <a:ea typeface="+mn-lt"/>
                <a:cs typeface="+mn-lt"/>
              </a:rPr>
              <a:t>kogo</a:t>
            </a: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en-US" dirty="0" err="1">
                <a:solidFill>
                  <a:srgbClr val="FFFFFF"/>
                </a:solidFill>
                <a:ea typeface="+mn-lt"/>
                <a:cs typeface="+mn-lt"/>
              </a:rPr>
              <a:t>produkować</a:t>
            </a: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?)</a:t>
            </a:r>
          </a:p>
          <a:p>
            <a:pPr marL="0" indent="0">
              <a:buNone/>
            </a:pPr>
            <a:r>
              <a:rPr lang="en-US" err="1">
                <a:solidFill>
                  <a:srgbClr val="FFFFFF"/>
                </a:solidFill>
                <a:ea typeface="+mn-lt"/>
                <a:cs typeface="+mn-lt"/>
              </a:rPr>
              <a:t>Funkcja</a:t>
            </a: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en-US" err="1">
                <a:solidFill>
                  <a:srgbClr val="FFFFFF"/>
                </a:solidFill>
                <a:ea typeface="+mn-lt"/>
                <a:cs typeface="+mn-lt"/>
              </a:rPr>
              <a:t>poznawcza</a:t>
            </a: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en-US" err="1">
                <a:solidFill>
                  <a:srgbClr val="FFFFFF"/>
                </a:solidFill>
                <a:ea typeface="+mn-lt"/>
                <a:cs typeface="+mn-lt"/>
              </a:rPr>
              <a:t>polega</a:t>
            </a: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en-US" err="1">
                <a:solidFill>
                  <a:srgbClr val="FFFFFF"/>
                </a:solidFill>
                <a:ea typeface="+mn-lt"/>
                <a:cs typeface="+mn-lt"/>
              </a:rPr>
              <a:t>na</a:t>
            </a: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en-US" err="1">
                <a:solidFill>
                  <a:srgbClr val="FFFFFF"/>
                </a:solidFill>
                <a:ea typeface="+mn-lt"/>
                <a:cs typeface="+mn-lt"/>
              </a:rPr>
              <a:t>tym</a:t>
            </a: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, </a:t>
            </a:r>
            <a:r>
              <a:rPr lang="en-US" err="1">
                <a:solidFill>
                  <a:srgbClr val="FFFFFF"/>
                </a:solidFill>
                <a:ea typeface="+mn-lt"/>
                <a:cs typeface="+mn-lt"/>
              </a:rPr>
              <a:t>że</a:t>
            </a: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en-US" err="1">
                <a:solidFill>
                  <a:srgbClr val="FFFFFF"/>
                </a:solidFill>
                <a:ea typeface="+mn-lt"/>
                <a:cs typeface="+mn-lt"/>
              </a:rPr>
              <a:t>dostarcza</a:t>
            </a: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en-US" err="1">
                <a:solidFill>
                  <a:srgbClr val="FFFFFF"/>
                </a:solidFill>
                <a:ea typeface="+mn-lt"/>
                <a:cs typeface="+mn-lt"/>
              </a:rPr>
              <a:t>wiedzy</a:t>
            </a: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 o </a:t>
            </a:r>
            <a:r>
              <a:rPr lang="en-US" err="1">
                <a:solidFill>
                  <a:srgbClr val="FFFFFF"/>
                </a:solidFill>
                <a:ea typeface="+mn-lt"/>
                <a:cs typeface="+mn-lt"/>
              </a:rPr>
              <a:t>zjawiskach</a:t>
            </a: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en-US" err="1">
                <a:solidFill>
                  <a:srgbClr val="FFFFFF"/>
                </a:solidFill>
                <a:ea typeface="+mn-lt"/>
                <a:cs typeface="+mn-lt"/>
              </a:rPr>
              <a:t>i</a:t>
            </a: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en-US" err="1">
                <a:solidFill>
                  <a:srgbClr val="FFFFFF"/>
                </a:solidFill>
                <a:ea typeface="+mn-lt"/>
                <a:cs typeface="+mn-lt"/>
              </a:rPr>
              <a:t>procesach</a:t>
            </a: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en-US" err="1">
                <a:solidFill>
                  <a:srgbClr val="FFFFFF"/>
                </a:solidFill>
                <a:ea typeface="+mn-lt"/>
                <a:cs typeface="+mn-lt"/>
              </a:rPr>
              <a:t>gospodarczych</a:t>
            </a: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, o </a:t>
            </a:r>
            <a:r>
              <a:rPr lang="en-US" err="1">
                <a:solidFill>
                  <a:srgbClr val="FFFFFF"/>
                </a:solidFill>
                <a:ea typeface="+mn-lt"/>
                <a:cs typeface="+mn-lt"/>
              </a:rPr>
              <a:t>rządzących</a:t>
            </a: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en-US" err="1">
                <a:solidFill>
                  <a:srgbClr val="FFFFFF"/>
                </a:solidFill>
                <a:ea typeface="+mn-lt"/>
                <a:cs typeface="+mn-lt"/>
              </a:rPr>
              <a:t>nimi</a:t>
            </a: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en-US" err="1">
                <a:solidFill>
                  <a:srgbClr val="FFFFFF"/>
                </a:solidFill>
                <a:ea typeface="+mn-lt"/>
                <a:cs typeface="+mn-lt"/>
              </a:rPr>
              <a:t>prawidłowościach</a:t>
            </a: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en-US" err="1">
                <a:solidFill>
                  <a:srgbClr val="FFFFFF"/>
                </a:solidFill>
                <a:ea typeface="+mn-lt"/>
                <a:cs typeface="+mn-lt"/>
              </a:rPr>
              <a:t>oraz</a:t>
            </a: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 o ich </a:t>
            </a:r>
            <a:r>
              <a:rPr lang="en-US" err="1">
                <a:solidFill>
                  <a:srgbClr val="FFFFFF"/>
                </a:solidFill>
                <a:ea typeface="+mn-lt"/>
                <a:cs typeface="+mn-lt"/>
              </a:rPr>
              <a:t>przyczynach</a:t>
            </a: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en-US" err="1">
                <a:solidFill>
                  <a:srgbClr val="FFFFFF"/>
                </a:solidFill>
                <a:ea typeface="+mn-lt"/>
                <a:cs typeface="+mn-lt"/>
              </a:rPr>
              <a:t>i</a:t>
            </a: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en-US" err="1">
                <a:solidFill>
                  <a:srgbClr val="FFFFFF"/>
                </a:solidFill>
                <a:ea typeface="+mn-lt"/>
                <a:cs typeface="+mn-lt"/>
              </a:rPr>
              <a:t>skutkach</a:t>
            </a: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. </a:t>
            </a:r>
            <a:r>
              <a:rPr lang="en-US" err="1">
                <a:solidFill>
                  <a:srgbClr val="FFFFFF"/>
                </a:solidFill>
                <a:ea typeface="+mn-lt"/>
                <a:cs typeface="+mn-lt"/>
              </a:rPr>
              <a:t>Odpowiada</a:t>
            </a: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en-US" err="1">
                <a:solidFill>
                  <a:srgbClr val="FFFFFF"/>
                </a:solidFill>
                <a:ea typeface="+mn-lt"/>
                <a:cs typeface="+mn-lt"/>
              </a:rPr>
              <a:t>na</a:t>
            </a: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en-US" err="1">
                <a:solidFill>
                  <a:srgbClr val="FFFFFF"/>
                </a:solidFill>
                <a:ea typeface="+mn-lt"/>
                <a:cs typeface="+mn-lt"/>
              </a:rPr>
              <a:t>pytanie</a:t>
            </a: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 co, jak </a:t>
            </a:r>
            <a:r>
              <a:rPr lang="en-US" err="1">
                <a:solidFill>
                  <a:srgbClr val="FFFFFF"/>
                </a:solidFill>
                <a:ea typeface="+mn-lt"/>
                <a:cs typeface="+mn-lt"/>
              </a:rPr>
              <a:t>i</a:t>
            </a: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en-US" err="1">
                <a:solidFill>
                  <a:srgbClr val="FFFFFF"/>
                </a:solidFill>
                <a:ea typeface="+mn-lt"/>
                <a:cs typeface="+mn-lt"/>
              </a:rPr>
              <a:t>dla</a:t>
            </a: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en-US" err="1">
                <a:solidFill>
                  <a:srgbClr val="FFFFFF"/>
                </a:solidFill>
                <a:ea typeface="+mn-lt"/>
                <a:cs typeface="+mn-lt"/>
              </a:rPr>
              <a:t>kogo</a:t>
            </a: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en-US" err="1">
                <a:solidFill>
                  <a:srgbClr val="FFFFFF"/>
                </a:solidFill>
                <a:ea typeface="+mn-lt"/>
                <a:cs typeface="+mn-lt"/>
              </a:rPr>
              <a:t>produkować</a:t>
            </a:r>
            <a:r>
              <a:rPr lang="en-US">
                <a:solidFill>
                  <a:srgbClr val="FFFFFF"/>
                </a:solidFill>
                <a:ea typeface="+mn-lt"/>
                <a:cs typeface="+mn-lt"/>
              </a:rPr>
              <a:t>.</a:t>
            </a:r>
            <a:endParaRPr lang="en-US" dirty="0">
              <a:solidFill>
                <a:srgbClr val="FFFFFF"/>
              </a:solidFill>
              <a:ea typeface="+mn-lt"/>
              <a:cs typeface="+mn-lt"/>
            </a:endParaRPr>
          </a:p>
          <a:p>
            <a:pPr marL="0" indent="0">
              <a:buNone/>
            </a:pPr>
            <a:endParaRPr lang="en-US" dirty="0">
              <a:solidFill>
                <a:srgbClr val="FFFFFF"/>
              </a:solidFill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dirty="0" err="1">
                <a:solidFill>
                  <a:srgbClr val="FFFFFF"/>
                </a:solidFill>
                <a:ea typeface="+mn-lt"/>
                <a:cs typeface="+mn-lt"/>
              </a:rPr>
              <a:t>Funkcja</a:t>
            </a: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en-US" dirty="0" err="1">
                <a:solidFill>
                  <a:srgbClr val="FFFFFF"/>
                </a:solidFill>
                <a:ea typeface="+mn-lt"/>
                <a:cs typeface="+mn-lt"/>
              </a:rPr>
              <a:t>aplikacyjna</a:t>
            </a: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 (</a:t>
            </a:r>
            <a:r>
              <a:rPr lang="en-US" dirty="0" err="1">
                <a:solidFill>
                  <a:srgbClr val="FFFFFF"/>
                </a:solidFill>
                <a:ea typeface="+mn-lt"/>
                <a:cs typeface="+mn-lt"/>
              </a:rPr>
              <a:t>wskazówki</a:t>
            </a: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en-US" dirty="0" err="1">
                <a:solidFill>
                  <a:srgbClr val="FFFFFF"/>
                </a:solidFill>
                <a:ea typeface="+mn-lt"/>
                <a:cs typeface="+mn-lt"/>
              </a:rPr>
              <a:t>są</a:t>
            </a: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en-US" dirty="0" err="1">
                <a:solidFill>
                  <a:srgbClr val="FFFFFF"/>
                </a:solidFill>
                <a:ea typeface="+mn-lt"/>
                <a:cs typeface="+mn-lt"/>
              </a:rPr>
              <a:t>przydatne</a:t>
            </a: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 w </a:t>
            </a:r>
            <a:r>
              <a:rPr lang="en-US" dirty="0" err="1">
                <a:solidFill>
                  <a:srgbClr val="FFFFFF"/>
                </a:solidFill>
                <a:ea typeface="+mn-lt"/>
                <a:cs typeface="+mn-lt"/>
              </a:rPr>
              <a:t>działalności</a:t>
            </a: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 </a:t>
            </a:r>
            <a:r>
              <a:rPr lang="en-US" dirty="0" err="1">
                <a:solidFill>
                  <a:srgbClr val="FFFFFF"/>
                </a:solidFill>
                <a:ea typeface="+mn-lt"/>
                <a:cs typeface="+mn-lt"/>
              </a:rPr>
              <a:t>gospodarczej</a:t>
            </a:r>
            <a:r>
              <a:rPr lang="en-US" dirty="0">
                <a:solidFill>
                  <a:srgbClr val="FFFFFF"/>
                </a:solidFill>
                <a:ea typeface="+mn-lt"/>
                <a:cs typeface="+mn-lt"/>
              </a:rPr>
              <a:t>)</a:t>
            </a:r>
            <a:r>
              <a:rPr lang="en-US" dirty="0"/>
              <a:t> </a:t>
            </a:r>
            <a:r>
              <a:rPr lang="en-US" sz="2200" dirty="0" err="1"/>
              <a:t>Funkcja</a:t>
            </a:r>
            <a:r>
              <a:rPr lang="en-US" sz="2200" dirty="0"/>
              <a:t> </a:t>
            </a:r>
            <a:r>
              <a:rPr lang="en-US" sz="2200" dirty="0" err="1"/>
              <a:t>aplikacyjna</a:t>
            </a:r>
            <a:r>
              <a:rPr lang="en-US" sz="2200" dirty="0"/>
              <a:t> </a:t>
            </a:r>
            <a:r>
              <a:rPr lang="en-US" sz="2200" dirty="0" err="1"/>
              <a:t>polega</a:t>
            </a:r>
            <a:r>
              <a:rPr lang="en-US" sz="2200" dirty="0"/>
              <a:t> </a:t>
            </a:r>
            <a:r>
              <a:rPr lang="en-US" sz="2200" dirty="0" err="1"/>
              <a:t>na</a:t>
            </a:r>
            <a:r>
              <a:rPr lang="en-US" sz="2200" dirty="0"/>
              <a:t> </a:t>
            </a:r>
            <a:r>
              <a:rPr lang="en-US" sz="2200" dirty="0" err="1"/>
              <a:t>tym</a:t>
            </a:r>
            <a:r>
              <a:rPr lang="en-US" sz="2200" dirty="0"/>
              <a:t>, </a:t>
            </a:r>
            <a:r>
              <a:rPr lang="en-US" sz="2200" dirty="0" err="1"/>
              <a:t>że</a:t>
            </a:r>
            <a:r>
              <a:rPr lang="en-US" sz="2200" dirty="0"/>
              <a:t> </a:t>
            </a:r>
            <a:r>
              <a:rPr lang="en-US" sz="2200" dirty="0" err="1"/>
              <a:t>jej</a:t>
            </a:r>
            <a:r>
              <a:rPr lang="en-US" sz="2200" dirty="0"/>
              <a:t> </a:t>
            </a:r>
            <a:r>
              <a:rPr lang="en-US" sz="2200" dirty="0" err="1"/>
              <a:t>ustalenia</a:t>
            </a:r>
            <a:r>
              <a:rPr lang="en-US" sz="2200" dirty="0"/>
              <a:t> </a:t>
            </a:r>
            <a:r>
              <a:rPr lang="en-US" sz="2200" dirty="0" err="1"/>
              <a:t>i</a:t>
            </a:r>
            <a:r>
              <a:rPr lang="en-US" sz="2200" dirty="0"/>
              <a:t> </a:t>
            </a:r>
            <a:r>
              <a:rPr lang="en-US" sz="2200" dirty="0" err="1"/>
              <a:t>wynikające</a:t>
            </a:r>
            <a:r>
              <a:rPr lang="en-US" sz="2200" dirty="0"/>
              <a:t> z </a:t>
            </a:r>
            <a:r>
              <a:rPr lang="en-US" sz="2200" dirty="0" err="1"/>
              <a:t>nich</a:t>
            </a:r>
            <a:r>
              <a:rPr lang="en-US" sz="2200" dirty="0"/>
              <a:t> </a:t>
            </a:r>
            <a:r>
              <a:rPr lang="en-US" sz="2200" dirty="0" err="1"/>
              <a:t>wnioski</a:t>
            </a:r>
            <a:r>
              <a:rPr lang="en-US" sz="2200" dirty="0"/>
              <a:t> </a:t>
            </a:r>
            <a:r>
              <a:rPr lang="en-US" sz="2200" dirty="0" err="1"/>
              <a:t>dostarczają</a:t>
            </a:r>
            <a:r>
              <a:rPr lang="en-US" sz="2200" dirty="0"/>
              <a:t> </a:t>
            </a:r>
            <a:r>
              <a:rPr lang="en-US" sz="2200" dirty="0" err="1"/>
              <a:t>wskazówek</a:t>
            </a:r>
            <a:r>
              <a:rPr lang="en-US" sz="2200" dirty="0"/>
              <a:t> </a:t>
            </a:r>
            <a:r>
              <a:rPr lang="en-US" sz="2200" dirty="0" err="1"/>
              <a:t>przydatnych</a:t>
            </a:r>
            <a:r>
              <a:rPr lang="en-US" sz="2200" dirty="0"/>
              <a:t> w </a:t>
            </a:r>
            <a:r>
              <a:rPr lang="en-US" sz="2200" dirty="0" err="1"/>
              <a:t>działalności</a:t>
            </a:r>
            <a:r>
              <a:rPr lang="en-US" sz="2200" dirty="0"/>
              <a:t> </a:t>
            </a:r>
            <a:r>
              <a:rPr lang="en-US" sz="2200" dirty="0" err="1"/>
              <a:t>gospodarstw</a:t>
            </a:r>
            <a:r>
              <a:rPr lang="en-US" sz="2200" dirty="0"/>
              <a:t> </a:t>
            </a:r>
            <a:r>
              <a:rPr lang="en-US" sz="2200" dirty="0" err="1"/>
              <a:t>domowych</a:t>
            </a:r>
            <a:r>
              <a:rPr lang="en-US" sz="2200" dirty="0"/>
              <a:t>, </a:t>
            </a:r>
            <a:r>
              <a:rPr lang="en-US" sz="2200" dirty="0" err="1"/>
              <a:t>przedsiębiorstw</a:t>
            </a:r>
            <a:r>
              <a:rPr lang="en-US" sz="2200" dirty="0"/>
              <a:t>, </a:t>
            </a:r>
            <a:r>
              <a:rPr lang="en-US" sz="2200" dirty="0" err="1"/>
              <a:t>państw</a:t>
            </a:r>
            <a:r>
              <a:rPr lang="en-US" sz="2200" dirty="0"/>
              <a:t> </a:t>
            </a:r>
            <a:r>
              <a:rPr lang="en-US" sz="2200" dirty="0" err="1"/>
              <a:t>itd</a:t>
            </a:r>
            <a:r>
              <a:rPr lang="en-US" sz="2200" dirty="0"/>
              <a:t>. </a:t>
            </a:r>
            <a:r>
              <a:rPr lang="en-US" sz="2200" dirty="0" err="1"/>
              <a:t>Wskazówki</a:t>
            </a:r>
            <a:r>
              <a:rPr lang="en-US" sz="2200" dirty="0"/>
              <a:t> </a:t>
            </a:r>
            <a:r>
              <a:rPr lang="en-US" sz="2200" dirty="0" err="1"/>
              <a:t>te</a:t>
            </a:r>
            <a:r>
              <a:rPr lang="en-US" sz="2200" dirty="0"/>
              <a:t> </a:t>
            </a:r>
            <a:r>
              <a:rPr lang="en-US" sz="2200" dirty="0" err="1"/>
              <a:t>ułatwiają</a:t>
            </a:r>
            <a:r>
              <a:rPr lang="en-US" sz="2200" dirty="0"/>
              <a:t> </a:t>
            </a:r>
            <a:r>
              <a:rPr lang="en-US" sz="2200" dirty="0" err="1"/>
              <a:t>podejmowanie</a:t>
            </a:r>
            <a:r>
              <a:rPr lang="en-US" sz="2200" dirty="0"/>
              <a:t> </a:t>
            </a:r>
            <a:r>
              <a:rPr lang="en-US" sz="2200" dirty="0" err="1"/>
              <a:t>decyzji</a:t>
            </a:r>
            <a:r>
              <a:rPr lang="en-US" sz="2200" dirty="0"/>
              <a:t>, a </a:t>
            </a:r>
            <a:r>
              <a:rPr lang="en-US" sz="2200" dirty="0" err="1"/>
              <a:t>tym</a:t>
            </a:r>
            <a:r>
              <a:rPr lang="en-US" sz="2200" dirty="0"/>
              <a:t> </a:t>
            </a:r>
            <a:r>
              <a:rPr lang="en-US" sz="2200" dirty="0" err="1"/>
              <a:t>samym</a:t>
            </a:r>
            <a:r>
              <a:rPr lang="en-US" sz="2200" dirty="0"/>
              <a:t> </a:t>
            </a:r>
            <a:r>
              <a:rPr lang="en-US" sz="2200" dirty="0" err="1"/>
              <a:t>oddziaływanie</a:t>
            </a:r>
            <a:r>
              <a:rPr lang="en-US" sz="2200" dirty="0"/>
              <a:t> </a:t>
            </a:r>
            <a:r>
              <a:rPr lang="en-US" sz="2200" dirty="0" err="1"/>
              <a:t>na</a:t>
            </a:r>
            <a:r>
              <a:rPr lang="en-US" sz="2200" dirty="0"/>
              <a:t> </a:t>
            </a:r>
            <a:r>
              <a:rPr lang="en-US" sz="2200" dirty="0" err="1"/>
              <a:t>przebieg</a:t>
            </a:r>
            <a:r>
              <a:rPr lang="en-US" sz="2200" dirty="0"/>
              <a:t> </a:t>
            </a:r>
            <a:r>
              <a:rPr lang="en-US" sz="2200" dirty="0" err="1"/>
              <a:t>procesów</a:t>
            </a:r>
            <a:r>
              <a:rPr lang="en-US" sz="2200" dirty="0"/>
              <a:t> </a:t>
            </a:r>
            <a:r>
              <a:rPr lang="en-US" sz="2200" dirty="0" err="1"/>
              <a:t>gospodarczych</a:t>
            </a:r>
            <a:r>
              <a:rPr lang="en-US" sz="2200" dirty="0"/>
              <a:t>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95105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372709A-3333-A90A-33F1-9C702DD84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Ekonomia normatywna i pozytywna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7977A39-0D62-D4EC-58A1-BC9486381E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pl-PL" dirty="0">
                <a:solidFill>
                  <a:srgbClr val="FFFFFF"/>
                </a:solidFill>
                <a:ea typeface="+mn-lt"/>
                <a:cs typeface="+mn-lt"/>
              </a:rPr>
              <a:t>Ekonomia pozytywna zajmuje się opisem i analizą zdarzeń gospodarczych – bada fakty.</a:t>
            </a:r>
            <a:endParaRPr lang="en-US" dirty="0">
              <a:solidFill>
                <a:srgbClr val="FFFFFF"/>
              </a:solidFill>
              <a:ea typeface="+mn-lt"/>
              <a:cs typeface="+mn-lt"/>
            </a:endParaRPr>
          </a:p>
          <a:p>
            <a:pPr marL="0" indent="0">
              <a:buNone/>
            </a:pPr>
            <a:endParaRPr lang="pl-PL" dirty="0">
              <a:solidFill>
                <a:srgbClr val="FFFFFF"/>
              </a:solidFill>
              <a:ea typeface="+mn-lt"/>
              <a:cs typeface="+mn-lt"/>
            </a:endParaRPr>
          </a:p>
          <a:p>
            <a:pPr marL="0" indent="0">
              <a:buNone/>
            </a:pPr>
            <a:r>
              <a:rPr lang="pl-PL" dirty="0">
                <a:solidFill>
                  <a:srgbClr val="FFFFFF"/>
                </a:solidFill>
                <a:ea typeface="+mn-lt"/>
                <a:cs typeface="+mn-lt"/>
              </a:rPr>
              <a:t>Ekonomia normatywna dokonuje oceny zdarzeń gospodarczych </a:t>
            </a:r>
          </a:p>
        </p:txBody>
      </p:sp>
    </p:spTree>
    <p:extLst>
      <p:ext uri="{BB962C8B-B14F-4D97-AF65-F5344CB8AC3E}">
        <p14:creationId xmlns:p14="http://schemas.microsoft.com/office/powerpoint/2010/main" val="28561833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372709A-3333-A90A-33F1-9C702DD84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Mikro a makroekonomia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7977A39-0D62-D4EC-58A1-BC9486381E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pl-PL" sz="1100" dirty="0">
              <a:solidFill>
                <a:srgbClr val="444444"/>
              </a:solidFill>
              <a:ea typeface="+mn-lt"/>
              <a:cs typeface="+mn-lt"/>
            </a:endParaRPr>
          </a:p>
          <a:p>
            <a:pPr marL="0" indent="0">
              <a:buNone/>
            </a:pPr>
            <a:r>
              <a:rPr lang="pl-PL" dirty="0">
                <a:solidFill>
                  <a:srgbClr val="FFFFFF"/>
                </a:solidFill>
                <a:ea typeface="+mn-lt"/>
                <a:cs typeface="+mn-lt"/>
              </a:rPr>
              <a:t>Mikroekonomia zajmuje się zdarzeniami gospodarczymi dotyczącymi poszczególnych podmiotów gospodarczych lub pojedynczych rynków.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>
              <a:solidFill>
                <a:srgbClr val="FFFFFF"/>
              </a:solidFill>
              <a:ea typeface="+mn-lt"/>
              <a:cs typeface="+mn-lt"/>
            </a:endParaRPr>
          </a:p>
          <a:p>
            <a:pPr marL="0" indent="0">
              <a:buNone/>
            </a:pPr>
            <a:r>
              <a:rPr lang="pl-PL" dirty="0">
                <a:solidFill>
                  <a:srgbClr val="FFFFFF"/>
                </a:solidFill>
                <a:ea typeface="+mn-lt"/>
                <a:cs typeface="+mn-lt"/>
              </a:rPr>
              <a:t>Makroekonomia obejmuje problematykę ogólnogospodarczą, zdarzenia i związku ekonomiczne w skali systemów gospodarczych.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614280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372709A-3333-A90A-33F1-9C702DD84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Metody ekonomiczne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7977A39-0D62-D4EC-58A1-BC9486381E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pl-PL" dirty="0">
                <a:solidFill>
                  <a:srgbClr val="FFFFFF"/>
                </a:solidFill>
                <a:ea typeface="+mn-lt"/>
                <a:cs typeface="+mn-lt"/>
              </a:rPr>
              <a:t>Metoda indukcyjna - uogólnienia na podstawie obserwacji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Metoda dedukcyjna – testowanie hipotez w oparciu o istniejące teorie. 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>
                <a:ea typeface="+mn-lt"/>
                <a:cs typeface="+mn-lt"/>
                <a:hlinkClick r:id="rId2"/>
              </a:rPr>
              <a:t>https://www.youtube.com/watch?v=9YgAO4W6JXY&amp;ab_channel=AlexRedcay</a:t>
            </a:r>
            <a:r>
              <a:rPr lang="pl-PL" dirty="0">
                <a:ea typeface="+mn-lt"/>
                <a:cs typeface="+mn-lt"/>
              </a:rPr>
              <a:t> </a:t>
            </a:r>
            <a:endParaRPr lang="pl-PL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00731003"/>
      </p:ext>
    </p:extLst>
  </p:cSld>
  <p:clrMapOvr>
    <a:masterClrMapping/>
  </p:clrMapOvr>
</p:sld>
</file>

<file path=ppt/theme/theme1.xml><?xml version="1.0" encoding="utf-8"?>
<a:theme xmlns:a="http://schemas.openxmlformats.org/drawingml/2006/main" name="TM04033917[[fn=Berlin]]_novariants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04033917[[fn=Berlin]]_novariants" id="{309C13C0-3BE0-4E8F-8916-1D5516B3B5DD}" vid="{18E1BE87-7240-45DF-8788-3CAEB7F17AB1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TM00001032</Template>
  <TotalTime>0</TotalTime>
  <Words>1</Words>
  <Application>Microsoft Office PowerPoint</Application>
  <PresentationFormat>Panoramiczny</PresentationFormat>
  <Paragraphs>1</Paragraphs>
  <Slides>25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25</vt:i4>
      </vt:variant>
    </vt:vector>
  </HeadingPairs>
  <TitlesOfParts>
    <vt:vector size="26" baseType="lpstr">
      <vt:lpstr>TM04033917[[fn=Berlin]]_novariants</vt:lpstr>
      <vt:lpstr>Wykład 1.  Ekonomia dla prawników</vt:lpstr>
      <vt:lpstr>Definicja Ekonomii</vt:lpstr>
      <vt:lpstr>Rodzaje zasobów</vt:lpstr>
      <vt:lpstr>Środki zaspokajania potrzeb ludzi</vt:lpstr>
      <vt:lpstr>Hierarchia potrzeb (Piramida Malsowa)</vt:lpstr>
      <vt:lpstr>Funkcje ekonomii</vt:lpstr>
      <vt:lpstr>Ekonomia normatywna i pozytywna</vt:lpstr>
      <vt:lpstr>Mikro a makroekonomia</vt:lpstr>
      <vt:lpstr>Metody ekonomiczne</vt:lpstr>
      <vt:lpstr>Błędy popełniane w ekonomii</vt:lpstr>
      <vt:lpstr>Proces gospodarowania, podmioty i decyzje gospodarcze</vt:lpstr>
      <vt:lpstr>Proces gospodarowania, podmioty i decyzje gospodarcze</vt:lpstr>
      <vt:lpstr>Własność</vt:lpstr>
      <vt:lpstr>Klasyfikacja własności</vt:lpstr>
      <vt:lpstr>Krzywa możliwości produkcyjnych</vt:lpstr>
      <vt:lpstr>Koszt alternatywny </vt:lpstr>
      <vt:lpstr>Racjonalność gospodarowania</vt:lpstr>
      <vt:lpstr>Rachunek ekonomiczny</vt:lpstr>
      <vt:lpstr>Metody badań ekonomicznych</vt:lpstr>
      <vt:lpstr>Modele ekonomiczne</vt:lpstr>
      <vt:lpstr>Modele ekonomiczne</vt:lpstr>
      <vt:lpstr>Modele ekonomiczne</vt:lpstr>
      <vt:lpstr>Ekonomia a inne nauki</vt:lpstr>
      <vt:lpstr>Inne nauki</vt:lpstr>
      <vt:lpstr>Dziękuję za uwagę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/>
  <cp:lastModifiedBy/>
  <cp:revision>449</cp:revision>
  <dcterms:created xsi:type="dcterms:W3CDTF">2023-10-10T07:32:43Z</dcterms:created>
  <dcterms:modified xsi:type="dcterms:W3CDTF">2023-10-11T05:23:13Z</dcterms:modified>
</cp:coreProperties>
</file>