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3" r:id="rId4"/>
    <p:sldId id="264" r:id="rId5"/>
    <p:sldId id="267" r:id="rId6"/>
    <p:sldId id="261" r:id="rId7"/>
    <p:sldId id="266" r:id="rId8"/>
    <p:sldId id="260" r:id="rId9"/>
    <p:sldId id="258" r:id="rId10"/>
    <p:sldId id="265" r:id="rId11"/>
    <p:sldId id="268" r:id="rId12"/>
    <p:sldId id="269" r:id="rId13"/>
    <p:sldId id="270" r:id="rId14"/>
    <p:sldId id="271" r:id="rId15"/>
    <p:sldId id="262" r:id="rId16"/>
    <p:sldId id="272" r:id="rId17"/>
    <p:sldId id="275" r:id="rId18"/>
    <p:sldId id="274" r:id="rId19"/>
    <p:sldId id="273" r:id="rId20"/>
    <p:sldId id="276" r:id="rId21"/>
    <p:sldId id="279" r:id="rId22"/>
    <p:sldId id="280" r:id="rId23"/>
    <p:sldId id="277" r:id="rId24"/>
    <p:sldId id="278" r:id="rId25"/>
    <p:sldId id="259" r:id="rId26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AE706-7B1B-B768-7DE7-F4A136633F9B}" v="2656" dt="2023-10-11T04:07:10.443"/>
    <p1510:client id="{1A4E23AF-F994-4B9E-BD31-D7A29AF3EF08}" v="171" dt="2023-10-10T08:25:02.465"/>
    <p1510:client id="{7853AD59-4F58-6DED-5FAD-84A03835B473}" v="128" dt="2023-10-11T05:22:08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9919690-6B5D-4C21-8494-374FC57BFD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FD82533-9FF4-4E9A-8FF8-95C9C698C2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7666D-2DA0-45AC-A449-EA18F36049C8}" type="datetime1">
              <a:rPr lang="pl-PL" smtClean="0"/>
              <a:t>10.10.2023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FF64F9-6736-4B35-90EE-3670D6AD4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122916-1854-4EB8-A4CA-B133002658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9A20-C512-4B3D-B179-B69AE464B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53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AF645-9E17-4ADB-B34D-E867BD35BFCA}" type="datetime1">
              <a:rPr lang="pl-PL" smtClean="0"/>
              <a:pPr/>
              <a:t>10.10.2023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9476-7C41-4434-882E-4AD17A9FD4B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176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27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C0EA8-CE0E-4E5A-A0F8-D299246FCC14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00C8E-9F6A-44D8-AD04-259D8002A51C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4F460-9B3C-4637-BFF6-02F6DC2D7BB3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A188A9-5F6B-4F71-A08A-7B3A9E3EF2F5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706B49-F482-414A-A464-FE7A3F6C431D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8E1AE3-0506-402E-80DB-AD23339F23EE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0C24BD-240D-4571-A9AE-71FB8C8FF73D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0A3FD-FB1F-482E-B8EF-EDD487144DCD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55A7CF1B-DA07-4364-9EDA-44D3FD2946DA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098F62-AD25-4C47-83DD-1DCF3F5B68E8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75290C-D454-450B-8623-492D0C16D1CA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D19E33-57BF-44B7-BFF9-C42BFA896180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78FB02-D772-4455-A32D-56E8C5D1B3A9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7385E-1EF8-4915-BB72-E0B7F6D5238C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09FD36-A18D-4D90-A24E-5475B2CB8FC8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4B16A-98CA-450A-A7EE-66D914AFE15E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A5CEA-7F29-44B6-9B91-EB2A869A8D75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0EA98EE-0193-48ED-B18F-A7BC8D00DCB4}" type="datetime1">
              <a:rPr lang="pl-PL" noProof="0" smtClean="0"/>
              <a:t>10.10.2023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YgAO4W6JXY&amp;ab_channel=AlexRedca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Wykład 1. </a:t>
            </a:r>
            <a:br>
              <a:rPr lang="pl-PL" dirty="0"/>
            </a:br>
            <a:r>
              <a:rPr lang="pl-PL" dirty="0"/>
              <a:t>Ekonomia dla prawników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Dr Daniel </a:t>
            </a:r>
            <a:r>
              <a:rPr lang="pl-PL" dirty="0" err="1"/>
              <a:t>Butyter</a:t>
            </a: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Błędy popełniane w ekonomii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 err="1"/>
              <a:t>Ceteris</a:t>
            </a:r>
            <a:r>
              <a:rPr lang="pl-PL" dirty="0"/>
              <a:t> paribus – "wszystko inne bez zmian"</a:t>
            </a:r>
          </a:p>
          <a:p>
            <a:endParaRPr lang="pl-PL" dirty="0"/>
          </a:p>
          <a:p>
            <a:r>
              <a:rPr lang="pl-PL" dirty="0"/>
              <a:t>Post hoc – skoro dwa zdarzenia następują po sobie to związek pomiędzy nimi musi mieć charakter </a:t>
            </a:r>
            <a:r>
              <a:rPr lang="pl-PL" err="1"/>
              <a:t>przyczynowo-skutkowy</a:t>
            </a:r>
            <a:endParaRPr lang="pl-PL" dirty="0"/>
          </a:p>
          <a:p>
            <a:endParaRPr lang="pl-PL" dirty="0"/>
          </a:p>
          <a:p>
            <a:r>
              <a:rPr lang="pl-PL" dirty="0"/>
              <a:t>Błąd kompozycji polega na domniemaniu, że co jest prawdziwe dla części to musi być też prawdziwe dla całości</a:t>
            </a:r>
          </a:p>
          <a:p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Błąd subiektywizmu to interpretacja faktów przez pryzmat własnych oczekiwań, poglądów i doświadczeń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125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gospodarowania, podmioty i decyzje gospodarcze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Produkcja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Wymiana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Podział (dystrybucja)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Konsumpcja 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779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gospodarowania, podmioty i decyzje gospodarcze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Przedsiębiorstwa 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Gospodarstwa domowe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Państwo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29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Calibri" panose="020B0604020202020204" pitchFamily="34" charset="0"/>
              <a:buChar char="-"/>
            </a:pPr>
            <a:r>
              <a:rPr lang="pl-PL" dirty="0"/>
              <a:t>Zbiór efektywnie wykorzystywanych uprawnień, inaczej praw własności, jakimi dany podmiot (właściciel) dysponuje w odniesieniu do określonego obiektu (przedmiotu) własności. </a:t>
            </a:r>
          </a:p>
          <a:p>
            <a:pPr marL="0" indent="0">
              <a:buNone/>
            </a:pPr>
            <a:r>
              <a:rPr lang="pl-PL"/>
              <a:t>2 elementy: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Faktyczne korzystanie i bezpośredni lub pośredni udział w podejmowaniu decyzji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Własność jest zjawiskiem stopniowalnym.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72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własności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Własność prywatna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Własność publiczna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Własność spółdzielcza</a:t>
            </a:r>
          </a:p>
        </p:txBody>
      </p:sp>
    </p:spTree>
    <p:extLst>
      <p:ext uri="{BB962C8B-B14F-4D97-AF65-F5344CB8AC3E}">
        <p14:creationId xmlns:p14="http://schemas.microsoft.com/office/powerpoint/2010/main" val="2093517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Krzywa możliwości produkcyjnych</a:t>
            </a:r>
          </a:p>
        </p:txBody>
      </p:sp>
      <p:pic>
        <p:nvPicPr>
          <p:cNvPr id="4" name="Symbol zastępczy zawartości 3" descr="Obraz zawierający tekst, zrzut ekranu, diagram, linia&#10;&#10;Opis wygenerowany automatycznie">
            <a:extLst>
              <a:ext uri="{FF2B5EF4-FFF2-40B4-BE49-F238E27FC236}">
                <a16:creationId xmlns:a16="http://schemas.microsoft.com/office/drawing/2014/main" id="{822F2C55-DF66-5B62-6774-CED7C7A798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177" y="2044895"/>
            <a:ext cx="7691886" cy="4190460"/>
          </a:xfrm>
        </p:spPr>
      </p:pic>
    </p:spTree>
    <p:extLst>
      <p:ext uri="{BB962C8B-B14F-4D97-AF65-F5344CB8AC3E}">
        <p14:creationId xmlns:p14="http://schemas.microsoft.com/office/powerpoint/2010/main" val="1691362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 alternatywny 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ilość innego dobra, którego nie można uzyskać, ponieważ podjęto decyzję o wyborze pierwszego dobra.</a:t>
            </a:r>
          </a:p>
        </p:txBody>
      </p:sp>
    </p:spTree>
    <p:extLst>
      <p:ext uri="{BB962C8B-B14F-4D97-AF65-F5344CB8AC3E}">
        <p14:creationId xmlns:p14="http://schemas.microsoft.com/office/powerpoint/2010/main" val="230994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Racjonalność gospodarowania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Niezbędnym jest racjonalne gospodarowanie zasobami, żeby dokonać optymalnych wyborów, dotyczących celów oraz metod </a:t>
            </a:r>
            <a:r>
              <a:rPr lang="pl-PL"/>
              <a:t>realizacji tych celów.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Zasada racjonalnego gospodarowania: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pl-PL"/>
              <a:t>Należy dokonać takiego wyboru, aby przy danym nakładzie osiągnąć największy efekt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pl-PL"/>
              <a:t>Należy dokonać takiego wyboru, aby dany efekt osiągnąć przy użyciu najmniejszych nakładów środków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Odnosząc się do efektów z działalności gospodarczej określamy efektywność gospodarowania.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625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Rachunek ekonomiczny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Definicja - porównanie efektów uzyskanych z danej działalności z ponoszonymi w związku z tą działąlnością nakładami, a następnie </a:t>
            </a:r>
            <a:r>
              <a:rPr lang="pl-PL"/>
              <a:t>wybór najbardziej korzystnych, efektywnych ekonomicznie warianów.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Trzy warunki:</a:t>
            </a:r>
            <a:endParaRPr lang="pl-PL" dirty="0"/>
          </a:p>
          <a:p>
            <a:pPr marL="0" indent="0">
              <a:buNone/>
            </a:pPr>
            <a:r>
              <a:rPr lang="pl-PL"/>
              <a:t>1.efekty muszą być mierzalne</a:t>
            </a:r>
          </a:p>
          <a:p>
            <a:pPr marL="0" indent="0">
              <a:buNone/>
            </a:pPr>
            <a:r>
              <a:rPr lang="pl-PL"/>
              <a:t>2. muszą być wyrażone w takich samych jednostkach miary</a:t>
            </a:r>
          </a:p>
          <a:p>
            <a:pPr marL="0" indent="0">
              <a:buNone/>
            </a:pPr>
            <a:r>
              <a:rPr lang="pl-PL"/>
              <a:t>3. trzeba dysponować jednoznacznym kryterium wyboru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9479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badań ekonomicznych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Ekonomia stara się wykrywać i opisywać pewne ogólne </a:t>
            </a:r>
            <a:r>
              <a:rPr lang="pl-PL"/>
              <a:t>prawidłowości rządzące procesami gospodarczymi (prawa ekonomiczne).</a:t>
            </a:r>
          </a:p>
          <a:p>
            <a:pPr marL="0" indent="0">
              <a:buNone/>
            </a:pPr>
            <a:r>
              <a:rPr lang="pl-PL"/>
              <a:t>Prawo ekonomiczne - stałe powtarzające się związki między elementami procesu gospodarowania.</a:t>
            </a:r>
          </a:p>
          <a:p>
            <a:pPr marL="0" indent="0">
              <a:buNone/>
            </a:pPr>
            <a:r>
              <a:rPr lang="pl-PL" dirty="0"/>
              <a:t>W ramach badań podejmowane są próby określenia zależności </a:t>
            </a:r>
            <a:r>
              <a:rPr lang="pl-PL"/>
              <a:t>(istotne) pomiędzy działaniami podmiotów gospodarczych.</a:t>
            </a:r>
          </a:p>
          <a:p>
            <a:pPr marL="0" indent="0">
              <a:buNone/>
            </a:pPr>
            <a:r>
              <a:rPr lang="pl-PL" dirty="0"/>
              <a:t>Teorii ekonomiczne – logicznie sformuowane prawa ekonomiczne, które stale się powtarzają (np. prawo popytu i podaży, prawo </a:t>
            </a:r>
            <a:r>
              <a:rPr lang="pl-PL"/>
              <a:t>malejących przychodów).</a:t>
            </a:r>
          </a:p>
          <a:p>
            <a:pPr marL="0" indent="0">
              <a:buNone/>
            </a:pPr>
            <a:r>
              <a:rPr lang="pl-PL"/>
              <a:t>Prawa ekonomiczne działają obiektywnie.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51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Ekonomii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 err="1">
                <a:solidFill>
                  <a:srgbClr val="FFFFFF"/>
                </a:solidFill>
                <a:ea typeface="+mn-lt"/>
                <a:cs typeface="+mn-lt"/>
              </a:rPr>
              <a:t>Oikonomos</a:t>
            </a: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 (</a:t>
            </a:r>
            <a:r>
              <a:rPr lang="pl-PL" dirty="0" err="1">
                <a:solidFill>
                  <a:srgbClr val="FFFFFF"/>
                </a:solidFill>
                <a:ea typeface="+mn-lt"/>
                <a:cs typeface="+mn-lt"/>
              </a:rPr>
              <a:t>oikos</a:t>
            </a: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 – dom oraz </a:t>
            </a:r>
            <a:r>
              <a:rPr lang="pl-PL" dirty="0" err="1">
                <a:solidFill>
                  <a:srgbClr val="FFFFFF"/>
                </a:solidFill>
                <a:ea typeface="+mn-lt"/>
                <a:cs typeface="+mn-lt"/>
              </a:rPr>
              <a:t>nomoc</a:t>
            </a: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 - prawo)</a:t>
            </a:r>
            <a:endParaRPr lang="pl-PL" dirty="0" err="1"/>
          </a:p>
          <a:p>
            <a:pPr marL="0" indent="0">
              <a:buNone/>
            </a:pP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/>
              <a:t>Ekonomia to nauka o tym, jak przy pomocy ograniczonych zasobów zadowolić nieograniczone potrzeby ludzkości. </a:t>
            </a:r>
            <a:endParaRPr lang="pl-PL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Zasoby?</a:t>
            </a:r>
          </a:p>
          <a:p>
            <a:pPr marL="0" indent="0">
              <a:buNone/>
            </a:pPr>
            <a:r>
              <a:rPr lang="pl-PL" dirty="0"/>
              <a:t>Rzadkość?</a:t>
            </a:r>
          </a:p>
          <a:p>
            <a:pPr marL="0" indent="0">
              <a:buNone/>
            </a:pPr>
            <a:r>
              <a:rPr lang="pl-PL" dirty="0"/>
              <a:t>Potrzeby?</a:t>
            </a:r>
          </a:p>
        </p:txBody>
      </p:sp>
    </p:spTree>
    <p:extLst>
      <p:ext uri="{BB962C8B-B14F-4D97-AF65-F5344CB8AC3E}">
        <p14:creationId xmlns:p14="http://schemas.microsoft.com/office/powerpoint/2010/main" val="874671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Modele ekonomiczne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Definicja: założenie upraszczające rzeczywistość.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Szczególne znaczenie przy modelowaniu ma klauzula "</a:t>
            </a:r>
            <a:r>
              <a:rPr lang="pl-PL" dirty="0" err="1"/>
              <a:t>ceteris</a:t>
            </a:r>
            <a:r>
              <a:rPr lang="pl-PL" dirty="0"/>
              <a:t> paribus".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Uproszczony obraz gospodarczej rzeczywistości to model ekonomiczny (np. model rynku)</a:t>
            </a:r>
          </a:p>
        </p:txBody>
      </p:sp>
    </p:spTree>
    <p:extLst>
      <p:ext uri="{BB962C8B-B14F-4D97-AF65-F5344CB8AC3E}">
        <p14:creationId xmlns:p14="http://schemas.microsoft.com/office/powerpoint/2010/main" val="2125525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Modele ekonomiczne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Model to ogólny zarys rzeczywistości i rozmieszczenie kluczowych na nim obiektów.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Model musi odzwierciedlać wszystkie cechy.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Podział mikro i makroekonomiczny.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modelach ekonomicznych mamy do czynienia z 2 </a:t>
            </a:r>
            <a:r>
              <a:rPr lang="pl-PL" dirty="0" err="1"/>
              <a:t>rodzalami</a:t>
            </a:r>
            <a:r>
              <a:rPr lang="pl-PL" dirty="0"/>
              <a:t> zależności:</a:t>
            </a:r>
          </a:p>
          <a:p>
            <a:pPr marL="457200" indent="-457200">
              <a:buAutoNum type="arabicPeriod"/>
            </a:pPr>
            <a:r>
              <a:rPr lang="pl-PL" dirty="0"/>
              <a:t>Zależności o charakterze funkcjonalnym (jedna zmienna określa inną - np. ilość wyprodukowanego dobra zależy od ilości zatrudnionych pracowników)</a:t>
            </a:r>
          </a:p>
          <a:p>
            <a:pPr marL="457200" indent="-457200">
              <a:buAutoNum type="arabicPeriod"/>
            </a:pPr>
            <a:r>
              <a:rPr lang="pl-PL" dirty="0"/>
              <a:t>Zależności o charakterze definicyjnym ("tożsamości" - jedna zmienna określa się w kategorii innej - np. dochód danego społeczeństwa obejmuje część wydatkową na </a:t>
            </a:r>
            <a:r>
              <a:rPr lang="pl-PL" dirty="0" err="1"/>
              <a:t>biężącą</a:t>
            </a:r>
            <a:r>
              <a:rPr lang="pl-PL" dirty="0"/>
              <a:t> konsumpcję oraz część oszczędną)</a:t>
            </a:r>
          </a:p>
        </p:txBody>
      </p:sp>
    </p:spTree>
    <p:extLst>
      <p:ext uri="{BB962C8B-B14F-4D97-AF65-F5344CB8AC3E}">
        <p14:creationId xmlns:p14="http://schemas.microsoft.com/office/powerpoint/2010/main" val="2310509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Modele ekonomiczne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Liczba zmiennych w modelu może się różnić.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Dwie grupy zmiennych: zasoby (pewne wielkości ekonomiczne w </a:t>
            </a:r>
            <a:r>
              <a:rPr lang="pl-PL"/>
              <a:t>danym momencie)</a:t>
            </a:r>
            <a:endParaRPr lang="pl-PL" dirty="0"/>
          </a:p>
          <a:p>
            <a:pPr marL="0" indent="0">
              <a:buNone/>
            </a:pPr>
            <a:r>
              <a:rPr lang="pl-PL"/>
              <a:t>Strimienie (pewne wielkości w pewnym okresie czasu)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Inny podział na zmienne endogeniczne (określone w ramach danego modelu - można określić na podstawie zależności między elementami modelu) oraz egzogeniczne (postrzegane jako dane – czynniki </a:t>
            </a:r>
            <a:r>
              <a:rPr lang="pl-PL"/>
              <a:t>(determinanty zewnętrzne)).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9812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Ekonomia a inne nauki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pl-PL" dirty="0"/>
              <a:t>Ekonomia (ekonomia polityczna) - najbardziej ogólna.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2. Historia gospodarcza – badanie rozwoju procesów i zjawisk gospodarczych w czasie.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3. Statystyka ekonomiczna – procesy i zjawiska ekonomiczne na podstawie liczb.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4. Ekonometria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5. Ekonomii szczegółowe (przemysłu, rolnictwa, budownictwa, obrotu towarowego, </a:t>
            </a:r>
            <a:r>
              <a:rPr lang="pl-PL" dirty="0" err="1"/>
              <a:t>transpotru</a:t>
            </a:r>
            <a:r>
              <a:rPr lang="pl-PL" dirty="0"/>
              <a:t>, turystyki, pracy i </a:t>
            </a:r>
            <a:r>
              <a:rPr lang="pl-PL" dirty="0" err="1"/>
              <a:t>td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852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nauki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E84B283-7FF2-1308-E107-46FA5DEC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Ekonomia korzysta z innych nauk społecznych: socjologia, nauka o państwie i prawie, politologia oraz filozofia, logika, matematyka.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Szczególne miejsce ma prakseologia – nauka o racjonalnym działaniu.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Racjonalne działanie to działanie oparte na logicznej, rozumowej ocenie zjawisk i zasad postępowania.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1827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/>
              <a:t>Dziękuję za uwagę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13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pl-PL" dirty="0"/>
              <a:t>Rodzaje zasobów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E2512F-E5F2-6E1C-5DF5-3A3C98C5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7" name="Symbol zastępczy zawartości 6" descr="Obraz zawierający tekst, diagram, linia, Czcionka&#10;&#10;Opis wygenerowany automatycznie">
            <a:extLst>
              <a:ext uri="{FF2B5EF4-FFF2-40B4-BE49-F238E27FC236}">
                <a16:creationId xmlns:a16="http://schemas.microsoft.com/office/drawing/2014/main" id="{25AC6411-A5FD-14A6-8D28-084C4718E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7650" y="2061006"/>
            <a:ext cx="6120923" cy="4303967"/>
          </a:xfr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8385DC5-9301-5FB5-0CFA-E90ACF58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10.10.2023</a:t>
            </a:fld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99910BD-C117-AB53-608F-9538EC90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Sample Footer Text Element</a:t>
            </a:r>
          </a:p>
        </p:txBody>
      </p:sp>
    </p:spTree>
    <p:extLst>
      <p:ext uri="{BB962C8B-B14F-4D97-AF65-F5344CB8AC3E}">
        <p14:creationId xmlns:p14="http://schemas.microsoft.com/office/powerpoint/2010/main" val="50887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pl-PL" dirty="0"/>
              <a:t>Środki zaspokajania potrzeb ludzi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E2512F-E5F2-6E1C-5DF5-3A3C98C5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8385DC5-9301-5FB5-0CFA-E90ACF58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10.10.2023</a:t>
            </a:fld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99910BD-C117-AB53-608F-9538EC90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Sample Footer Text Element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00F221A-8307-EED6-9918-66FF6C301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/>
              <a:t>Dobra wolne oraz produkty.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Czynniki produkcji – praca, ziemia, kapitał + 4?</a:t>
            </a:r>
          </a:p>
        </p:txBody>
      </p:sp>
    </p:spTree>
    <p:extLst>
      <p:ext uri="{BB962C8B-B14F-4D97-AF65-F5344CB8AC3E}">
        <p14:creationId xmlns:p14="http://schemas.microsoft.com/office/powerpoint/2010/main" val="125773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pl-PL" dirty="0"/>
              <a:t>Hierarchia potrzeb (Piramida </a:t>
            </a:r>
            <a:r>
              <a:rPr lang="pl-PL" dirty="0" err="1"/>
              <a:t>Malsowa</a:t>
            </a:r>
            <a:r>
              <a:rPr lang="pl-PL" dirty="0"/>
              <a:t>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E2512F-E5F2-6E1C-5DF5-3A3C98C5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8385DC5-9301-5FB5-0CFA-E90ACF58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10.10.2023</a:t>
            </a:fld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99910BD-C117-AB53-608F-9538EC90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Sample Footer Text Element</a:t>
            </a:r>
          </a:p>
        </p:txBody>
      </p:sp>
      <p:pic>
        <p:nvPicPr>
          <p:cNvPr id="5" name="Symbol zastępczy zawartości 4" descr="Obraz zawierający tekst, Czcionka, linia&#10;&#10;Opis wygenerowany automatycznie">
            <a:extLst>
              <a:ext uri="{FF2B5EF4-FFF2-40B4-BE49-F238E27FC236}">
                <a16:creationId xmlns:a16="http://schemas.microsoft.com/office/drawing/2014/main" id="{88D6897F-A49F-D7F5-BA79-547ABFB0B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799" y="2379434"/>
            <a:ext cx="9747849" cy="4146797"/>
          </a:xfrm>
        </p:spPr>
      </p:pic>
    </p:spTree>
    <p:extLst>
      <p:ext uri="{BB962C8B-B14F-4D97-AF65-F5344CB8AC3E}">
        <p14:creationId xmlns:p14="http://schemas.microsoft.com/office/powerpoint/2010/main" val="226239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33" y="753228"/>
            <a:ext cx="9741749" cy="1080938"/>
          </a:xfrm>
        </p:spPr>
        <p:txBody>
          <a:bodyPr/>
          <a:lstStyle/>
          <a:p>
            <a:r>
              <a:rPr lang="pl-PL" dirty="0"/>
              <a:t>Funkcje ekonomii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Funkcja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poznawcza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(co, jak I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dla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kogo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produkować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?)</a:t>
            </a:r>
          </a:p>
          <a:p>
            <a:pPr marL="0" indent="0">
              <a:buNone/>
            </a:pP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Funkcja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poznawcza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polega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na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tym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że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dostarcza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wiedzy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o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zjawiskach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procesach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gospodarczych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, o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rządzących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nimi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prawidłowościach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oraz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o ich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przyczynach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skutkach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Odpowiada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na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pytanie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co, jak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dla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kogo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produkować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Funkcja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aplikacyjna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(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wskazówki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są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przydatne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w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działalności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gospodarczej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)</a:t>
            </a:r>
            <a:r>
              <a:rPr lang="en-US" dirty="0"/>
              <a:t> </a:t>
            </a:r>
            <a:r>
              <a:rPr lang="en-US" sz="2200" dirty="0" err="1"/>
              <a:t>Funkcja</a:t>
            </a:r>
            <a:r>
              <a:rPr lang="en-US" sz="2200" dirty="0"/>
              <a:t> </a:t>
            </a:r>
            <a:r>
              <a:rPr lang="en-US" sz="2200" dirty="0" err="1"/>
              <a:t>aplikacyjna</a:t>
            </a:r>
            <a:r>
              <a:rPr lang="en-US" sz="2200" dirty="0"/>
              <a:t> </a:t>
            </a:r>
            <a:r>
              <a:rPr lang="en-US" sz="2200" dirty="0" err="1"/>
              <a:t>polega</a:t>
            </a:r>
            <a:r>
              <a:rPr lang="en-US" sz="2200" dirty="0"/>
              <a:t> </a:t>
            </a:r>
            <a:r>
              <a:rPr lang="en-US" sz="2200" dirty="0" err="1"/>
              <a:t>na</a:t>
            </a:r>
            <a:r>
              <a:rPr lang="en-US" sz="2200" dirty="0"/>
              <a:t> </a:t>
            </a:r>
            <a:r>
              <a:rPr lang="en-US" sz="2200" dirty="0" err="1"/>
              <a:t>tym</a:t>
            </a:r>
            <a:r>
              <a:rPr lang="en-US" sz="2200" dirty="0"/>
              <a:t>, </a:t>
            </a:r>
            <a:r>
              <a:rPr lang="en-US" sz="2200" dirty="0" err="1"/>
              <a:t>że</a:t>
            </a:r>
            <a:r>
              <a:rPr lang="en-US" sz="2200" dirty="0"/>
              <a:t> </a:t>
            </a:r>
            <a:r>
              <a:rPr lang="en-US" sz="2200" dirty="0" err="1"/>
              <a:t>jej</a:t>
            </a:r>
            <a:r>
              <a:rPr lang="en-US" sz="2200" dirty="0"/>
              <a:t> </a:t>
            </a:r>
            <a:r>
              <a:rPr lang="en-US" sz="2200" dirty="0" err="1"/>
              <a:t>ustalenia</a:t>
            </a:r>
            <a:r>
              <a:rPr lang="en-US" sz="2200" dirty="0"/>
              <a:t> </a:t>
            </a:r>
            <a:r>
              <a:rPr lang="en-US" sz="2200" dirty="0" err="1"/>
              <a:t>i</a:t>
            </a:r>
            <a:r>
              <a:rPr lang="en-US" sz="2200" dirty="0"/>
              <a:t> </a:t>
            </a:r>
            <a:r>
              <a:rPr lang="en-US" sz="2200" dirty="0" err="1"/>
              <a:t>wynikające</a:t>
            </a:r>
            <a:r>
              <a:rPr lang="en-US" sz="2200" dirty="0"/>
              <a:t> z </a:t>
            </a:r>
            <a:r>
              <a:rPr lang="en-US" sz="2200" dirty="0" err="1"/>
              <a:t>nich</a:t>
            </a:r>
            <a:r>
              <a:rPr lang="en-US" sz="2200" dirty="0"/>
              <a:t> </a:t>
            </a:r>
            <a:r>
              <a:rPr lang="en-US" sz="2200" dirty="0" err="1"/>
              <a:t>wnioski</a:t>
            </a:r>
            <a:r>
              <a:rPr lang="en-US" sz="2200" dirty="0"/>
              <a:t> </a:t>
            </a:r>
            <a:r>
              <a:rPr lang="en-US" sz="2200" dirty="0" err="1"/>
              <a:t>dostarczają</a:t>
            </a:r>
            <a:r>
              <a:rPr lang="en-US" sz="2200" dirty="0"/>
              <a:t> </a:t>
            </a:r>
            <a:r>
              <a:rPr lang="en-US" sz="2200" dirty="0" err="1"/>
              <a:t>wskazówek</a:t>
            </a:r>
            <a:r>
              <a:rPr lang="en-US" sz="2200" dirty="0"/>
              <a:t> </a:t>
            </a:r>
            <a:r>
              <a:rPr lang="en-US" sz="2200" dirty="0" err="1"/>
              <a:t>przydatnych</a:t>
            </a:r>
            <a:r>
              <a:rPr lang="en-US" sz="2200" dirty="0"/>
              <a:t> w </a:t>
            </a:r>
            <a:r>
              <a:rPr lang="en-US" sz="2200" dirty="0" err="1"/>
              <a:t>działalności</a:t>
            </a:r>
            <a:r>
              <a:rPr lang="en-US" sz="2200" dirty="0"/>
              <a:t> </a:t>
            </a:r>
            <a:r>
              <a:rPr lang="en-US" sz="2200" dirty="0" err="1"/>
              <a:t>gospodarstw</a:t>
            </a:r>
            <a:r>
              <a:rPr lang="en-US" sz="2200" dirty="0"/>
              <a:t> </a:t>
            </a:r>
            <a:r>
              <a:rPr lang="en-US" sz="2200" dirty="0" err="1"/>
              <a:t>domowych</a:t>
            </a:r>
            <a:r>
              <a:rPr lang="en-US" sz="2200" dirty="0"/>
              <a:t>, </a:t>
            </a:r>
            <a:r>
              <a:rPr lang="en-US" sz="2200" dirty="0" err="1"/>
              <a:t>przedsiębiorstw</a:t>
            </a:r>
            <a:r>
              <a:rPr lang="en-US" sz="2200" dirty="0"/>
              <a:t>, </a:t>
            </a:r>
            <a:r>
              <a:rPr lang="en-US" sz="2200" dirty="0" err="1"/>
              <a:t>państw</a:t>
            </a:r>
            <a:r>
              <a:rPr lang="en-US" sz="2200" dirty="0"/>
              <a:t> </a:t>
            </a:r>
            <a:r>
              <a:rPr lang="en-US" sz="2200" dirty="0" err="1"/>
              <a:t>itd</a:t>
            </a:r>
            <a:r>
              <a:rPr lang="en-US" sz="2200" dirty="0"/>
              <a:t>. </a:t>
            </a:r>
            <a:r>
              <a:rPr lang="en-US" sz="2200" dirty="0" err="1"/>
              <a:t>Wskazówki</a:t>
            </a:r>
            <a:r>
              <a:rPr lang="en-US" sz="2200" dirty="0"/>
              <a:t> </a:t>
            </a:r>
            <a:r>
              <a:rPr lang="en-US" sz="2200" dirty="0" err="1"/>
              <a:t>te</a:t>
            </a:r>
            <a:r>
              <a:rPr lang="en-US" sz="2200" dirty="0"/>
              <a:t> </a:t>
            </a:r>
            <a:r>
              <a:rPr lang="en-US" sz="2200" dirty="0" err="1"/>
              <a:t>ułatwiają</a:t>
            </a:r>
            <a:r>
              <a:rPr lang="en-US" sz="2200" dirty="0"/>
              <a:t> </a:t>
            </a:r>
            <a:r>
              <a:rPr lang="en-US" sz="2200" dirty="0" err="1"/>
              <a:t>podejmowanie</a:t>
            </a:r>
            <a:r>
              <a:rPr lang="en-US" sz="2200" dirty="0"/>
              <a:t> </a:t>
            </a:r>
            <a:r>
              <a:rPr lang="en-US" sz="2200" dirty="0" err="1"/>
              <a:t>decyzji</a:t>
            </a:r>
            <a:r>
              <a:rPr lang="en-US" sz="2200" dirty="0"/>
              <a:t>, a </a:t>
            </a:r>
            <a:r>
              <a:rPr lang="en-US" sz="2200" dirty="0" err="1"/>
              <a:t>tym</a:t>
            </a:r>
            <a:r>
              <a:rPr lang="en-US" sz="2200" dirty="0"/>
              <a:t> </a:t>
            </a:r>
            <a:r>
              <a:rPr lang="en-US" sz="2200" dirty="0" err="1"/>
              <a:t>samym</a:t>
            </a:r>
            <a:r>
              <a:rPr lang="en-US" sz="2200" dirty="0"/>
              <a:t> </a:t>
            </a:r>
            <a:r>
              <a:rPr lang="en-US" sz="2200" dirty="0" err="1"/>
              <a:t>oddziaływanie</a:t>
            </a:r>
            <a:r>
              <a:rPr lang="en-US" sz="2200" dirty="0"/>
              <a:t> </a:t>
            </a:r>
            <a:r>
              <a:rPr lang="en-US" sz="2200" dirty="0" err="1"/>
              <a:t>na</a:t>
            </a:r>
            <a:r>
              <a:rPr lang="en-US" sz="2200" dirty="0"/>
              <a:t> </a:t>
            </a:r>
            <a:r>
              <a:rPr lang="en-US" sz="2200" dirty="0" err="1"/>
              <a:t>przebieg</a:t>
            </a:r>
            <a:r>
              <a:rPr lang="en-US" sz="2200" dirty="0"/>
              <a:t> </a:t>
            </a:r>
            <a:r>
              <a:rPr lang="en-US" sz="2200" dirty="0" err="1"/>
              <a:t>procesów</a:t>
            </a:r>
            <a:r>
              <a:rPr lang="en-US" sz="2200" dirty="0"/>
              <a:t> </a:t>
            </a:r>
            <a:r>
              <a:rPr lang="en-US" sz="2200" dirty="0" err="1"/>
              <a:t>gospodarczych</a:t>
            </a:r>
            <a:r>
              <a:rPr lang="en-US" sz="2200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1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Ekonomia normatywna i pozytywna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Ekonomia pozytywna zajmuje się opisem i analizą zdarzeń gospodarczych – bada fakty.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Ekonomia normatywna dokonuje oceny zdarzeń gospodarczych </a:t>
            </a:r>
          </a:p>
        </p:txBody>
      </p:sp>
    </p:spTree>
    <p:extLst>
      <p:ext uri="{BB962C8B-B14F-4D97-AF65-F5344CB8AC3E}">
        <p14:creationId xmlns:p14="http://schemas.microsoft.com/office/powerpoint/2010/main" val="285618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 a makroekonomia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100" dirty="0">
              <a:solidFill>
                <a:srgbClr val="444444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Mikroekonomia zajmuje się zdarzeniami gospodarczymi dotyczącymi poszczególnych podmiotów gospodarczych lub pojedynczych rynków.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Makroekonomia obejmuje problematykę ogólnogospodarczą, zdarzenia i związku ekonomiczne w skali systemów gospodarczych.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42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2709A-3333-A90A-33F1-9C702DD8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ekonomiczne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7A39-0D62-D4EC-58A1-BC948638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Metoda indukcyjna - uogólnienia na podstawie obserwacji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Metoda dedukcyjna – testowanie hipotez w oparciu o istniejące teorie.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2"/>
              </a:rPr>
              <a:t>https://www.youtube.com/watch?v=9YgAO4W6JXY&amp;ab_channel=AlexRedcay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0731003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0</TotalTime>
  <Words>1</Words>
  <Application>Microsoft Office PowerPoint</Application>
  <PresentationFormat>Panoramiczny</PresentationFormat>
  <Paragraphs>1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TM04033917[[fn=Berlin]]_novariants</vt:lpstr>
      <vt:lpstr>Wykład 1.  Ekonomia dla prawników</vt:lpstr>
      <vt:lpstr>Definicja Ekonomii</vt:lpstr>
      <vt:lpstr>Rodzaje zasobów</vt:lpstr>
      <vt:lpstr>Środki zaspokajania potrzeb ludzi</vt:lpstr>
      <vt:lpstr>Hierarchia potrzeb (Piramida Malsowa)</vt:lpstr>
      <vt:lpstr>Funkcje ekonomii</vt:lpstr>
      <vt:lpstr>Ekonomia normatywna i pozytywna</vt:lpstr>
      <vt:lpstr>Mikro a makroekonomia</vt:lpstr>
      <vt:lpstr>Metody ekonomiczne</vt:lpstr>
      <vt:lpstr>Błędy popełniane w ekonomii</vt:lpstr>
      <vt:lpstr>Proces gospodarowania, podmioty i decyzje gospodarcze</vt:lpstr>
      <vt:lpstr>Proces gospodarowania, podmioty i decyzje gospodarcze</vt:lpstr>
      <vt:lpstr>Własność</vt:lpstr>
      <vt:lpstr>Klasyfikacja własności</vt:lpstr>
      <vt:lpstr>Krzywa możliwości produkcyjnych</vt:lpstr>
      <vt:lpstr>Koszt alternatywny </vt:lpstr>
      <vt:lpstr>Racjonalność gospodarowania</vt:lpstr>
      <vt:lpstr>Rachunek ekonomiczny</vt:lpstr>
      <vt:lpstr>Metody badań ekonomicznych</vt:lpstr>
      <vt:lpstr>Modele ekonomiczne</vt:lpstr>
      <vt:lpstr>Modele ekonomiczne</vt:lpstr>
      <vt:lpstr>Modele ekonomiczne</vt:lpstr>
      <vt:lpstr>Ekonomia a inne nauki</vt:lpstr>
      <vt:lpstr>Inne nauki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449</cp:revision>
  <dcterms:created xsi:type="dcterms:W3CDTF">2023-10-10T07:32:43Z</dcterms:created>
  <dcterms:modified xsi:type="dcterms:W3CDTF">2023-10-11T05:23:13Z</dcterms:modified>
</cp:coreProperties>
</file>