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5"/>
  </p:notesMasterIdLst>
  <p:sldIdLst>
    <p:sldId id="256" r:id="rId2"/>
    <p:sldId id="257" r:id="rId3"/>
    <p:sldId id="259" r:id="rId4"/>
    <p:sldId id="258" r:id="rId5"/>
    <p:sldId id="260" r:id="rId6"/>
    <p:sldId id="262" r:id="rId7"/>
    <p:sldId id="290" r:id="rId8"/>
    <p:sldId id="280" r:id="rId9"/>
    <p:sldId id="273" r:id="rId10"/>
    <p:sldId id="277" r:id="rId11"/>
    <p:sldId id="278" r:id="rId12"/>
    <p:sldId id="279" r:id="rId13"/>
    <p:sldId id="263" r:id="rId14"/>
    <p:sldId id="264" r:id="rId15"/>
    <p:sldId id="265" r:id="rId16"/>
    <p:sldId id="286" r:id="rId17"/>
    <p:sldId id="266" r:id="rId18"/>
    <p:sldId id="268" r:id="rId19"/>
    <p:sldId id="291" r:id="rId20"/>
    <p:sldId id="293" r:id="rId21"/>
    <p:sldId id="294" r:id="rId22"/>
    <p:sldId id="281" r:id="rId23"/>
    <p:sldId id="295" r:id="rId24"/>
    <p:sldId id="296" r:id="rId25"/>
    <p:sldId id="270" r:id="rId26"/>
    <p:sldId id="274" r:id="rId27"/>
    <p:sldId id="275" r:id="rId28"/>
    <p:sldId id="297" r:id="rId29"/>
    <p:sldId id="307" r:id="rId30"/>
    <p:sldId id="308" r:id="rId31"/>
    <p:sldId id="309" r:id="rId32"/>
    <p:sldId id="310" r:id="rId33"/>
    <p:sldId id="288" r:id="rId34"/>
    <p:sldId id="289" r:id="rId35"/>
    <p:sldId id="311" r:id="rId36"/>
    <p:sldId id="312" r:id="rId37"/>
    <p:sldId id="313" r:id="rId38"/>
    <p:sldId id="314" r:id="rId39"/>
    <p:sldId id="284" r:id="rId40"/>
    <p:sldId id="285" r:id="rId41"/>
    <p:sldId id="292" r:id="rId42"/>
    <p:sldId id="287" r:id="rId43"/>
    <p:sldId id="283"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2" autoAdjust="0"/>
    <p:restoredTop sz="83333" autoAdjust="0"/>
  </p:normalViewPr>
  <p:slideViewPr>
    <p:cSldViewPr snapToGrid="0">
      <p:cViewPr varScale="1">
        <p:scale>
          <a:sx n="52" d="100"/>
          <a:sy n="52" d="100"/>
        </p:scale>
        <p:origin x="11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07CBA9-0E3F-40EB-80C0-BFE0B08E3917}" type="datetimeFigureOut">
              <a:rPr lang="pl-PL" smtClean="0"/>
              <a:t>22.10.2023</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DDCA75-E1A8-4566-B053-0538557D7998}" type="slidenum">
              <a:rPr lang="pl-PL" smtClean="0"/>
              <a:t>‹#›</a:t>
            </a:fld>
            <a:endParaRPr lang="pl-PL"/>
          </a:p>
        </p:txBody>
      </p:sp>
    </p:spTree>
    <p:extLst>
      <p:ext uri="{BB962C8B-B14F-4D97-AF65-F5344CB8AC3E}">
        <p14:creationId xmlns:p14="http://schemas.microsoft.com/office/powerpoint/2010/main" val="2398951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a:t>
            </a:fld>
            <a:endParaRPr lang="pl-PL"/>
          </a:p>
        </p:txBody>
      </p:sp>
    </p:spTree>
    <p:extLst>
      <p:ext uri="{BB962C8B-B14F-4D97-AF65-F5344CB8AC3E}">
        <p14:creationId xmlns:p14="http://schemas.microsoft.com/office/powerpoint/2010/main" val="4190398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Art.. 24</a:t>
            </a:r>
          </a:p>
        </p:txBody>
      </p:sp>
      <p:sp>
        <p:nvSpPr>
          <p:cNvPr id="4" name="Symbol zastępczy numeru slajdu 3"/>
          <p:cNvSpPr>
            <a:spLocks noGrp="1"/>
          </p:cNvSpPr>
          <p:nvPr>
            <p:ph type="sldNum" sz="quarter" idx="5"/>
          </p:nvPr>
        </p:nvSpPr>
        <p:spPr/>
        <p:txBody>
          <a:bodyPr/>
          <a:lstStyle/>
          <a:p>
            <a:fld id="{B9DDCA75-E1A8-4566-B053-0538557D7998}" type="slidenum">
              <a:rPr lang="pl-PL" smtClean="0"/>
              <a:t>11</a:t>
            </a:fld>
            <a:endParaRPr lang="pl-PL"/>
          </a:p>
        </p:txBody>
      </p:sp>
    </p:spTree>
    <p:extLst>
      <p:ext uri="{BB962C8B-B14F-4D97-AF65-F5344CB8AC3E}">
        <p14:creationId xmlns:p14="http://schemas.microsoft.com/office/powerpoint/2010/main" val="31976155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12</a:t>
            </a:fld>
            <a:endParaRPr lang="pl-PL"/>
          </a:p>
        </p:txBody>
      </p:sp>
    </p:spTree>
    <p:extLst>
      <p:ext uri="{BB962C8B-B14F-4D97-AF65-F5344CB8AC3E}">
        <p14:creationId xmlns:p14="http://schemas.microsoft.com/office/powerpoint/2010/main" val="29417784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13</a:t>
            </a:fld>
            <a:endParaRPr lang="pl-PL"/>
          </a:p>
        </p:txBody>
      </p:sp>
    </p:spTree>
    <p:extLst>
      <p:ext uri="{BB962C8B-B14F-4D97-AF65-F5344CB8AC3E}">
        <p14:creationId xmlns:p14="http://schemas.microsoft.com/office/powerpoint/2010/main" val="32862709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14</a:t>
            </a:fld>
            <a:endParaRPr lang="pl-PL"/>
          </a:p>
        </p:txBody>
      </p:sp>
    </p:spTree>
    <p:extLst>
      <p:ext uri="{BB962C8B-B14F-4D97-AF65-F5344CB8AC3E}">
        <p14:creationId xmlns:p14="http://schemas.microsoft.com/office/powerpoint/2010/main" val="8441793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18</a:t>
            </a:fld>
            <a:endParaRPr lang="pl-PL"/>
          </a:p>
        </p:txBody>
      </p:sp>
    </p:spTree>
    <p:extLst>
      <p:ext uri="{BB962C8B-B14F-4D97-AF65-F5344CB8AC3E}">
        <p14:creationId xmlns:p14="http://schemas.microsoft.com/office/powerpoint/2010/main" val="196061411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20</a:t>
            </a:fld>
            <a:endParaRPr lang="pl-PL"/>
          </a:p>
        </p:txBody>
      </p:sp>
    </p:spTree>
    <p:extLst>
      <p:ext uri="{BB962C8B-B14F-4D97-AF65-F5344CB8AC3E}">
        <p14:creationId xmlns:p14="http://schemas.microsoft.com/office/powerpoint/2010/main" val="2363365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21</a:t>
            </a:fld>
            <a:endParaRPr lang="pl-PL"/>
          </a:p>
        </p:txBody>
      </p:sp>
    </p:spTree>
    <p:extLst>
      <p:ext uri="{BB962C8B-B14F-4D97-AF65-F5344CB8AC3E}">
        <p14:creationId xmlns:p14="http://schemas.microsoft.com/office/powerpoint/2010/main" val="30015752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23</a:t>
            </a:fld>
            <a:endParaRPr lang="pl-PL"/>
          </a:p>
        </p:txBody>
      </p:sp>
    </p:spTree>
    <p:extLst>
      <p:ext uri="{BB962C8B-B14F-4D97-AF65-F5344CB8AC3E}">
        <p14:creationId xmlns:p14="http://schemas.microsoft.com/office/powerpoint/2010/main" val="158026239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24</a:t>
            </a:fld>
            <a:endParaRPr lang="pl-PL"/>
          </a:p>
        </p:txBody>
      </p:sp>
    </p:spTree>
    <p:extLst>
      <p:ext uri="{BB962C8B-B14F-4D97-AF65-F5344CB8AC3E}">
        <p14:creationId xmlns:p14="http://schemas.microsoft.com/office/powerpoint/2010/main" val="41115724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25</a:t>
            </a:fld>
            <a:endParaRPr lang="pl-PL"/>
          </a:p>
        </p:txBody>
      </p:sp>
    </p:spTree>
    <p:extLst>
      <p:ext uri="{BB962C8B-B14F-4D97-AF65-F5344CB8AC3E}">
        <p14:creationId xmlns:p14="http://schemas.microsoft.com/office/powerpoint/2010/main" val="36559787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2</a:t>
            </a:fld>
            <a:endParaRPr lang="pl-PL"/>
          </a:p>
        </p:txBody>
      </p:sp>
    </p:spTree>
    <p:extLst>
      <p:ext uri="{BB962C8B-B14F-4D97-AF65-F5344CB8AC3E}">
        <p14:creationId xmlns:p14="http://schemas.microsoft.com/office/powerpoint/2010/main" val="35639475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26</a:t>
            </a:fld>
            <a:endParaRPr lang="pl-PL"/>
          </a:p>
        </p:txBody>
      </p:sp>
    </p:spTree>
    <p:extLst>
      <p:ext uri="{BB962C8B-B14F-4D97-AF65-F5344CB8AC3E}">
        <p14:creationId xmlns:p14="http://schemas.microsoft.com/office/powerpoint/2010/main" val="322466336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27</a:t>
            </a:fld>
            <a:endParaRPr lang="pl-PL"/>
          </a:p>
        </p:txBody>
      </p:sp>
    </p:spTree>
    <p:extLst>
      <p:ext uri="{BB962C8B-B14F-4D97-AF65-F5344CB8AC3E}">
        <p14:creationId xmlns:p14="http://schemas.microsoft.com/office/powerpoint/2010/main" val="181177086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28</a:t>
            </a:fld>
            <a:endParaRPr lang="pl-PL"/>
          </a:p>
        </p:txBody>
      </p:sp>
    </p:spTree>
    <p:extLst>
      <p:ext uri="{BB962C8B-B14F-4D97-AF65-F5344CB8AC3E}">
        <p14:creationId xmlns:p14="http://schemas.microsoft.com/office/powerpoint/2010/main" val="25114740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29</a:t>
            </a:fld>
            <a:endParaRPr lang="pl-PL"/>
          </a:p>
        </p:txBody>
      </p:sp>
    </p:spTree>
    <p:extLst>
      <p:ext uri="{BB962C8B-B14F-4D97-AF65-F5344CB8AC3E}">
        <p14:creationId xmlns:p14="http://schemas.microsoft.com/office/powerpoint/2010/main" val="239233402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30</a:t>
            </a:fld>
            <a:endParaRPr lang="pl-PL"/>
          </a:p>
        </p:txBody>
      </p:sp>
    </p:spTree>
    <p:extLst>
      <p:ext uri="{BB962C8B-B14F-4D97-AF65-F5344CB8AC3E}">
        <p14:creationId xmlns:p14="http://schemas.microsoft.com/office/powerpoint/2010/main" val="41523119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31</a:t>
            </a:fld>
            <a:endParaRPr lang="pl-PL"/>
          </a:p>
        </p:txBody>
      </p:sp>
    </p:spTree>
    <p:extLst>
      <p:ext uri="{BB962C8B-B14F-4D97-AF65-F5344CB8AC3E}">
        <p14:creationId xmlns:p14="http://schemas.microsoft.com/office/powerpoint/2010/main" val="12212017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32</a:t>
            </a:fld>
            <a:endParaRPr lang="pl-PL"/>
          </a:p>
        </p:txBody>
      </p:sp>
    </p:spTree>
    <p:extLst>
      <p:ext uri="{BB962C8B-B14F-4D97-AF65-F5344CB8AC3E}">
        <p14:creationId xmlns:p14="http://schemas.microsoft.com/office/powerpoint/2010/main" val="379633180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33</a:t>
            </a:fld>
            <a:endParaRPr lang="pl-PL"/>
          </a:p>
        </p:txBody>
      </p:sp>
    </p:spTree>
    <p:extLst>
      <p:ext uri="{BB962C8B-B14F-4D97-AF65-F5344CB8AC3E}">
        <p14:creationId xmlns:p14="http://schemas.microsoft.com/office/powerpoint/2010/main" val="161072668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34</a:t>
            </a:fld>
            <a:endParaRPr lang="pl-PL"/>
          </a:p>
        </p:txBody>
      </p:sp>
    </p:spTree>
    <p:extLst>
      <p:ext uri="{BB962C8B-B14F-4D97-AF65-F5344CB8AC3E}">
        <p14:creationId xmlns:p14="http://schemas.microsoft.com/office/powerpoint/2010/main" val="17024456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35</a:t>
            </a:fld>
            <a:endParaRPr lang="pl-PL"/>
          </a:p>
        </p:txBody>
      </p:sp>
    </p:spTree>
    <p:extLst>
      <p:ext uri="{BB962C8B-B14F-4D97-AF65-F5344CB8AC3E}">
        <p14:creationId xmlns:p14="http://schemas.microsoft.com/office/powerpoint/2010/main" val="6511463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3</a:t>
            </a:fld>
            <a:endParaRPr lang="pl-PL"/>
          </a:p>
        </p:txBody>
      </p:sp>
    </p:spTree>
    <p:extLst>
      <p:ext uri="{BB962C8B-B14F-4D97-AF65-F5344CB8AC3E}">
        <p14:creationId xmlns:p14="http://schemas.microsoft.com/office/powerpoint/2010/main" val="33451448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36</a:t>
            </a:fld>
            <a:endParaRPr lang="pl-PL"/>
          </a:p>
        </p:txBody>
      </p:sp>
    </p:spTree>
    <p:extLst>
      <p:ext uri="{BB962C8B-B14F-4D97-AF65-F5344CB8AC3E}">
        <p14:creationId xmlns:p14="http://schemas.microsoft.com/office/powerpoint/2010/main" val="1956954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534891B2-AC63-42BB-B6CA-E1A0CE3F35D4}" type="slidenum">
              <a:rPr lang="pl-PL" smtClean="0"/>
              <a:t>37</a:t>
            </a:fld>
            <a:endParaRPr lang="pl-PL"/>
          </a:p>
        </p:txBody>
      </p:sp>
    </p:spTree>
    <p:extLst>
      <p:ext uri="{BB962C8B-B14F-4D97-AF65-F5344CB8AC3E}">
        <p14:creationId xmlns:p14="http://schemas.microsoft.com/office/powerpoint/2010/main" val="213879189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6839CD1-74C3-4852-928E-E64022D0EB2D}" type="slidenum">
              <a:rPr kumimoji="0" lang="pl-P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39</a:t>
            </a:fld>
            <a:endParaRPr kumimoji="0" lang="pl-P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656711017"/>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6839CD1-74C3-4852-928E-E64022D0EB2D}" type="slidenum">
              <a:rPr lang="pl-PL" smtClean="0"/>
              <a:t>40</a:t>
            </a:fld>
            <a:endParaRPr lang="pl-PL"/>
          </a:p>
        </p:txBody>
      </p:sp>
    </p:spTree>
    <p:extLst>
      <p:ext uri="{BB962C8B-B14F-4D97-AF65-F5344CB8AC3E}">
        <p14:creationId xmlns:p14="http://schemas.microsoft.com/office/powerpoint/2010/main" val="49296428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06839CD1-74C3-4852-928E-E64022D0EB2D}" type="slidenum">
              <a:rPr lang="pl-PL" smtClean="0"/>
              <a:t>41</a:t>
            </a:fld>
            <a:endParaRPr lang="pl-PL"/>
          </a:p>
        </p:txBody>
      </p:sp>
    </p:spTree>
    <p:extLst>
      <p:ext uri="{BB962C8B-B14F-4D97-AF65-F5344CB8AC3E}">
        <p14:creationId xmlns:p14="http://schemas.microsoft.com/office/powerpoint/2010/main" val="34766462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4</a:t>
            </a:fld>
            <a:endParaRPr lang="pl-PL"/>
          </a:p>
        </p:txBody>
      </p:sp>
    </p:spTree>
    <p:extLst>
      <p:ext uri="{BB962C8B-B14F-4D97-AF65-F5344CB8AC3E}">
        <p14:creationId xmlns:p14="http://schemas.microsoft.com/office/powerpoint/2010/main" val="2317355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5</a:t>
            </a:fld>
            <a:endParaRPr lang="pl-PL"/>
          </a:p>
        </p:txBody>
      </p:sp>
    </p:spTree>
    <p:extLst>
      <p:ext uri="{BB962C8B-B14F-4D97-AF65-F5344CB8AC3E}">
        <p14:creationId xmlns:p14="http://schemas.microsoft.com/office/powerpoint/2010/main" val="2525552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6</a:t>
            </a:fld>
            <a:endParaRPr lang="pl-PL"/>
          </a:p>
        </p:txBody>
      </p:sp>
    </p:spTree>
    <p:extLst>
      <p:ext uri="{BB962C8B-B14F-4D97-AF65-F5344CB8AC3E}">
        <p14:creationId xmlns:p14="http://schemas.microsoft.com/office/powerpoint/2010/main" val="3611130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8</a:t>
            </a:fld>
            <a:endParaRPr lang="pl-PL"/>
          </a:p>
        </p:txBody>
      </p:sp>
    </p:spTree>
    <p:extLst>
      <p:ext uri="{BB962C8B-B14F-4D97-AF65-F5344CB8AC3E}">
        <p14:creationId xmlns:p14="http://schemas.microsoft.com/office/powerpoint/2010/main" val="1523156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9</a:t>
            </a:fld>
            <a:endParaRPr lang="pl-PL"/>
          </a:p>
        </p:txBody>
      </p:sp>
    </p:spTree>
    <p:extLst>
      <p:ext uri="{BB962C8B-B14F-4D97-AF65-F5344CB8AC3E}">
        <p14:creationId xmlns:p14="http://schemas.microsoft.com/office/powerpoint/2010/main" val="9857430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200" kern="1200" dirty="0">
              <a:solidFill>
                <a:schemeClr val="tx1"/>
              </a:solidFill>
              <a:effectLst/>
              <a:latin typeface="+mn-lt"/>
              <a:ea typeface="+mn-ea"/>
              <a:cs typeface="+mn-cs"/>
            </a:endParaRPr>
          </a:p>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10</a:t>
            </a:fld>
            <a:endParaRPr lang="pl-PL"/>
          </a:p>
        </p:txBody>
      </p:sp>
    </p:spTree>
    <p:extLst>
      <p:ext uri="{BB962C8B-B14F-4D97-AF65-F5344CB8AC3E}">
        <p14:creationId xmlns:p14="http://schemas.microsoft.com/office/powerpoint/2010/main" val="1614748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679D194-9BE6-4480-A715-5B8C9F1BDF5A}" type="datetimeFigureOut">
              <a:rPr lang="pl-PL" smtClean="0"/>
              <a:t>22.10.2023</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046C16F-FB1F-4219-A343-9D69474432A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74155355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679D194-9BE6-4480-A715-5B8C9F1BDF5A}" type="datetimeFigureOut">
              <a:rPr lang="pl-PL" smtClean="0"/>
              <a:t>22.10.2023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390159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679D194-9BE6-4480-A715-5B8C9F1BDF5A}" type="datetimeFigureOut">
              <a:rPr lang="pl-PL" smtClean="0"/>
              <a:t>22.10.2023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143140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679D194-9BE6-4480-A715-5B8C9F1BDF5A}" type="datetimeFigureOut">
              <a:rPr lang="pl-PL" smtClean="0"/>
              <a:t>22.10.2023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2271679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E679D194-9BE6-4480-A715-5B8C9F1BDF5A}" type="datetimeFigureOut">
              <a:rPr lang="pl-PL" smtClean="0"/>
              <a:t>22.10.2023</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046C16F-FB1F-4219-A343-9D69474432A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883511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679D194-9BE6-4480-A715-5B8C9F1BDF5A}" type="datetimeFigureOut">
              <a:rPr lang="pl-PL" smtClean="0"/>
              <a:t>22.10.2023</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2038663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679D194-9BE6-4480-A715-5B8C9F1BDF5A}" type="datetimeFigureOut">
              <a:rPr lang="pl-PL" smtClean="0"/>
              <a:t>22.10.2023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288946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679D194-9BE6-4480-A715-5B8C9F1BDF5A}" type="datetimeFigureOut">
              <a:rPr lang="pl-PL" smtClean="0"/>
              <a:t>22.10.2023</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4269783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79D194-9BE6-4480-A715-5B8C9F1BDF5A}" type="datetimeFigureOut">
              <a:rPr lang="pl-PL" smtClean="0"/>
              <a:t>22.10.2023</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413179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679D194-9BE6-4480-A715-5B8C9F1BDF5A}" type="datetimeFigureOut">
              <a:rPr lang="pl-PL" smtClean="0"/>
              <a:t>22.10.2023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046C16F-FB1F-4219-A343-9D69474432A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223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679D194-9BE6-4480-A715-5B8C9F1BDF5A}" type="datetimeFigureOut">
              <a:rPr lang="pl-PL" smtClean="0"/>
              <a:t>22.10.2023</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046C16F-FB1F-4219-A343-9D69474432A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802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679D194-9BE6-4480-A715-5B8C9F1BDF5A}" type="datetimeFigureOut">
              <a:rPr lang="pl-PL" smtClean="0"/>
              <a:t>22.10.2023</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046C16F-FB1F-4219-A343-9D69474432A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623331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C30DECA-E52C-4D56-96B9-718590A2E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A046A95-1E4D-4EAE-9146-822CF94F04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1" name="Freeform 6">
              <a:extLst>
                <a:ext uri="{FF2B5EF4-FFF2-40B4-BE49-F238E27FC236}">
                  <a16:creationId xmlns:a16="http://schemas.microsoft.com/office/drawing/2014/main" id="{E94C9933-93E1-43FF-8BC2-8F0B7794D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txBody>
            <a:bodyPr/>
            <a:lstStyle/>
            <a:p>
              <a:endParaRPr lang="pl-PL"/>
            </a:p>
          </p:txBody>
        </p:sp>
        <p:sp>
          <p:nvSpPr>
            <p:cNvPr id="17" name="Freeform 6">
              <a:extLst>
                <a:ext uri="{FF2B5EF4-FFF2-40B4-BE49-F238E27FC236}">
                  <a16:creationId xmlns:a16="http://schemas.microsoft.com/office/drawing/2014/main" id="{B3AA8CBD-7A2E-4084-A09F-484D16658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txBody>
            <a:bodyPr/>
            <a:lstStyle/>
            <a:p>
              <a:endParaRPr lang="pl-PL"/>
            </a:p>
          </p:txBody>
        </p:sp>
      </p:grpSp>
      <p:sp>
        <p:nvSpPr>
          <p:cNvPr id="2" name="Tytuł 1">
            <a:extLst>
              <a:ext uri="{FF2B5EF4-FFF2-40B4-BE49-F238E27FC236}">
                <a16:creationId xmlns:a16="http://schemas.microsoft.com/office/drawing/2014/main" id="{22790ACC-6978-40AA-BD8A-655DBC4A6641}"/>
              </a:ext>
            </a:extLst>
          </p:cNvPr>
          <p:cNvSpPr>
            <a:spLocks noGrp="1"/>
          </p:cNvSpPr>
          <p:nvPr>
            <p:ph type="ctrTitle"/>
          </p:nvPr>
        </p:nvSpPr>
        <p:spPr>
          <a:xfrm>
            <a:off x="1562669" y="1480930"/>
            <a:ext cx="8447964" cy="3254321"/>
          </a:xfrm>
        </p:spPr>
        <p:txBody>
          <a:bodyPr>
            <a:normAutofit/>
          </a:bodyPr>
          <a:lstStyle/>
          <a:p>
            <a:pPr algn="l"/>
            <a:r>
              <a:rPr lang="pl-PL" sz="6600" dirty="0"/>
              <a:t>Prawo administracyjne</a:t>
            </a:r>
          </a:p>
        </p:txBody>
      </p:sp>
    </p:spTree>
    <p:extLst>
      <p:ext uri="{BB962C8B-B14F-4D97-AF65-F5344CB8AC3E}">
        <p14:creationId xmlns:p14="http://schemas.microsoft.com/office/powerpoint/2010/main" val="311820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885888-A154-4B56-8D4B-0F7FD95CFC67}"/>
              </a:ext>
            </a:extLst>
          </p:cNvPr>
          <p:cNvSpPr>
            <a:spLocks noGrp="1"/>
          </p:cNvSpPr>
          <p:nvPr>
            <p:ph type="title"/>
          </p:nvPr>
        </p:nvSpPr>
        <p:spPr>
          <a:xfrm>
            <a:off x="1371600" y="685800"/>
            <a:ext cx="9601200" cy="930349"/>
          </a:xfrm>
        </p:spPr>
        <p:txBody>
          <a:bodyPr>
            <a:normAutofit/>
          </a:bodyPr>
          <a:lstStyle/>
          <a:p>
            <a:r>
              <a:rPr lang="pl-PL" sz="4000" dirty="0"/>
              <a:t>Sfery ingerencji administracji - przykłady</a:t>
            </a:r>
          </a:p>
        </p:txBody>
      </p:sp>
      <p:sp>
        <p:nvSpPr>
          <p:cNvPr id="3" name="Symbol zastępczy zawartości 2">
            <a:extLst>
              <a:ext uri="{FF2B5EF4-FFF2-40B4-BE49-F238E27FC236}">
                <a16:creationId xmlns:a16="http://schemas.microsoft.com/office/drawing/2014/main" id="{300C7904-73B9-40DB-B47D-65BC8DFABB17}"/>
              </a:ext>
            </a:extLst>
          </p:cNvPr>
          <p:cNvSpPr>
            <a:spLocks noGrp="1"/>
          </p:cNvSpPr>
          <p:nvPr>
            <p:ph idx="1"/>
          </p:nvPr>
        </p:nvSpPr>
        <p:spPr/>
        <p:txBody>
          <a:bodyPr>
            <a:normAutofit fontScale="92500" lnSpcReduction="20000"/>
          </a:bodyPr>
          <a:lstStyle/>
          <a:p>
            <a:r>
              <a:rPr lang="pl-PL" sz="2400" dirty="0"/>
              <a:t>Art. 40 ust. 3 </a:t>
            </a:r>
            <a:r>
              <a:rPr lang="pl-PL" sz="2400" dirty="0" err="1"/>
              <a:t>u.s.g</a:t>
            </a:r>
            <a:r>
              <a:rPr lang="pl-PL" sz="2400" dirty="0"/>
              <a:t>.  </a:t>
            </a:r>
          </a:p>
          <a:p>
            <a:pPr marL="0" indent="0">
              <a:buNone/>
            </a:pPr>
            <a:r>
              <a:rPr lang="pl-PL" sz="2400" dirty="0"/>
              <a:t>(…) rada gminy może wydawać przepisy porządkowe, jeżeli jest to niezbędne dla ochrony życia lub zdrowia obywateli oraz dla zapewnienia porządku, spokoju i bezpieczeństwa publicznego.</a:t>
            </a:r>
          </a:p>
          <a:p>
            <a:r>
              <a:rPr lang="pl-PL" sz="2400" dirty="0"/>
              <a:t>Art. 88 Prawo farmaceutyczne </a:t>
            </a:r>
          </a:p>
          <a:p>
            <a:pPr marL="0" indent="0">
              <a:buNone/>
            </a:pPr>
            <a:r>
              <a:rPr lang="pl-PL" sz="2400" dirty="0"/>
              <a:t>W aptece ogólnodostępnej musi być ustanowiony farmaceuta, (…) odpowiedzialny za prowadzenie apteki, zwany dalej „kierownikiem apteki”; można być kierownikiem tylko jednej apteki. </a:t>
            </a:r>
            <a:br>
              <a:rPr lang="pl-PL" sz="2400" dirty="0"/>
            </a:br>
            <a:r>
              <a:rPr lang="pl-PL" sz="2400" dirty="0"/>
              <a:t>2. Kierownikiem apteki może być farmaceuta, o którym mowa w ust. 1, który ma co najmniej 5-letni staż pracy w aptece lub 3-letni staż pracy w aptece, w przypadku gdy posiada specjalizację z zakresu farmacji aptecznej. </a:t>
            </a:r>
          </a:p>
        </p:txBody>
      </p:sp>
    </p:spTree>
    <p:extLst>
      <p:ext uri="{BB962C8B-B14F-4D97-AF65-F5344CB8AC3E}">
        <p14:creationId xmlns:p14="http://schemas.microsoft.com/office/powerpoint/2010/main" val="41076305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62043C-804A-4DEA-895A-A914461D0FD7}"/>
              </a:ext>
            </a:extLst>
          </p:cNvPr>
          <p:cNvSpPr>
            <a:spLocks noGrp="1"/>
          </p:cNvSpPr>
          <p:nvPr>
            <p:ph type="title"/>
          </p:nvPr>
        </p:nvSpPr>
        <p:spPr>
          <a:xfrm>
            <a:off x="1371600" y="685800"/>
            <a:ext cx="9601200" cy="843197"/>
          </a:xfrm>
        </p:spPr>
        <p:txBody>
          <a:bodyPr/>
          <a:lstStyle/>
          <a:p>
            <a:r>
              <a:rPr lang="pl-PL" dirty="0"/>
              <a:t>Sfery ingerencji administracji przykłady</a:t>
            </a:r>
          </a:p>
        </p:txBody>
      </p:sp>
      <p:sp>
        <p:nvSpPr>
          <p:cNvPr id="3" name="Symbol zastępczy zawartości 2">
            <a:extLst>
              <a:ext uri="{FF2B5EF4-FFF2-40B4-BE49-F238E27FC236}">
                <a16:creationId xmlns:a16="http://schemas.microsoft.com/office/drawing/2014/main" id="{EDC78A2D-F958-41CC-92D9-9FD6DD81E94E}"/>
              </a:ext>
            </a:extLst>
          </p:cNvPr>
          <p:cNvSpPr>
            <a:spLocks noGrp="1"/>
          </p:cNvSpPr>
          <p:nvPr>
            <p:ph idx="1"/>
          </p:nvPr>
        </p:nvSpPr>
        <p:spPr>
          <a:xfrm>
            <a:off x="1371600" y="1768839"/>
            <a:ext cx="9601200" cy="4721902"/>
          </a:xfrm>
        </p:spPr>
        <p:txBody>
          <a:bodyPr>
            <a:normAutofit/>
          </a:bodyPr>
          <a:lstStyle/>
          <a:p>
            <a:r>
              <a:rPr lang="pl-PL" sz="2400" dirty="0"/>
              <a:t>Art. 10  ust. 1 Prawo o broni i amunicji </a:t>
            </a:r>
          </a:p>
          <a:p>
            <a:pPr marL="0" indent="0">
              <a:buNone/>
            </a:pPr>
            <a:r>
              <a:rPr lang="pl-PL" sz="2400" dirty="0"/>
              <a:t> Właściwy organ Policji wydaje pozwolenie na broń, jeżeli wnioskodawca nie stanowi zagrożenia dla samego siebie, porządku lub bezpieczeństwa publicznego oraz przedstawi ważną przyczynę posiadania broni. </a:t>
            </a:r>
          </a:p>
          <a:p>
            <a:endParaRPr lang="pl-PL" sz="2400" dirty="0"/>
          </a:p>
          <a:p>
            <a:r>
              <a:rPr lang="pl-PL" sz="2400" dirty="0"/>
              <a:t>Art. 10. 1. </a:t>
            </a:r>
            <a:r>
              <a:rPr lang="pl-PL" sz="2400" dirty="0" err="1"/>
              <a:t>Pr.Energ</a:t>
            </a:r>
            <a:r>
              <a:rPr lang="pl-PL" sz="2400" dirty="0"/>
              <a:t>. </a:t>
            </a:r>
          </a:p>
          <a:p>
            <a:pPr marL="0" indent="0">
              <a:buNone/>
            </a:pPr>
            <a:r>
              <a:rPr lang="pl-PL" sz="2400" dirty="0"/>
              <a:t>Przedsiębiorstwo energetyczne zajmujące się wytwarzaniem energii elektrycznej lub ciepła jest obowiązane utrzymywać zapasy paliw w ilości zapewniającej utrzymanie ciągłości dostaw energii elektrycznej lub ciepła do odbiorców, z zastrzeżeniem ust. 1a–1d</a:t>
            </a:r>
          </a:p>
        </p:txBody>
      </p:sp>
    </p:spTree>
    <p:extLst>
      <p:ext uri="{BB962C8B-B14F-4D97-AF65-F5344CB8AC3E}">
        <p14:creationId xmlns:p14="http://schemas.microsoft.com/office/powerpoint/2010/main" val="32182433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28CE96-C7DA-46DD-9A81-C74AF60D7B47}"/>
              </a:ext>
            </a:extLst>
          </p:cNvPr>
          <p:cNvSpPr>
            <a:spLocks noGrp="1"/>
          </p:cNvSpPr>
          <p:nvPr>
            <p:ph type="title"/>
          </p:nvPr>
        </p:nvSpPr>
        <p:spPr/>
        <p:txBody>
          <a:bodyPr>
            <a:normAutofit/>
          </a:bodyPr>
          <a:lstStyle/>
          <a:p>
            <a:r>
              <a:rPr lang="pl-PL" sz="4000" dirty="0"/>
              <a:t>Sfery ingerencji administracji – przykłady </a:t>
            </a:r>
          </a:p>
        </p:txBody>
      </p:sp>
      <p:sp>
        <p:nvSpPr>
          <p:cNvPr id="3" name="Symbol zastępczy zawartości 2">
            <a:extLst>
              <a:ext uri="{FF2B5EF4-FFF2-40B4-BE49-F238E27FC236}">
                <a16:creationId xmlns:a16="http://schemas.microsoft.com/office/drawing/2014/main" id="{2D802549-F623-4B3D-A8C6-16E93A42EE6B}"/>
              </a:ext>
            </a:extLst>
          </p:cNvPr>
          <p:cNvSpPr>
            <a:spLocks noGrp="1"/>
          </p:cNvSpPr>
          <p:nvPr>
            <p:ph idx="1"/>
          </p:nvPr>
        </p:nvSpPr>
        <p:spPr/>
        <p:txBody>
          <a:bodyPr>
            <a:normAutofit/>
          </a:bodyPr>
          <a:lstStyle/>
          <a:p>
            <a:r>
              <a:rPr lang="pl-PL" sz="2400" dirty="0"/>
              <a:t>Art. 5 ust. 1 ust. o pomocy państwa w wychowaniu dzieci - Świadczenie wychowawcze przysługuje osobom, o których mowa w art. 4 ust. 2, w wysokości 500,00 zł miesięcznie na dziecko w rodzinie</a:t>
            </a:r>
          </a:p>
          <a:p>
            <a:r>
              <a:rPr lang="pl-PL" sz="2400" dirty="0"/>
              <a:t>Program Taxi 75+</a:t>
            </a:r>
          </a:p>
          <a:p>
            <a:r>
              <a:rPr lang="pl-PL" sz="2400" dirty="0"/>
              <a:t>Darmowe żłobki</a:t>
            </a:r>
          </a:p>
          <a:p>
            <a:r>
              <a:rPr lang="pl-PL" sz="2400" dirty="0"/>
              <a:t>Art. 35 ust. 1 Prawo oświatowe - Nauka jest obowiązkowa do ukończenia 18. roku życia</a:t>
            </a:r>
          </a:p>
          <a:p>
            <a:pPr marL="0" indent="0">
              <a:buNone/>
            </a:pPr>
            <a:endParaRPr lang="pl-PL" dirty="0"/>
          </a:p>
          <a:p>
            <a:endParaRPr lang="pl-PL" dirty="0"/>
          </a:p>
          <a:p>
            <a:pPr marL="0" indent="0">
              <a:buNone/>
            </a:pPr>
            <a:endParaRPr lang="pl-PL" dirty="0"/>
          </a:p>
        </p:txBody>
      </p:sp>
    </p:spTree>
    <p:extLst>
      <p:ext uri="{BB962C8B-B14F-4D97-AF65-F5344CB8AC3E}">
        <p14:creationId xmlns:p14="http://schemas.microsoft.com/office/powerpoint/2010/main" val="27977484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193360-C023-4EC6-B15F-C008256CAD8D}"/>
              </a:ext>
            </a:extLst>
          </p:cNvPr>
          <p:cNvSpPr>
            <a:spLocks noGrp="1"/>
          </p:cNvSpPr>
          <p:nvPr>
            <p:ph type="title"/>
          </p:nvPr>
        </p:nvSpPr>
        <p:spPr/>
        <p:txBody>
          <a:bodyPr/>
          <a:lstStyle/>
          <a:p>
            <a:r>
              <a:rPr lang="pl-PL" dirty="0"/>
              <a:t>Prawo administracyjne</a:t>
            </a:r>
          </a:p>
        </p:txBody>
      </p:sp>
      <p:sp>
        <p:nvSpPr>
          <p:cNvPr id="3" name="Symbol zastępczy zawartości 2">
            <a:extLst>
              <a:ext uri="{FF2B5EF4-FFF2-40B4-BE49-F238E27FC236}">
                <a16:creationId xmlns:a16="http://schemas.microsoft.com/office/drawing/2014/main" id="{0D486B6D-AF9C-4088-81CC-8A53D0A39A9D}"/>
              </a:ext>
            </a:extLst>
          </p:cNvPr>
          <p:cNvSpPr>
            <a:spLocks noGrp="1"/>
          </p:cNvSpPr>
          <p:nvPr>
            <p:ph idx="1"/>
          </p:nvPr>
        </p:nvSpPr>
        <p:spPr>
          <a:xfrm>
            <a:off x="1371600" y="2286000"/>
            <a:ext cx="9601200" cy="3886200"/>
          </a:xfrm>
        </p:spPr>
        <p:txBody>
          <a:bodyPr>
            <a:normAutofit fontScale="92500" lnSpcReduction="20000"/>
          </a:bodyPr>
          <a:lstStyle/>
          <a:p>
            <a:r>
              <a:rPr lang="pl-PL" sz="2400" dirty="0"/>
              <a:t>Gałąź prawa, która normuje:</a:t>
            </a:r>
          </a:p>
          <a:p>
            <a:pPr lvl="1"/>
            <a:r>
              <a:rPr lang="pl-PL" sz="2400" dirty="0"/>
              <a:t>Organizację, zadania i zasady działania administracji w kontekście jej funkcjonowania i relacji z osobami fizycznymi i innymi jednostkami</a:t>
            </a:r>
          </a:p>
          <a:p>
            <a:pPr lvl="1"/>
            <a:r>
              <a:rPr lang="pl-PL" sz="2400" dirty="0"/>
              <a:t>Sposoby działania podmiotów administrujących, wykonujących na rzecz interesu publicznego i dla dobra wspólnego i jednostki zadania z zakresu administracji publicznej</a:t>
            </a:r>
          </a:p>
          <a:p>
            <a:pPr lvl="1"/>
            <a:r>
              <a:rPr lang="pl-PL" sz="2400" dirty="0"/>
              <a:t>Wzajemne relacje pomiędzy podmiotami administrującymi,  a także relacje między podmiotami administrującymi a administrowanymi poprzez ustalanie w ich obrębie wzajemnych praw i obowiązków</a:t>
            </a:r>
          </a:p>
          <a:p>
            <a:pPr lvl="1"/>
            <a:r>
              <a:rPr lang="pl-PL" sz="2400" dirty="0"/>
              <a:t>Stosunki społeczne w różnych dziedzinach życia publicznego, a także zasady i wartości, które leżą u podstaw działań publicznych </a:t>
            </a:r>
          </a:p>
          <a:p>
            <a:pPr marL="0" indent="0" algn="r">
              <a:buNone/>
            </a:pPr>
            <a:r>
              <a:rPr lang="pl-PL" dirty="0"/>
              <a:t>J. Blicharz </a:t>
            </a:r>
          </a:p>
        </p:txBody>
      </p:sp>
    </p:spTree>
    <p:extLst>
      <p:ext uri="{BB962C8B-B14F-4D97-AF65-F5344CB8AC3E}">
        <p14:creationId xmlns:p14="http://schemas.microsoft.com/office/powerpoint/2010/main" val="16482747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BD204E-17AA-4029-9DD4-3E3A387D245E}"/>
              </a:ext>
            </a:extLst>
          </p:cNvPr>
          <p:cNvSpPr>
            <a:spLocks noGrp="1"/>
          </p:cNvSpPr>
          <p:nvPr>
            <p:ph type="title"/>
          </p:nvPr>
        </p:nvSpPr>
        <p:spPr>
          <a:xfrm>
            <a:off x="1371600" y="608682"/>
            <a:ext cx="9601200" cy="1043848"/>
          </a:xfrm>
        </p:spPr>
        <p:txBody>
          <a:bodyPr>
            <a:normAutofit fontScale="90000"/>
          </a:bodyPr>
          <a:lstStyle/>
          <a:p>
            <a:r>
              <a:rPr lang="pl-PL" dirty="0"/>
              <a:t>Klasyfikacja norm prawa administracyjnego</a:t>
            </a:r>
          </a:p>
        </p:txBody>
      </p:sp>
      <p:sp>
        <p:nvSpPr>
          <p:cNvPr id="3" name="Symbol zastępczy zawartości 2">
            <a:extLst>
              <a:ext uri="{FF2B5EF4-FFF2-40B4-BE49-F238E27FC236}">
                <a16:creationId xmlns:a16="http://schemas.microsoft.com/office/drawing/2014/main" id="{D0DBE80B-0862-49A6-9607-A2BAD28E820F}"/>
              </a:ext>
            </a:extLst>
          </p:cNvPr>
          <p:cNvSpPr>
            <a:spLocks noGrp="1"/>
          </p:cNvSpPr>
          <p:nvPr>
            <p:ph idx="1"/>
          </p:nvPr>
        </p:nvSpPr>
        <p:spPr>
          <a:xfrm>
            <a:off x="1371600" y="1652530"/>
            <a:ext cx="9601200" cy="4596788"/>
          </a:xfrm>
        </p:spPr>
        <p:txBody>
          <a:bodyPr>
            <a:normAutofit/>
          </a:bodyPr>
          <a:lstStyle/>
          <a:p>
            <a:r>
              <a:rPr lang="pl-PL" sz="2600" dirty="0"/>
              <a:t>Normy prawa </a:t>
            </a:r>
            <a:r>
              <a:rPr lang="pl-PL" sz="2600" b="1" dirty="0"/>
              <a:t>ustrojowego</a:t>
            </a:r>
            <a:r>
              <a:rPr lang="pl-PL" sz="2600" dirty="0"/>
              <a:t> </a:t>
            </a:r>
          </a:p>
          <a:p>
            <a:r>
              <a:rPr lang="pl-PL" sz="2600" dirty="0"/>
              <a:t>Normy prawa </a:t>
            </a:r>
            <a:r>
              <a:rPr lang="pl-PL" sz="2600" b="1" dirty="0"/>
              <a:t>materialnego</a:t>
            </a:r>
          </a:p>
          <a:p>
            <a:r>
              <a:rPr lang="pl-PL" sz="2600" dirty="0"/>
              <a:t> Normy prawa </a:t>
            </a:r>
            <a:r>
              <a:rPr lang="pl-PL" sz="2600" b="1" dirty="0"/>
              <a:t>procesowego</a:t>
            </a:r>
            <a:endParaRPr lang="pl-PL" dirty="0"/>
          </a:p>
          <a:p>
            <a:pPr marL="0" indent="0">
              <a:buNone/>
            </a:pPr>
            <a:endParaRPr lang="pl-PL" i="0" dirty="0"/>
          </a:p>
        </p:txBody>
      </p:sp>
    </p:spTree>
    <p:extLst>
      <p:ext uri="{BB962C8B-B14F-4D97-AF65-F5344CB8AC3E}">
        <p14:creationId xmlns:p14="http://schemas.microsoft.com/office/powerpoint/2010/main" val="23197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B9DD25-38A1-46AE-8648-A1E689A8528C}"/>
              </a:ext>
            </a:extLst>
          </p:cNvPr>
          <p:cNvSpPr>
            <a:spLocks noGrp="1"/>
          </p:cNvSpPr>
          <p:nvPr>
            <p:ph type="title"/>
          </p:nvPr>
        </p:nvSpPr>
        <p:spPr>
          <a:xfrm>
            <a:off x="1371600" y="685800"/>
            <a:ext cx="9601200" cy="867578"/>
          </a:xfrm>
        </p:spPr>
        <p:txBody>
          <a:bodyPr/>
          <a:lstStyle/>
          <a:p>
            <a:r>
              <a:rPr lang="pl-PL" dirty="0"/>
              <a:t>Przykłady</a:t>
            </a:r>
          </a:p>
        </p:txBody>
      </p:sp>
      <p:sp>
        <p:nvSpPr>
          <p:cNvPr id="3" name="Symbol zastępczy zawartości 2">
            <a:extLst>
              <a:ext uri="{FF2B5EF4-FFF2-40B4-BE49-F238E27FC236}">
                <a16:creationId xmlns:a16="http://schemas.microsoft.com/office/drawing/2014/main" id="{071C2182-DED3-45D5-9ABC-DE302CF6E766}"/>
              </a:ext>
            </a:extLst>
          </p:cNvPr>
          <p:cNvSpPr>
            <a:spLocks noGrp="1"/>
          </p:cNvSpPr>
          <p:nvPr>
            <p:ph idx="1"/>
          </p:nvPr>
        </p:nvSpPr>
        <p:spPr>
          <a:xfrm>
            <a:off x="1371600" y="1729648"/>
            <a:ext cx="9601200" cy="4137752"/>
          </a:xfrm>
        </p:spPr>
        <p:txBody>
          <a:bodyPr>
            <a:normAutofit lnSpcReduction="10000"/>
          </a:bodyPr>
          <a:lstStyle/>
          <a:p>
            <a:r>
              <a:rPr lang="pl-PL" sz="2400" dirty="0"/>
              <a:t>Art. 33b </a:t>
            </a:r>
            <a:r>
              <a:rPr lang="pl-PL" sz="2400" dirty="0" err="1"/>
              <a:t>u.s.p</a:t>
            </a:r>
            <a:r>
              <a:rPr lang="pl-PL" sz="2400" dirty="0"/>
              <a:t>.  Powiatową administrację zespoloną stanowią: 1) starostwo powiatowe; 2) powiatowy urząd pracy, będący jednostką organizacyjną powiatu; 3) jednostki organizacyjne stanowiące aparat pomocniczy kierowników powiatowych służb, inspekcji i straży.</a:t>
            </a:r>
          </a:p>
          <a:p>
            <a:r>
              <a:rPr lang="pl-PL" sz="2400" dirty="0"/>
              <a:t>Art. 35 ust. 2 </a:t>
            </a:r>
            <a:r>
              <a:rPr lang="pl-PL" sz="2400" dirty="0" err="1"/>
              <a:t>u.s.p</a:t>
            </a:r>
            <a:r>
              <a:rPr lang="pl-PL" sz="2400" dirty="0"/>
              <a:t>.  Starosta jest kierownikiem starostwa powiatowego oraz zwierzchnikiem służbowym pracowników starostwa i kierowników jednostek organizacyjnych powiatu oraz zwierzchnikiem powiatowych służb, inspekcji i straży.</a:t>
            </a:r>
          </a:p>
          <a:p>
            <a:r>
              <a:rPr lang="pl-PL" sz="2400" dirty="0"/>
              <a:t>Art. 6 ust. 1 </a:t>
            </a:r>
            <a:r>
              <a:rPr lang="pl-PL" sz="2400" dirty="0" err="1"/>
              <a:t>u.a.r.w</a:t>
            </a:r>
            <a:r>
              <a:rPr lang="pl-PL" sz="2400" dirty="0"/>
              <a:t>. Wojewodę powołuje i odwołuje Prezes Rady Ministrów na wniosek ministra właściwego do spraw administracji publicznej.</a:t>
            </a:r>
          </a:p>
        </p:txBody>
      </p:sp>
    </p:spTree>
    <p:extLst>
      <p:ext uri="{BB962C8B-B14F-4D97-AF65-F5344CB8AC3E}">
        <p14:creationId xmlns:p14="http://schemas.microsoft.com/office/powerpoint/2010/main" val="38426182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04D163-F1A9-4A4F-8F03-0103595377C7}"/>
              </a:ext>
            </a:extLst>
          </p:cNvPr>
          <p:cNvSpPr>
            <a:spLocks noGrp="1"/>
          </p:cNvSpPr>
          <p:nvPr>
            <p:ph type="title"/>
          </p:nvPr>
        </p:nvSpPr>
        <p:spPr/>
        <p:txBody>
          <a:bodyPr/>
          <a:lstStyle/>
          <a:p>
            <a:r>
              <a:rPr lang="pl-PL" dirty="0"/>
              <a:t>Przykłady </a:t>
            </a:r>
          </a:p>
        </p:txBody>
      </p:sp>
      <p:sp>
        <p:nvSpPr>
          <p:cNvPr id="3" name="Symbol zastępczy zawartości 2">
            <a:extLst>
              <a:ext uri="{FF2B5EF4-FFF2-40B4-BE49-F238E27FC236}">
                <a16:creationId xmlns:a16="http://schemas.microsoft.com/office/drawing/2014/main" id="{F4E18063-36A5-4D1F-81AD-92537C68EA7B}"/>
              </a:ext>
            </a:extLst>
          </p:cNvPr>
          <p:cNvSpPr>
            <a:spLocks noGrp="1"/>
          </p:cNvSpPr>
          <p:nvPr>
            <p:ph idx="1"/>
          </p:nvPr>
        </p:nvSpPr>
        <p:spPr/>
        <p:txBody>
          <a:bodyPr>
            <a:normAutofit/>
          </a:bodyPr>
          <a:lstStyle/>
          <a:p>
            <a:r>
              <a:rPr lang="pl-PL" sz="2400" dirty="0"/>
              <a:t>Art. 12. ustawy o samorządzie powiatowym </a:t>
            </a:r>
          </a:p>
          <a:p>
            <a:pPr marL="0" indent="0">
              <a:buNone/>
            </a:pPr>
            <a:r>
              <a:rPr lang="pl-PL" sz="2400" dirty="0"/>
              <a:t>Do wyłącznej właściwości rady powiatu należy: </a:t>
            </a:r>
          </a:p>
          <a:p>
            <a:pPr marL="457200" indent="-457200">
              <a:buAutoNum type="arabicParenR"/>
            </a:pPr>
            <a:r>
              <a:rPr lang="pl-PL" sz="2400" dirty="0"/>
              <a:t>stanowienie aktów prawa miejscowego, w tym statutu powiatu, </a:t>
            </a:r>
          </a:p>
          <a:p>
            <a:pPr marL="0" indent="0">
              <a:buNone/>
            </a:pPr>
            <a:r>
              <a:rPr lang="pl-PL" sz="2400" dirty="0"/>
              <a:t>2) wybór i odwołanie zarządu oraz ustalanie wynagrodzenia jego przewodniczącego (…) </a:t>
            </a:r>
          </a:p>
        </p:txBody>
      </p:sp>
    </p:spTree>
    <p:extLst>
      <p:ext uri="{BB962C8B-B14F-4D97-AF65-F5344CB8AC3E}">
        <p14:creationId xmlns:p14="http://schemas.microsoft.com/office/powerpoint/2010/main" val="1290091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62BB57-4E4E-42D2-9B3A-20D4172B6139}"/>
              </a:ext>
            </a:extLst>
          </p:cNvPr>
          <p:cNvSpPr>
            <a:spLocks noGrp="1"/>
          </p:cNvSpPr>
          <p:nvPr>
            <p:ph type="title"/>
          </p:nvPr>
        </p:nvSpPr>
        <p:spPr>
          <a:xfrm>
            <a:off x="1371600" y="685800"/>
            <a:ext cx="9601200" cy="845545"/>
          </a:xfrm>
        </p:spPr>
        <p:txBody>
          <a:bodyPr/>
          <a:lstStyle/>
          <a:p>
            <a:r>
              <a:rPr lang="pl-PL" dirty="0"/>
              <a:t>Przykłady</a:t>
            </a:r>
          </a:p>
        </p:txBody>
      </p:sp>
      <p:sp>
        <p:nvSpPr>
          <p:cNvPr id="3" name="Symbol zastępczy zawartości 2">
            <a:extLst>
              <a:ext uri="{FF2B5EF4-FFF2-40B4-BE49-F238E27FC236}">
                <a16:creationId xmlns:a16="http://schemas.microsoft.com/office/drawing/2014/main" id="{3E20A268-C33B-4250-B639-7767F6EA83EA}"/>
              </a:ext>
            </a:extLst>
          </p:cNvPr>
          <p:cNvSpPr>
            <a:spLocks noGrp="1"/>
          </p:cNvSpPr>
          <p:nvPr>
            <p:ph idx="1"/>
          </p:nvPr>
        </p:nvSpPr>
        <p:spPr>
          <a:xfrm>
            <a:off x="1371600" y="1641513"/>
            <a:ext cx="9601200" cy="4225887"/>
          </a:xfrm>
        </p:spPr>
        <p:txBody>
          <a:bodyPr>
            <a:normAutofit/>
          </a:bodyPr>
          <a:lstStyle/>
          <a:p>
            <a:r>
              <a:rPr lang="pl-PL" sz="2400" dirty="0"/>
              <a:t>Art. 29.ustawy - Prawo wodne </a:t>
            </a:r>
          </a:p>
          <a:p>
            <a:pPr marL="0" indent="0">
              <a:buNone/>
            </a:pPr>
            <a:r>
              <a:rPr lang="pl-PL" sz="2400" dirty="0"/>
              <a:t>1. Właściciel gruntu, o ile przepisy ustawy nie stanowią inaczej, nie może: 1) zmieniać stanu wody na gruncie, a zwłaszcza kierunku odpływu znajdującej się na jego gruncie wody opadowej ani kierunku odpływu ze źródeł - ze szkodą dla gruntów sąsiednich; 2) odprowadzać wód oraz ścieków na grunty sąsiednie. </a:t>
            </a:r>
            <a:endParaRPr lang="pl-PL" dirty="0"/>
          </a:p>
        </p:txBody>
      </p:sp>
    </p:spTree>
    <p:extLst>
      <p:ext uri="{BB962C8B-B14F-4D97-AF65-F5344CB8AC3E}">
        <p14:creationId xmlns:p14="http://schemas.microsoft.com/office/powerpoint/2010/main" val="35317369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FF60D5-6DED-4EBE-BD92-C1FF7FAFECC0}"/>
              </a:ext>
            </a:extLst>
          </p:cNvPr>
          <p:cNvSpPr>
            <a:spLocks noGrp="1"/>
          </p:cNvSpPr>
          <p:nvPr>
            <p:ph type="title"/>
          </p:nvPr>
        </p:nvSpPr>
        <p:spPr>
          <a:xfrm>
            <a:off x="1371600" y="685800"/>
            <a:ext cx="9601200" cy="823511"/>
          </a:xfrm>
        </p:spPr>
        <p:txBody>
          <a:bodyPr/>
          <a:lstStyle/>
          <a:p>
            <a:r>
              <a:rPr lang="pl-PL" dirty="0"/>
              <a:t>Przykłady</a:t>
            </a:r>
          </a:p>
        </p:txBody>
      </p:sp>
      <p:sp>
        <p:nvSpPr>
          <p:cNvPr id="3" name="Symbol zastępczy zawartości 2">
            <a:extLst>
              <a:ext uri="{FF2B5EF4-FFF2-40B4-BE49-F238E27FC236}">
                <a16:creationId xmlns:a16="http://schemas.microsoft.com/office/drawing/2014/main" id="{3B542AA0-E474-4C31-8C58-BDBA97566B78}"/>
              </a:ext>
            </a:extLst>
          </p:cNvPr>
          <p:cNvSpPr>
            <a:spLocks noGrp="1"/>
          </p:cNvSpPr>
          <p:nvPr>
            <p:ph idx="1"/>
          </p:nvPr>
        </p:nvSpPr>
        <p:spPr>
          <a:xfrm>
            <a:off x="1371600" y="1641513"/>
            <a:ext cx="9601200" cy="4225887"/>
          </a:xfrm>
        </p:spPr>
        <p:txBody>
          <a:bodyPr>
            <a:normAutofit lnSpcReduction="10000"/>
          </a:bodyPr>
          <a:lstStyle/>
          <a:p>
            <a:r>
              <a:rPr lang="pl-PL" sz="2400" dirty="0"/>
              <a:t>Art.. 46 ust 3 </a:t>
            </a:r>
            <a:r>
              <a:rPr lang="pl-PL" sz="2400" dirty="0" err="1"/>
              <a:t>u.s.w</a:t>
            </a:r>
            <a:r>
              <a:rPr lang="pl-PL" sz="2400" dirty="0"/>
              <a:t>. Od decyzji, o których mowa w ust. 1, służy odwołanie do samorządowego kolegium odwoławczego, a w sprawach powierzonych na podstawie porozumienia z wojewodą – do właściwego ministra.</a:t>
            </a:r>
          </a:p>
          <a:p>
            <a:r>
              <a:rPr lang="pl-PL" sz="2400" dirty="0"/>
              <a:t>Art. 114 ust. 1 </a:t>
            </a:r>
            <a:r>
              <a:rPr lang="pl-PL" sz="2400" dirty="0" err="1"/>
              <a:t>u.g.n</a:t>
            </a:r>
            <a:r>
              <a:rPr lang="pl-PL" sz="2400" dirty="0"/>
              <a:t>. Wszczęcie postępowania wywłaszczeniowego, z zastrzeżeniem ust. 2 i ust. 3, należy poprzedzić rokowaniami o nabycie w drodze umowy praw określonych w art. 112 ust. 3, przeprowadzonymi między starostą, wykonującym zadanie z zakresu administracji rządowej, a właścicielem lub użytkownikiem wieczystym nieruchomości, a także osobą, której przysługuje do nieruchomości ograniczone prawo rzeczowe. W trakcie prowadzenia rokowań może być zaoferowana nieruchomość zamienna.</a:t>
            </a:r>
          </a:p>
        </p:txBody>
      </p:sp>
    </p:spTree>
    <p:extLst>
      <p:ext uri="{BB962C8B-B14F-4D97-AF65-F5344CB8AC3E}">
        <p14:creationId xmlns:p14="http://schemas.microsoft.com/office/powerpoint/2010/main" val="25917795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044FC1-7CEB-EEC9-B95D-A90CC8FC28B1}"/>
              </a:ext>
            </a:extLst>
          </p:cNvPr>
          <p:cNvSpPr>
            <a:spLocks noGrp="1"/>
          </p:cNvSpPr>
          <p:nvPr>
            <p:ph type="title"/>
          </p:nvPr>
        </p:nvSpPr>
        <p:spPr/>
        <p:txBody>
          <a:bodyPr/>
          <a:lstStyle/>
          <a:p>
            <a:r>
              <a:rPr lang="pl-PL" dirty="0"/>
              <a:t>Przykłady</a:t>
            </a:r>
          </a:p>
        </p:txBody>
      </p:sp>
      <p:sp>
        <p:nvSpPr>
          <p:cNvPr id="3" name="Symbol zastępczy zawartości 2">
            <a:extLst>
              <a:ext uri="{FF2B5EF4-FFF2-40B4-BE49-F238E27FC236}">
                <a16:creationId xmlns:a16="http://schemas.microsoft.com/office/drawing/2014/main" id="{91E81011-A69D-C1A9-8A63-A2F8F20139E0}"/>
              </a:ext>
            </a:extLst>
          </p:cNvPr>
          <p:cNvSpPr>
            <a:spLocks noGrp="1"/>
          </p:cNvSpPr>
          <p:nvPr>
            <p:ph idx="1"/>
          </p:nvPr>
        </p:nvSpPr>
        <p:spPr/>
        <p:txBody>
          <a:bodyPr/>
          <a:lstStyle/>
          <a:p>
            <a:r>
              <a:rPr lang="pl-PL" sz="2000" dirty="0"/>
              <a:t>Art. 27c ust 1 ust. o Państwowej Inspekcji Sanitarnej</a:t>
            </a:r>
          </a:p>
          <a:p>
            <a:pPr marL="0" indent="0">
              <a:buNone/>
            </a:pPr>
            <a:r>
              <a:rPr lang="pl-PL" sz="2000" dirty="0"/>
              <a:t> W przypadku uzasadnionego podejrzenia, że produkt stwarza zagrożenie życia lub zdrowia ludzi, właściwy państwowy inspektor sanitarny wstrzymuje, w drodze decyzji, jego wytwarzanie lub wprowadzanie do obrotu lub nakazuje wycofanie produktu z obrotu na czas niezbędny do przeprowadzenia oceny i badań jego bezpieczeństwa, nie dłuższy jednak niż 18 miesięcy</a:t>
            </a:r>
          </a:p>
          <a:p>
            <a:endParaRPr lang="pl-PL" dirty="0"/>
          </a:p>
        </p:txBody>
      </p:sp>
    </p:spTree>
    <p:extLst>
      <p:ext uri="{BB962C8B-B14F-4D97-AF65-F5344CB8AC3E}">
        <p14:creationId xmlns:p14="http://schemas.microsoft.com/office/powerpoint/2010/main" val="19602844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1743EDA-BE4D-40CC-B747-64E9428310F4}"/>
              </a:ext>
            </a:extLst>
          </p:cNvPr>
          <p:cNvSpPr>
            <a:spLocks noGrp="1"/>
          </p:cNvSpPr>
          <p:nvPr>
            <p:ph idx="1"/>
          </p:nvPr>
        </p:nvSpPr>
        <p:spPr>
          <a:xfrm>
            <a:off x="1250674" y="1318591"/>
            <a:ext cx="9690652" cy="5310809"/>
          </a:xfrm>
        </p:spPr>
        <p:txBody>
          <a:bodyPr>
            <a:normAutofit/>
          </a:bodyPr>
          <a:lstStyle/>
          <a:p>
            <a:r>
              <a:rPr lang="pl-PL" sz="2800" dirty="0"/>
              <a:t>e-mail: patrycja.przybyla@uwr.edu.pl</a:t>
            </a:r>
          </a:p>
          <a:p>
            <a:r>
              <a:rPr lang="pl-PL" sz="2800" dirty="0"/>
              <a:t>pokój: 522A</a:t>
            </a:r>
          </a:p>
          <a:p>
            <a:r>
              <a:rPr lang="pl-PL" sz="2800" dirty="0"/>
              <a:t>Konsultacje zdalne:</a:t>
            </a:r>
          </a:p>
          <a:p>
            <a:pPr marL="0" indent="0">
              <a:buNone/>
            </a:pPr>
            <a:r>
              <a:rPr lang="pl-PL" sz="2800" dirty="0"/>
              <a:t>- 12.11.2023 r., 13:45-14:45</a:t>
            </a:r>
          </a:p>
          <a:p>
            <a:r>
              <a:rPr lang="pl-PL" sz="2800" dirty="0"/>
              <a:t>Konsultacje w formie stacjonarnej</a:t>
            </a:r>
          </a:p>
          <a:p>
            <a:pPr marL="0" indent="0">
              <a:buNone/>
            </a:pPr>
            <a:r>
              <a:rPr lang="pl-PL" sz="2800" dirty="0"/>
              <a:t>- 04.11.2023 r., 13:00-14:00</a:t>
            </a:r>
          </a:p>
          <a:p>
            <a:pPr marL="0" indent="0">
              <a:buNone/>
            </a:pPr>
            <a:r>
              <a:rPr lang="pl-PL" sz="2800" dirty="0"/>
              <a:t>- 02.12.2023 r., 16:45-17:45</a:t>
            </a:r>
          </a:p>
          <a:p>
            <a:pPr marL="0" indent="0">
              <a:buNone/>
            </a:pPr>
            <a:r>
              <a:rPr lang="pl-PL" sz="2800" dirty="0"/>
              <a:t>- 07.01.2024 r., 9:45-10:45</a:t>
            </a:r>
          </a:p>
          <a:p>
            <a:pPr marL="0" indent="0">
              <a:buNone/>
            </a:pPr>
            <a:r>
              <a:rPr lang="pl-PL" sz="2800" dirty="0"/>
              <a:t>- 28.01.2024 r., 17:00-18:00</a:t>
            </a:r>
          </a:p>
        </p:txBody>
      </p:sp>
    </p:spTree>
    <p:extLst>
      <p:ext uri="{BB962C8B-B14F-4D97-AF65-F5344CB8AC3E}">
        <p14:creationId xmlns:p14="http://schemas.microsoft.com/office/powerpoint/2010/main" val="188159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E52ABDE-E114-492B-B9BA-895E0B9E963A}"/>
              </a:ext>
            </a:extLst>
          </p:cNvPr>
          <p:cNvSpPr>
            <a:spLocks noGrp="1"/>
          </p:cNvSpPr>
          <p:nvPr>
            <p:ph type="title"/>
          </p:nvPr>
        </p:nvSpPr>
        <p:spPr>
          <a:xfrm>
            <a:off x="1371600" y="685800"/>
            <a:ext cx="9601200" cy="941119"/>
          </a:xfrm>
        </p:spPr>
        <p:txBody>
          <a:bodyPr/>
          <a:lstStyle/>
          <a:p>
            <a:r>
              <a:rPr lang="pl-PL" dirty="0"/>
              <a:t>Rodzaje źródeł prawa </a:t>
            </a:r>
          </a:p>
        </p:txBody>
      </p:sp>
      <p:sp>
        <p:nvSpPr>
          <p:cNvPr id="3" name="Symbol zastępczy zawartości 2">
            <a:extLst>
              <a:ext uri="{FF2B5EF4-FFF2-40B4-BE49-F238E27FC236}">
                <a16:creationId xmlns:a16="http://schemas.microsoft.com/office/drawing/2014/main" id="{B78D468F-9D19-422D-AEE3-EF862E33E878}"/>
              </a:ext>
            </a:extLst>
          </p:cNvPr>
          <p:cNvSpPr>
            <a:spLocks noGrp="1"/>
          </p:cNvSpPr>
          <p:nvPr>
            <p:ph idx="1"/>
          </p:nvPr>
        </p:nvSpPr>
        <p:spPr>
          <a:xfrm>
            <a:off x="1371600" y="1864425"/>
            <a:ext cx="9601200" cy="4595751"/>
          </a:xfrm>
        </p:spPr>
        <p:txBody>
          <a:bodyPr>
            <a:normAutofit/>
          </a:bodyPr>
          <a:lstStyle/>
          <a:p>
            <a:r>
              <a:rPr lang="pl-PL" dirty="0"/>
              <a:t>Art. 87 KRP:</a:t>
            </a:r>
          </a:p>
          <a:p>
            <a:pPr marL="0" indent="0">
              <a:buNone/>
            </a:pPr>
            <a:r>
              <a:rPr lang="pl-PL" dirty="0"/>
              <a:t>Źródłami powszechnie obowiązującego prawa RP są: Konstytucja, ustawy, ratyfikowane umowy międzynarodowe oraz rozporządzenia.</a:t>
            </a:r>
          </a:p>
          <a:p>
            <a:pPr marL="0" indent="0">
              <a:buNone/>
            </a:pPr>
            <a:r>
              <a:rPr lang="pl-PL" dirty="0"/>
              <a:t>Źródłami powszechnie obowiązującego prawa RP są na obszarze działania organów, które je ustanowiły, akty prawa miejscowego.</a:t>
            </a:r>
          </a:p>
          <a:p>
            <a:pPr marL="0" indent="0">
              <a:buNone/>
            </a:pPr>
            <a:r>
              <a:rPr lang="pl-PL" dirty="0"/>
              <a:t>Źródła prawa zewnętrznego</a:t>
            </a:r>
          </a:p>
          <a:p>
            <a:pPr marL="0" indent="0">
              <a:buNone/>
            </a:pPr>
            <a:endParaRPr lang="pl-PL" dirty="0"/>
          </a:p>
          <a:p>
            <a:r>
              <a:rPr lang="pl-PL" dirty="0"/>
              <a:t>Art.93 KRP:</a:t>
            </a:r>
          </a:p>
          <a:p>
            <a:pPr marL="0" indent="0">
              <a:buNone/>
            </a:pPr>
            <a:r>
              <a:rPr lang="pl-PL" dirty="0"/>
              <a:t>Uchwały RM oraz zarządzenia PRM i ministrów mają charakter wewnętrzny i obowiązują tylko jednostki organizacyjnie podległe organowi wydającemu te akty. </a:t>
            </a:r>
          </a:p>
          <a:p>
            <a:pPr marL="0" indent="0">
              <a:buNone/>
            </a:pPr>
            <a:r>
              <a:rPr lang="pl-PL" dirty="0"/>
              <a:t>Źródła prawa wewnętrznego</a:t>
            </a:r>
          </a:p>
        </p:txBody>
      </p:sp>
    </p:spTree>
    <p:extLst>
      <p:ext uri="{BB962C8B-B14F-4D97-AF65-F5344CB8AC3E}">
        <p14:creationId xmlns:p14="http://schemas.microsoft.com/office/powerpoint/2010/main" val="3996717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0AEA8C2-33F4-4713-9500-9EA38EC45296}"/>
              </a:ext>
            </a:extLst>
          </p:cNvPr>
          <p:cNvSpPr>
            <a:spLocks noGrp="1"/>
          </p:cNvSpPr>
          <p:nvPr>
            <p:ph type="title"/>
          </p:nvPr>
        </p:nvSpPr>
        <p:spPr>
          <a:xfrm>
            <a:off x="1371600" y="685800"/>
            <a:ext cx="9601200" cy="917369"/>
          </a:xfrm>
        </p:spPr>
        <p:txBody>
          <a:bodyPr/>
          <a:lstStyle/>
          <a:p>
            <a:r>
              <a:rPr lang="pl-PL" dirty="0"/>
              <a:t>Konstytucja – znaczenie dla PA</a:t>
            </a:r>
          </a:p>
        </p:txBody>
      </p:sp>
      <p:sp>
        <p:nvSpPr>
          <p:cNvPr id="3" name="Symbol zastępczy zawartości 2">
            <a:extLst>
              <a:ext uri="{FF2B5EF4-FFF2-40B4-BE49-F238E27FC236}">
                <a16:creationId xmlns:a16="http://schemas.microsoft.com/office/drawing/2014/main" id="{951230E6-FA4C-4CBE-A318-F2F71EF59765}"/>
              </a:ext>
            </a:extLst>
          </p:cNvPr>
          <p:cNvSpPr>
            <a:spLocks noGrp="1"/>
          </p:cNvSpPr>
          <p:nvPr>
            <p:ph idx="1"/>
          </p:nvPr>
        </p:nvSpPr>
        <p:spPr>
          <a:xfrm>
            <a:off x="1371600" y="1603169"/>
            <a:ext cx="9601200" cy="4880758"/>
          </a:xfrm>
        </p:spPr>
        <p:txBody>
          <a:bodyPr>
            <a:normAutofit fontScale="92500" lnSpcReduction="20000"/>
          </a:bodyPr>
          <a:lstStyle/>
          <a:p>
            <a:pPr marL="0" indent="0">
              <a:buNone/>
            </a:pPr>
            <a:endParaRPr lang="pl-PL" dirty="0"/>
          </a:p>
          <a:p>
            <a:r>
              <a:rPr lang="pl-PL" dirty="0"/>
              <a:t>Określenie struktury organów administracji publicznej i ich podstawowych kompetencji – rozdział VI i VII</a:t>
            </a:r>
          </a:p>
          <a:p>
            <a:pPr lvl="1">
              <a:buFont typeface="Arial" panose="020B0604020202020204" pitchFamily="34" charset="0"/>
              <a:buChar char="•"/>
            </a:pPr>
            <a:r>
              <a:rPr lang="pl-PL" dirty="0"/>
              <a:t>Art. 147 ust. 1 KRP: RM składa się z PRM i ministrów.</a:t>
            </a:r>
          </a:p>
          <a:p>
            <a:pPr lvl="1">
              <a:buFont typeface="Arial" panose="020B0604020202020204" pitchFamily="34" charset="0"/>
              <a:buChar char="•"/>
            </a:pPr>
            <a:r>
              <a:rPr lang="pl-PL" dirty="0"/>
              <a:t>Art. 168 KRP: JST mają prawo ustalania wysokości podatków i opłat lokalnych w zakresie określonym ustawą. </a:t>
            </a:r>
          </a:p>
          <a:p>
            <a:r>
              <a:rPr lang="pl-PL" dirty="0"/>
              <a:t>Sfera zakazu ingerencji administracji </a:t>
            </a:r>
          </a:p>
          <a:p>
            <a:pPr lvl="1">
              <a:buFont typeface="Arial" panose="020B0604020202020204" pitchFamily="34" charset="0"/>
              <a:buChar char="•"/>
            </a:pPr>
            <a:r>
              <a:rPr lang="pl-PL" dirty="0"/>
              <a:t>Art. 51 ust. 3 KRP Każdy ma prawo dostępu do dotyczących go urzędowych dokumentów i zbiorów danych. Ograniczenie tego prawa może określić ustawa.</a:t>
            </a:r>
          </a:p>
          <a:p>
            <a:pPr lvl="1">
              <a:buFont typeface="Arial" panose="020B0604020202020204" pitchFamily="34" charset="0"/>
              <a:buChar char="•"/>
            </a:pPr>
            <a:r>
              <a:rPr lang="pl-PL" dirty="0"/>
              <a:t>Art. 65 ust. 1 KRP Każdemu zapewnia się wolność wyboru i wykonywania zawodu oraz wyboru miejsca pracy. Wyjątki określa ustawa</a:t>
            </a:r>
          </a:p>
          <a:p>
            <a:r>
              <a:rPr lang="pl-PL" dirty="0"/>
              <a:t>Kontrola admiracji publicznej – podstawowe zasady, organy</a:t>
            </a:r>
          </a:p>
          <a:p>
            <a:pPr lvl="1">
              <a:buFont typeface="Arial" panose="020B0604020202020204" pitchFamily="34" charset="0"/>
              <a:buChar char="•"/>
            </a:pPr>
            <a:r>
              <a:rPr lang="pl-PL" dirty="0"/>
              <a:t>Art. 184 KRP NSA oraz inne SA sprawują, w zakresie określonym w ustawie, kontrolę działalności administracji publicznej. Kontrola ta obejmuje również orzekanie o zgodności z ustawami uchwał organów ST i aktów normatywnych terenowych organów administracji</a:t>
            </a:r>
          </a:p>
          <a:p>
            <a:r>
              <a:rPr lang="pl-PL" dirty="0"/>
              <a:t>Inne</a:t>
            </a:r>
          </a:p>
        </p:txBody>
      </p:sp>
    </p:spTree>
    <p:extLst>
      <p:ext uri="{BB962C8B-B14F-4D97-AF65-F5344CB8AC3E}">
        <p14:creationId xmlns:p14="http://schemas.microsoft.com/office/powerpoint/2010/main" val="18010482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le tekstowe 2">
            <a:extLst>
              <a:ext uri="{FF2B5EF4-FFF2-40B4-BE49-F238E27FC236}">
                <a16:creationId xmlns:a16="http://schemas.microsoft.com/office/drawing/2014/main" id="{54030B72-9006-4C54-AD98-94F7B58C35AB}"/>
              </a:ext>
            </a:extLst>
          </p:cNvPr>
          <p:cNvSpPr txBox="1"/>
          <p:nvPr/>
        </p:nvSpPr>
        <p:spPr>
          <a:xfrm>
            <a:off x="4585252" y="2828835"/>
            <a:ext cx="8269357" cy="1200329"/>
          </a:xfrm>
          <a:prstGeom prst="rect">
            <a:avLst/>
          </a:prstGeom>
          <a:noFill/>
        </p:spPr>
        <p:txBody>
          <a:bodyPr wrap="square" rtlCol="0">
            <a:spAutoFit/>
          </a:bodyPr>
          <a:lstStyle/>
          <a:p>
            <a:r>
              <a:rPr lang="pl-PL" sz="7200" dirty="0"/>
              <a:t>Ustawa</a:t>
            </a:r>
            <a:endParaRPr lang="en-US" sz="7200" dirty="0"/>
          </a:p>
        </p:txBody>
      </p:sp>
    </p:spTree>
    <p:extLst>
      <p:ext uri="{BB962C8B-B14F-4D97-AF65-F5344CB8AC3E}">
        <p14:creationId xmlns:p14="http://schemas.microsoft.com/office/powerpoint/2010/main" val="2526752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C691374-2436-4CEC-9A69-9E6F655AA0A6}"/>
              </a:ext>
            </a:extLst>
          </p:cNvPr>
          <p:cNvSpPr>
            <a:spLocks noGrp="1"/>
          </p:cNvSpPr>
          <p:nvPr>
            <p:ph type="title"/>
          </p:nvPr>
        </p:nvSpPr>
        <p:spPr>
          <a:xfrm>
            <a:off x="1371600" y="685799"/>
            <a:ext cx="9601200" cy="4776849"/>
          </a:xfrm>
        </p:spPr>
        <p:txBody>
          <a:bodyPr/>
          <a:lstStyle/>
          <a:p>
            <a:pPr algn="ctr"/>
            <a:br>
              <a:rPr lang="pl-PL" dirty="0"/>
            </a:br>
            <a:br>
              <a:rPr lang="pl-PL" dirty="0"/>
            </a:br>
            <a:br>
              <a:rPr lang="pl-PL" dirty="0"/>
            </a:br>
            <a:r>
              <a:rPr lang="pl-PL" dirty="0"/>
              <a:t>Umowy międzynarodowe</a:t>
            </a:r>
          </a:p>
        </p:txBody>
      </p:sp>
    </p:spTree>
    <p:extLst>
      <p:ext uri="{BB962C8B-B14F-4D97-AF65-F5344CB8AC3E}">
        <p14:creationId xmlns:p14="http://schemas.microsoft.com/office/powerpoint/2010/main" val="21261948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01A7D8-23B2-4817-A65C-AABB1C4D4623}"/>
              </a:ext>
            </a:extLst>
          </p:cNvPr>
          <p:cNvSpPr>
            <a:spLocks noGrp="1"/>
          </p:cNvSpPr>
          <p:nvPr>
            <p:ph type="title"/>
          </p:nvPr>
        </p:nvSpPr>
        <p:spPr>
          <a:xfrm>
            <a:off x="1371600" y="685800"/>
            <a:ext cx="9601200" cy="1047997"/>
          </a:xfrm>
        </p:spPr>
        <p:txBody>
          <a:bodyPr/>
          <a:lstStyle/>
          <a:p>
            <a:r>
              <a:rPr lang="pl-PL" dirty="0"/>
              <a:t>Prawo Unii Europejskiej </a:t>
            </a:r>
          </a:p>
        </p:txBody>
      </p:sp>
      <p:sp>
        <p:nvSpPr>
          <p:cNvPr id="3" name="Symbol zastępczy zawartości 2">
            <a:extLst>
              <a:ext uri="{FF2B5EF4-FFF2-40B4-BE49-F238E27FC236}">
                <a16:creationId xmlns:a16="http://schemas.microsoft.com/office/drawing/2014/main" id="{915BCF58-E3E3-48C6-A62B-A7B87B82B059}"/>
              </a:ext>
            </a:extLst>
          </p:cNvPr>
          <p:cNvSpPr>
            <a:spLocks noGrp="1"/>
          </p:cNvSpPr>
          <p:nvPr>
            <p:ph idx="1"/>
          </p:nvPr>
        </p:nvSpPr>
        <p:spPr>
          <a:xfrm>
            <a:off x="1371600" y="1733797"/>
            <a:ext cx="9601200" cy="4940135"/>
          </a:xfrm>
        </p:spPr>
        <p:txBody>
          <a:bodyPr>
            <a:normAutofit lnSpcReduction="10000"/>
          </a:bodyPr>
          <a:lstStyle/>
          <a:p>
            <a:r>
              <a:rPr lang="pl-PL" dirty="0"/>
              <a:t>Prawo pierwotne: traktaty założycielskie</a:t>
            </a:r>
          </a:p>
          <a:p>
            <a:r>
              <a:rPr lang="pl-PL" dirty="0"/>
              <a:t>Prawo wtórne: rozporządzenia, dyrektywy, decyzje, zalecenia, opinie</a:t>
            </a:r>
          </a:p>
          <a:p>
            <a:r>
              <a:rPr lang="pl-PL" dirty="0"/>
              <a:t>Przykłady:</a:t>
            </a:r>
          </a:p>
          <a:p>
            <a:pPr lvl="1">
              <a:buFont typeface="Arial" panose="020B0604020202020204" pitchFamily="34" charset="0"/>
              <a:buChar char="•"/>
            </a:pPr>
            <a:r>
              <a:rPr lang="pl-PL" i="0" dirty="0"/>
              <a:t>dyrektywa 2003/54/WE Parlamentu Europejskiego i Rady z 26 czerwca 2003 r. dotyczącą wspólnych zasad rynku wewnętrznego energii elektrycznej  </a:t>
            </a:r>
          </a:p>
          <a:p>
            <a:pPr marL="530352" lvl="1" indent="0">
              <a:buNone/>
            </a:pPr>
            <a:r>
              <a:rPr lang="pl-PL" i="0" dirty="0"/>
              <a:t>Art. 23. 1. Państwa Członkowskie określają jedną lub więcej właściwych jednostek, którym powierzają funkcję organów regulacyjnych. Organy te są całkowicie niezależne od interesów przemysłu energetycznego.</a:t>
            </a:r>
          </a:p>
          <a:p>
            <a:pPr marL="530352" lvl="1" indent="0">
              <a:buNone/>
            </a:pPr>
            <a:r>
              <a:rPr lang="pl-PL" i="0" dirty="0"/>
              <a:t>2. Organy regulacyjne są odpowiedzialne za ustalanie lub zatwierdzanie, przed ich wejściem w życie, przynajmniej metod stosowanych do wyliczania lub ustanawiania warunków dla: </a:t>
            </a:r>
          </a:p>
          <a:p>
            <a:pPr marL="530352" lvl="1" indent="0">
              <a:buNone/>
            </a:pPr>
            <a:r>
              <a:rPr lang="pl-PL" i="0" dirty="0"/>
              <a:t>a) przyłączenia i dostępu do sieci krajowych, łącznie z taryfami za przesyłanie i dystrybucję. Te taryfy lub metody umożliwiają prowadzenie inwestycji w sieci w sposób zapewniający możliwość działania sieci; </a:t>
            </a:r>
          </a:p>
          <a:p>
            <a:pPr marL="530352" lvl="1" indent="0">
              <a:buNone/>
            </a:pPr>
            <a:r>
              <a:rPr lang="pl-PL" i="0" dirty="0"/>
              <a:t>b) zapewniania usług równoważenia sieci</a:t>
            </a:r>
          </a:p>
        </p:txBody>
      </p:sp>
    </p:spTree>
    <p:extLst>
      <p:ext uri="{BB962C8B-B14F-4D97-AF65-F5344CB8AC3E}">
        <p14:creationId xmlns:p14="http://schemas.microsoft.com/office/powerpoint/2010/main" val="1512291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CCD59C-FEFA-4A34-804E-2D9D602B3B99}"/>
              </a:ext>
            </a:extLst>
          </p:cNvPr>
          <p:cNvSpPr>
            <a:spLocks noGrp="1"/>
          </p:cNvSpPr>
          <p:nvPr>
            <p:ph type="title"/>
          </p:nvPr>
        </p:nvSpPr>
        <p:spPr>
          <a:xfrm>
            <a:off x="1371600" y="685799"/>
            <a:ext cx="9601200" cy="5513119"/>
          </a:xfrm>
        </p:spPr>
        <p:txBody>
          <a:bodyPr/>
          <a:lstStyle/>
          <a:p>
            <a:pPr algn="ctr"/>
            <a:br>
              <a:rPr lang="pl-PL" dirty="0"/>
            </a:br>
            <a:br>
              <a:rPr lang="pl-PL" dirty="0"/>
            </a:br>
            <a:br>
              <a:rPr lang="pl-PL" dirty="0"/>
            </a:br>
            <a:r>
              <a:rPr lang="pl-PL" dirty="0"/>
              <a:t>Rozporządzenia</a:t>
            </a:r>
          </a:p>
        </p:txBody>
      </p:sp>
    </p:spTree>
    <p:extLst>
      <p:ext uri="{BB962C8B-B14F-4D97-AF65-F5344CB8AC3E}">
        <p14:creationId xmlns:p14="http://schemas.microsoft.com/office/powerpoint/2010/main" val="23296415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285225C-265B-43E9-BE5C-F9523884AF15}"/>
              </a:ext>
            </a:extLst>
          </p:cNvPr>
          <p:cNvSpPr>
            <a:spLocks noGrp="1"/>
          </p:cNvSpPr>
          <p:nvPr>
            <p:ph type="title"/>
          </p:nvPr>
        </p:nvSpPr>
        <p:spPr/>
        <p:txBody>
          <a:bodyPr/>
          <a:lstStyle/>
          <a:p>
            <a:r>
              <a:rPr lang="pl-PL" dirty="0"/>
              <a:t>Akty prawa miejscowego – znaczenie dla PA</a:t>
            </a:r>
          </a:p>
        </p:txBody>
      </p:sp>
      <p:sp>
        <p:nvSpPr>
          <p:cNvPr id="3" name="Symbol zastępczy zawartości 2">
            <a:extLst>
              <a:ext uri="{FF2B5EF4-FFF2-40B4-BE49-F238E27FC236}">
                <a16:creationId xmlns:a16="http://schemas.microsoft.com/office/drawing/2014/main" id="{4FE9B04D-C83C-4216-8158-0A5C30BC6230}"/>
              </a:ext>
            </a:extLst>
          </p:cNvPr>
          <p:cNvSpPr>
            <a:spLocks noGrp="1"/>
          </p:cNvSpPr>
          <p:nvPr>
            <p:ph idx="1"/>
          </p:nvPr>
        </p:nvSpPr>
        <p:spPr/>
        <p:txBody>
          <a:bodyPr/>
          <a:lstStyle/>
          <a:p>
            <a:r>
              <a:rPr lang="pl-PL" dirty="0"/>
              <a:t>Wydawane przez organy administracji publicznej </a:t>
            </a:r>
          </a:p>
          <a:p>
            <a:r>
              <a:rPr lang="pl-PL" dirty="0"/>
              <a:t>Za ich pomocą ST uczestniczy w sprawowaniu władzy publicznej</a:t>
            </a:r>
          </a:p>
          <a:p>
            <a:r>
              <a:rPr lang="pl-PL" dirty="0"/>
              <a:t>Powiązanie regulacji prawnych z warunkami i potrzebami lokalnymi</a:t>
            </a:r>
          </a:p>
          <a:p>
            <a:r>
              <a:rPr lang="pl-PL" dirty="0"/>
              <a:t>Stworzenie możliwości bieżącego i szybkiego reagowania </a:t>
            </a:r>
          </a:p>
        </p:txBody>
      </p:sp>
    </p:spTree>
    <p:extLst>
      <p:ext uri="{BB962C8B-B14F-4D97-AF65-F5344CB8AC3E}">
        <p14:creationId xmlns:p14="http://schemas.microsoft.com/office/powerpoint/2010/main" val="1114392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FCF2471-9CDC-4EE1-8644-763E5F3D17A3}"/>
              </a:ext>
            </a:extLst>
          </p:cNvPr>
          <p:cNvSpPr>
            <a:spLocks noGrp="1"/>
          </p:cNvSpPr>
          <p:nvPr>
            <p:ph type="title"/>
          </p:nvPr>
        </p:nvSpPr>
        <p:spPr>
          <a:xfrm>
            <a:off x="1371600" y="685800"/>
            <a:ext cx="9601200" cy="988621"/>
          </a:xfrm>
        </p:spPr>
        <p:txBody>
          <a:bodyPr/>
          <a:lstStyle/>
          <a:p>
            <a:r>
              <a:rPr lang="pl-PL" dirty="0"/>
              <a:t>Akty prawa miejscowego</a:t>
            </a:r>
          </a:p>
        </p:txBody>
      </p:sp>
      <p:sp>
        <p:nvSpPr>
          <p:cNvPr id="3" name="Symbol zastępczy zawartości 2">
            <a:extLst>
              <a:ext uri="{FF2B5EF4-FFF2-40B4-BE49-F238E27FC236}">
                <a16:creationId xmlns:a16="http://schemas.microsoft.com/office/drawing/2014/main" id="{1C4707EE-658D-4FE7-99F8-C3516240246A}"/>
              </a:ext>
            </a:extLst>
          </p:cNvPr>
          <p:cNvSpPr>
            <a:spLocks noGrp="1"/>
          </p:cNvSpPr>
          <p:nvPr>
            <p:ph idx="1"/>
          </p:nvPr>
        </p:nvSpPr>
        <p:spPr>
          <a:xfrm>
            <a:off x="1371600" y="1781299"/>
            <a:ext cx="9601200" cy="4785756"/>
          </a:xfrm>
        </p:spPr>
        <p:txBody>
          <a:bodyPr>
            <a:normAutofit/>
          </a:bodyPr>
          <a:lstStyle/>
          <a:p>
            <a:r>
              <a:rPr lang="pl-PL" dirty="0"/>
              <a:t>Art. 94 KRP Organy samorządu terytorialnego oraz terenowe organy administracji rządowej, na podstawie i w granicach upoważnień zawartych w ustawie, ustanawiają akty prawa miejscowego obowiązujące na obszarze działania tych organów. Zasady i tryb wydawania aktów prawa miejscowego określa ustawa.</a:t>
            </a:r>
          </a:p>
          <a:p>
            <a:r>
              <a:rPr lang="pl-PL" dirty="0"/>
              <a:t>Wydawane na podstawie i w granicach upoważnień ustawowych </a:t>
            </a:r>
          </a:p>
          <a:p>
            <a:r>
              <a:rPr lang="pl-PL" dirty="0"/>
              <a:t>Są równe rozporządzeniom </a:t>
            </a:r>
          </a:p>
          <a:p>
            <a:r>
              <a:rPr lang="pl-PL" dirty="0"/>
              <a:t>Ograniczony zasięg terytorialny</a:t>
            </a:r>
          </a:p>
          <a:p>
            <a:r>
              <a:rPr lang="pl-PL" dirty="0"/>
              <a:t>Różnicowanie (w pewnych zakresach) treści norm prawnych dotyczących rodzajowo identycznych spraw </a:t>
            </a:r>
          </a:p>
          <a:p>
            <a:r>
              <a:rPr lang="pl-PL" dirty="0"/>
              <a:t>Normy powszechnie obowiązującego prawa</a:t>
            </a:r>
          </a:p>
          <a:p>
            <a:r>
              <a:rPr lang="pl-PL" dirty="0"/>
              <a:t>Bezpośrednia kontrola sądowa</a:t>
            </a:r>
          </a:p>
          <a:p>
            <a:pPr marL="0" indent="0">
              <a:buNone/>
            </a:pPr>
            <a:endParaRPr lang="pl-PL" dirty="0"/>
          </a:p>
          <a:p>
            <a:endParaRPr lang="pl-PL" dirty="0"/>
          </a:p>
          <a:p>
            <a:endParaRPr lang="pl-PL" dirty="0"/>
          </a:p>
        </p:txBody>
      </p:sp>
    </p:spTree>
    <p:extLst>
      <p:ext uri="{BB962C8B-B14F-4D97-AF65-F5344CB8AC3E}">
        <p14:creationId xmlns:p14="http://schemas.microsoft.com/office/powerpoint/2010/main" val="7108606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64F531C-F145-49E5-A755-9A75A5690814}"/>
              </a:ext>
            </a:extLst>
          </p:cNvPr>
          <p:cNvSpPr>
            <a:spLocks noGrp="1"/>
          </p:cNvSpPr>
          <p:nvPr>
            <p:ph type="title"/>
          </p:nvPr>
        </p:nvSpPr>
        <p:spPr>
          <a:xfrm>
            <a:off x="1371600" y="685800"/>
            <a:ext cx="9601200" cy="881743"/>
          </a:xfrm>
        </p:spPr>
        <p:txBody>
          <a:bodyPr/>
          <a:lstStyle/>
          <a:p>
            <a:r>
              <a:rPr lang="pl-PL" dirty="0"/>
              <a:t>Kategorie aktów prawa miejscowego </a:t>
            </a:r>
          </a:p>
        </p:txBody>
      </p:sp>
      <p:sp>
        <p:nvSpPr>
          <p:cNvPr id="3" name="Symbol zastępczy zawartości 2">
            <a:extLst>
              <a:ext uri="{FF2B5EF4-FFF2-40B4-BE49-F238E27FC236}">
                <a16:creationId xmlns:a16="http://schemas.microsoft.com/office/drawing/2014/main" id="{D668E689-DD0D-49D1-8DB0-CFBDB0BDEA7D}"/>
              </a:ext>
            </a:extLst>
          </p:cNvPr>
          <p:cNvSpPr>
            <a:spLocks noGrp="1"/>
          </p:cNvSpPr>
          <p:nvPr>
            <p:ph idx="1"/>
          </p:nvPr>
        </p:nvSpPr>
        <p:spPr>
          <a:xfrm>
            <a:off x="1371600" y="1567543"/>
            <a:ext cx="9601200" cy="4299857"/>
          </a:xfrm>
        </p:spPr>
        <p:txBody>
          <a:bodyPr/>
          <a:lstStyle/>
          <a:p>
            <a:r>
              <a:rPr lang="pl-PL" dirty="0"/>
              <a:t>Kryterium podmiotowe:</a:t>
            </a:r>
          </a:p>
          <a:p>
            <a:pPr lvl="1">
              <a:buFont typeface="Arial" panose="020B0604020202020204" pitchFamily="34" charset="0"/>
              <a:buChar char="•"/>
            </a:pPr>
            <a:r>
              <a:rPr lang="pl-PL" dirty="0"/>
              <a:t>Akty stanowione przez organy JST</a:t>
            </a:r>
          </a:p>
          <a:p>
            <a:pPr lvl="1">
              <a:buFont typeface="Arial" panose="020B0604020202020204" pitchFamily="34" charset="0"/>
              <a:buChar char="•"/>
            </a:pPr>
            <a:r>
              <a:rPr lang="pl-PL" dirty="0"/>
              <a:t>Akty stanowione przez terenowe organy administracji rządowej</a:t>
            </a:r>
          </a:p>
          <a:p>
            <a:r>
              <a:rPr lang="pl-PL" dirty="0"/>
              <a:t>Stopień związania upoważnieniem ustawowym:</a:t>
            </a:r>
          </a:p>
          <a:p>
            <a:pPr lvl="1">
              <a:buFont typeface="Arial" panose="020B0604020202020204" pitchFamily="34" charset="0"/>
              <a:buChar char="•"/>
            </a:pPr>
            <a:r>
              <a:rPr lang="pl-PL" dirty="0"/>
              <a:t>Wykonawcze</a:t>
            </a:r>
          </a:p>
          <a:p>
            <a:pPr lvl="2">
              <a:buFont typeface="Wingdings" panose="05000000000000000000" pitchFamily="2" charset="2"/>
              <a:buChar char="§"/>
            </a:pPr>
            <a:r>
              <a:rPr lang="pl-PL" dirty="0"/>
              <a:t>Sensu stricto</a:t>
            </a:r>
          </a:p>
          <a:p>
            <a:pPr lvl="2">
              <a:buFont typeface="Wingdings" panose="05000000000000000000" pitchFamily="2" charset="2"/>
              <a:buChar char="§"/>
            </a:pPr>
            <a:r>
              <a:rPr lang="pl-PL" dirty="0"/>
              <a:t>Statutowe*</a:t>
            </a:r>
          </a:p>
          <a:p>
            <a:pPr lvl="1">
              <a:buFont typeface="Arial" panose="020B0604020202020204" pitchFamily="34" charset="0"/>
              <a:buChar char="•"/>
            </a:pPr>
            <a:r>
              <a:rPr lang="pl-PL" dirty="0"/>
              <a:t>Porządkowe </a:t>
            </a:r>
          </a:p>
        </p:txBody>
      </p:sp>
    </p:spTree>
    <p:extLst>
      <p:ext uri="{BB962C8B-B14F-4D97-AF65-F5344CB8AC3E}">
        <p14:creationId xmlns:p14="http://schemas.microsoft.com/office/powerpoint/2010/main" val="40205071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D1CB88-6D0A-4BE1-98C6-978106F17389}"/>
              </a:ext>
            </a:extLst>
          </p:cNvPr>
          <p:cNvSpPr>
            <a:spLocks noGrp="1"/>
          </p:cNvSpPr>
          <p:nvPr>
            <p:ph type="title"/>
          </p:nvPr>
        </p:nvSpPr>
        <p:spPr/>
        <p:txBody>
          <a:bodyPr/>
          <a:lstStyle/>
          <a:p>
            <a:r>
              <a:rPr lang="pl-PL" dirty="0"/>
              <a:t>Prawo wewnętrzne – stanowione przez administrację naczelną</a:t>
            </a:r>
          </a:p>
        </p:txBody>
      </p:sp>
      <p:sp>
        <p:nvSpPr>
          <p:cNvPr id="3" name="Symbol zastępczy zawartości 2">
            <a:extLst>
              <a:ext uri="{FF2B5EF4-FFF2-40B4-BE49-F238E27FC236}">
                <a16:creationId xmlns:a16="http://schemas.microsoft.com/office/drawing/2014/main" id="{C5E1D3D4-292F-4A90-8258-CFEACD552BE4}"/>
              </a:ext>
            </a:extLst>
          </p:cNvPr>
          <p:cNvSpPr>
            <a:spLocks noGrp="1"/>
          </p:cNvSpPr>
          <p:nvPr>
            <p:ph idx="1"/>
          </p:nvPr>
        </p:nvSpPr>
        <p:spPr/>
        <p:txBody>
          <a:bodyPr/>
          <a:lstStyle/>
          <a:p>
            <a:r>
              <a:rPr lang="pl-PL" dirty="0"/>
              <a:t>Uchwały</a:t>
            </a:r>
          </a:p>
          <a:p>
            <a:r>
              <a:rPr lang="pl-PL" dirty="0"/>
              <a:t>Zarządzenia</a:t>
            </a:r>
          </a:p>
          <a:p>
            <a:r>
              <a:rPr lang="pl-PL" dirty="0"/>
              <a:t>Regulaminy i statuty*</a:t>
            </a:r>
          </a:p>
          <a:p>
            <a:r>
              <a:rPr lang="pl-PL" dirty="0"/>
              <a:t>Charakter wewnętrzny </a:t>
            </a:r>
          </a:p>
          <a:p>
            <a:r>
              <a:rPr lang="pl-PL" dirty="0"/>
              <a:t>Jednostki podległe organizacyjnie organowi wydającemu akt  </a:t>
            </a:r>
          </a:p>
        </p:txBody>
      </p:sp>
    </p:spTree>
    <p:extLst>
      <p:ext uri="{BB962C8B-B14F-4D97-AF65-F5344CB8AC3E}">
        <p14:creationId xmlns:p14="http://schemas.microsoft.com/office/powerpoint/2010/main" val="25073858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A8D23E-6963-4C8B-B8B3-466CFF6750B4}"/>
              </a:ext>
            </a:extLst>
          </p:cNvPr>
          <p:cNvSpPr>
            <a:spLocks noGrp="1"/>
          </p:cNvSpPr>
          <p:nvPr>
            <p:ph type="title"/>
          </p:nvPr>
        </p:nvSpPr>
        <p:spPr>
          <a:xfrm>
            <a:off x="1371600" y="685800"/>
            <a:ext cx="9601200" cy="945292"/>
          </a:xfrm>
        </p:spPr>
        <p:txBody>
          <a:bodyPr/>
          <a:lstStyle/>
          <a:p>
            <a:r>
              <a:rPr lang="pl-PL" dirty="0"/>
              <a:t>Zaliczenie</a:t>
            </a:r>
          </a:p>
        </p:txBody>
      </p:sp>
      <p:sp>
        <p:nvSpPr>
          <p:cNvPr id="3" name="Symbol zastępczy zawartości 2">
            <a:extLst>
              <a:ext uri="{FF2B5EF4-FFF2-40B4-BE49-F238E27FC236}">
                <a16:creationId xmlns:a16="http://schemas.microsoft.com/office/drawing/2014/main" id="{EA525D9A-B1BC-4E82-B32E-4ADBC3BA6600}"/>
              </a:ext>
            </a:extLst>
          </p:cNvPr>
          <p:cNvSpPr>
            <a:spLocks noGrp="1"/>
          </p:cNvSpPr>
          <p:nvPr>
            <p:ph idx="1"/>
          </p:nvPr>
        </p:nvSpPr>
        <p:spPr>
          <a:xfrm>
            <a:off x="1371600" y="1631092"/>
            <a:ext cx="9601200" cy="4541108"/>
          </a:xfrm>
        </p:spPr>
        <p:txBody>
          <a:bodyPr>
            <a:normAutofit/>
          </a:bodyPr>
          <a:lstStyle/>
          <a:p>
            <a:r>
              <a:rPr lang="pl-PL" sz="2400" dirty="0"/>
              <a:t>Ostatnie zajęcia: 27/28.01.2024 r. </a:t>
            </a:r>
          </a:p>
          <a:p>
            <a:r>
              <a:rPr lang="pl-PL" sz="2400" dirty="0"/>
              <a:t>test jednokrotnego wyboru, 30 pytań + jedno pytanie otwarte </a:t>
            </a:r>
          </a:p>
          <a:p>
            <a:r>
              <a:rPr lang="pl-PL" sz="2400" dirty="0"/>
              <a:t>35 minut </a:t>
            </a:r>
          </a:p>
          <a:p>
            <a:r>
              <a:rPr lang="pl-PL" sz="2400" dirty="0"/>
              <a:t>Zaliczenie: od 18 punktów</a:t>
            </a:r>
          </a:p>
          <a:p>
            <a:endParaRPr lang="pl-PL" sz="2400" dirty="0"/>
          </a:p>
        </p:txBody>
      </p:sp>
    </p:spTree>
    <p:extLst>
      <p:ext uri="{BB962C8B-B14F-4D97-AF65-F5344CB8AC3E}">
        <p14:creationId xmlns:p14="http://schemas.microsoft.com/office/powerpoint/2010/main" val="23976199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8C103D-3314-4FD0-9996-9DC327995E71}"/>
              </a:ext>
            </a:extLst>
          </p:cNvPr>
          <p:cNvSpPr>
            <a:spLocks noGrp="1"/>
          </p:cNvSpPr>
          <p:nvPr>
            <p:ph type="title"/>
          </p:nvPr>
        </p:nvSpPr>
        <p:spPr>
          <a:xfrm>
            <a:off x="1371600" y="685800"/>
            <a:ext cx="9601200" cy="976745"/>
          </a:xfrm>
        </p:spPr>
        <p:txBody>
          <a:bodyPr/>
          <a:lstStyle/>
          <a:p>
            <a:r>
              <a:rPr lang="pl-PL" dirty="0"/>
              <a:t>Prawo zakładowe</a:t>
            </a:r>
          </a:p>
        </p:txBody>
      </p:sp>
      <p:sp>
        <p:nvSpPr>
          <p:cNvPr id="3" name="Symbol zastępczy zawartości 2">
            <a:extLst>
              <a:ext uri="{FF2B5EF4-FFF2-40B4-BE49-F238E27FC236}">
                <a16:creationId xmlns:a16="http://schemas.microsoft.com/office/drawing/2014/main" id="{293EE0BF-CAEA-47E4-997A-5501BD6E95C8}"/>
              </a:ext>
            </a:extLst>
          </p:cNvPr>
          <p:cNvSpPr>
            <a:spLocks noGrp="1"/>
          </p:cNvSpPr>
          <p:nvPr>
            <p:ph idx="1"/>
          </p:nvPr>
        </p:nvSpPr>
        <p:spPr>
          <a:xfrm>
            <a:off x="1371600" y="1662545"/>
            <a:ext cx="9601200" cy="5058889"/>
          </a:xfrm>
        </p:spPr>
        <p:txBody>
          <a:bodyPr/>
          <a:lstStyle/>
          <a:p>
            <a:r>
              <a:rPr lang="pl-PL" dirty="0"/>
              <a:t>Lokalne źródła prawa</a:t>
            </a:r>
          </a:p>
          <a:p>
            <a:r>
              <a:rPr lang="pl-PL" dirty="0"/>
              <a:t>Normy prawne o zróżnicowanym i nietypowym charakterze</a:t>
            </a:r>
          </a:p>
          <a:p>
            <a:pPr lvl="1">
              <a:buFont typeface="Arial" panose="020B0604020202020204" pitchFamily="34" charset="0"/>
              <a:buChar char="•"/>
            </a:pPr>
            <a:r>
              <a:rPr lang="pl-PL" dirty="0"/>
              <a:t>Normy kierownictwa wewnętrznego</a:t>
            </a:r>
          </a:p>
          <a:p>
            <a:pPr lvl="1">
              <a:buFont typeface="Arial" panose="020B0604020202020204" pitchFamily="34" charset="0"/>
              <a:buChar char="•"/>
            </a:pPr>
            <a:r>
              <a:rPr lang="pl-PL" dirty="0"/>
              <a:t>Normy wewnętrznie obowiązujące</a:t>
            </a:r>
          </a:p>
          <a:p>
            <a:pPr lvl="1">
              <a:buFont typeface="Arial" panose="020B0604020202020204" pitchFamily="34" charset="0"/>
              <a:buChar char="•"/>
            </a:pPr>
            <a:r>
              <a:rPr lang="pl-PL" dirty="0"/>
              <a:t>Normy o charakterze powszechnie obowiązującym</a:t>
            </a:r>
          </a:p>
          <a:p>
            <a:r>
              <a:rPr lang="pl-PL" dirty="0"/>
              <a:t>Stanowione przez organy zakładów administracyjnych</a:t>
            </a:r>
          </a:p>
          <a:p>
            <a:r>
              <a:rPr lang="pl-PL" dirty="0"/>
              <a:t>Podstawa: delegacja ustawowa lub ogólna norma kompetencyjna</a:t>
            </a:r>
          </a:p>
          <a:p>
            <a:r>
              <a:rPr lang="pl-PL" dirty="0"/>
              <a:t>Niedostrzegane przez Konstytucję </a:t>
            </a:r>
          </a:p>
          <a:p>
            <a:r>
              <a:rPr lang="pl-PL" dirty="0"/>
              <a:t>Kwestie problemowe:</a:t>
            </a:r>
          </a:p>
          <a:p>
            <a:pPr lvl="1">
              <a:buFont typeface="Arial" panose="020B0604020202020204" pitchFamily="34" charset="0"/>
              <a:buChar char="•"/>
            </a:pPr>
            <a:r>
              <a:rPr lang="pl-PL" dirty="0"/>
              <a:t>Brak podstawy prawnej do publikowania w dziennikach urzędowych</a:t>
            </a:r>
          </a:p>
          <a:p>
            <a:pPr lvl="1">
              <a:buFont typeface="Arial" panose="020B0604020202020204" pitchFamily="34" charset="0"/>
              <a:buChar char="•"/>
            </a:pPr>
            <a:r>
              <a:rPr lang="pl-PL" dirty="0"/>
              <a:t>Brak normy poddającej tego rodzaju akty bezpośredniej kontroli sądowej </a:t>
            </a:r>
          </a:p>
        </p:txBody>
      </p:sp>
    </p:spTree>
    <p:extLst>
      <p:ext uri="{BB962C8B-B14F-4D97-AF65-F5344CB8AC3E}">
        <p14:creationId xmlns:p14="http://schemas.microsoft.com/office/powerpoint/2010/main" val="8548842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91BADC2-30E2-4B45-AD7C-18D81C6C4BDF}"/>
              </a:ext>
            </a:extLst>
          </p:cNvPr>
          <p:cNvSpPr>
            <a:spLocks noGrp="1"/>
          </p:cNvSpPr>
          <p:nvPr>
            <p:ph type="title"/>
          </p:nvPr>
        </p:nvSpPr>
        <p:spPr>
          <a:xfrm>
            <a:off x="1371600" y="685799"/>
            <a:ext cx="9601200" cy="4919353"/>
          </a:xfrm>
        </p:spPr>
        <p:txBody>
          <a:bodyPr/>
          <a:lstStyle/>
          <a:p>
            <a:pPr algn="ctr"/>
            <a:br>
              <a:rPr lang="pl-PL" dirty="0"/>
            </a:br>
            <a:br>
              <a:rPr lang="pl-PL" dirty="0"/>
            </a:br>
            <a:br>
              <a:rPr lang="pl-PL" dirty="0"/>
            </a:br>
            <a:br>
              <a:rPr lang="pl-PL" dirty="0"/>
            </a:br>
            <a:r>
              <a:rPr lang="pl-PL" dirty="0"/>
              <a:t>Źródła niezorganizowane </a:t>
            </a:r>
          </a:p>
        </p:txBody>
      </p:sp>
    </p:spTree>
    <p:extLst>
      <p:ext uri="{BB962C8B-B14F-4D97-AF65-F5344CB8AC3E}">
        <p14:creationId xmlns:p14="http://schemas.microsoft.com/office/powerpoint/2010/main" val="38292861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90A598-E5F0-40C1-8ADF-8029D0C1DAA1}"/>
              </a:ext>
            </a:extLst>
          </p:cNvPr>
          <p:cNvSpPr>
            <a:spLocks noGrp="1"/>
          </p:cNvSpPr>
          <p:nvPr>
            <p:ph type="title"/>
          </p:nvPr>
        </p:nvSpPr>
        <p:spPr>
          <a:xfrm>
            <a:off x="1371600" y="685800"/>
            <a:ext cx="9601200" cy="988621"/>
          </a:xfrm>
        </p:spPr>
        <p:txBody>
          <a:bodyPr/>
          <a:lstStyle/>
          <a:p>
            <a:r>
              <a:rPr lang="pl-PL" dirty="0"/>
              <a:t>Odesłania i normy pozaprawne</a:t>
            </a:r>
          </a:p>
        </p:txBody>
      </p:sp>
      <p:sp>
        <p:nvSpPr>
          <p:cNvPr id="3" name="Symbol zastępczy zawartości 2">
            <a:extLst>
              <a:ext uri="{FF2B5EF4-FFF2-40B4-BE49-F238E27FC236}">
                <a16:creationId xmlns:a16="http://schemas.microsoft.com/office/drawing/2014/main" id="{B853895A-4B20-48D3-A299-E1CC34C85086}"/>
              </a:ext>
            </a:extLst>
          </p:cNvPr>
          <p:cNvSpPr>
            <a:spLocks noGrp="1"/>
          </p:cNvSpPr>
          <p:nvPr>
            <p:ph idx="1"/>
          </p:nvPr>
        </p:nvSpPr>
        <p:spPr>
          <a:xfrm>
            <a:off x="1371600" y="1674421"/>
            <a:ext cx="9601200" cy="5094514"/>
          </a:xfrm>
        </p:spPr>
        <p:txBody>
          <a:bodyPr/>
          <a:lstStyle/>
          <a:p>
            <a:r>
              <a:rPr lang="pl-PL" dirty="0"/>
              <a:t>Odesłanie w istniejących przepisach do norm pozaprawnych </a:t>
            </a:r>
          </a:p>
          <a:p>
            <a:r>
              <a:rPr lang="pl-PL" dirty="0"/>
              <a:t>Nieprzestrzeganie zagrożone sankcjami</a:t>
            </a:r>
          </a:p>
          <a:p>
            <a:r>
              <a:rPr lang="pl-PL" dirty="0"/>
              <a:t>Odesłania mają moc wiążącą</a:t>
            </a:r>
          </a:p>
          <a:p>
            <a:r>
              <a:rPr lang="pl-PL" dirty="0"/>
              <a:t>Klasyfikacja:</a:t>
            </a:r>
          </a:p>
          <a:p>
            <a:pPr lvl="1">
              <a:buFont typeface="Arial" panose="020B0604020202020204" pitchFamily="34" charset="0"/>
              <a:buChar char="•"/>
            </a:pPr>
            <a:r>
              <a:rPr lang="pl-PL" dirty="0"/>
              <a:t>Ze względu na rodzaj reguł pozaprawnych</a:t>
            </a:r>
          </a:p>
          <a:p>
            <a:pPr lvl="2">
              <a:buFont typeface="Wingdings" panose="05000000000000000000" pitchFamily="2" charset="2"/>
              <a:buChar char="§"/>
            </a:pPr>
            <a:r>
              <a:rPr lang="pl-PL" dirty="0"/>
              <a:t>Normy społeczne – normy postepowania będące (na ogół) wytworem żywiołowych i masowych procesów w naturalnie uformowanych grupach </a:t>
            </a:r>
          </a:p>
          <a:p>
            <a:pPr lvl="2">
              <a:buFont typeface="Wingdings" panose="05000000000000000000" pitchFamily="2" charset="2"/>
              <a:buChar char="§"/>
            </a:pPr>
            <a:r>
              <a:rPr lang="pl-PL" dirty="0"/>
              <a:t>Normy wiedzy – normy postępowania formułowane przez nauki empiryczne, wykorzystujące dorobek nauk formalnych</a:t>
            </a:r>
          </a:p>
          <a:p>
            <a:pPr lvl="1">
              <a:buFont typeface="Wingdings" panose="05000000000000000000" pitchFamily="2" charset="2"/>
              <a:buChar char="§"/>
            </a:pPr>
            <a:r>
              <a:rPr lang="pl-PL" dirty="0"/>
              <a:t>Kryterium sposobu odesłania</a:t>
            </a:r>
          </a:p>
          <a:p>
            <a:pPr lvl="2">
              <a:buFont typeface="Wingdings" panose="05000000000000000000" pitchFamily="2" charset="2"/>
              <a:buChar char="§"/>
            </a:pPr>
            <a:r>
              <a:rPr lang="pl-PL" dirty="0"/>
              <a:t>Przepisy odsyłające jawne</a:t>
            </a:r>
          </a:p>
          <a:p>
            <a:pPr lvl="2">
              <a:buFont typeface="Wingdings" panose="05000000000000000000" pitchFamily="2" charset="2"/>
              <a:buChar char="§"/>
            </a:pPr>
            <a:r>
              <a:rPr lang="pl-PL" dirty="0"/>
              <a:t>Przepisy odsyłające domyślne</a:t>
            </a:r>
          </a:p>
          <a:p>
            <a:r>
              <a:rPr lang="pl-PL" dirty="0"/>
              <a:t>Funkcja uzupełniająca</a:t>
            </a:r>
          </a:p>
        </p:txBody>
      </p:sp>
    </p:spTree>
    <p:extLst>
      <p:ext uri="{BB962C8B-B14F-4D97-AF65-F5344CB8AC3E}">
        <p14:creationId xmlns:p14="http://schemas.microsoft.com/office/powerpoint/2010/main" val="312647450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D436925-36D5-4CC0-9654-E7EC3189FC42}"/>
              </a:ext>
            </a:extLst>
          </p:cNvPr>
          <p:cNvSpPr>
            <a:spLocks noGrp="1"/>
          </p:cNvSpPr>
          <p:nvPr>
            <p:ph type="title"/>
          </p:nvPr>
        </p:nvSpPr>
        <p:spPr/>
        <p:txBody>
          <a:bodyPr/>
          <a:lstStyle/>
          <a:p>
            <a:r>
              <a:rPr lang="pl-PL" dirty="0"/>
              <a:t>Odesłanie jawne</a:t>
            </a:r>
          </a:p>
        </p:txBody>
      </p:sp>
      <p:sp>
        <p:nvSpPr>
          <p:cNvPr id="3" name="Symbol zastępczy zawartości 2">
            <a:extLst>
              <a:ext uri="{FF2B5EF4-FFF2-40B4-BE49-F238E27FC236}">
                <a16:creationId xmlns:a16="http://schemas.microsoft.com/office/drawing/2014/main" id="{4470F838-6798-4012-A53B-96E69B402D6F}"/>
              </a:ext>
            </a:extLst>
          </p:cNvPr>
          <p:cNvSpPr>
            <a:spLocks noGrp="1"/>
          </p:cNvSpPr>
          <p:nvPr>
            <p:ph idx="1"/>
          </p:nvPr>
        </p:nvSpPr>
        <p:spPr/>
        <p:txBody>
          <a:bodyPr/>
          <a:lstStyle/>
          <a:p>
            <a:r>
              <a:rPr lang="pl-PL" dirty="0"/>
              <a:t>Art. 16. ust. 1 ust. o chowaniu zmarłych</a:t>
            </a:r>
          </a:p>
          <a:p>
            <a:pPr marL="530352" lvl="1" indent="0">
              <a:buNone/>
            </a:pPr>
            <a:r>
              <a:rPr lang="pl-PL" i="0" dirty="0"/>
              <a:t>Ciała osób zmarłych na okrętach będących na pełnym morzu powinny być pochowane przez zatopienie w morzu zgodnie ze zwyczajami morskimi. </a:t>
            </a:r>
          </a:p>
          <a:p>
            <a:pPr marL="530352" lvl="1" indent="0">
              <a:buNone/>
            </a:pPr>
            <a:endParaRPr lang="pl-PL" i="0" dirty="0"/>
          </a:p>
        </p:txBody>
      </p:sp>
    </p:spTree>
    <p:extLst>
      <p:ext uri="{BB962C8B-B14F-4D97-AF65-F5344CB8AC3E}">
        <p14:creationId xmlns:p14="http://schemas.microsoft.com/office/powerpoint/2010/main" val="14280255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F119DC6-4D9B-4E0E-95F0-3E3F21CFFE8B}"/>
              </a:ext>
            </a:extLst>
          </p:cNvPr>
          <p:cNvSpPr>
            <a:spLocks noGrp="1"/>
          </p:cNvSpPr>
          <p:nvPr>
            <p:ph type="title"/>
          </p:nvPr>
        </p:nvSpPr>
        <p:spPr/>
        <p:txBody>
          <a:bodyPr/>
          <a:lstStyle/>
          <a:p>
            <a:r>
              <a:rPr lang="pl-PL" dirty="0"/>
              <a:t>Odesłania niejawne</a:t>
            </a:r>
          </a:p>
        </p:txBody>
      </p:sp>
      <p:sp>
        <p:nvSpPr>
          <p:cNvPr id="3" name="Symbol zastępczy zawartości 2">
            <a:extLst>
              <a:ext uri="{FF2B5EF4-FFF2-40B4-BE49-F238E27FC236}">
                <a16:creationId xmlns:a16="http://schemas.microsoft.com/office/drawing/2014/main" id="{438EFC63-A7CE-49EA-BDBC-1BA5C27B2479}"/>
              </a:ext>
            </a:extLst>
          </p:cNvPr>
          <p:cNvSpPr>
            <a:spLocks noGrp="1"/>
          </p:cNvSpPr>
          <p:nvPr>
            <p:ph idx="1"/>
          </p:nvPr>
        </p:nvSpPr>
        <p:spPr/>
        <p:txBody>
          <a:bodyPr/>
          <a:lstStyle/>
          <a:p>
            <a:r>
              <a:rPr lang="pl-PL" dirty="0"/>
              <a:t>Art. 135 KPA</a:t>
            </a:r>
            <a:br>
              <a:rPr lang="pl-PL" b="1" dirty="0"/>
            </a:br>
            <a:r>
              <a:rPr lang="pl-PL" dirty="0"/>
              <a:t>Organ odwoławczy może w uzasadnionych przypadkach wstrzymać natychmiastowe wykonanie decyzji.</a:t>
            </a:r>
          </a:p>
          <a:p>
            <a:r>
              <a:rPr lang="pl-PL" dirty="0"/>
              <a:t>Art. 25 ust. 1a. ust. O bezpieczeństwie imprez masowych</a:t>
            </a:r>
            <a:br>
              <a:rPr lang="pl-PL" dirty="0"/>
            </a:br>
            <a:r>
              <a:rPr lang="pl-PL" dirty="0"/>
              <a:t>Termin, o którym mowa w ust. 1, może zostać skrócony do 14 dni w </a:t>
            </a:r>
            <a:r>
              <a:rPr lang="pl-PL" b="1" dirty="0"/>
              <a:t>wyjątkowych i uzasadnionych przypadkach</a:t>
            </a:r>
            <a:r>
              <a:rPr lang="pl-PL" dirty="0"/>
              <a:t>, w szczególności gdy potrzeba organizacji imprezy masowej wynika z </a:t>
            </a:r>
            <a:r>
              <a:rPr lang="pl-PL" b="1" dirty="0"/>
              <a:t>przyczyn nagłych </a:t>
            </a:r>
          </a:p>
          <a:p>
            <a:endParaRPr lang="pl-PL" dirty="0"/>
          </a:p>
        </p:txBody>
      </p:sp>
    </p:spTree>
    <p:extLst>
      <p:ext uri="{BB962C8B-B14F-4D97-AF65-F5344CB8AC3E}">
        <p14:creationId xmlns:p14="http://schemas.microsoft.com/office/powerpoint/2010/main" val="14619214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D7D39A-3936-4F51-86BB-53150618A6DD}"/>
              </a:ext>
            </a:extLst>
          </p:cNvPr>
          <p:cNvSpPr>
            <a:spLocks noGrp="1"/>
          </p:cNvSpPr>
          <p:nvPr>
            <p:ph type="title"/>
          </p:nvPr>
        </p:nvSpPr>
        <p:spPr>
          <a:xfrm>
            <a:off x="1371600" y="685800"/>
            <a:ext cx="9601200" cy="762990"/>
          </a:xfrm>
        </p:spPr>
        <p:txBody>
          <a:bodyPr/>
          <a:lstStyle/>
          <a:p>
            <a:r>
              <a:rPr lang="pl-PL" dirty="0"/>
              <a:t>Zwyczaj w prawie administracyjnym</a:t>
            </a:r>
          </a:p>
        </p:txBody>
      </p:sp>
      <p:sp>
        <p:nvSpPr>
          <p:cNvPr id="3" name="Symbol zastępczy zawartości 2">
            <a:extLst>
              <a:ext uri="{FF2B5EF4-FFF2-40B4-BE49-F238E27FC236}">
                <a16:creationId xmlns:a16="http://schemas.microsoft.com/office/drawing/2014/main" id="{229461FB-2427-4A36-B872-925A7A35D20E}"/>
              </a:ext>
            </a:extLst>
          </p:cNvPr>
          <p:cNvSpPr>
            <a:spLocks noGrp="1"/>
          </p:cNvSpPr>
          <p:nvPr>
            <p:ph idx="1"/>
          </p:nvPr>
        </p:nvSpPr>
        <p:spPr>
          <a:xfrm>
            <a:off x="1371600" y="1579418"/>
            <a:ext cx="9601200" cy="4287982"/>
          </a:xfrm>
        </p:spPr>
        <p:txBody>
          <a:bodyPr>
            <a:normAutofit lnSpcReduction="10000"/>
          </a:bodyPr>
          <a:lstStyle/>
          <a:p>
            <a:pPr>
              <a:lnSpc>
                <a:spcPct val="150000"/>
              </a:lnSpc>
            </a:pPr>
            <a:r>
              <a:rPr lang="pl-PL" dirty="0"/>
              <a:t>Pozaprawny nawyk postepowania przestrzegany praktycznie w obrębie danej struktury (jednostki) organizacyjnej administracji, w podobnych sytuacjach i określonym czasie. </a:t>
            </a:r>
          </a:p>
          <a:p>
            <a:pPr>
              <a:lnSpc>
                <a:spcPct val="150000"/>
              </a:lnSpc>
            </a:pPr>
            <a:r>
              <a:rPr lang="pl-PL" dirty="0"/>
              <a:t>Charakter uzupełniający </a:t>
            </a:r>
          </a:p>
          <a:p>
            <a:pPr>
              <a:lnSpc>
                <a:spcPct val="150000"/>
              </a:lnSpc>
            </a:pPr>
            <a:r>
              <a:rPr lang="pl-PL" dirty="0"/>
              <a:t>Jego nośnikiem są ludzie</a:t>
            </a:r>
          </a:p>
          <a:p>
            <a:pPr>
              <a:lnSpc>
                <a:spcPct val="150000"/>
              </a:lnSpc>
            </a:pPr>
            <a:r>
              <a:rPr lang="pl-PL" dirty="0"/>
              <a:t>Występuje wewnątrz administracji </a:t>
            </a:r>
          </a:p>
          <a:p>
            <a:pPr>
              <a:lnSpc>
                <a:spcPct val="150000"/>
              </a:lnSpc>
            </a:pPr>
            <a:r>
              <a:rPr lang="pl-PL" dirty="0"/>
              <a:t>Nie jest powszechnie obowiązujący </a:t>
            </a:r>
          </a:p>
          <a:p>
            <a:pPr>
              <a:lnSpc>
                <a:spcPct val="150000"/>
              </a:lnSpc>
            </a:pPr>
            <a:r>
              <a:rPr lang="pl-PL" dirty="0"/>
              <a:t>Nie jest trwały</a:t>
            </a:r>
          </a:p>
        </p:txBody>
      </p:sp>
    </p:spTree>
    <p:extLst>
      <p:ext uri="{BB962C8B-B14F-4D97-AF65-F5344CB8AC3E}">
        <p14:creationId xmlns:p14="http://schemas.microsoft.com/office/powerpoint/2010/main" val="181870198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41CF9E-04AA-4E60-8B41-738E7993E899}"/>
              </a:ext>
            </a:extLst>
          </p:cNvPr>
          <p:cNvSpPr>
            <a:spLocks noGrp="1"/>
          </p:cNvSpPr>
          <p:nvPr>
            <p:ph type="title"/>
          </p:nvPr>
        </p:nvSpPr>
        <p:spPr>
          <a:xfrm>
            <a:off x="1371600" y="685800"/>
            <a:ext cx="9601200" cy="964870"/>
          </a:xfrm>
        </p:spPr>
        <p:txBody>
          <a:bodyPr/>
          <a:lstStyle/>
          <a:p>
            <a:r>
              <a:rPr lang="pl-PL" dirty="0"/>
              <a:t>Zwyczaj w prawie administracyjnym</a:t>
            </a:r>
          </a:p>
        </p:txBody>
      </p:sp>
      <p:sp>
        <p:nvSpPr>
          <p:cNvPr id="3" name="Symbol zastępczy zawartości 2">
            <a:extLst>
              <a:ext uri="{FF2B5EF4-FFF2-40B4-BE49-F238E27FC236}">
                <a16:creationId xmlns:a16="http://schemas.microsoft.com/office/drawing/2014/main" id="{1D95077B-802E-4555-8D5D-CA84FF002683}"/>
              </a:ext>
            </a:extLst>
          </p:cNvPr>
          <p:cNvSpPr>
            <a:spLocks noGrp="1"/>
          </p:cNvSpPr>
          <p:nvPr>
            <p:ph idx="1"/>
          </p:nvPr>
        </p:nvSpPr>
        <p:spPr>
          <a:xfrm>
            <a:off x="1371600" y="1828800"/>
            <a:ext cx="9601200" cy="4038600"/>
          </a:xfrm>
        </p:spPr>
        <p:txBody>
          <a:bodyPr/>
          <a:lstStyle/>
          <a:p>
            <a:r>
              <a:rPr lang="pl-PL" dirty="0"/>
              <a:t>Jego istnienie w PA jest dopuszczalne, jeżeli:</a:t>
            </a:r>
          </a:p>
          <a:p>
            <a:pPr lvl="1">
              <a:buFont typeface="Arial" panose="020B0604020202020204" pitchFamily="34" charset="0"/>
              <a:buChar char="•"/>
            </a:pPr>
            <a:r>
              <a:rPr lang="pl-PL" dirty="0"/>
              <a:t>W wyniku jego stosowania następuje usprawnienie pracy organów i ich urzędów</a:t>
            </a:r>
          </a:p>
          <a:p>
            <a:pPr lvl="1">
              <a:buFont typeface="Arial" panose="020B0604020202020204" pitchFamily="34" charset="0"/>
              <a:buChar char="•"/>
            </a:pPr>
            <a:r>
              <a:rPr lang="pl-PL" dirty="0"/>
              <a:t>Nie następuje przerzucenie na obywatela czynności, do podjęcia których zobowiązana jest administracja</a:t>
            </a:r>
          </a:p>
          <a:p>
            <a:pPr lvl="1">
              <a:buFont typeface="Arial" panose="020B0604020202020204" pitchFamily="34" charset="0"/>
              <a:buChar char="•"/>
            </a:pPr>
            <a:r>
              <a:rPr lang="pl-PL" dirty="0"/>
              <a:t>Sprawa o charakterze indywidualnym lub społecznym załatwiana jest szybciej lub efektywniej </a:t>
            </a:r>
          </a:p>
          <a:p>
            <a:pPr lvl="1">
              <a:buFont typeface="Arial" panose="020B0604020202020204" pitchFamily="34" charset="0"/>
              <a:buChar char="•"/>
            </a:pPr>
            <a:r>
              <a:rPr lang="pl-PL" dirty="0"/>
              <a:t>Nie narusza sytuacji gwarantowanych prawem materialnym czy procesowym i nie pogarsza sytuacji moralnej obywatela </a:t>
            </a:r>
          </a:p>
        </p:txBody>
      </p:sp>
    </p:spTree>
    <p:extLst>
      <p:ext uri="{BB962C8B-B14F-4D97-AF65-F5344CB8AC3E}">
        <p14:creationId xmlns:p14="http://schemas.microsoft.com/office/powerpoint/2010/main" val="59239841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261FD11-06AB-49BA-8B4E-6920F6720FEC}"/>
              </a:ext>
            </a:extLst>
          </p:cNvPr>
          <p:cNvSpPr>
            <a:spLocks noGrp="1"/>
          </p:cNvSpPr>
          <p:nvPr>
            <p:ph type="title"/>
          </p:nvPr>
        </p:nvSpPr>
        <p:spPr>
          <a:xfrm>
            <a:off x="1371600" y="685800"/>
            <a:ext cx="9601200" cy="822366"/>
          </a:xfrm>
        </p:spPr>
        <p:txBody>
          <a:bodyPr/>
          <a:lstStyle/>
          <a:p>
            <a:r>
              <a:rPr lang="pl-PL" dirty="0"/>
              <a:t>Prawo sędziowskie</a:t>
            </a:r>
          </a:p>
        </p:txBody>
      </p:sp>
      <p:sp>
        <p:nvSpPr>
          <p:cNvPr id="3" name="Symbol zastępczy zawartości 2">
            <a:extLst>
              <a:ext uri="{FF2B5EF4-FFF2-40B4-BE49-F238E27FC236}">
                <a16:creationId xmlns:a16="http://schemas.microsoft.com/office/drawing/2014/main" id="{E0B2E683-2566-4382-8C4A-59D7EE878D00}"/>
              </a:ext>
            </a:extLst>
          </p:cNvPr>
          <p:cNvSpPr>
            <a:spLocks noGrp="1"/>
          </p:cNvSpPr>
          <p:nvPr>
            <p:ph idx="1"/>
          </p:nvPr>
        </p:nvSpPr>
        <p:spPr>
          <a:xfrm>
            <a:off x="1371600" y="1650670"/>
            <a:ext cx="9601200" cy="4216730"/>
          </a:xfrm>
        </p:spPr>
        <p:txBody>
          <a:bodyPr/>
          <a:lstStyle/>
          <a:p>
            <a:r>
              <a:rPr lang="pl-PL" dirty="0"/>
              <a:t>Orzecznictwo sądów administracyjnych </a:t>
            </a:r>
          </a:p>
          <a:p>
            <a:r>
              <a:rPr lang="pl-PL" dirty="0"/>
              <a:t>Art. 15. § 1. Naczelny Sąd Administracyjny:</a:t>
            </a:r>
          </a:p>
          <a:p>
            <a:r>
              <a:rPr lang="pl-PL" dirty="0"/>
              <a:t>2) podejmuje uchwały mające na celu wyjaśnienie przepisów prawnych, których stosowanie wywołało rozbieżności w orzecznictwie sądów administracyjnych; 3) podejmuje uchwały zawierające rozstrzygnięcie zagadnień prawnych budzących poważne wątpliwości w konkretnej sprawie </a:t>
            </a:r>
            <a:r>
              <a:rPr lang="pl-PL" dirty="0" err="1"/>
              <a:t>sądowoadministracyjnej</a:t>
            </a:r>
            <a:r>
              <a:rPr lang="pl-PL" dirty="0"/>
              <a:t>;</a:t>
            </a:r>
          </a:p>
          <a:p>
            <a:r>
              <a:rPr lang="pl-PL" dirty="0"/>
              <a:t>Art. 187. § 1. Jeżeli przy rozpoznawaniu skargi kasacyjnej wyłoni się zagadnienie prawne budzące poważne wątpliwości, Naczelny Sąd Administracyjny może odroczyć rozpoznanie sprawy i przedstawić to zagadnienie do rozstrzygnięcia składowi siedmiu sędziów tego Sądu. § 2. Uchwała składu siedmiu sędziów Naczelnego Sądu Administracyjnego jest w danej sprawie wiążąca. </a:t>
            </a:r>
          </a:p>
        </p:txBody>
      </p:sp>
    </p:spTree>
    <p:extLst>
      <p:ext uri="{BB962C8B-B14F-4D97-AF65-F5344CB8AC3E}">
        <p14:creationId xmlns:p14="http://schemas.microsoft.com/office/powerpoint/2010/main" val="34533087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6CFD683-D131-48B0-8A54-940CD722FACE}"/>
              </a:ext>
            </a:extLst>
          </p:cNvPr>
          <p:cNvSpPr>
            <a:spLocks noGrp="1"/>
          </p:cNvSpPr>
          <p:nvPr>
            <p:ph type="title"/>
          </p:nvPr>
        </p:nvSpPr>
        <p:spPr>
          <a:xfrm>
            <a:off x="1371600" y="685800"/>
            <a:ext cx="9601200" cy="964870"/>
          </a:xfrm>
        </p:spPr>
        <p:txBody>
          <a:bodyPr/>
          <a:lstStyle/>
          <a:p>
            <a:r>
              <a:rPr lang="pl-PL" dirty="0"/>
              <a:t>Prawo sędziowskie</a:t>
            </a:r>
          </a:p>
        </p:txBody>
      </p:sp>
      <p:sp>
        <p:nvSpPr>
          <p:cNvPr id="3" name="Symbol zastępczy zawartości 2">
            <a:extLst>
              <a:ext uri="{FF2B5EF4-FFF2-40B4-BE49-F238E27FC236}">
                <a16:creationId xmlns:a16="http://schemas.microsoft.com/office/drawing/2014/main" id="{40AF883B-D3A5-4F1C-8AFC-6470DCC69339}"/>
              </a:ext>
            </a:extLst>
          </p:cNvPr>
          <p:cNvSpPr>
            <a:spLocks noGrp="1"/>
          </p:cNvSpPr>
          <p:nvPr>
            <p:ph idx="1"/>
          </p:nvPr>
        </p:nvSpPr>
        <p:spPr>
          <a:xfrm>
            <a:off x="1371600" y="1567543"/>
            <a:ext cx="9601200" cy="4299857"/>
          </a:xfrm>
        </p:spPr>
        <p:txBody>
          <a:bodyPr/>
          <a:lstStyle/>
          <a:p>
            <a:r>
              <a:rPr lang="pl-PL" dirty="0"/>
              <a:t>Art. 269. § 1. Jeżeli jakikolwiek skład sądu administracyjnego rozpoznający sprawę nie podziela stanowiska zajętego w uchwale składu siedmiu sędziów, całej Izby albo w uchwale pełnego składu Naczelnego Sądu Administracyjnego, przedstawia powstałe zagadnienie prawne do rozstrzygnięcia odpowiedniemu składowi. </a:t>
            </a:r>
          </a:p>
        </p:txBody>
      </p:sp>
    </p:spTree>
    <p:extLst>
      <p:ext uri="{BB962C8B-B14F-4D97-AF65-F5344CB8AC3E}">
        <p14:creationId xmlns:p14="http://schemas.microsoft.com/office/powerpoint/2010/main" val="131515096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4DA771-15D7-4FE8-99CF-337A10ED736F}"/>
              </a:ext>
            </a:extLst>
          </p:cNvPr>
          <p:cNvSpPr>
            <a:spLocks noGrp="1"/>
          </p:cNvSpPr>
          <p:nvPr>
            <p:ph type="title"/>
          </p:nvPr>
        </p:nvSpPr>
        <p:spPr>
          <a:xfrm>
            <a:off x="1371600" y="685800"/>
            <a:ext cx="9601200" cy="940981"/>
          </a:xfrm>
        </p:spPr>
        <p:txBody>
          <a:bodyPr/>
          <a:lstStyle/>
          <a:p>
            <a:r>
              <a:rPr lang="pl-PL" dirty="0"/>
              <a:t>Stosunek prawny </a:t>
            </a:r>
          </a:p>
        </p:txBody>
      </p:sp>
      <p:sp>
        <p:nvSpPr>
          <p:cNvPr id="3" name="Symbol zastępczy zawartości 2">
            <a:extLst>
              <a:ext uri="{FF2B5EF4-FFF2-40B4-BE49-F238E27FC236}">
                <a16:creationId xmlns:a16="http://schemas.microsoft.com/office/drawing/2014/main" id="{FDD4DCE1-F4CE-4B88-9645-24BDD3FB58D5}"/>
              </a:ext>
            </a:extLst>
          </p:cNvPr>
          <p:cNvSpPr>
            <a:spLocks noGrp="1"/>
          </p:cNvSpPr>
          <p:nvPr>
            <p:ph idx="1"/>
          </p:nvPr>
        </p:nvSpPr>
        <p:spPr>
          <a:xfrm>
            <a:off x="1371600" y="2094614"/>
            <a:ext cx="9601200" cy="3772786"/>
          </a:xfrm>
        </p:spPr>
        <p:txBody>
          <a:bodyPr/>
          <a:lstStyle/>
          <a:p>
            <a:r>
              <a:rPr lang="pl-PL" dirty="0"/>
              <a:t>Stosunek prawny powstaje między dwoma podmiotami prawnymi, gdy ze względu na jakąś obowiązującą normę prawną, która dotyczy tych podmiotów, przedmiotem obowiązku jednego z nich jest jakieś określone zachowanie się względem drugiego (Z. Ziembiński) </a:t>
            </a:r>
          </a:p>
          <a:p>
            <a:r>
              <a:rPr lang="pl-PL" dirty="0"/>
              <a:t>Stosunek prawny zachodzi, gdy prawo przedmiotowe ma dla dwóch podmiotów takie znaczenie, że w określonych warunkach sytuacja prawna jednego podmiotu jest połączona w pewien sposób z sytuacją drugiego podmiotu (F. </a:t>
            </a:r>
            <a:r>
              <a:rPr lang="pl-PL" dirty="0" err="1"/>
              <a:t>Longchamps</a:t>
            </a:r>
            <a:r>
              <a:rPr lang="pl-PL" dirty="0"/>
              <a:t>) </a:t>
            </a:r>
          </a:p>
        </p:txBody>
      </p:sp>
    </p:spTree>
    <p:extLst>
      <p:ext uri="{BB962C8B-B14F-4D97-AF65-F5344CB8AC3E}">
        <p14:creationId xmlns:p14="http://schemas.microsoft.com/office/powerpoint/2010/main" val="10504590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B52E78-3C2D-44B4-951E-1D4BCEA5ADBB}"/>
              </a:ext>
            </a:extLst>
          </p:cNvPr>
          <p:cNvSpPr>
            <a:spLocks noGrp="1"/>
          </p:cNvSpPr>
          <p:nvPr>
            <p:ph type="title"/>
          </p:nvPr>
        </p:nvSpPr>
        <p:spPr/>
        <p:txBody>
          <a:bodyPr/>
          <a:lstStyle/>
          <a:p>
            <a:r>
              <a:rPr lang="pl-PL" dirty="0"/>
              <a:t>Literatura </a:t>
            </a:r>
          </a:p>
        </p:txBody>
      </p:sp>
      <p:sp>
        <p:nvSpPr>
          <p:cNvPr id="3" name="Symbol zastępczy zawartości 2">
            <a:extLst>
              <a:ext uri="{FF2B5EF4-FFF2-40B4-BE49-F238E27FC236}">
                <a16:creationId xmlns:a16="http://schemas.microsoft.com/office/drawing/2014/main" id="{108685CB-1DCB-46D3-A10E-29BE71D2DAEF}"/>
              </a:ext>
            </a:extLst>
          </p:cNvPr>
          <p:cNvSpPr>
            <a:spLocks noGrp="1"/>
          </p:cNvSpPr>
          <p:nvPr>
            <p:ph idx="1"/>
          </p:nvPr>
        </p:nvSpPr>
        <p:spPr>
          <a:xfrm>
            <a:off x="1371600" y="2286000"/>
            <a:ext cx="9601200" cy="3581400"/>
          </a:xfrm>
        </p:spPr>
        <p:txBody>
          <a:bodyPr>
            <a:normAutofit/>
          </a:bodyPr>
          <a:lstStyle/>
          <a:p>
            <a:r>
              <a:rPr lang="pl-PL" sz="2400" dirty="0"/>
              <a:t>Prawo administracyjne, red, naukowa J. Blicharz, P. Lisowski, Warszawa 2022 </a:t>
            </a:r>
          </a:p>
          <a:p>
            <a:r>
              <a:rPr lang="pl-PL" sz="2400" dirty="0"/>
              <a:t>M. Miemiec (red. naukowa), Materialne prawo administracyjne, Wrocław 2019</a:t>
            </a:r>
          </a:p>
        </p:txBody>
      </p:sp>
    </p:spTree>
    <p:extLst>
      <p:ext uri="{BB962C8B-B14F-4D97-AF65-F5344CB8AC3E}">
        <p14:creationId xmlns:p14="http://schemas.microsoft.com/office/powerpoint/2010/main" val="10930997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11D698B-5E3A-4F00-97C4-EF9B84099F0E}"/>
              </a:ext>
            </a:extLst>
          </p:cNvPr>
          <p:cNvSpPr>
            <a:spLocks noGrp="1"/>
          </p:cNvSpPr>
          <p:nvPr>
            <p:ph type="title"/>
          </p:nvPr>
        </p:nvSpPr>
        <p:spPr/>
        <p:txBody>
          <a:bodyPr/>
          <a:lstStyle/>
          <a:p>
            <a:r>
              <a:rPr lang="pl-PL" dirty="0"/>
              <a:t>Rodzaje stosunków administracyjnoprawnych </a:t>
            </a:r>
          </a:p>
        </p:txBody>
      </p:sp>
      <p:sp>
        <p:nvSpPr>
          <p:cNvPr id="3" name="Symbol zastępczy zawartości 2">
            <a:extLst>
              <a:ext uri="{FF2B5EF4-FFF2-40B4-BE49-F238E27FC236}">
                <a16:creationId xmlns:a16="http://schemas.microsoft.com/office/drawing/2014/main" id="{A39FFE81-7326-4BD9-ABC4-F6841455674D}"/>
              </a:ext>
            </a:extLst>
          </p:cNvPr>
          <p:cNvSpPr>
            <a:spLocks noGrp="1"/>
          </p:cNvSpPr>
          <p:nvPr>
            <p:ph idx="1"/>
          </p:nvPr>
        </p:nvSpPr>
        <p:spPr/>
        <p:txBody>
          <a:bodyPr>
            <a:normAutofit/>
          </a:bodyPr>
          <a:lstStyle/>
          <a:p>
            <a:r>
              <a:rPr lang="pl-PL" dirty="0"/>
              <a:t>Ustrojowe</a:t>
            </a:r>
          </a:p>
          <a:p>
            <a:r>
              <a:rPr lang="pl-PL" dirty="0"/>
              <a:t>Procesowe:</a:t>
            </a:r>
          </a:p>
          <a:p>
            <a:pPr lvl="1"/>
            <a:r>
              <a:rPr lang="pl-PL" dirty="0"/>
              <a:t>Procesowo-proceduralne </a:t>
            </a:r>
          </a:p>
          <a:p>
            <a:pPr lvl="1"/>
            <a:r>
              <a:rPr lang="pl-PL" dirty="0"/>
              <a:t>Sporno-procesowe</a:t>
            </a:r>
          </a:p>
          <a:p>
            <a:pPr lvl="1"/>
            <a:r>
              <a:rPr lang="pl-PL" dirty="0"/>
              <a:t>Egzekucyjne (pochodna) </a:t>
            </a:r>
          </a:p>
          <a:p>
            <a:r>
              <a:rPr lang="pl-PL" dirty="0"/>
              <a:t>Materialne (materialnoprawne) </a:t>
            </a:r>
          </a:p>
        </p:txBody>
      </p:sp>
    </p:spTree>
    <p:extLst>
      <p:ext uri="{BB962C8B-B14F-4D97-AF65-F5344CB8AC3E}">
        <p14:creationId xmlns:p14="http://schemas.microsoft.com/office/powerpoint/2010/main" val="4337472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2301B11-49E0-4BF2-B369-BD1A95148F4E}"/>
              </a:ext>
            </a:extLst>
          </p:cNvPr>
          <p:cNvSpPr>
            <a:spLocks noGrp="1"/>
          </p:cNvSpPr>
          <p:nvPr>
            <p:ph type="title"/>
          </p:nvPr>
        </p:nvSpPr>
        <p:spPr/>
        <p:txBody>
          <a:bodyPr/>
          <a:lstStyle/>
          <a:p>
            <a:r>
              <a:rPr lang="pl-PL" dirty="0"/>
              <a:t>Elementy stosunku administracyjnoprawnego</a:t>
            </a:r>
          </a:p>
        </p:txBody>
      </p:sp>
      <p:sp>
        <p:nvSpPr>
          <p:cNvPr id="3" name="Symbol zastępczy zawartości 2">
            <a:extLst>
              <a:ext uri="{FF2B5EF4-FFF2-40B4-BE49-F238E27FC236}">
                <a16:creationId xmlns:a16="http://schemas.microsoft.com/office/drawing/2014/main" id="{901AA235-9F3E-4F5C-9181-FED21A71CC43}"/>
              </a:ext>
            </a:extLst>
          </p:cNvPr>
          <p:cNvSpPr>
            <a:spLocks noGrp="1"/>
          </p:cNvSpPr>
          <p:nvPr>
            <p:ph idx="1"/>
          </p:nvPr>
        </p:nvSpPr>
        <p:spPr/>
        <p:txBody>
          <a:bodyPr/>
          <a:lstStyle/>
          <a:p>
            <a:r>
              <a:rPr lang="pl-PL" dirty="0"/>
              <a:t>Przedmiot</a:t>
            </a:r>
          </a:p>
          <a:p>
            <a:r>
              <a:rPr lang="pl-PL" dirty="0"/>
              <a:t>Podmioty</a:t>
            </a:r>
          </a:p>
          <a:p>
            <a:pPr marL="0" indent="0">
              <a:buNone/>
            </a:pPr>
            <a:endParaRPr lang="pl-PL" dirty="0"/>
          </a:p>
        </p:txBody>
      </p:sp>
    </p:spTree>
    <p:extLst>
      <p:ext uri="{BB962C8B-B14F-4D97-AF65-F5344CB8AC3E}">
        <p14:creationId xmlns:p14="http://schemas.microsoft.com/office/powerpoint/2010/main" val="3322959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6B2D19A-F858-7DC1-65D3-1207063D6499}"/>
              </a:ext>
            </a:extLst>
          </p:cNvPr>
          <p:cNvSpPr>
            <a:spLocks noGrp="1"/>
          </p:cNvSpPr>
          <p:nvPr>
            <p:ph type="title"/>
          </p:nvPr>
        </p:nvSpPr>
        <p:spPr/>
        <p:txBody>
          <a:bodyPr/>
          <a:lstStyle/>
          <a:p>
            <a:r>
              <a:rPr lang="pl-PL" dirty="0"/>
              <a:t>Stosunek administracyjnoprawny</a:t>
            </a:r>
          </a:p>
        </p:txBody>
      </p:sp>
      <p:sp>
        <p:nvSpPr>
          <p:cNvPr id="3" name="Symbol zastępczy zawartości 2">
            <a:extLst>
              <a:ext uri="{FF2B5EF4-FFF2-40B4-BE49-F238E27FC236}">
                <a16:creationId xmlns:a16="http://schemas.microsoft.com/office/drawing/2014/main" id="{BE8FF92A-E776-047E-277D-550BAC320D8C}"/>
              </a:ext>
            </a:extLst>
          </p:cNvPr>
          <p:cNvSpPr>
            <a:spLocks noGrp="1"/>
          </p:cNvSpPr>
          <p:nvPr>
            <p:ph idx="1"/>
          </p:nvPr>
        </p:nvSpPr>
        <p:spPr/>
        <p:txBody>
          <a:bodyPr/>
          <a:lstStyle/>
          <a:p>
            <a:r>
              <a:rPr lang="pl-PL" dirty="0"/>
              <a:t>Zdarzenia niezależne od człowieka wywołujące skutki prawne (zdarzenia </a:t>
            </a:r>
            <a:r>
              <a:rPr lang="pl-PL" i="1" dirty="0"/>
              <a:t>sensu stricto</a:t>
            </a:r>
            <a:r>
              <a:rPr lang="pl-PL" dirty="0"/>
              <a:t>) </a:t>
            </a:r>
          </a:p>
          <a:p>
            <a:r>
              <a:rPr lang="pl-PL" dirty="0"/>
              <a:t>Działania zależne od woli człowieka </a:t>
            </a:r>
          </a:p>
        </p:txBody>
      </p:sp>
    </p:spTree>
    <p:extLst>
      <p:ext uri="{BB962C8B-B14F-4D97-AF65-F5344CB8AC3E}">
        <p14:creationId xmlns:p14="http://schemas.microsoft.com/office/powerpoint/2010/main" val="40626496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309798-996B-4150-B1C6-91BBEB9FCA17}"/>
              </a:ext>
            </a:extLst>
          </p:cNvPr>
          <p:cNvSpPr>
            <a:spLocks noGrp="1"/>
          </p:cNvSpPr>
          <p:nvPr>
            <p:ph type="title"/>
          </p:nvPr>
        </p:nvSpPr>
        <p:spPr>
          <a:xfrm>
            <a:off x="1695432" y="2586196"/>
            <a:ext cx="9601200" cy="1485900"/>
          </a:xfrm>
        </p:spPr>
        <p:txBody>
          <a:bodyPr/>
          <a:lstStyle/>
          <a:p>
            <a:pPr algn="ctr"/>
            <a:r>
              <a:rPr lang="pl-PL" dirty="0"/>
              <a:t>Dziękuję za uwagę</a:t>
            </a:r>
          </a:p>
        </p:txBody>
      </p:sp>
    </p:spTree>
    <p:extLst>
      <p:ext uri="{BB962C8B-B14F-4D97-AF65-F5344CB8AC3E}">
        <p14:creationId xmlns:p14="http://schemas.microsoft.com/office/powerpoint/2010/main" val="19616797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213A92-ACDC-454E-9E18-F3F392BCD655}"/>
              </a:ext>
            </a:extLst>
          </p:cNvPr>
          <p:cNvSpPr>
            <a:spLocks noGrp="1"/>
          </p:cNvSpPr>
          <p:nvPr>
            <p:ph type="title"/>
          </p:nvPr>
        </p:nvSpPr>
        <p:spPr>
          <a:xfrm>
            <a:off x="1371600" y="685800"/>
            <a:ext cx="9601200" cy="1079205"/>
          </a:xfrm>
        </p:spPr>
        <p:txBody>
          <a:bodyPr/>
          <a:lstStyle/>
          <a:p>
            <a:r>
              <a:rPr lang="pl-PL" dirty="0"/>
              <a:t>Administracja</a:t>
            </a:r>
          </a:p>
        </p:txBody>
      </p:sp>
      <p:sp>
        <p:nvSpPr>
          <p:cNvPr id="3" name="Symbol zastępczy zawartości 2">
            <a:extLst>
              <a:ext uri="{FF2B5EF4-FFF2-40B4-BE49-F238E27FC236}">
                <a16:creationId xmlns:a16="http://schemas.microsoft.com/office/drawing/2014/main" id="{3D54F762-3B28-41B8-9675-F72EAE8D9CB3}"/>
              </a:ext>
            </a:extLst>
          </p:cNvPr>
          <p:cNvSpPr>
            <a:spLocks noGrp="1"/>
          </p:cNvSpPr>
          <p:nvPr>
            <p:ph idx="1"/>
          </p:nvPr>
        </p:nvSpPr>
        <p:spPr>
          <a:xfrm>
            <a:off x="1371600" y="1765005"/>
            <a:ext cx="9601200" cy="4102395"/>
          </a:xfrm>
        </p:spPr>
        <p:txBody>
          <a:bodyPr>
            <a:normAutofit fontScale="92500" lnSpcReduction="10000"/>
          </a:bodyPr>
          <a:lstStyle/>
          <a:p>
            <a:pPr marL="0" indent="0">
              <a:buNone/>
            </a:pPr>
            <a:endParaRPr lang="pl-PL" sz="2600" dirty="0"/>
          </a:p>
          <a:p>
            <a:pPr lvl="1">
              <a:buFont typeface="Arial" panose="020B0604020202020204" pitchFamily="34" charset="0"/>
              <a:buChar char="•"/>
            </a:pPr>
            <a:r>
              <a:rPr lang="pl-PL" sz="2600" dirty="0"/>
              <a:t>wydzielone w państwie struktury organizacyjne powołane specjalnie do realizacji </a:t>
            </a:r>
            <a:r>
              <a:rPr lang="pl-PL" sz="2600" b="1" dirty="0"/>
              <a:t>określonych celów </a:t>
            </a:r>
            <a:r>
              <a:rPr lang="pl-PL" sz="2600" dirty="0"/>
              <a:t>o charakterze zadań publicznych</a:t>
            </a:r>
          </a:p>
          <a:p>
            <a:pPr lvl="1">
              <a:buFont typeface="Arial" panose="020B0604020202020204" pitchFamily="34" charset="0"/>
              <a:buChar char="•"/>
            </a:pPr>
            <a:r>
              <a:rPr lang="pl-PL" sz="2600" dirty="0"/>
              <a:t> określona działalność o specjalnych cechach, podejmowana w ramach realizacji </a:t>
            </a:r>
            <a:r>
              <a:rPr lang="pl-PL" sz="2600" b="1" dirty="0"/>
              <a:t>celów o charakterze publicznym </a:t>
            </a:r>
          </a:p>
          <a:p>
            <a:pPr lvl="1">
              <a:buFont typeface="Arial" panose="020B0604020202020204" pitchFamily="34" charset="0"/>
              <a:buChar char="•"/>
            </a:pPr>
            <a:r>
              <a:rPr lang="pl-PL" sz="2600" dirty="0"/>
              <a:t> zatrudnieni </a:t>
            </a:r>
            <a:r>
              <a:rPr lang="pl-PL" sz="2600" b="1" dirty="0"/>
              <a:t>ludzie </a:t>
            </a:r>
            <a:r>
              <a:rPr lang="pl-PL" sz="2600" dirty="0"/>
              <a:t>(powołani, nominowani, wybierani, przyjęci do pracy w oparciu o umowę cywilną) w strukturach wyodrębnionych w pierwszym znaczeniu</a:t>
            </a:r>
          </a:p>
          <a:p>
            <a:pPr lvl="1">
              <a:buFont typeface="Arial" panose="020B0604020202020204" pitchFamily="34" charset="0"/>
              <a:buChar char="•"/>
            </a:pPr>
            <a:endParaRPr lang="pl-PL" dirty="0"/>
          </a:p>
          <a:p>
            <a:pPr marL="530352" lvl="1" indent="0" algn="r">
              <a:buNone/>
            </a:pPr>
            <a:r>
              <a:rPr lang="pl-PL" dirty="0"/>
              <a:t>J. Boć</a:t>
            </a:r>
          </a:p>
        </p:txBody>
      </p:sp>
    </p:spTree>
    <p:extLst>
      <p:ext uri="{BB962C8B-B14F-4D97-AF65-F5344CB8AC3E}">
        <p14:creationId xmlns:p14="http://schemas.microsoft.com/office/powerpoint/2010/main" val="5676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A55961-BFAF-4422-B9C1-C5A039933360}"/>
              </a:ext>
            </a:extLst>
          </p:cNvPr>
          <p:cNvSpPr>
            <a:spLocks noGrp="1"/>
          </p:cNvSpPr>
          <p:nvPr>
            <p:ph type="title"/>
          </p:nvPr>
        </p:nvSpPr>
        <p:spPr/>
        <p:txBody>
          <a:bodyPr/>
          <a:lstStyle/>
          <a:p>
            <a:r>
              <a:rPr lang="pl-PL" dirty="0"/>
              <a:t>Administracja</a:t>
            </a:r>
          </a:p>
        </p:txBody>
      </p:sp>
      <p:sp>
        <p:nvSpPr>
          <p:cNvPr id="3" name="Symbol zastępczy zawartości 2">
            <a:extLst>
              <a:ext uri="{FF2B5EF4-FFF2-40B4-BE49-F238E27FC236}">
                <a16:creationId xmlns:a16="http://schemas.microsoft.com/office/drawing/2014/main" id="{E615B2B0-357D-4D5A-A822-D937E66403B0}"/>
              </a:ext>
            </a:extLst>
          </p:cNvPr>
          <p:cNvSpPr>
            <a:spLocks noGrp="1"/>
          </p:cNvSpPr>
          <p:nvPr>
            <p:ph idx="1"/>
          </p:nvPr>
        </p:nvSpPr>
        <p:spPr/>
        <p:txBody>
          <a:bodyPr>
            <a:normAutofit lnSpcReduction="10000"/>
          </a:bodyPr>
          <a:lstStyle/>
          <a:p>
            <a:r>
              <a:rPr lang="pl-PL" sz="2800" dirty="0"/>
              <a:t>Administracja publiczna to </a:t>
            </a:r>
            <a:r>
              <a:rPr lang="pl-PL" sz="2800" b="1" dirty="0"/>
              <a:t>przyjęte przez państwo </a:t>
            </a:r>
            <a:r>
              <a:rPr lang="pl-PL" sz="2800" dirty="0"/>
              <a:t>i realizowane przez </a:t>
            </a:r>
            <a:r>
              <a:rPr lang="pl-PL" sz="2800" b="1" dirty="0"/>
              <a:t>różne podmioty, organy i instytucje </a:t>
            </a:r>
            <a:r>
              <a:rPr lang="pl-PL" sz="2800" dirty="0"/>
              <a:t>zaspokajanie </a:t>
            </a:r>
            <a:r>
              <a:rPr lang="pl-PL" sz="2800" b="1" dirty="0"/>
              <a:t>zbiorowych i indywidualnych potrzeb ludzkich, </a:t>
            </a:r>
            <a:r>
              <a:rPr lang="pl-PL" sz="2800" dirty="0"/>
              <a:t>wynikających ze współżycia jednostek w społecznościach</a:t>
            </a:r>
          </a:p>
          <a:p>
            <a:endParaRPr lang="pl-PL" sz="2800" dirty="0"/>
          </a:p>
          <a:p>
            <a:endParaRPr lang="pl-PL" sz="2800" dirty="0"/>
          </a:p>
          <a:p>
            <a:endParaRPr lang="pl-PL" sz="2800" dirty="0"/>
          </a:p>
          <a:p>
            <a:pPr marL="0" indent="0" algn="r">
              <a:buNone/>
            </a:pPr>
            <a:r>
              <a:rPr lang="pl-PL" dirty="0"/>
              <a:t>J. Boć (R. Kusiak-Winter)</a:t>
            </a:r>
            <a:endParaRPr lang="pl-PL" sz="1800" dirty="0"/>
          </a:p>
        </p:txBody>
      </p:sp>
    </p:spTree>
    <p:extLst>
      <p:ext uri="{BB962C8B-B14F-4D97-AF65-F5344CB8AC3E}">
        <p14:creationId xmlns:p14="http://schemas.microsoft.com/office/powerpoint/2010/main" val="562886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D51755-9798-EDD7-EA07-6BF1A0F3F5BF}"/>
              </a:ext>
            </a:extLst>
          </p:cNvPr>
          <p:cNvSpPr>
            <a:spLocks noGrp="1"/>
          </p:cNvSpPr>
          <p:nvPr>
            <p:ph type="title"/>
          </p:nvPr>
        </p:nvSpPr>
        <p:spPr/>
        <p:txBody>
          <a:bodyPr/>
          <a:lstStyle/>
          <a:p>
            <a:r>
              <a:rPr lang="pl-PL" dirty="0"/>
              <a:t>Interes publiczny </a:t>
            </a:r>
          </a:p>
        </p:txBody>
      </p:sp>
      <p:sp>
        <p:nvSpPr>
          <p:cNvPr id="3" name="Symbol zastępczy zawartości 2">
            <a:extLst>
              <a:ext uri="{FF2B5EF4-FFF2-40B4-BE49-F238E27FC236}">
                <a16:creationId xmlns:a16="http://schemas.microsoft.com/office/drawing/2014/main" id="{2EA73A53-4BDD-34D7-F4A5-FFFAF690D8DF}"/>
              </a:ext>
            </a:extLst>
          </p:cNvPr>
          <p:cNvSpPr>
            <a:spLocks noGrp="1"/>
          </p:cNvSpPr>
          <p:nvPr>
            <p:ph idx="1"/>
          </p:nvPr>
        </p:nvSpPr>
        <p:spPr>
          <a:xfrm>
            <a:off x="1371600" y="2343150"/>
            <a:ext cx="9601200" cy="3581400"/>
          </a:xfrm>
        </p:spPr>
        <p:txBody>
          <a:bodyPr/>
          <a:lstStyle/>
          <a:p>
            <a:r>
              <a:rPr lang="pl-PL" dirty="0"/>
              <a:t>Natomiast przez interes publiczny rozumie się dyrektywę postępowania nakazującą mieć na uwadze respektowanie wartości wspólnych dla całego społeczeństwa, takich jak, sprawiedliwość, bezpieczeństwo, zaufanie obywateli do organów władzy itp. (NSA II FSK 965/17 z 9.08.2017 r.)</a:t>
            </a:r>
          </a:p>
        </p:txBody>
      </p:sp>
    </p:spTree>
    <p:extLst>
      <p:ext uri="{BB962C8B-B14F-4D97-AF65-F5344CB8AC3E}">
        <p14:creationId xmlns:p14="http://schemas.microsoft.com/office/powerpoint/2010/main" val="405206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9E34B4-2CAD-42D6-9511-89DD6CF2D2F0}"/>
              </a:ext>
            </a:extLst>
          </p:cNvPr>
          <p:cNvSpPr>
            <a:spLocks noGrp="1"/>
          </p:cNvSpPr>
          <p:nvPr>
            <p:ph type="title"/>
          </p:nvPr>
        </p:nvSpPr>
        <p:spPr>
          <a:xfrm>
            <a:off x="1371600" y="685800"/>
            <a:ext cx="9601200" cy="867578"/>
          </a:xfrm>
        </p:spPr>
        <p:txBody>
          <a:bodyPr/>
          <a:lstStyle/>
          <a:p>
            <a:r>
              <a:rPr lang="pl-PL" dirty="0"/>
              <a:t>Władztwo administracyjne</a:t>
            </a:r>
          </a:p>
        </p:txBody>
      </p:sp>
      <p:sp>
        <p:nvSpPr>
          <p:cNvPr id="3" name="Symbol zastępczy zawartości 2">
            <a:extLst>
              <a:ext uri="{FF2B5EF4-FFF2-40B4-BE49-F238E27FC236}">
                <a16:creationId xmlns:a16="http://schemas.microsoft.com/office/drawing/2014/main" id="{717DEBDD-4A85-45E0-BB7C-0655B743C70E}"/>
              </a:ext>
            </a:extLst>
          </p:cNvPr>
          <p:cNvSpPr>
            <a:spLocks noGrp="1"/>
          </p:cNvSpPr>
          <p:nvPr>
            <p:ph idx="1"/>
          </p:nvPr>
        </p:nvSpPr>
        <p:spPr>
          <a:xfrm>
            <a:off x="1371600" y="2090674"/>
            <a:ext cx="9601200" cy="3902354"/>
          </a:xfrm>
        </p:spPr>
        <p:txBody>
          <a:bodyPr>
            <a:normAutofit fontScale="70000" lnSpcReduction="20000"/>
          </a:bodyPr>
          <a:lstStyle/>
          <a:p>
            <a:pPr lvl="1">
              <a:buFont typeface="Arial" panose="020B0604020202020204" pitchFamily="34" charset="0"/>
              <a:buChar char="•"/>
            </a:pPr>
            <a:r>
              <a:rPr lang="pl-PL" sz="3100" i="0" dirty="0">
                <a:solidFill>
                  <a:srgbClr val="191B0E"/>
                </a:solidFill>
              </a:rPr>
              <a:t>Władztwo – </a:t>
            </a:r>
            <a:r>
              <a:rPr lang="pl-PL" sz="3100" b="1" i="0" dirty="0">
                <a:solidFill>
                  <a:srgbClr val="191B0E"/>
                </a:solidFill>
              </a:rPr>
              <a:t>możliwość</a:t>
            </a:r>
            <a:r>
              <a:rPr lang="pl-PL" sz="3100" i="0" dirty="0">
                <a:solidFill>
                  <a:srgbClr val="191B0E"/>
                </a:solidFill>
              </a:rPr>
              <a:t> </a:t>
            </a:r>
            <a:r>
              <a:rPr lang="pl-PL" sz="3100" b="1" i="0" dirty="0">
                <a:solidFill>
                  <a:srgbClr val="191B0E"/>
                </a:solidFill>
              </a:rPr>
              <a:t>jednostronnego</a:t>
            </a:r>
            <a:r>
              <a:rPr lang="pl-PL" sz="3100" i="0" dirty="0">
                <a:solidFill>
                  <a:srgbClr val="191B0E"/>
                </a:solidFill>
              </a:rPr>
              <a:t> rozstrzygania sytuacji indywidualnych, rozstrzygania trwałego i obowiązującego wszystkie podmioty prawne w państwie oraz </a:t>
            </a:r>
            <a:r>
              <a:rPr lang="pl-PL" sz="3100" b="1" i="0" dirty="0">
                <a:solidFill>
                  <a:srgbClr val="191B0E"/>
                </a:solidFill>
              </a:rPr>
              <a:t>zabezpieczone przymusem państwowym</a:t>
            </a:r>
            <a:r>
              <a:rPr lang="pl-PL" sz="3100" i="0" dirty="0">
                <a:solidFill>
                  <a:srgbClr val="191B0E"/>
                </a:solidFill>
              </a:rPr>
              <a:t>, w razie gdy treścią rozstrzygnięcia jest nałożenie obowiązku</a:t>
            </a:r>
          </a:p>
          <a:p>
            <a:pPr lvl="1">
              <a:buFont typeface="Arial" panose="020B0604020202020204" pitchFamily="34" charset="0"/>
              <a:buChar char="•"/>
            </a:pPr>
            <a:endParaRPr lang="pl-PL" sz="3100" i="0" dirty="0">
              <a:solidFill>
                <a:srgbClr val="191B0E"/>
              </a:solidFill>
            </a:endParaRPr>
          </a:p>
          <a:p>
            <a:pPr lvl="1">
              <a:buFont typeface="Arial" panose="020B0604020202020204" pitchFamily="34" charset="0"/>
              <a:buChar char="•"/>
            </a:pPr>
            <a:r>
              <a:rPr lang="pl-PL" sz="3100" i="0" dirty="0">
                <a:solidFill>
                  <a:srgbClr val="191B0E"/>
                </a:solidFill>
              </a:rPr>
              <a:t>Władztwo jest to zdolność do jednostronnego ustalania sytuacji prawnej adresata (jego praw i obowiązków) zewnętrznego działania administracji, zabezpieczone przymusem państwowym</a:t>
            </a:r>
            <a:endParaRPr lang="pl-PL" sz="3100" dirty="0"/>
          </a:p>
          <a:p>
            <a:endParaRPr lang="pl-PL" dirty="0"/>
          </a:p>
          <a:p>
            <a:endParaRPr lang="pl-PL" dirty="0"/>
          </a:p>
          <a:p>
            <a:pPr marL="0" indent="0">
              <a:buNone/>
            </a:pPr>
            <a:endParaRPr lang="pl-PL" dirty="0"/>
          </a:p>
          <a:p>
            <a:pPr marL="0" indent="0" algn="r">
              <a:buNone/>
            </a:pPr>
            <a:r>
              <a:rPr lang="pl-PL" dirty="0"/>
              <a:t>J. Boć</a:t>
            </a:r>
          </a:p>
        </p:txBody>
      </p:sp>
    </p:spTree>
    <p:extLst>
      <p:ext uri="{BB962C8B-B14F-4D97-AF65-F5344CB8AC3E}">
        <p14:creationId xmlns:p14="http://schemas.microsoft.com/office/powerpoint/2010/main" val="867899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CFD6EE-D454-4ED3-A8AA-B9A882A93A37}"/>
              </a:ext>
            </a:extLst>
          </p:cNvPr>
          <p:cNvSpPr>
            <a:spLocks noGrp="1"/>
          </p:cNvSpPr>
          <p:nvPr>
            <p:ph type="title"/>
          </p:nvPr>
        </p:nvSpPr>
        <p:spPr>
          <a:xfrm>
            <a:off x="1371600" y="685800"/>
            <a:ext cx="9601200" cy="1165034"/>
          </a:xfrm>
        </p:spPr>
        <p:txBody>
          <a:bodyPr/>
          <a:lstStyle/>
          <a:p>
            <a:r>
              <a:rPr lang="pl-PL" dirty="0"/>
              <a:t>Sfery ingerencji administracji</a:t>
            </a:r>
          </a:p>
        </p:txBody>
      </p:sp>
      <p:sp>
        <p:nvSpPr>
          <p:cNvPr id="3" name="Symbol zastępczy zawartości 2">
            <a:extLst>
              <a:ext uri="{FF2B5EF4-FFF2-40B4-BE49-F238E27FC236}">
                <a16:creationId xmlns:a16="http://schemas.microsoft.com/office/drawing/2014/main" id="{F52ED42E-47FE-47D8-90F5-69DD47AF08D9}"/>
              </a:ext>
            </a:extLst>
          </p:cNvPr>
          <p:cNvSpPr>
            <a:spLocks noGrp="1"/>
          </p:cNvSpPr>
          <p:nvPr>
            <p:ph idx="1"/>
          </p:nvPr>
        </p:nvSpPr>
        <p:spPr>
          <a:xfrm>
            <a:off x="1371600" y="1961002"/>
            <a:ext cx="9601200" cy="3906398"/>
          </a:xfrm>
        </p:spPr>
        <p:txBody>
          <a:bodyPr>
            <a:normAutofit/>
          </a:bodyPr>
          <a:lstStyle/>
          <a:p>
            <a:r>
              <a:rPr lang="pl-PL" sz="2800" dirty="0"/>
              <a:t>Policja administracyjna</a:t>
            </a:r>
          </a:p>
          <a:p>
            <a:r>
              <a:rPr lang="pl-PL" sz="2800" dirty="0"/>
              <a:t>Reglamentacja</a:t>
            </a:r>
          </a:p>
          <a:p>
            <a:r>
              <a:rPr lang="pl-PL" sz="2800" dirty="0"/>
              <a:t>Administracja regulacyjna </a:t>
            </a:r>
          </a:p>
          <a:p>
            <a:r>
              <a:rPr lang="pl-PL" sz="2800" dirty="0"/>
              <a:t>Administracja świadcząca </a:t>
            </a:r>
          </a:p>
          <a:p>
            <a:pPr marL="0" indent="0">
              <a:buNone/>
            </a:pPr>
            <a:endParaRPr lang="pl-PL" sz="2800" dirty="0"/>
          </a:p>
        </p:txBody>
      </p:sp>
    </p:spTree>
    <p:extLst>
      <p:ext uri="{BB962C8B-B14F-4D97-AF65-F5344CB8AC3E}">
        <p14:creationId xmlns:p14="http://schemas.microsoft.com/office/powerpoint/2010/main" val="3606486455"/>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2826</TotalTime>
  <Words>2304</Words>
  <Application>Microsoft Office PowerPoint</Application>
  <PresentationFormat>Panoramiczny</PresentationFormat>
  <Paragraphs>256</Paragraphs>
  <Slides>43</Slides>
  <Notes>34</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43</vt:i4>
      </vt:variant>
    </vt:vector>
  </HeadingPairs>
  <TitlesOfParts>
    <vt:vector size="48" baseType="lpstr">
      <vt:lpstr>Arial</vt:lpstr>
      <vt:lpstr>Calibri</vt:lpstr>
      <vt:lpstr>Franklin Gothic Book</vt:lpstr>
      <vt:lpstr>Wingdings</vt:lpstr>
      <vt:lpstr>Przycinanie</vt:lpstr>
      <vt:lpstr>Prawo administracyjne</vt:lpstr>
      <vt:lpstr>Prezentacja programu PowerPoint</vt:lpstr>
      <vt:lpstr>Zaliczenie</vt:lpstr>
      <vt:lpstr>Literatura </vt:lpstr>
      <vt:lpstr>Administracja</vt:lpstr>
      <vt:lpstr>Administracja</vt:lpstr>
      <vt:lpstr>Interes publiczny </vt:lpstr>
      <vt:lpstr>Władztwo administracyjne</vt:lpstr>
      <vt:lpstr>Sfery ingerencji administracji</vt:lpstr>
      <vt:lpstr>Sfery ingerencji administracji - przykłady</vt:lpstr>
      <vt:lpstr>Sfery ingerencji administracji przykłady</vt:lpstr>
      <vt:lpstr>Sfery ingerencji administracji – przykłady </vt:lpstr>
      <vt:lpstr>Prawo administracyjne</vt:lpstr>
      <vt:lpstr>Klasyfikacja norm prawa administracyjnego</vt:lpstr>
      <vt:lpstr>Przykłady</vt:lpstr>
      <vt:lpstr>Przykłady </vt:lpstr>
      <vt:lpstr>Przykłady</vt:lpstr>
      <vt:lpstr>Przykłady</vt:lpstr>
      <vt:lpstr>Przykłady</vt:lpstr>
      <vt:lpstr>Rodzaje źródeł prawa </vt:lpstr>
      <vt:lpstr>Konstytucja – znaczenie dla PA</vt:lpstr>
      <vt:lpstr>Prezentacja programu PowerPoint</vt:lpstr>
      <vt:lpstr>   Umowy międzynarodowe</vt:lpstr>
      <vt:lpstr>Prawo Unii Europejskiej </vt:lpstr>
      <vt:lpstr>   Rozporządzenia</vt:lpstr>
      <vt:lpstr>Akty prawa miejscowego – znaczenie dla PA</vt:lpstr>
      <vt:lpstr>Akty prawa miejscowego</vt:lpstr>
      <vt:lpstr>Kategorie aktów prawa miejscowego </vt:lpstr>
      <vt:lpstr>Prawo wewnętrzne – stanowione przez administrację naczelną</vt:lpstr>
      <vt:lpstr>Prawo zakładowe</vt:lpstr>
      <vt:lpstr>    Źródła niezorganizowane </vt:lpstr>
      <vt:lpstr>Odesłania i normy pozaprawne</vt:lpstr>
      <vt:lpstr>Odesłanie jawne</vt:lpstr>
      <vt:lpstr>Odesłania niejawne</vt:lpstr>
      <vt:lpstr>Zwyczaj w prawie administracyjnym</vt:lpstr>
      <vt:lpstr>Zwyczaj w prawie administracyjnym</vt:lpstr>
      <vt:lpstr>Prawo sędziowskie</vt:lpstr>
      <vt:lpstr>Prawo sędziowskie</vt:lpstr>
      <vt:lpstr>Stosunek prawny </vt:lpstr>
      <vt:lpstr>Rodzaje stosunków administracyjnoprawnych </vt:lpstr>
      <vt:lpstr>Elementy stosunku administracyjnoprawnego</vt:lpstr>
      <vt:lpstr>Stosunek administracyjnoprawny</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Patrycja Przybyła</dc:creator>
  <cp:lastModifiedBy>Patrycja Przybyła</cp:lastModifiedBy>
  <cp:revision>149</cp:revision>
  <dcterms:created xsi:type="dcterms:W3CDTF">2019-02-20T20:25:10Z</dcterms:created>
  <dcterms:modified xsi:type="dcterms:W3CDTF">2023-10-22T15:56:51Z</dcterms:modified>
</cp:coreProperties>
</file>