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7" r:id="rId4"/>
    <p:sldId id="257" r:id="rId5"/>
    <p:sldId id="258" r:id="rId6"/>
    <p:sldId id="259" r:id="rId7"/>
    <p:sldId id="260" r:id="rId8"/>
    <p:sldId id="261" r:id="rId9"/>
    <p:sldId id="424" r:id="rId10"/>
    <p:sldId id="271" r:id="rId11"/>
    <p:sldId id="421" r:id="rId12"/>
    <p:sldId id="353" r:id="rId13"/>
    <p:sldId id="423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42C5E-C595-44B8-AD5E-4FDAADFA94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158CF4CE-FB5A-4CBD-8EC1-06FF17D4D005}">
      <dgm:prSet/>
      <dgm:spPr/>
      <dgm:t>
        <a:bodyPr/>
        <a:lstStyle/>
        <a:p>
          <a:pPr algn="just"/>
          <a:r>
            <a:rPr lang="pl-PL" b="1" dirty="0">
              <a:solidFill>
                <a:schemeClr val="tx1"/>
              </a:solidFill>
            </a:rPr>
            <a:t>SEKTOR PRYWATNY </a:t>
          </a:r>
          <a:r>
            <a:rPr lang="pl-PL" dirty="0">
              <a:solidFill>
                <a:schemeClr val="tx1"/>
              </a:solidFill>
            </a:rPr>
            <a:t>– SEGMENT GOSPODARKI, ZARZĄDZANY I KONTROLOWANY PRZEZ OSOBY FIZYCZNE I ORGANIZACJE DĄŻĄCE DO GENEROWANIA ZYSKÓW,  MECHANIZM RYNKOWY;</a:t>
          </a:r>
        </a:p>
      </dgm:t>
    </dgm:pt>
    <dgm:pt modelId="{9740F6CD-D6EF-4CEF-9E71-89728A789743}" type="parTrans" cxnId="{CE34DB36-1976-4B98-961B-D26192BB5049}">
      <dgm:prSet/>
      <dgm:spPr/>
      <dgm:t>
        <a:bodyPr/>
        <a:lstStyle/>
        <a:p>
          <a:endParaRPr lang="en-GB"/>
        </a:p>
      </dgm:t>
    </dgm:pt>
    <dgm:pt modelId="{05443AFF-B864-4904-B84C-293991A6B36E}" type="sibTrans" cxnId="{CE34DB36-1976-4B98-961B-D26192BB5049}">
      <dgm:prSet/>
      <dgm:spPr/>
      <dgm:t>
        <a:bodyPr/>
        <a:lstStyle/>
        <a:p>
          <a:endParaRPr lang="en-GB"/>
        </a:p>
      </dgm:t>
    </dgm:pt>
    <dgm:pt modelId="{DBE7E8B0-7CAC-4896-9925-AAF875F95E71}">
      <dgm:prSet/>
      <dgm:spPr/>
      <dgm:t>
        <a:bodyPr/>
        <a:lstStyle/>
        <a:p>
          <a:pPr algn="just"/>
          <a:r>
            <a:rPr lang="pl-PL" b="1" dirty="0">
              <a:solidFill>
                <a:schemeClr val="tx1"/>
              </a:solidFill>
            </a:rPr>
            <a:t>SEKTOR PUBLICZNY </a:t>
          </a:r>
          <a:r>
            <a:rPr lang="pl-PL" dirty="0">
              <a:solidFill>
                <a:schemeClr val="tx1"/>
              </a:solidFill>
            </a:rPr>
            <a:t>– ZBIÓR PODMIOTÓW PAŃSTWOWYCH I SAMORZĄDOWYCH ORGANIZACYJNIE PODLEGŁYCH ORGANOM WŁADZY PUBLICZNEJ, NIEDOCHODOWY CHARAKTER DZIAŁAŃ;</a:t>
          </a:r>
        </a:p>
      </dgm:t>
    </dgm:pt>
    <dgm:pt modelId="{2FAEE00D-BC3E-49E2-9438-74589CB8BA17}" type="parTrans" cxnId="{9DC83EE2-DD28-439B-9963-7E9AB5A5F670}">
      <dgm:prSet/>
      <dgm:spPr/>
      <dgm:t>
        <a:bodyPr/>
        <a:lstStyle/>
        <a:p>
          <a:endParaRPr lang="en-GB"/>
        </a:p>
      </dgm:t>
    </dgm:pt>
    <dgm:pt modelId="{B49B806C-1FC6-49FF-9702-F9305F385260}" type="sibTrans" cxnId="{9DC83EE2-DD28-439B-9963-7E9AB5A5F670}">
      <dgm:prSet/>
      <dgm:spPr/>
      <dgm:t>
        <a:bodyPr/>
        <a:lstStyle/>
        <a:p>
          <a:endParaRPr lang="en-GB"/>
        </a:p>
      </dgm:t>
    </dgm:pt>
    <dgm:pt modelId="{397CDF8E-86FF-438E-B7E7-4B65DF2A8B96}">
      <dgm:prSet/>
      <dgm:spPr/>
      <dgm:t>
        <a:bodyPr/>
        <a:lstStyle/>
        <a:p>
          <a:pPr algn="just"/>
          <a:r>
            <a:rPr lang="pl-PL" b="1" dirty="0">
              <a:solidFill>
                <a:schemeClr val="tx1"/>
              </a:solidFill>
            </a:rPr>
            <a:t>ORGANIZACJE POZARZĄDOWE </a:t>
          </a:r>
          <a:r>
            <a:rPr lang="pl-PL" dirty="0">
              <a:solidFill>
                <a:schemeClr val="tx1"/>
              </a:solidFill>
            </a:rPr>
            <a:t>– DZIAŁALNOŚĆ W SFERZE POŻYTKU PUBLICZNEGO, NIEZALEŻNOŚĆ OD STRUKTUR PAŃSTWOWYCH, GOSPODARCZYCH, SAMORZĄDOWYCH;</a:t>
          </a:r>
        </a:p>
      </dgm:t>
    </dgm:pt>
    <dgm:pt modelId="{088FE07C-E12F-4F2F-A141-8F2E01B786E4}" type="parTrans" cxnId="{87DA81F6-540C-4F5A-B007-87BCE66F845E}">
      <dgm:prSet/>
      <dgm:spPr/>
      <dgm:t>
        <a:bodyPr/>
        <a:lstStyle/>
        <a:p>
          <a:endParaRPr lang="en-GB"/>
        </a:p>
      </dgm:t>
    </dgm:pt>
    <dgm:pt modelId="{53AEBF5F-0444-4DD0-AD76-98698BCAB6AB}" type="sibTrans" cxnId="{87DA81F6-540C-4F5A-B007-87BCE66F845E}">
      <dgm:prSet/>
      <dgm:spPr/>
      <dgm:t>
        <a:bodyPr/>
        <a:lstStyle/>
        <a:p>
          <a:endParaRPr lang="en-GB"/>
        </a:p>
      </dgm:t>
    </dgm:pt>
    <dgm:pt modelId="{9170B0F4-AB91-4715-BE1A-C5BC9E19C4A6}">
      <dgm:prSet/>
      <dgm:spPr/>
      <dgm:t>
        <a:bodyPr/>
        <a:lstStyle/>
        <a:p>
          <a:pPr algn="just"/>
          <a:r>
            <a:rPr lang="pl-PL" b="1" dirty="0">
              <a:solidFill>
                <a:schemeClr val="tx1"/>
              </a:solidFill>
            </a:rPr>
            <a:t>PODMIOTY EKONOMII SPOŁECZNEJ </a:t>
          </a:r>
          <a:r>
            <a:rPr lang="pl-PL" dirty="0">
              <a:solidFill>
                <a:schemeClr val="tx1"/>
              </a:solidFill>
            </a:rPr>
            <a:t>(NP. SPÓŁDZIELNIE SOCJALNE) – TWORZĄ TZW. CZWARTY SEKTOR, SFERA AKTYWNOŚCI OBYWATELSKIEJ I SPOŁECZNEJ, KTÓRA POPRZEZ DZIAŁALNOŚĆ GOSPODARCZĄ I DZIAŁALNOŚĆ POŻYTKU PUBLICZNEGO SŁUŻY INTEGRACJI ZAWODOWEJ I SPOŁECZNEJ OSÓB ZAGROŻONYCH MARGINALIZACJĄ, TWORZENIU MIEJSC PRACY, ROZWOJOWI LOKALNEMU.</a:t>
          </a:r>
        </a:p>
      </dgm:t>
    </dgm:pt>
    <dgm:pt modelId="{6834EF1E-3A89-4D0A-9DAA-B0A2730AA643}" type="parTrans" cxnId="{51F08EFD-EBD8-4CC4-9012-1AFF7E34794E}">
      <dgm:prSet/>
      <dgm:spPr/>
      <dgm:t>
        <a:bodyPr/>
        <a:lstStyle/>
        <a:p>
          <a:endParaRPr lang="en-GB"/>
        </a:p>
      </dgm:t>
    </dgm:pt>
    <dgm:pt modelId="{D3C4593A-1CD2-4F4A-BDD4-FBA167B0E2BF}" type="sibTrans" cxnId="{51F08EFD-EBD8-4CC4-9012-1AFF7E34794E}">
      <dgm:prSet/>
      <dgm:spPr/>
      <dgm:t>
        <a:bodyPr/>
        <a:lstStyle/>
        <a:p>
          <a:endParaRPr lang="en-GB"/>
        </a:p>
      </dgm:t>
    </dgm:pt>
    <dgm:pt modelId="{C44B0444-DC87-45DF-B75F-9C66334B7011}" type="pres">
      <dgm:prSet presAssocID="{78A42C5E-C595-44B8-AD5E-4FDAADFA94ED}" presName="linear" presStyleCnt="0">
        <dgm:presLayoutVars>
          <dgm:animLvl val="lvl"/>
          <dgm:resizeHandles val="exact"/>
        </dgm:presLayoutVars>
      </dgm:prSet>
      <dgm:spPr/>
    </dgm:pt>
    <dgm:pt modelId="{77857CAA-4E4E-40B8-8C04-521A3FBA3032}" type="pres">
      <dgm:prSet presAssocID="{158CF4CE-FB5A-4CBD-8EC1-06FF17D4D00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90BF9CC-86D9-449D-B27C-66782947E12C}" type="pres">
      <dgm:prSet presAssocID="{05443AFF-B864-4904-B84C-293991A6B36E}" presName="spacer" presStyleCnt="0"/>
      <dgm:spPr/>
    </dgm:pt>
    <dgm:pt modelId="{92AFFF58-4DBE-4CC6-8130-E785B6D330F6}" type="pres">
      <dgm:prSet presAssocID="{DBE7E8B0-7CAC-4896-9925-AAF875F95E7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B956284-CFA2-443A-AAFC-800E055431D0}" type="pres">
      <dgm:prSet presAssocID="{B49B806C-1FC6-49FF-9702-F9305F385260}" presName="spacer" presStyleCnt="0"/>
      <dgm:spPr/>
    </dgm:pt>
    <dgm:pt modelId="{D2015E55-A00C-4844-8D8E-8C58DE4901A2}" type="pres">
      <dgm:prSet presAssocID="{397CDF8E-86FF-438E-B7E7-4B65DF2A8B9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876749-967B-4339-B8A4-1654A631F8F5}" type="pres">
      <dgm:prSet presAssocID="{53AEBF5F-0444-4DD0-AD76-98698BCAB6AB}" presName="spacer" presStyleCnt="0"/>
      <dgm:spPr/>
    </dgm:pt>
    <dgm:pt modelId="{7C2DAA04-587C-4195-BED7-05876EE7B30B}" type="pres">
      <dgm:prSet presAssocID="{9170B0F4-AB91-4715-BE1A-C5BC9E19C4A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3040525-8138-423A-B3E3-FE2EBEF9DA4D}" type="presOf" srcId="{9170B0F4-AB91-4715-BE1A-C5BC9E19C4A6}" destId="{7C2DAA04-587C-4195-BED7-05876EE7B30B}" srcOrd="0" destOrd="0" presId="urn:microsoft.com/office/officeart/2005/8/layout/vList2"/>
    <dgm:cxn modelId="{CE34DB36-1976-4B98-961B-D26192BB5049}" srcId="{78A42C5E-C595-44B8-AD5E-4FDAADFA94ED}" destId="{158CF4CE-FB5A-4CBD-8EC1-06FF17D4D005}" srcOrd="0" destOrd="0" parTransId="{9740F6CD-D6EF-4CEF-9E71-89728A789743}" sibTransId="{05443AFF-B864-4904-B84C-293991A6B36E}"/>
    <dgm:cxn modelId="{9AF93871-BBBD-404A-B885-7D85D6CF1FF5}" type="presOf" srcId="{78A42C5E-C595-44B8-AD5E-4FDAADFA94ED}" destId="{C44B0444-DC87-45DF-B75F-9C66334B7011}" srcOrd="0" destOrd="0" presId="urn:microsoft.com/office/officeart/2005/8/layout/vList2"/>
    <dgm:cxn modelId="{88C8E5AD-2743-4440-9850-DB8D2E65D5E3}" type="presOf" srcId="{DBE7E8B0-7CAC-4896-9925-AAF875F95E71}" destId="{92AFFF58-4DBE-4CC6-8130-E785B6D330F6}" srcOrd="0" destOrd="0" presId="urn:microsoft.com/office/officeart/2005/8/layout/vList2"/>
    <dgm:cxn modelId="{148314D5-9AAE-4E73-85E4-01E96234BD77}" type="presOf" srcId="{397CDF8E-86FF-438E-B7E7-4B65DF2A8B96}" destId="{D2015E55-A00C-4844-8D8E-8C58DE4901A2}" srcOrd="0" destOrd="0" presId="urn:microsoft.com/office/officeart/2005/8/layout/vList2"/>
    <dgm:cxn modelId="{9DC83EE2-DD28-439B-9963-7E9AB5A5F670}" srcId="{78A42C5E-C595-44B8-AD5E-4FDAADFA94ED}" destId="{DBE7E8B0-7CAC-4896-9925-AAF875F95E71}" srcOrd="1" destOrd="0" parTransId="{2FAEE00D-BC3E-49E2-9438-74589CB8BA17}" sibTransId="{B49B806C-1FC6-49FF-9702-F9305F385260}"/>
    <dgm:cxn modelId="{8B6532E7-C069-4084-9674-E1385CD1364A}" type="presOf" srcId="{158CF4CE-FB5A-4CBD-8EC1-06FF17D4D005}" destId="{77857CAA-4E4E-40B8-8C04-521A3FBA3032}" srcOrd="0" destOrd="0" presId="urn:microsoft.com/office/officeart/2005/8/layout/vList2"/>
    <dgm:cxn modelId="{87DA81F6-540C-4F5A-B007-87BCE66F845E}" srcId="{78A42C5E-C595-44B8-AD5E-4FDAADFA94ED}" destId="{397CDF8E-86FF-438E-B7E7-4B65DF2A8B96}" srcOrd="2" destOrd="0" parTransId="{088FE07C-E12F-4F2F-A141-8F2E01B786E4}" sibTransId="{53AEBF5F-0444-4DD0-AD76-98698BCAB6AB}"/>
    <dgm:cxn modelId="{51F08EFD-EBD8-4CC4-9012-1AFF7E34794E}" srcId="{78A42C5E-C595-44B8-AD5E-4FDAADFA94ED}" destId="{9170B0F4-AB91-4715-BE1A-C5BC9E19C4A6}" srcOrd="3" destOrd="0" parTransId="{6834EF1E-3A89-4D0A-9DAA-B0A2730AA643}" sibTransId="{D3C4593A-1CD2-4F4A-BDD4-FBA167B0E2BF}"/>
    <dgm:cxn modelId="{AF9D0507-1C12-48A0-AFFB-BD3DA72A3ED9}" type="presParOf" srcId="{C44B0444-DC87-45DF-B75F-9C66334B7011}" destId="{77857CAA-4E4E-40B8-8C04-521A3FBA3032}" srcOrd="0" destOrd="0" presId="urn:microsoft.com/office/officeart/2005/8/layout/vList2"/>
    <dgm:cxn modelId="{2EC4ADA5-D65F-439A-8D09-9A0D0DB3F9E3}" type="presParOf" srcId="{C44B0444-DC87-45DF-B75F-9C66334B7011}" destId="{190BF9CC-86D9-449D-B27C-66782947E12C}" srcOrd="1" destOrd="0" presId="urn:microsoft.com/office/officeart/2005/8/layout/vList2"/>
    <dgm:cxn modelId="{6DC51E9A-3521-45AC-9B9A-CFBFEDE86CEA}" type="presParOf" srcId="{C44B0444-DC87-45DF-B75F-9C66334B7011}" destId="{92AFFF58-4DBE-4CC6-8130-E785B6D330F6}" srcOrd="2" destOrd="0" presId="urn:microsoft.com/office/officeart/2005/8/layout/vList2"/>
    <dgm:cxn modelId="{DD6ECF0B-1C06-4A55-BA72-82E6EEEDFB60}" type="presParOf" srcId="{C44B0444-DC87-45DF-B75F-9C66334B7011}" destId="{BB956284-CFA2-443A-AAFC-800E055431D0}" srcOrd="3" destOrd="0" presId="urn:microsoft.com/office/officeart/2005/8/layout/vList2"/>
    <dgm:cxn modelId="{CA71865D-7663-4DC2-B8CF-4B909B3600CF}" type="presParOf" srcId="{C44B0444-DC87-45DF-B75F-9C66334B7011}" destId="{D2015E55-A00C-4844-8D8E-8C58DE4901A2}" srcOrd="4" destOrd="0" presId="urn:microsoft.com/office/officeart/2005/8/layout/vList2"/>
    <dgm:cxn modelId="{BBFD0797-8B52-4C9A-A91D-8FF30444D851}" type="presParOf" srcId="{C44B0444-DC87-45DF-B75F-9C66334B7011}" destId="{CF876749-967B-4339-B8A4-1654A631F8F5}" srcOrd="5" destOrd="0" presId="urn:microsoft.com/office/officeart/2005/8/layout/vList2"/>
    <dgm:cxn modelId="{402116B9-5068-4F8B-9B77-12CEA8E91B76}" type="presParOf" srcId="{C44B0444-DC87-45DF-B75F-9C66334B7011}" destId="{7C2DAA04-587C-4195-BED7-05876EE7B30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C5FC23-65EA-4B33-B3E1-48460A8C585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74232B-3BA9-48F8-A5CC-636D3E88531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FUNKCJONUJĄ NA RÓŻNYCH PODSTAWACH PRAWNYCH</a:t>
          </a:r>
        </a:p>
      </dgm:t>
    </dgm:pt>
    <dgm:pt modelId="{9125C266-EEE3-4F0B-9926-9BC389D273E9}" type="parTrans" cxnId="{4371DEC2-EB88-4F61-882B-A12061864A37}">
      <dgm:prSet/>
      <dgm:spPr/>
      <dgm:t>
        <a:bodyPr/>
        <a:lstStyle/>
        <a:p>
          <a:endParaRPr lang="en-GB"/>
        </a:p>
      </dgm:t>
    </dgm:pt>
    <dgm:pt modelId="{C90F8E88-0556-4AEC-9F43-99A2967C07EB}" type="sibTrans" cxnId="{4371DEC2-EB88-4F61-882B-A12061864A37}">
      <dgm:prSet/>
      <dgm:spPr/>
      <dgm:t>
        <a:bodyPr/>
        <a:lstStyle/>
        <a:p>
          <a:endParaRPr lang="en-GB"/>
        </a:p>
      </dgm:t>
    </dgm:pt>
    <dgm:pt modelId="{D08FE97E-7CA3-4A17-8245-142A397D275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 WCHODZĄ W ZAKRES POJĘCIOWY PODMIOTÓW PAŃSTWOWYCH, W TYM RZĄDOWYCH ORAZ SAMORZĄDOWYCH</a:t>
          </a:r>
        </a:p>
      </dgm:t>
    </dgm:pt>
    <dgm:pt modelId="{3506F671-6B02-41A9-A731-B825B8C5E242}" type="parTrans" cxnId="{85CA4A27-BB44-4971-BA41-7B2CC9981BC5}">
      <dgm:prSet/>
      <dgm:spPr/>
      <dgm:t>
        <a:bodyPr/>
        <a:lstStyle/>
        <a:p>
          <a:endParaRPr lang="en-GB"/>
        </a:p>
      </dgm:t>
    </dgm:pt>
    <dgm:pt modelId="{7525FEF1-891D-4B6A-8E17-04988180E5E0}" type="sibTrans" cxnId="{85CA4A27-BB44-4971-BA41-7B2CC9981BC5}">
      <dgm:prSet/>
      <dgm:spPr/>
      <dgm:t>
        <a:bodyPr/>
        <a:lstStyle/>
        <a:p>
          <a:endParaRPr lang="en-GB"/>
        </a:p>
      </dgm:t>
    </dgm:pt>
    <dgm:pt modelId="{9620A1CD-3263-4E17-8AF0-3F04F16FF88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ODRĘBNOŚĆ OD SEKTORA PUBLICZNEGO, BRAK POWIĄZAŃ ORGANIZACYJNYCH I FINANSOWYCH Z JEDNOSTKAMI TEGO SEKTORA</a:t>
          </a:r>
        </a:p>
      </dgm:t>
    </dgm:pt>
    <dgm:pt modelId="{6BB4A258-97BF-434F-8CE6-8BF1105B90FD}" type="parTrans" cxnId="{A579E045-197D-4EF4-B0FF-9C7073BA0004}">
      <dgm:prSet/>
      <dgm:spPr/>
      <dgm:t>
        <a:bodyPr/>
        <a:lstStyle/>
        <a:p>
          <a:endParaRPr lang="en-GB"/>
        </a:p>
      </dgm:t>
    </dgm:pt>
    <dgm:pt modelId="{0814E370-6D51-456D-B092-B3CB52BF2CD2}" type="sibTrans" cxnId="{A579E045-197D-4EF4-B0FF-9C7073BA0004}">
      <dgm:prSet/>
      <dgm:spPr/>
      <dgm:t>
        <a:bodyPr/>
        <a:lstStyle/>
        <a:p>
          <a:endParaRPr lang="en-GB"/>
        </a:p>
      </dgm:t>
    </dgm:pt>
    <dgm:pt modelId="{58763594-97D7-408F-A39D-A59792279BB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NIEKTÓRE PODEJMUJĄ DZIAŁALNOŚĆ MAJĄCĄ NA CELU SŁUŻENIE PRZEDE WSZYSTKIM INTERESOM SPOŁECZNYM I POSIADAJĄ NIEZAROBKOWY CHARAKTER, A INNE CHARAKTERYZUJĄ SIĘ ORIENTACJĄ RYNKOWĄ DZIAŁALNOŚCI</a:t>
          </a:r>
        </a:p>
      </dgm:t>
    </dgm:pt>
    <dgm:pt modelId="{4315F82E-8555-4A96-95F8-7DB5C569E851}" type="parTrans" cxnId="{CAC20103-C445-4B88-854F-81B387E8D380}">
      <dgm:prSet/>
      <dgm:spPr/>
      <dgm:t>
        <a:bodyPr/>
        <a:lstStyle/>
        <a:p>
          <a:endParaRPr lang="en-GB"/>
        </a:p>
      </dgm:t>
    </dgm:pt>
    <dgm:pt modelId="{3DC26C87-9359-4422-808E-98C67FD9CE5E}" type="sibTrans" cxnId="{CAC20103-C445-4B88-854F-81B387E8D380}">
      <dgm:prSet/>
      <dgm:spPr/>
      <dgm:t>
        <a:bodyPr/>
        <a:lstStyle/>
        <a:p>
          <a:endParaRPr lang="en-GB"/>
        </a:p>
      </dgm:t>
    </dgm:pt>
    <dgm:pt modelId="{2F165A6A-6B5B-4D44-87AE-9FB6957843F8}" type="pres">
      <dgm:prSet presAssocID="{B8C5FC23-65EA-4B33-B3E1-48460A8C58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6523D66-7488-4856-B624-4F304557CD49}" type="pres">
      <dgm:prSet presAssocID="{B874232B-3BA9-48F8-A5CC-636D3E88531D}" presName="hierRoot1" presStyleCnt="0">
        <dgm:presLayoutVars>
          <dgm:hierBranch val="init"/>
        </dgm:presLayoutVars>
      </dgm:prSet>
      <dgm:spPr/>
    </dgm:pt>
    <dgm:pt modelId="{4F6BAD84-14D8-42AC-B612-E37FAA5FC6B8}" type="pres">
      <dgm:prSet presAssocID="{B874232B-3BA9-48F8-A5CC-636D3E88531D}" presName="rootComposite1" presStyleCnt="0"/>
      <dgm:spPr/>
    </dgm:pt>
    <dgm:pt modelId="{3826E4CC-F723-4BB3-A18B-2D22E15931BA}" type="pres">
      <dgm:prSet presAssocID="{B874232B-3BA9-48F8-A5CC-636D3E88531D}" presName="rootText1" presStyleLbl="node0" presStyleIdx="0" presStyleCnt="4">
        <dgm:presLayoutVars>
          <dgm:chPref val="3"/>
        </dgm:presLayoutVars>
      </dgm:prSet>
      <dgm:spPr/>
    </dgm:pt>
    <dgm:pt modelId="{7876E3B5-4E51-40CB-8AEF-0F4BAD6389D1}" type="pres">
      <dgm:prSet presAssocID="{B874232B-3BA9-48F8-A5CC-636D3E88531D}" presName="rootConnector1" presStyleLbl="node1" presStyleIdx="0" presStyleCnt="0"/>
      <dgm:spPr/>
    </dgm:pt>
    <dgm:pt modelId="{B44B6D99-E770-442F-8730-5F6674DA9DB1}" type="pres">
      <dgm:prSet presAssocID="{B874232B-3BA9-48F8-A5CC-636D3E88531D}" presName="hierChild2" presStyleCnt="0"/>
      <dgm:spPr/>
    </dgm:pt>
    <dgm:pt modelId="{0252F9E2-0B8F-4989-A6B5-89684CB16DD2}" type="pres">
      <dgm:prSet presAssocID="{B874232B-3BA9-48F8-A5CC-636D3E88531D}" presName="hierChild3" presStyleCnt="0"/>
      <dgm:spPr/>
    </dgm:pt>
    <dgm:pt modelId="{63BD99C4-9B89-4050-B133-9A597B17170B}" type="pres">
      <dgm:prSet presAssocID="{D08FE97E-7CA3-4A17-8245-142A397D2752}" presName="hierRoot1" presStyleCnt="0">
        <dgm:presLayoutVars>
          <dgm:hierBranch val="init"/>
        </dgm:presLayoutVars>
      </dgm:prSet>
      <dgm:spPr/>
    </dgm:pt>
    <dgm:pt modelId="{031F2350-085A-4460-A74C-87A9F6922E24}" type="pres">
      <dgm:prSet presAssocID="{D08FE97E-7CA3-4A17-8245-142A397D2752}" presName="rootComposite1" presStyleCnt="0"/>
      <dgm:spPr/>
    </dgm:pt>
    <dgm:pt modelId="{32F6C35C-8980-4278-8BD3-E866B81AB7FF}" type="pres">
      <dgm:prSet presAssocID="{D08FE97E-7CA3-4A17-8245-142A397D2752}" presName="rootText1" presStyleLbl="node0" presStyleIdx="1" presStyleCnt="4">
        <dgm:presLayoutVars>
          <dgm:chPref val="3"/>
        </dgm:presLayoutVars>
      </dgm:prSet>
      <dgm:spPr/>
    </dgm:pt>
    <dgm:pt modelId="{CC6453C2-97DC-4672-A2C8-4246681F3056}" type="pres">
      <dgm:prSet presAssocID="{D08FE97E-7CA3-4A17-8245-142A397D2752}" presName="rootConnector1" presStyleLbl="node1" presStyleIdx="0" presStyleCnt="0"/>
      <dgm:spPr/>
    </dgm:pt>
    <dgm:pt modelId="{D0FAC10A-E787-4BE2-B680-553B9A12C342}" type="pres">
      <dgm:prSet presAssocID="{D08FE97E-7CA3-4A17-8245-142A397D2752}" presName="hierChild2" presStyleCnt="0"/>
      <dgm:spPr/>
    </dgm:pt>
    <dgm:pt modelId="{5B587623-0B17-4EED-B17F-B60924E7DE31}" type="pres">
      <dgm:prSet presAssocID="{D08FE97E-7CA3-4A17-8245-142A397D2752}" presName="hierChild3" presStyleCnt="0"/>
      <dgm:spPr/>
    </dgm:pt>
    <dgm:pt modelId="{C587E43B-2BC8-441D-A732-6308F73ECFC2}" type="pres">
      <dgm:prSet presAssocID="{9620A1CD-3263-4E17-8AF0-3F04F16FF888}" presName="hierRoot1" presStyleCnt="0">
        <dgm:presLayoutVars>
          <dgm:hierBranch val="init"/>
        </dgm:presLayoutVars>
      </dgm:prSet>
      <dgm:spPr/>
    </dgm:pt>
    <dgm:pt modelId="{0CF82395-80D7-4C79-B2A7-1CF35CAE2CE0}" type="pres">
      <dgm:prSet presAssocID="{9620A1CD-3263-4E17-8AF0-3F04F16FF888}" presName="rootComposite1" presStyleCnt="0"/>
      <dgm:spPr/>
    </dgm:pt>
    <dgm:pt modelId="{E6057BA4-B8A3-4B6A-B62A-20698DCAEDDF}" type="pres">
      <dgm:prSet presAssocID="{9620A1CD-3263-4E17-8AF0-3F04F16FF888}" presName="rootText1" presStyleLbl="node0" presStyleIdx="2" presStyleCnt="4">
        <dgm:presLayoutVars>
          <dgm:chPref val="3"/>
        </dgm:presLayoutVars>
      </dgm:prSet>
      <dgm:spPr/>
    </dgm:pt>
    <dgm:pt modelId="{0A7F8EDA-350B-44EA-BE02-553B0CDBBF7B}" type="pres">
      <dgm:prSet presAssocID="{9620A1CD-3263-4E17-8AF0-3F04F16FF888}" presName="rootConnector1" presStyleLbl="node1" presStyleIdx="0" presStyleCnt="0"/>
      <dgm:spPr/>
    </dgm:pt>
    <dgm:pt modelId="{575FD159-B52A-49EF-BA28-BE03B222AC99}" type="pres">
      <dgm:prSet presAssocID="{9620A1CD-3263-4E17-8AF0-3F04F16FF888}" presName="hierChild2" presStyleCnt="0"/>
      <dgm:spPr/>
    </dgm:pt>
    <dgm:pt modelId="{36FFD91A-9C36-4CDF-8736-A1DD519A3E31}" type="pres">
      <dgm:prSet presAssocID="{9620A1CD-3263-4E17-8AF0-3F04F16FF888}" presName="hierChild3" presStyleCnt="0"/>
      <dgm:spPr/>
    </dgm:pt>
    <dgm:pt modelId="{513B998B-7F32-4E21-9F07-681D3DC87761}" type="pres">
      <dgm:prSet presAssocID="{58763594-97D7-408F-A39D-A59792279BBB}" presName="hierRoot1" presStyleCnt="0">
        <dgm:presLayoutVars>
          <dgm:hierBranch val="init"/>
        </dgm:presLayoutVars>
      </dgm:prSet>
      <dgm:spPr/>
    </dgm:pt>
    <dgm:pt modelId="{5A8AC61D-1821-4BBC-AAE7-6C8EA229819F}" type="pres">
      <dgm:prSet presAssocID="{58763594-97D7-408F-A39D-A59792279BBB}" presName="rootComposite1" presStyleCnt="0"/>
      <dgm:spPr/>
    </dgm:pt>
    <dgm:pt modelId="{D0243E10-422B-401E-BDF6-E2E64824BCFA}" type="pres">
      <dgm:prSet presAssocID="{58763594-97D7-408F-A39D-A59792279BBB}" presName="rootText1" presStyleLbl="node0" presStyleIdx="3" presStyleCnt="4">
        <dgm:presLayoutVars>
          <dgm:chPref val="3"/>
        </dgm:presLayoutVars>
      </dgm:prSet>
      <dgm:spPr/>
    </dgm:pt>
    <dgm:pt modelId="{394D7304-8D73-45A3-8518-858BF11C2846}" type="pres">
      <dgm:prSet presAssocID="{58763594-97D7-408F-A39D-A59792279BBB}" presName="rootConnector1" presStyleLbl="node1" presStyleIdx="0" presStyleCnt="0"/>
      <dgm:spPr/>
    </dgm:pt>
    <dgm:pt modelId="{C3E1703A-C611-4DB2-926A-651C5554FA27}" type="pres">
      <dgm:prSet presAssocID="{58763594-97D7-408F-A39D-A59792279BBB}" presName="hierChild2" presStyleCnt="0"/>
      <dgm:spPr/>
    </dgm:pt>
    <dgm:pt modelId="{41B6AC8E-9762-43CF-BA80-E9309F04D2B0}" type="pres">
      <dgm:prSet presAssocID="{58763594-97D7-408F-A39D-A59792279BBB}" presName="hierChild3" presStyleCnt="0"/>
      <dgm:spPr/>
    </dgm:pt>
  </dgm:ptLst>
  <dgm:cxnLst>
    <dgm:cxn modelId="{CAC20103-C445-4B88-854F-81B387E8D380}" srcId="{B8C5FC23-65EA-4B33-B3E1-48460A8C585A}" destId="{58763594-97D7-408F-A39D-A59792279BBB}" srcOrd="3" destOrd="0" parTransId="{4315F82E-8555-4A96-95F8-7DB5C569E851}" sibTransId="{3DC26C87-9359-4422-808E-98C67FD9CE5E}"/>
    <dgm:cxn modelId="{85CA4A27-BB44-4971-BA41-7B2CC9981BC5}" srcId="{B8C5FC23-65EA-4B33-B3E1-48460A8C585A}" destId="{D08FE97E-7CA3-4A17-8245-142A397D2752}" srcOrd="1" destOrd="0" parTransId="{3506F671-6B02-41A9-A731-B825B8C5E242}" sibTransId="{7525FEF1-891D-4B6A-8E17-04988180E5E0}"/>
    <dgm:cxn modelId="{893BCB36-FC08-47BE-9511-62D8558059DA}" type="presOf" srcId="{B874232B-3BA9-48F8-A5CC-636D3E88531D}" destId="{7876E3B5-4E51-40CB-8AEF-0F4BAD6389D1}" srcOrd="1" destOrd="0" presId="urn:microsoft.com/office/officeart/2005/8/layout/orgChart1"/>
    <dgm:cxn modelId="{EEBC3C40-8A62-4917-95D7-8E793AC89271}" type="presOf" srcId="{9620A1CD-3263-4E17-8AF0-3F04F16FF888}" destId="{0A7F8EDA-350B-44EA-BE02-553B0CDBBF7B}" srcOrd="1" destOrd="0" presId="urn:microsoft.com/office/officeart/2005/8/layout/orgChart1"/>
    <dgm:cxn modelId="{562FF664-957F-4432-A971-3BD4DA7A77A9}" type="presOf" srcId="{58763594-97D7-408F-A39D-A59792279BBB}" destId="{D0243E10-422B-401E-BDF6-E2E64824BCFA}" srcOrd="0" destOrd="0" presId="urn:microsoft.com/office/officeart/2005/8/layout/orgChart1"/>
    <dgm:cxn modelId="{A579E045-197D-4EF4-B0FF-9C7073BA0004}" srcId="{B8C5FC23-65EA-4B33-B3E1-48460A8C585A}" destId="{9620A1CD-3263-4E17-8AF0-3F04F16FF888}" srcOrd="2" destOrd="0" parTransId="{6BB4A258-97BF-434F-8CE6-8BF1105B90FD}" sibTransId="{0814E370-6D51-456D-B092-B3CB52BF2CD2}"/>
    <dgm:cxn modelId="{D873CC46-EDC7-423B-BAAE-236B310EAFC0}" type="presOf" srcId="{B874232B-3BA9-48F8-A5CC-636D3E88531D}" destId="{3826E4CC-F723-4BB3-A18B-2D22E15931BA}" srcOrd="0" destOrd="0" presId="urn:microsoft.com/office/officeart/2005/8/layout/orgChart1"/>
    <dgm:cxn modelId="{CC823896-AA8F-4CFF-99F8-6EBF11809FD7}" type="presOf" srcId="{D08FE97E-7CA3-4A17-8245-142A397D2752}" destId="{32F6C35C-8980-4278-8BD3-E866B81AB7FF}" srcOrd="0" destOrd="0" presId="urn:microsoft.com/office/officeart/2005/8/layout/orgChart1"/>
    <dgm:cxn modelId="{1C3E31AC-A514-4EC4-A1D5-84D96256D918}" type="presOf" srcId="{B8C5FC23-65EA-4B33-B3E1-48460A8C585A}" destId="{2F165A6A-6B5B-4D44-87AE-9FB6957843F8}" srcOrd="0" destOrd="0" presId="urn:microsoft.com/office/officeart/2005/8/layout/orgChart1"/>
    <dgm:cxn modelId="{4371DEC2-EB88-4F61-882B-A12061864A37}" srcId="{B8C5FC23-65EA-4B33-B3E1-48460A8C585A}" destId="{B874232B-3BA9-48F8-A5CC-636D3E88531D}" srcOrd="0" destOrd="0" parTransId="{9125C266-EEE3-4F0B-9926-9BC389D273E9}" sibTransId="{C90F8E88-0556-4AEC-9F43-99A2967C07EB}"/>
    <dgm:cxn modelId="{53C021F6-17AC-4BC8-A03A-58D64BA923BA}" type="presOf" srcId="{D08FE97E-7CA3-4A17-8245-142A397D2752}" destId="{CC6453C2-97DC-4672-A2C8-4246681F3056}" srcOrd="1" destOrd="0" presId="urn:microsoft.com/office/officeart/2005/8/layout/orgChart1"/>
    <dgm:cxn modelId="{B1B331FB-34B6-4641-9D41-A59962B2C1F4}" type="presOf" srcId="{9620A1CD-3263-4E17-8AF0-3F04F16FF888}" destId="{E6057BA4-B8A3-4B6A-B62A-20698DCAEDDF}" srcOrd="0" destOrd="0" presId="urn:microsoft.com/office/officeart/2005/8/layout/orgChart1"/>
    <dgm:cxn modelId="{8A7EAFFC-6D6A-456D-8C81-F8C60FA2BD78}" type="presOf" srcId="{58763594-97D7-408F-A39D-A59792279BBB}" destId="{394D7304-8D73-45A3-8518-858BF11C2846}" srcOrd="1" destOrd="0" presId="urn:microsoft.com/office/officeart/2005/8/layout/orgChart1"/>
    <dgm:cxn modelId="{37BCCE4A-2FAE-4E35-B41E-7585EC363AFA}" type="presParOf" srcId="{2F165A6A-6B5B-4D44-87AE-9FB6957843F8}" destId="{46523D66-7488-4856-B624-4F304557CD49}" srcOrd="0" destOrd="0" presId="urn:microsoft.com/office/officeart/2005/8/layout/orgChart1"/>
    <dgm:cxn modelId="{33B0D0B3-25BF-4A52-BDAA-CE3C6DAB1795}" type="presParOf" srcId="{46523D66-7488-4856-B624-4F304557CD49}" destId="{4F6BAD84-14D8-42AC-B612-E37FAA5FC6B8}" srcOrd="0" destOrd="0" presId="urn:microsoft.com/office/officeart/2005/8/layout/orgChart1"/>
    <dgm:cxn modelId="{4CB0113C-D483-4190-8E72-9D6672CBF62C}" type="presParOf" srcId="{4F6BAD84-14D8-42AC-B612-E37FAA5FC6B8}" destId="{3826E4CC-F723-4BB3-A18B-2D22E15931BA}" srcOrd="0" destOrd="0" presId="urn:microsoft.com/office/officeart/2005/8/layout/orgChart1"/>
    <dgm:cxn modelId="{C78FDBB0-EA6E-42D6-9038-F68F7522505F}" type="presParOf" srcId="{4F6BAD84-14D8-42AC-B612-E37FAA5FC6B8}" destId="{7876E3B5-4E51-40CB-8AEF-0F4BAD6389D1}" srcOrd="1" destOrd="0" presId="urn:microsoft.com/office/officeart/2005/8/layout/orgChart1"/>
    <dgm:cxn modelId="{ECDED991-59B0-43EE-B237-526C3033D414}" type="presParOf" srcId="{46523D66-7488-4856-B624-4F304557CD49}" destId="{B44B6D99-E770-442F-8730-5F6674DA9DB1}" srcOrd="1" destOrd="0" presId="urn:microsoft.com/office/officeart/2005/8/layout/orgChart1"/>
    <dgm:cxn modelId="{DFA3A96C-CB9D-4C46-B6D8-D9D53127CB64}" type="presParOf" srcId="{46523D66-7488-4856-B624-4F304557CD49}" destId="{0252F9E2-0B8F-4989-A6B5-89684CB16DD2}" srcOrd="2" destOrd="0" presId="urn:microsoft.com/office/officeart/2005/8/layout/orgChart1"/>
    <dgm:cxn modelId="{788DB366-8B81-4EE9-BF69-A1B7048CC0CB}" type="presParOf" srcId="{2F165A6A-6B5B-4D44-87AE-9FB6957843F8}" destId="{63BD99C4-9B89-4050-B133-9A597B17170B}" srcOrd="1" destOrd="0" presId="urn:microsoft.com/office/officeart/2005/8/layout/orgChart1"/>
    <dgm:cxn modelId="{B0F8F822-C65D-45E1-96CF-FCB1A1CF0A23}" type="presParOf" srcId="{63BD99C4-9B89-4050-B133-9A597B17170B}" destId="{031F2350-085A-4460-A74C-87A9F6922E24}" srcOrd="0" destOrd="0" presId="urn:microsoft.com/office/officeart/2005/8/layout/orgChart1"/>
    <dgm:cxn modelId="{B0550226-6310-4EA2-A2E5-062B030030AC}" type="presParOf" srcId="{031F2350-085A-4460-A74C-87A9F6922E24}" destId="{32F6C35C-8980-4278-8BD3-E866B81AB7FF}" srcOrd="0" destOrd="0" presId="urn:microsoft.com/office/officeart/2005/8/layout/orgChart1"/>
    <dgm:cxn modelId="{ECD91E04-18D6-445F-AE6B-27E4CA342730}" type="presParOf" srcId="{031F2350-085A-4460-A74C-87A9F6922E24}" destId="{CC6453C2-97DC-4672-A2C8-4246681F3056}" srcOrd="1" destOrd="0" presId="urn:microsoft.com/office/officeart/2005/8/layout/orgChart1"/>
    <dgm:cxn modelId="{05EC28D3-ABC4-4311-8C85-F63287884BC1}" type="presParOf" srcId="{63BD99C4-9B89-4050-B133-9A597B17170B}" destId="{D0FAC10A-E787-4BE2-B680-553B9A12C342}" srcOrd="1" destOrd="0" presId="urn:microsoft.com/office/officeart/2005/8/layout/orgChart1"/>
    <dgm:cxn modelId="{25A55BAE-BF44-4365-AE91-40B7C5E9A10C}" type="presParOf" srcId="{63BD99C4-9B89-4050-B133-9A597B17170B}" destId="{5B587623-0B17-4EED-B17F-B60924E7DE31}" srcOrd="2" destOrd="0" presId="urn:microsoft.com/office/officeart/2005/8/layout/orgChart1"/>
    <dgm:cxn modelId="{CAE7AFC1-F5AB-4624-A4EF-D2C0F4FDD9B8}" type="presParOf" srcId="{2F165A6A-6B5B-4D44-87AE-9FB6957843F8}" destId="{C587E43B-2BC8-441D-A732-6308F73ECFC2}" srcOrd="2" destOrd="0" presId="urn:microsoft.com/office/officeart/2005/8/layout/orgChart1"/>
    <dgm:cxn modelId="{ABFB09CD-EA7B-44A2-9437-3AF5026F5817}" type="presParOf" srcId="{C587E43B-2BC8-441D-A732-6308F73ECFC2}" destId="{0CF82395-80D7-4C79-B2A7-1CF35CAE2CE0}" srcOrd="0" destOrd="0" presId="urn:microsoft.com/office/officeart/2005/8/layout/orgChart1"/>
    <dgm:cxn modelId="{A58688E7-D5E2-4F3F-9D80-B410949CAB9C}" type="presParOf" srcId="{0CF82395-80D7-4C79-B2A7-1CF35CAE2CE0}" destId="{E6057BA4-B8A3-4B6A-B62A-20698DCAEDDF}" srcOrd="0" destOrd="0" presId="urn:microsoft.com/office/officeart/2005/8/layout/orgChart1"/>
    <dgm:cxn modelId="{1A2D2CFE-854C-4C0B-B369-05D7C57A0EDF}" type="presParOf" srcId="{0CF82395-80D7-4C79-B2A7-1CF35CAE2CE0}" destId="{0A7F8EDA-350B-44EA-BE02-553B0CDBBF7B}" srcOrd="1" destOrd="0" presId="urn:microsoft.com/office/officeart/2005/8/layout/orgChart1"/>
    <dgm:cxn modelId="{E9572DBF-8522-4735-8E32-93B4E2F6898F}" type="presParOf" srcId="{C587E43B-2BC8-441D-A732-6308F73ECFC2}" destId="{575FD159-B52A-49EF-BA28-BE03B222AC99}" srcOrd="1" destOrd="0" presId="urn:microsoft.com/office/officeart/2005/8/layout/orgChart1"/>
    <dgm:cxn modelId="{4A61EB46-6FD1-40E9-92D1-5D365F59C473}" type="presParOf" srcId="{C587E43B-2BC8-441D-A732-6308F73ECFC2}" destId="{36FFD91A-9C36-4CDF-8736-A1DD519A3E31}" srcOrd="2" destOrd="0" presId="urn:microsoft.com/office/officeart/2005/8/layout/orgChart1"/>
    <dgm:cxn modelId="{AB19ADA9-A139-4B18-BA57-A4DBAB76B867}" type="presParOf" srcId="{2F165A6A-6B5B-4D44-87AE-9FB6957843F8}" destId="{513B998B-7F32-4E21-9F07-681D3DC87761}" srcOrd="3" destOrd="0" presId="urn:microsoft.com/office/officeart/2005/8/layout/orgChart1"/>
    <dgm:cxn modelId="{FCD8168A-5E59-47C4-8781-B898C350685F}" type="presParOf" srcId="{513B998B-7F32-4E21-9F07-681D3DC87761}" destId="{5A8AC61D-1821-4BBC-AAE7-6C8EA229819F}" srcOrd="0" destOrd="0" presId="urn:microsoft.com/office/officeart/2005/8/layout/orgChart1"/>
    <dgm:cxn modelId="{7BDEC53F-AFE9-4DF6-A163-DBBBDF8CE9F0}" type="presParOf" srcId="{5A8AC61D-1821-4BBC-AAE7-6C8EA229819F}" destId="{D0243E10-422B-401E-BDF6-E2E64824BCFA}" srcOrd="0" destOrd="0" presId="urn:microsoft.com/office/officeart/2005/8/layout/orgChart1"/>
    <dgm:cxn modelId="{DA2FAEAA-7611-4E22-B7A9-E8385577063A}" type="presParOf" srcId="{5A8AC61D-1821-4BBC-AAE7-6C8EA229819F}" destId="{394D7304-8D73-45A3-8518-858BF11C2846}" srcOrd="1" destOrd="0" presId="urn:microsoft.com/office/officeart/2005/8/layout/orgChart1"/>
    <dgm:cxn modelId="{B3701749-BEE9-4EA8-B471-62B3AEFEA3BF}" type="presParOf" srcId="{513B998B-7F32-4E21-9F07-681D3DC87761}" destId="{C3E1703A-C611-4DB2-926A-651C5554FA27}" srcOrd="1" destOrd="0" presId="urn:microsoft.com/office/officeart/2005/8/layout/orgChart1"/>
    <dgm:cxn modelId="{D130811C-69B9-48F5-A605-7293F17EE9A9}" type="presParOf" srcId="{513B998B-7F32-4E21-9F07-681D3DC87761}" destId="{41B6AC8E-9762-43CF-BA80-E9309F04D2B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CA135C-435E-4ED2-918F-843D783F36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116511C-8730-4170-AA21-27B8AB804F7D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USG: ART. 9. 1. W CELU WYKONYWANIA ZADAŃ GMINA MOŻE TWORZYĆ JEDNOSTKI ORGANIZACYJNE, A TAKŻE ZAWIERAĆ UMOWY Z INNYMI PODMIOTAMI, W TYM Z ORGANIZACJAMI POZARZĄDOWYMI.</a:t>
          </a:r>
        </a:p>
      </dgm:t>
    </dgm:pt>
    <dgm:pt modelId="{1DF18EFD-7123-4F5B-B276-BF7647BEAB94}" type="parTrans" cxnId="{7ACF1C29-E4F8-4E47-BAB3-D30E2EA2A4C5}">
      <dgm:prSet/>
      <dgm:spPr/>
      <dgm:t>
        <a:bodyPr/>
        <a:lstStyle/>
        <a:p>
          <a:endParaRPr lang="en-GB"/>
        </a:p>
      </dgm:t>
    </dgm:pt>
    <dgm:pt modelId="{D01A4D22-2C19-4EFD-9872-9065A0150FA3}" type="sibTrans" cxnId="{7ACF1C29-E4F8-4E47-BAB3-D30E2EA2A4C5}">
      <dgm:prSet/>
      <dgm:spPr/>
      <dgm:t>
        <a:bodyPr/>
        <a:lstStyle/>
        <a:p>
          <a:endParaRPr lang="en-GB"/>
        </a:p>
      </dgm:t>
    </dgm:pt>
    <dgm:pt modelId="{766FA338-FFF3-4501-A41D-683AC5C4928B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USP: ART. 6. 1. W CELU WYKONYWANIA ZADAŃ POWIAT MOŻE TWORZYĆ JEDNOSTKI ORGANIZACYJNE I ZAWIERAĆ UMOWY Z INNYMI PODMIOTAMI.</a:t>
          </a:r>
        </a:p>
      </dgm:t>
    </dgm:pt>
    <dgm:pt modelId="{BF50129A-DB49-4A57-932B-63CA601CB07D}" type="parTrans" cxnId="{CB002B5A-9BA7-4E7D-90E8-4DFED2199FAC}">
      <dgm:prSet/>
      <dgm:spPr/>
      <dgm:t>
        <a:bodyPr/>
        <a:lstStyle/>
        <a:p>
          <a:endParaRPr lang="en-GB"/>
        </a:p>
      </dgm:t>
    </dgm:pt>
    <dgm:pt modelId="{E4705351-21C9-4B62-A26C-56EC857481AB}" type="sibTrans" cxnId="{CB002B5A-9BA7-4E7D-90E8-4DFED2199FAC}">
      <dgm:prSet/>
      <dgm:spPr/>
      <dgm:t>
        <a:bodyPr/>
        <a:lstStyle/>
        <a:p>
          <a:endParaRPr lang="en-GB"/>
        </a:p>
      </dgm:t>
    </dgm:pt>
    <dgm:pt modelId="{3BC164AE-FA77-4C88-B9F7-91C3584AD977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USW: ART. 8. 1. W CELU WYKONYWANIA ZADAŃ WOJEWÓDZTWO TWORZY WOJEWÓDZKIE SAMORZĄDOWE JEDNOSTKI ORGANIZACYJNE ORAZ MOŻE ZAWIERAĆ UMOWY Z INNYMI PODMIOTAMI. </a:t>
          </a:r>
        </a:p>
      </dgm:t>
    </dgm:pt>
    <dgm:pt modelId="{B744576B-C06E-4FCA-9717-EB1C515C8E72}" type="parTrans" cxnId="{FA2FF84F-9E34-486C-B6FA-5B8534CF5518}">
      <dgm:prSet/>
      <dgm:spPr/>
      <dgm:t>
        <a:bodyPr/>
        <a:lstStyle/>
        <a:p>
          <a:endParaRPr lang="en-GB"/>
        </a:p>
      </dgm:t>
    </dgm:pt>
    <dgm:pt modelId="{C0C497FF-2BEF-482A-A0BD-577B66EC7F2C}" type="sibTrans" cxnId="{FA2FF84F-9E34-486C-B6FA-5B8534CF5518}">
      <dgm:prSet/>
      <dgm:spPr/>
      <dgm:t>
        <a:bodyPr/>
        <a:lstStyle/>
        <a:p>
          <a:endParaRPr lang="en-GB"/>
        </a:p>
      </dgm:t>
    </dgm:pt>
    <dgm:pt modelId="{78A244F8-C8FA-4FB4-8315-54A9B0D3683C}" type="pres">
      <dgm:prSet presAssocID="{D4CA135C-435E-4ED2-918F-843D783F363E}" presName="linear" presStyleCnt="0">
        <dgm:presLayoutVars>
          <dgm:animLvl val="lvl"/>
          <dgm:resizeHandles val="exact"/>
        </dgm:presLayoutVars>
      </dgm:prSet>
      <dgm:spPr/>
    </dgm:pt>
    <dgm:pt modelId="{769ED6FD-151A-4F6A-8C08-59EA6CB80D6C}" type="pres">
      <dgm:prSet presAssocID="{8116511C-8730-4170-AA21-27B8AB804F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5326281-F75B-4B67-B67A-5DF73DA02316}" type="pres">
      <dgm:prSet presAssocID="{D01A4D22-2C19-4EFD-9872-9065A0150FA3}" presName="spacer" presStyleCnt="0"/>
      <dgm:spPr/>
    </dgm:pt>
    <dgm:pt modelId="{9CB1B689-44E5-4859-8A09-728987F9B6BA}" type="pres">
      <dgm:prSet presAssocID="{766FA338-FFF3-4501-A41D-683AC5C492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459A19-6DAC-4317-A9EE-C688DBF6B360}" type="pres">
      <dgm:prSet presAssocID="{E4705351-21C9-4B62-A26C-56EC857481AB}" presName="spacer" presStyleCnt="0"/>
      <dgm:spPr/>
    </dgm:pt>
    <dgm:pt modelId="{853A1041-ABB8-4DAA-9519-E4565BDD2A58}" type="pres">
      <dgm:prSet presAssocID="{3BC164AE-FA77-4C88-B9F7-91C3584AD97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ACF1C29-E4F8-4E47-BAB3-D30E2EA2A4C5}" srcId="{D4CA135C-435E-4ED2-918F-843D783F363E}" destId="{8116511C-8730-4170-AA21-27B8AB804F7D}" srcOrd="0" destOrd="0" parTransId="{1DF18EFD-7123-4F5B-B276-BF7647BEAB94}" sibTransId="{D01A4D22-2C19-4EFD-9872-9065A0150FA3}"/>
    <dgm:cxn modelId="{FA2FF84F-9E34-486C-B6FA-5B8534CF5518}" srcId="{D4CA135C-435E-4ED2-918F-843D783F363E}" destId="{3BC164AE-FA77-4C88-B9F7-91C3584AD977}" srcOrd="2" destOrd="0" parTransId="{B744576B-C06E-4FCA-9717-EB1C515C8E72}" sibTransId="{C0C497FF-2BEF-482A-A0BD-577B66EC7F2C}"/>
    <dgm:cxn modelId="{CB002B5A-9BA7-4E7D-90E8-4DFED2199FAC}" srcId="{D4CA135C-435E-4ED2-918F-843D783F363E}" destId="{766FA338-FFF3-4501-A41D-683AC5C4928B}" srcOrd="1" destOrd="0" parTransId="{BF50129A-DB49-4A57-932B-63CA601CB07D}" sibTransId="{E4705351-21C9-4B62-A26C-56EC857481AB}"/>
    <dgm:cxn modelId="{3CE2069C-F2A8-444A-A90F-414F1F33AD8E}" type="presOf" srcId="{3BC164AE-FA77-4C88-B9F7-91C3584AD977}" destId="{853A1041-ABB8-4DAA-9519-E4565BDD2A58}" srcOrd="0" destOrd="0" presId="urn:microsoft.com/office/officeart/2005/8/layout/vList2"/>
    <dgm:cxn modelId="{5DE4F6B1-E43E-4711-ACF6-686E6C5B8B95}" type="presOf" srcId="{D4CA135C-435E-4ED2-918F-843D783F363E}" destId="{78A244F8-C8FA-4FB4-8315-54A9B0D3683C}" srcOrd="0" destOrd="0" presId="urn:microsoft.com/office/officeart/2005/8/layout/vList2"/>
    <dgm:cxn modelId="{5E4CD5C1-6A43-4514-BAF8-BCE7A56653F8}" type="presOf" srcId="{766FA338-FFF3-4501-A41D-683AC5C4928B}" destId="{9CB1B689-44E5-4859-8A09-728987F9B6BA}" srcOrd="0" destOrd="0" presId="urn:microsoft.com/office/officeart/2005/8/layout/vList2"/>
    <dgm:cxn modelId="{CE2218D1-1157-4AE2-B8D3-93A5FB816C6C}" type="presOf" srcId="{8116511C-8730-4170-AA21-27B8AB804F7D}" destId="{769ED6FD-151A-4F6A-8C08-59EA6CB80D6C}" srcOrd="0" destOrd="0" presId="urn:microsoft.com/office/officeart/2005/8/layout/vList2"/>
    <dgm:cxn modelId="{A80DFFFA-5C0A-4FBC-B5E0-2163AA7D6F11}" type="presParOf" srcId="{78A244F8-C8FA-4FB4-8315-54A9B0D3683C}" destId="{769ED6FD-151A-4F6A-8C08-59EA6CB80D6C}" srcOrd="0" destOrd="0" presId="urn:microsoft.com/office/officeart/2005/8/layout/vList2"/>
    <dgm:cxn modelId="{C5742528-7C04-4F58-8780-B971265B9505}" type="presParOf" srcId="{78A244F8-C8FA-4FB4-8315-54A9B0D3683C}" destId="{95326281-F75B-4B67-B67A-5DF73DA02316}" srcOrd="1" destOrd="0" presId="urn:microsoft.com/office/officeart/2005/8/layout/vList2"/>
    <dgm:cxn modelId="{EB402C62-80A5-421F-9013-1ECC25A4655D}" type="presParOf" srcId="{78A244F8-C8FA-4FB4-8315-54A9B0D3683C}" destId="{9CB1B689-44E5-4859-8A09-728987F9B6BA}" srcOrd="2" destOrd="0" presId="urn:microsoft.com/office/officeart/2005/8/layout/vList2"/>
    <dgm:cxn modelId="{9DE63D09-666B-43BB-87D0-792FBC624FB3}" type="presParOf" srcId="{78A244F8-C8FA-4FB4-8315-54A9B0D3683C}" destId="{EC459A19-6DAC-4317-A9EE-C688DBF6B360}" srcOrd="3" destOrd="0" presId="urn:microsoft.com/office/officeart/2005/8/layout/vList2"/>
    <dgm:cxn modelId="{51190270-F3EA-4B44-8FEE-2C47782166B6}" type="presParOf" srcId="{78A244F8-C8FA-4FB4-8315-54A9B0D3683C}" destId="{853A1041-ABB8-4DAA-9519-E4565BDD2A5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57CAA-4E4E-40B8-8C04-521A3FBA3032}">
      <dsp:nvSpPr>
        <dsp:cNvPr id="0" name=""/>
        <dsp:cNvSpPr/>
      </dsp:nvSpPr>
      <dsp:spPr>
        <a:xfrm>
          <a:off x="0" y="97316"/>
          <a:ext cx="10058399" cy="1133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SEKTOR PRYWATNY </a:t>
          </a:r>
          <a:r>
            <a:rPr lang="pl-PL" sz="1600" kern="1200" dirty="0">
              <a:solidFill>
                <a:schemeClr val="tx1"/>
              </a:solidFill>
            </a:rPr>
            <a:t>– SEGMENT GOSPODARKI, ZARZĄDZANY I KONTROLOWANY PRZEZ OSOBY FIZYCZNE I ORGANIZACJE DĄŻĄCE DO GENEROWANIA ZYSKÓW,  MECHANIZM RYNKOWY;</a:t>
          </a:r>
        </a:p>
      </dsp:txBody>
      <dsp:txXfrm>
        <a:off x="55344" y="152660"/>
        <a:ext cx="9947711" cy="1023042"/>
      </dsp:txXfrm>
    </dsp:sp>
    <dsp:sp modelId="{92AFFF58-4DBE-4CC6-8130-E785B6D330F6}">
      <dsp:nvSpPr>
        <dsp:cNvPr id="0" name=""/>
        <dsp:cNvSpPr/>
      </dsp:nvSpPr>
      <dsp:spPr>
        <a:xfrm>
          <a:off x="0" y="1277127"/>
          <a:ext cx="10058399" cy="1133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SEKTOR PUBLICZNY </a:t>
          </a:r>
          <a:r>
            <a:rPr lang="pl-PL" sz="1600" kern="1200" dirty="0">
              <a:solidFill>
                <a:schemeClr val="tx1"/>
              </a:solidFill>
            </a:rPr>
            <a:t>– ZBIÓR PODMIOTÓW PAŃSTWOWYCH I SAMORZĄDOWYCH ORGANIZACYJNIE PODLEGŁYCH ORGANOM WŁADZY PUBLICZNEJ, NIEDOCHODOWY CHARAKTER DZIAŁAŃ;</a:t>
          </a:r>
        </a:p>
      </dsp:txBody>
      <dsp:txXfrm>
        <a:off x="55344" y="1332471"/>
        <a:ext cx="9947711" cy="1023042"/>
      </dsp:txXfrm>
    </dsp:sp>
    <dsp:sp modelId="{D2015E55-A00C-4844-8D8E-8C58DE4901A2}">
      <dsp:nvSpPr>
        <dsp:cNvPr id="0" name=""/>
        <dsp:cNvSpPr/>
      </dsp:nvSpPr>
      <dsp:spPr>
        <a:xfrm>
          <a:off x="0" y="2456937"/>
          <a:ext cx="10058399" cy="1133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ORGANIZACJE POZARZĄDOWE </a:t>
          </a:r>
          <a:r>
            <a:rPr lang="pl-PL" sz="1600" kern="1200" dirty="0">
              <a:solidFill>
                <a:schemeClr val="tx1"/>
              </a:solidFill>
            </a:rPr>
            <a:t>– DZIAŁALNOŚĆ W SFERZE POŻYTKU PUBLICZNEGO, NIEZALEŻNOŚĆ OD STRUKTUR PAŃSTWOWYCH, GOSPODARCZYCH, SAMORZĄDOWYCH;</a:t>
          </a:r>
        </a:p>
      </dsp:txBody>
      <dsp:txXfrm>
        <a:off x="55344" y="2512281"/>
        <a:ext cx="9947711" cy="1023042"/>
      </dsp:txXfrm>
    </dsp:sp>
    <dsp:sp modelId="{7C2DAA04-587C-4195-BED7-05876EE7B30B}">
      <dsp:nvSpPr>
        <dsp:cNvPr id="0" name=""/>
        <dsp:cNvSpPr/>
      </dsp:nvSpPr>
      <dsp:spPr>
        <a:xfrm>
          <a:off x="0" y="3636747"/>
          <a:ext cx="10058399" cy="1133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PODMIOTY EKONOMII SPOŁECZNEJ </a:t>
          </a:r>
          <a:r>
            <a:rPr lang="pl-PL" sz="1600" kern="1200" dirty="0">
              <a:solidFill>
                <a:schemeClr val="tx1"/>
              </a:solidFill>
            </a:rPr>
            <a:t>(NP. SPÓŁDZIELNIE SOCJALNE) – TWORZĄ TZW. CZWARTY SEKTOR, SFERA AKTYWNOŚCI OBYWATELSKIEJ I SPOŁECZNEJ, KTÓRA POPRZEZ DZIAŁALNOŚĆ GOSPODARCZĄ I DZIAŁALNOŚĆ POŻYTKU PUBLICZNEGO SŁUŻY INTEGRACJI ZAWODOWEJ I SPOŁECZNEJ OSÓB ZAGROŻONYCH MARGINALIZACJĄ, TWORZENIU MIEJSC PRACY, ROZWOJOWI LOKALNEMU.</a:t>
          </a:r>
        </a:p>
      </dsp:txBody>
      <dsp:txXfrm>
        <a:off x="55344" y="3692091"/>
        <a:ext cx="9947711" cy="1023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6E4CC-F723-4BB3-A18B-2D22E15931BA}">
      <dsp:nvSpPr>
        <dsp:cNvPr id="0" name=""/>
        <dsp:cNvSpPr/>
      </dsp:nvSpPr>
      <dsp:spPr>
        <a:xfrm>
          <a:off x="6232" y="2404832"/>
          <a:ext cx="2599462" cy="1299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FUNKCJONUJĄ NA RÓŻNYCH PODSTAWACH PRAWNYCH</a:t>
          </a:r>
        </a:p>
      </dsp:txBody>
      <dsp:txXfrm>
        <a:off x="6232" y="2404832"/>
        <a:ext cx="2599462" cy="1299731"/>
      </dsp:txXfrm>
    </dsp:sp>
    <dsp:sp modelId="{32F6C35C-8980-4278-8BD3-E866B81AB7FF}">
      <dsp:nvSpPr>
        <dsp:cNvPr id="0" name=""/>
        <dsp:cNvSpPr/>
      </dsp:nvSpPr>
      <dsp:spPr>
        <a:xfrm>
          <a:off x="3151581" y="2404832"/>
          <a:ext cx="2599462" cy="1299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NIE WCHODZĄ W ZAKRES POJĘCIOWY PODMIOTÓW PAŃSTWOWYCH, W TYM RZĄDOWYCH ORAZ SAMORZĄDOWYCH</a:t>
          </a:r>
        </a:p>
      </dsp:txBody>
      <dsp:txXfrm>
        <a:off x="3151581" y="2404832"/>
        <a:ext cx="2599462" cy="1299731"/>
      </dsp:txXfrm>
    </dsp:sp>
    <dsp:sp modelId="{E6057BA4-B8A3-4B6A-B62A-20698DCAEDDF}">
      <dsp:nvSpPr>
        <dsp:cNvPr id="0" name=""/>
        <dsp:cNvSpPr/>
      </dsp:nvSpPr>
      <dsp:spPr>
        <a:xfrm>
          <a:off x="6296930" y="2404832"/>
          <a:ext cx="2599462" cy="1299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ODRĘBNOŚĆ OD SEKTORA PUBLICZNEGO, BRAK POWIĄZAŃ ORGANIZACYJNYCH I FINANSOWYCH Z JEDNOSTKAMI TEGO SEKTORA</a:t>
          </a:r>
        </a:p>
      </dsp:txBody>
      <dsp:txXfrm>
        <a:off x="6296930" y="2404832"/>
        <a:ext cx="2599462" cy="1299731"/>
      </dsp:txXfrm>
    </dsp:sp>
    <dsp:sp modelId="{D0243E10-422B-401E-BDF6-E2E64824BCFA}">
      <dsp:nvSpPr>
        <dsp:cNvPr id="0" name=""/>
        <dsp:cNvSpPr/>
      </dsp:nvSpPr>
      <dsp:spPr>
        <a:xfrm>
          <a:off x="9442279" y="2404832"/>
          <a:ext cx="2599462" cy="1299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NIEKTÓRE PODEJMUJĄ DZIAŁALNOŚĆ MAJĄCĄ NA CELU SŁUŻENIE PRZEDE WSZYSTKIM INTERESOM SPOŁECZNYM I POSIADAJĄ NIEZAROBKOWY CHARAKTER, A INNE CHARAKTERYZUJĄ SIĘ ORIENTACJĄ RYNKOWĄ DZIAŁALNOŚCI</a:t>
          </a:r>
        </a:p>
      </dsp:txBody>
      <dsp:txXfrm>
        <a:off x="9442279" y="2404832"/>
        <a:ext cx="2599462" cy="129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ED6FD-151A-4F6A-8C08-59EA6CB80D6C}">
      <dsp:nvSpPr>
        <dsp:cNvPr id="0" name=""/>
        <dsp:cNvSpPr/>
      </dsp:nvSpPr>
      <dsp:spPr>
        <a:xfrm>
          <a:off x="0" y="48284"/>
          <a:ext cx="10058399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USG: ART. 9. 1. W CELU WYKONYWANIA ZADAŃ GMINA MOŻE TWORZYĆ JEDNOSTKI ORGANIZACYJNE, A TAKŻE ZAWIERAĆ UMOWY Z INNYMI PODMIOTAMI, W TYM Z ORGANIZACJAMI POZARZĄDOWYMI.</a:t>
          </a:r>
        </a:p>
      </dsp:txBody>
      <dsp:txXfrm>
        <a:off x="61741" y="110025"/>
        <a:ext cx="9934917" cy="1141288"/>
      </dsp:txXfrm>
    </dsp:sp>
    <dsp:sp modelId="{9CB1B689-44E5-4859-8A09-728987F9B6BA}">
      <dsp:nvSpPr>
        <dsp:cNvPr id="0" name=""/>
        <dsp:cNvSpPr/>
      </dsp:nvSpPr>
      <dsp:spPr>
        <a:xfrm>
          <a:off x="0" y="1379295"/>
          <a:ext cx="10058399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USP: ART. 6. 1. W CELU WYKONYWANIA ZADAŃ POWIAT MOŻE TWORZYĆ JEDNOSTKI ORGANIZACYJNE I ZAWIERAĆ UMOWY Z INNYMI PODMIOTAMI.</a:t>
          </a:r>
        </a:p>
      </dsp:txBody>
      <dsp:txXfrm>
        <a:off x="61741" y="1441036"/>
        <a:ext cx="9934917" cy="1141288"/>
      </dsp:txXfrm>
    </dsp:sp>
    <dsp:sp modelId="{853A1041-ABB8-4DAA-9519-E4565BDD2A58}">
      <dsp:nvSpPr>
        <dsp:cNvPr id="0" name=""/>
        <dsp:cNvSpPr/>
      </dsp:nvSpPr>
      <dsp:spPr>
        <a:xfrm>
          <a:off x="0" y="2710305"/>
          <a:ext cx="10058399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USW: ART. 8. 1. W CELU WYKONYWANIA ZADAŃ WOJEWÓDZTWO TWORZY WOJEWÓDZKIE SAMORZĄDOWE JEDNOSTKI ORGANIZACYJNE ORAZ MOŻE ZAWIERAĆ UMOWY Z INNYMI PODMIOTAMI. </a:t>
          </a:r>
        </a:p>
      </dsp:txBody>
      <dsp:txXfrm>
        <a:off x="61741" y="2772046"/>
        <a:ext cx="9934917" cy="1141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423FF0-3395-6BDB-D5B4-2F468399D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E513543-F70B-6395-0552-6AB5E33F6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A26C7E-0D2A-FF05-B563-FF96E63A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C2263F-66A4-7FD0-7BA2-87759FC1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38920C-2F91-2B57-33F9-CDA6786C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0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593E8F-8951-5831-8189-CF2EF97B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9CAA6DD-8CD7-1563-134A-4B3570C16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FE9DBB-79EF-02D8-71C2-29289156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DCE2F4-1061-1ED3-9CA1-4631AB62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84631E-6174-F745-D0A3-F6C6460DE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00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ABC5FAE-AFBD-4C45-C459-0BBCFF281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A1AC3E-8E2C-704C-2C0D-45BCC4C9E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179DB9-E795-EAED-2B9C-F4E1CF0A5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50DA6D-2CA0-CB63-9F31-081426A6B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C0EE52-06CF-156C-4CEA-5F7DA983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16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917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46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332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72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681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844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6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D98C2F-3284-268F-A7CD-2E64640F4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01F24-F053-5EC0-EF60-5509BC96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730274-959B-EA41-0020-61C7CF40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B691AF-C80B-FACC-C715-8D5A75C9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20D37A-02DC-A6F9-2C86-90026739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012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871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74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2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E74FAC-A761-DDD9-ADA3-A39278491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2F9C10-0949-AD60-4B40-A0684725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D92957-C03C-E069-1D68-EC46C342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F978B9-14F4-6230-6B54-CEA95558F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6FA6E0-6968-946C-64C3-AB7CA392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D56330-E0D8-F02E-230C-71A9DC69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DAA73B-FE90-A918-AE6A-753ACA0D6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57AB88F-8F66-0558-03D7-5F746CF92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2372FF-D06E-6492-B01C-CBFDAC9C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B51E775-9BDA-4D7E-E4A6-B82E43D62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49AADC-BF0C-2579-0605-A0BB834A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4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04D551-5BC7-05F1-94DD-9028E19BF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BB2601F-1865-9CBE-474A-AF0208B22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25427A-7B8A-90AC-D44F-C731E8F8F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9BCA07-3B09-F0B8-E167-666470F02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28D882B-3BAA-EC1C-1BC4-B2821752F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56A49CB-09A4-C8FA-F67A-8EC2A08D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FB7A460-2617-8C76-67BD-6553C362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1610C-7278-EF99-BEC0-9C895B9F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6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C755E-55D5-4703-4573-491B63F3C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7C46BA7-3F2A-0271-19E1-D7282760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F7230BC-1BE9-57A4-448A-12F6F92A1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B0CF49-413D-13DF-5E3A-3CD562E0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9610AA4-F4FC-9F54-897C-3D7D152A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FB1C7FD-715C-AD48-B463-9F286AE4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B1FF097-7757-A962-8D3C-FDE10E63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3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794997-12F9-9617-09F7-392429BB7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E69B37-A62E-CA39-D6AE-923E16F36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BADB53-3D88-9EE6-F693-330DE165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4DA4DAC-7641-2B43-DD57-45F5EFD6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EBD1FD-18B8-ABBC-3177-75522AD1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C453C2-90A8-B254-A45A-62445956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32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A82AE-BB5F-2D03-806B-8ADE7DAD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FF96626-4BAD-9749-D35A-8636071A3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7A5D874-BF7E-B40F-EF8D-40A2F047B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F3D9EE-3055-593F-6112-D092996B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2C1936-2B5B-757C-210A-815139B6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EDF08BD-B8C7-5CB2-FE05-4A00CF63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1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55BC2BE-876B-F382-6DB7-D3FCBF86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8004F8-BAC4-4A76-B18D-44BAB0ED3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324486-0ABF-5BCA-76CB-19C08DBF4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D0D6-A984-49AF-8934-1A34A2EFF081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2A5A28-C881-BD28-9141-81887FDF0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539D42-F2E8-BE05-36AB-9AB4BDE87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3B917-84D5-4BAD-A00A-8FA5A50C7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5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51BBD8-2B8E-4E99-AF93-692428A7910B}" type="datetimeFigureOut">
              <a:rPr lang="en-GB" smtClean="0"/>
              <a:t>26/02/2023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89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35DA1D-B379-DBF6-2B75-F0BDA1C31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000" dirty="0"/>
              <a:t>PODMIOTY NIEPUBLICZNE W ADMINISTRACJI PUBLICZNEJ</a:t>
            </a:r>
            <a:br>
              <a:rPr lang="pl-PL" sz="6000" dirty="0"/>
            </a:br>
            <a:br>
              <a:rPr lang="pl-PL" sz="6000" dirty="0"/>
            </a:br>
            <a:r>
              <a:rPr lang="pl-PL" sz="4800" dirty="0"/>
              <a:t>KONWERSATORIUM</a:t>
            </a:r>
            <a:endParaRPr lang="en-GB" sz="6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6F7AC4-EBAE-97BE-75E3-2DECD9C6E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5715000"/>
            <a:ext cx="10058400" cy="1143000"/>
          </a:xfrm>
        </p:spPr>
        <p:txBody>
          <a:bodyPr/>
          <a:lstStyle/>
          <a:p>
            <a:pPr algn="ctr"/>
            <a:r>
              <a:rPr lang="pl-PL" dirty="0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72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4D057EF-7DEA-43BF-BCBF-64790E5D6634}"/>
              </a:ext>
            </a:extLst>
          </p:cNvPr>
          <p:cNvSpPr/>
          <p:nvPr/>
        </p:nvSpPr>
        <p:spPr>
          <a:xfrm>
            <a:off x="2690805" y="2052429"/>
            <a:ext cx="6966858" cy="3312368"/>
          </a:xfrm>
          <a:prstGeom prst="rect">
            <a:avLst/>
          </a:prstGeom>
          <a:solidFill>
            <a:schemeClr val="bg2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 w="0"/>
              <a:solidFill>
                <a:srgbClr val="9DBFBE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39B805-02FE-4FD1-AB10-34FC00190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3683" y="2178465"/>
            <a:ext cx="6661101" cy="31863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800" i="1" dirty="0">
                <a:solidFill>
                  <a:schemeClr val="tx1"/>
                </a:solidFill>
              </a:rPr>
              <a:t>Rząd ma znaczenie tak długo, jak długo kontroluje gospodarkę swojego kraju. Ponieważ gospodarka globalna wyklucza taką kontrolę, odpowiednio tracą swe znaczenie rządy państw.</a:t>
            </a:r>
          </a:p>
          <a:p>
            <a:pPr algn="just"/>
            <a:endParaRPr lang="pl-PL" dirty="0"/>
          </a:p>
          <a:p>
            <a:pPr marL="3657600" lvl="8" indent="0" algn="r">
              <a:buNone/>
            </a:pPr>
            <a:r>
              <a:rPr lang="pl-PL" sz="2800" dirty="0"/>
              <a:t>I. Lipowicz</a:t>
            </a:r>
          </a:p>
        </p:txBody>
      </p:sp>
    </p:spTree>
    <p:extLst>
      <p:ext uri="{BB962C8B-B14F-4D97-AF65-F5344CB8AC3E}">
        <p14:creationId xmlns:p14="http://schemas.microsoft.com/office/powerpoint/2010/main" val="307477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8AF736-3FB5-4AB0-B5F1-F25BF7E05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71A2B7-7EC9-4990-90BF-71503BCF0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ClrTx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SKUTKI PRYWATYZACJI ZADAŃ PUBLICZNYCH DLA OBYWATELA</a:t>
            </a:r>
          </a:p>
          <a:p>
            <a:pPr marL="514350" indent="-514350" algn="just">
              <a:buAutoNum type="arabicPeriod"/>
            </a:pPr>
            <a:endParaRPr lang="pl-PL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pl-PL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pl-PL" dirty="0">
              <a:solidFill>
                <a:schemeClr val="tx1"/>
              </a:solidFill>
            </a:endParaRPr>
          </a:p>
          <a:p>
            <a:pPr marL="514350" indent="-514350" algn="just">
              <a:buClrTx/>
              <a:buFont typeface="Arial" panose="020B0604020202020204" pitchFamily="34" charset="0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JAKIE KATEGORIE ZADAŃ PUBLICZNYCH NIE MOGĄ ZOSTAĆ SPRYWATYZOWANE?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4F53F29-5A8B-430C-AA02-7D770178D01E}"/>
              </a:ext>
            </a:extLst>
          </p:cNvPr>
          <p:cNvGraphicFramePr>
            <a:graphicFrameLocks noGrp="1"/>
          </p:cNvGraphicFramePr>
          <p:nvPr/>
        </p:nvGraphicFramePr>
        <p:xfrm>
          <a:off x="1697150" y="2432556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673091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30907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ASPEKTY POZYTYWNE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ASPEKTY NEGATYWNE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43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052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03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4A8EC53-F22C-483C-BDC4-EC071B13CBD5}"/>
              </a:ext>
            </a:extLst>
          </p:cNvPr>
          <p:cNvGraphicFramePr>
            <a:graphicFrameLocks noGrp="1"/>
          </p:cNvGraphicFramePr>
          <p:nvPr/>
        </p:nvGraphicFramePr>
        <p:xfrm>
          <a:off x="2049864" y="1939331"/>
          <a:ext cx="8110136" cy="423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5068">
                  <a:extLst>
                    <a:ext uri="{9D8B030D-6E8A-4147-A177-3AD203B41FA5}">
                      <a16:colId xmlns:a16="http://schemas.microsoft.com/office/drawing/2014/main" val="866823592"/>
                    </a:ext>
                  </a:extLst>
                </a:gridCol>
                <a:gridCol w="4055068">
                  <a:extLst>
                    <a:ext uri="{9D8B030D-6E8A-4147-A177-3AD203B41FA5}">
                      <a16:colId xmlns:a16="http://schemas.microsoft.com/office/drawing/2014/main" val="2224180165"/>
                    </a:ext>
                  </a:extLst>
                </a:gridCol>
              </a:tblGrid>
              <a:tr h="529704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ADMINISTRACJA PRYWATNA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ADMINISTARCJA PUBLICZNA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65670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161220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555916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54461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884633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839040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450028"/>
                  </a:ext>
                </a:extLst>
              </a:tr>
              <a:tr h="529704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01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74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530489-3192-6E42-3AC0-C1029916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4557D1-6BA6-7018-23DC-7F5D03962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ZAJĘCIA NR 1</a:t>
            </a:r>
          </a:p>
          <a:p>
            <a:pPr algn="just"/>
            <a:r>
              <a:rPr lang="pl-PL" dirty="0"/>
              <a:t>1. ZAGADNIENIA ORGANIZACYJNE; </a:t>
            </a:r>
          </a:p>
          <a:p>
            <a:pPr algn="just"/>
            <a:r>
              <a:rPr lang="pl-PL" dirty="0"/>
              <a:t>2. POJĘCIE PODMIOTU NIEPUBLICZNEGO;</a:t>
            </a:r>
          </a:p>
          <a:p>
            <a:pPr algn="just"/>
            <a:r>
              <a:rPr lang="pl-PL" dirty="0"/>
              <a:t>3. PRYWATYZACJA ZADAŃ PUBLICZNYCH.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52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E91B40-9BDD-49D4-E76B-4BB1A1C1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PODMIOTU NIEPUBLICZNEGO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CD1636-C9A3-1D57-CE76-97421E2B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ZGODNIE Z POLSKIM PORZĄDKIEM PRAWNYM ZADANIA PUBLICZNE MOGĄ BYĆ WYKONYWANE PRZEZ RÓŻNORODNE PODMIOTY, KTÓRE FUNKCJONUJĄ NA RÓŻNYCH PODSTAWACH PRAWNYCH – STOWARZYSZENIA, FUNDACJE, SPÓŁKI PRAWA HANDLOWEGO, ORGANIZACJE SPÓŁDZIELCZE, GOSPODARCZE, OSOBY FIZYCZNE;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TRUDNOŚCI W USTALENIU ZAKRESU POJĘCIOWEGO PODMIOTU NIEPUBLICZNEGO – BRAK WYCZERPUJĄCEJ DEFINICJI LEGALNEJ, BRAK OKREŚLONYCH KRYTERIÓW PRAWNYCH, WIELOŚĆ PODMIOTÓW;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SZEROKIE ROZUMIENIE POJĘCIA, CZĘSTO ZAMIENNIE Z PODMIOTEM PRYWATNYM;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O STATUSIE PRYWATNOPRAWNYM NIE DECYDUJE NAZWA, LECZ PODSTAWA PRAWNA DZIAŁANIA I ZESPÓŁ POSIADANYCH CECH – FUNDACJE PRAWA PRYWATNEGO (AKT FUNDACYJNY), FUNDACJE PRAWA PUBLICZNEGO (USTAWA, AKT PUBLICZNOPRAWNY).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04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1317F-CE0D-3E0D-F039-370771394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284CFE-11FA-DAFD-45ED-2B81F1BB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2 PKT 5 USTAWY Z DNIA 18 LISTOPADA 2020 R. O DORĘCZENIACH ELEKTRONICZNYCH: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ART. 2. UŻYTE W USTAWIE OKREŚLENIA OZNACZAJĄ:</a:t>
            </a:r>
          </a:p>
          <a:p>
            <a:pPr algn="just"/>
            <a:r>
              <a:rPr lang="pl-PL" dirty="0"/>
              <a:t>(…)</a:t>
            </a:r>
          </a:p>
          <a:p>
            <a:pPr algn="just"/>
            <a:r>
              <a:rPr lang="pl-PL" dirty="0"/>
              <a:t>PODMIOT NIEPUBLICZNY – OSOBĘ FIZYCZNĄ I PODMIOT INNY NIŻ PODMIOT, O KTÓRYM MOWA W PKT 6 -&gt; </a:t>
            </a:r>
            <a:r>
              <a:rPr lang="pl-PL" dirty="0">
                <a:solidFill>
                  <a:srgbClr val="00B050"/>
                </a:solidFill>
              </a:rPr>
              <a:t>TJ. PODMIOT PUBLICZNY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8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8EA007-0FC2-E365-4457-10A972338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407243"/>
            <a:ext cx="10058400" cy="1450757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>
                <a:solidFill>
                  <a:srgbClr val="FF0000"/>
                </a:solidFill>
              </a:rPr>
              <a:t>KONCEPCJA PODMIOTU NIEPUBLICZNEGO ZWIĄZANA JEST Z FUNKCJONOWANIEM SEKTORA PRYWATNEGO, POZARZĄDOWEGO (NON PROFIT) ORAZ SEKTORA EKONOMII SPOŁECZNEJ.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570B0EF-97FF-AC70-48FB-9B8086FEDE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539449"/>
          <a:ext cx="10058400" cy="4867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75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F8739-11AE-44E7-9142-15868C1E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PODMIOTU NIEPUBLICZNEGO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AE55CCC-FA67-753D-BF99-0956BAF9D9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338" y="834013"/>
          <a:ext cx="12047974" cy="610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51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961C4-2121-C508-753C-D77A73FD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FORMY PRZEKAZYWANIA ZADAŃ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A9FBE2-1D5F-9111-8789-372FC00D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1. ZLECANIE FUNKCJI ADMINISTRACJI PUBLICZNEJ – USTAWOWE UPOWAŻNIENIE PODMIOTÓW SPOZA APARATU ADMINISTRACYJNEGO DO STOSOWANIA PRAWA ADMINISTRACYJNEGO ZA POMOCĄ JEDNOSTRONNYCH ROZSTRZYGNIĘĆ, TJ. DZIAŁANIA TAKIEGO SAMEGO JAK DZIAŁANIE ORGANÓW ADMINISTRACJI PUBLICZNEJ;</a:t>
            </a:r>
          </a:p>
          <a:p>
            <a:pPr algn="just"/>
            <a:r>
              <a:rPr lang="pl-PL" dirty="0"/>
              <a:t>2. ZLECANIE ZADAŃ (PRYWATYZACJA) – MA CHARAKTER PRYWATNOPRAWNY (UMOWA), WYKONYWANIE ZADAŃ NASTĘPUJE W FORMACH NIEWŁADCZYCH, GŁOWNIE POPRZEZ WSPÓŁUCZESTNICZENIE W REALIZACJI RÓŻNYCH ŚWIADCZEŃ I USŁUG; OPARTE NA ZASADZIE POMOCNICZOŚCI.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49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7B82B7-32E5-12A9-9AB1-AF0AD6C4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A033A53-CDB7-F75D-121F-DB051FD4D4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423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PRYWATYZACJA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ZADANIA PUBLICZNE						USŁUGI PUBLICZNE</a:t>
            </a:r>
          </a:p>
          <a:p>
            <a:pPr marL="0" indent="0">
              <a:buNone/>
            </a:pPr>
            <a:r>
              <a:rPr lang="pl-PL" dirty="0"/>
              <a:t>ORGAN ADMINISTRACJI PUBLICZNEJ				PODMIOT PRYWATNY</a:t>
            </a:r>
          </a:p>
          <a:p>
            <a:pPr marL="0" indent="0">
              <a:buNone/>
            </a:pPr>
            <a:r>
              <a:rPr lang="pl-PL" dirty="0"/>
              <a:t>OBYWATEL							KONSUMENT, ŚWIADCZENIOBIORCA</a:t>
            </a:r>
          </a:p>
          <a:p>
            <a:pPr marL="0" indent="0">
              <a:buNone/>
            </a:pPr>
            <a:r>
              <a:rPr lang="pl-PL" dirty="0"/>
              <a:t>PRAWO PUBLICZNE						PRAWO PRYWATNE</a:t>
            </a:r>
          </a:p>
          <a:p>
            <a:pPr marL="0" indent="0">
              <a:buNone/>
            </a:pPr>
            <a:r>
              <a:rPr lang="pl-PL" dirty="0"/>
              <a:t>BEZPŁATNOŚĆ							ODPŁATNOŚĆ</a:t>
            </a:r>
          </a:p>
          <a:p>
            <a:pPr marL="0" indent="0">
              <a:buNone/>
            </a:pPr>
            <a:r>
              <a:rPr lang="pl-PL" dirty="0"/>
              <a:t>RÓWNOŚĆ, POWSZECHNOŚĆ					NIERÓWNOŚĆ, ZRÓŻNICOWANIE, ELITARNOŚĆ</a:t>
            </a:r>
          </a:p>
          <a:p>
            <a:pPr marL="0" indent="0">
              <a:buNone/>
            </a:pPr>
            <a:r>
              <a:rPr lang="pl-PL" dirty="0"/>
              <a:t>STABILNA SYTUACJA						NIEPEWNOŚĆ SYTUACJI PRAWNEJ</a:t>
            </a:r>
          </a:p>
        </p:txBody>
      </p:sp>
      <p:sp>
        <p:nvSpPr>
          <p:cNvPr id="7" name="Strzałka: w prawo 6"/>
          <p:cNvSpPr/>
          <p:nvPr/>
        </p:nvSpPr>
        <p:spPr>
          <a:xfrm>
            <a:off x="4846427" y="3338565"/>
            <a:ext cx="1554374" cy="857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905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Panoramiczny</PresentationFormat>
  <Paragraphs>58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Motyw pakietu Office</vt:lpstr>
      <vt:lpstr>Retrospekcja</vt:lpstr>
      <vt:lpstr>PODMIOTY NIEPUBLICZNE W ADMINISTRACJI PUBLICZNEJ  KONWERSATORIUM</vt:lpstr>
      <vt:lpstr>Prezentacja programu PowerPoint</vt:lpstr>
      <vt:lpstr>POJĘCIE PODMIOTU NIEPUBLICZNEGO</vt:lpstr>
      <vt:lpstr>Prezentacja programu PowerPoint</vt:lpstr>
      <vt:lpstr>KONCEPCJA PODMIOTU NIEPUBLICZNEGO ZWIĄZANA JEST Z FUNKCJONOWANIEM SEKTORA PRYWATNEGO, POZARZĄDOWEGO (NON PROFIT) ORAZ SEKTORA EKONOMII SPOŁECZNEJ. </vt:lpstr>
      <vt:lpstr>CECHY PODMIOTU NIEPUBLICZNEGO</vt:lpstr>
      <vt:lpstr>FORMY PRZEKAZYWANIA ZADAŃ</vt:lpstr>
      <vt:lpstr>Prezentacja programu PowerPoint</vt:lpstr>
      <vt:lpstr>PRYWATYZACJA</vt:lpstr>
      <vt:lpstr>Prezentacja programu PowerPoint</vt:lpstr>
      <vt:lpstr>PRACA W GRUPACH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NIEPUBLICZNE W ADMINISTRACJI PUBLICZNEJ  KONWERSATORIUM</dc:title>
  <dc:creator>Karina Pilarz</dc:creator>
  <cp:lastModifiedBy>Karina Pilarz</cp:lastModifiedBy>
  <cp:revision>1</cp:revision>
  <dcterms:created xsi:type="dcterms:W3CDTF">2023-02-26T14:04:14Z</dcterms:created>
  <dcterms:modified xsi:type="dcterms:W3CDTF">2023-02-26T14:04:32Z</dcterms:modified>
</cp:coreProperties>
</file>