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8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5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67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3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1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507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4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875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282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11/29/2022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3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34E5D55-E41A-433E-BDB2-820F49F3D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438" y="639763"/>
            <a:ext cx="6021207" cy="3227387"/>
          </a:xfrm>
        </p:spPr>
        <p:txBody>
          <a:bodyPr anchor="b">
            <a:normAutofit/>
          </a:bodyPr>
          <a:lstStyle/>
          <a:p>
            <a:pPr algn="l"/>
            <a:r>
              <a:rPr lang="pl-PL" sz="6800"/>
              <a:t>NAUKA ADMINISTRACJI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5C60DF7C-88F0-40A5-96EC-BABE7A4A3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7534655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0668B50-4125-4AB5-8236-EC4FA1B8F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438" y="4525963"/>
            <a:ext cx="6021207" cy="1509712"/>
          </a:xfrm>
        </p:spPr>
        <p:txBody>
          <a:bodyPr anchor="t">
            <a:normAutofit fontScale="70000" lnSpcReduction="20000"/>
          </a:bodyPr>
          <a:lstStyle/>
          <a:p>
            <a:pPr algn="l"/>
            <a:r>
              <a:rPr lang="pl-PL" dirty="0"/>
              <a:t>POWTÓRZENIE</a:t>
            </a:r>
          </a:p>
          <a:p>
            <a:pPr algn="l"/>
            <a:r>
              <a:rPr lang="pl-PL" dirty="0"/>
              <a:t>ROZDZIAŁ I-IV</a:t>
            </a:r>
          </a:p>
          <a:p>
            <a:pPr algn="l"/>
            <a:r>
              <a:rPr lang="pl-PL"/>
              <a:t>dr Karina Pilarz</a:t>
            </a:r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533C78A0-B1CD-45F3-8E25-8012C9D2F3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091" r="11579" b="-1"/>
          <a:stretch/>
        </p:blipFill>
        <p:spPr>
          <a:xfrm>
            <a:off x="7534655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71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A8D68-ABBB-4D16-BE77-FA1F88E8D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46B74D-7CA8-42EB-8865-09599E8E2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UZUPEŁNIJ TABELĘ:</a:t>
            </a:r>
          </a:p>
          <a:p>
            <a:endParaRPr lang="pl-PL" dirty="0"/>
          </a:p>
          <a:p>
            <a:endParaRPr lang="pl-PL" dirty="0"/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F95F6A08-7FB6-4629-83BB-3959881A8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628879"/>
              </p:ext>
            </p:extLst>
          </p:nvPr>
        </p:nvGraphicFramePr>
        <p:xfrm>
          <a:off x="960120" y="3856270"/>
          <a:ext cx="10759128" cy="191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376">
                  <a:extLst>
                    <a:ext uri="{9D8B030D-6E8A-4147-A177-3AD203B41FA5}">
                      <a16:colId xmlns:a16="http://schemas.microsoft.com/office/drawing/2014/main" val="3372905387"/>
                    </a:ext>
                  </a:extLst>
                </a:gridCol>
                <a:gridCol w="3586376">
                  <a:extLst>
                    <a:ext uri="{9D8B030D-6E8A-4147-A177-3AD203B41FA5}">
                      <a16:colId xmlns:a16="http://schemas.microsoft.com/office/drawing/2014/main" val="1121910175"/>
                    </a:ext>
                  </a:extLst>
                </a:gridCol>
                <a:gridCol w="3586376">
                  <a:extLst>
                    <a:ext uri="{9D8B030D-6E8A-4147-A177-3AD203B41FA5}">
                      <a16:colId xmlns:a16="http://schemas.microsoft.com/office/drawing/2014/main" val="3858732765"/>
                    </a:ext>
                  </a:extLst>
                </a:gridCol>
              </a:tblGrid>
              <a:tr h="425196">
                <a:tc>
                  <a:txBody>
                    <a:bodyPr/>
                    <a:lstStyle/>
                    <a:p>
                      <a:r>
                        <a:rPr lang="pl-PL" dirty="0"/>
                        <a:t>STOPIEŃ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ORGAN STANOWIĄCY I KONTROLNY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ORGAN WYKONAWCZY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012342"/>
                  </a:ext>
                </a:extLst>
              </a:tr>
              <a:tr h="425196">
                <a:tc>
                  <a:txBody>
                    <a:bodyPr/>
                    <a:lstStyle/>
                    <a:p>
                      <a:r>
                        <a:rPr lang="pl-PL" dirty="0"/>
                        <a:t>GMINA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476881"/>
                  </a:ext>
                </a:extLst>
              </a:tr>
              <a:tr h="425196">
                <a:tc>
                  <a:txBody>
                    <a:bodyPr/>
                    <a:lstStyle/>
                    <a:p>
                      <a:r>
                        <a:rPr lang="pl-PL" dirty="0"/>
                        <a:t>POWIAT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21587"/>
                  </a:ext>
                </a:extLst>
              </a:tr>
              <a:tr h="425196">
                <a:tc>
                  <a:txBody>
                    <a:bodyPr/>
                    <a:lstStyle/>
                    <a:p>
                      <a:r>
                        <a:rPr lang="pl-PL" dirty="0"/>
                        <a:t>WOJEWÓDZTWO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715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225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ABE23F-C953-4231-97A5-33EEE8EF9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10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67D215-33AC-4F78-93BC-5C487B970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WOJEWODA JEST: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ORGANEM SAMORZĄDOWYM;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ORGANEM TERENOWEJ ADMINISTRACJI ZESPOLONEJ W WOJEWÓDZTWIE;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ORGANEM TERENOWEJ ADMINISTRACJI NIEZESPOLONEJ W WOJEWÓDZTWIE;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ORGANEM ADMINISTRACJI RZĄDOWEJ;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ODPOWIEDZI B I D SĄ PRAWIDŁOWE.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JAKIE INNE FUNKCJE SPEŁNIA WOJEWODA?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495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C0696C-78BB-42ED-900A-BA7DB953F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D420B7-2A4E-4A25-8E08-F9BD43E88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ORGANAMI NADZORU WERYFIKACYJNEGO NAD DZIAŁALNOŚCIĄ JST SĄ ………………………………………………………………………………………………………………..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KRYTERIA TEGO NADZORU TO ………………………………………………………………………...</a:t>
            </a:r>
          </a:p>
        </p:txBody>
      </p:sp>
    </p:spTree>
    <p:extLst>
      <p:ext uri="{BB962C8B-B14F-4D97-AF65-F5344CB8AC3E}">
        <p14:creationId xmlns:p14="http://schemas.microsoft.com/office/powerpoint/2010/main" val="2424635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CF1283-08E4-4B79-AD88-196D0A9FD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AC9F17-7BBD-4A87-A002-A79F155E0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WYMIEŃ 5 ZAWODÓW, DLA KTÓRYCH UTWORZONO SAMORZĄD ZAWODOWY: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716155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63A713-8142-40A4-B725-01AA1E8C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E5EB26-276D-43B1-A0BE-FE04B7119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ZDEFINIUJ ORGAN ADMINISTRACJI PUBLICZNEJ I PRZEDSTAW PODZIAŁ ORGANÓW ZE WZGLĘDU NA SPOSÓB ICH KREACJI.</a:t>
            </a:r>
          </a:p>
        </p:txBody>
      </p:sp>
    </p:spTree>
    <p:extLst>
      <p:ext uri="{BB962C8B-B14F-4D97-AF65-F5344CB8AC3E}">
        <p14:creationId xmlns:p14="http://schemas.microsoft.com/office/powerpoint/2010/main" val="2467004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20D5B7-C489-4781-B54E-4E936A0BF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ACFE7C-1B62-4EE8-BBF3-A43492780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CECHY DEKONCENTRACJI: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RODZAJE DEKONCENTRACJI: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6604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063EB1-22B3-4234-BB00-C104C876F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3EF20F-CF43-436D-8E2E-0FEA15365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CECHY ORGANIZACJI POZARZĄDOWYCH: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PRZYKŁADY ORGANIZACJI POZARZĄDOWYCH ………………………………............................................................................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93656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309B46-B534-43B6-8830-8E50A67A2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DD939-CD62-4796-9943-CEBF864C2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WYMIEŃ KONTEKSTY WYRÓŻNIANIA ADMINISTRACJI PUBLICZNEJ: </a:t>
            </a:r>
          </a:p>
          <a:p>
            <a:pPr lvl="0">
              <a:lnSpc>
                <a:spcPct val="107000"/>
              </a:lnSpc>
            </a:pP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</a:t>
            </a:r>
          </a:p>
          <a:p>
            <a:pPr lvl="0">
              <a:lnSpc>
                <a:spcPct val="107000"/>
              </a:lnSpc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PRZEDSTAW DEFINICJĘ ADMINISTRACJI PUBLICZNEJ.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125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8BCD3B-0B6B-46F5-B814-437BE663D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45DC8B-335E-4CD6-8009-ACE31221C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ETYMOLOGICZNIE WYRAŻENIE „ADMINISTRACJA” WYWODZI SIĘ Z JĘZYKA ……………  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JĘZYK TEN POSŁUGIWAŁ SIĘ OKREŚLENIEM ……………, KTÓRE OZNACZAŁO …………… …………… …………… …………… …………… …………… …………… …………… ……………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DODANY PRZEDROSTEK …………… OZNACZA …………… …………… …………… ORAZ …………… …………… 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48354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5EF953-F17E-4302-B708-A1813AA4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C2AE3F-BAAB-4271-869E-F394F8C9B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PRAWO POLICYJNE: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BYŁO POCHODZENIA PARLAMENTARNEGO;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BYŁO POCHODZENIA PARLAMENTARNEGO, ALE JEGO STOSOWANIE PODLEGAŁO KONTROLI SĄDOWEJ;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BYŁO POCHODZENIA PARLAMENTARNEGO, ALE ZAWSZE NOSIŁO PRZYMIOT POWSZECHNOŚCI WYPOWIEDZI;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pl-PL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BYŁO POCHODZENIA PARLAMENTARNEGO I NIE 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OBOWIĄZYWAŁO DWUSTRONNIE.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180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68068C-2AED-4F3C-AC9E-F2237B1D8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775C69-996D-41BC-B6F9-8E4193E02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WYMIEŃ I KRÓTKO SCHARAKTERYZUJ PODSTAWOWE ZASADY ADMINISTRACJI PUBLICZNEJ W PAŃSTWIE PRAWA: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49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25F05F-76A8-402A-B722-6B21050A6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26DA6-9777-456A-8204-1D14964AB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ZADANIA PUBLICZNE W PAŃSTWIE POLICYJNYM TRAKTOWANE BYŁY JAKO ……………………. ORGANÓW WŁADZY PUBLICZNEJ, NATOMIAST W PAŃSTWIE PRAWA TRAKTOWANE SĄ JAKO ICH 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282334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6627D5-D56F-4498-ADE6-CCD28B16F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5044FE-FC79-4C75-B748-F93B6B68E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07000"/>
              </a:lnSpc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pl-PL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SFERZE ADMINISTRACJI PUBLICZNEJ GLOBALIZACJA INSPIROWANA JEST TAKIMI CZYNNIKAMI JAK: </a:t>
            </a:r>
          </a:p>
          <a:p>
            <a:pPr algn="just">
              <a:lnSpc>
                <a:spcPct val="107000"/>
              </a:lnSpc>
            </a:pPr>
            <a:r>
              <a:rPr lang="pl-PL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</a:p>
          <a:p>
            <a:pPr algn="just">
              <a:lnSpc>
                <a:spcPct val="107000"/>
              </a:lnSpc>
            </a:pPr>
            <a:r>
              <a:rPr lang="pl-PL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</a:p>
          <a:p>
            <a:pPr algn="just">
              <a:lnSpc>
                <a:spcPct val="107000"/>
              </a:lnSpc>
            </a:pPr>
            <a:r>
              <a:rPr lang="pl-PL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</a:p>
          <a:p>
            <a:pPr algn="just">
              <a:lnSpc>
                <a:spcPct val="107000"/>
              </a:lnSpc>
            </a:pPr>
            <a:r>
              <a:rPr lang="pl-PL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SCHARAKTERYZUJ KRÓTKO KAŻDY Z NICH.</a:t>
            </a: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0627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A1A83C-A386-4786-8BE7-B6D8D564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FB620F-CFC4-4517-A968-196B8D1B3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OPISZ KONSEKWENCJE PRYWATYZACJI WYKONYWANIA ZADAŃ PUBLICZNYCH Z PERSPEKTYWY OBYWATELA.</a:t>
            </a:r>
          </a:p>
          <a:p>
            <a:pPr algn="just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WSKAŻ PRZYKŁADY SFER DZIAŁANIA PAŃSTWA, KTÓRE NIE MOGĄ ZOSTAĆ W PEŁNI SPRYWATYZOWANE. </a:t>
            </a:r>
          </a:p>
        </p:txBody>
      </p:sp>
    </p:spTree>
    <p:extLst>
      <p:ext uri="{BB962C8B-B14F-4D97-AF65-F5344CB8AC3E}">
        <p14:creationId xmlns:p14="http://schemas.microsoft.com/office/powerpoint/2010/main" val="66910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D69ADA-0DC0-4987-B8EC-45EAF9913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8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3D0E33-29CC-4830-BFF2-47CC6292B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WYBIERZ ZDANIE PRAWIDŁOWE: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SAMORZĄD TERYTORIALNY W POLSCE SKASOWANO USTAWĄ Z 1950 ROKU, A PRZYWRÓCONO USTAWĄ Z 1991 ROKU NA STOPNIU GMINY I Z 1998 ROKU NA STOPNIU POWIATU I WOJEWÓDZTWA;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SAMORZĄD TERYTORIALNY W POLSCE SKASOWANO USTAWĄ Z 1950 ROKU, A PRZYWRÓCONO USTAWĄ Z 1990 ROKU NA STOPNIU GMINY I Z 1998 ROKU NA STOPNIU POWIATU I WOJEWÓDZTWA;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SAMORZĄD TERYTORIALNY W POLSCE SKASOWANO USTAWĄ Z 1952 ROKU, A PRZYWRÓCONO USTAWĄ Z 1991 ROKU NA STOPNIU GMINY I Z 1999 ROKU NA STOPNIU POWIATU I WOJEWÓDZTWA.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7440354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RegularSeedLeftStep">
      <a:dk1>
        <a:srgbClr val="000000"/>
      </a:dk1>
      <a:lt1>
        <a:srgbClr val="FFFFFF"/>
      </a:lt1>
      <a:dk2>
        <a:srgbClr val="1D311B"/>
      </a:dk2>
      <a:lt2>
        <a:srgbClr val="F3F1F0"/>
      </a:lt2>
      <a:accent1>
        <a:srgbClr val="47ACC3"/>
      </a:accent1>
      <a:accent2>
        <a:srgbClr val="36B396"/>
      </a:accent2>
      <a:accent3>
        <a:srgbClr val="42B76B"/>
      </a:accent3>
      <a:accent4>
        <a:srgbClr val="3FB637"/>
      </a:accent4>
      <a:accent5>
        <a:srgbClr val="75AF40"/>
      </a:accent5>
      <a:accent6>
        <a:srgbClr val="9DA933"/>
      </a:accent6>
      <a:hlink>
        <a:srgbClr val="C05942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Panoramiczny</PresentationFormat>
  <Paragraphs>101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Franklin Gothic Demi Cond</vt:lpstr>
      <vt:lpstr>Franklin Gothic Medium</vt:lpstr>
      <vt:lpstr>Times New Roman</vt:lpstr>
      <vt:lpstr>Wingdings</vt:lpstr>
      <vt:lpstr>JuxtaposeVTI</vt:lpstr>
      <vt:lpstr>NAUKA ADMINISTRACJI</vt:lpstr>
      <vt:lpstr>ZADANIE 1</vt:lpstr>
      <vt:lpstr>ZADANIE 2</vt:lpstr>
      <vt:lpstr>Zadanie 3</vt:lpstr>
      <vt:lpstr>Zadanie 4</vt:lpstr>
      <vt:lpstr>ZADANIE 5</vt:lpstr>
      <vt:lpstr>Zadanie 6</vt:lpstr>
      <vt:lpstr>Zadanie 7</vt:lpstr>
      <vt:lpstr>Zadanie 8</vt:lpstr>
      <vt:lpstr>ZADANIE 9</vt:lpstr>
      <vt:lpstr>ZADANIE 10</vt:lpstr>
      <vt:lpstr>ZADANIE 11</vt:lpstr>
      <vt:lpstr>ZADANIE 12</vt:lpstr>
      <vt:lpstr>ZADANIE 13</vt:lpstr>
      <vt:lpstr>ZADANIE 14</vt:lpstr>
      <vt:lpstr>ZADANIE 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ADMINISTRACJI</dc:title>
  <dc:creator>Karina Pilarz</dc:creator>
  <cp:lastModifiedBy>Karina Pilarz</cp:lastModifiedBy>
  <cp:revision>8</cp:revision>
  <dcterms:created xsi:type="dcterms:W3CDTF">2021-03-29T16:35:17Z</dcterms:created>
  <dcterms:modified xsi:type="dcterms:W3CDTF">2022-11-29T16:44:12Z</dcterms:modified>
</cp:coreProperties>
</file>