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6"/>
  </p:notesMasterIdLst>
  <p:sldIdLst>
    <p:sldId id="256" r:id="rId3"/>
    <p:sldId id="312" r:id="rId4"/>
    <p:sldId id="313" r:id="rId5"/>
    <p:sldId id="269" r:id="rId6"/>
    <p:sldId id="314" r:id="rId7"/>
    <p:sldId id="315" r:id="rId8"/>
    <p:sldId id="316" r:id="rId9"/>
    <p:sldId id="317" r:id="rId10"/>
    <p:sldId id="318" r:id="rId11"/>
    <p:sldId id="319" r:id="rId12"/>
    <p:sldId id="320" r:id="rId13"/>
    <p:sldId id="321" r:id="rId14"/>
    <p:sldId id="322" r:id="rId15"/>
    <p:sldId id="323" r:id="rId16"/>
    <p:sldId id="270" r:id="rId17"/>
    <p:sldId id="324" r:id="rId18"/>
    <p:sldId id="325" r:id="rId19"/>
    <p:sldId id="326" r:id="rId20"/>
    <p:sldId id="327" r:id="rId21"/>
    <p:sldId id="328" r:id="rId22"/>
    <p:sldId id="329" r:id="rId23"/>
    <p:sldId id="330" r:id="rId24"/>
    <p:sldId id="331" r:id="rId25"/>
    <p:sldId id="332" r:id="rId26"/>
    <p:sldId id="333" r:id="rId27"/>
    <p:sldId id="341" r:id="rId28"/>
    <p:sldId id="334" r:id="rId29"/>
    <p:sldId id="335" r:id="rId30"/>
    <p:sldId id="336" r:id="rId31"/>
    <p:sldId id="342" r:id="rId32"/>
    <p:sldId id="338" r:id="rId33"/>
    <p:sldId id="339" r:id="rId34"/>
    <p:sldId id="340"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35" autoAdjust="0"/>
    <p:restoredTop sz="94165" autoAdjust="0"/>
  </p:normalViewPr>
  <p:slideViewPr>
    <p:cSldViewPr snapToGrid="0">
      <p:cViewPr varScale="1">
        <p:scale>
          <a:sx n="110" d="100"/>
          <a:sy n="110" d="100"/>
        </p:scale>
        <p:origin x="-348"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9D6FE9-AB5A-4103-9A3B-A8B797EA09FD}" type="datetimeFigureOut">
              <a:rPr lang="pl-PL" smtClean="0"/>
              <a:t>2023-05-07</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628D23-C44F-44FA-9497-920EC054CF70}" type="slidenum">
              <a:rPr lang="pl-PL" smtClean="0"/>
              <a:t>‹#›</a:t>
            </a:fld>
            <a:endParaRPr lang="pl-PL"/>
          </a:p>
        </p:txBody>
      </p:sp>
    </p:spTree>
    <p:extLst>
      <p:ext uri="{BB962C8B-B14F-4D97-AF65-F5344CB8AC3E}">
        <p14:creationId xmlns:p14="http://schemas.microsoft.com/office/powerpoint/2010/main" val="371448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1</a:t>
            </a:fld>
            <a:endParaRPr lang="pl-PL" dirty="0"/>
          </a:p>
        </p:txBody>
      </p:sp>
    </p:spTree>
    <p:extLst>
      <p:ext uri="{BB962C8B-B14F-4D97-AF65-F5344CB8AC3E}">
        <p14:creationId xmlns:p14="http://schemas.microsoft.com/office/powerpoint/2010/main" val="2265411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1789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510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a:p>
            <a:endParaRPr lang="pl-PL" dirty="0"/>
          </a:p>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1236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28753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9250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0678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50380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2638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81385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8462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a:t>
            </a:fld>
            <a:endParaRPr lang="pl-PL" dirty="0"/>
          </a:p>
        </p:txBody>
      </p:sp>
    </p:spTree>
    <p:extLst>
      <p:ext uri="{BB962C8B-B14F-4D97-AF65-F5344CB8AC3E}">
        <p14:creationId xmlns:p14="http://schemas.microsoft.com/office/powerpoint/2010/main" val="38602558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22</a:t>
            </a:fld>
            <a:endParaRPr lang="pl-PL" dirty="0"/>
          </a:p>
        </p:txBody>
      </p:sp>
    </p:spTree>
    <p:extLst>
      <p:ext uri="{BB962C8B-B14F-4D97-AF65-F5344CB8AC3E}">
        <p14:creationId xmlns:p14="http://schemas.microsoft.com/office/powerpoint/2010/main" val="41261610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8452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9306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5091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29</a:t>
            </a:fld>
            <a:endParaRPr lang="pl-PL"/>
          </a:p>
        </p:txBody>
      </p:sp>
    </p:spTree>
    <p:extLst>
      <p:ext uri="{BB962C8B-B14F-4D97-AF65-F5344CB8AC3E}">
        <p14:creationId xmlns:p14="http://schemas.microsoft.com/office/powerpoint/2010/main" val="35075436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31</a:t>
            </a:fld>
            <a:endParaRPr lang="pl-PL"/>
          </a:p>
        </p:txBody>
      </p:sp>
    </p:spTree>
    <p:extLst>
      <p:ext uri="{BB962C8B-B14F-4D97-AF65-F5344CB8AC3E}">
        <p14:creationId xmlns:p14="http://schemas.microsoft.com/office/powerpoint/2010/main" val="2761377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0628D23-C44F-44FA-9497-920EC054CF70}" type="slidenum">
              <a:rPr lang="pl-PL" smtClean="0"/>
              <a:t>33</a:t>
            </a:fld>
            <a:endParaRPr lang="pl-PL"/>
          </a:p>
        </p:txBody>
      </p:sp>
    </p:spTree>
    <p:extLst>
      <p:ext uri="{BB962C8B-B14F-4D97-AF65-F5344CB8AC3E}">
        <p14:creationId xmlns:p14="http://schemas.microsoft.com/office/powerpoint/2010/main" val="3024142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a:t>
            </a:fld>
            <a:endParaRPr lang="pl-PL" dirty="0"/>
          </a:p>
        </p:txBody>
      </p:sp>
    </p:spTree>
    <p:extLst>
      <p:ext uri="{BB962C8B-B14F-4D97-AF65-F5344CB8AC3E}">
        <p14:creationId xmlns:p14="http://schemas.microsoft.com/office/powerpoint/2010/main" val="3860255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2004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2919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8624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1078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7533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0211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71BF1B1-9E1B-4CCB-86D1-CBEFC3FBF420}" type="datetimeFigureOut">
              <a:rPr lang="pl-PL" smtClean="0"/>
              <a:t>2023-05-07</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60CFF3C-6E04-4746-AABE-40C62CD7EFC9}"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91114193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71BF1B1-9E1B-4CCB-86D1-CBEFC3FBF420}" type="datetimeFigureOut">
              <a:rPr lang="pl-PL" smtClean="0"/>
              <a:t>2023-05-07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1018667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71BF1B1-9E1B-4CCB-86D1-CBEFC3FBF420}" type="datetimeFigureOut">
              <a:rPr lang="pl-PL" smtClean="0"/>
              <a:t>2023-05-07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1459098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4163993-9C58-4780-ABD8-AB48DE5C6497}" type="datetimeFigureOut">
              <a:rPr lang="pl-PL" smtClean="0"/>
              <a:t>2023-05-07</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C5EC34A-EA17-40AE-8D2B-C44F094B70D9}"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651683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2023-05-07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630611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4163993-9C58-4780-ABD8-AB48DE5C6497}" type="datetimeFigureOut">
              <a:rPr lang="pl-PL" smtClean="0"/>
              <a:t>2023-05-07</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0758518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4163993-9C58-4780-ABD8-AB48DE5C6497}" type="datetimeFigureOut">
              <a:rPr lang="pl-PL" smtClean="0"/>
              <a:t>2023-05-07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437073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4163993-9C58-4780-ABD8-AB48DE5C6497}" type="datetimeFigureOut">
              <a:rPr lang="pl-PL" smtClean="0"/>
              <a:t>2023-05-07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3551223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4163993-9C58-4780-ABD8-AB48DE5C6497}" type="datetimeFigureOut">
              <a:rPr lang="pl-PL" smtClean="0"/>
              <a:t>2023-05-07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110627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63993-9C58-4780-ABD8-AB48DE5C6497}" type="datetimeFigureOut">
              <a:rPr lang="pl-PL" smtClean="0"/>
              <a:t>2023-05-07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0310616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4163993-9C58-4780-ABD8-AB48DE5C6497}" type="datetimeFigureOut">
              <a:rPr lang="pl-PL" smtClean="0"/>
              <a:t>2023-05-07</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64644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71BF1B1-9E1B-4CCB-86D1-CBEFC3FBF420}" type="datetimeFigureOut">
              <a:rPr lang="pl-PL" smtClean="0"/>
              <a:t>2023-05-07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17676762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4163993-9C58-4780-ABD8-AB48DE5C6497}" type="datetimeFigureOut">
              <a:rPr lang="pl-PL" smtClean="0"/>
              <a:t>2023-05-07</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4703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2023-05-07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38465799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2023-05-07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2000073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71BF1B1-9E1B-4CCB-86D1-CBEFC3FBF420}" type="datetimeFigureOut">
              <a:rPr lang="pl-PL" smtClean="0"/>
              <a:t>2023-05-07</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60CFF3C-6E04-4746-AABE-40C62CD7EFC9}"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31108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D71BF1B1-9E1B-4CCB-86D1-CBEFC3FBF420}" type="datetimeFigureOut">
              <a:rPr lang="pl-PL" smtClean="0"/>
              <a:t>2023-05-07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3525785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71BF1B1-9E1B-4CCB-86D1-CBEFC3FBF420}" type="datetimeFigureOut">
              <a:rPr lang="pl-PL" smtClean="0"/>
              <a:t>2023-05-07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375217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71BF1B1-9E1B-4CCB-86D1-CBEFC3FBF420}" type="datetimeFigureOut">
              <a:rPr lang="pl-PL" smtClean="0"/>
              <a:t>2023-05-07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3961104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1BF1B1-9E1B-4CCB-86D1-CBEFC3FBF420}" type="datetimeFigureOut">
              <a:rPr lang="pl-PL" smtClean="0"/>
              <a:t>2023-05-07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2981867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71BF1B1-9E1B-4CCB-86D1-CBEFC3FBF420}" type="datetimeFigureOut">
              <a:rPr lang="pl-PL" smtClean="0"/>
              <a:t>2023-05-07</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0CFF3C-6E04-4746-AABE-40C62CD7EFC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8093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71BF1B1-9E1B-4CCB-86D1-CBEFC3FBF420}" type="datetimeFigureOut">
              <a:rPr lang="pl-PL" smtClean="0"/>
              <a:t>2023-05-07</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0CFF3C-6E04-4746-AABE-40C62CD7EFC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95026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71BF1B1-9E1B-4CCB-86D1-CBEFC3FBF420}" type="datetimeFigureOut">
              <a:rPr lang="pl-PL" smtClean="0"/>
              <a:t>2023-05-07</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60CFF3C-6E04-4746-AABE-40C62CD7EFC9}"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84029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4163993-9C58-4780-ABD8-AB48DE5C6497}" type="datetimeFigureOut">
              <a:rPr lang="pl-PL" smtClean="0"/>
              <a:t>2023-05-07</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C5EC34A-EA17-40AE-8D2B-C44F094B70D9}"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32971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1C6CE70-11E4-4D16-BEC2-4DC852067907}"/>
              </a:ext>
            </a:extLst>
          </p:cNvPr>
          <p:cNvSpPr>
            <a:spLocks noGrp="1"/>
          </p:cNvSpPr>
          <p:nvPr>
            <p:ph type="ctrTitle"/>
          </p:nvPr>
        </p:nvSpPr>
        <p:spPr/>
        <p:txBody>
          <a:bodyPr/>
          <a:lstStyle/>
          <a:p>
            <a:r>
              <a:rPr lang="pl-PL" dirty="0"/>
              <a:t>Zmiana imienia i nazwiska</a:t>
            </a:r>
          </a:p>
        </p:txBody>
      </p:sp>
      <p:sp>
        <p:nvSpPr>
          <p:cNvPr id="3" name="Podtytuł 2">
            <a:extLst>
              <a:ext uri="{FF2B5EF4-FFF2-40B4-BE49-F238E27FC236}">
                <a16:creationId xmlns:a16="http://schemas.microsoft.com/office/drawing/2014/main" xmlns="" id="{6C032593-2687-40B1-8DB8-4D5359506080}"/>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1429155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Cudzoziemcy – przesłanki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776398" y="1544256"/>
            <a:ext cx="6083822" cy="4862870"/>
          </a:xfrm>
          <a:prstGeom prst="rect">
            <a:avLst/>
          </a:prstGeom>
          <a:noFill/>
        </p:spPr>
        <p:txBody>
          <a:bodyPr wrap="square" rtlCol="0">
            <a:spAutoFit/>
          </a:bodyPr>
          <a:lstStyle/>
          <a:p>
            <a:pPr marL="800100" lvl="1" indent="-342900">
              <a:buFont typeface="Arial" panose="020B0604020202020204" pitchFamily="34" charset="0"/>
              <a:buChar char="•"/>
            </a:pPr>
            <a:r>
              <a:rPr lang="pl-PL" sz="2400" dirty="0"/>
              <a:t>Zmiana imienia lub nazwiska cudzoziemca, który uzyskał w RP status uchodźcy</a:t>
            </a:r>
          </a:p>
          <a:p>
            <a:pPr marL="742950" lvl="1" indent="-285750">
              <a:buFont typeface="Arial" panose="020B0604020202020204" pitchFamily="34" charset="0"/>
              <a:buChar char="•"/>
            </a:pPr>
            <a:r>
              <a:rPr lang="pl-PL" sz="2400" dirty="0"/>
              <a:t>wyłącznie z ważnych powodów związanych z zagrożeniem prawa do życia, zdrowia, wolności lub bezpieczeństwa osobistego cudzoziemca, który uzyskał status uchodźcy na terenie RP</a:t>
            </a:r>
            <a:endParaRPr lang="pl-PL" dirty="0"/>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124053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Ograniczenia w zmianie imienia lub nazwiska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776398" y="917239"/>
            <a:ext cx="6083822" cy="6894195"/>
          </a:xfrm>
          <a:prstGeom prst="rect">
            <a:avLst/>
          </a:prstGeom>
          <a:noFill/>
        </p:spPr>
        <p:txBody>
          <a:bodyPr wrap="square" rtlCol="0">
            <a:spAutoFit/>
          </a:bodyPr>
          <a:lstStyle/>
          <a:p>
            <a:pPr marL="285750" indent="-285750">
              <a:buFont typeface="Arial" panose="020B0604020202020204" pitchFamily="34" charset="0"/>
              <a:buChar char="•"/>
            </a:pPr>
            <a:r>
              <a:rPr lang="pl-PL" sz="2400" dirty="0"/>
              <a:t>Zmiana nazwiska nie może nastąpić w przypadku ubiegania się o zmianę:</a:t>
            </a:r>
          </a:p>
          <a:p>
            <a:pPr marL="285750" indent="-285750">
              <a:buFont typeface="Arial" panose="020B0604020202020204" pitchFamily="34" charset="0"/>
              <a:buChar char="•"/>
            </a:pPr>
            <a:endParaRPr lang="pl-PL" sz="2400" dirty="0"/>
          </a:p>
          <a:p>
            <a:pPr marL="742950" lvl="1" indent="-285750">
              <a:buFont typeface="Arial" panose="020B0604020202020204" pitchFamily="34" charset="0"/>
              <a:buChar char="•"/>
            </a:pPr>
            <a:r>
              <a:rPr lang="pl-PL" sz="2400" dirty="0"/>
              <a:t>Na nazwisko historyczne</a:t>
            </a:r>
          </a:p>
          <a:p>
            <a:pPr marL="742950" lvl="1" indent="-285750">
              <a:buFont typeface="Arial" panose="020B0604020202020204" pitchFamily="34" charset="0"/>
              <a:buChar char="•"/>
            </a:pPr>
            <a:r>
              <a:rPr lang="pl-PL" sz="2400" dirty="0"/>
              <a:t>Wysławione w dziedzinie kultury</a:t>
            </a:r>
          </a:p>
          <a:p>
            <a:pPr marL="742950" lvl="1" indent="-285750">
              <a:buFont typeface="Arial" panose="020B0604020202020204" pitchFamily="34" charset="0"/>
              <a:buChar char="•"/>
            </a:pPr>
            <a:r>
              <a:rPr lang="pl-PL" sz="2400" dirty="0"/>
              <a:t>Wysławione w dziedzinie nauki</a:t>
            </a:r>
          </a:p>
          <a:p>
            <a:pPr marL="742950" lvl="1" indent="-285750">
              <a:buFont typeface="Arial" panose="020B0604020202020204" pitchFamily="34" charset="0"/>
              <a:buChar char="•"/>
            </a:pPr>
            <a:r>
              <a:rPr lang="pl-PL" sz="2400" dirty="0"/>
              <a:t>Wysławione w działalności politycznej</a:t>
            </a:r>
          </a:p>
          <a:p>
            <a:pPr marL="742950" lvl="1" indent="-285750">
              <a:buFont typeface="Arial" panose="020B0604020202020204" pitchFamily="34" charset="0"/>
              <a:buChar char="•"/>
            </a:pPr>
            <a:r>
              <a:rPr lang="pl-PL" sz="2400" dirty="0"/>
              <a:t>Wysławione w działalności społecznej</a:t>
            </a:r>
          </a:p>
          <a:p>
            <a:pPr marL="742950" lvl="1" indent="-285750">
              <a:buFont typeface="Arial" panose="020B0604020202020204" pitchFamily="34" charset="0"/>
              <a:buChar char="•"/>
            </a:pPr>
            <a:r>
              <a:rPr lang="pl-PL" sz="2400" dirty="0"/>
              <a:t>Wysławione w działalności wojskowej </a:t>
            </a:r>
          </a:p>
          <a:p>
            <a:pPr marL="742950" lvl="1" indent="-285750">
              <a:buFont typeface="Arial" panose="020B0604020202020204" pitchFamily="34" charset="0"/>
              <a:buChar char="•"/>
            </a:pPr>
            <a:endParaRPr lang="pl-PL" sz="2400" dirty="0"/>
          </a:p>
          <a:p>
            <a:pPr marL="285750" indent="-285750">
              <a:buFont typeface="Arial" panose="020B0604020202020204" pitchFamily="34" charset="0"/>
              <a:buChar char="•"/>
            </a:pPr>
            <a:r>
              <a:rPr lang="pl-PL" sz="2400" b="1" dirty="0"/>
              <a:t>Chyba, że osoba ubiegająca się o zmianę nazwiska posiada członków rodziny o tym nazwisku</a:t>
            </a:r>
          </a:p>
          <a:p>
            <a:pPr marL="742950" lvl="1" indent="-285750">
              <a:buFont typeface="Arial" panose="020B0604020202020204" pitchFamily="34" charset="0"/>
              <a:buChar char="•"/>
            </a:pPr>
            <a:endParaRPr lang="pl-PL" dirty="0"/>
          </a:p>
          <a:p>
            <a:pPr marL="742950" lvl="1" indent="-285750">
              <a:buFont typeface="Arial" panose="020B0604020202020204" pitchFamily="34" charset="0"/>
              <a:buChar char="•"/>
            </a:pPr>
            <a:endParaRPr lang="pl-PL" dirty="0"/>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62380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Ograniczenia w zmianie imienia lub nazwiska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776398" y="917239"/>
            <a:ext cx="6083822" cy="5478423"/>
          </a:xfrm>
          <a:prstGeom prst="rect">
            <a:avLst/>
          </a:prstGeom>
          <a:noFill/>
        </p:spPr>
        <p:txBody>
          <a:bodyPr wrap="square" rtlCol="0">
            <a:spAutoFit/>
          </a:bodyPr>
          <a:lstStyle/>
          <a:p>
            <a:pPr marL="285750" indent="-285750">
              <a:buFont typeface="Arial" panose="020B0604020202020204" pitchFamily="34" charset="0"/>
              <a:buChar char="•"/>
            </a:pPr>
            <a:r>
              <a:rPr lang="pl-PL" sz="2000" dirty="0"/>
              <a:t>Po zmianie imienia można mieć najwyżej dwa imiona</a:t>
            </a:r>
          </a:p>
          <a:p>
            <a:pPr marL="285750" indent="-285750">
              <a:buFont typeface="Arial" panose="020B0604020202020204" pitchFamily="34" charset="0"/>
              <a:buChar char="•"/>
            </a:pPr>
            <a:endParaRPr lang="pl-PL" sz="2000" dirty="0"/>
          </a:p>
          <a:p>
            <a:pPr marL="285750" indent="-285750">
              <a:buFont typeface="Arial" panose="020B0604020202020204" pitchFamily="34" charset="0"/>
              <a:buChar char="•"/>
            </a:pPr>
            <a:r>
              <a:rPr lang="pl-PL" sz="2000" dirty="0"/>
              <a:t>Po zmianie nazwiska, nazwisko nie może składać się z więcej niż dwóch członów</a:t>
            </a:r>
          </a:p>
          <a:p>
            <a:pPr marL="285750" indent="-285750">
              <a:buFont typeface="Arial" panose="020B0604020202020204" pitchFamily="34" charset="0"/>
              <a:buChar char="•"/>
            </a:pPr>
            <a:endParaRPr lang="pl-PL" sz="2000" dirty="0"/>
          </a:p>
          <a:p>
            <a:pPr marL="285750" indent="-285750">
              <a:buFont typeface="Arial" panose="020B0604020202020204" pitchFamily="34" charset="0"/>
              <a:buChar char="•"/>
            </a:pPr>
            <a:r>
              <a:rPr lang="pl-PL" sz="2000" b="1" dirty="0"/>
              <a:t>Wyjątek: </a:t>
            </a:r>
            <a:r>
              <a:rPr lang="pl-PL" sz="2000" dirty="0"/>
              <a:t>kiedy przepisy państwa, którego obywatelstwo (poza obywatelstwem polskim) posiada osoba, której dotyczy zmiana zezwala na posiadanie nazwiska składającego się z więcej niż dwóch członów </a:t>
            </a:r>
          </a:p>
          <a:p>
            <a:pPr marL="742950" lvl="1" indent="-285750">
              <a:buFont typeface="Arial" panose="020B0604020202020204" pitchFamily="34" charset="0"/>
              <a:buChar char="•"/>
            </a:pPr>
            <a:endParaRPr lang="pl-PL" dirty="0"/>
          </a:p>
          <a:p>
            <a:pPr marL="742950" lvl="1" indent="-285750">
              <a:buFont typeface="Arial" panose="020B0604020202020204" pitchFamily="34" charset="0"/>
              <a:buChar char="•"/>
            </a:pPr>
            <a:endParaRPr lang="pl-PL" dirty="0"/>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944050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Zmiana nazwiska przez rodziców</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22514" y="1214060"/>
            <a:ext cx="6416083" cy="6283643"/>
          </a:xfrm>
          <a:prstGeom prst="rect">
            <a:avLst/>
          </a:prstGeom>
          <a:noFill/>
        </p:spPr>
        <p:txBody>
          <a:bodyPr wrap="square" rtlCol="0">
            <a:spAutoFit/>
          </a:bodyPr>
          <a:lstStyle/>
          <a:p>
            <a:pPr marL="285750" indent="-285750">
              <a:buFont typeface="Arial" panose="020B0604020202020204" pitchFamily="34" charset="0"/>
              <a:buChar char="•"/>
            </a:pPr>
            <a:r>
              <a:rPr lang="pl-PL" sz="2000" dirty="0"/>
              <a:t>Zmiana nazwiska obojga rodziców rozciąga się na małoletnie dzieci i na dzieci, które zrodzą się z tego małżeństwa</a:t>
            </a:r>
          </a:p>
          <a:p>
            <a:pPr marL="285750" indent="-285750">
              <a:buFont typeface="Arial" panose="020B0604020202020204" pitchFamily="34" charset="0"/>
              <a:buChar char="•"/>
            </a:pPr>
            <a:endParaRPr lang="pl-PL" sz="2000" dirty="0"/>
          </a:p>
          <a:p>
            <a:pPr marL="285750" indent="-285750">
              <a:buFont typeface="Arial" panose="020B0604020202020204" pitchFamily="34" charset="0"/>
              <a:buChar char="•"/>
            </a:pPr>
            <a:r>
              <a:rPr lang="pl-PL" sz="2000" dirty="0"/>
              <a:t>Zmiana nazwiska lub nazwiska rodowego jednego z rodziców rozciąga się na małoletnie dzieci i na dzieci, które pochodzą od tych samych rodziców, pod warunkiem, że:</a:t>
            </a:r>
          </a:p>
          <a:p>
            <a:pPr marL="285750" indent="-285750">
              <a:buFont typeface="Arial" panose="020B0604020202020204" pitchFamily="34" charset="0"/>
              <a:buChar char="•"/>
            </a:pPr>
            <a:endParaRPr lang="pl-PL" sz="2400" dirty="0"/>
          </a:p>
          <a:p>
            <a:pPr marL="742950" lvl="1" indent="-285750">
              <a:buFont typeface="Arial" panose="020B0604020202020204" pitchFamily="34" charset="0"/>
              <a:buChar char="•"/>
            </a:pPr>
            <a:r>
              <a:rPr lang="pl-PL" sz="2000" dirty="0"/>
              <a:t>drugi z rodziców wyraził na to zgodę</a:t>
            </a:r>
          </a:p>
          <a:p>
            <a:pPr marL="742950" lvl="1" indent="-285750">
              <a:buFont typeface="Arial" panose="020B0604020202020204" pitchFamily="34" charset="0"/>
              <a:buChar char="•"/>
            </a:pPr>
            <a:endParaRPr lang="pl-PL" sz="2000" dirty="0"/>
          </a:p>
          <a:p>
            <a:pPr marL="742950" lvl="1" indent="-285750">
              <a:buFont typeface="Arial" panose="020B0604020202020204" pitchFamily="34" charset="0"/>
              <a:buChar char="•"/>
            </a:pPr>
            <a:r>
              <a:rPr lang="pl-PL" sz="2000" dirty="0"/>
              <a:t>dziecko, które w chwili zmiany nazwiska przez rodzica miało ukończony 13 r.ż. wyrazi na to zgodę</a:t>
            </a:r>
          </a:p>
          <a:p>
            <a:pPr marL="285750" indent="-285750">
              <a:buFont typeface="Arial" panose="020B0604020202020204" pitchFamily="34" charset="0"/>
              <a:buChar char="•"/>
            </a:pPr>
            <a:endParaRPr lang="pl-PL" dirty="0"/>
          </a:p>
          <a:p>
            <a:pPr marL="742950" lvl="1" indent="-285750">
              <a:buFont typeface="Arial" panose="020B0604020202020204" pitchFamily="34" charset="0"/>
              <a:buChar char="•"/>
            </a:pPr>
            <a:endParaRPr lang="pl-PL" dirty="0"/>
          </a:p>
          <a:p>
            <a:pPr lvl="2"/>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4054791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Formy działania administracji</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249123" y="1596508"/>
            <a:ext cx="6494460" cy="4493538"/>
          </a:xfrm>
          <a:prstGeom prst="rect">
            <a:avLst/>
          </a:prstGeom>
          <a:noFill/>
        </p:spPr>
        <p:txBody>
          <a:bodyPr wrap="square" rtlCol="0">
            <a:spAutoFit/>
          </a:bodyPr>
          <a:lstStyle/>
          <a:p>
            <a:pPr marL="742950" lvl="1" indent="-285750">
              <a:buFont typeface="Arial" panose="020B0604020202020204" pitchFamily="34" charset="0"/>
              <a:buChar char="•"/>
            </a:pPr>
            <a:r>
              <a:rPr lang="pl-PL" sz="2400" dirty="0"/>
              <a:t>Kierownik urzędu stanu cywilnego lub jego zastępca wydaje </a:t>
            </a:r>
            <a:r>
              <a:rPr lang="pl-PL" sz="2400" b="1" dirty="0"/>
              <a:t>decyzję administracyjną</a:t>
            </a:r>
            <a:r>
              <a:rPr lang="pl-PL" sz="2400" dirty="0"/>
              <a:t> o zmianie lub odmowie dokonania zmiany</a:t>
            </a:r>
          </a:p>
          <a:p>
            <a:pPr marL="742950" lvl="1" indent="-285750">
              <a:buFont typeface="Arial" panose="020B0604020202020204" pitchFamily="34" charset="0"/>
              <a:buChar char="•"/>
            </a:pPr>
            <a:endParaRPr lang="pl-PL" sz="2400" dirty="0"/>
          </a:p>
          <a:p>
            <a:pPr marL="742950" lvl="1" indent="-285750">
              <a:buFont typeface="Arial" panose="020B0604020202020204" pitchFamily="34" charset="0"/>
              <a:buChar char="•"/>
            </a:pPr>
            <a:r>
              <a:rPr lang="pl-PL" sz="2400" dirty="0"/>
              <a:t>Decyzja o zmianie podlega natychmiastowemu wykonaniu</a:t>
            </a:r>
          </a:p>
          <a:p>
            <a:pPr marL="742950" lvl="1" indent="-285750">
              <a:buFont typeface="Arial" panose="020B0604020202020204" pitchFamily="34" charset="0"/>
              <a:buChar char="•"/>
            </a:pPr>
            <a:endParaRPr lang="pl-PL" sz="2400" dirty="0"/>
          </a:p>
          <a:p>
            <a:pPr marL="742950" lvl="1" indent="-285750">
              <a:buFont typeface="Arial" panose="020B0604020202020204" pitchFamily="34" charset="0"/>
              <a:buChar char="•"/>
            </a:pPr>
            <a:r>
              <a:rPr lang="pl-PL" sz="2400" dirty="0"/>
              <a:t>Organem odwoławczym jest wojewoda</a:t>
            </a:r>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6296822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5B9F704-DFCB-43E2-A387-CCA4B41CBBEA}"/>
              </a:ext>
            </a:extLst>
          </p:cNvPr>
          <p:cNvSpPr>
            <a:spLocks noGrp="1"/>
          </p:cNvSpPr>
          <p:nvPr>
            <p:ph type="title"/>
          </p:nvPr>
        </p:nvSpPr>
        <p:spPr>
          <a:xfrm>
            <a:off x="1479883" y="1335504"/>
            <a:ext cx="9601200" cy="3814011"/>
          </a:xfrm>
        </p:spPr>
        <p:txBody>
          <a:bodyPr>
            <a:normAutofit/>
          </a:bodyPr>
          <a:lstStyle/>
          <a:p>
            <a:pPr algn="just"/>
            <a:r>
              <a:rPr lang="pl-PL" dirty="0"/>
              <a:t/>
            </a:r>
            <a:br>
              <a:rPr lang="pl-PL" dirty="0"/>
            </a:br>
            <a:r>
              <a:rPr lang="pl-PL" dirty="0"/>
              <a:t/>
            </a:r>
            <a:br>
              <a:rPr lang="pl-PL" dirty="0"/>
            </a:br>
            <a:r>
              <a:rPr lang="pl-PL" dirty="0"/>
              <a:t>Zmiana imienia i nazwiska w trybie Kodeksu rodzinnego i opiekuńczego</a:t>
            </a:r>
          </a:p>
        </p:txBody>
      </p:sp>
    </p:spTree>
    <p:extLst>
      <p:ext uri="{BB962C8B-B14F-4D97-AF65-F5344CB8AC3E}">
        <p14:creationId xmlns:p14="http://schemas.microsoft.com/office/powerpoint/2010/main" val="1105914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Zmiana nazwiska na skutek zawarcia związku małżeńskiego</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44600" y="639704"/>
            <a:ext cx="6494460" cy="6709529"/>
          </a:xfrm>
          <a:prstGeom prst="rect">
            <a:avLst/>
          </a:prstGeom>
          <a:noFill/>
        </p:spPr>
        <p:txBody>
          <a:bodyPr wrap="square" rtlCol="0">
            <a:spAutoFit/>
          </a:bodyPr>
          <a:lstStyle/>
          <a:p>
            <a:pPr marL="742950" lvl="1" indent="-285750">
              <a:buFont typeface="Arial" panose="020B0604020202020204" pitchFamily="34" charset="0"/>
              <a:buChar char="•"/>
            </a:pPr>
            <a:r>
              <a:rPr lang="pl-PL" sz="2400" dirty="0"/>
              <a:t>Oświadczenia nupturientów </a:t>
            </a:r>
          </a:p>
          <a:p>
            <a:pPr marL="742950" lvl="1" indent="-285750">
              <a:buFont typeface="Arial" panose="020B0604020202020204" pitchFamily="34" charset="0"/>
              <a:buChar char="•"/>
            </a:pPr>
            <a:endParaRPr lang="pl-PL" sz="2400" dirty="0"/>
          </a:p>
          <a:p>
            <a:pPr marL="742950" lvl="1" indent="-285750">
              <a:buFont typeface="Arial" panose="020B0604020202020204" pitchFamily="34" charset="0"/>
              <a:buChar char="•"/>
            </a:pPr>
            <a:r>
              <a:rPr lang="pl-PL" sz="2400" dirty="0"/>
              <a:t>Brak oświadczenia - każdy z małżonków zachowuje swoje dotychczasowe nazwisko</a:t>
            </a:r>
          </a:p>
          <a:p>
            <a:pPr lvl="1"/>
            <a:endParaRPr lang="pl-PL" sz="2400" dirty="0"/>
          </a:p>
          <a:p>
            <a:pPr marL="742950" lvl="1" indent="-285750">
              <a:buFont typeface="Arial" panose="020B0604020202020204" pitchFamily="34" charset="0"/>
              <a:buChar char="•"/>
            </a:pPr>
            <a:r>
              <a:rPr lang="pl-PL" sz="2400" dirty="0"/>
              <a:t>W wyniku zawarcia związku małżeńskiego małżonkowie mogą:</a:t>
            </a:r>
          </a:p>
          <a:p>
            <a:pPr marL="1200150" lvl="2" indent="-285750">
              <a:buFont typeface="Arial" panose="020B0604020202020204" pitchFamily="34" charset="0"/>
              <a:buChar char="•"/>
            </a:pPr>
            <a:r>
              <a:rPr lang="pl-PL" sz="2400" dirty="0"/>
              <a:t>Pozostać przy dotychczasowym nazwisku</a:t>
            </a:r>
          </a:p>
          <a:p>
            <a:pPr marL="1200150" lvl="2" indent="-285750">
              <a:buFont typeface="Arial" panose="020B0604020202020204" pitchFamily="34" charset="0"/>
              <a:buChar char="•"/>
            </a:pPr>
            <a:r>
              <a:rPr lang="pl-PL" sz="2400" dirty="0"/>
              <a:t>Przyjąć wspólne nazwisko będące dotychczasowym nazwiskiem jednego z nich</a:t>
            </a:r>
          </a:p>
          <a:p>
            <a:pPr marL="1200150" lvl="2" indent="-285750">
              <a:buFont typeface="Arial" panose="020B0604020202020204" pitchFamily="34" charset="0"/>
              <a:buChar char="•"/>
            </a:pPr>
            <a:r>
              <a:rPr lang="pl-PL" sz="2400" dirty="0"/>
              <a:t>Połączyć z dotychczasowym nazwiskiem nazwisko drugiego małżonka</a:t>
            </a:r>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2800683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Zmiana nazwiska na skutek orzeczenia rozwodu</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69162" y="2416253"/>
            <a:ext cx="6494460" cy="2646878"/>
          </a:xfrm>
          <a:prstGeom prst="rect">
            <a:avLst/>
          </a:prstGeom>
          <a:noFill/>
        </p:spPr>
        <p:txBody>
          <a:bodyPr wrap="square" rtlCol="0">
            <a:spAutoFit/>
          </a:bodyPr>
          <a:lstStyle/>
          <a:p>
            <a:pPr marL="742950" lvl="1" indent="-285750">
              <a:buFont typeface="Arial" panose="020B0604020202020204" pitchFamily="34" charset="0"/>
              <a:buChar char="•"/>
            </a:pPr>
            <a:r>
              <a:rPr lang="pl-PL" sz="2400" dirty="0"/>
              <a:t>Oświadczenie o powrocie do nazwiska noszonego przed zawarciem związku małżeńskiego </a:t>
            </a:r>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7164954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Zmiana imienia w związku z przysposobieniem</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44601" y="796458"/>
            <a:ext cx="6494460" cy="6278642"/>
          </a:xfrm>
          <a:prstGeom prst="rect">
            <a:avLst/>
          </a:prstGeom>
          <a:noFill/>
        </p:spPr>
        <p:txBody>
          <a:bodyPr wrap="square" rtlCol="0">
            <a:spAutoFit/>
          </a:bodyPr>
          <a:lstStyle/>
          <a:p>
            <a:pPr marL="285750" indent="-285750">
              <a:buFont typeface="Arial" panose="020B0604020202020204" pitchFamily="34" charset="0"/>
              <a:buChar char="•"/>
            </a:pPr>
            <a:r>
              <a:rPr lang="pl-PL" sz="2800" dirty="0"/>
              <a:t>Następuje na wniosek przysposabiającego </a:t>
            </a:r>
          </a:p>
          <a:p>
            <a:pPr marL="285750" indent="-285750">
              <a:buFont typeface="Arial" panose="020B0604020202020204" pitchFamily="34" charset="0"/>
              <a:buChar char="•"/>
            </a:pPr>
            <a:endParaRPr lang="pl-PL" sz="2800" dirty="0"/>
          </a:p>
          <a:p>
            <a:pPr marL="285750" indent="-285750">
              <a:buFont typeface="Arial" panose="020B0604020202020204" pitchFamily="34" charset="0"/>
              <a:buChar char="•"/>
            </a:pPr>
            <a:r>
              <a:rPr lang="pl-PL" sz="2800" dirty="0"/>
              <a:t>Zmiana dokonywana jest  przez sąd opiekuńczy</a:t>
            </a:r>
          </a:p>
          <a:p>
            <a:pPr marL="285750" indent="-285750">
              <a:buFont typeface="Arial" panose="020B0604020202020204" pitchFamily="34" charset="0"/>
              <a:buChar char="•"/>
            </a:pPr>
            <a:endParaRPr lang="pl-PL" sz="2800" dirty="0"/>
          </a:p>
          <a:p>
            <a:pPr marL="285750" indent="-285750">
              <a:buFont typeface="Arial" panose="020B0604020202020204" pitchFamily="34" charset="0"/>
              <a:buChar char="•"/>
            </a:pPr>
            <a:r>
              <a:rPr lang="pl-PL" sz="2800" dirty="0"/>
              <a:t>Zmiana może dotyczyć imienia lub imion</a:t>
            </a:r>
          </a:p>
          <a:p>
            <a:pPr marL="285750" indent="-285750">
              <a:buFont typeface="Arial" panose="020B0604020202020204" pitchFamily="34" charset="0"/>
              <a:buChar char="•"/>
            </a:pPr>
            <a:endParaRPr lang="pl-PL" sz="2800" dirty="0"/>
          </a:p>
          <a:p>
            <a:pPr marL="285750" indent="-285750">
              <a:buFont typeface="Arial" panose="020B0604020202020204" pitchFamily="34" charset="0"/>
              <a:buChar char="•"/>
            </a:pPr>
            <a:r>
              <a:rPr lang="pl-PL" sz="2800" dirty="0"/>
              <a:t>Zmiana imienia lub imion przysposobionego, który ukończył 13 r.ż. Wymaga zgody przysposobionego </a:t>
            </a:r>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2065876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Zmiana imienia w związku z ustaniem stosunku przysposobienia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44601" y="1253658"/>
            <a:ext cx="6494460" cy="4985980"/>
          </a:xfrm>
          <a:prstGeom prst="rect">
            <a:avLst/>
          </a:prstGeom>
          <a:noFill/>
        </p:spPr>
        <p:txBody>
          <a:bodyPr wrap="square" rtlCol="0">
            <a:spAutoFit/>
          </a:bodyPr>
          <a:lstStyle/>
          <a:p>
            <a:pPr marL="457200" indent="-457200">
              <a:buFont typeface="Arial" panose="020B0604020202020204" pitchFamily="34" charset="0"/>
              <a:buChar char="•"/>
            </a:pPr>
            <a:r>
              <a:rPr lang="pl-PL" sz="2800" dirty="0"/>
              <a:t>Na wniosek przysposobionego</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W drodze orzeczenia sądu opiekuńczego</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Zmiana polega na powrocie do imienia lub imion noszonych przed powstaniem stosunku przysposobienia </a:t>
            </a:r>
          </a:p>
          <a:p>
            <a:pPr marL="1200150" lvl="2" indent="-285750">
              <a:buFont typeface="Arial" panose="020B0604020202020204" pitchFamily="34" charset="0"/>
              <a:buChar char="•"/>
            </a:pPr>
            <a:endParaRPr lang="pl-PL" sz="20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endParaRPr lang="pl-PL" sz="2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4038213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Zmiana imienia</a:t>
            </a:r>
          </a:p>
        </p:txBody>
      </p:sp>
      <p:pic>
        <p:nvPicPr>
          <p:cNvPr id="3" name="Obraz 2">
            <a:extLst>
              <a:ext uri="{FF2B5EF4-FFF2-40B4-BE49-F238E27FC236}">
                <a16:creationId xmlns:a16="http://schemas.microsoft.com/office/drawing/2014/main" xmlns="" id="{F43EDCA0-888A-4101-B1CE-3F30D0354654}"/>
              </a:ext>
            </a:extLst>
          </p:cNvPr>
          <p:cNvPicPr>
            <a:picLocks noChangeAspect="1"/>
          </p:cNvPicPr>
          <p:nvPr/>
        </p:nvPicPr>
        <p:blipFill>
          <a:blip r:embed="rId3"/>
          <a:stretch>
            <a:fillRect/>
          </a:stretch>
        </p:blipFill>
        <p:spPr>
          <a:xfrm>
            <a:off x="729923" y="446446"/>
            <a:ext cx="6585277" cy="1173553"/>
          </a:xfrm>
          <a:prstGeom prst="rect">
            <a:avLst/>
          </a:prstGeom>
        </p:spPr>
      </p:pic>
      <p:sp>
        <p:nvSpPr>
          <p:cNvPr id="7" name="pole tekstowe 6">
            <a:extLst>
              <a:ext uri="{FF2B5EF4-FFF2-40B4-BE49-F238E27FC236}">
                <a16:creationId xmlns:a16="http://schemas.microsoft.com/office/drawing/2014/main" xmlns="" id="{46EDE4DC-89A9-45A1-AAD5-56F2E6CFF8AF}"/>
              </a:ext>
            </a:extLst>
          </p:cNvPr>
          <p:cNvSpPr txBox="1"/>
          <p:nvPr/>
        </p:nvSpPr>
        <p:spPr>
          <a:xfrm>
            <a:off x="919921" y="639704"/>
            <a:ext cx="5809724" cy="923330"/>
          </a:xfrm>
          <a:prstGeom prst="rect">
            <a:avLst/>
          </a:prstGeom>
          <a:noFill/>
        </p:spPr>
        <p:txBody>
          <a:bodyPr wrap="square" rtlCol="0">
            <a:spAutoFit/>
          </a:bodyPr>
          <a:lstStyle/>
          <a:p>
            <a:pPr lvl="1"/>
            <a:r>
              <a:rPr lang="pl-PL" dirty="0"/>
              <a:t>Ustawy z dnia 17 października 2008 r. o zmianie imienia i nazwiska</a:t>
            </a:r>
          </a:p>
          <a:p>
            <a:endParaRPr lang="pl-PL" dirty="0"/>
          </a:p>
        </p:txBody>
      </p:sp>
      <p:pic>
        <p:nvPicPr>
          <p:cNvPr id="11" name="Obraz 10">
            <a:extLst>
              <a:ext uri="{FF2B5EF4-FFF2-40B4-BE49-F238E27FC236}">
                <a16:creationId xmlns:a16="http://schemas.microsoft.com/office/drawing/2014/main" xmlns="" id="{E75DEE6C-592D-4038-9967-C5F559313240}"/>
              </a:ext>
            </a:extLst>
          </p:cNvPr>
          <p:cNvPicPr>
            <a:picLocks noChangeAspect="1"/>
          </p:cNvPicPr>
          <p:nvPr/>
        </p:nvPicPr>
        <p:blipFill>
          <a:blip r:embed="rId3"/>
          <a:stretch>
            <a:fillRect/>
          </a:stretch>
        </p:blipFill>
        <p:spPr>
          <a:xfrm>
            <a:off x="692598" y="1990960"/>
            <a:ext cx="6585277" cy="1301244"/>
          </a:xfrm>
          <a:prstGeom prst="rect">
            <a:avLst/>
          </a:prstGeom>
        </p:spPr>
      </p:pic>
      <p:pic>
        <p:nvPicPr>
          <p:cNvPr id="13" name="Obraz 12">
            <a:extLst>
              <a:ext uri="{FF2B5EF4-FFF2-40B4-BE49-F238E27FC236}">
                <a16:creationId xmlns:a16="http://schemas.microsoft.com/office/drawing/2014/main" xmlns="" id="{CC7496BE-CD94-476E-96AB-F057835C0AE5}"/>
              </a:ext>
            </a:extLst>
          </p:cNvPr>
          <p:cNvPicPr>
            <a:picLocks noChangeAspect="1"/>
          </p:cNvPicPr>
          <p:nvPr/>
        </p:nvPicPr>
        <p:blipFill>
          <a:blip r:embed="rId3"/>
          <a:stretch>
            <a:fillRect/>
          </a:stretch>
        </p:blipFill>
        <p:spPr>
          <a:xfrm>
            <a:off x="729923" y="3648142"/>
            <a:ext cx="6585277" cy="1219348"/>
          </a:xfrm>
          <a:prstGeom prst="rect">
            <a:avLst/>
          </a:prstGeom>
        </p:spPr>
      </p:pic>
      <p:sp>
        <p:nvSpPr>
          <p:cNvPr id="15" name="Prostokąt 14">
            <a:extLst>
              <a:ext uri="{FF2B5EF4-FFF2-40B4-BE49-F238E27FC236}">
                <a16:creationId xmlns:a16="http://schemas.microsoft.com/office/drawing/2014/main" xmlns="" id="{6D632E68-BE32-48D6-87AF-8D56229275F4}"/>
              </a:ext>
            </a:extLst>
          </p:cNvPr>
          <p:cNvSpPr/>
          <p:nvPr/>
        </p:nvSpPr>
        <p:spPr>
          <a:xfrm>
            <a:off x="767242" y="2270621"/>
            <a:ext cx="5809725" cy="646331"/>
          </a:xfrm>
          <a:prstGeom prst="rect">
            <a:avLst/>
          </a:prstGeom>
        </p:spPr>
        <p:txBody>
          <a:bodyPr wrap="square">
            <a:spAutoFit/>
          </a:bodyPr>
          <a:lstStyle/>
          <a:p>
            <a:pPr lvl="1"/>
            <a:r>
              <a:rPr lang="pl-PL" dirty="0"/>
              <a:t>Ustawy z dnia 28 listopada 2014 r. – Prawo o aktach stanu cywilnego</a:t>
            </a:r>
            <a:endParaRPr lang="pl-PL" sz="1600" dirty="0"/>
          </a:p>
        </p:txBody>
      </p:sp>
      <p:sp>
        <p:nvSpPr>
          <p:cNvPr id="16" name="Prostokąt 15">
            <a:extLst>
              <a:ext uri="{FF2B5EF4-FFF2-40B4-BE49-F238E27FC236}">
                <a16:creationId xmlns:a16="http://schemas.microsoft.com/office/drawing/2014/main" xmlns="" id="{5D5B08E9-0150-4F6E-A2F9-5E98177DA7CE}"/>
              </a:ext>
            </a:extLst>
          </p:cNvPr>
          <p:cNvSpPr/>
          <p:nvPr/>
        </p:nvSpPr>
        <p:spPr>
          <a:xfrm>
            <a:off x="711257" y="3949719"/>
            <a:ext cx="6296031" cy="646331"/>
          </a:xfrm>
          <a:prstGeom prst="rect">
            <a:avLst/>
          </a:prstGeom>
        </p:spPr>
        <p:txBody>
          <a:bodyPr wrap="square">
            <a:spAutoFit/>
          </a:bodyPr>
          <a:lstStyle/>
          <a:p>
            <a:pPr lvl="1"/>
            <a:r>
              <a:rPr lang="pl-PL" dirty="0"/>
              <a:t>Ustawy z dnia 25 lutego 1964 r. – Kodeks rodzinny i opiekuńczy </a:t>
            </a:r>
          </a:p>
        </p:txBody>
      </p:sp>
      <p:pic>
        <p:nvPicPr>
          <p:cNvPr id="17" name="Obraz 16">
            <a:extLst>
              <a:ext uri="{FF2B5EF4-FFF2-40B4-BE49-F238E27FC236}">
                <a16:creationId xmlns:a16="http://schemas.microsoft.com/office/drawing/2014/main" xmlns="" id="{FFBAFE49-D11D-4449-A4BA-172D01F075E5}"/>
              </a:ext>
            </a:extLst>
          </p:cNvPr>
          <p:cNvPicPr>
            <a:picLocks noChangeAspect="1"/>
          </p:cNvPicPr>
          <p:nvPr/>
        </p:nvPicPr>
        <p:blipFill>
          <a:blip r:embed="rId3"/>
          <a:stretch>
            <a:fillRect/>
          </a:stretch>
        </p:blipFill>
        <p:spPr>
          <a:xfrm>
            <a:off x="711257" y="5223428"/>
            <a:ext cx="6547958" cy="1173553"/>
          </a:xfrm>
          <a:prstGeom prst="rect">
            <a:avLst/>
          </a:prstGeom>
        </p:spPr>
      </p:pic>
      <p:sp>
        <p:nvSpPr>
          <p:cNvPr id="18" name="Prostokąt 17">
            <a:extLst>
              <a:ext uri="{FF2B5EF4-FFF2-40B4-BE49-F238E27FC236}">
                <a16:creationId xmlns:a16="http://schemas.microsoft.com/office/drawing/2014/main" xmlns="" id="{85E55E74-B32B-4B6F-884A-F07FDECFFAB3}"/>
              </a:ext>
            </a:extLst>
          </p:cNvPr>
          <p:cNvSpPr/>
          <p:nvPr/>
        </p:nvSpPr>
        <p:spPr>
          <a:xfrm>
            <a:off x="692598" y="5487038"/>
            <a:ext cx="6296031" cy="646331"/>
          </a:xfrm>
          <a:prstGeom prst="rect">
            <a:avLst/>
          </a:prstGeom>
        </p:spPr>
        <p:txBody>
          <a:bodyPr wrap="square">
            <a:spAutoFit/>
          </a:bodyPr>
          <a:lstStyle/>
          <a:p>
            <a:pPr lvl="1"/>
            <a:r>
              <a:rPr lang="pl-PL" dirty="0"/>
              <a:t>Ustawy z dnia 6 stycznia 2005 r. o mniejszościach narodowych i etnicznych oraz języku regionalnym </a:t>
            </a:r>
          </a:p>
        </p:txBody>
      </p:sp>
    </p:spTree>
    <p:extLst>
      <p:ext uri="{BB962C8B-B14F-4D97-AF65-F5344CB8AC3E}">
        <p14:creationId xmlns:p14="http://schemas.microsoft.com/office/powerpoint/2010/main" val="17454929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Zmiana nazwiska w związku z przysposobieniem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44600" y="641625"/>
            <a:ext cx="6494460" cy="6709529"/>
          </a:xfrm>
          <a:prstGeom prst="rect">
            <a:avLst/>
          </a:prstGeom>
          <a:noFill/>
        </p:spPr>
        <p:txBody>
          <a:bodyPr wrap="square" rtlCol="0">
            <a:spAutoFit/>
          </a:bodyPr>
          <a:lstStyle/>
          <a:p>
            <a:pPr marL="457200" indent="-457200">
              <a:buFont typeface="Arial" panose="020B0604020202020204" pitchFamily="34" charset="0"/>
              <a:buChar char="•"/>
            </a:pPr>
            <a:r>
              <a:rPr lang="pl-PL" sz="2800" dirty="0"/>
              <a:t>przysposobiony otrzymuje nazwisko przysposabiającego</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przysposobiony otrzymuje nazwisko, które noszą albo nosiłyby dzieci zrodzone z małżeństwa przysposabiających </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przysposobiony może nosić nazwisko będące połączeniem dotychczasowego nazwiska oraz nazwiska przysposabiającego </a:t>
            </a:r>
          </a:p>
          <a:p>
            <a:pPr marL="1200150" lvl="2" indent="-285750">
              <a:buFont typeface="Arial" panose="020B0604020202020204" pitchFamily="34" charset="0"/>
              <a:buChar char="•"/>
            </a:pPr>
            <a:endParaRPr lang="pl-PL" sz="20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endParaRPr lang="pl-PL" sz="2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373785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Zmiana nazwiska w związku z ustaniem stosunku przysposobienia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62165" y="641625"/>
            <a:ext cx="6494460" cy="6709529"/>
          </a:xfrm>
          <a:prstGeom prst="rect">
            <a:avLst/>
          </a:prstGeom>
          <a:noFill/>
        </p:spPr>
        <p:txBody>
          <a:bodyPr wrap="square" rtlCol="0">
            <a:spAutoFit/>
          </a:bodyPr>
          <a:lstStyle/>
          <a:p>
            <a:pPr marL="457200" indent="-457200">
              <a:buFont typeface="Arial" panose="020B0604020202020204" pitchFamily="34" charset="0"/>
              <a:buChar char="•"/>
            </a:pPr>
            <a:r>
              <a:rPr lang="pl-PL" sz="2800" dirty="0"/>
              <a:t>Na wniosek przysposobionego lub przysposabiającego</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Jedynie z ważnych powodów</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Zmiana następuje w drodze orzeczenia o rozwiązaniu stosunku przysposobienia </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Zmiana następuje poprzez powrót do nazwiska noszonego przed powstaniem stosunku przysposobienia </a:t>
            </a:r>
          </a:p>
          <a:p>
            <a:pPr marL="1200150" lvl="2" indent="-285750">
              <a:buFont typeface="Arial" panose="020B0604020202020204" pitchFamily="34" charset="0"/>
              <a:buChar char="•"/>
            </a:pPr>
            <a:endParaRPr lang="pl-PL" sz="20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endParaRPr lang="pl-PL" sz="2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1384242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5B9F704-DFCB-43E2-A387-CCA4B41CBBEA}"/>
              </a:ext>
            </a:extLst>
          </p:cNvPr>
          <p:cNvSpPr>
            <a:spLocks noGrp="1"/>
          </p:cNvSpPr>
          <p:nvPr>
            <p:ph type="title"/>
          </p:nvPr>
        </p:nvSpPr>
        <p:spPr>
          <a:xfrm>
            <a:off x="1479883" y="1335504"/>
            <a:ext cx="9601200" cy="3814011"/>
          </a:xfrm>
        </p:spPr>
        <p:txBody>
          <a:bodyPr>
            <a:normAutofit/>
          </a:bodyPr>
          <a:lstStyle/>
          <a:p>
            <a:pPr algn="just"/>
            <a:r>
              <a:rPr lang="pl-PL" dirty="0"/>
              <a:t/>
            </a:r>
            <a:br>
              <a:rPr lang="pl-PL" dirty="0"/>
            </a:br>
            <a:r>
              <a:rPr lang="pl-PL" dirty="0"/>
              <a:t/>
            </a:r>
            <a:br>
              <a:rPr lang="pl-PL" dirty="0"/>
            </a:br>
            <a:r>
              <a:rPr lang="pl-PL" dirty="0"/>
              <a:t>Zmiana imienia w trybie ustawy Prawo o aktach stanu cywilnego </a:t>
            </a:r>
          </a:p>
        </p:txBody>
      </p:sp>
    </p:spTree>
    <p:extLst>
      <p:ext uri="{BB962C8B-B14F-4D97-AF65-F5344CB8AC3E}">
        <p14:creationId xmlns:p14="http://schemas.microsoft.com/office/powerpoint/2010/main" val="14116965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Zmiana imienia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62165" y="641625"/>
            <a:ext cx="6494460" cy="6709529"/>
          </a:xfrm>
          <a:prstGeom prst="rect">
            <a:avLst/>
          </a:prstGeom>
          <a:noFill/>
        </p:spPr>
        <p:txBody>
          <a:bodyPr wrap="square" rtlCol="0">
            <a:spAutoFit/>
          </a:bodyPr>
          <a:lstStyle/>
          <a:p>
            <a:pPr marL="457200" indent="-457200">
              <a:buFont typeface="Arial" panose="020B0604020202020204" pitchFamily="34" charset="0"/>
              <a:buChar char="•"/>
            </a:pPr>
            <a:r>
              <a:rPr lang="pl-PL" sz="2800" dirty="0"/>
              <a:t>Oświadczenie o zmianie imienia lub imion dziecka</a:t>
            </a:r>
          </a:p>
          <a:p>
            <a:pPr marL="457200" indent="-457200">
              <a:buFont typeface="Arial" panose="020B0604020202020204" pitchFamily="34" charset="0"/>
              <a:buChar char="•"/>
            </a:pPr>
            <a:r>
              <a:rPr lang="pl-PL" sz="2800" dirty="0"/>
              <a:t>Termin: 6 miesięcy </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Zmiana może polegać na:</a:t>
            </a:r>
          </a:p>
          <a:p>
            <a:pPr marL="914400" lvl="1" indent="-457200">
              <a:buFont typeface="Arial" panose="020B0604020202020204" pitchFamily="34" charset="0"/>
              <a:buChar char="•"/>
            </a:pPr>
            <a:r>
              <a:rPr lang="pl-PL" sz="2800" dirty="0"/>
              <a:t>zastąpieniu wybranego imienia innym imieniem,</a:t>
            </a:r>
          </a:p>
          <a:p>
            <a:pPr marL="914400" lvl="1" indent="-457200">
              <a:buFont typeface="Arial" panose="020B0604020202020204" pitchFamily="34" charset="0"/>
              <a:buChar char="•"/>
            </a:pPr>
            <a:r>
              <a:rPr lang="pl-PL" sz="2800" dirty="0"/>
              <a:t> zastąpieniu dwóch imion jednym imieniem lub odwrotnie, </a:t>
            </a:r>
          </a:p>
          <a:p>
            <a:pPr marL="914400" lvl="1" indent="-457200">
              <a:buFont typeface="Arial" panose="020B0604020202020204" pitchFamily="34" charset="0"/>
              <a:buChar char="•"/>
            </a:pPr>
            <a:r>
              <a:rPr lang="pl-PL" sz="2800" dirty="0"/>
              <a:t>dodaniu drugiego imienia, </a:t>
            </a:r>
          </a:p>
          <a:p>
            <a:pPr marL="914400" lvl="1" indent="-457200">
              <a:buFont typeface="Arial" panose="020B0604020202020204" pitchFamily="34" charset="0"/>
              <a:buChar char="•"/>
            </a:pPr>
            <a:r>
              <a:rPr lang="pl-PL" sz="2800" dirty="0"/>
              <a:t>zmianie pisowni imienia lub imion </a:t>
            </a:r>
          </a:p>
          <a:p>
            <a:pPr marL="914400" lvl="1" indent="-457200">
              <a:buFont typeface="Arial" panose="020B0604020202020204" pitchFamily="34" charset="0"/>
              <a:buChar char="•"/>
            </a:pPr>
            <a:r>
              <a:rPr lang="pl-PL" sz="2800" dirty="0"/>
              <a:t>zmianie kolejności imion dziecka</a:t>
            </a:r>
          </a:p>
          <a:p>
            <a:pPr marL="1200150" lvl="2" indent="-285750">
              <a:buFont typeface="Arial" panose="020B0604020202020204" pitchFamily="34" charset="0"/>
              <a:buChar char="•"/>
            </a:pPr>
            <a:endParaRPr lang="pl-PL" sz="20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endParaRPr lang="pl-PL" sz="2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994539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Zmiana imienia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62165" y="641625"/>
            <a:ext cx="6494460" cy="2400657"/>
          </a:xfrm>
          <a:prstGeom prst="rect">
            <a:avLst/>
          </a:prstGeom>
          <a:noFill/>
        </p:spPr>
        <p:txBody>
          <a:bodyPr wrap="square" rtlCol="0">
            <a:spAutoFit/>
          </a:bodyPr>
          <a:lstStyle/>
          <a:p>
            <a:pPr marL="457200" indent="-457200">
              <a:buFont typeface="Arial" panose="020B0604020202020204" pitchFamily="34" charset="0"/>
              <a:buChar char="•"/>
            </a:pPr>
            <a:r>
              <a:rPr lang="pl-PL" sz="2800" dirty="0"/>
              <a:t>Protokół przesyłany do właściwego kierownika USC </a:t>
            </a:r>
          </a:p>
          <a:p>
            <a:pPr marL="1200150" lvl="2" indent="-285750">
              <a:buFont typeface="Arial" panose="020B0604020202020204" pitchFamily="34" charset="0"/>
              <a:buChar char="•"/>
            </a:pPr>
            <a:endParaRPr lang="pl-PL" sz="20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endParaRPr lang="pl-PL" sz="2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330800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7739624" y="796458"/>
            <a:ext cx="4612395" cy="5577840"/>
          </a:xfrm>
        </p:spPr>
        <p:txBody>
          <a:bodyPr anchor="ctr">
            <a:normAutofit/>
          </a:bodyPr>
          <a:lstStyle/>
          <a:p>
            <a:r>
              <a:rPr lang="pl-PL" dirty="0"/>
              <a:t>Formy działania administracji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62165" y="641625"/>
            <a:ext cx="6494460" cy="3693319"/>
          </a:xfrm>
          <a:prstGeom prst="rect">
            <a:avLst/>
          </a:prstGeom>
          <a:noFill/>
        </p:spPr>
        <p:txBody>
          <a:bodyPr wrap="square" rtlCol="0">
            <a:spAutoFit/>
          </a:bodyPr>
          <a:lstStyle/>
          <a:p>
            <a:pPr marL="457200" indent="-457200">
              <a:buFont typeface="Arial" panose="020B0604020202020204" pitchFamily="34" charset="0"/>
              <a:buChar char="•"/>
            </a:pPr>
            <a:r>
              <a:rPr lang="pl-PL" sz="2800" dirty="0"/>
              <a:t>Przyjęcie oświadczeń, sporządzenie protokołu – czynność materialno-techniczna </a:t>
            </a:r>
          </a:p>
          <a:p>
            <a:pPr marL="457200" indent="-457200">
              <a:buFont typeface="Arial" panose="020B0604020202020204" pitchFamily="34" charset="0"/>
              <a:buChar char="•"/>
            </a:pPr>
            <a:r>
              <a:rPr lang="pl-PL" sz="2800" dirty="0"/>
              <a:t>Odmowa przyjęcia oświadczenia – decyzja administracyjna </a:t>
            </a:r>
          </a:p>
          <a:p>
            <a:pPr marL="1200150" lvl="2" indent="-285750">
              <a:buFont typeface="Arial" panose="020B0604020202020204" pitchFamily="34" charset="0"/>
              <a:buChar char="•"/>
            </a:pPr>
            <a:endParaRPr lang="pl-PL" sz="20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endParaRPr lang="pl-PL" sz="2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2129714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EA7F3F8-C44A-4357-A11C-6DAD96E58C30}"/>
              </a:ext>
            </a:extLst>
          </p:cNvPr>
          <p:cNvSpPr>
            <a:spLocks noGrp="1"/>
          </p:cNvSpPr>
          <p:nvPr>
            <p:ph type="title"/>
          </p:nvPr>
        </p:nvSpPr>
        <p:spPr/>
        <p:txBody>
          <a:bodyPr/>
          <a:lstStyle/>
          <a:p>
            <a:r>
              <a:rPr lang="pl-PL" dirty="0"/>
              <a:t>Kazus 1</a:t>
            </a:r>
            <a:endParaRPr lang="en-GB" dirty="0"/>
          </a:p>
        </p:txBody>
      </p:sp>
      <p:sp>
        <p:nvSpPr>
          <p:cNvPr id="3" name="Symbol zastępczy zawartości 2">
            <a:extLst>
              <a:ext uri="{FF2B5EF4-FFF2-40B4-BE49-F238E27FC236}">
                <a16:creationId xmlns:a16="http://schemas.microsoft.com/office/drawing/2014/main" xmlns="" id="{5136205B-1E2E-454D-A440-78E2B9892DE8}"/>
              </a:ext>
            </a:extLst>
          </p:cNvPr>
          <p:cNvSpPr>
            <a:spLocks noGrp="1"/>
          </p:cNvSpPr>
          <p:nvPr>
            <p:ph idx="1"/>
          </p:nvPr>
        </p:nvSpPr>
        <p:spPr>
          <a:xfrm>
            <a:off x="1371600" y="2020529"/>
            <a:ext cx="9601200" cy="3846871"/>
          </a:xfrm>
        </p:spPr>
        <p:txBody>
          <a:bodyPr/>
          <a:lstStyle/>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Jacek Kowalski przebywając w areszcie śledczym złożył wniosek o zmianę imienia i nazwiska argumentując, że zmiana pozwoli mu na rozpoczęcie nowego życia. Wnioskodawca wskazał, że chce mieć nową tożsamość, ponieważ obecnie jest rozpoznawany jak bandyta i przestępca, dodatkowo wile osób z marginesu społecznego ściga go za złożone przeciwko nim zeznania. Zmiana imienia i nazwiska pomoże mu zacząć nowe życie.</a:t>
            </a:r>
            <a:r>
              <a:rPr lang="pl-PL" sz="1800" dirty="0">
                <a:latin typeface="Calibri" panose="020F0502020204030204" pitchFamily="34" charset="0"/>
                <a:ea typeface="Calibri" panose="020F0502020204030204" pitchFamily="34" charset="0"/>
                <a:cs typeface="Times New Roman" panose="02020603050405020304" pitchFamily="18" charset="0"/>
              </a:rPr>
              <a:t/>
            </a:r>
            <a:br>
              <a:rPr lang="pl-PL" sz="1800" dirty="0">
                <a:latin typeface="Calibri" panose="020F0502020204030204" pitchFamily="34" charset="0"/>
                <a:ea typeface="Calibri" panose="020F0502020204030204" pitchFamily="34" charset="0"/>
                <a:cs typeface="Times New Roman" panose="02020603050405020304" pitchFamily="18" charset="0"/>
              </a:rPr>
            </a:br>
            <a:r>
              <a:rPr lang="pl-PL" sz="1800" dirty="0">
                <a:latin typeface="Calibri" panose="020F0502020204030204" pitchFamily="34" charset="0"/>
                <a:ea typeface="Calibri" panose="020F0502020204030204" pitchFamily="34" charset="0"/>
                <a:cs typeface="Times New Roman" panose="02020603050405020304" pitchFamily="18" charset="0"/>
              </a:rPr>
              <a:t/>
            </a:r>
            <a:br>
              <a:rPr lang="pl-PL" sz="1800" dirty="0">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Wnioskodawca wskazał, że chce zmienić imię i nazwisko na inne, przypadkowo wybrane.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9465211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7D93F29-04EB-4146-B74A-DB3DD4E68141}"/>
              </a:ext>
            </a:extLst>
          </p:cNvPr>
          <p:cNvSpPr>
            <a:spLocks noGrp="1"/>
          </p:cNvSpPr>
          <p:nvPr>
            <p:ph type="title"/>
          </p:nvPr>
        </p:nvSpPr>
        <p:spPr>
          <a:xfrm>
            <a:off x="1371600" y="685800"/>
            <a:ext cx="9601200" cy="947057"/>
          </a:xfrm>
        </p:spPr>
        <p:txBody>
          <a:bodyPr/>
          <a:lstStyle/>
          <a:p>
            <a:r>
              <a:rPr lang="pl-PL" dirty="0"/>
              <a:t>III SA/</a:t>
            </a:r>
            <a:r>
              <a:rPr lang="pl-PL" dirty="0" err="1"/>
              <a:t>Wr</a:t>
            </a:r>
            <a:r>
              <a:rPr lang="pl-PL" dirty="0"/>
              <a:t> 83/09</a:t>
            </a:r>
            <a:endParaRPr lang="en-GB" dirty="0"/>
          </a:p>
        </p:txBody>
      </p:sp>
      <p:sp>
        <p:nvSpPr>
          <p:cNvPr id="3" name="Symbol zastępczy zawartości 2">
            <a:extLst>
              <a:ext uri="{FF2B5EF4-FFF2-40B4-BE49-F238E27FC236}">
                <a16:creationId xmlns:a16="http://schemas.microsoft.com/office/drawing/2014/main" xmlns="" id="{AC9D24F2-54D8-480D-A0A9-37A0776C1C5D}"/>
              </a:ext>
            </a:extLst>
          </p:cNvPr>
          <p:cNvSpPr>
            <a:spLocks noGrp="1"/>
          </p:cNvSpPr>
          <p:nvPr>
            <p:ph idx="1"/>
          </p:nvPr>
        </p:nvSpPr>
        <p:spPr>
          <a:xfrm>
            <a:off x="1371600" y="1932039"/>
            <a:ext cx="9601200" cy="3935361"/>
          </a:xfrm>
        </p:spPr>
        <p:txBody>
          <a:bodyPr>
            <a:normAutofit/>
          </a:bodyPr>
          <a:lstStyle/>
          <a:p>
            <a:r>
              <a:rPr lang="pl-PL" dirty="0"/>
              <a:t>ważne względy przemawiające za zmianą imienia (i) lub </a:t>
            </a:r>
            <a:r>
              <a:rPr lang="pl-PL" b="1" dirty="0"/>
              <a:t>nazwiska nie mogą wynikać jedynie z subiektywnego przekonania osoby żądającej zmiany, ale muszą również sprostać zobiektywizowanym i zracjonalizowanym kryterium oceny</a:t>
            </a:r>
            <a:r>
              <a:rPr lang="pl-PL" dirty="0"/>
              <a:t>. Ponadto imię i nazwisko osoby, jako dwa podstawowe elementy identyfikujące tę osobę i składające się na jej stan cywilny</a:t>
            </a:r>
            <a:r>
              <a:rPr lang="pl-PL" b="1" dirty="0"/>
              <a:t>, powinny być stabilne</a:t>
            </a:r>
            <a:r>
              <a:rPr lang="pl-PL" dirty="0"/>
              <a:t>. Równocześnie, zgodnie z przepisem art. 23 kodeksu cywilnego, imię i nazwisko należą do dóbr osobistych człowieka i podlegają ochronie a organy administracji powinny oceniać, czy w konkretnej sytuacji, wniosek o zmianę nazwiska spełnia warunek "ważnych względów" w rozumieniu art. 2 ust. 1 ustawy o zmianie imion i nazwisk. Granicą rozważań organów orzekających powinno być ustalenie istnienia (lub braku) elementów </a:t>
            </a:r>
            <a:r>
              <a:rPr lang="pl-PL" b="1" dirty="0"/>
              <a:t>oczywistej bezzasadności w motywach strony, na przykład cech kaprysu lub przekory</a:t>
            </a:r>
            <a:r>
              <a:rPr lang="pl-PL" dirty="0"/>
              <a:t>”.</a:t>
            </a:r>
            <a:endParaRPr lang="en-GB" dirty="0"/>
          </a:p>
        </p:txBody>
      </p:sp>
    </p:spTree>
    <p:extLst>
      <p:ext uri="{BB962C8B-B14F-4D97-AF65-F5344CB8AC3E}">
        <p14:creationId xmlns:p14="http://schemas.microsoft.com/office/powerpoint/2010/main" val="38997102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7D93F29-04EB-4146-B74A-DB3DD4E68141}"/>
              </a:ext>
            </a:extLst>
          </p:cNvPr>
          <p:cNvSpPr>
            <a:spLocks noGrp="1"/>
          </p:cNvSpPr>
          <p:nvPr>
            <p:ph type="title"/>
          </p:nvPr>
        </p:nvSpPr>
        <p:spPr>
          <a:xfrm>
            <a:off x="1371600" y="685800"/>
            <a:ext cx="9601200" cy="947057"/>
          </a:xfrm>
        </p:spPr>
        <p:txBody>
          <a:bodyPr/>
          <a:lstStyle/>
          <a:p>
            <a:r>
              <a:rPr lang="pl-PL" dirty="0"/>
              <a:t>III SA/</a:t>
            </a:r>
            <a:r>
              <a:rPr lang="pl-PL" dirty="0" err="1"/>
              <a:t>Wr</a:t>
            </a:r>
            <a:r>
              <a:rPr lang="pl-PL" dirty="0"/>
              <a:t> 83/09</a:t>
            </a:r>
            <a:endParaRPr lang="en-GB" dirty="0"/>
          </a:p>
        </p:txBody>
      </p:sp>
      <p:sp>
        <p:nvSpPr>
          <p:cNvPr id="3" name="Symbol zastępczy zawartości 2">
            <a:extLst>
              <a:ext uri="{FF2B5EF4-FFF2-40B4-BE49-F238E27FC236}">
                <a16:creationId xmlns:a16="http://schemas.microsoft.com/office/drawing/2014/main" xmlns="" id="{AC9D24F2-54D8-480D-A0A9-37A0776C1C5D}"/>
              </a:ext>
            </a:extLst>
          </p:cNvPr>
          <p:cNvSpPr>
            <a:spLocks noGrp="1"/>
          </p:cNvSpPr>
          <p:nvPr>
            <p:ph idx="1"/>
          </p:nvPr>
        </p:nvSpPr>
        <p:spPr>
          <a:xfrm>
            <a:off x="1371600" y="2133600"/>
            <a:ext cx="9601200" cy="3733800"/>
          </a:xfrm>
        </p:spPr>
        <p:txBody>
          <a:bodyPr>
            <a:normAutofit/>
          </a:bodyPr>
          <a:lstStyle/>
          <a:p>
            <a:r>
              <a:rPr lang="pl-PL" dirty="0"/>
              <a:t>„Nie występuje w sprawie żadna z przesłanek wymienionych w art. 2 ust. 2 pkt 1 i 2 ustawy uzasadniająca uwzględnienie zgłoszonego wniosku, a podanej przez skarżącego obawy przed zemstą osób z marginesu społecznego, którym - jak twierdzi - zaszkodził swoimi zeznaniami, nie można uznać za "ważny wzgląd" uzasadniający wniosek”.</a:t>
            </a:r>
          </a:p>
          <a:p>
            <a:r>
              <a:rPr lang="pl-PL" dirty="0"/>
              <a:t>"Nie można uznać, iż okoliczności takie jak złożenie zeznań w charakterze świadka w sprawie karnej i obawa przed zemstą z tego powodu lub trudności w znalezieniu pracy po odbyciu kary pozbawienia wolności, mieszczą się w katalogu ustawowych przesłanek zmiany imienia i nazwiska z ważnych względów.” (</a:t>
            </a:r>
            <a:r>
              <a:rPr lang="en-GB" dirty="0"/>
              <a:t>V SA 1121/00</a:t>
            </a:r>
            <a:r>
              <a:rPr lang="pl-PL" dirty="0"/>
              <a:t>)</a:t>
            </a:r>
          </a:p>
          <a:p>
            <a:endParaRPr lang="en-GB" dirty="0"/>
          </a:p>
        </p:txBody>
      </p:sp>
    </p:spTree>
    <p:extLst>
      <p:ext uri="{BB962C8B-B14F-4D97-AF65-F5344CB8AC3E}">
        <p14:creationId xmlns:p14="http://schemas.microsoft.com/office/powerpoint/2010/main" val="28920958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7D93F29-04EB-4146-B74A-DB3DD4E68141}"/>
              </a:ext>
            </a:extLst>
          </p:cNvPr>
          <p:cNvSpPr>
            <a:spLocks noGrp="1"/>
          </p:cNvSpPr>
          <p:nvPr>
            <p:ph type="title"/>
          </p:nvPr>
        </p:nvSpPr>
        <p:spPr>
          <a:xfrm>
            <a:off x="1371600" y="348343"/>
            <a:ext cx="9601200" cy="947057"/>
          </a:xfrm>
        </p:spPr>
        <p:txBody>
          <a:bodyPr/>
          <a:lstStyle/>
          <a:p>
            <a:r>
              <a:rPr lang="pl-PL" dirty="0"/>
              <a:t>III SA/</a:t>
            </a:r>
            <a:r>
              <a:rPr lang="pl-PL" dirty="0" err="1"/>
              <a:t>Wr</a:t>
            </a:r>
            <a:r>
              <a:rPr lang="pl-PL" dirty="0"/>
              <a:t> 83/09</a:t>
            </a:r>
            <a:endParaRPr lang="en-GB" dirty="0"/>
          </a:p>
        </p:txBody>
      </p:sp>
      <p:sp>
        <p:nvSpPr>
          <p:cNvPr id="3" name="Symbol zastępczy zawartości 2">
            <a:extLst>
              <a:ext uri="{FF2B5EF4-FFF2-40B4-BE49-F238E27FC236}">
                <a16:creationId xmlns:a16="http://schemas.microsoft.com/office/drawing/2014/main" xmlns="" id="{AC9D24F2-54D8-480D-A0A9-37A0776C1C5D}"/>
              </a:ext>
            </a:extLst>
          </p:cNvPr>
          <p:cNvSpPr>
            <a:spLocks noGrp="1"/>
          </p:cNvSpPr>
          <p:nvPr>
            <p:ph idx="1"/>
          </p:nvPr>
        </p:nvSpPr>
        <p:spPr>
          <a:xfrm>
            <a:off x="1371600" y="1295400"/>
            <a:ext cx="9601200" cy="5214257"/>
          </a:xfrm>
        </p:spPr>
        <p:txBody>
          <a:bodyPr>
            <a:normAutofit/>
          </a:bodyPr>
          <a:lstStyle/>
          <a:p>
            <a:r>
              <a:rPr lang="pl-PL" dirty="0"/>
              <a:t>„Skarżący nie podał żadnych faktów i dowodów istotnych dla sprawy, a samo stwierdzenie skarżącego, że do zmiany życia potrzebna mu jest zmiana imion i nazwiska, nie jest wystarczające dla pozytywnego rozpatrzenia odwołania. Trafnie zauważa w uzasadnieniu zaskarżonej decyzji organ odwoławczy, że </a:t>
            </a:r>
            <a:r>
              <a:rPr lang="pl-PL" b="1" dirty="0"/>
              <a:t>zmiana imion i nazwiska nie spowoduje automatycznie zmiany życia wnioskodawcy</a:t>
            </a:r>
            <a:r>
              <a:rPr lang="pl-PL" dirty="0"/>
              <a:t>”.</a:t>
            </a:r>
          </a:p>
          <a:p>
            <a:r>
              <a:rPr lang="pl-PL" dirty="0"/>
              <a:t>„</a:t>
            </a:r>
            <a:r>
              <a:rPr lang="pl-PL" b="1" dirty="0"/>
              <a:t>wola obywatela polskiego nie stanowi przesłanki samodzielnej i wystarczającej do zmiany imienia i nazwiska</a:t>
            </a:r>
            <a:r>
              <a:rPr lang="pl-PL" dirty="0"/>
              <a:t>. Względna stabilizacja imion i nazwisk jest wartością prawnie chronioną. (…) Podmiotowe prawo do imienia i nazwiska nie funkcjonuje w próżni. Towarzyszy mu nie tylko obowiązek posługiwania się imieniem (imionami) i nazwiskiem prawnie przypisanymi, ale również prawna ochrona względnej ich trwałości jako swoistego dobra publicznego. Ważne względy, o jakich mowa w powołanym przepisie </a:t>
            </a:r>
            <a:r>
              <a:rPr lang="pl-PL" b="1" dirty="0"/>
              <a:t>nie mogą "wynikać jedynie z subiektywnego przekonania osoby żądającej zmiany, ale muszą sprostać zobiektywizowanym i zracjonalizowanym kryteriom</a:t>
            </a:r>
            <a:r>
              <a:rPr lang="pl-PL" dirty="0"/>
              <a:t>”.</a:t>
            </a:r>
            <a:endParaRPr lang="en-GB" dirty="0"/>
          </a:p>
        </p:txBody>
      </p:sp>
    </p:spTree>
    <p:extLst>
      <p:ext uri="{BB962C8B-B14F-4D97-AF65-F5344CB8AC3E}">
        <p14:creationId xmlns:p14="http://schemas.microsoft.com/office/powerpoint/2010/main" val="2137897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Zmiana nazwiska</a:t>
            </a:r>
          </a:p>
        </p:txBody>
      </p:sp>
      <p:pic>
        <p:nvPicPr>
          <p:cNvPr id="3" name="Obraz 2">
            <a:extLst>
              <a:ext uri="{FF2B5EF4-FFF2-40B4-BE49-F238E27FC236}">
                <a16:creationId xmlns:a16="http://schemas.microsoft.com/office/drawing/2014/main" xmlns="" id="{F43EDCA0-888A-4101-B1CE-3F30D0354654}"/>
              </a:ext>
            </a:extLst>
          </p:cNvPr>
          <p:cNvPicPr>
            <a:picLocks noChangeAspect="1"/>
          </p:cNvPicPr>
          <p:nvPr/>
        </p:nvPicPr>
        <p:blipFill>
          <a:blip r:embed="rId3"/>
          <a:stretch>
            <a:fillRect/>
          </a:stretch>
        </p:blipFill>
        <p:spPr>
          <a:xfrm>
            <a:off x="729923" y="838127"/>
            <a:ext cx="6441586" cy="1676545"/>
          </a:xfrm>
          <a:prstGeom prst="rect">
            <a:avLst/>
          </a:prstGeom>
        </p:spPr>
      </p:pic>
      <p:sp>
        <p:nvSpPr>
          <p:cNvPr id="7" name="pole tekstowe 6">
            <a:extLst>
              <a:ext uri="{FF2B5EF4-FFF2-40B4-BE49-F238E27FC236}">
                <a16:creationId xmlns:a16="http://schemas.microsoft.com/office/drawing/2014/main" xmlns="" id="{46EDE4DC-89A9-45A1-AAD5-56F2E6CFF8AF}"/>
              </a:ext>
            </a:extLst>
          </p:cNvPr>
          <p:cNvSpPr txBox="1"/>
          <p:nvPr/>
        </p:nvSpPr>
        <p:spPr>
          <a:xfrm>
            <a:off x="919922" y="1282004"/>
            <a:ext cx="5382906" cy="923330"/>
          </a:xfrm>
          <a:prstGeom prst="rect">
            <a:avLst/>
          </a:prstGeom>
          <a:noFill/>
        </p:spPr>
        <p:txBody>
          <a:bodyPr wrap="square" rtlCol="0">
            <a:spAutoFit/>
          </a:bodyPr>
          <a:lstStyle/>
          <a:p>
            <a:pPr lvl="1"/>
            <a:r>
              <a:rPr lang="pl-PL" dirty="0"/>
              <a:t>Ustawy z dnia 17 października 2008 r. o zmianie imienia i nazwiska</a:t>
            </a:r>
          </a:p>
          <a:p>
            <a:endParaRPr lang="pl-PL" dirty="0"/>
          </a:p>
        </p:txBody>
      </p:sp>
      <p:pic>
        <p:nvPicPr>
          <p:cNvPr id="11" name="Obraz 10">
            <a:extLst>
              <a:ext uri="{FF2B5EF4-FFF2-40B4-BE49-F238E27FC236}">
                <a16:creationId xmlns:a16="http://schemas.microsoft.com/office/drawing/2014/main" xmlns="" id="{E75DEE6C-592D-4038-9967-C5F559313240}"/>
              </a:ext>
            </a:extLst>
          </p:cNvPr>
          <p:cNvPicPr>
            <a:picLocks noChangeAspect="1"/>
          </p:cNvPicPr>
          <p:nvPr/>
        </p:nvPicPr>
        <p:blipFill>
          <a:blip r:embed="rId3"/>
          <a:stretch>
            <a:fillRect/>
          </a:stretch>
        </p:blipFill>
        <p:spPr>
          <a:xfrm>
            <a:off x="729923" y="2819326"/>
            <a:ext cx="6441586" cy="1676545"/>
          </a:xfrm>
          <a:prstGeom prst="rect">
            <a:avLst/>
          </a:prstGeom>
        </p:spPr>
      </p:pic>
      <p:pic>
        <p:nvPicPr>
          <p:cNvPr id="13" name="Obraz 12">
            <a:extLst>
              <a:ext uri="{FF2B5EF4-FFF2-40B4-BE49-F238E27FC236}">
                <a16:creationId xmlns:a16="http://schemas.microsoft.com/office/drawing/2014/main" xmlns="" id="{CC7496BE-CD94-476E-96AB-F057835C0AE5}"/>
              </a:ext>
            </a:extLst>
          </p:cNvPr>
          <p:cNvPicPr>
            <a:picLocks noChangeAspect="1"/>
          </p:cNvPicPr>
          <p:nvPr/>
        </p:nvPicPr>
        <p:blipFill>
          <a:blip r:embed="rId3"/>
          <a:stretch>
            <a:fillRect/>
          </a:stretch>
        </p:blipFill>
        <p:spPr>
          <a:xfrm>
            <a:off x="729923" y="4800525"/>
            <a:ext cx="6441586" cy="1676545"/>
          </a:xfrm>
          <a:prstGeom prst="rect">
            <a:avLst/>
          </a:prstGeom>
        </p:spPr>
      </p:pic>
      <p:sp>
        <p:nvSpPr>
          <p:cNvPr id="15" name="Prostokąt 14">
            <a:extLst>
              <a:ext uri="{FF2B5EF4-FFF2-40B4-BE49-F238E27FC236}">
                <a16:creationId xmlns:a16="http://schemas.microsoft.com/office/drawing/2014/main" xmlns="" id="{6D632E68-BE32-48D6-87AF-8D56229275F4}"/>
              </a:ext>
            </a:extLst>
          </p:cNvPr>
          <p:cNvSpPr/>
          <p:nvPr/>
        </p:nvSpPr>
        <p:spPr>
          <a:xfrm>
            <a:off x="820174" y="3334432"/>
            <a:ext cx="5582403" cy="646331"/>
          </a:xfrm>
          <a:prstGeom prst="rect">
            <a:avLst/>
          </a:prstGeom>
        </p:spPr>
        <p:txBody>
          <a:bodyPr wrap="square">
            <a:spAutoFit/>
          </a:bodyPr>
          <a:lstStyle/>
          <a:p>
            <a:pPr lvl="1"/>
            <a:r>
              <a:rPr lang="pl-PL" dirty="0"/>
              <a:t>Ustawy z dnia 25 lutego 1964 r. – Kodeks rodzinny i opiekuńczy </a:t>
            </a:r>
          </a:p>
        </p:txBody>
      </p:sp>
      <p:sp>
        <p:nvSpPr>
          <p:cNvPr id="16" name="Prostokąt 15">
            <a:extLst>
              <a:ext uri="{FF2B5EF4-FFF2-40B4-BE49-F238E27FC236}">
                <a16:creationId xmlns:a16="http://schemas.microsoft.com/office/drawing/2014/main" xmlns="" id="{5D5B08E9-0150-4F6E-A2F9-5E98177DA7CE}"/>
              </a:ext>
            </a:extLst>
          </p:cNvPr>
          <p:cNvSpPr/>
          <p:nvPr/>
        </p:nvSpPr>
        <p:spPr>
          <a:xfrm>
            <a:off x="729923" y="5252830"/>
            <a:ext cx="6037049" cy="646331"/>
          </a:xfrm>
          <a:prstGeom prst="rect">
            <a:avLst/>
          </a:prstGeom>
        </p:spPr>
        <p:txBody>
          <a:bodyPr wrap="square">
            <a:spAutoFit/>
          </a:bodyPr>
          <a:lstStyle/>
          <a:p>
            <a:pPr lvl="1"/>
            <a:r>
              <a:rPr lang="pl-PL" dirty="0"/>
              <a:t>Ustawy z dnia 6 stycznia 2005 r. o mniejszościach narodowych i etnicznych oraz języku regionalnym </a:t>
            </a:r>
          </a:p>
        </p:txBody>
      </p:sp>
    </p:spTree>
    <p:extLst>
      <p:ext uri="{BB962C8B-B14F-4D97-AF65-F5344CB8AC3E}">
        <p14:creationId xmlns:p14="http://schemas.microsoft.com/office/powerpoint/2010/main" val="31762402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410B748-E03A-4BC7-AE02-5746A7B61317}"/>
              </a:ext>
            </a:extLst>
          </p:cNvPr>
          <p:cNvSpPr>
            <a:spLocks noGrp="1"/>
          </p:cNvSpPr>
          <p:nvPr>
            <p:ph type="title"/>
          </p:nvPr>
        </p:nvSpPr>
        <p:spPr>
          <a:xfrm>
            <a:off x="1371600" y="685800"/>
            <a:ext cx="9601200" cy="1364226"/>
          </a:xfrm>
        </p:spPr>
        <p:txBody>
          <a:bodyPr/>
          <a:lstStyle/>
          <a:p>
            <a:r>
              <a:rPr lang="pl-PL" dirty="0"/>
              <a:t>Kazus 2</a:t>
            </a:r>
            <a:endParaRPr lang="en-GB" dirty="0"/>
          </a:p>
        </p:txBody>
      </p:sp>
      <p:sp>
        <p:nvSpPr>
          <p:cNvPr id="3" name="Symbol zastępczy zawartości 2">
            <a:extLst>
              <a:ext uri="{FF2B5EF4-FFF2-40B4-BE49-F238E27FC236}">
                <a16:creationId xmlns:a16="http://schemas.microsoft.com/office/drawing/2014/main" xmlns="" id="{2226EE10-0530-40F1-9B23-78E500E8FDE5}"/>
              </a:ext>
            </a:extLst>
          </p:cNvPr>
          <p:cNvSpPr>
            <a:spLocks noGrp="1"/>
          </p:cNvSpPr>
          <p:nvPr>
            <p:ph idx="1"/>
          </p:nvPr>
        </p:nvSpPr>
        <p:spPr>
          <a:xfrm>
            <a:off x="1371600" y="1946787"/>
            <a:ext cx="9601200" cy="3920613"/>
          </a:xfrm>
        </p:spPr>
        <p:txBody>
          <a:bodyPr>
            <a:normAutofit lnSpcReduction="10000"/>
          </a:bodyPr>
          <a:lstStyle/>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Bartek Piasecki, złożył wniosek o zmianę nazwiska na nazwisko swojego partnera, z którym od 3 lat pozostaje w związku partnerskim. W uzasadnieniu wniosku wskazał, że zmiana nazwiska ułatwi mu dostęp do informacji o stanie zdrowia partnera. Dodatkowo złożył wniosek o zmianę imienia poprzez usunięcie drugiego imienia, wskazując, że poprzez swoje drugie imię i nazwisko jest kojarzony z biologicznymi rodzicami, którzy są nałogowymi alkoholikami. Wskazał, że z powodu kojarzenia z rodzicami spotkało go wiele problemów, nie utożsamia się ze swoim nazwiskiem i nie używa go, również na portalach społecznościowych. Głównym powodem zmiany jest chęć zmiany nazwiska noszonego po rodzicach, którzy są dla niego obcymi ludźmi, od których z uwagi na złe traktowanie został zabrany w wieku 16 lat do rodziny zastępczej.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Wnioskodawca wskazał, że nie kieruje się uzyskaniem legitymizacji związku partnerskiego, ale że nazwisko partnera, jest nazwiskiem jego rodziny zastępczej, którego używał z uwagi na wytworzoną więź.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957019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6AB318F9-6ADE-429D-8246-036BE571097E}"/>
              </a:ext>
            </a:extLst>
          </p:cNvPr>
          <p:cNvSpPr>
            <a:spLocks noGrp="1"/>
          </p:cNvSpPr>
          <p:nvPr>
            <p:ph idx="1"/>
          </p:nvPr>
        </p:nvSpPr>
        <p:spPr>
          <a:xfrm>
            <a:off x="1371600" y="805543"/>
            <a:ext cx="9601200" cy="5617028"/>
          </a:xfrm>
        </p:spPr>
        <p:txBody>
          <a:bodyPr>
            <a:normAutofit fontScale="92500" lnSpcReduction="20000"/>
          </a:bodyPr>
          <a:lstStyle/>
          <a:p>
            <a:r>
              <a:rPr lang="pl-PL" dirty="0"/>
              <a:t>Organ II instancji:</a:t>
            </a:r>
          </a:p>
          <a:p>
            <a:pPr marL="0" indent="0">
              <a:buNone/>
            </a:pPr>
            <a:r>
              <a:rPr lang="pl-PL" dirty="0"/>
              <a:t>„W ocenie </a:t>
            </a:r>
            <a:r>
              <a:rPr lang="pl-PL" b="1" dirty="0"/>
              <a:t>Wojewody imię i nazwisko strony nie jest ośmieszające albo nielicujące z godnością człowieka</a:t>
            </a:r>
            <a:r>
              <a:rPr lang="pl-PL" dirty="0"/>
              <a:t>. Nie używa on obecnie nazwiska "B.", na które zamierza zmienić nazwisko obecnie używane. </a:t>
            </a:r>
            <a:r>
              <a:rPr lang="pl-PL" b="1" dirty="0"/>
              <a:t>Jego nazwisko nie zostało nigdy bezprawnie zmienione</a:t>
            </a:r>
            <a:r>
              <a:rPr lang="pl-PL" dirty="0"/>
              <a:t>. Nie posiada obywatelstwa innego państwa. Przedstawione przez stronę argumenty: konflikt z rodziną, przykrości jakich od niej doświadczył, niechęć utrzymywania kontaktów z członkami rodziny, a także sama chęć zmiany noszonych od urodzenia imion na jedno imię oraz zmiany nazwiska na nazwisko "zaprzyjaźnionej rodziny" nie dają podstaw do stwierdzenia, że zachodzą ważne powody uzasadniające zmianę wszystkich podstawowych danych identyfikujących osobę wnioskodawcy. </a:t>
            </a:r>
            <a:r>
              <a:rPr lang="pl-PL" b="1" dirty="0"/>
              <a:t>Zmiana danych identyfikujących wnioskodawcę nie zmieni jego uwarunkowań rodzinnych. Rodzice będą dalej rodzicami, rodzeństwo - rodzeństwem, powinowaci - powinowatymi</a:t>
            </a:r>
            <a:r>
              <a:rPr lang="pl-PL" dirty="0"/>
              <a:t>, itd.</a:t>
            </a:r>
          </a:p>
          <a:p>
            <a:pPr marL="0" indent="0">
              <a:buNone/>
            </a:pPr>
            <a:r>
              <a:rPr lang="pl-PL" dirty="0"/>
              <a:t>Organ podkreślił, że </a:t>
            </a:r>
            <a:r>
              <a:rPr lang="pl-PL" b="1" dirty="0"/>
              <a:t>fakt posługiwania się innym nazwiskiem przez stronę w kontaktach towarzyskich jest wyłącznie przejawem jego woli, nie zaś obiektywnych okoliczności</a:t>
            </a:r>
            <a:r>
              <a:rPr lang="pl-PL" dirty="0"/>
              <a:t>. "B.B." nie jest pseudonimem literackim, czy artystycznym wnioskodawcy. Nie jest też pseudonimem, pod którym wnioskodawca ukrywał się przed jakiegoś rodzaju prześladowaniami. Nie jest to też imię i nazwisko nadane mu w zwyczajowy sposób przez rodzinę i otoczenie, tak jak to się zdarza czasami w przypadku imion. Wnioskodawca nie wskazał żadnego czynnika, który byłby przejawem obiektywnej, zewnętrznej konieczności, czy zasadności używania nowego imienia i nazwiska. Nazwisko i imię "B.B." zaczęło pojawiać się w kręgu znajomych wnioskodawcy na jego życzenie. Przesłane przez B.K. oświadczenia znajomych, tj. A.F., G.B.K., S.B.K. i P.B. potwierdzają </a:t>
            </a:r>
            <a:r>
              <a:rPr lang="pl-PL" b="1" dirty="0"/>
              <a:t>jedynie fakt używania imienia i nazwiska "B.B." w kontaktach z nimi, gdyż tak im się przedstawił lub zwrócił się do nich z tego rodzaju prośbą</a:t>
            </a:r>
            <a:r>
              <a:rPr lang="pl-PL" dirty="0"/>
              <a:t>”.</a:t>
            </a:r>
          </a:p>
          <a:p>
            <a:endParaRPr lang="en-GB" dirty="0"/>
          </a:p>
        </p:txBody>
      </p:sp>
    </p:spTree>
    <p:extLst>
      <p:ext uri="{BB962C8B-B14F-4D97-AF65-F5344CB8AC3E}">
        <p14:creationId xmlns:p14="http://schemas.microsoft.com/office/powerpoint/2010/main" val="7870978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1E078F4-E475-41EB-8DE5-13EAC21B73C7}"/>
              </a:ext>
            </a:extLst>
          </p:cNvPr>
          <p:cNvSpPr>
            <a:spLocks noGrp="1"/>
          </p:cNvSpPr>
          <p:nvPr>
            <p:ph type="title"/>
          </p:nvPr>
        </p:nvSpPr>
        <p:spPr>
          <a:xfrm>
            <a:off x="1371600" y="685800"/>
            <a:ext cx="9601200" cy="794657"/>
          </a:xfrm>
        </p:spPr>
        <p:txBody>
          <a:bodyPr/>
          <a:lstStyle/>
          <a:p>
            <a:r>
              <a:rPr lang="en-GB" dirty="0"/>
              <a:t>II SA/Go 941/15</a:t>
            </a:r>
          </a:p>
        </p:txBody>
      </p:sp>
      <p:sp>
        <p:nvSpPr>
          <p:cNvPr id="3" name="Symbol zastępczy zawartości 2">
            <a:extLst>
              <a:ext uri="{FF2B5EF4-FFF2-40B4-BE49-F238E27FC236}">
                <a16:creationId xmlns:a16="http://schemas.microsoft.com/office/drawing/2014/main" xmlns="" id="{83F5E4D7-D48A-406F-AE86-627841878BBB}"/>
              </a:ext>
            </a:extLst>
          </p:cNvPr>
          <p:cNvSpPr>
            <a:spLocks noGrp="1"/>
          </p:cNvSpPr>
          <p:nvPr>
            <p:ph idx="1"/>
          </p:nvPr>
        </p:nvSpPr>
        <p:spPr>
          <a:xfrm>
            <a:off x="1371600" y="1894114"/>
            <a:ext cx="9601200" cy="3973286"/>
          </a:xfrm>
        </p:spPr>
        <p:txBody>
          <a:bodyPr>
            <a:normAutofit lnSpcReduction="10000"/>
          </a:bodyPr>
          <a:lstStyle/>
          <a:p>
            <a:r>
              <a:rPr lang="pl-PL" dirty="0"/>
              <a:t>„Zważyć należy, iż wskazywane przez skarżącego przyczyny posługiwania się innym nazwiskiem i jednym imieniem </a:t>
            </a:r>
            <a:r>
              <a:rPr lang="pl-PL" b="1" dirty="0"/>
              <a:t>związane z jego przeżyciami z dzieciństwa, niechęcią do noszonego nazwiska, wolą odcięcia się od swych biologicznych rodziców, będących alkoholikami i nieidentyfikowania go z nimi, nie sposób </a:t>
            </a:r>
            <a:r>
              <a:rPr lang="pl-PL" dirty="0"/>
              <a:t>- jak czynią to organy administracji - </a:t>
            </a:r>
            <a:r>
              <a:rPr lang="pl-PL" b="1" dirty="0"/>
              <a:t>nie kwalifikować jako ważnego powodu </a:t>
            </a:r>
            <a:r>
              <a:rPr lang="pl-PL" dirty="0"/>
              <a:t>w rozumieniu art. 4 ust. 1 </a:t>
            </a:r>
            <a:r>
              <a:rPr lang="pl-PL" dirty="0" err="1"/>
              <a:t>u.z.i.n</a:t>
            </a:r>
            <a:r>
              <a:rPr lang="pl-PL" dirty="0"/>
              <a:t>. W orzecznictwie bowiem wskazuje się, iż </a:t>
            </a:r>
            <a:r>
              <a:rPr lang="pl-PL" b="1" dirty="0"/>
              <a:t>brak akceptacji nadanego przy urodzeniu imienia, będący następstwem doznanego urazu w sferze psychiki, stanowi przesłankę ważnego względu</a:t>
            </a:r>
            <a:r>
              <a:rPr lang="pl-PL" dirty="0"/>
              <a:t>”.</a:t>
            </a:r>
          </a:p>
          <a:p>
            <a:r>
              <a:rPr lang="pl-PL" dirty="0"/>
              <a:t>„</a:t>
            </a:r>
            <a:r>
              <a:rPr lang="pl-PL" b="1" dirty="0"/>
              <a:t>Nie można wyłączyć spośród ważnych względów </a:t>
            </a:r>
            <a:r>
              <a:rPr lang="pl-PL" dirty="0"/>
              <a:t>uzasadniających żądanie zmiany nazwiska w rozumieniu art. 4 ust. 1 </a:t>
            </a:r>
            <a:r>
              <a:rPr lang="pl-PL" dirty="0" err="1"/>
              <a:t>u.z.i.n</a:t>
            </a:r>
            <a:r>
              <a:rPr lang="pl-PL" dirty="0"/>
              <a:t>, takiego </a:t>
            </a:r>
            <a:r>
              <a:rPr lang="pl-PL" b="1" dirty="0"/>
              <a:t>trwałego stanu psychicznego i subiektywnego negatywnego nastawienia do noszonego nazwiska, że w zobiektywizowanych i zracjonalizowanych kryteriach oceny, powoduje on skoncentrowanie aktywności życiowej człowieka, na dążeniu do jego zmiany, której brak utrudnia spełnienie ról społecznych</a:t>
            </a:r>
            <a:r>
              <a:rPr lang="pl-PL" dirty="0"/>
              <a:t>”</a:t>
            </a:r>
          </a:p>
          <a:p>
            <a:endParaRPr lang="en-GB" dirty="0"/>
          </a:p>
        </p:txBody>
      </p:sp>
    </p:spTree>
    <p:extLst>
      <p:ext uri="{BB962C8B-B14F-4D97-AF65-F5344CB8AC3E}">
        <p14:creationId xmlns:p14="http://schemas.microsoft.com/office/powerpoint/2010/main" val="30641844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1E078F4-E475-41EB-8DE5-13EAC21B73C7}"/>
              </a:ext>
            </a:extLst>
          </p:cNvPr>
          <p:cNvSpPr>
            <a:spLocks noGrp="1"/>
          </p:cNvSpPr>
          <p:nvPr>
            <p:ph type="title"/>
          </p:nvPr>
        </p:nvSpPr>
        <p:spPr>
          <a:xfrm>
            <a:off x="1371600" y="685800"/>
            <a:ext cx="9601200" cy="794657"/>
          </a:xfrm>
        </p:spPr>
        <p:txBody>
          <a:bodyPr/>
          <a:lstStyle/>
          <a:p>
            <a:r>
              <a:rPr lang="en-GB" dirty="0"/>
              <a:t>II SA/Go 941/15</a:t>
            </a:r>
          </a:p>
        </p:txBody>
      </p:sp>
      <p:sp>
        <p:nvSpPr>
          <p:cNvPr id="3" name="Symbol zastępczy zawartości 2">
            <a:extLst>
              <a:ext uri="{FF2B5EF4-FFF2-40B4-BE49-F238E27FC236}">
                <a16:creationId xmlns:a16="http://schemas.microsoft.com/office/drawing/2014/main" xmlns="" id="{83F5E4D7-D48A-406F-AE86-627841878BBB}"/>
              </a:ext>
            </a:extLst>
          </p:cNvPr>
          <p:cNvSpPr>
            <a:spLocks noGrp="1"/>
          </p:cNvSpPr>
          <p:nvPr>
            <p:ph idx="1"/>
          </p:nvPr>
        </p:nvSpPr>
        <p:spPr>
          <a:xfrm>
            <a:off x="1371600" y="1894114"/>
            <a:ext cx="9601200" cy="3973286"/>
          </a:xfrm>
        </p:spPr>
        <p:txBody>
          <a:bodyPr>
            <a:normAutofit/>
          </a:bodyPr>
          <a:lstStyle/>
          <a:p>
            <a:r>
              <a:rPr lang="pl-PL" dirty="0"/>
              <a:t>„W judykaturze ponadto podkreśla się, iż ważnym powodem zmiany nazwiska może być, ochrona małoletniego przed rozpoznawaniem go jako syna ojca aresztowanego i oskarżonego o czyn zabroniony i związany z tym stan psychiczny oraz subiektywne nastawienie dziecka do noszonego nazwiska utrudniającego funkcjonowanie w środowisku z uwagi na skojarzenie osób i nazwisk, tj. </a:t>
            </a:r>
            <a:r>
              <a:rPr lang="pl-PL" b="1" dirty="0"/>
              <a:t>identyfikację z ojcem, którego nazwisko zostało skompromitowane</a:t>
            </a:r>
            <a:r>
              <a:rPr lang="pl-PL" dirty="0"/>
              <a:t>”</a:t>
            </a:r>
          </a:p>
          <a:p>
            <a:endParaRPr lang="en-GB" dirty="0"/>
          </a:p>
        </p:txBody>
      </p:sp>
    </p:spTree>
    <p:extLst>
      <p:ext uri="{BB962C8B-B14F-4D97-AF65-F5344CB8AC3E}">
        <p14:creationId xmlns:p14="http://schemas.microsoft.com/office/powerpoint/2010/main" val="1912368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5B9F704-DFCB-43E2-A387-CCA4B41CBBEA}"/>
              </a:ext>
            </a:extLst>
          </p:cNvPr>
          <p:cNvSpPr>
            <a:spLocks noGrp="1"/>
          </p:cNvSpPr>
          <p:nvPr>
            <p:ph type="title"/>
          </p:nvPr>
        </p:nvSpPr>
        <p:spPr>
          <a:xfrm>
            <a:off x="1479883" y="1335504"/>
            <a:ext cx="9601200" cy="3814011"/>
          </a:xfrm>
        </p:spPr>
        <p:txBody>
          <a:bodyPr>
            <a:normAutofit/>
          </a:bodyPr>
          <a:lstStyle/>
          <a:p>
            <a:pPr algn="just"/>
            <a:r>
              <a:rPr lang="pl-PL" dirty="0"/>
              <a:t/>
            </a:r>
            <a:br>
              <a:rPr lang="pl-PL" dirty="0"/>
            </a:br>
            <a:r>
              <a:rPr lang="pl-PL" dirty="0"/>
              <a:t/>
            </a:r>
            <a:br>
              <a:rPr lang="pl-PL" dirty="0"/>
            </a:br>
            <a:r>
              <a:rPr lang="pl-PL" dirty="0"/>
              <a:t>Zmiana imienia i nazwiska w trybie przepisów ustawy o zmianie imienia i nazwiska</a:t>
            </a:r>
          </a:p>
        </p:txBody>
      </p:sp>
    </p:spTree>
    <p:extLst>
      <p:ext uri="{BB962C8B-B14F-4D97-AF65-F5344CB8AC3E}">
        <p14:creationId xmlns:p14="http://schemas.microsoft.com/office/powerpoint/2010/main" val="1417965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Zmiana imienia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601020" y="878051"/>
            <a:ext cx="6083822" cy="510909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b="1"/>
            </a:pPr>
            <a:r>
              <a:rPr kumimoji="0" lang="pl-PL" sz="2800" b="1" i="0" u="none" strike="noStrike" kern="1200" cap="none" spc="0" normalizeH="0" baseline="0" noProof="0" dirty="0">
                <a:ln>
                  <a:noFill/>
                </a:ln>
                <a:solidFill>
                  <a:prstClr val="black"/>
                </a:solidFill>
                <a:effectLst/>
                <a:uLnTx/>
                <a:uFillTx/>
                <a:latin typeface="Franklin Gothic Book" panose="020B0503020102020204"/>
                <a:ea typeface="+mn-ea"/>
                <a:cs typeface="+mn-cs"/>
              </a:rPr>
              <a:t>Zmiana imienia może polegać na:</a:t>
            </a:r>
            <a:endParaRPr kumimoji="0" lang="en-US" sz="28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8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800100" lvl="1" indent="-342900">
              <a:buFont typeface="Arial" panose="020B0604020202020204" pitchFamily="34" charset="0"/>
              <a:buChar char="•"/>
            </a:pPr>
            <a:r>
              <a:rPr lang="pl-PL" sz="2800" dirty="0"/>
              <a:t>Zastąpieniu wybranego imienia innym imieniem</a:t>
            </a:r>
          </a:p>
          <a:p>
            <a:pPr marL="800100" lvl="1" indent="-342900">
              <a:buFont typeface="Arial" panose="020B0604020202020204" pitchFamily="34" charset="0"/>
              <a:buChar char="•"/>
            </a:pPr>
            <a:r>
              <a:rPr lang="pl-PL" sz="2800" dirty="0"/>
              <a:t>Zastąpieniu dwóch imion jednym imieniem</a:t>
            </a:r>
          </a:p>
          <a:p>
            <a:pPr marL="800100" lvl="1" indent="-342900">
              <a:buFont typeface="Arial" panose="020B0604020202020204" pitchFamily="34" charset="0"/>
              <a:buChar char="•"/>
            </a:pPr>
            <a:r>
              <a:rPr lang="pl-PL" sz="2800" dirty="0"/>
              <a:t>Zastąpieniu jednego imienia dwoma imionami</a:t>
            </a:r>
          </a:p>
          <a:p>
            <a:pPr marL="800100" lvl="1" indent="-342900">
              <a:buFont typeface="Arial" panose="020B0604020202020204" pitchFamily="34" charset="0"/>
              <a:buChar char="•"/>
            </a:pPr>
            <a:r>
              <a:rPr lang="pl-PL" sz="2800" dirty="0"/>
              <a:t>Dodaniu drugiego imienia</a:t>
            </a:r>
          </a:p>
          <a:p>
            <a:pPr marL="800100" lvl="1" indent="-342900">
              <a:buFont typeface="Arial" panose="020B0604020202020204" pitchFamily="34" charset="0"/>
              <a:buChar char="•"/>
            </a:pPr>
            <a:r>
              <a:rPr lang="pl-PL" sz="2800" dirty="0"/>
              <a:t>Zmianie pisowni imienia/imion</a:t>
            </a:r>
          </a:p>
          <a:p>
            <a:pPr marL="800100" lvl="1" indent="-342900">
              <a:buFont typeface="Arial" panose="020B0604020202020204" pitchFamily="34" charset="0"/>
              <a:buChar char="•"/>
            </a:pPr>
            <a:r>
              <a:rPr lang="pl-PL" sz="2800" dirty="0"/>
              <a:t>Zmianie kolejności imion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pic>
        <p:nvPicPr>
          <p:cNvPr id="4" name="Obraz 3">
            <a:extLst>
              <a:ext uri="{FF2B5EF4-FFF2-40B4-BE49-F238E27FC236}">
                <a16:creationId xmlns:a16="http://schemas.microsoft.com/office/drawing/2014/main" xmlns="" id="{1EB88642-76DE-4901-B891-550325EA9600}"/>
              </a:ext>
            </a:extLst>
          </p:cNvPr>
          <p:cNvPicPr>
            <a:picLocks noChangeAspect="1"/>
          </p:cNvPicPr>
          <p:nvPr/>
        </p:nvPicPr>
        <p:blipFill>
          <a:blip r:embed="rId3"/>
          <a:stretch>
            <a:fillRect/>
          </a:stretch>
        </p:blipFill>
        <p:spPr>
          <a:xfrm>
            <a:off x="5986022" y="5231173"/>
            <a:ext cx="1511939" cy="1511939"/>
          </a:xfrm>
          <a:prstGeom prst="rect">
            <a:avLst/>
          </a:prstGeom>
        </p:spPr>
      </p:pic>
    </p:spTree>
    <p:extLst>
      <p:ext uri="{BB962C8B-B14F-4D97-AF65-F5344CB8AC3E}">
        <p14:creationId xmlns:p14="http://schemas.microsoft.com/office/powerpoint/2010/main" val="2799936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Zmiana nazwiska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649919" y="1322188"/>
            <a:ext cx="6083822" cy="510909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b="1"/>
            </a:pPr>
            <a:r>
              <a:rPr kumimoji="0" lang="pl-PL" sz="2800" b="1" i="0" u="none" strike="noStrike" kern="1200" cap="none" spc="0" normalizeH="0" baseline="0" noProof="0" dirty="0">
                <a:ln>
                  <a:noFill/>
                </a:ln>
                <a:solidFill>
                  <a:prstClr val="black"/>
                </a:solidFill>
                <a:effectLst/>
                <a:uLnTx/>
                <a:uFillTx/>
                <a:latin typeface="Franklin Gothic Book" panose="020B0503020102020204"/>
                <a:ea typeface="+mn-ea"/>
                <a:cs typeface="+mn-cs"/>
              </a:rPr>
              <a:t>Zmiana nazwiska może polegać na:</a:t>
            </a:r>
            <a:endParaRPr kumimoji="0" lang="en-US" sz="28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8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914400" lvl="1" indent="-457200">
              <a:buFont typeface="Arial" panose="020B0604020202020204" pitchFamily="34" charset="0"/>
              <a:buChar char="•"/>
            </a:pPr>
            <a:r>
              <a:rPr lang="pl-PL" sz="2800" dirty="0"/>
              <a:t>Zmianie nazwiska na inne nazwisko</a:t>
            </a:r>
          </a:p>
          <a:p>
            <a:pPr marL="914400" lvl="1" indent="-457200">
              <a:buFont typeface="Arial" panose="020B0604020202020204" pitchFamily="34" charset="0"/>
              <a:buChar char="•"/>
            </a:pPr>
            <a:r>
              <a:rPr lang="pl-PL" sz="2800" dirty="0"/>
              <a:t>Zmianie pisowni nazwiska</a:t>
            </a:r>
          </a:p>
          <a:p>
            <a:pPr marL="914400" lvl="1" indent="-457200">
              <a:buFont typeface="Arial" panose="020B0604020202020204" pitchFamily="34" charset="0"/>
              <a:buChar char="•"/>
            </a:pPr>
            <a:r>
              <a:rPr lang="pl-PL" sz="2800" dirty="0"/>
              <a:t>Zmianie nazwiska ze względu na formę właściwą dla rodzaju żeńskiego lub męskiego</a:t>
            </a:r>
          </a:p>
          <a:p>
            <a:pPr lvl="1"/>
            <a:endParaRPr lang="pl-PL" sz="28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pic>
        <p:nvPicPr>
          <p:cNvPr id="4" name="Obraz 3">
            <a:extLst>
              <a:ext uri="{FF2B5EF4-FFF2-40B4-BE49-F238E27FC236}">
                <a16:creationId xmlns:a16="http://schemas.microsoft.com/office/drawing/2014/main" xmlns="" id="{1EB88642-76DE-4901-B891-550325EA9600}"/>
              </a:ext>
            </a:extLst>
          </p:cNvPr>
          <p:cNvPicPr>
            <a:picLocks noChangeAspect="1"/>
          </p:cNvPicPr>
          <p:nvPr/>
        </p:nvPicPr>
        <p:blipFill>
          <a:blip r:embed="rId3"/>
          <a:stretch>
            <a:fillRect/>
          </a:stretch>
        </p:blipFill>
        <p:spPr>
          <a:xfrm>
            <a:off x="5986022" y="5231173"/>
            <a:ext cx="1511939" cy="1511939"/>
          </a:xfrm>
          <a:prstGeom prst="rect">
            <a:avLst/>
          </a:prstGeom>
        </p:spPr>
      </p:pic>
    </p:spTree>
    <p:extLst>
      <p:ext uri="{BB962C8B-B14F-4D97-AF65-F5344CB8AC3E}">
        <p14:creationId xmlns:p14="http://schemas.microsoft.com/office/powerpoint/2010/main" val="2273311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Tryb wnioskowy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776398" y="407788"/>
            <a:ext cx="6083822" cy="6401753"/>
          </a:xfrm>
          <a:prstGeom prst="rect">
            <a:avLst/>
          </a:prstGeom>
          <a:noFill/>
        </p:spPr>
        <p:txBody>
          <a:bodyPr wrap="square" rtlCol="0">
            <a:spAutoFit/>
          </a:bodyPr>
          <a:lstStyle/>
          <a:p>
            <a:pPr marL="457200" indent="-457200">
              <a:buFont typeface="Arial" panose="020B0604020202020204" pitchFamily="34" charset="0"/>
              <a:buChar char="•"/>
            </a:pPr>
            <a:r>
              <a:rPr lang="pl-PL" sz="2800" dirty="0"/>
              <a:t>Zmiana imienia lub nazwiska następuje na wniosek osoby ubiegającej się o zmianę</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Zmiana imienia lub nazwiska małoletniego dziecka następuje na wniosek przedstawiciela ustawowego dziecka</a:t>
            </a:r>
          </a:p>
          <a:p>
            <a:pPr marL="457200" indent="-457200">
              <a:buFont typeface="Arial" panose="020B0604020202020204" pitchFamily="34" charset="0"/>
              <a:buChar char="•"/>
            </a:pPr>
            <a:endParaRPr lang="pl-PL" sz="2800" dirty="0"/>
          </a:p>
          <a:p>
            <a:pPr marL="457200" indent="-457200">
              <a:buFont typeface="Arial" panose="020B0604020202020204" pitchFamily="34" charset="0"/>
              <a:buChar char="•"/>
            </a:pPr>
            <a:r>
              <a:rPr lang="pl-PL" sz="2800" dirty="0"/>
              <a:t>Wniosek o zmianę imienia lub nazwiska składa się do wybranego kierownika urzędu stanu cywilnego</a:t>
            </a:r>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130261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Tryb wnioskowy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776398" y="159594"/>
            <a:ext cx="6083822" cy="7694414"/>
          </a:xfrm>
          <a:prstGeom prst="rect">
            <a:avLst/>
          </a:prstGeom>
          <a:noFill/>
        </p:spPr>
        <p:txBody>
          <a:bodyPr wrap="square" rtlCol="0">
            <a:spAutoFit/>
          </a:bodyPr>
          <a:lstStyle/>
          <a:p>
            <a:r>
              <a:rPr lang="pl-PL" sz="2000" b="1" dirty="0"/>
              <a:t>Wniosek o zmianę imienia lub nazwiska zawiera:</a:t>
            </a:r>
          </a:p>
          <a:p>
            <a:endParaRPr lang="pl-PL" sz="2000" b="1" dirty="0"/>
          </a:p>
          <a:p>
            <a:pPr marL="742950" lvl="1" indent="-285750">
              <a:buFont typeface="Arial" panose="020B0604020202020204" pitchFamily="34" charset="0"/>
              <a:buChar char="•"/>
            </a:pPr>
            <a:r>
              <a:rPr lang="pl-PL" sz="2000" dirty="0"/>
              <a:t>dane osoby, której zmiana dotyczy: </a:t>
            </a:r>
          </a:p>
          <a:p>
            <a:pPr lvl="2"/>
            <a:r>
              <a:rPr lang="pl-PL" sz="2000" dirty="0"/>
              <a:t>a) imię (imiona) i nazwisko oraz nazwisko rodowe,</a:t>
            </a:r>
          </a:p>
          <a:p>
            <a:pPr lvl="2"/>
            <a:r>
              <a:rPr lang="pl-PL" sz="2000" dirty="0"/>
              <a:t> b) wskazanie kierownika USC, który sporządził akt urodzenia oraz akt małżeństwa, jeżeli zmiana imienia lub nazwiska będzie dotyczyła tego aktu,</a:t>
            </a:r>
          </a:p>
          <a:p>
            <a:pPr lvl="2"/>
            <a:r>
              <a:rPr lang="pl-PL" sz="2000" dirty="0"/>
              <a:t>c) numer PESEL</a:t>
            </a:r>
          </a:p>
          <a:p>
            <a:pPr marL="742950" lvl="1" indent="-285750">
              <a:buFont typeface="Arial" panose="020B0604020202020204" pitchFamily="34" charset="0"/>
              <a:buChar char="•"/>
            </a:pPr>
            <a:r>
              <a:rPr lang="pl-PL" sz="2000" dirty="0"/>
              <a:t>imię lub nazwisko, na jakie ma nastąpić zmiana; </a:t>
            </a:r>
          </a:p>
          <a:p>
            <a:pPr marL="742950" lvl="1" indent="-285750">
              <a:buFont typeface="Arial" panose="020B0604020202020204" pitchFamily="34" charset="0"/>
              <a:buChar char="•"/>
            </a:pPr>
            <a:r>
              <a:rPr lang="pl-PL" sz="2000" dirty="0"/>
              <a:t>wskazanie miejsca sporządzenia aktu urodzenia małoletnich dzieci, jeżeli zmiana imienia lub nazwiska będzie dotyczyła tych aktów;</a:t>
            </a:r>
          </a:p>
          <a:p>
            <a:pPr marL="742950" lvl="1" indent="-285750">
              <a:buFont typeface="Arial" panose="020B0604020202020204" pitchFamily="34" charset="0"/>
              <a:buChar char="•"/>
            </a:pPr>
            <a:r>
              <a:rPr lang="pl-PL" sz="2000" dirty="0"/>
              <a:t>adres do korespondencji wnioskodawcy; </a:t>
            </a:r>
          </a:p>
          <a:p>
            <a:pPr marL="742950" lvl="1" indent="-285750">
              <a:buFont typeface="Arial" panose="020B0604020202020204" pitchFamily="34" charset="0"/>
              <a:buChar char="•"/>
            </a:pPr>
            <a:r>
              <a:rPr lang="pl-PL" sz="2000" b="1" dirty="0"/>
              <a:t>uzasadnienie</a:t>
            </a:r>
            <a:r>
              <a:rPr lang="pl-PL" sz="2000" dirty="0"/>
              <a:t>;</a:t>
            </a:r>
          </a:p>
          <a:p>
            <a:pPr marL="742950" lvl="1" indent="-285750">
              <a:buFont typeface="Arial" panose="020B0604020202020204" pitchFamily="34" charset="0"/>
              <a:buChar char="•"/>
            </a:pPr>
            <a:r>
              <a:rPr lang="pl-PL" sz="2000" dirty="0"/>
              <a:t>oświadczenie wnioskodawcy, że w tej samej sprawie nie złożył wcześniej wniosku do innego kierownika USC lub nie została wydana już decyzja odmowna</a:t>
            </a:r>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69577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Tryb wnioskowy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776398" y="460039"/>
            <a:ext cx="6083822" cy="7355860"/>
          </a:xfrm>
          <a:prstGeom prst="rect">
            <a:avLst/>
          </a:prstGeom>
          <a:noFill/>
        </p:spPr>
        <p:txBody>
          <a:bodyPr wrap="square" rtlCol="0">
            <a:spAutoFit/>
          </a:bodyPr>
          <a:lstStyle/>
          <a:p>
            <a:r>
              <a:rPr lang="pl-PL" sz="2400" b="1" dirty="0"/>
              <a:t>Uzasadnienie:</a:t>
            </a:r>
          </a:p>
          <a:p>
            <a:endParaRPr lang="pl-PL" sz="2400" b="1" dirty="0"/>
          </a:p>
          <a:p>
            <a:pPr marL="742950" lvl="1" indent="-285750">
              <a:buFont typeface="Arial" panose="020B0604020202020204" pitchFamily="34" charset="0"/>
              <a:buChar char="•"/>
            </a:pPr>
            <a:r>
              <a:rPr lang="pl-PL" sz="2400" dirty="0"/>
              <a:t>Ważne powody </a:t>
            </a:r>
          </a:p>
          <a:p>
            <a:pPr marL="742950" lvl="1" indent="-285750">
              <a:buFont typeface="Arial" panose="020B0604020202020204" pitchFamily="34" charset="0"/>
              <a:buChar char="•"/>
            </a:pPr>
            <a:endParaRPr lang="pl-PL" sz="2400" dirty="0"/>
          </a:p>
          <a:p>
            <a:pPr marL="742950" lvl="1" indent="-285750">
              <a:buFont typeface="Arial" panose="020B0604020202020204" pitchFamily="34" charset="0"/>
              <a:buChar char="•"/>
            </a:pPr>
            <a:r>
              <a:rPr lang="pl-PL" sz="2400" dirty="0"/>
              <a:t>Ustawowy katalog:</a:t>
            </a:r>
          </a:p>
          <a:p>
            <a:pPr marL="1200150" lvl="2" indent="-285750">
              <a:buFont typeface="Arial" panose="020B0604020202020204" pitchFamily="34" charset="0"/>
              <a:buChar char="•"/>
            </a:pPr>
            <a:r>
              <a:rPr lang="pl-PL" sz="2000" dirty="0"/>
              <a:t>imienia lub nazwiska ośmieszającego albo nielicującego z godnością człowieka; </a:t>
            </a:r>
          </a:p>
          <a:p>
            <a:pPr marL="1200150" lvl="2" indent="-285750">
              <a:buFont typeface="Arial" panose="020B0604020202020204" pitchFamily="34" charset="0"/>
              <a:buChar char="•"/>
            </a:pPr>
            <a:r>
              <a:rPr lang="pl-PL" sz="2000" dirty="0"/>
              <a:t>na imię lub nazwisko używane; </a:t>
            </a:r>
          </a:p>
          <a:p>
            <a:pPr marL="1200150" lvl="2" indent="-285750">
              <a:buFont typeface="Arial" panose="020B0604020202020204" pitchFamily="34" charset="0"/>
              <a:buChar char="•"/>
            </a:pPr>
            <a:r>
              <a:rPr lang="pl-PL" sz="2000" dirty="0"/>
              <a:t>na imię lub nazwisko, które zostało bezprawnie zmienione;</a:t>
            </a:r>
          </a:p>
          <a:p>
            <a:pPr marL="1200150" lvl="2" indent="-285750">
              <a:buFont typeface="Arial" panose="020B0604020202020204" pitchFamily="34" charset="0"/>
              <a:buChar char="•"/>
            </a:pPr>
            <a:r>
              <a:rPr lang="pl-PL" sz="2000" dirty="0"/>
              <a:t>na imię lub nazwisko noszone zgodnie z przepisami prawa państwa, którego obywatelstwo również się posiada </a:t>
            </a:r>
          </a:p>
          <a:p>
            <a:pPr marL="1200150" lvl="2" indent="-285750">
              <a:buFont typeface="Arial" panose="020B0604020202020204" pitchFamily="34" charset="0"/>
              <a:buChar char="•"/>
            </a:pPr>
            <a:endParaRPr lang="pl-PL" sz="2000" dirty="0"/>
          </a:p>
          <a:p>
            <a:pPr marL="742950" lvl="1" indent="-285750">
              <a:buFont typeface="Arial" panose="020B0604020202020204" pitchFamily="34" charset="0"/>
              <a:buChar char="•"/>
            </a:pPr>
            <a:r>
              <a:rPr lang="pl-PL" sz="2000" dirty="0"/>
              <a:t>Inne ważne powody np. prawo do używania i pisowni swoich imion i nazwisk zgodnie z zasadami pisowni języka mniejszości</a:t>
            </a:r>
          </a:p>
          <a:p>
            <a:pPr marL="742950" lvl="1" indent="-285750">
              <a:buFont typeface="Arial" panose="020B0604020202020204" pitchFamily="34" charset="0"/>
              <a:buChar char="•"/>
            </a:pPr>
            <a:endParaRPr lang="pl-PL" dirty="0"/>
          </a:p>
          <a:p>
            <a:pPr marL="1200150" lvl="2" indent="-285750">
              <a:buFont typeface="Arial" panose="020B0604020202020204" pitchFamily="34" charset="0"/>
              <a:buChar char="•"/>
            </a:pPr>
            <a:endParaRPr lang="pl-PL" sz="2000" dirty="0"/>
          </a:p>
          <a:p>
            <a:pPr lvl="1"/>
            <a:endParaRPr lang="pl-PL" sz="2800" dirty="0"/>
          </a:p>
          <a:p>
            <a:pPr marL="914400" lvl="1" indent="-457200">
              <a:buFont typeface="Arial" panose="020B0604020202020204" pitchFamily="34" charset="0"/>
              <a:buChar char="•"/>
            </a:pPr>
            <a:endParaRPr lang="pl-PL" sz="280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657585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ppt/theme/theme2.xml><?xml version="1.0" encoding="utf-8"?>
<a:theme xmlns:a="http://schemas.openxmlformats.org/drawingml/2006/main" name="1_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Przycinanie</Template>
  <TotalTime>807</TotalTime>
  <Words>2102</Words>
  <Application>Microsoft Office PowerPoint</Application>
  <PresentationFormat>Niestandardowy</PresentationFormat>
  <Paragraphs>234</Paragraphs>
  <Slides>33</Slides>
  <Notes>26</Notes>
  <HiddenSlides>0</HiddenSlides>
  <MMClips>0</MMClips>
  <ScaleCrop>false</ScaleCrop>
  <HeadingPairs>
    <vt:vector size="4" baseType="variant">
      <vt:variant>
        <vt:lpstr>Motyw</vt:lpstr>
      </vt:variant>
      <vt:variant>
        <vt:i4>2</vt:i4>
      </vt:variant>
      <vt:variant>
        <vt:lpstr>Tytuły slajdów</vt:lpstr>
      </vt:variant>
      <vt:variant>
        <vt:i4>33</vt:i4>
      </vt:variant>
    </vt:vector>
  </HeadingPairs>
  <TitlesOfParts>
    <vt:vector size="35" baseType="lpstr">
      <vt:lpstr>Przycinanie</vt:lpstr>
      <vt:lpstr>1_Przycinanie</vt:lpstr>
      <vt:lpstr>Zmiana imienia i nazwiska</vt:lpstr>
      <vt:lpstr>Zmiana imienia</vt:lpstr>
      <vt:lpstr>Zmiana nazwiska</vt:lpstr>
      <vt:lpstr>  Zmiana imienia i nazwiska w trybie przepisów ustawy o zmianie imienia i nazwiska</vt:lpstr>
      <vt:lpstr>Zmiana imienia</vt:lpstr>
      <vt:lpstr>Zmiana nazwiska</vt:lpstr>
      <vt:lpstr>Tryb wnioskowy </vt:lpstr>
      <vt:lpstr>Tryb wnioskowy </vt:lpstr>
      <vt:lpstr>Tryb wnioskowy </vt:lpstr>
      <vt:lpstr>Cudzoziemcy – przesłanki </vt:lpstr>
      <vt:lpstr>Ograniczenia w zmianie imienia lub nazwiska</vt:lpstr>
      <vt:lpstr>Ograniczenia w zmianie imienia lub nazwiska</vt:lpstr>
      <vt:lpstr>Zmiana nazwiska przez rodziców</vt:lpstr>
      <vt:lpstr>Formy działania administracji</vt:lpstr>
      <vt:lpstr>  Zmiana imienia i nazwiska w trybie Kodeksu rodzinnego i opiekuńczego</vt:lpstr>
      <vt:lpstr>Zmiana nazwiska na skutek zawarcia związku małżeńskiego</vt:lpstr>
      <vt:lpstr>Zmiana nazwiska na skutek orzeczenia rozwodu</vt:lpstr>
      <vt:lpstr>Zmiana imienia w związku z przysposobieniem</vt:lpstr>
      <vt:lpstr>Zmiana imienia w związku z ustaniem stosunku przysposobienia</vt:lpstr>
      <vt:lpstr>Zmiana nazwiska w związku z przysposobieniem </vt:lpstr>
      <vt:lpstr>Zmiana nazwiska w związku z ustaniem stosunku przysposobienia </vt:lpstr>
      <vt:lpstr>  Zmiana imienia w trybie ustawy Prawo o aktach stanu cywilnego </vt:lpstr>
      <vt:lpstr>Zmiana imienia</vt:lpstr>
      <vt:lpstr>Zmiana imienia</vt:lpstr>
      <vt:lpstr>Formy działania administracji </vt:lpstr>
      <vt:lpstr>Kazus 1</vt:lpstr>
      <vt:lpstr>III SA/Wr 83/09</vt:lpstr>
      <vt:lpstr>III SA/Wr 83/09</vt:lpstr>
      <vt:lpstr>III SA/Wr 83/09</vt:lpstr>
      <vt:lpstr>Kazus 2</vt:lpstr>
      <vt:lpstr>Prezentacja programu PowerPoint</vt:lpstr>
      <vt:lpstr>II SA/Go 941/15</vt:lpstr>
      <vt:lpstr>II SA/Go 941/15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Zmiana imienia i nazwiska</dc:title>
  <dc:creator>Patrycja Przybyła</dc:creator>
  <cp:lastModifiedBy>Przybyła Patrycja</cp:lastModifiedBy>
  <cp:revision>76</cp:revision>
  <dcterms:created xsi:type="dcterms:W3CDTF">2020-03-16T19:03:53Z</dcterms:created>
  <dcterms:modified xsi:type="dcterms:W3CDTF">2023-05-07T07:32:19Z</dcterms:modified>
</cp:coreProperties>
</file>