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1" r:id="rId6"/>
    <p:sldId id="266" r:id="rId7"/>
    <p:sldId id="267" r:id="rId8"/>
    <p:sldId id="268" r:id="rId9"/>
    <p:sldId id="306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8" r:id="rId19"/>
    <p:sldId id="290" r:id="rId20"/>
    <p:sldId id="279" r:id="rId21"/>
    <p:sldId id="291" r:id="rId22"/>
    <p:sldId id="282" r:id="rId23"/>
    <p:sldId id="284" r:id="rId24"/>
    <p:sldId id="289" r:id="rId25"/>
    <p:sldId id="292" r:id="rId26"/>
    <p:sldId id="285" r:id="rId27"/>
    <p:sldId id="293" r:id="rId28"/>
    <p:sldId id="294" r:id="rId29"/>
    <p:sldId id="295" r:id="rId30"/>
    <p:sldId id="296" r:id="rId31"/>
    <p:sldId id="297" r:id="rId32"/>
    <p:sldId id="298" r:id="rId33"/>
    <p:sldId id="302" r:id="rId34"/>
    <p:sldId id="299" r:id="rId35"/>
    <p:sldId id="305" r:id="rId36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3189" autoAdjust="0"/>
  </p:normalViewPr>
  <p:slideViewPr>
    <p:cSldViewPr snapToGrid="0">
      <p:cViewPr varScale="1">
        <p:scale>
          <a:sx n="40" d="100"/>
          <a:sy n="40" d="100"/>
        </p:scale>
        <p:origin x="16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82D12-EB6E-46DE-B00A-5B109C82EFD3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A8FEB-E291-435E-9F94-298FB957661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63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044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8053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7759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726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809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93631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6254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30352" lvl="1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52934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532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2966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6760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4723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68087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87964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8991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5063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1205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194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5519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7535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85698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6079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7920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340553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69514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4924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17588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655482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028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2551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5615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214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095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740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BA8FEB-E291-435E-9F94-298FB957661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306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00415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139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3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04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31380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622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268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474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3300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904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837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0E8467E-3CEB-4318-AFB4-CEE7CEF97838}" type="datetimeFigureOut">
              <a:rPr lang="pl-PL" smtClean="0"/>
              <a:t>04.06.2023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5DAA379-009D-4C71-9028-54524B811612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76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AD564-CE25-403E-95B2-6DA220EA7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2194854"/>
            <a:ext cx="8361229" cy="2098226"/>
          </a:xfrm>
        </p:spPr>
        <p:txBody>
          <a:bodyPr/>
          <a:lstStyle/>
          <a:p>
            <a:r>
              <a:rPr lang="pl-PL" dirty="0"/>
              <a:t>Dokumenty paszportowe</a:t>
            </a:r>
          </a:p>
        </p:txBody>
      </p:sp>
    </p:spTree>
    <p:extLst>
      <p:ext uri="{BB962C8B-B14F-4D97-AF65-F5344CB8AC3E}">
        <p14:creationId xmlns:p14="http://schemas.microsoft.com/office/powerpoint/2010/main" val="1892547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45F1A-AE6A-49A3-9A2D-F1E54FEF8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13952"/>
            <a:ext cx="9601200" cy="932935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FBEE6-6E12-4BA0-B873-0B744EC8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9880"/>
            <a:ext cx="9601200" cy="520219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Wniosek o wydanie dokumentu paszportowego zawiera dodatkowe dane w zależności od organu paszportowego, do którego jest składany </a:t>
            </a:r>
          </a:p>
          <a:p>
            <a:r>
              <a:rPr lang="pl-PL" dirty="0"/>
              <a:t>Wniosek o wydanie </a:t>
            </a:r>
            <a:r>
              <a:rPr lang="pl-PL" b="1" dirty="0"/>
              <a:t>paszportu albo paszportu tymczasowego </a:t>
            </a:r>
            <a:r>
              <a:rPr lang="pl-PL" dirty="0"/>
              <a:t>składany do </a:t>
            </a:r>
            <a:r>
              <a:rPr lang="pl-PL" b="1" dirty="0"/>
              <a:t>wojewody i ministra właściwego do spraw wewnętrznych </a:t>
            </a:r>
            <a:r>
              <a:rPr lang="pl-PL" dirty="0"/>
              <a:t>zawiera dodatkowo:</a:t>
            </a:r>
          </a:p>
          <a:p>
            <a:pPr lvl="1"/>
            <a:r>
              <a:rPr lang="pl-PL" dirty="0"/>
              <a:t>adres do korespondencji, </a:t>
            </a:r>
          </a:p>
          <a:p>
            <a:pPr lvl="1"/>
            <a:r>
              <a:rPr lang="pl-PL" dirty="0"/>
              <a:t>datę i podpis osoby odbierającej anulowany, posiadany dotychczas, dokument paszportowy</a:t>
            </a:r>
          </a:p>
          <a:p>
            <a:pPr lvl="1"/>
            <a:r>
              <a:rPr lang="pl-PL" dirty="0"/>
              <a:t>adres miejsca stałego pobytu ( w przypadku osób przebywających czasowo w Rzeczypospolitej Polskiej i za granicą, którym wydaje się paszport tymczasowy  na powrót do miejsca stałego pobytu)</a:t>
            </a:r>
          </a:p>
          <a:p>
            <a:r>
              <a:rPr lang="pl-PL" dirty="0"/>
              <a:t>Wniosek o </a:t>
            </a:r>
            <a:r>
              <a:rPr lang="pl-PL" b="1" dirty="0"/>
              <a:t>wydanie paszportu albo paszportu tymczasowego </a:t>
            </a:r>
            <a:r>
              <a:rPr lang="pl-PL" dirty="0"/>
              <a:t>składany do </a:t>
            </a:r>
            <a:r>
              <a:rPr lang="pl-PL" b="1" dirty="0"/>
              <a:t>konsula</a:t>
            </a:r>
            <a:r>
              <a:rPr lang="pl-PL" dirty="0"/>
              <a:t> zawiera dodatkowo: </a:t>
            </a:r>
          </a:p>
          <a:p>
            <a:pPr lvl="1"/>
            <a:r>
              <a:rPr lang="pl-PL" dirty="0"/>
              <a:t>adres do korespondencji za granicą</a:t>
            </a:r>
          </a:p>
          <a:p>
            <a:pPr lvl="1"/>
            <a:r>
              <a:rPr lang="pl-PL" dirty="0"/>
              <a:t>datę i podpis osoby odbierającej anulowany, posiadany dotychczas, dokument paszportowy</a:t>
            </a:r>
          </a:p>
          <a:p>
            <a:pPr lvl="1"/>
            <a:r>
              <a:rPr lang="pl-PL" dirty="0"/>
              <a:t>adres miejsca stałego pobytu ( w przypadku osób przebywających czasowo w Rzeczypospolitej Polskiej i za granicą, którym wydaje się paszport tymczasowy  na powrót do miejsca stałego pobytu)</a:t>
            </a:r>
          </a:p>
          <a:p>
            <a:pPr lvl="1"/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777795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45F1A-AE6A-49A3-9A2D-F1E54FEF8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13952"/>
            <a:ext cx="9601200" cy="932935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FBEE6-6E12-4BA0-B873-0B744EC8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652" y="1655804"/>
            <a:ext cx="9601200" cy="4644788"/>
          </a:xfrm>
        </p:spPr>
        <p:txBody>
          <a:bodyPr>
            <a:normAutofit/>
          </a:bodyPr>
          <a:lstStyle/>
          <a:p>
            <a:r>
              <a:rPr lang="pl-PL" dirty="0"/>
              <a:t>Wniosek o wydanie </a:t>
            </a:r>
            <a:r>
              <a:rPr lang="pl-PL" b="1" dirty="0"/>
              <a:t>paszportu dyplomatycznego</a:t>
            </a:r>
            <a:r>
              <a:rPr lang="pl-PL" dirty="0"/>
              <a:t> lub </a:t>
            </a:r>
            <a:r>
              <a:rPr lang="pl-PL" b="1" dirty="0"/>
              <a:t>paszportu służbowego Ministerstwa Spraw Zagranicznych </a:t>
            </a:r>
            <a:r>
              <a:rPr lang="pl-PL" dirty="0"/>
              <a:t>zawiera dodatkowo:</a:t>
            </a:r>
          </a:p>
          <a:p>
            <a:pPr lvl="1"/>
            <a:r>
              <a:rPr lang="pl-PL" dirty="0"/>
              <a:t>adres do korespondencji</a:t>
            </a:r>
          </a:p>
          <a:p>
            <a:pPr lvl="1"/>
            <a:r>
              <a:rPr lang="pl-PL" dirty="0"/>
              <a:t>aktualne miejsce pracy i stanowisko</a:t>
            </a:r>
          </a:p>
          <a:p>
            <a:pPr lvl="1"/>
            <a:r>
              <a:rPr lang="pl-PL" dirty="0"/>
              <a:t> zobowiązanie posiadacza dokumentu paszportowego do zwrotu dokumentu paszportowego niezwłocznie po wykorzystaniu lub w przypadku utraty prawa do korzystania z tego dokumentu</a:t>
            </a:r>
          </a:p>
        </p:txBody>
      </p:sp>
    </p:spTree>
    <p:extLst>
      <p:ext uri="{BB962C8B-B14F-4D97-AF65-F5344CB8AC3E}">
        <p14:creationId xmlns:p14="http://schemas.microsoft.com/office/powerpoint/2010/main" val="3319724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241C6-06E6-43A3-904C-175DCADF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1151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00F93C-A9F9-4373-95AB-A5723690C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3513"/>
            <a:ext cx="9601200" cy="4460789"/>
          </a:xfrm>
        </p:spPr>
        <p:txBody>
          <a:bodyPr>
            <a:normAutofit/>
          </a:bodyPr>
          <a:lstStyle/>
          <a:p>
            <a:r>
              <a:rPr lang="pl-PL" dirty="0"/>
              <a:t>do wydania dokumentu paszportowego osobie małoletniej wymagana jest:</a:t>
            </a:r>
          </a:p>
          <a:p>
            <a:pPr lvl="1"/>
            <a:r>
              <a:rPr lang="pl-PL" dirty="0"/>
              <a:t>pisemna zgoda obojga rodziców</a:t>
            </a:r>
          </a:p>
          <a:p>
            <a:r>
              <a:rPr lang="pl-PL" dirty="0"/>
              <a:t>Wyjątek:</a:t>
            </a:r>
          </a:p>
          <a:p>
            <a:pPr lvl="1"/>
            <a:r>
              <a:rPr lang="pl-PL" dirty="0"/>
              <a:t>Jeżeli uzyskanie zgody jednego z rodziców jest niemożliwe lub znacznie utrudnione, dokument paszportowy </a:t>
            </a:r>
            <a:r>
              <a:rPr lang="pl-PL" b="1" dirty="0"/>
              <a:t>za granicą </a:t>
            </a:r>
            <a:r>
              <a:rPr lang="pl-PL" dirty="0"/>
              <a:t>może być wydany za zgodą tylko jednego z rodziców, o ile przemawia za tym dobro małoletniego</a:t>
            </a:r>
          </a:p>
          <a:p>
            <a:pPr lvl="1"/>
            <a:r>
              <a:rPr lang="pl-PL" dirty="0"/>
              <a:t>W przypadku, gdy małoletni przebywa </a:t>
            </a:r>
            <a:r>
              <a:rPr lang="pl-PL" b="1" dirty="0"/>
              <a:t>za granicą </a:t>
            </a:r>
            <a:r>
              <a:rPr lang="pl-PL" dirty="0"/>
              <a:t>bez opieki rodziców, paszport tymczasowy może być wydany bez ich zgody</a:t>
            </a:r>
          </a:p>
        </p:txBody>
      </p:sp>
    </p:spTree>
    <p:extLst>
      <p:ext uri="{BB962C8B-B14F-4D97-AF65-F5344CB8AC3E}">
        <p14:creationId xmlns:p14="http://schemas.microsoft.com/office/powerpoint/2010/main" val="3404457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241C6-06E6-43A3-904C-175DCADF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43698"/>
            <a:ext cx="9601200" cy="871151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00F93C-A9F9-4373-95AB-A5723690C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3513"/>
            <a:ext cx="9601200" cy="4460789"/>
          </a:xfrm>
        </p:spPr>
        <p:txBody>
          <a:bodyPr>
            <a:normAutofit/>
          </a:bodyPr>
          <a:lstStyle/>
          <a:p>
            <a:r>
              <a:rPr lang="pl-PL" dirty="0"/>
              <a:t>Odbiór dokumentu paszportowego </a:t>
            </a:r>
            <a:r>
              <a:rPr lang="pl-PL" b="1" dirty="0"/>
              <a:t>następuje osobiście</a:t>
            </a:r>
            <a:r>
              <a:rPr lang="pl-PL" dirty="0"/>
              <a:t>, z wyjątkiem:</a:t>
            </a:r>
          </a:p>
          <a:p>
            <a:pPr lvl="1"/>
            <a:r>
              <a:rPr lang="pl-PL" dirty="0"/>
              <a:t>osoby małoletniej </a:t>
            </a:r>
          </a:p>
          <a:p>
            <a:pPr lvl="1"/>
            <a:r>
              <a:rPr lang="pl-PL" dirty="0"/>
              <a:t>osoby ubezwłasnowolnionej całkowicie</a:t>
            </a:r>
          </a:p>
          <a:p>
            <a:pPr marL="530352" lvl="1" indent="0">
              <a:buNone/>
            </a:pPr>
            <a:r>
              <a:rPr lang="pl-PL" dirty="0"/>
              <a:t> dla których odbioru dokumentu paszportowego może dokonać jeden z rodziców lub ustanowionych przez sąd opiekunów</a:t>
            </a:r>
          </a:p>
        </p:txBody>
      </p:sp>
    </p:spTree>
    <p:extLst>
      <p:ext uri="{BB962C8B-B14F-4D97-AF65-F5344CB8AC3E}">
        <p14:creationId xmlns:p14="http://schemas.microsoft.com/office/powerpoint/2010/main" val="2234779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80188C-9101-4D20-954F-435F1F6E6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399" y="463380"/>
            <a:ext cx="9965499" cy="851854"/>
          </a:xfrm>
        </p:spPr>
        <p:txBody>
          <a:bodyPr>
            <a:normAutofit/>
          </a:bodyPr>
          <a:lstStyle/>
          <a:p>
            <a:r>
              <a:rPr lang="pl-PL" sz="4000" dirty="0"/>
              <a:t>Odmowa wydania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10029D-CC8F-4572-BF2A-0A17E41A7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03123"/>
            <a:ext cx="9601200" cy="4891498"/>
          </a:xfrm>
        </p:spPr>
        <p:txBody>
          <a:bodyPr>
            <a:normAutofit/>
          </a:bodyPr>
          <a:lstStyle/>
          <a:p>
            <a:r>
              <a:rPr lang="pl-PL" dirty="0"/>
              <a:t>Odmawia się wydania dokumentu paszportowego w przypadku złożenia wniosku o jego niewydawanie przez:</a:t>
            </a:r>
          </a:p>
          <a:p>
            <a:pPr lvl="1"/>
            <a:r>
              <a:rPr lang="pl-PL" dirty="0"/>
              <a:t>sąd prowadzący przeciwko osobie ubiegającej się o dokument paszportowy postępowanie w sprawie karnej lub postępowanie w sprawie o przestępstwo skarbowe, postępowanie w sprawie nieletniego lub prowadzącego postępowanie cywilne</a:t>
            </a:r>
          </a:p>
          <a:p>
            <a:pPr lvl="1"/>
            <a:r>
              <a:rPr lang="pl-PL" dirty="0"/>
              <a:t>organ prowadzący postępowanie przygotowawcze, organ postępowania wykonawczego w sprawie karnej, w tym o przestępstwo skarbowe, przeciwko osobie ubiegającej się o wydanie dokumentu paszportowego</a:t>
            </a:r>
          </a:p>
        </p:txBody>
      </p:sp>
    </p:spTree>
    <p:extLst>
      <p:ext uri="{BB962C8B-B14F-4D97-AF65-F5344CB8AC3E}">
        <p14:creationId xmlns:p14="http://schemas.microsoft.com/office/powerpoint/2010/main" val="9768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B9C5C5-C85A-49DA-8AE6-E207A9808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52167"/>
            <a:ext cx="9601200" cy="797011"/>
          </a:xfrm>
        </p:spPr>
        <p:txBody>
          <a:bodyPr>
            <a:normAutofit/>
          </a:bodyPr>
          <a:lstStyle/>
          <a:p>
            <a:r>
              <a:rPr lang="pl-PL" sz="3600" dirty="0"/>
              <a:t>Dane zamieszone w dokumencie paszportowym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F71554-5653-4DBC-BEF7-6B247C64C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48033"/>
            <a:ext cx="9601200" cy="5412260"/>
          </a:xfrm>
        </p:spPr>
        <p:txBody>
          <a:bodyPr>
            <a:normAutofit/>
          </a:bodyPr>
          <a:lstStyle/>
          <a:p>
            <a:r>
              <a:rPr lang="pl-PL" dirty="0"/>
              <a:t>W dokumencie paszportowym zamieszcza się:</a:t>
            </a:r>
          </a:p>
          <a:p>
            <a:pPr lvl="1"/>
            <a:r>
              <a:rPr lang="pl-PL" dirty="0"/>
              <a:t>nazwisko;</a:t>
            </a:r>
          </a:p>
          <a:p>
            <a:pPr lvl="1"/>
            <a:r>
              <a:rPr lang="pl-PL" dirty="0"/>
              <a:t> imię (imiona); </a:t>
            </a:r>
          </a:p>
          <a:p>
            <a:pPr lvl="1"/>
            <a:r>
              <a:rPr lang="pl-PL" dirty="0"/>
              <a:t> datę i miejsce urodzenia; </a:t>
            </a:r>
          </a:p>
          <a:p>
            <a:pPr lvl="1"/>
            <a:r>
              <a:rPr lang="pl-PL" dirty="0"/>
              <a:t>obywatelstwo; </a:t>
            </a:r>
          </a:p>
          <a:p>
            <a:pPr lvl="1"/>
            <a:r>
              <a:rPr lang="pl-PL" dirty="0"/>
              <a:t>płeć; </a:t>
            </a:r>
          </a:p>
          <a:p>
            <a:pPr lvl="1"/>
            <a:r>
              <a:rPr lang="pl-PL" dirty="0"/>
              <a:t>wizerunek twarzy i podpis posiadacza; </a:t>
            </a:r>
            <a:br>
              <a:rPr lang="pl-PL" dirty="0"/>
            </a:br>
            <a:r>
              <a:rPr lang="pl-PL" dirty="0"/>
              <a:t>datę wydania i datę upływu ważności dokumentu paszportowego; </a:t>
            </a:r>
          </a:p>
          <a:p>
            <a:pPr lvl="1"/>
            <a:r>
              <a:rPr lang="pl-PL" dirty="0"/>
              <a:t>serię i numer dokumentu paszportowego;</a:t>
            </a:r>
          </a:p>
          <a:p>
            <a:pPr lvl="1"/>
            <a:r>
              <a:rPr lang="pl-PL" dirty="0"/>
              <a:t> numer PESEL; </a:t>
            </a:r>
          </a:p>
          <a:p>
            <a:pPr lvl="1"/>
            <a:r>
              <a:rPr lang="pl-PL" dirty="0"/>
              <a:t>nazwę organu wydającego; </a:t>
            </a:r>
          </a:p>
          <a:p>
            <a:pPr lvl="1"/>
            <a:r>
              <a:rPr lang="pl-PL" dirty="0"/>
              <a:t> dane biometryczne</a:t>
            </a:r>
            <a:br>
              <a:rPr lang="pl-PL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692305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6E6766-4606-4DBA-B72E-5155FF8D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75735"/>
            <a:ext cx="9601200" cy="821724"/>
          </a:xfrm>
        </p:spPr>
        <p:txBody>
          <a:bodyPr>
            <a:normAutofit/>
          </a:bodyPr>
          <a:lstStyle/>
          <a:p>
            <a:r>
              <a:rPr lang="pl-PL" sz="3600" dirty="0"/>
              <a:t>Zmiana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CCEDF5-A649-4B65-912A-7EB2FA00D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29"/>
            <a:ext cx="9601200" cy="4367935"/>
          </a:xfrm>
        </p:spPr>
        <p:txBody>
          <a:bodyPr>
            <a:normAutofit/>
          </a:bodyPr>
          <a:lstStyle/>
          <a:p>
            <a:r>
              <a:rPr lang="pl-PL" sz="2400" dirty="0"/>
              <a:t>Obowiązek zmiany lub konieczności sprostowania zamieszczonych w dokumencie paszportowym danych dotyczących: </a:t>
            </a:r>
          </a:p>
          <a:p>
            <a:pPr lvl="1"/>
            <a:r>
              <a:rPr lang="pl-PL" sz="2400" dirty="0"/>
              <a:t>nazwiska </a:t>
            </a:r>
          </a:p>
          <a:p>
            <a:pPr lvl="1"/>
            <a:r>
              <a:rPr lang="pl-PL" sz="2400" dirty="0"/>
              <a:t>imienia (imiona); </a:t>
            </a:r>
          </a:p>
          <a:p>
            <a:pPr lvl="1"/>
            <a:r>
              <a:rPr lang="pl-PL" sz="2400" dirty="0"/>
              <a:t> daty i miejsce urodzenia</a:t>
            </a:r>
          </a:p>
          <a:p>
            <a:pPr lvl="1"/>
            <a:r>
              <a:rPr lang="pl-PL" sz="2400" dirty="0"/>
              <a:t>płci</a:t>
            </a:r>
          </a:p>
        </p:txBody>
      </p:sp>
    </p:spTree>
    <p:extLst>
      <p:ext uri="{BB962C8B-B14F-4D97-AF65-F5344CB8AC3E}">
        <p14:creationId xmlns:p14="http://schemas.microsoft.com/office/powerpoint/2010/main" val="3252493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4583D4-1183-48CA-BC42-6C36DDC7C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93198"/>
            <a:ext cx="9601200" cy="722870"/>
          </a:xfrm>
        </p:spPr>
        <p:txBody>
          <a:bodyPr/>
          <a:lstStyle/>
          <a:p>
            <a:r>
              <a:rPr lang="pl-PL" dirty="0"/>
              <a:t>Paszport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32D84E-0AFA-44A4-9ADC-6152488F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4595"/>
            <a:ext cx="9601200" cy="4322805"/>
          </a:xfrm>
        </p:spPr>
        <p:txBody>
          <a:bodyPr>
            <a:normAutofit/>
          </a:bodyPr>
          <a:lstStyle/>
          <a:p>
            <a:r>
              <a:rPr lang="pl-PL" b="1" dirty="0"/>
              <a:t>Każdy obywatel polski </a:t>
            </a:r>
            <a:r>
              <a:rPr lang="pl-PL" dirty="0"/>
              <a:t>ma prawo do otrzymania </a:t>
            </a:r>
            <a:r>
              <a:rPr lang="pl-PL" b="1" dirty="0"/>
              <a:t>paszportu</a:t>
            </a:r>
            <a:r>
              <a:rPr lang="pl-PL" dirty="0"/>
              <a:t>. </a:t>
            </a:r>
            <a:br>
              <a:rPr lang="pl-PL" dirty="0"/>
            </a:br>
            <a:endParaRPr lang="pl-PL" dirty="0"/>
          </a:p>
          <a:p>
            <a:r>
              <a:rPr lang="pl-PL" dirty="0"/>
              <a:t>Paszport jest ważny przez:</a:t>
            </a:r>
          </a:p>
          <a:p>
            <a:pPr lvl="1"/>
            <a:r>
              <a:rPr lang="pl-PL" dirty="0"/>
              <a:t>Okres </a:t>
            </a:r>
            <a:r>
              <a:rPr lang="pl-PL" b="1" dirty="0"/>
              <a:t>10 lat </a:t>
            </a:r>
            <a:r>
              <a:rPr lang="pl-PL" dirty="0"/>
              <a:t>od daty jego wydania</a:t>
            </a:r>
          </a:p>
          <a:p>
            <a:pPr lvl="1"/>
            <a:r>
              <a:rPr lang="pl-PL" dirty="0"/>
              <a:t>Okres </a:t>
            </a:r>
            <a:r>
              <a:rPr lang="pl-PL" b="1" dirty="0"/>
              <a:t>5 lat </a:t>
            </a:r>
            <a:r>
              <a:rPr lang="pl-PL" dirty="0"/>
              <a:t>od daty jego wydania</a:t>
            </a:r>
          </a:p>
          <a:p>
            <a:r>
              <a:rPr lang="pl-PL" dirty="0"/>
              <a:t>Paszport jest wydawany przez:</a:t>
            </a:r>
          </a:p>
          <a:p>
            <a:pPr lvl="1"/>
            <a:r>
              <a:rPr lang="pl-PL" dirty="0"/>
              <a:t>Wojewodę, do którego wpłynął wniosek w granicach RP</a:t>
            </a:r>
          </a:p>
          <a:p>
            <a:pPr lvl="1"/>
            <a:r>
              <a:rPr lang="pl-PL" dirty="0"/>
              <a:t>Konsula, do którego wpłynął wniosek w sprawach mających miejsce za granicą </a:t>
            </a:r>
          </a:p>
          <a:p>
            <a:pPr lvl="1"/>
            <a:r>
              <a:rPr lang="pl-PL" dirty="0"/>
              <a:t>Minister właściwy ds. wewnętrznych w uzasadnionych przypadkach, gdy przemawia za tym ważny interes państwa</a:t>
            </a:r>
          </a:p>
          <a:p>
            <a:r>
              <a:rPr lang="pl-PL" dirty="0"/>
              <a:t>Paszport sporządzany jest w terminie do 30 dni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2729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14529-C8FE-4C94-9F12-CF22D790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2904"/>
            <a:ext cx="9601200" cy="611659"/>
          </a:xfrm>
        </p:spPr>
        <p:txBody>
          <a:bodyPr>
            <a:normAutofit fontScale="90000"/>
          </a:bodyPr>
          <a:lstStyle/>
          <a:p>
            <a:r>
              <a:rPr lang="pl-PL" dirty="0"/>
              <a:t>Paszport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66A65-015F-4BB2-BA06-13A2526D2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3357"/>
            <a:ext cx="9601200" cy="4181739"/>
          </a:xfrm>
        </p:spPr>
        <p:txBody>
          <a:bodyPr/>
          <a:lstStyle/>
          <a:p>
            <a:r>
              <a:rPr lang="pl-PL" dirty="0"/>
              <a:t>Wyjątkowo możliwe </a:t>
            </a:r>
            <a:r>
              <a:rPr lang="pl-PL" b="1" dirty="0"/>
              <a:t>jest posiadanie dwóch paszportów </a:t>
            </a:r>
            <a:r>
              <a:rPr lang="pl-PL" dirty="0"/>
              <a:t>przez tą samą osobę </a:t>
            </a:r>
          </a:p>
          <a:p>
            <a:r>
              <a:rPr lang="pl-PL" dirty="0"/>
              <a:t>W wyjątkowych sytuacjach dotyczących osoby występującej o paszport</a:t>
            </a:r>
          </a:p>
          <a:p>
            <a:r>
              <a:rPr lang="pl-PL" dirty="0"/>
              <a:t>Okres ważności wynosi 3 lata od daty jego wydania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6547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1362E9-DE5D-4EDF-A360-09DEBE09E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9745"/>
          </a:xfrm>
        </p:spPr>
        <p:txBody>
          <a:bodyPr/>
          <a:lstStyle/>
          <a:p>
            <a:r>
              <a:rPr lang="pl-PL" dirty="0"/>
              <a:t>Paszport tymczasowy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2086BB-0B71-46DB-8404-07465A317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endParaRPr lang="pl-PL" dirty="0"/>
          </a:p>
          <a:p>
            <a:r>
              <a:rPr lang="pl-PL" dirty="0"/>
              <a:t>Paszport tymczasowy wydaje się w sytuacjach nagłych</a:t>
            </a:r>
          </a:p>
          <a:p>
            <a:r>
              <a:rPr lang="pl-PL" dirty="0"/>
              <a:t>Paszport tymczasowy jest ważny przez okres w nim wskazany, nie dłużej jednak niż przez 365 dni od daty jego wydania.</a:t>
            </a:r>
          </a:p>
          <a:p>
            <a:r>
              <a:rPr lang="pl-PL" dirty="0"/>
              <a:t>Paszport tymczasowy jest wydawany przez:</a:t>
            </a:r>
          </a:p>
          <a:p>
            <a:pPr lvl="1"/>
            <a:r>
              <a:rPr lang="pl-PL" dirty="0"/>
              <a:t>Wojewodę, do którego wpłynął wniosek w granicach RP</a:t>
            </a:r>
          </a:p>
          <a:p>
            <a:pPr lvl="1"/>
            <a:r>
              <a:rPr lang="pl-PL" dirty="0"/>
              <a:t>Konsula, do którego wpłynął wniosek w sprawach mających miejsce za granicą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2668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E04ED7-5CE4-4B78-ADC3-5ECF1CB85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8680"/>
          </a:xfrm>
        </p:spPr>
        <p:txBody>
          <a:bodyPr/>
          <a:lstStyle/>
          <a:p>
            <a:r>
              <a:rPr lang="pl-PL" dirty="0"/>
              <a:t>Dokumenty paszportowe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E06ABF-DFD0-4BD8-A888-A6626AFB2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9920"/>
            <a:ext cx="9601200" cy="4272280"/>
          </a:xfrm>
        </p:spPr>
        <p:txBody>
          <a:bodyPr>
            <a:normAutofit/>
          </a:bodyPr>
          <a:lstStyle/>
          <a:p>
            <a:r>
              <a:rPr lang="pl-PL" dirty="0"/>
              <a:t>Ustawa z dnia 13 lipca 2006 r. o dokumentach paszportowych </a:t>
            </a:r>
          </a:p>
          <a:p>
            <a:r>
              <a:rPr lang="pl-PL" dirty="0"/>
              <a:t>Art. 54 KRP </a:t>
            </a:r>
          </a:p>
          <a:p>
            <a:pPr marL="0" indent="0">
              <a:buNone/>
            </a:pPr>
            <a:r>
              <a:rPr lang="pl-PL" dirty="0"/>
              <a:t>1. Każdemu zapewnia się wolność poruszania się po terytorium Rzeczypospolitej Polskiej oraz wyboru miejsca zamieszkania i pobytu. </a:t>
            </a:r>
          </a:p>
          <a:p>
            <a:pPr marL="0" indent="0">
              <a:buNone/>
            </a:pPr>
            <a:r>
              <a:rPr lang="pl-PL" dirty="0"/>
              <a:t>2. Każdy może swobodnie opuścić terytorium Rzeczypospolitej Polskiej. </a:t>
            </a:r>
          </a:p>
          <a:p>
            <a:pPr marL="0" indent="0">
              <a:buNone/>
            </a:pPr>
            <a:r>
              <a:rPr lang="pl-PL" dirty="0"/>
              <a:t>3. Wolności, o których mowa w ust. 1 i 2, mogą podlegać ograniczeniom określonym w ustawie. </a:t>
            </a:r>
          </a:p>
          <a:p>
            <a:pPr marL="0" indent="0">
              <a:buNone/>
            </a:pPr>
            <a:r>
              <a:rPr lang="pl-PL" dirty="0"/>
              <a:t>4. Obywatela polskiego nie można wydalić z kraju ani zakazać mu powrotu do kraju. (wolność nienaruszalna) </a:t>
            </a:r>
          </a:p>
        </p:txBody>
      </p:sp>
    </p:spTree>
    <p:extLst>
      <p:ext uri="{BB962C8B-B14F-4D97-AF65-F5344CB8AC3E}">
        <p14:creationId xmlns:p14="http://schemas.microsoft.com/office/powerpoint/2010/main" val="216652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249351-B9E6-4281-BC59-99786CA7E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9368"/>
          </a:xfrm>
        </p:spPr>
        <p:txBody>
          <a:bodyPr/>
          <a:lstStyle/>
          <a:p>
            <a:r>
              <a:rPr lang="pl-PL" dirty="0"/>
              <a:t>Paszport tymczasowy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D53143-A665-4970-9689-57D8FABD3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9373"/>
            <a:ext cx="9601200" cy="4880919"/>
          </a:xfrm>
        </p:spPr>
        <p:txBody>
          <a:bodyPr>
            <a:normAutofit/>
          </a:bodyPr>
          <a:lstStyle/>
          <a:p>
            <a:r>
              <a:rPr lang="pl-PL" dirty="0"/>
              <a:t>Paszport tymczasowy wydaje się:</a:t>
            </a:r>
          </a:p>
          <a:p>
            <a:pPr lvl="1"/>
            <a:r>
              <a:rPr lang="pl-PL" dirty="0"/>
              <a:t>osobom przebywającym za granicą, na czas oczekiwania przez nie na doręczenie paszportu sporządzonego w Rzeczypospolitej Polskiej; </a:t>
            </a:r>
          </a:p>
          <a:p>
            <a:pPr lvl="1"/>
            <a:r>
              <a:rPr lang="pl-PL" dirty="0"/>
              <a:t>osobom przebywającym czasowo w Rzeczypospolitej Polskiej i za granicą, na powrót do miejsca stałego pobytu; </a:t>
            </a:r>
          </a:p>
          <a:p>
            <a:pPr lvl="1"/>
            <a:r>
              <a:rPr lang="pl-PL" dirty="0"/>
              <a:t>osobom przebywającym w Rzeczypospolitej Polskiej i za granicą, w udokumentowanych nagłych przypadkach związanych z chorobą lub pogrzebem członka rodziny; </a:t>
            </a:r>
          </a:p>
          <a:p>
            <a:pPr lvl="1"/>
            <a:r>
              <a:rPr lang="pl-PL" dirty="0"/>
              <a:t>osobom przebywającym w Rzeczypospolitej Polskiej i za granicą, w udokumentowanych nagłych przypadkach związanych z prowadzoną działalnością zawodową; 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osobom, od których pobranie odcisków palców jest fizycznie niemożliwe, a przeszkoda ta ma charakter czasowy</a:t>
            </a:r>
          </a:p>
        </p:txBody>
      </p:sp>
    </p:spTree>
    <p:extLst>
      <p:ext uri="{BB962C8B-B14F-4D97-AF65-F5344CB8AC3E}">
        <p14:creationId xmlns:p14="http://schemas.microsoft.com/office/powerpoint/2010/main" val="2792772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FF8632-D7C1-4193-806F-70F301B85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Paszport dyplomatyczny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AFE1B8-E05C-4BA1-8C85-040525A1F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54060"/>
            <a:ext cx="9601200" cy="3360062"/>
          </a:xfrm>
        </p:spPr>
        <p:txBody>
          <a:bodyPr>
            <a:normAutofit/>
          </a:bodyPr>
          <a:lstStyle/>
          <a:p>
            <a:r>
              <a:rPr lang="pl-PL" dirty="0"/>
              <a:t>Paszport dyplomatyczny jest ważny przez okres w nim wskazany, z tym że okres jego ważności nie może przekroczyć 10 lat od daty jego wydania</a:t>
            </a:r>
          </a:p>
          <a:p>
            <a:r>
              <a:rPr lang="pl-PL" dirty="0"/>
              <a:t>minister właściwy ds. zagranicznych</a:t>
            </a:r>
          </a:p>
          <a:p>
            <a:r>
              <a:rPr lang="pl-PL" dirty="0"/>
              <a:t>Unieważnienie paszportu dyplomatycznego:</a:t>
            </a:r>
          </a:p>
          <a:p>
            <a:pPr lvl="1"/>
            <a:r>
              <a:rPr lang="pl-PL" dirty="0"/>
              <a:t>Minister właściwego ds. zagranicznych</a:t>
            </a:r>
          </a:p>
          <a:p>
            <a:pPr lvl="1"/>
            <a:r>
              <a:rPr lang="pl-PL" dirty="0"/>
              <a:t>Konsul, za granicą po wyrażeniu zgody przez ministra właściwego ds. zagranicznych</a:t>
            </a:r>
          </a:p>
        </p:txBody>
      </p:sp>
    </p:spTree>
    <p:extLst>
      <p:ext uri="{BB962C8B-B14F-4D97-AF65-F5344CB8AC3E}">
        <p14:creationId xmlns:p14="http://schemas.microsoft.com/office/powerpoint/2010/main" val="11338034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3830AF-6C8C-4891-A187-9ED9942F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8920"/>
            <a:ext cx="9601200" cy="871151"/>
          </a:xfrm>
        </p:spPr>
        <p:txBody>
          <a:bodyPr/>
          <a:lstStyle/>
          <a:p>
            <a:r>
              <a:rPr lang="pl-PL" dirty="0"/>
              <a:t>Paszport dyplomatyczny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BA7387-148D-4A54-9DC1-3EA87042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3957"/>
            <a:ext cx="9601200" cy="516512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Uprawnionymi do otrzymania paszportu dyplomatycznego są:</a:t>
            </a:r>
          </a:p>
          <a:p>
            <a:pPr lvl="1"/>
            <a:r>
              <a:rPr lang="pl-PL" dirty="0"/>
              <a:t>Prezydent Rzeczypospolitej Polskiej; </a:t>
            </a:r>
          </a:p>
          <a:p>
            <a:pPr lvl="1"/>
            <a:r>
              <a:rPr lang="pl-PL" dirty="0"/>
              <a:t>Marszałek i wicemarszałkowie Sejmu; </a:t>
            </a:r>
          </a:p>
          <a:p>
            <a:pPr lvl="1"/>
            <a:r>
              <a:rPr lang="pl-PL" dirty="0"/>
              <a:t>Marszałek i wicemarszałkowie Senatu; </a:t>
            </a:r>
          </a:p>
          <a:p>
            <a:pPr lvl="1"/>
            <a:r>
              <a:rPr lang="pl-PL" dirty="0"/>
              <a:t>Prezes i wiceprezesi Rady Ministrów;</a:t>
            </a:r>
          </a:p>
          <a:p>
            <a:pPr lvl="1"/>
            <a:r>
              <a:rPr lang="pl-PL" dirty="0"/>
              <a:t>ministrowie, sekretarze i podsekretarze stanu; </a:t>
            </a:r>
          </a:p>
          <a:p>
            <a:pPr lvl="1"/>
            <a:r>
              <a:rPr lang="pl-PL" dirty="0"/>
              <a:t>posłowie i senatorowie; </a:t>
            </a:r>
          </a:p>
          <a:p>
            <a:pPr lvl="1"/>
            <a:r>
              <a:rPr lang="pl-PL" dirty="0"/>
              <a:t>posłowie do Parlamentu Europejskiego wybrani w Rzeczypospolitej Polskiej; </a:t>
            </a:r>
          </a:p>
          <a:p>
            <a:pPr lvl="1"/>
            <a:r>
              <a:rPr lang="pl-PL" dirty="0"/>
              <a:t> Prezes, Wiceprezes i sędziowie Trybunału Konstytucyjnego;</a:t>
            </a:r>
          </a:p>
          <a:p>
            <a:pPr lvl="1"/>
            <a:r>
              <a:rPr lang="pl-PL" dirty="0"/>
              <a:t> Pierwszy Prezes i Prezesi Sądu Najwyższego; </a:t>
            </a:r>
          </a:p>
          <a:p>
            <a:pPr lvl="1"/>
            <a:r>
              <a:rPr lang="pl-PL" dirty="0"/>
              <a:t>Prezes i wiceprezesi Naczelnego Sądu Administracyjnego;</a:t>
            </a:r>
          </a:p>
          <a:p>
            <a:pPr lvl="1"/>
            <a:r>
              <a:rPr lang="pl-PL" dirty="0"/>
              <a:t> Prokurator Krajowy i pozostali zastępcy Prokuratora Generalnego</a:t>
            </a:r>
          </a:p>
          <a:p>
            <a:pPr lvl="1"/>
            <a:r>
              <a:rPr lang="pl-PL" dirty="0"/>
              <a:t>Małżonkowie ww. osób (za wyjątkiem małżonków posłów, senatorów, posłów do PE, Prezesa, Wiceprezesa i sędziów TK, Prokuratora Krajowego i zastępców Prokuratora Generalnego) jeżeli towarzyszą im w podróży służbowej poza granicami kraju</a:t>
            </a:r>
          </a:p>
        </p:txBody>
      </p:sp>
    </p:spTree>
    <p:extLst>
      <p:ext uri="{BB962C8B-B14F-4D97-AF65-F5344CB8AC3E}">
        <p14:creationId xmlns:p14="http://schemas.microsoft.com/office/powerpoint/2010/main" val="4272963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3830AF-6C8C-4891-A187-9ED9942FB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8920"/>
            <a:ext cx="9601200" cy="871151"/>
          </a:xfrm>
        </p:spPr>
        <p:txBody>
          <a:bodyPr/>
          <a:lstStyle/>
          <a:p>
            <a:r>
              <a:rPr lang="pl-PL" dirty="0"/>
              <a:t>Paszport dyplomatyczny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BA7387-148D-4A54-9DC1-3EA870426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83957"/>
            <a:ext cx="9601200" cy="516512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Uprawnionymi do otrzymania paszportu dyplomatycznego są:</a:t>
            </a:r>
          </a:p>
          <a:p>
            <a:pPr lvl="1"/>
            <a:r>
              <a:rPr lang="pl-PL" i="0" dirty="0"/>
              <a:t>byli Prezydenci </a:t>
            </a:r>
            <a:r>
              <a:rPr lang="pl-PL" dirty="0"/>
              <a:t>Rzeczypospolitej Polskiej</a:t>
            </a:r>
          </a:p>
          <a:p>
            <a:pPr lvl="1"/>
            <a:r>
              <a:rPr lang="pl-PL" dirty="0"/>
              <a:t>byli Prezesi Rady Ministrów</a:t>
            </a:r>
          </a:p>
          <a:p>
            <a:pPr lvl="1"/>
            <a:r>
              <a:rPr lang="pl-PL" dirty="0"/>
              <a:t>byli Ministrowie Spraw Zagranicznych</a:t>
            </a:r>
          </a:p>
          <a:p>
            <a:pPr marL="530352" lvl="1" indent="0">
              <a:buNone/>
            </a:pPr>
            <a:r>
              <a:rPr lang="pl-PL" i="0" dirty="0"/>
              <a:t>Którzy zostali powołani do </a:t>
            </a:r>
            <a:r>
              <a:rPr lang="pl-PL" dirty="0"/>
              <a:t>pełnienia tych funkcji, poczynając od dnia 24 sierpnia 1989 r.</a:t>
            </a:r>
          </a:p>
          <a:p>
            <a:pPr marL="530352" lvl="1" indent="0">
              <a:buNone/>
            </a:pPr>
            <a:r>
              <a:rPr lang="pl-PL" i="0" dirty="0"/>
              <a:t>osoby zajmujące stanowiska lub pełniące funkcje:</a:t>
            </a:r>
          </a:p>
          <a:p>
            <a:pPr lvl="1"/>
            <a:r>
              <a:rPr lang="pl-PL" dirty="0"/>
              <a:t>w służbie zagranicznej, które posiadają stopień dyplomatyczny</a:t>
            </a:r>
          </a:p>
          <a:p>
            <a:pPr lvl="1"/>
            <a:r>
              <a:rPr lang="pl-PL" dirty="0"/>
              <a:t>związane z przywilejami i immunitetami dyplomatycznymi na podstawie umów międzynarodowych, których stroną jest Rzeczpospolita Polska, lub zwyczajów międzynarodowych</a:t>
            </a:r>
          </a:p>
          <a:p>
            <a:pPr lvl="1"/>
            <a:r>
              <a:rPr lang="pl-PL" dirty="0"/>
              <a:t>w wyniku skierowania do pracy w organizacjach międzynarodowych</a:t>
            </a:r>
          </a:p>
          <a:p>
            <a:pPr lvl="1"/>
            <a:r>
              <a:rPr lang="pl-PL" i="0" dirty="0"/>
              <a:t>członkowie rodzin ww. osób, </a:t>
            </a:r>
            <a:r>
              <a:rPr lang="pl-PL" dirty="0"/>
              <a:t>jeżeli pozostają z nimi we wspólnocie domowej i przesiedlają się z nimi za granicę lub członkowie rodzin nieprzesiedlający się z za granicę w celu odwiedzin tych osób</a:t>
            </a:r>
            <a:endParaRPr lang="pl-PL" i="0" dirty="0"/>
          </a:p>
        </p:txBody>
      </p:sp>
    </p:spTree>
    <p:extLst>
      <p:ext uri="{BB962C8B-B14F-4D97-AF65-F5344CB8AC3E}">
        <p14:creationId xmlns:p14="http://schemas.microsoft.com/office/powerpoint/2010/main" val="4742842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AD9AC5-BC3F-4F59-9B0F-D041FCB8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Paszport dyplomatyczny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499042-F4FF-40FF-B4CE-72282E735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7589"/>
            <a:ext cx="9601200" cy="407722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W przypadkach uzasadnionych potrzebą ochrony interesów Rzeczypospolitej Polskiej za granicą minister właściwy do spraw zagranicznych może podjąć decyzję o wydaniu paszportu dyplomatycznego również obywatelom polskim innym niż wskazane w katalogu osób uprawnionych do otrzymania paszportu dyplomatycznego</a:t>
            </a:r>
            <a:br>
              <a:rPr lang="pl-PL" dirty="0"/>
            </a:br>
            <a:endParaRPr lang="pl-PL" dirty="0"/>
          </a:p>
          <a:p>
            <a:r>
              <a:rPr lang="pl-PL" dirty="0"/>
              <a:t> W paszporcie dyplomatycznym zamieszcza się:</a:t>
            </a:r>
          </a:p>
          <a:p>
            <a:pPr lvl="1"/>
            <a:r>
              <a:rPr lang="pl-PL" dirty="0"/>
              <a:t>dane wskazane w art. 18  oraz</a:t>
            </a:r>
          </a:p>
          <a:p>
            <a:pPr lvl="1"/>
            <a:r>
              <a:rPr lang="pl-PL" dirty="0"/>
              <a:t>stopień dyplomatyczny, funkcję, stanowisko lub tytuł posiadacza paszportu</a:t>
            </a:r>
          </a:p>
          <a:p>
            <a:pPr lvl="1"/>
            <a:endParaRPr lang="pl-PL" dirty="0"/>
          </a:p>
          <a:p>
            <a:r>
              <a:rPr lang="pl-PL" dirty="0"/>
              <a:t>paszportem dyplomatycznym można się legitymować </a:t>
            </a:r>
            <a:r>
              <a:rPr lang="pl-PL" b="1" dirty="0"/>
              <a:t>wyłącznie w trakcie podróży służbowej </a:t>
            </a:r>
            <a:r>
              <a:rPr lang="pl-PL" dirty="0"/>
              <a:t>lub </a:t>
            </a:r>
            <a:r>
              <a:rPr lang="pl-PL" b="1" dirty="0"/>
              <a:t>w związku z wykonywaniem czynności służbowych poza granicami kraju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0883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F54BE-5B53-41F9-81DC-D0794866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85176"/>
            <a:ext cx="9601200" cy="1305838"/>
          </a:xfrm>
        </p:spPr>
        <p:txBody>
          <a:bodyPr>
            <a:normAutofit/>
          </a:bodyPr>
          <a:lstStyle/>
          <a:p>
            <a:r>
              <a:rPr lang="pl-PL" sz="4000" dirty="0"/>
              <a:t>Paszport służbowy Ministerstwa Spraw Zagranicznych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C883DF-2DA3-4D69-86A2-FC216F1E9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91847"/>
            <a:ext cx="9601200" cy="3775553"/>
          </a:xfrm>
        </p:spPr>
        <p:txBody>
          <a:bodyPr/>
          <a:lstStyle/>
          <a:p>
            <a:r>
              <a:rPr lang="pl-PL" dirty="0"/>
              <a:t>Paszport służbowy MSZ  jest ważny przez okres w nim wskazany, z tym że okres jego ważności nie może przekroczyć 10 lat od daty jego wydania</a:t>
            </a:r>
          </a:p>
          <a:p>
            <a:r>
              <a:rPr lang="pl-PL" dirty="0"/>
              <a:t>Paszport służbowy MSZ przysługuje:</a:t>
            </a:r>
          </a:p>
          <a:p>
            <a:pPr lvl="1"/>
            <a:r>
              <a:rPr lang="pl-PL" dirty="0"/>
              <a:t>członkom służby zagranicznej nieposiadającym stopnia dyplomatycznego oraz innym osobom skierowanym do wykonywania obowiązków służbowych w placówce zagranicznej</a:t>
            </a:r>
          </a:p>
          <a:p>
            <a:pPr lvl="1"/>
            <a:r>
              <a:rPr lang="pl-PL" dirty="0"/>
              <a:t>członkom rodziny ww. osób jeżeli pozostają z nimi we wspólnocie domowej i przesiedlają się z nimi za granicę lub w razie nieprzesiedlania się za granicę w celu odwiedzin tych osób  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1401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04E3B9-4DC9-4CD8-B09B-7D6B495A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48066"/>
            <a:ext cx="9601200" cy="1485900"/>
          </a:xfrm>
        </p:spPr>
        <p:txBody>
          <a:bodyPr>
            <a:normAutofit/>
          </a:bodyPr>
          <a:lstStyle/>
          <a:p>
            <a:r>
              <a:rPr lang="pl-PL" sz="4000" dirty="0"/>
              <a:t>Paszport służbowy Ministerstwa Spraw Zagranicznych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0E67D8-947B-4110-A58E-6FAD421B2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17315"/>
            <a:ext cx="9601200" cy="3875762"/>
          </a:xfrm>
        </p:spPr>
        <p:txBody>
          <a:bodyPr/>
          <a:lstStyle/>
          <a:p>
            <a:r>
              <a:rPr lang="pl-PL" dirty="0"/>
              <a:t>W przypadkach uzasadnionych potrzebą ochrony interesów Rzeczypospolitej Polskiej za granicą minister właściwy do spraw zagranicznych może podjąć decyzję o wydaniu paszportu służbowego MZS również obywatelom polskim innym niż wskazane w katalogu osób uprawnionych do otrzymania paszportu służbowego MSZ</a:t>
            </a:r>
          </a:p>
          <a:p>
            <a:r>
              <a:rPr lang="pl-PL" dirty="0"/>
              <a:t>W przypadkach uzasadnionych potrzebami służby zagranicznej oraz względami bezpieczeństwa państwa tej samej osobie można wydać drugi paszport służbowy MSZ</a:t>
            </a:r>
          </a:p>
          <a:p>
            <a:r>
              <a:rPr lang="pl-PL" dirty="0"/>
              <a:t>paszportem służbowym MSZ można się legitymować </a:t>
            </a:r>
            <a:r>
              <a:rPr lang="pl-PL" b="1" dirty="0"/>
              <a:t>wyłącznie w trakcie podróży służbowej</a:t>
            </a:r>
            <a:r>
              <a:rPr lang="pl-PL" dirty="0"/>
              <a:t> lub </a:t>
            </a:r>
            <a:r>
              <a:rPr lang="pl-PL" b="1" dirty="0"/>
              <a:t>w związku z wykonywaniem czynności służbowych poza granicami kraju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2021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2E973D-9129-4086-A60F-567DDE15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72650"/>
            <a:ext cx="9601200" cy="967635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Utrata ważności/unieważnienie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359D03-CC6C-4CF2-9EED-9A0D21AA3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40285"/>
            <a:ext cx="9601200" cy="531103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Dokument paszportowy traci ważność: </a:t>
            </a:r>
          </a:p>
          <a:p>
            <a:pPr lvl="1"/>
            <a:r>
              <a:rPr lang="pl-PL" dirty="0"/>
              <a:t>Z upływem terminu na jaki został wydany</a:t>
            </a:r>
          </a:p>
          <a:p>
            <a:r>
              <a:rPr lang="pl-PL" dirty="0"/>
              <a:t>Unieważnienie:</a:t>
            </a:r>
          </a:p>
          <a:p>
            <a:pPr lvl="1"/>
            <a:r>
              <a:rPr lang="pl-PL" dirty="0"/>
              <a:t>Zmiana danych</a:t>
            </a:r>
          </a:p>
          <a:p>
            <a:pPr lvl="1"/>
            <a:r>
              <a:rPr lang="pl-PL" dirty="0"/>
              <a:t>Odbiór nowego dokumentu paszportowego</a:t>
            </a:r>
          </a:p>
          <a:p>
            <a:pPr lvl="1"/>
            <a:r>
              <a:rPr lang="pl-PL" dirty="0"/>
              <a:t>zgłoszenie utraty, uszkodzenia dokumentu paszportowego lub zgłoszenia nieuprawnionego wykorzystania danych osobowych posiadacza dokumentu paszportowego</a:t>
            </a:r>
          </a:p>
          <a:p>
            <a:pPr lvl="1"/>
            <a:r>
              <a:rPr lang="pl-PL" dirty="0"/>
              <a:t>Przekazanie przez osobę trzecią</a:t>
            </a:r>
          </a:p>
          <a:p>
            <a:pPr lvl="1"/>
            <a:r>
              <a:rPr lang="pl-PL" dirty="0"/>
              <a:t>wniosku obywatela o unieważnienie posiadanego dokumentu paszportowego;</a:t>
            </a:r>
          </a:p>
          <a:p>
            <a:pPr lvl="1"/>
            <a:r>
              <a:rPr lang="pl-PL" dirty="0"/>
              <a:t>z dniem utraty obywatelstwa polskiego przez posiadacza dokumentu paszportowego; </a:t>
            </a:r>
          </a:p>
          <a:p>
            <a:pPr lvl="1"/>
            <a:r>
              <a:rPr lang="pl-PL" dirty="0"/>
              <a:t>z dniem śmierci jego posiadacza; </a:t>
            </a:r>
          </a:p>
          <a:p>
            <a:pPr lvl="1"/>
            <a:r>
              <a:rPr lang="pl-PL" dirty="0"/>
              <a:t>stwierdzenia przez organ paszportowy wady technicznej lub w przypadku błędnej personalizacji;</a:t>
            </a:r>
          </a:p>
        </p:txBody>
      </p:sp>
    </p:spTree>
    <p:extLst>
      <p:ext uri="{BB962C8B-B14F-4D97-AF65-F5344CB8AC3E}">
        <p14:creationId xmlns:p14="http://schemas.microsoft.com/office/powerpoint/2010/main" val="3286214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B3D70-19CE-4FDB-B4F0-8BE16F802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1938"/>
            <a:ext cx="9601200" cy="817323"/>
          </a:xfrm>
        </p:spPr>
        <p:txBody>
          <a:bodyPr>
            <a:normAutofit/>
          </a:bodyPr>
          <a:lstStyle/>
          <a:p>
            <a:r>
              <a:rPr lang="pl-PL" sz="3600" dirty="0"/>
              <a:t>Unieważnienie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F016D1-B63A-49A0-AF29-EAF908F65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40"/>
            <a:ext cx="9601200" cy="4672208"/>
          </a:xfrm>
        </p:spPr>
        <p:txBody>
          <a:bodyPr>
            <a:normAutofit/>
          </a:bodyPr>
          <a:lstStyle/>
          <a:p>
            <a:r>
              <a:rPr lang="pl-PL" dirty="0"/>
              <a:t>Unieważnienie:</a:t>
            </a:r>
            <a:br>
              <a:rPr lang="pl-PL" dirty="0"/>
            </a:br>
            <a:br>
              <a:rPr lang="pl-PL" dirty="0"/>
            </a:br>
            <a:r>
              <a:rPr lang="pl-PL" dirty="0"/>
              <a:t>na wniosek:</a:t>
            </a:r>
          </a:p>
          <a:p>
            <a:pPr lvl="1"/>
            <a:r>
              <a:rPr lang="pl-PL" dirty="0"/>
              <a:t>sądu prowadzącego przeciwko posiadaczowi dokumentu paszportowego postępowanie w sprawie karnej lub postępowanie w sprawie o przestępstwo skarbowe, postępowanie w sprawie nieletniego lub prowadzącego postępowanie cywilne</a:t>
            </a:r>
          </a:p>
          <a:p>
            <a:pPr lvl="1"/>
            <a:r>
              <a:rPr lang="pl-PL" dirty="0"/>
              <a:t>organu prowadzącego postępowanie przygotowawcze, organu postępowania wykonawczego w sprawie karnej, w tym o przestępstwo skarbowe, przeciwko posiadaczowi dokumentu paszportowego</a:t>
            </a:r>
          </a:p>
          <a:p>
            <a:pPr lvl="1"/>
            <a:r>
              <a:rPr lang="pl-PL" dirty="0"/>
              <a:t>Na wniosek sądu prowadzącego postępowanie w sprawie o wykonywanie władzy rodzicielskiej, unieważnia się dokument paszportowy małoletniego, w stosunku do którego ma zostać wydane orzeczenie w przedmiocie wykonywania władzy rodzicielskiej</a:t>
            </a:r>
          </a:p>
        </p:txBody>
      </p:sp>
    </p:spTree>
    <p:extLst>
      <p:ext uri="{BB962C8B-B14F-4D97-AF65-F5344CB8AC3E}">
        <p14:creationId xmlns:p14="http://schemas.microsoft.com/office/powerpoint/2010/main" val="3268459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2E973D-9129-4086-A60F-567DDE15F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31676"/>
            <a:ext cx="9915395" cy="942583"/>
          </a:xfrm>
        </p:spPr>
        <p:txBody>
          <a:bodyPr>
            <a:normAutofit fontScale="90000"/>
          </a:bodyPr>
          <a:lstStyle/>
          <a:p>
            <a:r>
              <a:rPr lang="pl-PL" sz="4000" dirty="0"/>
              <a:t>Zniszczenie, utrata dokumentu paszportowego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359D03-CC6C-4CF2-9EED-9A0D21AA3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0835"/>
            <a:ext cx="9601200" cy="4610485"/>
          </a:xfrm>
        </p:spPr>
        <p:txBody>
          <a:bodyPr>
            <a:normAutofit/>
          </a:bodyPr>
          <a:lstStyle/>
          <a:p>
            <a:r>
              <a:rPr lang="pl-PL" dirty="0"/>
              <a:t>Osoba, która utraciła dokument paszportowy lub której dokument paszportowy uległ zniszczeniu, jest obowiązana niezwłocznie zawiadomić o tym organ paszportowy</a:t>
            </a:r>
          </a:p>
          <a:p>
            <a:r>
              <a:rPr lang="pl-PL" dirty="0"/>
              <a:t>Odnaleziony dokument paszportowy nie podlega zwrotowi osobie, której został uprzednio wydany</a:t>
            </a:r>
          </a:p>
          <a:p>
            <a:r>
              <a:rPr lang="pl-PL" dirty="0"/>
              <a:t>Jeżeli osoba odnalazła własny dokument paszportowy wcześniej zgłoszony jako utracony, jest obowiązana do jego zwrotu właściwemu miejscowo organowi paszportowemu. </a:t>
            </a:r>
          </a:p>
        </p:txBody>
      </p:sp>
    </p:spTree>
    <p:extLst>
      <p:ext uri="{BB962C8B-B14F-4D97-AF65-F5344CB8AC3E}">
        <p14:creationId xmlns:p14="http://schemas.microsoft.com/office/powerpoint/2010/main" val="339964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77160-04D9-40FD-B18F-2F0EBEEA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17880"/>
          </a:xfrm>
        </p:spPr>
        <p:txBody>
          <a:bodyPr/>
          <a:lstStyle/>
          <a:p>
            <a:r>
              <a:rPr lang="pl-PL" dirty="0"/>
              <a:t>Dokumenty paszportowe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B328B7-3A27-4BC7-AD57-1905E2F75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Zakres regulacji ustawowej:</a:t>
            </a:r>
          </a:p>
          <a:p>
            <a:pPr lvl="1"/>
            <a:r>
              <a:rPr lang="pl-PL" dirty="0"/>
              <a:t>rodzaje dokumentów paszportowych;</a:t>
            </a:r>
          </a:p>
          <a:p>
            <a:pPr lvl="1"/>
            <a:r>
              <a:rPr lang="pl-PL" dirty="0"/>
              <a:t> właściwość organów wydających dokumenty paszportowe; </a:t>
            </a:r>
          </a:p>
          <a:p>
            <a:pPr lvl="1"/>
            <a:r>
              <a:rPr lang="pl-PL" dirty="0"/>
              <a:t>okoliczności uzasadniające odmowę wydania lub unieważnienie dokumentu paszportowego; </a:t>
            </a:r>
          </a:p>
          <a:p>
            <a:pPr lvl="1"/>
            <a:r>
              <a:rPr lang="pl-PL" dirty="0"/>
              <a:t>zakres danych wpisywanych do dokumentu paszportowego; </a:t>
            </a:r>
          </a:p>
          <a:p>
            <a:pPr lvl="1"/>
            <a:r>
              <a:rPr lang="pl-PL" dirty="0"/>
              <a:t>zakres danych zawartych w ewidencjach paszportowych oraz sposób prowadzenia tych ewidencji i zasady udostępniania danych w nich gromadzonych oraz organy właściwe w tych sprawach. </a:t>
            </a:r>
          </a:p>
        </p:txBody>
      </p:sp>
    </p:spTree>
    <p:extLst>
      <p:ext uri="{BB962C8B-B14F-4D97-AF65-F5344CB8AC3E}">
        <p14:creationId xmlns:p14="http://schemas.microsoft.com/office/powerpoint/2010/main" val="9727740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5EA867-1F98-4980-BFE7-E5AE43A5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60332"/>
            <a:ext cx="9601200" cy="641959"/>
          </a:xfrm>
        </p:spPr>
        <p:txBody>
          <a:bodyPr>
            <a:normAutofit/>
          </a:bodyPr>
          <a:lstStyle/>
          <a:p>
            <a:r>
              <a:rPr lang="pl-PL" sz="3600" dirty="0"/>
              <a:t>Unieważnienie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72D022-BC0E-49A1-B111-3DBC83732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03540"/>
            <a:ext cx="9601200" cy="4163860"/>
          </a:xfrm>
        </p:spPr>
        <p:txBody>
          <a:bodyPr/>
          <a:lstStyle/>
          <a:p>
            <a:r>
              <a:rPr lang="pl-PL" dirty="0"/>
              <a:t>Unieważnienie dokumentu paszportowego następuje w drodze decyzji administracyjnej lub czynności materialno-technicznej </a:t>
            </a:r>
          </a:p>
          <a:p>
            <a:r>
              <a:rPr lang="pl-PL" dirty="0"/>
              <a:t>Wniesienie odwołania od decyzji o unieważnieniu tego dokumentu nie wstrzymuje jej</a:t>
            </a:r>
          </a:p>
        </p:txBody>
      </p:sp>
    </p:spTree>
    <p:extLst>
      <p:ext uri="{BB962C8B-B14F-4D97-AF65-F5344CB8AC3E}">
        <p14:creationId xmlns:p14="http://schemas.microsoft.com/office/powerpoint/2010/main" val="2389886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5BF1F0-1627-4160-AE03-D2BFC3879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Zwrot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0F70E1-7DAF-4FBE-8983-A2A4FBE64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6482"/>
            <a:ext cx="9601200" cy="3950918"/>
          </a:xfrm>
        </p:spPr>
        <p:txBody>
          <a:bodyPr/>
          <a:lstStyle/>
          <a:p>
            <a:r>
              <a:rPr lang="pl-PL" dirty="0"/>
              <a:t>Dokument paszportowy podlega zwrotowi:</a:t>
            </a:r>
          </a:p>
          <a:p>
            <a:pPr lvl="1"/>
            <a:r>
              <a:rPr lang="pl-PL" dirty="0"/>
              <a:t>W razie znalezienia dokumentu paszportowego </a:t>
            </a:r>
            <a:br>
              <a:rPr lang="pl-PL" dirty="0"/>
            </a:br>
            <a:endParaRPr lang="pl-PL" dirty="0"/>
          </a:p>
          <a:p>
            <a:pPr lvl="1"/>
            <a:r>
              <a:rPr lang="pl-PL" dirty="0"/>
              <a:t>W razie śmierci posiadacza dokumentu paszportowego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04923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7E5ED-B933-42D4-9C5E-AD77F3D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47597"/>
            <a:ext cx="9601200" cy="867427"/>
          </a:xfrm>
        </p:spPr>
        <p:txBody>
          <a:bodyPr>
            <a:normAutofit/>
          </a:bodyPr>
          <a:lstStyle/>
          <a:p>
            <a:r>
              <a:rPr lang="pl-PL" sz="4000" dirty="0"/>
              <a:t>Właściwość organów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2B418-1F97-410C-BC61-F5C9C9371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0701"/>
            <a:ext cx="9601200" cy="4672207"/>
          </a:xfrm>
        </p:spPr>
        <p:txBody>
          <a:bodyPr>
            <a:normAutofit/>
          </a:bodyPr>
          <a:lstStyle/>
          <a:p>
            <a:r>
              <a:rPr lang="pl-PL" dirty="0"/>
              <a:t>Minister właściwy ds. wewnętrznych:</a:t>
            </a:r>
          </a:p>
          <a:p>
            <a:pPr lvl="1"/>
            <a:r>
              <a:rPr lang="pl-PL" dirty="0"/>
              <a:t>Odpowiada za zapewnianie książeczek dokumentów paszportowych</a:t>
            </a:r>
          </a:p>
          <a:p>
            <a:pPr lvl="1"/>
            <a:r>
              <a:rPr lang="pl-PL" dirty="0"/>
              <a:t>Sporządzanie paszportów </a:t>
            </a:r>
          </a:p>
          <a:p>
            <a:pPr lvl="1"/>
            <a:r>
              <a:rPr lang="pl-PL" dirty="0"/>
              <a:t>Sporządzanie paszportów dyplomatycznych i paszportów służbowych MSZ (na wniosek ministra właściwego ds. zagranicznych)</a:t>
            </a:r>
          </a:p>
          <a:p>
            <a:pPr lvl="1"/>
            <a:r>
              <a:rPr lang="pl-PL" dirty="0"/>
              <a:t>sprawuje zwierzchni nadzór nad prowadzeniem spraw dotyczących paszportów i paszportów tymczasowych</a:t>
            </a:r>
          </a:p>
          <a:p>
            <a:pPr lvl="1"/>
            <a:r>
              <a:rPr lang="pl-PL" dirty="0"/>
              <a:t>Wyraża zgodę lub odmawia wyrażenia zgody na wydanie drugiego paszportu</a:t>
            </a:r>
          </a:p>
          <a:p>
            <a:pPr lvl="1"/>
            <a:r>
              <a:rPr lang="pl-PL" dirty="0"/>
              <a:t>W uzasadnianiach przypadkach, gdy przemawia za tym ważny interes państwa może wydać paszport</a:t>
            </a:r>
          </a:p>
          <a:p>
            <a:pPr lvl="1"/>
            <a:r>
              <a:rPr lang="pl-PL" dirty="0"/>
              <a:t>Jest organem wyższego stopnia w rozumieniu przepisów Kodeksu postepowania administracyjnego w stosunku do wojewodów i konsulów w zakresie wskazanym w ust. O dokumentach paszportowych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35073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7E5ED-B933-42D4-9C5E-AD77F3D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47597"/>
            <a:ext cx="9601200" cy="955109"/>
          </a:xfrm>
        </p:spPr>
        <p:txBody>
          <a:bodyPr>
            <a:normAutofit/>
          </a:bodyPr>
          <a:lstStyle/>
          <a:p>
            <a:r>
              <a:rPr lang="pl-PL" dirty="0"/>
              <a:t>Właściwość organów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2B418-1F97-410C-BC61-F5C9C9371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38195"/>
            <a:ext cx="9601200" cy="4672207"/>
          </a:xfrm>
        </p:spPr>
        <p:txBody>
          <a:bodyPr>
            <a:normAutofit/>
          </a:bodyPr>
          <a:lstStyle/>
          <a:p>
            <a:r>
              <a:rPr lang="pl-PL" dirty="0"/>
              <a:t>Minister właściwy ds. zagranicznych:</a:t>
            </a:r>
          </a:p>
          <a:p>
            <a:pPr lvl="1"/>
            <a:r>
              <a:rPr lang="pl-PL" dirty="0"/>
              <a:t>Wydaje, odmawia wydania i unieważnia paszporty dyplomatyczne i paszporty służbowe MSZ</a:t>
            </a:r>
          </a:p>
          <a:p>
            <a:pPr lvl="1"/>
            <a:r>
              <a:rPr lang="pl-PL" dirty="0"/>
              <a:t>W przypadkach uzasadnionych potrzebą ochrony interesów RP za granicą może podjąć decyzję o wydaniu paszportu dyplomatycznego lub paszportu służbowego MSZ innemu niż wskazani w ustawie obywatelowi polskiemu</a:t>
            </a:r>
          </a:p>
          <a:p>
            <a:pPr lvl="1"/>
            <a:r>
              <a:rPr lang="pl-PL" dirty="0"/>
              <a:t>sprawuje zwierzchni nadzór nad prowadzeniem spraw dotyczących paszportów dyplomatycznych i paszportów służbowych Ministerstwa Spraw Zagranicznych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67495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77E5ED-B933-42D4-9C5E-AD77F3D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2688"/>
          </a:xfrm>
        </p:spPr>
        <p:txBody>
          <a:bodyPr/>
          <a:lstStyle/>
          <a:p>
            <a:r>
              <a:rPr lang="pl-PL" dirty="0"/>
              <a:t>Właściwość organów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02B418-1F97-410C-BC61-F5C9C9371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8488"/>
            <a:ext cx="9601200" cy="4188912"/>
          </a:xfrm>
        </p:spPr>
        <p:txBody>
          <a:bodyPr>
            <a:normAutofit/>
          </a:bodyPr>
          <a:lstStyle/>
          <a:p>
            <a:r>
              <a:rPr lang="pl-PL" dirty="0"/>
              <a:t>Konsul</a:t>
            </a:r>
          </a:p>
          <a:p>
            <a:pPr lvl="1"/>
            <a:r>
              <a:rPr lang="pl-PL" dirty="0"/>
              <a:t>Odpowiada za sporządzanie paszportów tymczasowych </a:t>
            </a:r>
          </a:p>
          <a:p>
            <a:pPr lvl="1"/>
            <a:r>
              <a:rPr lang="pl-PL" dirty="0"/>
              <a:t>Wydaje i domawia wydania paszportów i paszportów tymczasowych za granicą</a:t>
            </a:r>
          </a:p>
          <a:p>
            <a:pPr lvl="1"/>
            <a:r>
              <a:rPr lang="pl-PL" dirty="0"/>
              <a:t>Unieważnia paszporty i paszporty tymczasowe za granicą  </a:t>
            </a:r>
          </a:p>
          <a:p>
            <a:r>
              <a:rPr lang="pl-PL" dirty="0"/>
              <a:t>Wojewoda</a:t>
            </a:r>
          </a:p>
          <a:p>
            <a:pPr lvl="1"/>
            <a:r>
              <a:rPr lang="pl-PL" dirty="0"/>
              <a:t>Odpowiada za sporządzanie paszportów tymczasowych </a:t>
            </a:r>
          </a:p>
          <a:p>
            <a:pPr lvl="1"/>
            <a:r>
              <a:rPr lang="pl-PL" dirty="0"/>
              <a:t>Wydaje i domawia wydania paszportów i paszportów tymczasowych w RP</a:t>
            </a:r>
          </a:p>
          <a:p>
            <a:pPr lvl="1"/>
            <a:r>
              <a:rPr lang="pl-PL" dirty="0"/>
              <a:t>Unieważnia paszporty i paszporty tymczasowe w RP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14226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BB3E77-93E7-4E93-9AD5-31A87AAF5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2688"/>
          </a:xfrm>
        </p:spPr>
        <p:txBody>
          <a:bodyPr/>
          <a:lstStyle/>
          <a:p>
            <a:r>
              <a:rPr lang="pl-PL" dirty="0"/>
              <a:t>Formy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27515D-8969-43B4-A809-AD6C0B4CB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/>
          <a:lstStyle/>
          <a:p>
            <a:r>
              <a:rPr lang="pl-PL" dirty="0"/>
              <a:t>Czynność materialno-techniczna</a:t>
            </a:r>
          </a:p>
          <a:p>
            <a:pPr lvl="1"/>
            <a:r>
              <a:rPr lang="pl-PL" dirty="0"/>
              <a:t>Wydanie paszportu</a:t>
            </a:r>
          </a:p>
          <a:p>
            <a:pPr lvl="1"/>
            <a:r>
              <a:rPr lang="pl-PL" dirty="0"/>
              <a:t>Unieważnienie </a:t>
            </a:r>
            <a:r>
              <a:rPr lang="pl-PL"/>
              <a:t>dokumentu paszportowego </a:t>
            </a:r>
            <a:endParaRPr lang="pl-PL" dirty="0"/>
          </a:p>
          <a:p>
            <a:r>
              <a:rPr lang="pl-PL" dirty="0"/>
              <a:t>Decyzje administracyjne (przykłady):</a:t>
            </a:r>
          </a:p>
          <a:p>
            <a:pPr lvl="1"/>
            <a:r>
              <a:rPr lang="pl-PL" dirty="0"/>
              <a:t>Odmowa wydania dokumentu paszportowego</a:t>
            </a:r>
          </a:p>
          <a:p>
            <a:pPr lvl="1"/>
            <a:r>
              <a:rPr lang="pl-PL" dirty="0"/>
              <a:t>Unieważnienie dokumentu paszportowego</a:t>
            </a:r>
          </a:p>
          <a:p>
            <a:pPr lvl="1"/>
            <a:r>
              <a:rPr lang="pl-PL" dirty="0"/>
              <a:t>Zgoda na wydanie drugiego paszportu</a:t>
            </a:r>
          </a:p>
        </p:txBody>
      </p:sp>
    </p:spTree>
    <p:extLst>
      <p:ext uri="{BB962C8B-B14F-4D97-AF65-F5344CB8AC3E}">
        <p14:creationId xmlns:p14="http://schemas.microsoft.com/office/powerpoint/2010/main" val="273539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77160-04D9-40FD-B18F-2F0EBEEA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01595"/>
            <a:ext cx="9601200" cy="817880"/>
          </a:xfrm>
        </p:spPr>
        <p:txBody>
          <a:bodyPr/>
          <a:lstStyle/>
          <a:p>
            <a:r>
              <a:rPr lang="pl-PL" dirty="0"/>
              <a:t>Dokumenty paszportowe – pojęcia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B328B7-3A27-4BC7-AD57-1905E2F7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9307"/>
            <a:ext cx="9601200" cy="4887097"/>
          </a:xfrm>
        </p:spPr>
        <p:txBody>
          <a:bodyPr>
            <a:normAutofit/>
          </a:bodyPr>
          <a:lstStyle/>
          <a:p>
            <a:r>
              <a:rPr lang="pl-PL" b="1" dirty="0"/>
              <a:t>Dokument paszportowy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Paszport</a:t>
            </a:r>
          </a:p>
          <a:p>
            <a:pPr lvl="1"/>
            <a:r>
              <a:rPr lang="pl-PL" dirty="0"/>
              <a:t>Paszport tymczasowy</a:t>
            </a:r>
          </a:p>
          <a:p>
            <a:pPr lvl="1"/>
            <a:r>
              <a:rPr lang="pl-PL" dirty="0"/>
              <a:t>Paszport dyplomatyczny</a:t>
            </a:r>
          </a:p>
          <a:p>
            <a:pPr lvl="1"/>
            <a:r>
              <a:rPr lang="pl-PL" dirty="0"/>
              <a:t>Paszport służbowy Ministerstwa Spraw Zagranicznych </a:t>
            </a:r>
          </a:p>
          <a:p>
            <a:r>
              <a:rPr lang="pl-PL" b="1" dirty="0"/>
              <a:t>Organ paszportowy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Minister właściwy ds. wewnętrznych</a:t>
            </a:r>
          </a:p>
          <a:p>
            <a:pPr lvl="1"/>
            <a:r>
              <a:rPr lang="pl-PL" dirty="0"/>
              <a:t>Minister właściwy ds. zagranicznych</a:t>
            </a:r>
          </a:p>
          <a:p>
            <a:pPr lvl="1"/>
            <a:r>
              <a:rPr lang="pl-PL" dirty="0"/>
              <a:t>Wojewodowie</a:t>
            </a:r>
          </a:p>
          <a:p>
            <a:pPr lvl="1"/>
            <a:r>
              <a:rPr lang="pl-PL" dirty="0"/>
              <a:t>Konsulowie </a:t>
            </a:r>
          </a:p>
          <a:p>
            <a:r>
              <a:rPr lang="pl-PL" b="1" dirty="0"/>
              <a:t>Dane biometryczne</a:t>
            </a:r>
            <a:r>
              <a:rPr lang="pl-PL" dirty="0"/>
              <a:t>– wizerunek twarzy i odciski palców umieszczone w dokumentach paszportowych w formie elektronicznej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001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C553DE-6FD3-4551-8CA5-385C2EAF1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94719"/>
          </a:xfrm>
        </p:spPr>
        <p:txBody>
          <a:bodyPr/>
          <a:lstStyle/>
          <a:p>
            <a:r>
              <a:rPr lang="pl-PL" dirty="0"/>
              <a:t>Dokumenty paszportowe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6BD60B-99B3-4900-9376-FA18D30FF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04164"/>
            <a:ext cx="9601200" cy="4459266"/>
          </a:xfrm>
        </p:spPr>
        <p:txBody>
          <a:bodyPr>
            <a:normAutofit/>
          </a:bodyPr>
          <a:lstStyle/>
          <a:p>
            <a:r>
              <a:rPr lang="pl-PL" b="1" dirty="0"/>
              <a:t>Dokument paszportowy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 uprawnia do przekraczania granicy i pobytu za granicą </a:t>
            </a:r>
          </a:p>
          <a:p>
            <a:pPr lvl="1"/>
            <a:r>
              <a:rPr lang="pl-PL" dirty="0"/>
              <a:t>poświadcza obywatelstwo polskie, </a:t>
            </a:r>
          </a:p>
          <a:p>
            <a:pPr lvl="1"/>
            <a:r>
              <a:rPr lang="pl-PL" dirty="0"/>
              <a:t>poświadcza tożsamość osoby w nim wskazanej w zakresie danych, jakie ten dokument zawiera.</a:t>
            </a:r>
          </a:p>
          <a:p>
            <a:r>
              <a:rPr lang="pl-PL" b="1" dirty="0"/>
              <a:t>Dokumenty paszportowe </a:t>
            </a:r>
            <a:r>
              <a:rPr lang="pl-PL" dirty="0"/>
              <a:t>w okresie ich </a:t>
            </a:r>
            <a:r>
              <a:rPr lang="pl-PL" b="1" dirty="0"/>
              <a:t>ważności </a:t>
            </a:r>
            <a:r>
              <a:rPr lang="pl-PL" dirty="0"/>
              <a:t>stanowią </a:t>
            </a:r>
            <a:r>
              <a:rPr lang="pl-PL" b="1" dirty="0"/>
              <a:t>własność Rzeczypospolitej Polskiej. </a:t>
            </a:r>
            <a:r>
              <a:rPr lang="pl-PL" dirty="0"/>
              <a:t>Osoba, której wydano paszport jest jego </a:t>
            </a:r>
            <a:r>
              <a:rPr lang="pl-PL" b="1" dirty="0"/>
              <a:t>posiadaczem</a:t>
            </a:r>
            <a:r>
              <a:rPr lang="pl-PL" dirty="0"/>
              <a:t>. </a:t>
            </a:r>
          </a:p>
          <a:p>
            <a:r>
              <a:rPr lang="pl-PL" dirty="0"/>
              <a:t>Forma: książeczka </a:t>
            </a:r>
          </a:p>
          <a:p>
            <a:r>
              <a:rPr lang="pl-PL" dirty="0"/>
              <a:t>Paszport oraz paszport tymczasowy są wydawane po uiszczeniu opłaty </a:t>
            </a:r>
          </a:p>
          <a:p>
            <a:pPr marL="0" indent="0">
              <a:buNone/>
            </a:pPr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708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CF299-E97C-4058-981F-2E6EDA66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1087"/>
            <a:ext cx="9601200" cy="908222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12B07-3AA6-4ED2-893B-D9AF6908E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4789"/>
            <a:ext cx="9601200" cy="4318686"/>
          </a:xfrm>
        </p:spPr>
        <p:txBody>
          <a:bodyPr>
            <a:normAutofit/>
          </a:bodyPr>
          <a:lstStyle/>
          <a:p>
            <a:r>
              <a:rPr lang="pl-PL" dirty="0"/>
              <a:t>Dokument paszportowy wydaje się </a:t>
            </a:r>
            <a:r>
              <a:rPr lang="pl-PL" b="1" dirty="0"/>
              <a:t>na wniosek osoby pełnoletniej </a:t>
            </a:r>
          </a:p>
          <a:p>
            <a:r>
              <a:rPr lang="pl-PL" dirty="0"/>
              <a:t>W uzasadnionych przypadkach, gdy w danym państwie nie ma polskiego urzędu konsularnego lub warunki uniemożliwiają lub znacznie utrudniają osobiste złożenie wniosku o wydanie paszportu tymczasowego w urzędzie konsularnym, na wniosek osoby ubiegającej się o wydanie paszportu tymczasowego, </a:t>
            </a:r>
            <a:r>
              <a:rPr lang="pl-PL" b="1" dirty="0"/>
              <a:t>konsul może odstąpić od wymogu osobistego złożenia wniosku i osobistego odbioru tego dokumentu</a:t>
            </a:r>
            <a:r>
              <a:rPr lang="pl-PL" dirty="0"/>
              <a:t>.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3409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CCF299-E97C-4058-981F-2E6EDA663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4524"/>
            <a:ext cx="9601200" cy="908222"/>
          </a:xfrm>
        </p:spPr>
        <p:txBody>
          <a:bodyPr/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12B07-3AA6-4ED2-893B-D9AF6908E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8096"/>
            <a:ext cx="9601200" cy="5035379"/>
          </a:xfrm>
        </p:spPr>
        <p:txBody>
          <a:bodyPr>
            <a:normAutofit/>
          </a:bodyPr>
          <a:lstStyle/>
          <a:p>
            <a:r>
              <a:rPr lang="pl-PL" dirty="0"/>
              <a:t>Wniosek o wydanie dokumentu paszportowego składa się osobiście, z wyjątkiem sytuacji gdy:</a:t>
            </a:r>
          </a:p>
          <a:p>
            <a:pPr lvl="1"/>
            <a:r>
              <a:rPr lang="pl-PL" dirty="0"/>
              <a:t>wniosek o wydanie dokumentu paszportowego </a:t>
            </a:r>
            <a:r>
              <a:rPr lang="pl-PL" b="1" dirty="0"/>
              <a:t>osobie małoletniej składają rodzice </a:t>
            </a:r>
            <a:r>
              <a:rPr lang="pl-PL" dirty="0"/>
              <a:t>lub </a:t>
            </a:r>
            <a:r>
              <a:rPr lang="pl-PL" b="1" dirty="0"/>
              <a:t>ustanowieni przez sąd opiekunowie </a:t>
            </a:r>
          </a:p>
          <a:p>
            <a:pPr lvl="1"/>
            <a:r>
              <a:rPr lang="pl-PL" dirty="0"/>
              <a:t>wniosek o wydanie dokumentu paszportowego </a:t>
            </a:r>
            <a:r>
              <a:rPr lang="pl-PL" b="1" dirty="0"/>
              <a:t>osobie ubezwłasnowolnionej całkowicie </a:t>
            </a:r>
            <a:r>
              <a:rPr lang="pl-PL" dirty="0"/>
              <a:t>pozostającej pod władzą rodzicielską </a:t>
            </a:r>
            <a:r>
              <a:rPr lang="pl-PL" b="1" dirty="0"/>
              <a:t>składają rodzice</a:t>
            </a:r>
            <a:r>
              <a:rPr lang="pl-PL" dirty="0"/>
              <a:t>, a niepozostającej pod władzą rodzicielską składa </a:t>
            </a:r>
            <a:r>
              <a:rPr lang="pl-PL" b="1" dirty="0"/>
              <a:t>opiekun ustanowiony przez sąd</a:t>
            </a:r>
          </a:p>
          <a:p>
            <a:pPr marL="530352" lvl="1" indent="0">
              <a:buNone/>
            </a:pPr>
            <a:r>
              <a:rPr lang="pl-PL" dirty="0"/>
              <a:t>Przy składaniu wniosku o wydanie dokumentu paszportowego jest wymagana </a:t>
            </a:r>
            <a:r>
              <a:rPr lang="pl-PL" b="1" dirty="0"/>
              <a:t>obecność osoby małoletniej, która ukończyła 5 lat</a:t>
            </a:r>
            <a:r>
              <a:rPr lang="pl-PL" dirty="0"/>
              <a:t>, oraz </a:t>
            </a:r>
            <a:r>
              <a:rPr lang="pl-PL" b="1" dirty="0"/>
              <a:t>osoby ubezwłasnowolnionej całkowicie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427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45F1A-AE6A-49A3-9A2D-F1E54FEF8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63639"/>
            <a:ext cx="9601200" cy="876229"/>
          </a:xfrm>
        </p:spPr>
        <p:txBody>
          <a:bodyPr>
            <a:normAutofit/>
          </a:bodyPr>
          <a:lstStyle/>
          <a:p>
            <a:r>
              <a:rPr lang="pl-PL" sz="4000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FBEE6-6E12-4BA0-B873-0B744EC8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8278"/>
            <a:ext cx="9601200" cy="4622105"/>
          </a:xfrm>
        </p:spPr>
        <p:txBody>
          <a:bodyPr>
            <a:normAutofit/>
          </a:bodyPr>
          <a:lstStyle/>
          <a:p>
            <a:r>
              <a:rPr lang="pl-PL" dirty="0"/>
              <a:t>Wniosek o wydanie dokumentu paszportowego zawiera:</a:t>
            </a:r>
          </a:p>
          <a:p>
            <a:pPr lvl="1"/>
            <a:r>
              <a:rPr lang="pl-PL" dirty="0"/>
              <a:t>numer PESEL;</a:t>
            </a:r>
          </a:p>
          <a:p>
            <a:pPr lvl="1"/>
            <a:r>
              <a:rPr lang="pl-PL" dirty="0"/>
              <a:t> nazwisko;</a:t>
            </a:r>
          </a:p>
          <a:p>
            <a:pPr lvl="1"/>
            <a:r>
              <a:rPr lang="pl-PL" dirty="0"/>
              <a:t>nazwisko rodowe oraz inne nazwiska, jeżeli były zmieniane; </a:t>
            </a:r>
          </a:p>
          <a:p>
            <a:pPr lvl="1"/>
            <a:r>
              <a:rPr lang="pl-PL" dirty="0"/>
              <a:t> imię (imiona); </a:t>
            </a:r>
          </a:p>
          <a:p>
            <a:pPr lvl="1"/>
            <a:r>
              <a:rPr lang="pl-PL" dirty="0"/>
              <a:t>imiona rodziców i nazwisko rodowe matki; </a:t>
            </a:r>
          </a:p>
          <a:p>
            <a:pPr lvl="1"/>
            <a:r>
              <a:rPr lang="pl-PL" dirty="0"/>
              <a:t>datę i miejsce urodzenia; </a:t>
            </a:r>
          </a:p>
          <a:p>
            <a:pPr lvl="1"/>
            <a:r>
              <a:rPr lang="pl-PL" dirty="0"/>
              <a:t> płeć; </a:t>
            </a:r>
          </a:p>
          <a:p>
            <a:pPr lvl="1"/>
            <a:r>
              <a:rPr lang="pl-PL" dirty="0"/>
              <a:t>podpis osoby, dla której ma być wydany dokument paszportowy</a:t>
            </a:r>
          </a:p>
        </p:txBody>
      </p:sp>
    </p:spTree>
    <p:extLst>
      <p:ext uri="{BB962C8B-B14F-4D97-AF65-F5344CB8AC3E}">
        <p14:creationId xmlns:p14="http://schemas.microsoft.com/office/powerpoint/2010/main" val="1835010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F45F1A-AE6A-49A3-9A2D-F1E54FEF8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89283"/>
            <a:ext cx="9601200" cy="938860"/>
          </a:xfrm>
        </p:spPr>
        <p:txBody>
          <a:bodyPr>
            <a:normAutofit/>
          </a:bodyPr>
          <a:lstStyle/>
          <a:p>
            <a:r>
              <a:rPr lang="pl-PL" dirty="0"/>
              <a:t>Wydanie dokumentu paszportowego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FBEE6-6E12-4BA0-B873-0B744EC8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77894"/>
            <a:ext cx="9601200" cy="4916467"/>
          </a:xfrm>
        </p:spPr>
        <p:txBody>
          <a:bodyPr>
            <a:normAutofit/>
          </a:bodyPr>
          <a:lstStyle/>
          <a:p>
            <a:r>
              <a:rPr lang="pl-PL" dirty="0"/>
              <a:t>Wniosek o wydanie dokumentu paszportowego zawiera:</a:t>
            </a:r>
          </a:p>
          <a:p>
            <a:pPr lvl="1"/>
            <a:r>
              <a:rPr lang="pl-PL" dirty="0"/>
              <a:t>imię, nazwisko, rodzaj, serie i numery dokumentów tożsamości, podpisy rodziców lub ustanowionych przez sąd opiekunów albo jednego z rodziców lub ustanowionych przez sąd opiekunów wyrażających zgodę na wydanie dokumentu paszportowego osobie małoletniej oraz datę ich złożenia; </a:t>
            </a:r>
          </a:p>
          <a:p>
            <a:pPr lvl="1"/>
            <a:r>
              <a:rPr lang="pl-PL" dirty="0"/>
              <a:t> opcjonalnie numer telefonu lub adres poczty elektronicznej; </a:t>
            </a:r>
          </a:p>
          <a:p>
            <a:pPr lvl="1"/>
            <a:r>
              <a:rPr lang="pl-PL" dirty="0"/>
              <a:t>pouczenie o odpowiedzialności karnej za podanie nieprawdziwych danych lub zatajenie danych; </a:t>
            </a:r>
          </a:p>
          <a:p>
            <a:pPr lvl="1"/>
            <a:r>
              <a:rPr lang="pl-PL" dirty="0"/>
              <a:t>miejscowość, datę i podpis osoby składającej wniosek; </a:t>
            </a:r>
          </a:p>
          <a:p>
            <a:pPr lvl="1"/>
            <a:r>
              <a:rPr lang="pl-PL" dirty="0"/>
              <a:t> datę i podpis osoby odbierającej dokument paszportowy; </a:t>
            </a:r>
          </a:p>
          <a:p>
            <a:pPr lvl="1"/>
            <a:r>
              <a:rPr lang="pl-PL" dirty="0"/>
              <a:t>adnotacje urzędowe</a:t>
            </a:r>
          </a:p>
        </p:txBody>
      </p:sp>
    </p:spTree>
    <p:extLst>
      <p:ext uri="{BB962C8B-B14F-4D97-AF65-F5344CB8AC3E}">
        <p14:creationId xmlns:p14="http://schemas.microsoft.com/office/powerpoint/2010/main" val="4118191173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1232</TotalTime>
  <Words>2347</Words>
  <Application>Microsoft Office PowerPoint</Application>
  <PresentationFormat>Panoramiczny</PresentationFormat>
  <Paragraphs>278</Paragraphs>
  <Slides>35</Slides>
  <Notes>35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8" baseType="lpstr">
      <vt:lpstr>Calibri</vt:lpstr>
      <vt:lpstr>Franklin Gothic Book</vt:lpstr>
      <vt:lpstr>Przycinanie</vt:lpstr>
      <vt:lpstr>Dokumenty paszportowe</vt:lpstr>
      <vt:lpstr>Dokumenty paszportowe</vt:lpstr>
      <vt:lpstr>Dokumenty paszportowe </vt:lpstr>
      <vt:lpstr>Dokumenty paszportowe – pojęcia  </vt:lpstr>
      <vt:lpstr>Dokumenty paszportowe </vt:lpstr>
      <vt:lpstr>Wydanie dokumentu paszportowego</vt:lpstr>
      <vt:lpstr>Wydanie dokumentu paszportowego</vt:lpstr>
      <vt:lpstr>Wydanie dokumentu paszportowego</vt:lpstr>
      <vt:lpstr>Wydanie dokumentu paszportowego</vt:lpstr>
      <vt:lpstr>Wydanie dokumentu paszportowego</vt:lpstr>
      <vt:lpstr>Wydanie dokumentu paszportowego</vt:lpstr>
      <vt:lpstr>Wydanie dokumentu paszportowego</vt:lpstr>
      <vt:lpstr>Wydanie dokumentu paszportowego</vt:lpstr>
      <vt:lpstr>Odmowa wydania dokumentu paszportowego</vt:lpstr>
      <vt:lpstr>Dane zamieszone w dokumencie paszportowym</vt:lpstr>
      <vt:lpstr>Zmiana danych</vt:lpstr>
      <vt:lpstr>Paszport </vt:lpstr>
      <vt:lpstr>Paszport </vt:lpstr>
      <vt:lpstr>Paszport tymczasowy</vt:lpstr>
      <vt:lpstr>Paszport tymczasowy </vt:lpstr>
      <vt:lpstr>Paszport dyplomatyczny</vt:lpstr>
      <vt:lpstr>Paszport dyplomatyczny </vt:lpstr>
      <vt:lpstr>Paszport dyplomatyczny </vt:lpstr>
      <vt:lpstr>Paszport dyplomatyczny</vt:lpstr>
      <vt:lpstr>Paszport służbowy Ministerstwa Spraw Zagranicznych</vt:lpstr>
      <vt:lpstr>Paszport służbowy Ministerstwa Spraw Zagranicznych</vt:lpstr>
      <vt:lpstr>Utrata ważności/unieważnienie dokumentu paszportowego</vt:lpstr>
      <vt:lpstr>Unieważnienie dokumentu paszportowego</vt:lpstr>
      <vt:lpstr>Zniszczenie, utrata dokumentu paszportowego </vt:lpstr>
      <vt:lpstr>Unieważnienie dokumentu paszportowego</vt:lpstr>
      <vt:lpstr>Zwrot dokumentu paszportowego</vt:lpstr>
      <vt:lpstr>Właściwość organów </vt:lpstr>
      <vt:lpstr>Właściwość organów </vt:lpstr>
      <vt:lpstr>Właściwość organów </vt:lpstr>
      <vt:lpstr>Formy działania administracji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Dokumenty paszportowe</dc:title>
  <dc:creator>Patrycja Przybyła</dc:creator>
  <cp:lastModifiedBy>Patrycja Przybyła</cp:lastModifiedBy>
  <cp:revision>145</cp:revision>
  <cp:lastPrinted>2020-11-24T20:27:27Z</cp:lastPrinted>
  <dcterms:created xsi:type="dcterms:W3CDTF">2020-03-27T19:35:15Z</dcterms:created>
  <dcterms:modified xsi:type="dcterms:W3CDTF">2023-06-04T11:36:02Z</dcterms:modified>
</cp:coreProperties>
</file>