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4" r:id="rId9"/>
    <p:sldId id="263" r:id="rId10"/>
    <p:sldId id="266" r:id="rId11"/>
    <p:sldId id="267" r:id="rId12"/>
    <p:sldId id="270" r:id="rId13"/>
    <p:sldId id="271" r:id="rId14"/>
    <p:sldId id="275" r:id="rId15"/>
    <p:sldId id="276" r:id="rId16"/>
    <p:sldId id="277" r:id="rId17"/>
    <p:sldId id="278" r:id="rId18"/>
    <p:sldId id="279" r:id="rId19"/>
    <p:sldId id="280" r:id="rId20"/>
    <p:sldId id="281" r:id="rId21"/>
    <p:sldId id="282" r:id="rId22"/>
    <p:sldId id="283" r:id="rId23"/>
    <p:sldId id="285" r:id="rId24"/>
    <p:sldId id="286" r:id="rId25"/>
    <p:sldId id="287" r:id="rId26"/>
    <p:sldId id="288" r:id="rId27"/>
    <p:sldId id="292" r:id="rId28"/>
    <p:sldId id="298" r:id="rId29"/>
    <p:sldId id="296" r:id="rId30"/>
    <p:sldId id="29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256" autoAdjust="0"/>
  </p:normalViewPr>
  <p:slideViewPr>
    <p:cSldViewPr snapToGrid="0">
      <p:cViewPr varScale="1">
        <p:scale>
          <a:sx n="43" d="100"/>
          <a:sy n="43" d="100"/>
        </p:scale>
        <p:origin x="1552"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6FB77C-AB27-4664-8609-0E87ECF0B29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4497711-F885-4953-809E-5BEBF6288F68}">
      <dgm:prSet/>
      <dgm:spPr>
        <a:solidFill>
          <a:schemeClr val="tx2">
            <a:lumMod val="75000"/>
            <a:lumOff val="25000"/>
          </a:schemeClr>
        </a:solidFill>
      </dgm:spPr>
      <dgm:t>
        <a:bodyPr/>
        <a:lstStyle/>
        <a:p>
          <a:r>
            <a:rPr lang="pl-PL" baseline="0"/>
            <a:t>Ustawa z dnia 6 sierpnia 2010 r. o dowodach osobistych </a:t>
          </a:r>
          <a:endParaRPr lang="en-US"/>
        </a:p>
      </dgm:t>
    </dgm:pt>
    <dgm:pt modelId="{5AF04FD9-9923-4598-B496-00A30A2F9AAF}" type="parTrans" cxnId="{55FC92E8-55B8-4C18-AB8E-D7653D05F68A}">
      <dgm:prSet/>
      <dgm:spPr/>
      <dgm:t>
        <a:bodyPr/>
        <a:lstStyle/>
        <a:p>
          <a:endParaRPr lang="en-US"/>
        </a:p>
      </dgm:t>
    </dgm:pt>
    <dgm:pt modelId="{E7BBE210-994E-4BC4-8859-B1E1410F1DEA}" type="sibTrans" cxnId="{55FC92E8-55B8-4C18-AB8E-D7653D05F68A}">
      <dgm:prSet/>
      <dgm:spPr/>
      <dgm:t>
        <a:bodyPr/>
        <a:lstStyle/>
        <a:p>
          <a:endParaRPr lang="en-US"/>
        </a:p>
      </dgm:t>
    </dgm:pt>
    <dgm:pt modelId="{2DBC7C4E-C1C5-4850-A5A3-7C668FD68798}">
      <dgm:prSet/>
      <dgm:spPr>
        <a:solidFill>
          <a:schemeClr val="tx2">
            <a:lumMod val="50000"/>
            <a:lumOff val="50000"/>
          </a:schemeClr>
        </a:solidFill>
      </dgm:spPr>
      <dgm:t>
        <a:bodyPr/>
        <a:lstStyle/>
        <a:p>
          <a:r>
            <a:rPr lang="pl-PL" baseline="0"/>
            <a:t>Ustawa określa: </a:t>
          </a:r>
          <a:endParaRPr lang="en-US"/>
        </a:p>
      </dgm:t>
    </dgm:pt>
    <dgm:pt modelId="{D90C0225-280A-4E2D-BE59-1E824AC096A1}" type="parTrans" cxnId="{15298F3D-8904-4258-86AE-260D13E34C5D}">
      <dgm:prSet/>
      <dgm:spPr/>
      <dgm:t>
        <a:bodyPr/>
        <a:lstStyle/>
        <a:p>
          <a:endParaRPr lang="en-US"/>
        </a:p>
      </dgm:t>
    </dgm:pt>
    <dgm:pt modelId="{917A6A07-DCDE-4190-92C9-3E71A9DCF63A}" type="sibTrans" cxnId="{15298F3D-8904-4258-86AE-260D13E34C5D}">
      <dgm:prSet/>
      <dgm:spPr/>
      <dgm:t>
        <a:bodyPr/>
        <a:lstStyle/>
        <a:p>
          <a:endParaRPr lang="en-US"/>
        </a:p>
      </dgm:t>
    </dgm:pt>
    <dgm:pt modelId="{AC9EB067-6CEA-4DB5-84F6-5FF4D2B96F03}">
      <dgm:prSet/>
      <dgm:spPr/>
      <dgm:t>
        <a:bodyPr/>
        <a:lstStyle/>
        <a:p>
          <a:r>
            <a:rPr lang="pl-PL" i="1" baseline="0"/>
            <a:t>osoby uprawnione lub obowiązane do posiadania dowodu osobistego;</a:t>
          </a:r>
          <a:endParaRPr lang="en-US"/>
        </a:p>
      </dgm:t>
    </dgm:pt>
    <dgm:pt modelId="{D2C6C669-B798-4055-8E04-081195130199}" type="parTrans" cxnId="{5A38D99E-321E-4F14-9D43-DB349DFCECD1}">
      <dgm:prSet/>
      <dgm:spPr/>
      <dgm:t>
        <a:bodyPr/>
        <a:lstStyle/>
        <a:p>
          <a:endParaRPr lang="en-US"/>
        </a:p>
      </dgm:t>
    </dgm:pt>
    <dgm:pt modelId="{D7F44303-D3AD-4F5B-A417-D2763FBA0FFB}" type="sibTrans" cxnId="{5A38D99E-321E-4F14-9D43-DB349DFCECD1}">
      <dgm:prSet/>
      <dgm:spPr/>
      <dgm:t>
        <a:bodyPr/>
        <a:lstStyle/>
        <a:p>
          <a:endParaRPr lang="en-US"/>
        </a:p>
      </dgm:t>
    </dgm:pt>
    <dgm:pt modelId="{8DE3CAEA-1121-4B82-9800-2799AED4F1FA}">
      <dgm:prSet/>
      <dgm:spPr/>
      <dgm:t>
        <a:bodyPr/>
        <a:lstStyle/>
        <a:p>
          <a:r>
            <a:rPr lang="pl-PL" i="1" baseline="0"/>
            <a:t>zakres danych zawartych w dowodzie osobistym; </a:t>
          </a:r>
          <a:endParaRPr lang="en-US"/>
        </a:p>
      </dgm:t>
    </dgm:pt>
    <dgm:pt modelId="{7BCCABA8-8168-4606-BE3A-4AD6DD003379}" type="parTrans" cxnId="{86460D9A-54E8-4866-B8AE-4C77697F86ED}">
      <dgm:prSet/>
      <dgm:spPr/>
      <dgm:t>
        <a:bodyPr/>
        <a:lstStyle/>
        <a:p>
          <a:endParaRPr lang="en-US"/>
        </a:p>
      </dgm:t>
    </dgm:pt>
    <dgm:pt modelId="{89B90808-295B-4EA5-897F-B69EB986C119}" type="sibTrans" cxnId="{86460D9A-54E8-4866-B8AE-4C77697F86ED}">
      <dgm:prSet/>
      <dgm:spPr/>
      <dgm:t>
        <a:bodyPr/>
        <a:lstStyle/>
        <a:p>
          <a:endParaRPr lang="en-US"/>
        </a:p>
      </dgm:t>
    </dgm:pt>
    <dgm:pt modelId="{1B8D6637-97F7-4E18-8B01-7E990C4BA29C}">
      <dgm:prSet/>
      <dgm:spPr/>
      <dgm:t>
        <a:bodyPr/>
        <a:lstStyle/>
        <a:p>
          <a:r>
            <a:rPr lang="pl-PL" i="1" baseline="0"/>
            <a:t>zasady funkcjonowania warstwy elektronicznej dowodu osobistego; </a:t>
          </a:r>
          <a:endParaRPr lang="en-US"/>
        </a:p>
      </dgm:t>
    </dgm:pt>
    <dgm:pt modelId="{14C6794A-2632-482F-BF56-38B367DB04AF}" type="parTrans" cxnId="{F621F419-7F8C-469E-B271-A6F9AAEE9486}">
      <dgm:prSet/>
      <dgm:spPr/>
      <dgm:t>
        <a:bodyPr/>
        <a:lstStyle/>
        <a:p>
          <a:endParaRPr lang="en-US"/>
        </a:p>
      </dgm:t>
    </dgm:pt>
    <dgm:pt modelId="{D60AAE87-A2CD-4B14-91F7-2320EE0CE578}" type="sibTrans" cxnId="{F621F419-7F8C-469E-B271-A6F9AAEE9486}">
      <dgm:prSet/>
      <dgm:spPr/>
      <dgm:t>
        <a:bodyPr/>
        <a:lstStyle/>
        <a:p>
          <a:endParaRPr lang="en-US"/>
        </a:p>
      </dgm:t>
    </dgm:pt>
    <dgm:pt modelId="{1DCD8295-CE14-4BF1-AB2B-952652B782BB}">
      <dgm:prSet/>
      <dgm:spPr/>
      <dgm:t>
        <a:bodyPr/>
        <a:lstStyle/>
        <a:p>
          <a:r>
            <a:rPr lang="pl-PL" i="1" baseline="0"/>
            <a:t>zasady wydawania dowodu osobistego; </a:t>
          </a:r>
          <a:endParaRPr lang="en-US"/>
        </a:p>
      </dgm:t>
    </dgm:pt>
    <dgm:pt modelId="{BAE34EEB-DFC6-4DE4-A6B8-C15655590321}" type="parTrans" cxnId="{F8436CCB-5C74-4B68-A664-372CD3341D95}">
      <dgm:prSet/>
      <dgm:spPr/>
      <dgm:t>
        <a:bodyPr/>
        <a:lstStyle/>
        <a:p>
          <a:endParaRPr lang="en-US"/>
        </a:p>
      </dgm:t>
    </dgm:pt>
    <dgm:pt modelId="{E6B57F24-8FD9-4462-BCD0-2A57D6DC64AA}" type="sibTrans" cxnId="{F8436CCB-5C74-4B68-A664-372CD3341D95}">
      <dgm:prSet/>
      <dgm:spPr/>
      <dgm:t>
        <a:bodyPr/>
        <a:lstStyle/>
        <a:p>
          <a:endParaRPr lang="en-US"/>
        </a:p>
      </dgm:t>
    </dgm:pt>
    <dgm:pt modelId="{37B636A5-22E1-447C-859B-4C5F0C6F5232}">
      <dgm:prSet/>
      <dgm:spPr/>
      <dgm:t>
        <a:bodyPr/>
        <a:lstStyle/>
        <a:p>
          <a:r>
            <a:rPr lang="pl-PL" i="1" baseline="0"/>
            <a:t>zasady wymiany i unieważniania dowodu osobistego; </a:t>
          </a:r>
          <a:endParaRPr lang="en-US"/>
        </a:p>
      </dgm:t>
    </dgm:pt>
    <dgm:pt modelId="{18691AFB-E49B-4CA3-80E4-AB2618985742}" type="parTrans" cxnId="{0388F05B-0FE2-4713-9433-8F9E98939263}">
      <dgm:prSet/>
      <dgm:spPr/>
      <dgm:t>
        <a:bodyPr/>
        <a:lstStyle/>
        <a:p>
          <a:endParaRPr lang="en-US"/>
        </a:p>
      </dgm:t>
    </dgm:pt>
    <dgm:pt modelId="{B8D0D117-1951-4C8B-B473-8971EBAB14D7}" type="sibTrans" cxnId="{0388F05B-0FE2-4713-9433-8F9E98939263}">
      <dgm:prSet/>
      <dgm:spPr/>
      <dgm:t>
        <a:bodyPr/>
        <a:lstStyle/>
        <a:p>
          <a:endParaRPr lang="en-US"/>
        </a:p>
      </dgm:t>
    </dgm:pt>
    <dgm:pt modelId="{C6B73606-058C-43A0-BF5E-26417A64B6B6}">
      <dgm:prSet/>
      <dgm:spPr/>
      <dgm:t>
        <a:bodyPr/>
        <a:lstStyle/>
        <a:p>
          <a:r>
            <a:rPr lang="pl-PL" i="1" baseline="0"/>
            <a:t>zakres danych gromadzonych w Rejestrze Dowodów Osobistych oraz zasady prowadzenia tego rejestru; </a:t>
          </a:r>
          <a:endParaRPr lang="en-US"/>
        </a:p>
      </dgm:t>
    </dgm:pt>
    <dgm:pt modelId="{69DA0E9D-0BE8-4B96-BD58-FE33B8FDBD18}" type="parTrans" cxnId="{8C65E2E3-73A0-4083-BA51-9BBB2F543FB2}">
      <dgm:prSet/>
      <dgm:spPr/>
      <dgm:t>
        <a:bodyPr/>
        <a:lstStyle/>
        <a:p>
          <a:endParaRPr lang="en-US"/>
        </a:p>
      </dgm:t>
    </dgm:pt>
    <dgm:pt modelId="{7F5875FE-300D-424D-8297-85384447E6A1}" type="sibTrans" cxnId="{8C65E2E3-73A0-4083-BA51-9BBB2F543FB2}">
      <dgm:prSet/>
      <dgm:spPr/>
      <dgm:t>
        <a:bodyPr/>
        <a:lstStyle/>
        <a:p>
          <a:endParaRPr lang="en-US"/>
        </a:p>
      </dgm:t>
    </dgm:pt>
    <dgm:pt modelId="{31257183-A204-46E3-ABEE-40D1D4462C4E}">
      <dgm:prSet/>
      <dgm:spPr/>
      <dgm:t>
        <a:bodyPr/>
        <a:lstStyle/>
        <a:p>
          <a:r>
            <a:rPr lang="pl-PL" i="1" baseline="0"/>
            <a:t>zasady postępowania z dokumentacją związaną z dowodami osobistymi; </a:t>
          </a:r>
          <a:endParaRPr lang="en-US"/>
        </a:p>
      </dgm:t>
    </dgm:pt>
    <dgm:pt modelId="{670B2F8A-2109-49BE-829E-5E7342B8FDD8}" type="parTrans" cxnId="{CD49859E-ABDF-4721-A677-47D65066BB0E}">
      <dgm:prSet/>
      <dgm:spPr/>
      <dgm:t>
        <a:bodyPr/>
        <a:lstStyle/>
        <a:p>
          <a:endParaRPr lang="en-US"/>
        </a:p>
      </dgm:t>
    </dgm:pt>
    <dgm:pt modelId="{B53F2838-5524-42D2-9A52-63840E63F850}" type="sibTrans" cxnId="{CD49859E-ABDF-4721-A677-47D65066BB0E}">
      <dgm:prSet/>
      <dgm:spPr/>
      <dgm:t>
        <a:bodyPr/>
        <a:lstStyle/>
        <a:p>
          <a:endParaRPr lang="en-US"/>
        </a:p>
      </dgm:t>
    </dgm:pt>
    <dgm:pt modelId="{C86EE77E-B3CD-4CAF-937E-73686305B9B4}">
      <dgm:prSet/>
      <dgm:spPr/>
      <dgm:t>
        <a:bodyPr/>
        <a:lstStyle/>
        <a:p>
          <a:r>
            <a:rPr lang="pl-PL" i="1" baseline="0"/>
            <a:t>zasady udostępniania danych gromadzonych w Rejestrze Dowodów Osobistych; </a:t>
          </a:r>
          <a:endParaRPr lang="en-US"/>
        </a:p>
      </dgm:t>
    </dgm:pt>
    <dgm:pt modelId="{CB27F124-784A-4697-8358-FBEDB992A092}" type="parTrans" cxnId="{666FBF0C-9F59-482B-A4D7-5E277AB455C1}">
      <dgm:prSet/>
      <dgm:spPr/>
      <dgm:t>
        <a:bodyPr/>
        <a:lstStyle/>
        <a:p>
          <a:endParaRPr lang="en-US"/>
        </a:p>
      </dgm:t>
    </dgm:pt>
    <dgm:pt modelId="{89F042EE-A853-4859-875F-14ED18D048B0}" type="sibTrans" cxnId="{666FBF0C-9F59-482B-A4D7-5E277AB455C1}">
      <dgm:prSet/>
      <dgm:spPr/>
      <dgm:t>
        <a:bodyPr/>
        <a:lstStyle/>
        <a:p>
          <a:endParaRPr lang="en-US"/>
        </a:p>
      </dgm:t>
    </dgm:pt>
    <dgm:pt modelId="{3ECE5207-050F-49A1-922D-E5A65E0E05DE}">
      <dgm:prSet/>
      <dgm:spPr/>
      <dgm:t>
        <a:bodyPr/>
        <a:lstStyle/>
        <a:p>
          <a:r>
            <a:rPr lang="pl-PL" i="1" baseline="0"/>
            <a:t>kompetencje organów</a:t>
          </a:r>
          <a:endParaRPr lang="en-US"/>
        </a:p>
      </dgm:t>
    </dgm:pt>
    <dgm:pt modelId="{F239AC55-8713-4F47-B791-F5F851A497A3}" type="parTrans" cxnId="{C81ACB23-1601-4FD1-B2E2-4FA74640926D}">
      <dgm:prSet/>
      <dgm:spPr/>
      <dgm:t>
        <a:bodyPr/>
        <a:lstStyle/>
        <a:p>
          <a:endParaRPr lang="en-US"/>
        </a:p>
      </dgm:t>
    </dgm:pt>
    <dgm:pt modelId="{4C36EC76-922D-4FCE-A582-6F1C84DE8CE0}" type="sibTrans" cxnId="{C81ACB23-1601-4FD1-B2E2-4FA74640926D}">
      <dgm:prSet/>
      <dgm:spPr/>
      <dgm:t>
        <a:bodyPr/>
        <a:lstStyle/>
        <a:p>
          <a:endParaRPr lang="en-US"/>
        </a:p>
      </dgm:t>
    </dgm:pt>
    <dgm:pt modelId="{A2C01633-3C09-4206-B0F5-DDE94470B3B7}" type="pres">
      <dgm:prSet presAssocID="{B16FB77C-AB27-4664-8609-0E87ECF0B296}" presName="linear" presStyleCnt="0">
        <dgm:presLayoutVars>
          <dgm:animLvl val="lvl"/>
          <dgm:resizeHandles val="exact"/>
        </dgm:presLayoutVars>
      </dgm:prSet>
      <dgm:spPr/>
    </dgm:pt>
    <dgm:pt modelId="{FC881780-77FB-4EAC-A73F-82996265D029}" type="pres">
      <dgm:prSet presAssocID="{24497711-F885-4953-809E-5BEBF6288F68}" presName="parentText" presStyleLbl="node1" presStyleIdx="0" presStyleCnt="2">
        <dgm:presLayoutVars>
          <dgm:chMax val="0"/>
          <dgm:bulletEnabled val="1"/>
        </dgm:presLayoutVars>
      </dgm:prSet>
      <dgm:spPr/>
    </dgm:pt>
    <dgm:pt modelId="{485B7EA7-6625-4765-9F6E-A62D25661285}" type="pres">
      <dgm:prSet presAssocID="{E7BBE210-994E-4BC4-8859-B1E1410F1DEA}" presName="spacer" presStyleCnt="0"/>
      <dgm:spPr/>
    </dgm:pt>
    <dgm:pt modelId="{105BD8EF-CB8B-4D80-9282-BFA34D69DDF4}" type="pres">
      <dgm:prSet presAssocID="{2DBC7C4E-C1C5-4850-A5A3-7C668FD68798}" presName="parentText" presStyleLbl="node1" presStyleIdx="1" presStyleCnt="2">
        <dgm:presLayoutVars>
          <dgm:chMax val="0"/>
          <dgm:bulletEnabled val="1"/>
        </dgm:presLayoutVars>
      </dgm:prSet>
      <dgm:spPr/>
    </dgm:pt>
    <dgm:pt modelId="{61D71F37-F49B-4323-8CA1-584BC2E8F14A}" type="pres">
      <dgm:prSet presAssocID="{2DBC7C4E-C1C5-4850-A5A3-7C668FD68798}" presName="childText" presStyleLbl="revTx" presStyleIdx="0" presStyleCnt="1">
        <dgm:presLayoutVars>
          <dgm:bulletEnabled val="1"/>
        </dgm:presLayoutVars>
      </dgm:prSet>
      <dgm:spPr/>
    </dgm:pt>
  </dgm:ptLst>
  <dgm:cxnLst>
    <dgm:cxn modelId="{E99C410A-ECFE-40ED-8145-55A83F84A948}" type="presOf" srcId="{1DCD8295-CE14-4BF1-AB2B-952652B782BB}" destId="{61D71F37-F49B-4323-8CA1-584BC2E8F14A}" srcOrd="0" destOrd="3" presId="urn:microsoft.com/office/officeart/2005/8/layout/vList2"/>
    <dgm:cxn modelId="{85C2120B-35E7-499D-A964-FCD906512AD0}" type="presOf" srcId="{2DBC7C4E-C1C5-4850-A5A3-7C668FD68798}" destId="{105BD8EF-CB8B-4D80-9282-BFA34D69DDF4}" srcOrd="0" destOrd="0" presId="urn:microsoft.com/office/officeart/2005/8/layout/vList2"/>
    <dgm:cxn modelId="{666FBF0C-9F59-482B-A4D7-5E277AB455C1}" srcId="{2DBC7C4E-C1C5-4850-A5A3-7C668FD68798}" destId="{C86EE77E-B3CD-4CAF-937E-73686305B9B4}" srcOrd="7" destOrd="0" parTransId="{CB27F124-784A-4697-8358-FBEDB992A092}" sibTransId="{89F042EE-A853-4859-875F-14ED18D048B0}"/>
    <dgm:cxn modelId="{F621F419-7F8C-469E-B271-A6F9AAEE9486}" srcId="{2DBC7C4E-C1C5-4850-A5A3-7C668FD68798}" destId="{1B8D6637-97F7-4E18-8B01-7E990C4BA29C}" srcOrd="2" destOrd="0" parTransId="{14C6794A-2632-482F-BF56-38B367DB04AF}" sibTransId="{D60AAE87-A2CD-4B14-91F7-2320EE0CE578}"/>
    <dgm:cxn modelId="{C81ACB23-1601-4FD1-B2E2-4FA74640926D}" srcId="{2DBC7C4E-C1C5-4850-A5A3-7C668FD68798}" destId="{3ECE5207-050F-49A1-922D-E5A65E0E05DE}" srcOrd="8" destOrd="0" parTransId="{F239AC55-8713-4F47-B791-F5F851A497A3}" sibTransId="{4C36EC76-922D-4FCE-A582-6F1C84DE8CE0}"/>
    <dgm:cxn modelId="{8A88FE37-AED1-414A-BF95-4F88A52D0C3A}" type="presOf" srcId="{C6B73606-058C-43A0-BF5E-26417A64B6B6}" destId="{61D71F37-F49B-4323-8CA1-584BC2E8F14A}" srcOrd="0" destOrd="5" presId="urn:microsoft.com/office/officeart/2005/8/layout/vList2"/>
    <dgm:cxn modelId="{15298F3D-8904-4258-86AE-260D13E34C5D}" srcId="{B16FB77C-AB27-4664-8609-0E87ECF0B296}" destId="{2DBC7C4E-C1C5-4850-A5A3-7C668FD68798}" srcOrd="1" destOrd="0" parTransId="{D90C0225-280A-4E2D-BE59-1E824AC096A1}" sibTransId="{917A6A07-DCDE-4190-92C9-3E71A9DCF63A}"/>
    <dgm:cxn modelId="{0388F05B-0FE2-4713-9433-8F9E98939263}" srcId="{2DBC7C4E-C1C5-4850-A5A3-7C668FD68798}" destId="{37B636A5-22E1-447C-859B-4C5F0C6F5232}" srcOrd="4" destOrd="0" parTransId="{18691AFB-E49B-4CA3-80E4-AB2618985742}" sibTransId="{B8D0D117-1951-4C8B-B473-8971EBAB14D7}"/>
    <dgm:cxn modelId="{AB6F4157-4B47-42CE-AC1F-684F9785AF50}" type="presOf" srcId="{AC9EB067-6CEA-4DB5-84F6-5FF4D2B96F03}" destId="{61D71F37-F49B-4323-8CA1-584BC2E8F14A}" srcOrd="0" destOrd="0" presId="urn:microsoft.com/office/officeart/2005/8/layout/vList2"/>
    <dgm:cxn modelId="{D273D197-48F3-4265-A1E6-9E588EE82083}" type="presOf" srcId="{C86EE77E-B3CD-4CAF-937E-73686305B9B4}" destId="{61D71F37-F49B-4323-8CA1-584BC2E8F14A}" srcOrd="0" destOrd="7" presId="urn:microsoft.com/office/officeart/2005/8/layout/vList2"/>
    <dgm:cxn modelId="{86460D9A-54E8-4866-B8AE-4C77697F86ED}" srcId="{2DBC7C4E-C1C5-4850-A5A3-7C668FD68798}" destId="{8DE3CAEA-1121-4B82-9800-2799AED4F1FA}" srcOrd="1" destOrd="0" parTransId="{7BCCABA8-8168-4606-BE3A-4AD6DD003379}" sibTransId="{89B90808-295B-4EA5-897F-B69EB986C119}"/>
    <dgm:cxn modelId="{BE99529C-4E3E-4F32-BC41-817326C2C2F1}" type="presOf" srcId="{B16FB77C-AB27-4664-8609-0E87ECF0B296}" destId="{A2C01633-3C09-4206-B0F5-DDE94470B3B7}" srcOrd="0" destOrd="0" presId="urn:microsoft.com/office/officeart/2005/8/layout/vList2"/>
    <dgm:cxn modelId="{CD49859E-ABDF-4721-A677-47D65066BB0E}" srcId="{2DBC7C4E-C1C5-4850-A5A3-7C668FD68798}" destId="{31257183-A204-46E3-ABEE-40D1D4462C4E}" srcOrd="6" destOrd="0" parTransId="{670B2F8A-2109-49BE-829E-5E7342B8FDD8}" sibTransId="{B53F2838-5524-42D2-9A52-63840E63F850}"/>
    <dgm:cxn modelId="{5A38D99E-321E-4F14-9D43-DB349DFCECD1}" srcId="{2DBC7C4E-C1C5-4850-A5A3-7C668FD68798}" destId="{AC9EB067-6CEA-4DB5-84F6-5FF4D2B96F03}" srcOrd="0" destOrd="0" parTransId="{D2C6C669-B798-4055-8E04-081195130199}" sibTransId="{D7F44303-D3AD-4F5B-A417-D2763FBA0FFB}"/>
    <dgm:cxn modelId="{4A952AA5-AD34-4C1D-9A97-C76FFF23CC62}" type="presOf" srcId="{1B8D6637-97F7-4E18-8B01-7E990C4BA29C}" destId="{61D71F37-F49B-4323-8CA1-584BC2E8F14A}" srcOrd="0" destOrd="2" presId="urn:microsoft.com/office/officeart/2005/8/layout/vList2"/>
    <dgm:cxn modelId="{6D2239B4-56BB-4B71-AA6F-48AA9C41E8E8}" type="presOf" srcId="{8DE3CAEA-1121-4B82-9800-2799AED4F1FA}" destId="{61D71F37-F49B-4323-8CA1-584BC2E8F14A}" srcOrd="0" destOrd="1" presId="urn:microsoft.com/office/officeart/2005/8/layout/vList2"/>
    <dgm:cxn modelId="{F7FEA2BF-9329-4D88-8584-DFFA2FBC889E}" type="presOf" srcId="{37B636A5-22E1-447C-859B-4C5F0C6F5232}" destId="{61D71F37-F49B-4323-8CA1-584BC2E8F14A}" srcOrd="0" destOrd="4" presId="urn:microsoft.com/office/officeart/2005/8/layout/vList2"/>
    <dgm:cxn modelId="{B0274BC1-83E7-4E63-B51A-1C9E7FB7D5DE}" type="presOf" srcId="{3ECE5207-050F-49A1-922D-E5A65E0E05DE}" destId="{61D71F37-F49B-4323-8CA1-584BC2E8F14A}" srcOrd="0" destOrd="8" presId="urn:microsoft.com/office/officeart/2005/8/layout/vList2"/>
    <dgm:cxn modelId="{856B28C6-D94F-4746-8797-35D4E0C6707A}" type="presOf" srcId="{31257183-A204-46E3-ABEE-40D1D4462C4E}" destId="{61D71F37-F49B-4323-8CA1-584BC2E8F14A}" srcOrd="0" destOrd="6" presId="urn:microsoft.com/office/officeart/2005/8/layout/vList2"/>
    <dgm:cxn modelId="{F8436CCB-5C74-4B68-A664-372CD3341D95}" srcId="{2DBC7C4E-C1C5-4850-A5A3-7C668FD68798}" destId="{1DCD8295-CE14-4BF1-AB2B-952652B782BB}" srcOrd="3" destOrd="0" parTransId="{BAE34EEB-DFC6-4DE4-A6B8-C15655590321}" sibTransId="{E6B57F24-8FD9-4462-BCD0-2A57D6DC64AA}"/>
    <dgm:cxn modelId="{8C65E2E3-73A0-4083-BA51-9BBB2F543FB2}" srcId="{2DBC7C4E-C1C5-4850-A5A3-7C668FD68798}" destId="{C6B73606-058C-43A0-BF5E-26417A64B6B6}" srcOrd="5" destOrd="0" parTransId="{69DA0E9D-0BE8-4B96-BD58-FE33B8FDBD18}" sibTransId="{7F5875FE-300D-424D-8297-85384447E6A1}"/>
    <dgm:cxn modelId="{55FC92E8-55B8-4C18-AB8E-D7653D05F68A}" srcId="{B16FB77C-AB27-4664-8609-0E87ECF0B296}" destId="{24497711-F885-4953-809E-5BEBF6288F68}" srcOrd="0" destOrd="0" parTransId="{5AF04FD9-9923-4598-B496-00A30A2F9AAF}" sibTransId="{E7BBE210-994E-4BC4-8859-B1E1410F1DEA}"/>
    <dgm:cxn modelId="{648862F4-4731-47C3-A384-26C5F858866D}" type="presOf" srcId="{24497711-F885-4953-809E-5BEBF6288F68}" destId="{FC881780-77FB-4EAC-A73F-82996265D029}" srcOrd="0" destOrd="0" presId="urn:microsoft.com/office/officeart/2005/8/layout/vList2"/>
    <dgm:cxn modelId="{EA17B4E9-DF8B-49B1-9E9E-3BACC8E6E14E}" type="presParOf" srcId="{A2C01633-3C09-4206-B0F5-DDE94470B3B7}" destId="{FC881780-77FB-4EAC-A73F-82996265D029}" srcOrd="0" destOrd="0" presId="urn:microsoft.com/office/officeart/2005/8/layout/vList2"/>
    <dgm:cxn modelId="{E4C084B4-0170-4F26-A18C-C5C6B9D37578}" type="presParOf" srcId="{A2C01633-3C09-4206-B0F5-DDE94470B3B7}" destId="{485B7EA7-6625-4765-9F6E-A62D25661285}" srcOrd="1" destOrd="0" presId="urn:microsoft.com/office/officeart/2005/8/layout/vList2"/>
    <dgm:cxn modelId="{5DF1C354-1102-4CFB-A6F6-FB151F26C717}" type="presParOf" srcId="{A2C01633-3C09-4206-B0F5-DDE94470B3B7}" destId="{105BD8EF-CB8B-4D80-9282-BFA34D69DDF4}" srcOrd="2" destOrd="0" presId="urn:microsoft.com/office/officeart/2005/8/layout/vList2"/>
    <dgm:cxn modelId="{1BA707EB-1ED3-4B31-B7B5-7211A3DF0BE7}" type="presParOf" srcId="{A2C01633-3C09-4206-B0F5-DDE94470B3B7}" destId="{61D71F37-F49B-4323-8CA1-584BC2E8F14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81780-77FB-4EAC-A73F-82996265D029}">
      <dsp:nvSpPr>
        <dsp:cNvPr id="0" name=""/>
        <dsp:cNvSpPr/>
      </dsp:nvSpPr>
      <dsp:spPr>
        <a:xfrm>
          <a:off x="0" y="29459"/>
          <a:ext cx="9601200" cy="638819"/>
        </a:xfrm>
        <a:prstGeom prst="roundRect">
          <a:avLst/>
        </a:prstGeom>
        <a:solidFill>
          <a:schemeClr val="tx2">
            <a:lumMod val="75000"/>
            <a:lumOff val="2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kern="1200" baseline="0"/>
            <a:t>Ustawa z dnia 6 sierpnia 2010 r. o dowodach osobistych </a:t>
          </a:r>
          <a:endParaRPr lang="en-US" sz="2800" kern="1200"/>
        </a:p>
      </dsp:txBody>
      <dsp:txXfrm>
        <a:off x="31185" y="60644"/>
        <a:ext cx="9538830" cy="576449"/>
      </dsp:txXfrm>
    </dsp:sp>
    <dsp:sp modelId="{105BD8EF-CB8B-4D80-9282-BFA34D69DDF4}">
      <dsp:nvSpPr>
        <dsp:cNvPr id="0" name=""/>
        <dsp:cNvSpPr/>
      </dsp:nvSpPr>
      <dsp:spPr>
        <a:xfrm>
          <a:off x="0" y="748919"/>
          <a:ext cx="9601200" cy="638819"/>
        </a:xfrm>
        <a:prstGeom prst="roundRect">
          <a:avLst/>
        </a:prstGeom>
        <a:solidFill>
          <a:schemeClr val="tx2">
            <a:lumMod val="50000"/>
            <a:lumOff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kern="1200" baseline="0"/>
            <a:t>Ustawa określa: </a:t>
          </a:r>
          <a:endParaRPr lang="en-US" sz="2800" kern="1200"/>
        </a:p>
      </dsp:txBody>
      <dsp:txXfrm>
        <a:off x="31185" y="780104"/>
        <a:ext cx="9538830" cy="576449"/>
      </dsp:txXfrm>
    </dsp:sp>
    <dsp:sp modelId="{61D71F37-F49B-4323-8CA1-584BC2E8F14A}">
      <dsp:nvSpPr>
        <dsp:cNvPr id="0" name=""/>
        <dsp:cNvSpPr/>
      </dsp:nvSpPr>
      <dsp:spPr>
        <a:xfrm>
          <a:off x="0" y="1387739"/>
          <a:ext cx="9601200" cy="3825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3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pl-PL" sz="2200" i="1" kern="1200" baseline="0"/>
            <a:t>osoby uprawnione lub obowiązane do posiadania dowodu osobistego;</a:t>
          </a:r>
          <a:endParaRPr lang="en-US" sz="2200" kern="1200"/>
        </a:p>
        <a:p>
          <a:pPr marL="228600" lvl="1" indent="-228600" algn="l" defTabSz="977900">
            <a:lnSpc>
              <a:spcPct val="90000"/>
            </a:lnSpc>
            <a:spcBef>
              <a:spcPct val="0"/>
            </a:spcBef>
            <a:spcAft>
              <a:spcPct val="20000"/>
            </a:spcAft>
            <a:buChar char="•"/>
          </a:pPr>
          <a:r>
            <a:rPr lang="pl-PL" sz="2200" i="1" kern="1200" baseline="0"/>
            <a:t>zakres danych zawartych w dowodzie osobistym; </a:t>
          </a:r>
          <a:endParaRPr lang="en-US" sz="2200" kern="1200"/>
        </a:p>
        <a:p>
          <a:pPr marL="228600" lvl="1" indent="-228600" algn="l" defTabSz="977900">
            <a:lnSpc>
              <a:spcPct val="90000"/>
            </a:lnSpc>
            <a:spcBef>
              <a:spcPct val="0"/>
            </a:spcBef>
            <a:spcAft>
              <a:spcPct val="20000"/>
            </a:spcAft>
            <a:buChar char="•"/>
          </a:pPr>
          <a:r>
            <a:rPr lang="pl-PL" sz="2200" i="1" kern="1200" baseline="0"/>
            <a:t>zasady funkcjonowania warstwy elektronicznej dowodu osobistego; </a:t>
          </a:r>
          <a:endParaRPr lang="en-US" sz="2200" kern="1200"/>
        </a:p>
        <a:p>
          <a:pPr marL="228600" lvl="1" indent="-228600" algn="l" defTabSz="977900">
            <a:lnSpc>
              <a:spcPct val="90000"/>
            </a:lnSpc>
            <a:spcBef>
              <a:spcPct val="0"/>
            </a:spcBef>
            <a:spcAft>
              <a:spcPct val="20000"/>
            </a:spcAft>
            <a:buChar char="•"/>
          </a:pPr>
          <a:r>
            <a:rPr lang="pl-PL" sz="2200" i="1" kern="1200" baseline="0"/>
            <a:t>zasady wydawania dowodu osobistego; </a:t>
          </a:r>
          <a:endParaRPr lang="en-US" sz="2200" kern="1200"/>
        </a:p>
        <a:p>
          <a:pPr marL="228600" lvl="1" indent="-228600" algn="l" defTabSz="977900">
            <a:lnSpc>
              <a:spcPct val="90000"/>
            </a:lnSpc>
            <a:spcBef>
              <a:spcPct val="0"/>
            </a:spcBef>
            <a:spcAft>
              <a:spcPct val="20000"/>
            </a:spcAft>
            <a:buChar char="•"/>
          </a:pPr>
          <a:r>
            <a:rPr lang="pl-PL" sz="2200" i="1" kern="1200" baseline="0"/>
            <a:t>zasady wymiany i unieważniania dowodu osobistego; </a:t>
          </a:r>
          <a:endParaRPr lang="en-US" sz="2200" kern="1200"/>
        </a:p>
        <a:p>
          <a:pPr marL="228600" lvl="1" indent="-228600" algn="l" defTabSz="977900">
            <a:lnSpc>
              <a:spcPct val="90000"/>
            </a:lnSpc>
            <a:spcBef>
              <a:spcPct val="0"/>
            </a:spcBef>
            <a:spcAft>
              <a:spcPct val="20000"/>
            </a:spcAft>
            <a:buChar char="•"/>
          </a:pPr>
          <a:r>
            <a:rPr lang="pl-PL" sz="2200" i="1" kern="1200" baseline="0"/>
            <a:t>zakres danych gromadzonych w Rejestrze Dowodów Osobistych oraz zasady prowadzenia tego rejestru; </a:t>
          </a:r>
          <a:endParaRPr lang="en-US" sz="2200" kern="1200"/>
        </a:p>
        <a:p>
          <a:pPr marL="228600" lvl="1" indent="-228600" algn="l" defTabSz="977900">
            <a:lnSpc>
              <a:spcPct val="90000"/>
            </a:lnSpc>
            <a:spcBef>
              <a:spcPct val="0"/>
            </a:spcBef>
            <a:spcAft>
              <a:spcPct val="20000"/>
            </a:spcAft>
            <a:buChar char="•"/>
          </a:pPr>
          <a:r>
            <a:rPr lang="pl-PL" sz="2200" i="1" kern="1200" baseline="0"/>
            <a:t>zasady postępowania z dokumentacją związaną z dowodami osobistymi; </a:t>
          </a:r>
          <a:endParaRPr lang="en-US" sz="2200" kern="1200"/>
        </a:p>
        <a:p>
          <a:pPr marL="228600" lvl="1" indent="-228600" algn="l" defTabSz="977900">
            <a:lnSpc>
              <a:spcPct val="90000"/>
            </a:lnSpc>
            <a:spcBef>
              <a:spcPct val="0"/>
            </a:spcBef>
            <a:spcAft>
              <a:spcPct val="20000"/>
            </a:spcAft>
            <a:buChar char="•"/>
          </a:pPr>
          <a:r>
            <a:rPr lang="pl-PL" sz="2200" i="1" kern="1200" baseline="0"/>
            <a:t>zasady udostępniania danych gromadzonych w Rejestrze Dowodów Osobistych; </a:t>
          </a:r>
          <a:endParaRPr lang="en-US" sz="2200" kern="1200"/>
        </a:p>
        <a:p>
          <a:pPr marL="228600" lvl="1" indent="-228600" algn="l" defTabSz="977900">
            <a:lnSpc>
              <a:spcPct val="90000"/>
            </a:lnSpc>
            <a:spcBef>
              <a:spcPct val="0"/>
            </a:spcBef>
            <a:spcAft>
              <a:spcPct val="20000"/>
            </a:spcAft>
            <a:buChar char="•"/>
          </a:pPr>
          <a:r>
            <a:rPr lang="pl-PL" sz="2200" i="1" kern="1200" baseline="0"/>
            <a:t>kompetencje organów</a:t>
          </a:r>
          <a:endParaRPr lang="en-US" sz="2200" kern="1200"/>
        </a:p>
      </dsp:txBody>
      <dsp:txXfrm>
        <a:off x="0" y="1387739"/>
        <a:ext cx="9601200" cy="38253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D875C-975E-47E8-9C48-A40A803F0B5E}" type="datetimeFigureOut">
              <a:rPr lang="pl-PL" smtClean="0"/>
              <a:t>04.06.2023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01B3E-507B-4CBD-9C21-520CC543A447}" type="slidenum">
              <a:rPr lang="pl-PL" smtClean="0"/>
              <a:t>‹#›</a:t>
            </a:fld>
            <a:endParaRPr lang="pl-PL"/>
          </a:p>
        </p:txBody>
      </p:sp>
    </p:spTree>
    <p:extLst>
      <p:ext uri="{BB962C8B-B14F-4D97-AF65-F5344CB8AC3E}">
        <p14:creationId xmlns:p14="http://schemas.microsoft.com/office/powerpoint/2010/main" val="949066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a:t>
            </a:fld>
            <a:endParaRPr lang="pl-PL"/>
          </a:p>
        </p:txBody>
      </p:sp>
    </p:spTree>
    <p:extLst>
      <p:ext uri="{BB962C8B-B14F-4D97-AF65-F5344CB8AC3E}">
        <p14:creationId xmlns:p14="http://schemas.microsoft.com/office/powerpoint/2010/main" val="3829296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12</a:t>
            </a:fld>
            <a:endParaRPr lang="pl-PL"/>
          </a:p>
        </p:txBody>
      </p:sp>
    </p:spTree>
    <p:extLst>
      <p:ext uri="{BB962C8B-B14F-4D97-AF65-F5344CB8AC3E}">
        <p14:creationId xmlns:p14="http://schemas.microsoft.com/office/powerpoint/2010/main" val="2568659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13</a:t>
            </a:fld>
            <a:endParaRPr lang="pl-PL"/>
          </a:p>
        </p:txBody>
      </p:sp>
    </p:spTree>
    <p:extLst>
      <p:ext uri="{BB962C8B-B14F-4D97-AF65-F5344CB8AC3E}">
        <p14:creationId xmlns:p14="http://schemas.microsoft.com/office/powerpoint/2010/main" val="3156160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14</a:t>
            </a:fld>
            <a:endParaRPr lang="pl-PL"/>
          </a:p>
        </p:txBody>
      </p:sp>
    </p:spTree>
    <p:extLst>
      <p:ext uri="{BB962C8B-B14F-4D97-AF65-F5344CB8AC3E}">
        <p14:creationId xmlns:p14="http://schemas.microsoft.com/office/powerpoint/2010/main" val="3339369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15</a:t>
            </a:fld>
            <a:endParaRPr lang="pl-PL"/>
          </a:p>
        </p:txBody>
      </p:sp>
    </p:spTree>
    <p:extLst>
      <p:ext uri="{BB962C8B-B14F-4D97-AF65-F5344CB8AC3E}">
        <p14:creationId xmlns:p14="http://schemas.microsoft.com/office/powerpoint/2010/main" val="2632612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16</a:t>
            </a:fld>
            <a:endParaRPr lang="pl-PL"/>
          </a:p>
        </p:txBody>
      </p:sp>
    </p:spTree>
    <p:extLst>
      <p:ext uri="{BB962C8B-B14F-4D97-AF65-F5344CB8AC3E}">
        <p14:creationId xmlns:p14="http://schemas.microsoft.com/office/powerpoint/2010/main" val="566610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1"/>
            <a:r>
              <a:rPr lang="pl-PL" dirty="0"/>
              <a:t> </a:t>
            </a:r>
          </a:p>
        </p:txBody>
      </p:sp>
      <p:sp>
        <p:nvSpPr>
          <p:cNvPr id="4" name="Symbol zastępczy numeru slajdu 3"/>
          <p:cNvSpPr>
            <a:spLocks noGrp="1"/>
          </p:cNvSpPr>
          <p:nvPr>
            <p:ph type="sldNum" sz="quarter" idx="5"/>
          </p:nvPr>
        </p:nvSpPr>
        <p:spPr/>
        <p:txBody>
          <a:bodyPr/>
          <a:lstStyle/>
          <a:p>
            <a:fld id="{30D01B3E-507B-4CBD-9C21-520CC543A447}" type="slidenum">
              <a:rPr lang="pl-PL" smtClean="0"/>
              <a:t>17</a:t>
            </a:fld>
            <a:endParaRPr lang="pl-PL"/>
          </a:p>
        </p:txBody>
      </p:sp>
    </p:spTree>
    <p:extLst>
      <p:ext uri="{BB962C8B-B14F-4D97-AF65-F5344CB8AC3E}">
        <p14:creationId xmlns:p14="http://schemas.microsoft.com/office/powerpoint/2010/main" val="2131189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18</a:t>
            </a:fld>
            <a:endParaRPr lang="pl-PL"/>
          </a:p>
        </p:txBody>
      </p:sp>
    </p:spTree>
    <p:extLst>
      <p:ext uri="{BB962C8B-B14F-4D97-AF65-F5344CB8AC3E}">
        <p14:creationId xmlns:p14="http://schemas.microsoft.com/office/powerpoint/2010/main" val="1542849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19</a:t>
            </a:fld>
            <a:endParaRPr lang="pl-PL"/>
          </a:p>
        </p:txBody>
      </p:sp>
    </p:spTree>
    <p:extLst>
      <p:ext uri="{BB962C8B-B14F-4D97-AF65-F5344CB8AC3E}">
        <p14:creationId xmlns:p14="http://schemas.microsoft.com/office/powerpoint/2010/main" val="764261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20</a:t>
            </a:fld>
            <a:endParaRPr lang="pl-PL"/>
          </a:p>
        </p:txBody>
      </p:sp>
    </p:spTree>
    <p:extLst>
      <p:ext uri="{BB962C8B-B14F-4D97-AF65-F5344CB8AC3E}">
        <p14:creationId xmlns:p14="http://schemas.microsoft.com/office/powerpoint/2010/main" val="16383845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22</a:t>
            </a:fld>
            <a:endParaRPr lang="pl-PL"/>
          </a:p>
        </p:txBody>
      </p:sp>
    </p:spTree>
    <p:extLst>
      <p:ext uri="{BB962C8B-B14F-4D97-AF65-F5344CB8AC3E}">
        <p14:creationId xmlns:p14="http://schemas.microsoft.com/office/powerpoint/2010/main" val="3205276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4</a:t>
            </a:fld>
            <a:endParaRPr lang="pl-PL"/>
          </a:p>
        </p:txBody>
      </p:sp>
    </p:spTree>
    <p:extLst>
      <p:ext uri="{BB962C8B-B14F-4D97-AF65-F5344CB8AC3E}">
        <p14:creationId xmlns:p14="http://schemas.microsoft.com/office/powerpoint/2010/main" val="2597614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24</a:t>
            </a:fld>
            <a:endParaRPr lang="pl-PL"/>
          </a:p>
        </p:txBody>
      </p:sp>
    </p:spTree>
    <p:extLst>
      <p:ext uri="{BB962C8B-B14F-4D97-AF65-F5344CB8AC3E}">
        <p14:creationId xmlns:p14="http://schemas.microsoft.com/office/powerpoint/2010/main" val="1923013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25</a:t>
            </a:fld>
            <a:endParaRPr lang="pl-PL"/>
          </a:p>
        </p:txBody>
      </p:sp>
    </p:spTree>
    <p:extLst>
      <p:ext uri="{BB962C8B-B14F-4D97-AF65-F5344CB8AC3E}">
        <p14:creationId xmlns:p14="http://schemas.microsoft.com/office/powerpoint/2010/main" val="823183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26</a:t>
            </a:fld>
            <a:endParaRPr lang="pl-PL"/>
          </a:p>
        </p:txBody>
      </p:sp>
    </p:spTree>
    <p:extLst>
      <p:ext uri="{BB962C8B-B14F-4D97-AF65-F5344CB8AC3E}">
        <p14:creationId xmlns:p14="http://schemas.microsoft.com/office/powerpoint/2010/main" val="3079803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27</a:t>
            </a:fld>
            <a:endParaRPr lang="pl-PL"/>
          </a:p>
        </p:txBody>
      </p:sp>
    </p:spTree>
    <p:extLst>
      <p:ext uri="{BB962C8B-B14F-4D97-AF65-F5344CB8AC3E}">
        <p14:creationId xmlns:p14="http://schemas.microsoft.com/office/powerpoint/2010/main" val="2857220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5</a:t>
            </a:fld>
            <a:endParaRPr lang="pl-PL"/>
          </a:p>
        </p:txBody>
      </p:sp>
    </p:spTree>
    <p:extLst>
      <p:ext uri="{BB962C8B-B14F-4D97-AF65-F5344CB8AC3E}">
        <p14:creationId xmlns:p14="http://schemas.microsoft.com/office/powerpoint/2010/main" val="2783694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6</a:t>
            </a:fld>
            <a:endParaRPr lang="pl-PL"/>
          </a:p>
        </p:txBody>
      </p:sp>
    </p:spTree>
    <p:extLst>
      <p:ext uri="{BB962C8B-B14F-4D97-AF65-F5344CB8AC3E}">
        <p14:creationId xmlns:p14="http://schemas.microsoft.com/office/powerpoint/2010/main" val="44661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530352" lvl="1" indent="0">
              <a:buNone/>
            </a:pPr>
            <a:endParaRPr lang="pl-PL" dirty="0"/>
          </a:p>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7</a:t>
            </a:fld>
            <a:endParaRPr lang="pl-PL"/>
          </a:p>
        </p:txBody>
      </p:sp>
    </p:spTree>
    <p:extLst>
      <p:ext uri="{BB962C8B-B14F-4D97-AF65-F5344CB8AC3E}">
        <p14:creationId xmlns:p14="http://schemas.microsoft.com/office/powerpoint/2010/main" val="4126343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8</a:t>
            </a:fld>
            <a:endParaRPr lang="pl-PL"/>
          </a:p>
        </p:txBody>
      </p:sp>
    </p:spTree>
    <p:extLst>
      <p:ext uri="{BB962C8B-B14F-4D97-AF65-F5344CB8AC3E}">
        <p14:creationId xmlns:p14="http://schemas.microsoft.com/office/powerpoint/2010/main" val="3071008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9</a:t>
            </a:fld>
            <a:endParaRPr lang="pl-PL"/>
          </a:p>
        </p:txBody>
      </p:sp>
    </p:spTree>
    <p:extLst>
      <p:ext uri="{BB962C8B-B14F-4D97-AF65-F5344CB8AC3E}">
        <p14:creationId xmlns:p14="http://schemas.microsoft.com/office/powerpoint/2010/main" val="1292048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10</a:t>
            </a:fld>
            <a:endParaRPr lang="pl-PL"/>
          </a:p>
        </p:txBody>
      </p:sp>
    </p:spTree>
    <p:extLst>
      <p:ext uri="{BB962C8B-B14F-4D97-AF65-F5344CB8AC3E}">
        <p14:creationId xmlns:p14="http://schemas.microsoft.com/office/powerpoint/2010/main" val="2484592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11</a:t>
            </a:fld>
            <a:endParaRPr lang="pl-PL"/>
          </a:p>
        </p:txBody>
      </p:sp>
    </p:spTree>
    <p:extLst>
      <p:ext uri="{BB962C8B-B14F-4D97-AF65-F5344CB8AC3E}">
        <p14:creationId xmlns:p14="http://schemas.microsoft.com/office/powerpoint/2010/main" val="148734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689C30C-8010-4471-8472-38568F811DF7}" type="datetimeFigureOut">
              <a:rPr lang="pl-PL" smtClean="0"/>
              <a:t>04.06.2023</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CD6FF05-6DF3-47DA-A20A-1DECA7605B30}"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384168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04.06.2023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344241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04.06.2023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411141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04.06.2023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308081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689C30C-8010-4471-8472-38568F811DF7}" type="datetimeFigureOut">
              <a:rPr lang="pl-PL" smtClean="0"/>
              <a:t>04.06.2023</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82675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689C30C-8010-4471-8472-38568F811DF7}" type="datetimeFigureOut">
              <a:rPr lang="pl-PL" smtClean="0"/>
              <a:t>04.06.2023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147553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689C30C-8010-4471-8472-38568F811DF7}" type="datetimeFigureOut">
              <a:rPr lang="pl-PL" smtClean="0"/>
              <a:t>04.06.2023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294588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689C30C-8010-4471-8472-38568F811DF7}" type="datetimeFigureOut">
              <a:rPr lang="pl-PL" smtClean="0"/>
              <a:t>04.06.2023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982509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9C30C-8010-4471-8472-38568F811DF7}" type="datetimeFigureOut">
              <a:rPr lang="pl-PL" smtClean="0"/>
              <a:t>04.06.2023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251283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89C30C-8010-4471-8472-38568F811DF7}" type="datetimeFigureOut">
              <a:rPr lang="pl-PL" smtClean="0"/>
              <a:t>04.06.2023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438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89C30C-8010-4471-8472-38568F811DF7}" type="datetimeFigureOut">
              <a:rPr lang="pl-PL" smtClean="0"/>
              <a:t>04.06.2023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593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689C30C-8010-4471-8472-38568F811DF7}" type="datetimeFigureOut">
              <a:rPr lang="pl-PL" smtClean="0"/>
              <a:t>04.06.2023</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CD6FF05-6DF3-47DA-A20A-1DECA7605B30}"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870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C5913-67E1-48DF-A6E4-F9675424E53E}"/>
              </a:ext>
            </a:extLst>
          </p:cNvPr>
          <p:cNvSpPr>
            <a:spLocks noGrp="1"/>
          </p:cNvSpPr>
          <p:nvPr>
            <p:ph type="ctrTitle"/>
          </p:nvPr>
        </p:nvSpPr>
        <p:spPr/>
        <p:txBody>
          <a:bodyPr/>
          <a:lstStyle/>
          <a:p>
            <a:r>
              <a:rPr lang="pl-PL" dirty="0"/>
              <a:t>DOWODY OSOBISTE </a:t>
            </a:r>
          </a:p>
        </p:txBody>
      </p:sp>
      <p:sp>
        <p:nvSpPr>
          <p:cNvPr id="3" name="Podtytuł 2">
            <a:extLst>
              <a:ext uri="{FF2B5EF4-FFF2-40B4-BE49-F238E27FC236}">
                <a16:creationId xmlns:a16="http://schemas.microsoft.com/office/drawing/2014/main" id="{87A0E984-7BDE-4ECA-AF46-F27B9074024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31229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9652D7-138E-4E33-8D52-DB7DD19EBE20}"/>
              </a:ext>
            </a:extLst>
          </p:cNvPr>
          <p:cNvSpPr>
            <a:spLocks noGrp="1"/>
          </p:cNvSpPr>
          <p:nvPr>
            <p:ph type="title"/>
          </p:nvPr>
        </p:nvSpPr>
        <p:spPr>
          <a:xfrm>
            <a:off x="1371600" y="422910"/>
            <a:ext cx="9601200" cy="891540"/>
          </a:xfrm>
        </p:spPr>
        <p:txBody>
          <a:bodyPr/>
          <a:lstStyle/>
          <a:p>
            <a:r>
              <a:rPr lang="pl-PL" dirty="0"/>
              <a:t>Certyfikaty </a:t>
            </a:r>
          </a:p>
        </p:txBody>
      </p:sp>
      <p:sp>
        <p:nvSpPr>
          <p:cNvPr id="3" name="Symbol zastępczy zawartości 2">
            <a:extLst>
              <a:ext uri="{FF2B5EF4-FFF2-40B4-BE49-F238E27FC236}">
                <a16:creationId xmlns:a16="http://schemas.microsoft.com/office/drawing/2014/main" id="{7A3358AF-50D8-465B-80B7-50504A79C59B}"/>
              </a:ext>
            </a:extLst>
          </p:cNvPr>
          <p:cNvSpPr>
            <a:spLocks noGrp="1"/>
          </p:cNvSpPr>
          <p:nvPr>
            <p:ph idx="1"/>
          </p:nvPr>
        </p:nvSpPr>
        <p:spPr>
          <a:xfrm>
            <a:off x="1295400" y="1898177"/>
            <a:ext cx="9601200" cy="4396297"/>
          </a:xfrm>
        </p:spPr>
        <p:txBody>
          <a:bodyPr>
            <a:normAutofit/>
          </a:bodyPr>
          <a:lstStyle/>
          <a:p>
            <a:r>
              <a:rPr lang="pl-PL" b="1" dirty="0"/>
              <a:t>Data końca okresu ważności certyfikatu </a:t>
            </a:r>
            <a:r>
              <a:rPr lang="pl-PL" dirty="0"/>
              <a:t>podpisu osobistego, certyfikatu identyfikacji i uwierzytelnienia oraz certyfikatu potwierdzenia obecności </a:t>
            </a:r>
            <a:r>
              <a:rPr lang="pl-PL" b="1" dirty="0"/>
              <a:t>jest tożsama z datą ważności dowodu osobistego</a:t>
            </a:r>
          </a:p>
          <a:p>
            <a:r>
              <a:rPr lang="pl-PL" b="1" dirty="0"/>
              <a:t>Wyjątek</a:t>
            </a:r>
            <a:r>
              <a:rPr lang="pl-PL" dirty="0"/>
              <a:t>:</a:t>
            </a:r>
            <a:br>
              <a:rPr lang="pl-PL" dirty="0"/>
            </a:br>
            <a:r>
              <a:rPr lang="pl-PL" dirty="0"/>
              <a:t>W przypadku dowodu osobistego wydanego osobie, która nie ukończyła 18. roku życia, datą początkową ważności certyfikatu podpisu osobistego jest data ukończenia 18. roku życia przez posiadacza dowodu osobistego</a:t>
            </a:r>
          </a:p>
        </p:txBody>
      </p:sp>
    </p:spTree>
    <p:extLst>
      <p:ext uri="{BB962C8B-B14F-4D97-AF65-F5344CB8AC3E}">
        <p14:creationId xmlns:p14="http://schemas.microsoft.com/office/powerpoint/2010/main" val="141004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347951"/>
            <a:ext cx="9601200" cy="674370"/>
          </a:xfrm>
        </p:spPr>
        <p:txBody>
          <a:bodyPr>
            <a:normAutofit fontScale="90000"/>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648046"/>
            <a:ext cx="9601200" cy="5107083"/>
          </a:xfrm>
        </p:spPr>
        <p:txBody>
          <a:bodyPr>
            <a:normAutofit/>
          </a:bodyPr>
          <a:lstStyle/>
          <a:p>
            <a:r>
              <a:rPr lang="pl-PL" dirty="0"/>
              <a:t>Nieodpłatnie, na wniosek </a:t>
            </a:r>
            <a:endParaRPr lang="pl-PL" b="1" dirty="0"/>
          </a:p>
          <a:p>
            <a:r>
              <a:rPr lang="pl-PL" dirty="0"/>
              <a:t>Wniosek o wydanie dowodu osobistego składa się:</a:t>
            </a:r>
          </a:p>
          <a:p>
            <a:pPr lvl="1"/>
            <a:r>
              <a:rPr lang="pl-PL" dirty="0"/>
              <a:t>osobiście w formie pisemnej lub</a:t>
            </a:r>
          </a:p>
          <a:p>
            <a:pPr lvl="1"/>
            <a:r>
              <a:rPr lang="pl-PL" dirty="0"/>
              <a:t>w formie dokumentu elektronicznego</a:t>
            </a:r>
          </a:p>
          <a:p>
            <a:r>
              <a:rPr lang="pl-PL" dirty="0"/>
              <a:t>Termin wydania:</a:t>
            </a:r>
          </a:p>
          <a:p>
            <a:pPr lvl="1"/>
            <a:r>
              <a:rPr lang="pl-PL" b="1" dirty="0"/>
              <a:t>nie później niż w terminie 30 dni od dnia złożenia wniosku</a:t>
            </a:r>
            <a:br>
              <a:rPr lang="pl-PL" dirty="0"/>
            </a:br>
            <a:endParaRPr lang="pl-PL" dirty="0"/>
          </a:p>
          <a:p>
            <a:r>
              <a:rPr lang="pl-PL" dirty="0"/>
              <a:t>Wniosek o wydanie dowodu osobistego składa osoba posiadająca pełną zdolność do czynności prawnych</a:t>
            </a:r>
            <a:br>
              <a:rPr lang="pl-PL" dirty="0"/>
            </a:br>
            <a:endParaRPr lang="pl-PL" dirty="0"/>
          </a:p>
          <a:p>
            <a:r>
              <a:rPr lang="pl-PL" dirty="0"/>
              <a:t>Przyjęcie wniosku w miejscu pobytu wnioskodawcy </a:t>
            </a:r>
          </a:p>
          <a:p>
            <a:endParaRPr lang="pl-PL" dirty="0"/>
          </a:p>
        </p:txBody>
      </p:sp>
    </p:spTree>
    <p:extLst>
      <p:ext uri="{BB962C8B-B14F-4D97-AF65-F5344CB8AC3E}">
        <p14:creationId xmlns:p14="http://schemas.microsoft.com/office/powerpoint/2010/main" val="3980729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331470"/>
            <a:ext cx="9601200" cy="788670"/>
          </a:xfrm>
        </p:spPr>
        <p:txBody>
          <a:bodyPr>
            <a:normAutofit fontScale="90000"/>
          </a:bodyPr>
          <a:lstStyle/>
          <a:p>
            <a:r>
              <a:rPr lang="pl-PL" dirty="0"/>
              <a:t>Wydawanie dowodów osobistych - fotografia</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865748"/>
            <a:ext cx="9601200" cy="5143500"/>
          </a:xfrm>
        </p:spPr>
        <p:txBody>
          <a:bodyPr>
            <a:normAutofit/>
          </a:bodyPr>
          <a:lstStyle/>
          <a:p>
            <a:r>
              <a:rPr lang="pl-PL" dirty="0"/>
              <a:t>Do wniosku o wydanie dowodu osobistego dołącza się aktualną fotografię odzwierciedlającą, w sposób niebudzący uzasadnionych wątpliwości, wizerunek twarzy osoby ubiegającej się o wydanie dowodu osobistego przedstawiający ją bez nakrycia głowy i okularów z ciemnymi szkłami</a:t>
            </a:r>
          </a:p>
          <a:p>
            <a:r>
              <a:rPr lang="pl-PL" dirty="0"/>
              <a:t>Wyjątki:</a:t>
            </a:r>
          </a:p>
          <a:p>
            <a:pPr lvl="1"/>
            <a:r>
              <a:rPr lang="pl-PL" dirty="0"/>
              <a:t>Wrodzone lub nabyte wady narządu wzroku</a:t>
            </a:r>
          </a:p>
          <a:p>
            <a:pPr lvl="1"/>
            <a:r>
              <a:rPr lang="pl-PL" dirty="0"/>
              <a:t>Wyznanie </a:t>
            </a:r>
          </a:p>
          <a:p>
            <a:pPr lvl="1"/>
            <a:r>
              <a:rPr lang="pl-PL" dirty="0"/>
              <a:t>Inne uzasadnione przypadki </a:t>
            </a:r>
          </a:p>
        </p:txBody>
      </p:sp>
    </p:spTree>
    <p:extLst>
      <p:ext uri="{BB962C8B-B14F-4D97-AF65-F5344CB8AC3E}">
        <p14:creationId xmlns:p14="http://schemas.microsoft.com/office/powerpoint/2010/main" val="4181176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490958"/>
            <a:ext cx="9601200" cy="81153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913860"/>
            <a:ext cx="9601200" cy="4453182"/>
          </a:xfrm>
        </p:spPr>
        <p:txBody>
          <a:bodyPr>
            <a:normAutofit/>
          </a:bodyPr>
          <a:lstStyle/>
          <a:p>
            <a:r>
              <a:rPr lang="pl-PL" dirty="0"/>
              <a:t>Odbiór osobisty </a:t>
            </a:r>
          </a:p>
          <a:p>
            <a:r>
              <a:rPr lang="pl-PL" dirty="0"/>
              <a:t>Odbiór dowodu osobistego wydanego osobie nieposiadającej zdolności do czynności prawnych lub posiadającej ograniczoną zdolność do czynności prawnych wymaga obecności tej osoby</a:t>
            </a:r>
          </a:p>
          <a:p>
            <a:pPr lvl="1"/>
            <a:r>
              <a:rPr lang="pl-PL" dirty="0"/>
              <a:t>Wyjątek:</a:t>
            </a:r>
          </a:p>
          <a:p>
            <a:pPr lvl="2"/>
            <a:r>
              <a:rPr lang="pl-PL" dirty="0"/>
              <a:t>osoba ta nie ukończyła 5. roku życia albo</a:t>
            </a:r>
          </a:p>
          <a:p>
            <a:pPr lvl="2"/>
            <a:r>
              <a:rPr lang="pl-PL" dirty="0"/>
              <a:t>ukończyła 5. rok życia i nie ukończyła 12. roku życia, jeżeli osoba ta była obecna przy składaniu wniosku w siedzibie organu gminy</a:t>
            </a:r>
          </a:p>
          <a:p>
            <a:pPr lvl="1"/>
            <a:r>
              <a:rPr lang="pl-PL" dirty="0"/>
              <a:t>Odbioru dowodu osobistego może dokonać pełnomocnik legitymujący się pełnomocnictwem szczególnym do dokonania tej czynności</a:t>
            </a:r>
          </a:p>
        </p:txBody>
      </p:sp>
    </p:spTree>
    <p:extLst>
      <p:ext uri="{BB962C8B-B14F-4D97-AF65-F5344CB8AC3E}">
        <p14:creationId xmlns:p14="http://schemas.microsoft.com/office/powerpoint/2010/main" val="305829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B7EEBB-E5E0-4A87-8986-B1D06F8BD42B}"/>
              </a:ext>
            </a:extLst>
          </p:cNvPr>
          <p:cNvSpPr>
            <a:spLocks noGrp="1"/>
          </p:cNvSpPr>
          <p:nvPr>
            <p:ph type="title"/>
          </p:nvPr>
        </p:nvSpPr>
        <p:spPr>
          <a:xfrm>
            <a:off x="1188720" y="342900"/>
            <a:ext cx="9601200" cy="880110"/>
          </a:xfrm>
        </p:spPr>
        <p:txBody>
          <a:bodyPr/>
          <a:lstStyle/>
          <a:p>
            <a:r>
              <a:rPr lang="pl-PL" dirty="0"/>
              <a:t>Odmowa wydania dowodu osobistego</a:t>
            </a:r>
          </a:p>
        </p:txBody>
      </p:sp>
      <p:sp>
        <p:nvSpPr>
          <p:cNvPr id="3" name="Symbol zastępczy zawartości 2">
            <a:extLst>
              <a:ext uri="{FF2B5EF4-FFF2-40B4-BE49-F238E27FC236}">
                <a16:creationId xmlns:a16="http://schemas.microsoft.com/office/drawing/2014/main" id="{1CF32AB3-CE95-405B-AE44-7E9B21CBE4E0}"/>
              </a:ext>
            </a:extLst>
          </p:cNvPr>
          <p:cNvSpPr>
            <a:spLocks noGrp="1"/>
          </p:cNvSpPr>
          <p:nvPr>
            <p:ph idx="1"/>
          </p:nvPr>
        </p:nvSpPr>
        <p:spPr>
          <a:xfrm>
            <a:off x="1456661" y="1834914"/>
            <a:ext cx="9601200" cy="4526280"/>
          </a:xfrm>
        </p:spPr>
        <p:txBody>
          <a:bodyPr/>
          <a:lstStyle/>
          <a:p>
            <a:r>
              <a:rPr lang="pl-PL" dirty="0"/>
              <a:t>Odmawia się wydania dowodu osobistego:</a:t>
            </a:r>
          </a:p>
          <a:p>
            <a:pPr lvl="1"/>
            <a:r>
              <a:rPr lang="pl-PL" dirty="0"/>
              <a:t>w przypadku gdy fotografia załączona do wniosku przesłanego przy wykorzystaniu środków komunikacji elektronicznej nie spełnia wymogów określonych w ustawie</a:t>
            </a:r>
          </a:p>
          <a:p>
            <a:pPr lvl="1"/>
            <a:r>
              <a:rPr lang="pl-PL" dirty="0"/>
              <a:t>wnioskodawca składa wniosek o wydanie dowodu osobistego z naruszeniem innych przepisów niniejszej ustawy</a:t>
            </a:r>
          </a:p>
        </p:txBody>
      </p:sp>
    </p:spTree>
    <p:extLst>
      <p:ext uri="{BB962C8B-B14F-4D97-AF65-F5344CB8AC3E}">
        <p14:creationId xmlns:p14="http://schemas.microsoft.com/office/powerpoint/2010/main" val="4098814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AFC7D-72F3-45EB-998F-B129F6A1AB17}"/>
              </a:ext>
            </a:extLst>
          </p:cNvPr>
          <p:cNvSpPr>
            <a:spLocks noGrp="1"/>
          </p:cNvSpPr>
          <p:nvPr>
            <p:ph type="title"/>
          </p:nvPr>
        </p:nvSpPr>
        <p:spPr>
          <a:xfrm>
            <a:off x="1371600" y="308610"/>
            <a:ext cx="9601200" cy="1005840"/>
          </a:xfrm>
        </p:spPr>
        <p:txBody>
          <a:bodyPr>
            <a:noAutofit/>
          </a:bodyPr>
          <a:lstStyle/>
          <a:p>
            <a:r>
              <a:rPr lang="pl-PL" sz="3200" dirty="0"/>
              <a:t>Zawieszanie i cofanie zawieszenia certyfikatów zamieszczonych w warstwie elektronicznej dowodu osobistego</a:t>
            </a:r>
          </a:p>
        </p:txBody>
      </p:sp>
      <p:sp>
        <p:nvSpPr>
          <p:cNvPr id="3" name="Symbol zastępczy zawartości 2">
            <a:extLst>
              <a:ext uri="{FF2B5EF4-FFF2-40B4-BE49-F238E27FC236}">
                <a16:creationId xmlns:a16="http://schemas.microsoft.com/office/drawing/2014/main" id="{2FC42E35-4C37-46D1-BC97-9104E7C5DB8D}"/>
              </a:ext>
            </a:extLst>
          </p:cNvPr>
          <p:cNvSpPr>
            <a:spLocks noGrp="1"/>
          </p:cNvSpPr>
          <p:nvPr>
            <p:ph idx="1"/>
          </p:nvPr>
        </p:nvSpPr>
        <p:spPr>
          <a:xfrm>
            <a:off x="1371600" y="2068830"/>
            <a:ext cx="9601200" cy="4354830"/>
          </a:xfrm>
        </p:spPr>
        <p:txBody>
          <a:bodyPr>
            <a:normAutofit/>
          </a:bodyPr>
          <a:lstStyle/>
          <a:p>
            <a:r>
              <a:rPr lang="pl-PL" dirty="0"/>
              <a:t>Zgłoszenie:</a:t>
            </a:r>
          </a:p>
          <a:p>
            <a:pPr lvl="1"/>
            <a:r>
              <a:rPr lang="pl-PL" dirty="0"/>
              <a:t> posiadacz dowodu osobistego </a:t>
            </a:r>
          </a:p>
          <a:p>
            <a:pPr lvl="1"/>
            <a:r>
              <a:rPr lang="pl-PL" dirty="0"/>
              <a:t> rodzic, opiekun prawny lub kurator lub pełnomocnik legitymujący się pełnomocnictwem szczególnym do dokonania takiej czynności</a:t>
            </a:r>
          </a:p>
          <a:p>
            <a:r>
              <a:rPr lang="pl-PL" dirty="0"/>
              <a:t>Zgłoszenia dokonuje się:</a:t>
            </a:r>
          </a:p>
          <a:p>
            <a:pPr lvl="1"/>
            <a:r>
              <a:rPr lang="pl-PL" dirty="0"/>
              <a:t>w formie dokumentu elektronicznego</a:t>
            </a:r>
          </a:p>
          <a:p>
            <a:pPr lvl="1"/>
            <a:r>
              <a:rPr lang="pl-PL" dirty="0"/>
              <a:t>przy użyciu usługi elektronicznej udostępnionej przez ministra właściwego do spraw informatyzacji po uwierzytelnieniu posiadacza dowodu osobistego </a:t>
            </a:r>
          </a:p>
          <a:p>
            <a:pPr lvl="1"/>
            <a:r>
              <a:rPr lang="pl-PL" dirty="0"/>
              <a:t>osobiście w siedzibie organu dowolnej gminy</a:t>
            </a:r>
          </a:p>
          <a:p>
            <a:endParaRPr lang="pl-PL" dirty="0"/>
          </a:p>
        </p:txBody>
      </p:sp>
    </p:spTree>
    <p:extLst>
      <p:ext uri="{BB962C8B-B14F-4D97-AF65-F5344CB8AC3E}">
        <p14:creationId xmlns:p14="http://schemas.microsoft.com/office/powerpoint/2010/main" val="2864325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AFC7D-72F3-45EB-998F-B129F6A1AB17}"/>
              </a:ext>
            </a:extLst>
          </p:cNvPr>
          <p:cNvSpPr>
            <a:spLocks noGrp="1"/>
          </p:cNvSpPr>
          <p:nvPr>
            <p:ph type="title"/>
          </p:nvPr>
        </p:nvSpPr>
        <p:spPr>
          <a:xfrm>
            <a:off x="1371600" y="377190"/>
            <a:ext cx="9601200" cy="1005840"/>
          </a:xfrm>
        </p:spPr>
        <p:txBody>
          <a:bodyPr>
            <a:noAutofit/>
          </a:bodyPr>
          <a:lstStyle/>
          <a:p>
            <a:r>
              <a:rPr lang="pl-PL" sz="3200" dirty="0"/>
              <a:t>Zawieszanie i cofanie zawieszenia certyfikatów zamieszczonych w warstwie elektronicznej dowodu osobistego</a:t>
            </a:r>
          </a:p>
        </p:txBody>
      </p:sp>
      <p:sp>
        <p:nvSpPr>
          <p:cNvPr id="3" name="Symbol zastępczy zawartości 2">
            <a:extLst>
              <a:ext uri="{FF2B5EF4-FFF2-40B4-BE49-F238E27FC236}">
                <a16:creationId xmlns:a16="http://schemas.microsoft.com/office/drawing/2014/main" id="{2FC42E35-4C37-46D1-BC97-9104E7C5DB8D}"/>
              </a:ext>
            </a:extLst>
          </p:cNvPr>
          <p:cNvSpPr>
            <a:spLocks noGrp="1"/>
          </p:cNvSpPr>
          <p:nvPr>
            <p:ph idx="1"/>
          </p:nvPr>
        </p:nvSpPr>
        <p:spPr>
          <a:xfrm>
            <a:off x="1295400" y="2503170"/>
            <a:ext cx="9601200" cy="4354830"/>
          </a:xfrm>
        </p:spPr>
        <p:txBody>
          <a:bodyPr>
            <a:normAutofit/>
          </a:bodyPr>
          <a:lstStyle/>
          <a:p>
            <a:r>
              <a:rPr lang="pl-PL" dirty="0"/>
              <a:t>Zaświadczenie potwierdzające datę i godzinę dokonania tego zgłoszenia</a:t>
            </a:r>
          </a:p>
          <a:p>
            <a:r>
              <a:rPr lang="pl-PL" dirty="0"/>
              <a:t>Zawieszenie na okres nie dłuższy niż 14 dni</a:t>
            </a:r>
          </a:p>
          <a:p>
            <a:r>
              <a:rPr lang="pl-PL" dirty="0"/>
              <a:t>Zawieszenia oraz cofnięcia zawieszenia certyfikatów dokonuje minister właściwy ds. wewnętrznych </a:t>
            </a:r>
          </a:p>
          <a:p>
            <a:r>
              <a:rPr lang="pl-PL" dirty="0"/>
              <a:t>Zawieszenie certyfikatów powoduje zawieszenie ważności dowodu osobistego</a:t>
            </a:r>
          </a:p>
          <a:p>
            <a:r>
              <a:rPr lang="pl-PL" dirty="0"/>
              <a:t>Podpis osobisty posiadacza dowodu osobistego złożony w okresie zawieszenia albo po unieważnieniu certyfikatu podpisu osobistego nie wywołuje skutków prawnych. Późniejsze cofnięcie zawieszenia certyfikatu nie wpływa na ważność czynności dokonanej w okresie zawieszenia </a:t>
            </a:r>
          </a:p>
        </p:txBody>
      </p:sp>
    </p:spTree>
    <p:extLst>
      <p:ext uri="{BB962C8B-B14F-4D97-AF65-F5344CB8AC3E}">
        <p14:creationId xmlns:p14="http://schemas.microsoft.com/office/powerpoint/2010/main" val="1112874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1E5A5-21CA-47A8-868D-9F2E86B2AACF}"/>
              </a:ext>
            </a:extLst>
          </p:cNvPr>
          <p:cNvSpPr>
            <a:spLocks noGrp="1"/>
          </p:cNvSpPr>
          <p:nvPr>
            <p:ph type="title"/>
          </p:nvPr>
        </p:nvSpPr>
        <p:spPr>
          <a:xfrm>
            <a:off x="1371600" y="342900"/>
            <a:ext cx="9601200" cy="82296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3751C171-154F-4E42-AD95-7A713478F865}"/>
              </a:ext>
            </a:extLst>
          </p:cNvPr>
          <p:cNvSpPr>
            <a:spLocks noGrp="1"/>
          </p:cNvSpPr>
          <p:nvPr>
            <p:ph idx="1"/>
          </p:nvPr>
        </p:nvSpPr>
        <p:spPr>
          <a:xfrm>
            <a:off x="1371600" y="1772182"/>
            <a:ext cx="9601200" cy="4629150"/>
          </a:xfrm>
        </p:spPr>
        <p:txBody>
          <a:bodyPr/>
          <a:lstStyle/>
          <a:p>
            <a:r>
              <a:rPr lang="pl-PL" dirty="0"/>
              <a:t>Wydanie nowego dowodu osobistego następuje w przypadku:</a:t>
            </a:r>
          </a:p>
          <a:p>
            <a:pPr lvl="1"/>
            <a:r>
              <a:rPr lang="pl-PL" dirty="0"/>
              <a:t>upływu terminu ważności </a:t>
            </a:r>
          </a:p>
          <a:p>
            <a:pPr lvl="1"/>
            <a:r>
              <a:rPr lang="pl-PL" dirty="0"/>
              <a:t>zmiany danych zawartych w dowodzie osobistym, </a:t>
            </a:r>
          </a:p>
          <a:p>
            <a:pPr lvl="1"/>
            <a:r>
              <a:rPr lang="pl-PL" dirty="0"/>
              <a:t>zmiany wizerunku twarzy posiadacza dowodu osobistego w stosunku do wizerunku twarzy zamieszczonego w dowodzie osobistym w stopniu utrudniającym lub uniemożliwiającym identyfikację jego posiadacza; </a:t>
            </a:r>
          </a:p>
          <a:p>
            <a:pPr lvl="1"/>
            <a:r>
              <a:rPr lang="pl-PL" dirty="0"/>
              <a:t> utraty lub uszkodzenia dowodu osobistego w stopniu utrudniającym lub uniemożliwiającym identyfikację jego posiadacza; </a:t>
            </a:r>
          </a:p>
          <a:p>
            <a:pPr lvl="1"/>
            <a:r>
              <a:rPr lang="pl-PL" dirty="0"/>
              <a:t> unieważnienia certyfikatów</a:t>
            </a:r>
          </a:p>
        </p:txBody>
      </p:sp>
    </p:spTree>
    <p:extLst>
      <p:ext uri="{BB962C8B-B14F-4D97-AF65-F5344CB8AC3E}">
        <p14:creationId xmlns:p14="http://schemas.microsoft.com/office/powerpoint/2010/main" val="2537514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1E5A5-21CA-47A8-868D-9F2E86B2AACF}"/>
              </a:ext>
            </a:extLst>
          </p:cNvPr>
          <p:cNvSpPr>
            <a:spLocks noGrp="1"/>
          </p:cNvSpPr>
          <p:nvPr>
            <p:ph type="title"/>
          </p:nvPr>
        </p:nvSpPr>
        <p:spPr>
          <a:xfrm>
            <a:off x="1371600" y="285750"/>
            <a:ext cx="9601200" cy="73152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3751C171-154F-4E42-AD95-7A713478F865}"/>
              </a:ext>
            </a:extLst>
          </p:cNvPr>
          <p:cNvSpPr>
            <a:spLocks noGrp="1"/>
          </p:cNvSpPr>
          <p:nvPr>
            <p:ph idx="1"/>
          </p:nvPr>
        </p:nvSpPr>
        <p:spPr>
          <a:xfrm>
            <a:off x="1371600" y="1486247"/>
            <a:ext cx="9601200" cy="5554980"/>
          </a:xfrm>
        </p:spPr>
        <p:txBody>
          <a:bodyPr>
            <a:normAutofit/>
          </a:bodyPr>
          <a:lstStyle/>
          <a:p>
            <a:r>
              <a:rPr lang="pl-PL" dirty="0"/>
              <a:t>Wydanie nowego dowodu osobistego następuje w przypadku:</a:t>
            </a:r>
          </a:p>
          <a:p>
            <a:pPr lvl="1"/>
            <a:r>
              <a:rPr lang="pl-PL" dirty="0"/>
              <a:t>żądania wymiany dowodu osobistego: </a:t>
            </a:r>
          </a:p>
          <a:p>
            <a:pPr lvl="1"/>
            <a:r>
              <a:rPr lang="pl-PL" dirty="0"/>
              <a:t>przekazania przez osobę trzecią znalezionego dowodu osobistego</a:t>
            </a:r>
          </a:p>
          <a:p>
            <a:pPr lvl="1"/>
            <a:r>
              <a:rPr lang="pl-PL" dirty="0"/>
              <a:t>zawiadomienia o podejrzeniu nieuprawnionego wykorzystania danych osobowych posiadacza dowodu osobistego, wszczęcia z urzędu czynności w związku z ww. podejrzeniem albo w razie wydania decyzji Prezesa Urzędu Ochrony Danych Osobowych stwierdzającej naruszenie przepisów o ochronie danych w zakresie bezpieczeństwa danych osobowych posiadacza dowodu osobistego</a:t>
            </a:r>
          </a:p>
        </p:txBody>
      </p:sp>
    </p:spTree>
    <p:extLst>
      <p:ext uri="{BB962C8B-B14F-4D97-AF65-F5344CB8AC3E}">
        <p14:creationId xmlns:p14="http://schemas.microsoft.com/office/powerpoint/2010/main" val="262367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25C754-B7C0-4865-BCF7-D13FC68BF0E0}"/>
              </a:ext>
            </a:extLst>
          </p:cNvPr>
          <p:cNvSpPr>
            <a:spLocks noGrp="1"/>
          </p:cNvSpPr>
          <p:nvPr>
            <p:ph type="title"/>
          </p:nvPr>
        </p:nvSpPr>
        <p:spPr>
          <a:xfrm>
            <a:off x="1295400" y="417715"/>
            <a:ext cx="9601200" cy="69723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BD86AC96-AB37-45C1-B41C-492C5B5F3877}"/>
              </a:ext>
            </a:extLst>
          </p:cNvPr>
          <p:cNvSpPr>
            <a:spLocks noGrp="1"/>
          </p:cNvSpPr>
          <p:nvPr>
            <p:ph idx="1"/>
          </p:nvPr>
        </p:nvSpPr>
        <p:spPr>
          <a:xfrm>
            <a:off x="1510146" y="2070561"/>
            <a:ext cx="9601200" cy="5394960"/>
          </a:xfrm>
        </p:spPr>
        <p:txBody>
          <a:bodyPr>
            <a:normAutofit/>
          </a:bodyPr>
          <a:lstStyle/>
          <a:p>
            <a:r>
              <a:rPr lang="pl-PL" dirty="0"/>
              <a:t>Wniosek o wydanie nowego dowodu osobistego:</a:t>
            </a:r>
          </a:p>
          <a:p>
            <a:pPr lvl="1"/>
            <a:r>
              <a:rPr lang="pl-PL" dirty="0"/>
              <a:t>co najmniej 30 dni przed upływem terminu ważności dowodu osobistego;</a:t>
            </a:r>
          </a:p>
          <a:p>
            <a:pPr lvl="1"/>
            <a:r>
              <a:rPr lang="pl-PL" dirty="0"/>
              <a:t> niezwłocznie</a:t>
            </a:r>
          </a:p>
        </p:txBody>
      </p:sp>
    </p:spTree>
    <p:extLst>
      <p:ext uri="{BB962C8B-B14F-4D97-AF65-F5344CB8AC3E}">
        <p14:creationId xmlns:p14="http://schemas.microsoft.com/office/powerpoint/2010/main" val="63003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331470"/>
            <a:ext cx="9601200" cy="952500"/>
          </a:xfrm>
        </p:spPr>
        <p:txBody>
          <a:bodyPr/>
          <a:lstStyle/>
          <a:p>
            <a:r>
              <a:rPr lang="pl-PL" dirty="0"/>
              <a:t>Dowody osobiste </a:t>
            </a:r>
          </a:p>
        </p:txBody>
      </p:sp>
      <p:graphicFrame>
        <p:nvGraphicFramePr>
          <p:cNvPr id="5" name="Symbol zastępczy zawartości 2">
            <a:extLst>
              <a:ext uri="{FF2B5EF4-FFF2-40B4-BE49-F238E27FC236}">
                <a16:creationId xmlns:a16="http://schemas.microsoft.com/office/drawing/2014/main" id="{D838E5F0-065A-4812-8265-035C981B3473}"/>
              </a:ext>
            </a:extLst>
          </p:cNvPr>
          <p:cNvGraphicFramePr>
            <a:graphicFrameLocks noGrp="1"/>
          </p:cNvGraphicFramePr>
          <p:nvPr>
            <p:ph idx="1"/>
            <p:extLst>
              <p:ext uri="{D42A27DB-BD31-4B8C-83A1-F6EECF244321}">
                <p14:modId xmlns:p14="http://schemas.microsoft.com/office/powerpoint/2010/main" val="930021306"/>
              </p:ext>
            </p:extLst>
          </p:nvPr>
        </p:nvGraphicFramePr>
        <p:xfrm>
          <a:off x="1371600" y="1283970"/>
          <a:ext cx="9601200" cy="5242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703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539981"/>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399309" y="2076450"/>
            <a:ext cx="9601200" cy="5063490"/>
          </a:xfrm>
        </p:spPr>
        <p:txBody>
          <a:bodyPr>
            <a:normAutofit/>
          </a:bodyPr>
          <a:lstStyle/>
          <a:p>
            <a:r>
              <a:rPr lang="pl-PL" dirty="0"/>
              <a:t>Zgłoszenie utraty lub uszkodzenia</a:t>
            </a:r>
          </a:p>
          <a:p>
            <a:r>
              <a:rPr lang="pl-PL" dirty="0"/>
              <a:t>Zgłoszenia można dokonać:</a:t>
            </a:r>
          </a:p>
          <a:p>
            <a:pPr lvl="1"/>
            <a:r>
              <a:rPr lang="pl-PL" dirty="0"/>
              <a:t> w formie elektronicznej </a:t>
            </a:r>
          </a:p>
          <a:p>
            <a:pPr lvl="1"/>
            <a:r>
              <a:rPr lang="pl-PL" dirty="0"/>
              <a:t>W formie pisemnej za pomocą poczty lub faksu</a:t>
            </a:r>
          </a:p>
          <a:p>
            <a:r>
              <a:rPr lang="pl-PL" dirty="0"/>
              <a:t>Zgłoszenia utraty lub uszkodzenia dowodu osobistego posiadacza dowodu osobistego nieposiadającego zdolności do czynności prawnych lub posiadającego ograniczoną zdolność do czynności prawnych dokonuje rodzic, opiekun prawny lub kurator a także pełnomocnik legitymujący się pełnomocnictwem szczególnym do dokonania zgłoszenia</a:t>
            </a:r>
          </a:p>
          <a:p>
            <a:pPr marL="0" indent="0">
              <a:buNone/>
            </a:pPr>
            <a:endParaRPr lang="pl-PL" dirty="0"/>
          </a:p>
          <a:p>
            <a:endParaRPr lang="pl-PL" dirty="0"/>
          </a:p>
        </p:txBody>
      </p:sp>
    </p:spTree>
    <p:extLst>
      <p:ext uri="{BB962C8B-B14F-4D97-AF65-F5344CB8AC3E}">
        <p14:creationId xmlns:p14="http://schemas.microsoft.com/office/powerpoint/2010/main" val="225931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480060"/>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427019" y="1843693"/>
            <a:ext cx="9601200" cy="4880610"/>
          </a:xfrm>
        </p:spPr>
        <p:txBody>
          <a:bodyPr/>
          <a:lstStyle/>
          <a:p>
            <a:r>
              <a:rPr lang="pl-PL" dirty="0"/>
              <a:t>Zaświadczenie o utracie lub uszkodzeniu dowodu osobistego:</a:t>
            </a:r>
          </a:p>
          <a:p>
            <a:pPr lvl="1"/>
            <a:r>
              <a:rPr lang="pl-PL" dirty="0"/>
              <a:t>wydaje się w  przypadku dokonania  osobistego zgłoszenia przez posiadacza dowodu</a:t>
            </a:r>
          </a:p>
          <a:p>
            <a:pPr lvl="1"/>
            <a:r>
              <a:rPr lang="pl-PL" dirty="0"/>
              <a:t>wydaje się na żądanie w przypadku zgłoszenia w drodze dokumentu elektronicznego </a:t>
            </a:r>
          </a:p>
          <a:p>
            <a:pPr lvl="1"/>
            <a:r>
              <a:rPr lang="pl-PL" dirty="0"/>
              <a:t>wydaje się na żądanie w przypadku, gdy posiadacz dowodu przebywa poza granicami RP</a:t>
            </a:r>
          </a:p>
          <a:p>
            <a:pPr lvl="1"/>
            <a:r>
              <a:rPr lang="pl-PL" dirty="0"/>
              <a:t>zaświadczenie jest ważne do czasu wydania nowego dowodu, nie dłużej niż 2 miesiące</a:t>
            </a:r>
          </a:p>
          <a:p>
            <a:pPr lvl="1"/>
            <a:r>
              <a:rPr lang="pl-PL" dirty="0"/>
              <a:t>wydawane nieodpłatanie </a:t>
            </a:r>
          </a:p>
          <a:p>
            <a:endParaRPr lang="pl-PL" dirty="0"/>
          </a:p>
          <a:p>
            <a:endParaRPr lang="pl-PL" dirty="0"/>
          </a:p>
        </p:txBody>
      </p:sp>
    </p:spTree>
    <p:extLst>
      <p:ext uri="{BB962C8B-B14F-4D97-AF65-F5344CB8AC3E}">
        <p14:creationId xmlns:p14="http://schemas.microsoft.com/office/powerpoint/2010/main" val="1052595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530283"/>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413164" y="2093076"/>
            <a:ext cx="9601200" cy="4880610"/>
          </a:xfrm>
        </p:spPr>
        <p:txBody>
          <a:bodyPr>
            <a:normAutofit/>
          </a:bodyPr>
          <a:lstStyle/>
          <a:p>
            <a:r>
              <a:rPr lang="pl-PL" dirty="0"/>
              <a:t>Obowiązki osoby, która odnalazła cudzy dowód osobisty </a:t>
            </a:r>
          </a:p>
          <a:p>
            <a:r>
              <a:rPr lang="pl-PL" dirty="0"/>
              <a:t>Obowiązki posiadacza dowodu osobistego w przypadku jego odnalezienia</a:t>
            </a:r>
          </a:p>
          <a:p>
            <a:r>
              <a:rPr lang="pl-PL" dirty="0"/>
              <a:t>Funkcjonariusz publiczny w przypadku stwierdzenia, że dowód osobisty okazany przez jego posiadacza został zgłoszony jako utracony, jest obowiązany zatrzymać ten dokument i przekazać organowi, który go wydał</a:t>
            </a:r>
          </a:p>
          <a:p>
            <a:endParaRPr lang="pl-PL" dirty="0"/>
          </a:p>
          <a:p>
            <a:endParaRPr lang="pl-PL" dirty="0"/>
          </a:p>
          <a:p>
            <a:pPr marL="0" indent="0">
              <a:buNone/>
            </a:pPr>
            <a:endParaRPr lang="pl-PL" dirty="0"/>
          </a:p>
        </p:txBody>
      </p:sp>
    </p:spTree>
    <p:extLst>
      <p:ext uri="{BB962C8B-B14F-4D97-AF65-F5344CB8AC3E}">
        <p14:creationId xmlns:p14="http://schemas.microsoft.com/office/powerpoint/2010/main" val="1421214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531620"/>
            <a:ext cx="9601200" cy="4335780"/>
          </a:xfrm>
        </p:spPr>
        <p:txBody>
          <a:bodyPr>
            <a:normAutofit lnSpcReduction="10000"/>
          </a:bodyPr>
          <a:lstStyle/>
          <a:p>
            <a:r>
              <a:rPr lang="pl-PL" dirty="0"/>
              <a:t>W okresie ważności dowód osobisty unieważnia się w przypadku:</a:t>
            </a:r>
          </a:p>
          <a:p>
            <a:pPr lvl="1"/>
            <a:r>
              <a:rPr lang="pl-PL" dirty="0"/>
              <a:t>zmiany danych zawartych w dowodzie osobistym, z wyjątkiem zmiany nazwy organu wydającego</a:t>
            </a:r>
          </a:p>
          <a:p>
            <a:pPr lvl="1"/>
            <a:r>
              <a:rPr lang="pl-PL" dirty="0"/>
              <a:t>zmiany wizerunku twarzy posiadacza dowodu osobistego w stosunku do wizerunku twarzy zamieszczonego w dowodzie osobistym w stopniu utrudniającym lub uniemożliwiającym identyfikację jego posiadacza</a:t>
            </a:r>
          </a:p>
          <a:p>
            <a:pPr lvl="1"/>
            <a:r>
              <a:rPr lang="pl-PL" dirty="0"/>
              <a:t>utraty lub uszkodzenia dowodu osobistego w stopniu utrudniającym lub uniemożliwiającym identyfikację jego posiadacza</a:t>
            </a:r>
          </a:p>
          <a:p>
            <a:pPr lvl="1"/>
            <a:r>
              <a:rPr lang="pl-PL" dirty="0"/>
              <a:t>unieważnienia certyfikatów</a:t>
            </a:r>
          </a:p>
          <a:p>
            <a:pPr lvl="1"/>
            <a:r>
              <a:rPr lang="pl-PL" dirty="0"/>
              <a:t>żądania wymiany dowodu osobistego: </a:t>
            </a:r>
          </a:p>
          <a:p>
            <a:pPr lvl="2"/>
            <a:r>
              <a:rPr lang="pl-PL" dirty="0"/>
              <a:t>na dowód osobisty z warstwą elektroniczną, </a:t>
            </a:r>
          </a:p>
          <a:p>
            <a:pPr lvl="2"/>
            <a:r>
              <a:rPr lang="pl-PL" dirty="0"/>
              <a:t> w którego warstwie elektronicznej nie ma zamieszczonego certyfikatu podpisu osobistego lub certyfikatu identyfikacji i uwierzytelnienia, </a:t>
            </a:r>
          </a:p>
          <a:p>
            <a:pPr lvl="2"/>
            <a:r>
              <a:rPr lang="pl-PL" dirty="0"/>
              <a:t>uniemożliwiającego identyfikację i uwierzytelnienie lub złożenie podpisu osobistego</a:t>
            </a:r>
          </a:p>
        </p:txBody>
      </p:sp>
    </p:spTree>
    <p:extLst>
      <p:ext uri="{BB962C8B-B14F-4D97-AF65-F5344CB8AC3E}">
        <p14:creationId xmlns:p14="http://schemas.microsoft.com/office/powerpoint/2010/main" val="1534499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607126" y="1785158"/>
            <a:ext cx="9601200" cy="4103024"/>
          </a:xfrm>
        </p:spPr>
        <p:txBody>
          <a:bodyPr>
            <a:normAutofit/>
          </a:bodyPr>
          <a:lstStyle/>
          <a:p>
            <a:r>
              <a:rPr lang="pl-PL" dirty="0"/>
              <a:t>W okresie ważności dowód osobisty unieważnia się w przypadku:</a:t>
            </a:r>
          </a:p>
          <a:p>
            <a:pPr lvl="1"/>
            <a:r>
              <a:rPr lang="pl-PL" dirty="0"/>
              <a:t>ubezwłasnowolnienia całkowitego lub częściowego posiadacza dowodu osobistego, w którego dowodzie osobistym w warstwie elektronicznej został zamieszczony certyfikat podpisu osobistego</a:t>
            </a:r>
          </a:p>
          <a:p>
            <a:pPr lvl="1"/>
            <a:r>
              <a:rPr lang="pl-PL" dirty="0"/>
              <a:t>przekazania przez osobę trzecią znalezionego dowodu osobistego</a:t>
            </a:r>
          </a:p>
          <a:p>
            <a:pPr lvl="1"/>
            <a:r>
              <a:rPr lang="pl-PL" dirty="0"/>
              <a:t>zawiadomienia o podejrzeniu nieuprawnionego wykorzystania danych osobowych posiadacza dowodu osobistego, wszczęcia z urzędu czynności w związku z ww. podejrzeniem albo w razie wydania decyzji Prezesa Urzędu Ochrony Danych Osobowych stwierdzającej naruszenie przepisów o ochronie danych w zakresie bezpieczeństwa danych osobowych posiadacza dowodu osobistego</a:t>
            </a:r>
          </a:p>
        </p:txBody>
      </p:sp>
    </p:spTree>
    <p:extLst>
      <p:ext uri="{BB962C8B-B14F-4D97-AF65-F5344CB8AC3E}">
        <p14:creationId xmlns:p14="http://schemas.microsoft.com/office/powerpoint/2010/main" val="2080683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5791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2479963"/>
            <a:ext cx="9601200" cy="4685607"/>
          </a:xfrm>
        </p:spPr>
        <p:txBody>
          <a:bodyPr>
            <a:normAutofit/>
          </a:bodyPr>
          <a:lstStyle/>
          <a:p>
            <a:r>
              <a:rPr lang="pl-PL" dirty="0"/>
              <a:t>W okresie ważności dowód osobisty unieważnia się w przypadku:</a:t>
            </a:r>
          </a:p>
          <a:p>
            <a:pPr lvl="1"/>
            <a:r>
              <a:rPr lang="pl-PL" dirty="0"/>
              <a:t>utraty obywatelstwa polskiego</a:t>
            </a:r>
          </a:p>
          <a:p>
            <a:pPr lvl="1"/>
            <a:r>
              <a:rPr lang="pl-PL" dirty="0"/>
              <a:t>zgonu posiadacza dowodu osobistego</a:t>
            </a:r>
          </a:p>
          <a:p>
            <a:pPr lvl="1"/>
            <a:r>
              <a:rPr lang="pl-PL" dirty="0"/>
              <a:t>wydania decyzji o odmowie wydania dowodu osobistego, jeżeli dowód został uprzednio wystawiony</a:t>
            </a:r>
          </a:p>
          <a:p>
            <a:pPr lvl="1"/>
            <a:r>
              <a:rPr lang="pl-PL" dirty="0"/>
              <a:t>stwierdzenia przez organ gminy wady technicznej dowodu osobistego lub błędnej personalizacji</a:t>
            </a:r>
          </a:p>
          <a:p>
            <a:pPr marL="0" indent="0">
              <a:buNone/>
            </a:pPr>
            <a:endParaRPr lang="pl-PL" dirty="0"/>
          </a:p>
        </p:txBody>
      </p:sp>
    </p:spTree>
    <p:extLst>
      <p:ext uri="{BB962C8B-B14F-4D97-AF65-F5344CB8AC3E}">
        <p14:creationId xmlns:p14="http://schemas.microsoft.com/office/powerpoint/2010/main" val="889590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295400" y="1055716"/>
            <a:ext cx="9601200" cy="5527964"/>
          </a:xfrm>
        </p:spPr>
        <p:txBody>
          <a:bodyPr>
            <a:normAutofit fontScale="92500" lnSpcReduction="10000"/>
          </a:bodyPr>
          <a:lstStyle/>
          <a:p>
            <a:r>
              <a:rPr lang="pl-PL" dirty="0"/>
              <a:t>Unieważnienie dowodu osobistego następuje: </a:t>
            </a:r>
          </a:p>
          <a:p>
            <a:pPr lvl="1"/>
            <a:r>
              <a:rPr lang="pl-PL" dirty="0"/>
              <a:t> z dniem zgłoszenia utraty lub uszkodzenia dowodu osobistego przez jego posiadacza lub przekazania przez osobę trzecią znalezionego cudzego dowodu osobistego; </a:t>
            </a:r>
          </a:p>
          <a:p>
            <a:pPr lvl="1"/>
            <a:r>
              <a:rPr lang="pl-PL" dirty="0"/>
              <a:t>z dniem utraty obywatelstwa polskiego, zgonu posiadacza dowodu osobistego lub wydania decyzji o odmowie wydania dowodu osobistego</a:t>
            </a:r>
          </a:p>
          <a:p>
            <a:pPr lvl="1"/>
            <a:r>
              <a:rPr lang="pl-PL" dirty="0"/>
              <a:t> z dniem przekazania posiadaczowi nowego dowodu osobistego</a:t>
            </a:r>
          </a:p>
          <a:p>
            <a:pPr lvl="1"/>
            <a:r>
              <a:rPr lang="pl-PL" dirty="0"/>
              <a:t>z dniem uprawomocnienia się orzeczenia sądu o ubezwłasnowolnieniu całkowitym lub częściowym posiadacza dowodu osobistego, w którego dowodzie osobistym w warstwie elektronicznej został zamieszczony certyfikat podpisu osobistego</a:t>
            </a:r>
          </a:p>
          <a:p>
            <a:pPr lvl="1"/>
            <a:r>
              <a:rPr lang="pl-PL" dirty="0"/>
              <a:t>z chwilą zgłoszenia zawieszenia certyfikatów w przypadku, o którym mowa w art. 32c</a:t>
            </a:r>
          </a:p>
          <a:p>
            <a:pPr lvl="1"/>
            <a:r>
              <a:rPr lang="pl-PL" dirty="0"/>
              <a:t>z dniem następującym po upływie 120 dni od dnia dokonania w rejestrze PESEL zmiany danych zawartych w dowodzie osobistym</a:t>
            </a:r>
          </a:p>
          <a:p>
            <a:pPr lvl="1"/>
            <a:r>
              <a:rPr lang="pl-PL" dirty="0"/>
              <a:t>z dniem zgłoszenia do organu dowolnej gminy nieuprawnionego wykorzystania danych osobowych</a:t>
            </a:r>
          </a:p>
          <a:p>
            <a:pPr lvl="1"/>
            <a:r>
              <a:rPr lang="pl-PL" dirty="0"/>
              <a:t>z dniem stwierdzenia przez organ gminy wady technicznej dowodu osobistego lub błędnej personalizacji</a:t>
            </a:r>
            <a:br>
              <a:rPr lang="pl-PL" dirty="0"/>
            </a:br>
            <a:endParaRPr lang="pl-PL" dirty="0"/>
          </a:p>
        </p:txBody>
      </p:sp>
    </p:spTree>
    <p:extLst>
      <p:ext uri="{BB962C8B-B14F-4D97-AF65-F5344CB8AC3E}">
        <p14:creationId xmlns:p14="http://schemas.microsoft.com/office/powerpoint/2010/main" val="3108181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62B1E5-21C9-407B-AA30-77BAD7702162}"/>
              </a:ext>
            </a:extLst>
          </p:cNvPr>
          <p:cNvSpPr>
            <a:spLocks noGrp="1"/>
          </p:cNvSpPr>
          <p:nvPr>
            <p:ph type="title"/>
          </p:nvPr>
        </p:nvSpPr>
        <p:spPr>
          <a:xfrm>
            <a:off x="1371600" y="37719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59AD5E6B-AB28-4121-ADD2-2C3BC5C5E8F7}"/>
              </a:ext>
            </a:extLst>
          </p:cNvPr>
          <p:cNvSpPr>
            <a:spLocks noGrp="1"/>
          </p:cNvSpPr>
          <p:nvPr>
            <p:ph idx="1"/>
          </p:nvPr>
        </p:nvSpPr>
        <p:spPr>
          <a:xfrm>
            <a:off x="1371600" y="1842654"/>
            <a:ext cx="9601200" cy="4638155"/>
          </a:xfrm>
        </p:spPr>
        <p:txBody>
          <a:bodyPr/>
          <a:lstStyle/>
          <a:p>
            <a:r>
              <a:rPr lang="pl-PL" dirty="0"/>
              <a:t>Organem właściwym do unieważnienia dowodu osobistego jest:</a:t>
            </a:r>
          </a:p>
          <a:p>
            <a:pPr lvl="1"/>
            <a:r>
              <a:rPr lang="pl-PL" dirty="0"/>
              <a:t>Organ gminny (wójt, burmistrz, prezydent miasta)</a:t>
            </a:r>
          </a:p>
          <a:p>
            <a:pPr lvl="1"/>
            <a:r>
              <a:rPr lang="pl-PL" dirty="0"/>
              <a:t>minister właściwy do spraw informatyzacji:</a:t>
            </a:r>
          </a:p>
          <a:p>
            <a:pPr lvl="2"/>
            <a:r>
              <a:rPr lang="pl-PL" dirty="0"/>
              <a:t>w przypadku zgłoszenia utraty lub uszkodzenia dowodu osobistego za pomocą usługi elektronicznej</a:t>
            </a:r>
          </a:p>
          <a:p>
            <a:pPr lvl="2"/>
            <a:r>
              <a:rPr lang="pl-PL" dirty="0"/>
              <a:t>w przypadku zgłoszenia Policji utraty dowodu osobistego w wyniku przestępstwa</a:t>
            </a:r>
          </a:p>
          <a:p>
            <a:pPr lvl="2"/>
            <a:r>
              <a:rPr lang="pl-PL" dirty="0"/>
              <a:t>w przypadku wady technicznej dowodu osobistego lub błędnej personalizacji</a:t>
            </a:r>
          </a:p>
          <a:p>
            <a:r>
              <a:rPr lang="pl-PL" dirty="0"/>
              <a:t>Dowód osobisty ulega unieważnieniu z mocy prawa</a:t>
            </a:r>
          </a:p>
          <a:p>
            <a:r>
              <a:rPr lang="pl-PL" dirty="0">
                <a:solidFill>
                  <a:schemeClr val="tx1"/>
                </a:solidFill>
              </a:rPr>
              <a:t>Stwierdzenie nieważności dowodu osobistego w drodze decyzji administracyjnej</a:t>
            </a:r>
          </a:p>
          <a:p>
            <a:endParaRPr lang="pl-PL" dirty="0"/>
          </a:p>
        </p:txBody>
      </p:sp>
    </p:spTree>
    <p:extLst>
      <p:ext uri="{BB962C8B-B14F-4D97-AF65-F5344CB8AC3E}">
        <p14:creationId xmlns:p14="http://schemas.microsoft.com/office/powerpoint/2010/main" val="660009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C3C898-9E76-4AAB-8803-721F33742166}"/>
              </a:ext>
            </a:extLst>
          </p:cNvPr>
          <p:cNvSpPr>
            <a:spLocks noGrp="1"/>
          </p:cNvSpPr>
          <p:nvPr>
            <p:ph type="title"/>
          </p:nvPr>
        </p:nvSpPr>
        <p:spPr>
          <a:xfrm>
            <a:off x="1371600" y="685800"/>
            <a:ext cx="9601200" cy="925830"/>
          </a:xfrm>
        </p:spPr>
        <p:txBody>
          <a:bodyPr/>
          <a:lstStyle/>
          <a:p>
            <a:r>
              <a:rPr lang="pl-PL" dirty="0"/>
              <a:t>Przepisy karne</a:t>
            </a:r>
          </a:p>
        </p:txBody>
      </p:sp>
      <p:sp>
        <p:nvSpPr>
          <p:cNvPr id="3" name="Symbol zastępczy zawartości 2">
            <a:extLst>
              <a:ext uri="{FF2B5EF4-FFF2-40B4-BE49-F238E27FC236}">
                <a16:creationId xmlns:a16="http://schemas.microsoft.com/office/drawing/2014/main" id="{6A3F5170-8FDB-46A9-BAB1-F35103C924AE}"/>
              </a:ext>
            </a:extLst>
          </p:cNvPr>
          <p:cNvSpPr>
            <a:spLocks noGrp="1"/>
          </p:cNvSpPr>
          <p:nvPr>
            <p:ph idx="1"/>
          </p:nvPr>
        </p:nvSpPr>
        <p:spPr/>
        <p:txBody>
          <a:bodyPr/>
          <a:lstStyle/>
          <a:p>
            <a:r>
              <a:rPr lang="pl-PL" dirty="0"/>
              <a:t>Osoba, która:</a:t>
            </a:r>
          </a:p>
          <a:p>
            <a:pPr lvl="1"/>
            <a:r>
              <a:rPr lang="pl-PL" dirty="0"/>
              <a:t> uchyla się od obowiązku posiadania lub wymiany dowodu osobistego,</a:t>
            </a:r>
          </a:p>
          <a:p>
            <a:pPr lvl="1"/>
            <a:r>
              <a:rPr lang="pl-PL" dirty="0"/>
              <a:t> zatrzymuje bez podstawy prawnej cudzy dowód osobisty, </a:t>
            </a:r>
          </a:p>
          <a:p>
            <a:pPr lvl="1"/>
            <a:r>
              <a:rPr lang="pl-PL" dirty="0"/>
              <a:t>nie zwraca dowodu osobistego w razie utraty obywatelstwa polskiego</a:t>
            </a:r>
          </a:p>
          <a:p>
            <a:pPr marL="530352" lvl="1" indent="0">
              <a:buNone/>
            </a:pPr>
            <a:r>
              <a:rPr lang="pl-PL" dirty="0"/>
              <a:t> podlega karze ograniczenia wolności albo karze grzywny</a:t>
            </a:r>
          </a:p>
        </p:txBody>
      </p:sp>
    </p:spTree>
    <p:extLst>
      <p:ext uri="{BB962C8B-B14F-4D97-AF65-F5344CB8AC3E}">
        <p14:creationId xmlns:p14="http://schemas.microsoft.com/office/powerpoint/2010/main" val="1038745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527DD6-C7D7-40E6-A4A0-555DE7B3A826}"/>
              </a:ext>
            </a:extLst>
          </p:cNvPr>
          <p:cNvSpPr>
            <a:spLocks noGrp="1"/>
          </p:cNvSpPr>
          <p:nvPr>
            <p:ph type="title"/>
          </p:nvPr>
        </p:nvSpPr>
        <p:spPr>
          <a:xfrm>
            <a:off x="1371600" y="685800"/>
            <a:ext cx="9601200" cy="765810"/>
          </a:xfrm>
        </p:spPr>
        <p:txBody>
          <a:bodyPr/>
          <a:lstStyle/>
          <a:p>
            <a:r>
              <a:rPr lang="pl-PL" dirty="0"/>
              <a:t>Rejestr Dowodów Osobistych </a:t>
            </a:r>
          </a:p>
        </p:txBody>
      </p:sp>
      <p:sp>
        <p:nvSpPr>
          <p:cNvPr id="3" name="Symbol zastępczy zawartości 2">
            <a:extLst>
              <a:ext uri="{FF2B5EF4-FFF2-40B4-BE49-F238E27FC236}">
                <a16:creationId xmlns:a16="http://schemas.microsoft.com/office/drawing/2014/main" id="{13982EB7-94FA-4885-AA56-FDF2470FEAB2}"/>
              </a:ext>
            </a:extLst>
          </p:cNvPr>
          <p:cNvSpPr>
            <a:spLocks noGrp="1"/>
          </p:cNvSpPr>
          <p:nvPr>
            <p:ph idx="1"/>
          </p:nvPr>
        </p:nvSpPr>
        <p:spPr>
          <a:xfrm>
            <a:off x="1371600" y="1725930"/>
            <a:ext cx="9601200" cy="4141470"/>
          </a:xfrm>
        </p:spPr>
        <p:txBody>
          <a:bodyPr/>
          <a:lstStyle/>
          <a:p>
            <a:r>
              <a:rPr lang="pl-PL" dirty="0"/>
              <a:t>Rejestr Dowodów Osobistych jest rejestrem centralnym prowadzonym w systemie teleinformatycznym</a:t>
            </a:r>
          </a:p>
          <a:p>
            <a:r>
              <a:rPr lang="pl-PL" dirty="0"/>
              <a:t>Utrzymanie i rozwój rejestru zapewnia minister właściwy do spraw informatyzacji</a:t>
            </a:r>
          </a:p>
          <a:p>
            <a:r>
              <a:rPr lang="pl-PL" dirty="0"/>
              <a:t>W rejestrze gromadzi się m. in. dane dotyczące wniosku o wydanie dowodu osobistego, dane dotyczące dowodu osobistego, dane dotyczące utraconych i błędnie spersonalizowanych blankietów dowodów osobistych, przyczynę wydania dowodu osobistego</a:t>
            </a:r>
          </a:p>
        </p:txBody>
      </p:sp>
    </p:spTree>
    <p:extLst>
      <p:ext uri="{BB962C8B-B14F-4D97-AF65-F5344CB8AC3E}">
        <p14:creationId xmlns:p14="http://schemas.microsoft.com/office/powerpoint/2010/main" val="48778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514350"/>
            <a:ext cx="9601200" cy="95250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371600" y="1695450"/>
            <a:ext cx="9601200" cy="4972050"/>
          </a:xfrm>
        </p:spPr>
        <p:txBody>
          <a:bodyPr>
            <a:normAutofit/>
          </a:bodyPr>
          <a:lstStyle/>
          <a:p>
            <a:r>
              <a:rPr lang="pl-PL" dirty="0"/>
              <a:t>Dowód osobisty -  </a:t>
            </a:r>
            <a:r>
              <a:rPr lang="pl-PL" b="1" dirty="0"/>
              <a:t>dokument stwierdzający tożsamość i obywatelstwo polskie osoby </a:t>
            </a:r>
            <a:r>
              <a:rPr lang="pl-PL" dirty="0"/>
              <a:t>na terytorium RP oraz innych państw członkowskich UE, państw Europejskiego Obszaru Gospodarczego nienależących do UE oraz państw niebędących stronami umowy o Europejskim Obszarze Gospodarczym, których obywatele mogą korzystać ze swobody przepływu osób na podstawie umów zawartych przez te państwa ze Wspólnotą Europejską i jej państwami członkowskimi oraz na podstawie jednostronnych decyzji innych państw, uznających ten dokument za wystarczający do przekraczania ich granic.</a:t>
            </a:r>
          </a:p>
          <a:p>
            <a:r>
              <a:rPr lang="pl-PL" dirty="0"/>
              <a:t>Dowód osobisty </a:t>
            </a:r>
            <a:r>
              <a:rPr lang="pl-PL" b="1" dirty="0"/>
              <a:t>uprawnia do przekraczania granic</a:t>
            </a:r>
            <a:endParaRPr lang="pl-PL" dirty="0"/>
          </a:p>
        </p:txBody>
      </p:sp>
    </p:spTree>
    <p:extLst>
      <p:ext uri="{BB962C8B-B14F-4D97-AF65-F5344CB8AC3E}">
        <p14:creationId xmlns:p14="http://schemas.microsoft.com/office/powerpoint/2010/main" val="4246067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B49829-A051-41F8-949A-DD22B0ABF980}"/>
              </a:ext>
            </a:extLst>
          </p:cNvPr>
          <p:cNvSpPr>
            <a:spLocks noGrp="1"/>
          </p:cNvSpPr>
          <p:nvPr>
            <p:ph type="title"/>
          </p:nvPr>
        </p:nvSpPr>
        <p:spPr>
          <a:xfrm>
            <a:off x="1371600" y="450272"/>
            <a:ext cx="9601200" cy="914400"/>
          </a:xfrm>
        </p:spPr>
        <p:txBody>
          <a:bodyPr>
            <a:normAutofit fontScale="90000"/>
          </a:bodyPr>
          <a:lstStyle/>
          <a:p>
            <a:r>
              <a:rPr lang="pl-PL" dirty="0"/>
              <a:t>Formy działania administracji - przykłady</a:t>
            </a:r>
          </a:p>
        </p:txBody>
      </p:sp>
      <p:sp>
        <p:nvSpPr>
          <p:cNvPr id="3" name="Symbol zastępczy zawartości 2">
            <a:extLst>
              <a:ext uri="{FF2B5EF4-FFF2-40B4-BE49-F238E27FC236}">
                <a16:creationId xmlns:a16="http://schemas.microsoft.com/office/drawing/2014/main" id="{561D7724-CF1B-40D7-A7FE-C351DACF61BD}"/>
              </a:ext>
            </a:extLst>
          </p:cNvPr>
          <p:cNvSpPr>
            <a:spLocks noGrp="1"/>
          </p:cNvSpPr>
          <p:nvPr>
            <p:ph idx="1"/>
          </p:nvPr>
        </p:nvSpPr>
        <p:spPr>
          <a:xfrm>
            <a:off x="1371600" y="1884218"/>
            <a:ext cx="9601200" cy="4287982"/>
          </a:xfrm>
        </p:spPr>
        <p:txBody>
          <a:bodyPr>
            <a:normAutofit lnSpcReduction="10000"/>
          </a:bodyPr>
          <a:lstStyle/>
          <a:p>
            <a:r>
              <a:rPr lang="pl-PL" dirty="0"/>
              <a:t>Czynność materialno-techniczna:</a:t>
            </a:r>
          </a:p>
          <a:p>
            <a:pPr lvl="1"/>
            <a:r>
              <a:rPr lang="pl-PL" dirty="0"/>
              <a:t>Wydanie dowodu osobistego</a:t>
            </a:r>
          </a:p>
          <a:p>
            <a:pPr lvl="1"/>
            <a:r>
              <a:rPr lang="pl-PL" dirty="0"/>
              <a:t>Wydanie kodów umożliwiających korzystanie z certyfikatów</a:t>
            </a:r>
          </a:p>
          <a:p>
            <a:r>
              <a:rPr lang="pl-PL" dirty="0"/>
              <a:t>Decyzja administracyjna:</a:t>
            </a:r>
          </a:p>
          <a:p>
            <a:pPr lvl="1"/>
            <a:r>
              <a:rPr lang="pl-PL" dirty="0"/>
              <a:t>Odmowa wydania dowodu osobistego</a:t>
            </a:r>
          </a:p>
          <a:p>
            <a:pPr lvl="1"/>
            <a:r>
              <a:rPr lang="pl-PL" dirty="0"/>
              <a:t>Unieważnienie dowodu osobistego w przypadku podania nieprawdziwych danych przez wnioskodawcę </a:t>
            </a:r>
          </a:p>
          <a:p>
            <a:r>
              <a:rPr lang="pl-PL" dirty="0"/>
              <a:t>Zaświadczenie:</a:t>
            </a:r>
          </a:p>
          <a:p>
            <a:pPr lvl="1"/>
            <a:r>
              <a:rPr lang="pl-PL" dirty="0"/>
              <a:t>zaświadczenie potwierdzające datę i godzinę dokonania zgłoszenia zawieszenia lub cofnięcia zawieszenia certyfikatów zamieszczonych w warstwie elektronicznej</a:t>
            </a:r>
          </a:p>
          <a:p>
            <a:pPr lvl="1"/>
            <a:r>
              <a:rPr lang="pl-PL" dirty="0"/>
              <a:t>Zaświadczenie o utracie lub uszkodzeniu dowodu osobistego  </a:t>
            </a:r>
          </a:p>
          <a:p>
            <a:pPr lvl="1"/>
            <a:endParaRPr lang="pl-PL" dirty="0"/>
          </a:p>
        </p:txBody>
      </p:sp>
    </p:spTree>
    <p:extLst>
      <p:ext uri="{BB962C8B-B14F-4D97-AF65-F5344CB8AC3E}">
        <p14:creationId xmlns:p14="http://schemas.microsoft.com/office/powerpoint/2010/main" val="4119344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585788"/>
            <a:ext cx="9601200" cy="77724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371600" y="2014538"/>
            <a:ext cx="9601200" cy="4652962"/>
          </a:xfrm>
        </p:spPr>
        <p:txBody>
          <a:bodyPr>
            <a:normAutofit/>
          </a:bodyPr>
          <a:lstStyle/>
          <a:p>
            <a:r>
              <a:rPr lang="pl-PL" dirty="0"/>
              <a:t>Prawo do/obowiązek posiadania dowodu osobistego</a:t>
            </a:r>
          </a:p>
          <a:p>
            <a:r>
              <a:rPr lang="pl-PL" dirty="0"/>
              <a:t>Dowód osobisty wydaje się obywatelowi Rzeczypospolitej Polskiej</a:t>
            </a:r>
          </a:p>
          <a:p>
            <a:r>
              <a:rPr lang="pl-PL" dirty="0"/>
              <a:t>Dowód osobisty nie zawiera danych osób trzecich </a:t>
            </a:r>
          </a:p>
          <a:p>
            <a:r>
              <a:rPr lang="pl-PL" dirty="0"/>
              <a:t>Ważność:</a:t>
            </a:r>
          </a:p>
          <a:p>
            <a:pPr lvl="1"/>
            <a:r>
              <a:rPr lang="pl-PL" dirty="0"/>
              <a:t>5 lat</a:t>
            </a:r>
          </a:p>
          <a:p>
            <a:pPr lvl="1"/>
            <a:r>
              <a:rPr lang="pl-PL" dirty="0"/>
              <a:t>10 lat</a:t>
            </a:r>
          </a:p>
          <a:p>
            <a:r>
              <a:rPr lang="pl-PL" dirty="0"/>
              <a:t>Dowody osobiste nieodpłatnie wydają organy gmin </a:t>
            </a:r>
          </a:p>
          <a:p>
            <a:endParaRPr lang="pl-PL" dirty="0"/>
          </a:p>
        </p:txBody>
      </p:sp>
    </p:spTree>
    <p:extLst>
      <p:ext uri="{BB962C8B-B14F-4D97-AF65-F5344CB8AC3E}">
        <p14:creationId xmlns:p14="http://schemas.microsoft.com/office/powerpoint/2010/main" val="21822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C633DA-240C-4D36-96D6-8DF04CA5091F}"/>
              </a:ext>
            </a:extLst>
          </p:cNvPr>
          <p:cNvSpPr>
            <a:spLocks noGrp="1"/>
          </p:cNvSpPr>
          <p:nvPr>
            <p:ph type="title"/>
          </p:nvPr>
        </p:nvSpPr>
        <p:spPr>
          <a:xfrm>
            <a:off x="1371600" y="308610"/>
            <a:ext cx="9601200" cy="731520"/>
          </a:xfrm>
        </p:spPr>
        <p:txBody>
          <a:bodyPr/>
          <a:lstStyle/>
          <a:p>
            <a:r>
              <a:rPr lang="pl-PL" dirty="0"/>
              <a:t>Właściwość organów</a:t>
            </a:r>
          </a:p>
        </p:txBody>
      </p:sp>
      <p:sp>
        <p:nvSpPr>
          <p:cNvPr id="3" name="Symbol zastępczy zawartości 2">
            <a:extLst>
              <a:ext uri="{FF2B5EF4-FFF2-40B4-BE49-F238E27FC236}">
                <a16:creationId xmlns:a16="http://schemas.microsoft.com/office/drawing/2014/main" id="{D05565D1-68C3-4E85-98FF-FF40AF5D1BF6}"/>
              </a:ext>
            </a:extLst>
          </p:cNvPr>
          <p:cNvSpPr>
            <a:spLocks noGrp="1"/>
          </p:cNvSpPr>
          <p:nvPr>
            <p:ph idx="1"/>
          </p:nvPr>
        </p:nvSpPr>
        <p:spPr>
          <a:xfrm>
            <a:off x="1371600" y="1291590"/>
            <a:ext cx="9601200" cy="5394960"/>
          </a:xfrm>
        </p:spPr>
        <p:txBody>
          <a:bodyPr>
            <a:normAutofit lnSpcReduction="10000"/>
          </a:bodyPr>
          <a:lstStyle/>
          <a:p>
            <a:r>
              <a:rPr lang="pl-PL" dirty="0"/>
              <a:t>Organ wykonawczy gminy:</a:t>
            </a:r>
          </a:p>
          <a:p>
            <a:pPr lvl="1"/>
            <a:r>
              <a:rPr lang="pl-PL" dirty="0"/>
              <a:t>Wydaje dowody osobiste </a:t>
            </a:r>
          </a:p>
          <a:p>
            <a:pPr lvl="1"/>
            <a:r>
              <a:rPr lang="pl-PL" dirty="0"/>
              <a:t>W określonych przypadkach unieważnia wydane dowody osobiste </a:t>
            </a:r>
          </a:p>
          <a:p>
            <a:r>
              <a:rPr lang="pl-PL" dirty="0"/>
              <a:t>Wojewodowie:</a:t>
            </a:r>
          </a:p>
          <a:p>
            <a:pPr lvl="1"/>
            <a:r>
              <a:rPr lang="pl-PL" dirty="0"/>
              <a:t>sprawują nadzór nad organami gmin w zakresie realizacji zadań określonych w ustawie o dowodach osobistych </a:t>
            </a:r>
          </a:p>
          <a:p>
            <a:pPr lvl="1"/>
            <a:r>
              <a:rPr lang="pl-PL" dirty="0"/>
              <a:t>są organami odwoławczymi od decyzji wydawanych przez organy gmin</a:t>
            </a:r>
          </a:p>
          <a:p>
            <a:r>
              <a:rPr lang="pl-PL" dirty="0"/>
              <a:t>Minister właściwy ds. wewnętrznych: </a:t>
            </a:r>
          </a:p>
          <a:p>
            <a:pPr lvl="1"/>
            <a:r>
              <a:rPr lang="pl-PL" dirty="0"/>
              <a:t>sprawuje nadzór nad działalnością wojewody w zakresie realizacji obowiązków określonych w ustawie</a:t>
            </a:r>
          </a:p>
          <a:p>
            <a:pPr lvl="1"/>
            <a:r>
              <a:rPr lang="pl-PL" dirty="0"/>
              <a:t>personalizuje dowody osobiste</a:t>
            </a:r>
          </a:p>
          <a:p>
            <a:pPr lvl="1"/>
            <a:r>
              <a:rPr lang="pl-PL" dirty="0"/>
              <a:t>wydaje certyfikat identyfikacji i uwierzytelniania, certyfikat podpisu osobistego i certyfikat potwierdzenia obecności oraz zapewnia możliwość ich weryfikacji </a:t>
            </a:r>
          </a:p>
          <a:p>
            <a:pPr lvl="1"/>
            <a:r>
              <a:rPr lang="pl-PL" dirty="0"/>
              <a:t>unieważnia certyfikaty w przypadku uzasadnionego podejrzenia naruszenia bezpieczeństwa wykorzystania warstwy elektronicznej dowodu osobistego</a:t>
            </a:r>
          </a:p>
        </p:txBody>
      </p:sp>
    </p:spTree>
    <p:extLst>
      <p:ext uri="{BB962C8B-B14F-4D97-AF65-F5344CB8AC3E}">
        <p14:creationId xmlns:p14="http://schemas.microsoft.com/office/powerpoint/2010/main" val="270955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44577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2200940"/>
            <a:ext cx="9601200" cy="3666460"/>
          </a:xfrm>
        </p:spPr>
        <p:txBody>
          <a:bodyPr/>
          <a:lstStyle/>
          <a:p>
            <a:r>
              <a:rPr lang="pl-PL" dirty="0"/>
              <a:t>Personalizacja dowodów osobistych </a:t>
            </a:r>
            <a:br>
              <a:rPr lang="pl-PL" dirty="0"/>
            </a:br>
            <a:br>
              <a:rPr lang="pl-PL" dirty="0"/>
            </a:br>
            <a:r>
              <a:rPr lang="pl-PL" dirty="0"/>
              <a:t>personalizacja -  wprowadzenie danych przyszłego posiadacza dowodu osobistego do blankietu dowodu osobistego i warstwy elektronicznej blankietu dowodu osobistego oraz wprowadzenie określonych w ustawie certyfikatów do warstwy elektronicznej blankietu dowodu osobistego</a:t>
            </a:r>
          </a:p>
          <a:p>
            <a:r>
              <a:rPr lang="pl-PL" dirty="0"/>
              <a:t>Dowód osobisty posiada warstwę graficzną i warstwę elektroniczną</a:t>
            </a:r>
            <a:br>
              <a:rPr lang="pl-PL" dirty="0"/>
            </a:br>
            <a:br>
              <a:rPr lang="pl-PL" dirty="0"/>
            </a:br>
            <a:endParaRPr lang="pl-PL" dirty="0"/>
          </a:p>
        </p:txBody>
      </p:sp>
    </p:spTree>
    <p:extLst>
      <p:ext uri="{BB962C8B-B14F-4D97-AF65-F5344CB8AC3E}">
        <p14:creationId xmlns:p14="http://schemas.microsoft.com/office/powerpoint/2010/main" val="167877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44577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508760"/>
            <a:ext cx="9738360" cy="4358640"/>
          </a:xfrm>
        </p:spPr>
        <p:txBody>
          <a:bodyPr>
            <a:normAutofit/>
          </a:bodyPr>
          <a:lstStyle/>
          <a:p>
            <a:r>
              <a:rPr lang="pl-PL" dirty="0"/>
              <a:t>Dowód osobisty umożliwia jego posiadaczowi:</a:t>
            </a:r>
          </a:p>
          <a:p>
            <a:pPr lvl="1"/>
            <a:r>
              <a:rPr lang="pl-PL" dirty="0"/>
              <a:t>uwierzytelnianie w usługach online za pomocą profilu osobistego;</a:t>
            </a:r>
          </a:p>
          <a:p>
            <a:pPr lvl="1"/>
            <a:r>
              <a:rPr lang="pl-PL" dirty="0"/>
              <a:t> składanie podpisu osobistego; </a:t>
            </a:r>
          </a:p>
          <a:p>
            <a:pPr lvl="1"/>
            <a:r>
              <a:rPr lang="pl-PL" dirty="0"/>
              <a:t>potwierdzanie obecności w określonym czasie i miejscu</a:t>
            </a:r>
          </a:p>
          <a:p>
            <a:pPr lvl="1"/>
            <a:r>
              <a:rPr lang="pl-PL" dirty="0"/>
              <a:t>potwierdzenie tożsamości i obywatelstwa polskiego </a:t>
            </a:r>
          </a:p>
          <a:p>
            <a:pPr lvl="1"/>
            <a:r>
              <a:rPr lang="pl-PL" dirty="0"/>
              <a:t>przekraczanie granic państw członkowskich EOG, państw niebędących stronami umowy o EUG, których obywatele mogą korzystać ze swobody przepływu osób na podstawie obowiązujących Polskę umów zawartych przez te państwa czy na podstawie jednostronnych decyzji innych państw uznających dowód osobisty za wystarczający dokument do przekraczania ich granic</a:t>
            </a:r>
          </a:p>
          <a:p>
            <a:pPr lvl="1"/>
            <a:endParaRPr lang="pl-PL" dirty="0"/>
          </a:p>
          <a:p>
            <a:endParaRPr lang="pl-PL" dirty="0"/>
          </a:p>
          <a:p>
            <a:pPr lvl="1"/>
            <a:endParaRPr lang="pl-PL" dirty="0"/>
          </a:p>
        </p:txBody>
      </p:sp>
    </p:spTree>
    <p:extLst>
      <p:ext uri="{BB962C8B-B14F-4D97-AF65-F5344CB8AC3E}">
        <p14:creationId xmlns:p14="http://schemas.microsoft.com/office/powerpoint/2010/main" val="341931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72070C-271D-4F21-9746-DFBDE25AA90A}"/>
              </a:ext>
            </a:extLst>
          </p:cNvPr>
          <p:cNvSpPr>
            <a:spLocks noGrp="1"/>
          </p:cNvSpPr>
          <p:nvPr>
            <p:ph type="title"/>
          </p:nvPr>
        </p:nvSpPr>
        <p:spPr>
          <a:xfrm>
            <a:off x="1014984" y="319088"/>
            <a:ext cx="9601200" cy="823912"/>
          </a:xfrm>
        </p:spPr>
        <p:txBody>
          <a:bodyPr/>
          <a:lstStyle/>
          <a:p>
            <a:r>
              <a:rPr lang="pl-PL" dirty="0"/>
              <a:t>Dowód osobisty</a:t>
            </a:r>
          </a:p>
        </p:txBody>
      </p:sp>
      <p:sp>
        <p:nvSpPr>
          <p:cNvPr id="3" name="Symbol zastępczy tekstu 2">
            <a:extLst>
              <a:ext uri="{FF2B5EF4-FFF2-40B4-BE49-F238E27FC236}">
                <a16:creationId xmlns:a16="http://schemas.microsoft.com/office/drawing/2014/main" id="{93EC7688-2B04-4E7E-A2BB-B60FD7E007EC}"/>
              </a:ext>
            </a:extLst>
          </p:cNvPr>
          <p:cNvSpPr>
            <a:spLocks noGrp="1"/>
          </p:cNvSpPr>
          <p:nvPr>
            <p:ph type="body" idx="1"/>
          </p:nvPr>
        </p:nvSpPr>
        <p:spPr>
          <a:xfrm>
            <a:off x="1371600" y="1267777"/>
            <a:ext cx="9456436" cy="656295"/>
          </a:xfrm>
        </p:spPr>
        <p:txBody>
          <a:bodyPr/>
          <a:lstStyle/>
          <a:p>
            <a:pPr algn="ctr"/>
            <a:r>
              <a:rPr lang="pl-PL" sz="2000" dirty="0"/>
              <a:t>Warstwa graficzna dowodu osobistego zawiera: </a:t>
            </a:r>
          </a:p>
        </p:txBody>
      </p:sp>
      <p:sp>
        <p:nvSpPr>
          <p:cNvPr id="4" name="Symbol zastępczy zawartości 3">
            <a:extLst>
              <a:ext uri="{FF2B5EF4-FFF2-40B4-BE49-F238E27FC236}">
                <a16:creationId xmlns:a16="http://schemas.microsoft.com/office/drawing/2014/main" id="{A99263BE-DB1F-4E5B-A783-B0C385806FDD}"/>
              </a:ext>
            </a:extLst>
          </p:cNvPr>
          <p:cNvSpPr>
            <a:spLocks noGrp="1"/>
          </p:cNvSpPr>
          <p:nvPr>
            <p:ph sz="half" idx="2"/>
          </p:nvPr>
        </p:nvSpPr>
        <p:spPr>
          <a:xfrm>
            <a:off x="1371600" y="2216468"/>
            <a:ext cx="4443984" cy="4138611"/>
          </a:xfrm>
        </p:spPr>
        <p:txBody>
          <a:bodyPr>
            <a:normAutofit fontScale="92500" lnSpcReduction="10000"/>
          </a:bodyPr>
          <a:lstStyle/>
          <a:p>
            <a:r>
              <a:rPr lang="pl-PL" dirty="0"/>
              <a:t> </a:t>
            </a:r>
            <a:r>
              <a:rPr lang="pl-PL" b="1" dirty="0"/>
              <a:t>dane dotyczące osoby</a:t>
            </a:r>
            <a:r>
              <a:rPr lang="pl-PL" dirty="0"/>
              <a:t>: </a:t>
            </a:r>
          </a:p>
          <a:p>
            <a:pPr lvl="1"/>
            <a:r>
              <a:rPr lang="pl-PL" dirty="0"/>
              <a:t>nazwisko, </a:t>
            </a:r>
          </a:p>
          <a:p>
            <a:pPr lvl="1"/>
            <a:r>
              <a:rPr lang="pl-PL" dirty="0"/>
              <a:t>imię (imiona), </a:t>
            </a:r>
          </a:p>
          <a:p>
            <a:pPr lvl="1"/>
            <a:r>
              <a:rPr lang="pl-PL" dirty="0"/>
              <a:t> nazwisko rodowe, </a:t>
            </a:r>
          </a:p>
          <a:p>
            <a:pPr lvl="1"/>
            <a:r>
              <a:rPr lang="pl-PL" dirty="0"/>
              <a:t>imiona rodziców, </a:t>
            </a:r>
          </a:p>
          <a:p>
            <a:pPr lvl="1"/>
            <a:r>
              <a:rPr lang="pl-PL" dirty="0"/>
              <a:t>datę i miejsce urodzenia, </a:t>
            </a:r>
          </a:p>
          <a:p>
            <a:pPr lvl="1"/>
            <a:r>
              <a:rPr lang="pl-PL" dirty="0"/>
              <a:t> płeć, </a:t>
            </a:r>
          </a:p>
          <a:p>
            <a:pPr lvl="1"/>
            <a:r>
              <a:rPr lang="pl-PL" dirty="0"/>
              <a:t> wizerunek twarzy, </a:t>
            </a:r>
          </a:p>
          <a:p>
            <a:pPr lvl="1"/>
            <a:r>
              <a:rPr lang="pl-PL" dirty="0"/>
              <a:t>numer PESEL,</a:t>
            </a:r>
          </a:p>
          <a:p>
            <a:pPr lvl="1"/>
            <a:r>
              <a:rPr lang="pl-PL" dirty="0"/>
              <a:t>obywatelstwo; </a:t>
            </a:r>
          </a:p>
          <a:p>
            <a:pPr lvl="1"/>
            <a:r>
              <a:rPr lang="pl-PL" dirty="0"/>
              <a:t>odwzorowanie własnoręcznego podpisu;</a:t>
            </a:r>
          </a:p>
          <a:p>
            <a:endParaRPr lang="pl-PL" dirty="0"/>
          </a:p>
        </p:txBody>
      </p:sp>
      <p:sp>
        <p:nvSpPr>
          <p:cNvPr id="6" name="Symbol zastępczy zawartości 5">
            <a:extLst>
              <a:ext uri="{FF2B5EF4-FFF2-40B4-BE49-F238E27FC236}">
                <a16:creationId xmlns:a16="http://schemas.microsoft.com/office/drawing/2014/main" id="{14201434-861E-4575-891F-59C07C72AC63}"/>
              </a:ext>
            </a:extLst>
          </p:cNvPr>
          <p:cNvSpPr>
            <a:spLocks noGrp="1"/>
          </p:cNvSpPr>
          <p:nvPr>
            <p:ph sz="quarter" idx="4"/>
          </p:nvPr>
        </p:nvSpPr>
        <p:spPr>
          <a:xfrm>
            <a:off x="6525014" y="2216468"/>
            <a:ext cx="4443984" cy="4322444"/>
          </a:xfrm>
        </p:spPr>
        <p:txBody>
          <a:bodyPr>
            <a:normAutofit fontScale="92500" lnSpcReduction="10000"/>
          </a:bodyPr>
          <a:lstStyle/>
          <a:p>
            <a:r>
              <a:rPr lang="pl-PL" b="1" dirty="0"/>
              <a:t>dane dotyczące dowodu osobistego</a:t>
            </a:r>
            <a:r>
              <a:rPr lang="pl-PL" dirty="0"/>
              <a:t>: </a:t>
            </a:r>
          </a:p>
          <a:p>
            <a:pPr lvl="1"/>
            <a:r>
              <a:rPr lang="pl-PL" dirty="0"/>
              <a:t> serię i numer dowodu osobistego, </a:t>
            </a:r>
          </a:p>
          <a:p>
            <a:pPr lvl="1"/>
            <a:r>
              <a:rPr lang="pl-PL" dirty="0"/>
              <a:t> datę wydania, </a:t>
            </a:r>
          </a:p>
          <a:p>
            <a:pPr lvl="1"/>
            <a:r>
              <a:rPr lang="pl-PL" dirty="0"/>
              <a:t>datę ważności, </a:t>
            </a:r>
          </a:p>
          <a:p>
            <a:pPr lvl="1"/>
            <a:r>
              <a:rPr lang="pl-PL" dirty="0"/>
              <a:t> oznaczenie organu wydającego dowód osobisty, </a:t>
            </a:r>
          </a:p>
          <a:p>
            <a:pPr lvl="1"/>
            <a:r>
              <a:rPr lang="pl-PL" dirty="0"/>
              <a:t>numer CAN</a:t>
            </a:r>
          </a:p>
        </p:txBody>
      </p:sp>
    </p:spTree>
    <p:extLst>
      <p:ext uri="{BB962C8B-B14F-4D97-AF65-F5344CB8AC3E}">
        <p14:creationId xmlns:p14="http://schemas.microsoft.com/office/powerpoint/2010/main" val="376320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603504"/>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935126"/>
            <a:ext cx="9601200" cy="4648554"/>
          </a:xfrm>
        </p:spPr>
        <p:txBody>
          <a:bodyPr>
            <a:normAutofit/>
          </a:bodyPr>
          <a:lstStyle/>
          <a:p>
            <a:r>
              <a:rPr lang="pl-PL" dirty="0"/>
              <a:t>Warstwa elektroniczna dowodu osobistego zawiera: </a:t>
            </a:r>
          </a:p>
          <a:p>
            <a:pPr lvl="1"/>
            <a:r>
              <a:rPr lang="pl-PL" dirty="0"/>
              <a:t> dane zamieszczone w warstwie graficznej dowodu osobistego zapisane w postaci elektronicznej wraz z danymi je uwierzytelniającymi, z wyjątkiem numeru CAN;</a:t>
            </a:r>
          </a:p>
          <a:p>
            <a:pPr lvl="1"/>
            <a:r>
              <a:rPr lang="pl-PL" dirty="0"/>
              <a:t> certyfikat identyfikacji i uwierzytelnienia wraz z danymi umożliwiającymi identyfikację elektroniczną i uwierzytelnienie; </a:t>
            </a:r>
          </a:p>
          <a:p>
            <a:pPr lvl="1"/>
            <a:r>
              <a:rPr lang="pl-PL" dirty="0"/>
              <a:t>certyfikat podpisu osobistego wraz z danymi do składania podpisu; </a:t>
            </a:r>
          </a:p>
          <a:p>
            <a:pPr lvl="1"/>
            <a:r>
              <a:rPr lang="pl-PL" dirty="0"/>
              <a:t>certyfikat potwierdzenia obecności wraz z danymi umożliwiającymi jego użycie;</a:t>
            </a:r>
          </a:p>
          <a:p>
            <a:pPr lvl="1"/>
            <a:r>
              <a:rPr lang="pl-PL" dirty="0"/>
              <a:t>przestrzeń umożliwiającą zamieszczenie kwalifikowanego certyfikatu podpisu elektronicznego</a:t>
            </a:r>
          </a:p>
          <a:p>
            <a:endParaRPr lang="pl-PL" dirty="0"/>
          </a:p>
        </p:txBody>
      </p:sp>
    </p:spTree>
    <p:extLst>
      <p:ext uri="{BB962C8B-B14F-4D97-AF65-F5344CB8AC3E}">
        <p14:creationId xmlns:p14="http://schemas.microsoft.com/office/powerpoint/2010/main" val="1522374395"/>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1952</Words>
  <Application>Microsoft Office PowerPoint</Application>
  <PresentationFormat>Panoramiczny</PresentationFormat>
  <Paragraphs>235</Paragraphs>
  <Slides>30</Slides>
  <Notes>23</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30</vt:i4>
      </vt:variant>
    </vt:vector>
  </HeadingPairs>
  <TitlesOfParts>
    <vt:vector size="33" baseType="lpstr">
      <vt:lpstr>Calibri</vt:lpstr>
      <vt:lpstr>Franklin Gothic Book</vt:lpstr>
      <vt:lpstr>Przycinanie</vt:lpstr>
      <vt:lpstr>DOWODY OSOBISTE </vt:lpstr>
      <vt:lpstr>Dowody osobiste </vt:lpstr>
      <vt:lpstr>Dowody osobiste </vt:lpstr>
      <vt:lpstr>Dowody osobiste </vt:lpstr>
      <vt:lpstr>Właściwość organów</vt:lpstr>
      <vt:lpstr>Dowody osobiste </vt:lpstr>
      <vt:lpstr>Dowody osobiste </vt:lpstr>
      <vt:lpstr>Dowód osobisty</vt:lpstr>
      <vt:lpstr>Dowody osobiste </vt:lpstr>
      <vt:lpstr>Certyfikaty </vt:lpstr>
      <vt:lpstr>Wydawanie dowodów osobistych </vt:lpstr>
      <vt:lpstr>Wydawanie dowodów osobistych - fotografia</vt:lpstr>
      <vt:lpstr>Wydawanie dowodów osobistych </vt:lpstr>
      <vt:lpstr>Odmowa wydania dowodu osobistego</vt:lpstr>
      <vt:lpstr>Zawieszanie i cofanie zawieszenia certyfikatów zamieszczonych w warstwie elektronicznej dowodu osobistego</vt:lpstr>
      <vt:lpstr>Zawieszanie i cofanie zawieszenia certyfikatów zamieszczonych w warstwie elektronicznej dowodu osobistego</vt:lpstr>
      <vt:lpstr>Wymiana dowodu osobistego </vt:lpstr>
      <vt:lpstr>Wymiana dowodu osobistego </vt:lpstr>
      <vt:lpstr>Wymiana dowodu osobistego </vt:lpstr>
      <vt:lpstr>Utrata, uszkodzenie</vt:lpstr>
      <vt:lpstr>Utrata, uszkodzenie</vt:lpstr>
      <vt:lpstr>Utrata, uszkodzenie</vt:lpstr>
      <vt:lpstr>Unieważnienie </vt:lpstr>
      <vt:lpstr>Unieważnienie </vt:lpstr>
      <vt:lpstr>Unieważnienie </vt:lpstr>
      <vt:lpstr>Unieważnienie </vt:lpstr>
      <vt:lpstr>Unieważnienie </vt:lpstr>
      <vt:lpstr>Przepisy karne</vt:lpstr>
      <vt:lpstr>Rejestr Dowodów Osobistych </vt:lpstr>
      <vt:lpstr>Formy działania administracji - przykłady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DOWODY OSOBISTE </dc:title>
  <dc:creator>Patrycja Przybyła</dc:creator>
  <cp:lastModifiedBy>Patrycja Przybyła</cp:lastModifiedBy>
  <cp:revision>22</cp:revision>
  <dcterms:created xsi:type="dcterms:W3CDTF">2020-11-07T21:15:25Z</dcterms:created>
  <dcterms:modified xsi:type="dcterms:W3CDTF">2023-06-04T11:38:27Z</dcterms:modified>
</cp:coreProperties>
</file>