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6" r:id="rId9"/>
    <p:sldId id="267" r:id="rId10"/>
    <p:sldId id="269" r:id="rId11"/>
    <p:sldId id="270" r:id="rId12"/>
    <p:sldId id="271" r:id="rId13"/>
    <p:sldId id="291" r:id="rId14"/>
    <p:sldId id="272" r:id="rId15"/>
    <p:sldId id="264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3" r:id="rId35"/>
    <p:sldId id="294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37" autoAdjust="0"/>
    <p:restoredTop sz="47293" autoAdjust="0"/>
  </p:normalViewPr>
  <p:slideViewPr>
    <p:cSldViewPr snapToGrid="0">
      <p:cViewPr varScale="1">
        <p:scale>
          <a:sx n="30" d="100"/>
          <a:sy n="30" d="100"/>
        </p:scale>
        <p:origin x="1976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6BAA91-DFD2-4892-A7DD-EBDBD1DA7E57}" type="datetimeFigureOut">
              <a:rPr lang="pl-PL" smtClean="0"/>
              <a:t>04.06.2023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25668-F3BE-4745-81A9-2F4BB57995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8410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26929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16542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87781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62965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1218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36091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99203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58615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72234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61315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5109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70801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b="1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6901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89564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958542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72073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205964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31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128330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33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212359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34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968212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35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0863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9227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9972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90696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43835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9664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42170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1046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B07CE4C-2608-4041-8630-CED7CD717AA5}" type="datetimeFigureOut">
              <a:rPr lang="pl-PL" smtClean="0"/>
              <a:t>04.06.2023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1739356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CE4C-2608-4041-8630-CED7CD717AA5}" type="datetimeFigureOut">
              <a:rPr lang="pl-PL" smtClean="0"/>
              <a:t>04.06.2023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651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CE4C-2608-4041-8630-CED7CD717AA5}" type="datetimeFigureOut">
              <a:rPr lang="pl-PL" smtClean="0"/>
              <a:t>04.06.2023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3521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CE4C-2608-4041-8630-CED7CD717AA5}" type="datetimeFigureOut">
              <a:rPr lang="pl-PL" smtClean="0"/>
              <a:t>04.06.2023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9179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07CE4C-2608-4041-8630-CED7CD717AA5}" type="datetimeFigureOut">
              <a:rPr lang="pl-PL" smtClean="0"/>
              <a:t>04.06.2023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016898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CE4C-2608-4041-8630-CED7CD717AA5}" type="datetimeFigureOut">
              <a:rPr lang="pl-PL" smtClean="0"/>
              <a:t>04.06.2023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1239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CE4C-2608-4041-8630-CED7CD717AA5}" type="datetimeFigureOut">
              <a:rPr lang="pl-PL" smtClean="0"/>
              <a:t>04.06.2023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966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CE4C-2608-4041-8630-CED7CD717AA5}" type="datetimeFigureOut">
              <a:rPr lang="pl-PL" smtClean="0"/>
              <a:t>04.06.2023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4376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CE4C-2608-4041-8630-CED7CD717AA5}" type="datetimeFigureOut">
              <a:rPr lang="pl-PL" smtClean="0"/>
              <a:t>04.06.2023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989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07CE4C-2608-4041-8630-CED7CD717AA5}" type="datetimeFigureOut">
              <a:rPr lang="pl-PL" smtClean="0"/>
              <a:t>04.06.2023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16797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07CE4C-2608-4041-8630-CED7CD717AA5}" type="datetimeFigureOut">
              <a:rPr lang="pl-PL" smtClean="0"/>
              <a:t>04.06.2023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09521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2B07CE4C-2608-4041-8630-CED7CD717AA5}" type="datetimeFigureOut">
              <a:rPr lang="pl-PL" smtClean="0"/>
              <a:t>04.06.2023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67816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5CC24D-19F3-4FF1-9196-BD1243F6E6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385" y="2073810"/>
            <a:ext cx="8361229" cy="2098226"/>
          </a:xfrm>
        </p:spPr>
        <p:txBody>
          <a:bodyPr/>
          <a:lstStyle/>
          <a:p>
            <a:r>
              <a:rPr lang="pl-PL" dirty="0"/>
              <a:t>Ewidencja ludności</a:t>
            </a:r>
          </a:p>
        </p:txBody>
      </p:sp>
    </p:spTree>
    <p:extLst>
      <p:ext uri="{BB962C8B-B14F-4D97-AF65-F5344CB8AC3E}">
        <p14:creationId xmlns:p14="http://schemas.microsoft.com/office/powerpoint/2010/main" val="2322939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B9CA4F-D9ED-418B-BFFC-C1D5D999D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88961"/>
            <a:ext cx="9601200" cy="741196"/>
          </a:xfrm>
        </p:spPr>
        <p:txBody>
          <a:bodyPr/>
          <a:lstStyle/>
          <a:p>
            <a:r>
              <a:rPr lang="pl-PL" dirty="0"/>
              <a:t>Rejestr PESEL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8E0EDF-2C81-4D50-BBB4-C155A1BB8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33017"/>
            <a:ext cx="9601200" cy="5036022"/>
          </a:xfrm>
        </p:spPr>
        <p:txBody>
          <a:bodyPr>
            <a:normAutofit/>
          </a:bodyPr>
          <a:lstStyle/>
          <a:p>
            <a:r>
              <a:rPr lang="pl-PL" sz="2400" dirty="0"/>
              <a:t>Organy właściwe do dokonywania rejestracji danych:</a:t>
            </a:r>
          </a:p>
          <a:p>
            <a:pPr lvl="1"/>
            <a:r>
              <a:rPr lang="pl-PL" sz="2400" dirty="0"/>
              <a:t>kierownik urzędu stanu cywilnego właściwy do sporządzenia aktu urodzenia i dokonywania w nim zmian oraz sporządzenia przypisku przy tym akcie</a:t>
            </a:r>
          </a:p>
          <a:p>
            <a:pPr lvl="1"/>
            <a:endParaRPr lang="pl-PL" sz="2400" dirty="0"/>
          </a:p>
          <a:p>
            <a:pPr lvl="1"/>
            <a:r>
              <a:rPr lang="pl-PL" sz="2400" dirty="0"/>
              <a:t> kierownik urzędu stanu cywilnego właściwy do sporządzenia aktu małżeństwa i dokonywania w nim zmian oraz sporządzenia przypisku przy tym akcie </a:t>
            </a:r>
          </a:p>
          <a:p>
            <a:pPr lvl="1"/>
            <a:endParaRPr lang="pl-PL" sz="2400" dirty="0"/>
          </a:p>
          <a:p>
            <a:pPr lvl="1"/>
            <a:r>
              <a:rPr lang="pl-PL" sz="2400" dirty="0"/>
              <a:t>kierownik urzędu stanu cywilnego, do którego wpłynął zagraniczny dokument stanu cywilnego lub inny dokument wydany w państwie, w którym nie jest prowadzona rejestracja stanu cywilnego</a:t>
            </a:r>
          </a:p>
        </p:txBody>
      </p:sp>
    </p:spTree>
    <p:extLst>
      <p:ext uri="{BB962C8B-B14F-4D97-AF65-F5344CB8AC3E}">
        <p14:creationId xmlns:p14="http://schemas.microsoft.com/office/powerpoint/2010/main" val="761236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8DB5B2-9AF4-4692-8A07-DFD7A157E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444127"/>
            <a:ext cx="9601200" cy="1047466"/>
          </a:xfrm>
        </p:spPr>
        <p:txBody>
          <a:bodyPr/>
          <a:lstStyle/>
          <a:p>
            <a:r>
              <a:rPr lang="pl-PL" dirty="0"/>
              <a:t>Rejestr PESEL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166CF2-8E27-48A5-A43C-0B571A5AA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05971"/>
            <a:ext cx="9601200" cy="4626590"/>
          </a:xfrm>
        </p:spPr>
        <p:txBody>
          <a:bodyPr>
            <a:normAutofit/>
          </a:bodyPr>
          <a:lstStyle/>
          <a:p>
            <a:r>
              <a:rPr lang="pl-PL" sz="2400" dirty="0"/>
              <a:t>Organy właściwe do rejestracji danych:</a:t>
            </a:r>
          </a:p>
          <a:p>
            <a:pPr lvl="1"/>
            <a:r>
              <a:rPr lang="pl-PL" sz="2400" dirty="0"/>
              <a:t>kierownik urzędu stanu cywilnego, który wydał decyzję o zmianie imienia i nazwiska </a:t>
            </a:r>
          </a:p>
          <a:p>
            <a:pPr lvl="1"/>
            <a:endParaRPr lang="pl-PL" sz="2400" dirty="0"/>
          </a:p>
          <a:p>
            <a:pPr lvl="1"/>
            <a:r>
              <a:rPr lang="pl-PL" sz="2400" dirty="0"/>
              <a:t>organ gminy właściwy do zameldowania na pobyt stały i czasowy obywatela polskiego </a:t>
            </a:r>
          </a:p>
          <a:p>
            <a:pPr lvl="1"/>
            <a:endParaRPr lang="pl-PL" sz="2400" dirty="0"/>
          </a:p>
          <a:p>
            <a:pPr lvl="1"/>
            <a:r>
              <a:rPr lang="pl-PL" sz="2400" dirty="0"/>
              <a:t>wojewoda lub minister właściwy do spraw wewnętrznych</a:t>
            </a:r>
          </a:p>
          <a:p>
            <a:pPr lvl="1"/>
            <a:endParaRPr lang="pl-PL" sz="2400" dirty="0"/>
          </a:p>
          <a:p>
            <a:pPr lvl="1"/>
            <a:r>
              <a:rPr lang="pl-PL" sz="2400" dirty="0"/>
              <a:t>organ gminy właściwy do wydania dowodu osobistego</a:t>
            </a:r>
          </a:p>
        </p:txBody>
      </p:sp>
    </p:spTree>
    <p:extLst>
      <p:ext uri="{BB962C8B-B14F-4D97-AF65-F5344CB8AC3E}">
        <p14:creationId xmlns:p14="http://schemas.microsoft.com/office/powerpoint/2010/main" val="34533616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8DB5B2-9AF4-4692-8A07-DFD7A157E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90015"/>
            <a:ext cx="9601200" cy="1047466"/>
          </a:xfrm>
        </p:spPr>
        <p:txBody>
          <a:bodyPr/>
          <a:lstStyle/>
          <a:p>
            <a:r>
              <a:rPr lang="pl-PL" dirty="0"/>
              <a:t>Rejestr PESEL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166CF2-8E27-48A5-A43C-0B571A5AA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79479"/>
            <a:ext cx="9601200" cy="4853082"/>
          </a:xfrm>
        </p:spPr>
        <p:txBody>
          <a:bodyPr>
            <a:normAutofit/>
          </a:bodyPr>
          <a:lstStyle/>
          <a:p>
            <a:r>
              <a:rPr lang="pl-PL" sz="2400" dirty="0"/>
              <a:t>Organy właściwe do rejestracji danych:</a:t>
            </a:r>
          </a:p>
          <a:p>
            <a:pPr lvl="1"/>
            <a:r>
              <a:rPr lang="pl-PL" sz="2400" dirty="0"/>
              <a:t>organy właściwe do wydania paszportu </a:t>
            </a:r>
          </a:p>
          <a:p>
            <a:pPr lvl="1"/>
            <a:endParaRPr lang="pl-PL" sz="2400" dirty="0"/>
          </a:p>
          <a:p>
            <a:pPr lvl="1"/>
            <a:r>
              <a:rPr lang="pl-PL" sz="2400" dirty="0"/>
              <a:t>organ gminy właściwy do zameldowania na pobyt stały i czasowy cudzoziemca </a:t>
            </a:r>
          </a:p>
          <a:p>
            <a:pPr lvl="1"/>
            <a:endParaRPr lang="pl-PL" sz="2400" dirty="0"/>
          </a:p>
          <a:p>
            <a:pPr lvl="1"/>
            <a:r>
              <a:rPr lang="pl-PL" sz="2400" dirty="0"/>
              <a:t>organ gminy właściwy do złożenia wniosku o nadanie numeru PESEL, w stosunku do obywateli polskich zamieszkujących poza granicami Rzeczypospolitej Polskiej w związku z ubieganiem się o polski dokument tożsamości </a:t>
            </a:r>
          </a:p>
        </p:txBody>
      </p:sp>
    </p:spTree>
    <p:extLst>
      <p:ext uri="{BB962C8B-B14F-4D97-AF65-F5344CB8AC3E}">
        <p14:creationId xmlns:p14="http://schemas.microsoft.com/office/powerpoint/2010/main" val="1122971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F52DE1-45CC-4BA9-B7CA-9175921C2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529119"/>
            <a:ext cx="9601200" cy="970908"/>
          </a:xfrm>
        </p:spPr>
        <p:txBody>
          <a:bodyPr/>
          <a:lstStyle/>
          <a:p>
            <a:r>
              <a:rPr lang="pl-PL" dirty="0"/>
              <a:t>Rejestr PESEL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17E0B2-DD43-4544-A2F0-F7C64823C1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49349"/>
            <a:ext cx="9601200" cy="44795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Podsumowując:</a:t>
            </a:r>
          </a:p>
          <a:p>
            <a:r>
              <a:rPr lang="pl-PL" dirty="0"/>
              <a:t>rejestracji danych w rejestrze PESEL dokonują: </a:t>
            </a:r>
          </a:p>
          <a:p>
            <a:pPr lvl="1"/>
            <a:r>
              <a:rPr lang="pl-PL" dirty="0"/>
              <a:t> kierownik USC w zakresie ASC i decyzji o zmianie imienia lub nazwiska, </a:t>
            </a:r>
          </a:p>
          <a:p>
            <a:pPr lvl="1"/>
            <a:r>
              <a:rPr lang="pl-PL" dirty="0"/>
              <a:t> organ gminy właściwy do zameldowania na pobyt stały i czasowy obywatela polskiego albo cudzoziemca; </a:t>
            </a:r>
          </a:p>
          <a:p>
            <a:pPr lvl="1"/>
            <a:r>
              <a:rPr lang="pl-PL" dirty="0"/>
              <a:t> organ gminy właściwy do wydania dowodu osobistego, </a:t>
            </a:r>
          </a:p>
          <a:p>
            <a:pPr lvl="1"/>
            <a:r>
              <a:rPr lang="pl-PL" dirty="0"/>
              <a:t> wojewoda lub minister właściwy do spraw wewnętrznych, każdy zgodnie ze swoją właściwością,</a:t>
            </a:r>
          </a:p>
          <a:p>
            <a:pPr lvl="1"/>
            <a:r>
              <a:rPr lang="pl-PL" dirty="0"/>
              <a:t> organy właściwe do wydania paszportu</a:t>
            </a:r>
          </a:p>
          <a:p>
            <a:pPr lvl="1"/>
            <a:r>
              <a:rPr lang="pl-PL" dirty="0"/>
              <a:t>organ gminy właściwy do złożenia wniosku o nadanie numeru PESEL, w stosunku do obywateli polskich zamieszkujących poza granicami Rzeczypospolitej Polskiej</a:t>
            </a:r>
          </a:p>
        </p:txBody>
      </p:sp>
    </p:spTree>
    <p:extLst>
      <p:ext uri="{BB962C8B-B14F-4D97-AF65-F5344CB8AC3E}">
        <p14:creationId xmlns:p14="http://schemas.microsoft.com/office/powerpoint/2010/main" val="30729741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E4C4C3-9DFC-4160-BAA0-87D3BAE82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86146"/>
          </a:xfrm>
        </p:spPr>
        <p:txBody>
          <a:bodyPr/>
          <a:lstStyle/>
          <a:p>
            <a:r>
              <a:rPr lang="pl-PL" dirty="0"/>
              <a:t>Rejestr PESEL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7245A2-AE43-4356-A3E6-9BEA77C7BC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93187"/>
            <a:ext cx="9601200" cy="3874213"/>
          </a:xfrm>
        </p:spPr>
        <p:txBody>
          <a:bodyPr/>
          <a:lstStyle/>
          <a:p>
            <a:r>
              <a:rPr lang="pl-PL" dirty="0"/>
              <a:t>Termin rejestracji danych:</a:t>
            </a:r>
          </a:p>
          <a:p>
            <a:pPr lvl="1"/>
            <a:r>
              <a:rPr lang="pl-PL" dirty="0"/>
              <a:t>Dane rejestruje się </a:t>
            </a:r>
            <a:r>
              <a:rPr lang="pl-PL" b="1" dirty="0"/>
              <a:t>niezwłocznie</a:t>
            </a:r>
            <a:r>
              <a:rPr lang="pl-PL" dirty="0"/>
              <a:t>, lub</a:t>
            </a:r>
          </a:p>
          <a:p>
            <a:pPr lvl="1"/>
            <a:r>
              <a:rPr lang="pl-PL" b="1" dirty="0"/>
              <a:t>Nie później niż w terminie 2 dni roboczych </a:t>
            </a:r>
            <a:r>
              <a:rPr lang="pl-PL" dirty="0"/>
              <a:t>od dnia, w którym powstał obowiązek ich rejestracji </a:t>
            </a:r>
          </a:p>
          <a:p>
            <a:r>
              <a:rPr lang="pl-PL" dirty="0"/>
              <a:t>Sposób przekazania danych:</a:t>
            </a:r>
          </a:p>
          <a:p>
            <a:pPr lvl="1"/>
            <a:r>
              <a:rPr lang="pl-PL" dirty="0"/>
              <a:t>Za pośrednictwem systemu teleinformatycznego</a:t>
            </a:r>
          </a:p>
          <a:p>
            <a:pPr lvl="1"/>
            <a:r>
              <a:rPr lang="pl-PL" dirty="0"/>
              <a:t>w formie pisemnej w celu ich rejestracji w terminie nie dłuższym niż 4 dni robocze od dnia, w którym powstał obowiązek ich rejestracji</a:t>
            </a:r>
          </a:p>
        </p:txBody>
      </p:sp>
    </p:spTree>
    <p:extLst>
      <p:ext uri="{BB962C8B-B14F-4D97-AF65-F5344CB8AC3E}">
        <p14:creationId xmlns:p14="http://schemas.microsoft.com/office/powerpoint/2010/main" val="20548781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C2B69A-9DE1-49EE-B191-F51739063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62856"/>
          </a:xfrm>
        </p:spPr>
        <p:txBody>
          <a:bodyPr/>
          <a:lstStyle/>
          <a:p>
            <a:r>
              <a:rPr lang="pl-PL" dirty="0"/>
              <a:t>Rejestry mieszkańców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F81910-34AD-4A7B-AFC7-00EDFDE3C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75032"/>
            <a:ext cx="9601200" cy="4428699"/>
          </a:xfrm>
        </p:spPr>
        <p:txBody>
          <a:bodyPr/>
          <a:lstStyle/>
          <a:p>
            <a:r>
              <a:rPr lang="pl-PL" dirty="0"/>
              <a:t>Rejestr mieszkańców (tak jak rejestr PESEL) służy do ewidencji ludności i jest prowadzony w systemie teleinformatycznym</a:t>
            </a:r>
          </a:p>
          <a:p>
            <a:r>
              <a:rPr lang="pl-PL" dirty="0"/>
              <a:t>W rejestrze tym gromadzi się dane:</a:t>
            </a:r>
          </a:p>
          <a:p>
            <a:pPr lvl="1"/>
            <a:r>
              <a:rPr lang="pl-PL" dirty="0"/>
              <a:t>obywateli polskich zamieszkujących na terytorium Rzeczypospolitej Polskiej</a:t>
            </a:r>
          </a:p>
          <a:p>
            <a:pPr lvl="1"/>
            <a:r>
              <a:rPr lang="pl-PL" dirty="0"/>
              <a:t>obywateli polskich zamieszkujących poza granicami Rzeczypospolitej Polskiej w związku z ubieganiem się o polski dokument tożsamości</a:t>
            </a:r>
          </a:p>
          <a:p>
            <a:pPr marL="530352" lvl="1" indent="0">
              <a:buNone/>
            </a:pPr>
            <a:r>
              <a:rPr lang="pl-PL" b="1" dirty="0"/>
              <a:t>Którzy wykonali obowiązek meldunkowy na terenie danej gminy</a:t>
            </a:r>
          </a:p>
          <a:p>
            <a:r>
              <a:rPr lang="pl-PL" dirty="0"/>
              <a:t>W rejestrze mieszkańców gromadzi się takie same dane jak w rejestrze PESEL</a:t>
            </a:r>
          </a:p>
          <a:p>
            <a:pPr marL="530352" lvl="1" indent="0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3260962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122BB5-3EDB-4A91-A6D6-02ACB6AB6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87747"/>
            <a:ext cx="9601200" cy="953353"/>
          </a:xfrm>
        </p:spPr>
        <p:txBody>
          <a:bodyPr/>
          <a:lstStyle/>
          <a:p>
            <a:r>
              <a:rPr lang="pl-PL" dirty="0"/>
              <a:t>Numer PESEL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39EB197-CCB1-4BF6-8638-E8B762026F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82220"/>
            <a:ext cx="9601200" cy="4285180"/>
          </a:xfrm>
        </p:spPr>
        <p:txBody>
          <a:bodyPr/>
          <a:lstStyle/>
          <a:p>
            <a:r>
              <a:rPr lang="pl-PL" dirty="0"/>
              <a:t>Numer PESEL – numer identyfikacyjny Powszechnego Elektronicznego Systemu Ewidencji Ludności </a:t>
            </a:r>
          </a:p>
          <a:p>
            <a:r>
              <a:rPr lang="pl-PL" dirty="0"/>
              <a:t>Nadawany osobie, której dane są gromadzone w rejestrze PESEL i rejestrze mieszkańców </a:t>
            </a:r>
          </a:p>
          <a:p>
            <a:r>
              <a:rPr lang="pl-PL" dirty="0"/>
              <a:t>Numer PESEL - jedenastocyfrowy symbol numeryczny, jednoznacznie identyfikujący osobę fizyczną, zawierający datę urodzenia, numer porządkowy, oznaczenie płci oraz liczbę kontrolną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502CFB78-9F92-409A-B3D0-8731E60F14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4909" y="3914454"/>
            <a:ext cx="7615451" cy="2555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2426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CEF5AE-C211-4C6E-96B3-DBD52C7DB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32585"/>
            <a:ext cx="9601200" cy="1116030"/>
          </a:xfrm>
        </p:spPr>
        <p:txBody>
          <a:bodyPr/>
          <a:lstStyle/>
          <a:p>
            <a:r>
              <a:rPr lang="pl-PL" dirty="0"/>
              <a:t>Numer PESEL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E3753B-AA53-49B9-B784-E89A850E9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28800"/>
            <a:ext cx="9601200" cy="4038600"/>
          </a:xfrm>
        </p:spPr>
        <p:txBody>
          <a:bodyPr/>
          <a:lstStyle/>
          <a:p>
            <a:r>
              <a:rPr lang="pl-PL" dirty="0"/>
              <a:t>Numer PESEL nadaje </a:t>
            </a:r>
            <a:r>
              <a:rPr lang="pl-PL" b="1" dirty="0"/>
              <a:t>minister właściwy do spraw informatyzacji</a:t>
            </a:r>
          </a:p>
          <a:p>
            <a:r>
              <a:rPr lang="pl-PL" dirty="0"/>
              <a:t>Nadanie następuję w drodze </a:t>
            </a:r>
            <a:r>
              <a:rPr lang="pl-PL" b="1" dirty="0"/>
              <a:t>czynności materialno-technicznej </a:t>
            </a:r>
          </a:p>
          <a:p>
            <a:r>
              <a:rPr lang="pl-PL" dirty="0"/>
              <a:t>Numer PESEL nadawany jest </a:t>
            </a:r>
            <a:r>
              <a:rPr lang="pl-PL" b="1" dirty="0"/>
              <a:t>z urzędu</a:t>
            </a:r>
          </a:p>
          <a:p>
            <a:r>
              <a:rPr lang="pl-PL" b="1" dirty="0"/>
              <a:t>Wyjątek</a:t>
            </a:r>
            <a:r>
              <a:rPr lang="pl-PL" dirty="0"/>
              <a:t>: numer PESEL nadawany jest na wniosek w przypadku:</a:t>
            </a:r>
          </a:p>
          <a:p>
            <a:pPr lvl="1"/>
            <a:r>
              <a:rPr lang="pl-PL" dirty="0"/>
              <a:t>Osób, które na podstawie odrębnych przepisów obowiązane są do posiadana numeru PESEL</a:t>
            </a:r>
          </a:p>
          <a:p>
            <a:r>
              <a:rPr lang="pl-PL" b="1" dirty="0"/>
              <a:t>Raz nadany numer PESEL nie może być ponownie nadany innej osobie.</a:t>
            </a:r>
          </a:p>
          <a:p>
            <a:r>
              <a:rPr lang="pl-PL" dirty="0"/>
              <a:t>Osoba, której zmieniono numer PESEL, nie może posługiwać się poprzednio nadanym numerem PESEL, od chwili powiadomienia o zmianie.</a:t>
            </a:r>
          </a:p>
          <a:p>
            <a:pPr marL="0" indent="0">
              <a:buNone/>
            </a:pPr>
            <a:endParaRPr lang="pl-PL" dirty="0"/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02993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66B6D6-D247-4467-BEF5-08AA8AEA5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54458"/>
            <a:ext cx="9601200" cy="999162"/>
          </a:xfrm>
        </p:spPr>
        <p:txBody>
          <a:bodyPr/>
          <a:lstStyle/>
          <a:p>
            <a:r>
              <a:rPr lang="pl-PL" dirty="0"/>
              <a:t>Zmiana numeru PESEL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D99688-B791-41CA-9F4D-9009F1176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500026"/>
            <a:ext cx="9601200" cy="4813092"/>
          </a:xfrm>
        </p:spPr>
        <p:txBody>
          <a:bodyPr>
            <a:normAutofit/>
          </a:bodyPr>
          <a:lstStyle/>
          <a:p>
            <a:r>
              <a:rPr lang="pl-PL" dirty="0"/>
              <a:t>Sprostowanie daty urodzenia</a:t>
            </a:r>
          </a:p>
          <a:p>
            <a:r>
              <a:rPr lang="pl-PL" dirty="0"/>
              <a:t>Zmiana płci</a:t>
            </a:r>
          </a:p>
          <a:p>
            <a:r>
              <a:rPr lang="pl-PL" dirty="0"/>
              <a:t>Nadanie numeru PESEL na skutek omyłki organu administracji publicznej mającej wpływ na numer PESEL lub wprowadzenia w błąd organu administracji publicznej co do tożsamości osoby</a:t>
            </a:r>
          </a:p>
          <a:p>
            <a:r>
              <a:rPr lang="pl-PL" dirty="0"/>
              <a:t>Zmiana numeru PESEL następuje </a:t>
            </a:r>
            <a:r>
              <a:rPr lang="pl-PL" b="1" dirty="0"/>
              <a:t>z urzędu </a:t>
            </a:r>
            <a:r>
              <a:rPr lang="pl-PL" dirty="0"/>
              <a:t>w drodze </a:t>
            </a:r>
            <a:r>
              <a:rPr lang="pl-PL" b="1" dirty="0"/>
              <a:t>czynności materialno-technicznej </a:t>
            </a:r>
          </a:p>
          <a:p>
            <a:r>
              <a:rPr lang="pl-PL" dirty="0"/>
              <a:t>Organy występujące o dokonanie zmiany:</a:t>
            </a:r>
          </a:p>
          <a:p>
            <a:pPr lvl="1"/>
            <a:r>
              <a:rPr lang="pl-PL" dirty="0"/>
              <a:t>kierownik urzędu stanu cywilnego </a:t>
            </a:r>
          </a:p>
          <a:p>
            <a:pPr lvl="1"/>
            <a:r>
              <a:rPr lang="pl-PL" dirty="0"/>
              <a:t>organ, który wystąpił o nadanie numeru PESEL z urzędu lub przyjął wniosek o nadanie tego numeru </a:t>
            </a:r>
          </a:p>
        </p:txBody>
      </p:sp>
    </p:spTree>
    <p:extLst>
      <p:ext uri="{BB962C8B-B14F-4D97-AF65-F5344CB8AC3E}">
        <p14:creationId xmlns:p14="http://schemas.microsoft.com/office/powerpoint/2010/main" val="26999736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3F4125-9788-4FB3-AAB4-E4B351D85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49494"/>
            <a:ext cx="9601200" cy="947791"/>
          </a:xfrm>
        </p:spPr>
        <p:txBody>
          <a:bodyPr/>
          <a:lstStyle/>
          <a:p>
            <a:r>
              <a:rPr lang="pl-PL" dirty="0"/>
              <a:t>Obowiązek meldunkowy obywateli RP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E9D6-DCC5-42FD-8290-EE9F115E6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33591"/>
            <a:ext cx="9601200" cy="4849402"/>
          </a:xfrm>
        </p:spPr>
        <p:txBody>
          <a:bodyPr>
            <a:normAutofit/>
          </a:bodyPr>
          <a:lstStyle/>
          <a:p>
            <a:r>
              <a:rPr lang="pl-PL" dirty="0"/>
              <a:t>Zobowiązani: </a:t>
            </a:r>
            <a:r>
              <a:rPr lang="pl-PL" b="1" dirty="0"/>
              <a:t>obywatele polscy przebywający na terytorium Rzeczypospolitej Polskiej </a:t>
            </a:r>
          </a:p>
          <a:p>
            <a:r>
              <a:rPr lang="pl-PL" dirty="0"/>
              <a:t>Obowiązek meldunkowy polega na:</a:t>
            </a:r>
          </a:p>
          <a:p>
            <a:pPr lvl="1"/>
            <a:r>
              <a:rPr lang="pl-PL" b="1" dirty="0"/>
              <a:t>zameldowaniu</a:t>
            </a:r>
            <a:r>
              <a:rPr lang="pl-PL" dirty="0"/>
              <a:t> się w miejscu pobytu stałego lub czasowego; </a:t>
            </a:r>
          </a:p>
          <a:p>
            <a:pPr lvl="1"/>
            <a:r>
              <a:rPr lang="pl-PL" b="1" dirty="0"/>
              <a:t>wymeldowaniu</a:t>
            </a:r>
            <a:r>
              <a:rPr lang="pl-PL" dirty="0"/>
              <a:t> się z miejsca pobytu stałego lub czasowego; </a:t>
            </a:r>
          </a:p>
          <a:p>
            <a:pPr lvl="1"/>
            <a:r>
              <a:rPr lang="pl-PL" b="1" dirty="0"/>
              <a:t>zgłoszeniu wyjazdu </a:t>
            </a:r>
            <a:r>
              <a:rPr lang="pl-PL" dirty="0"/>
              <a:t>poza granice Rzeczypospolitej Polskiej oraz </a:t>
            </a:r>
            <a:r>
              <a:rPr lang="pl-PL" b="1" dirty="0"/>
              <a:t>powrotu</a:t>
            </a:r>
            <a:r>
              <a:rPr lang="pl-PL" dirty="0"/>
              <a:t> z wyjazdu poza granice Rzeczypospolitej Polskiej</a:t>
            </a:r>
          </a:p>
          <a:p>
            <a:r>
              <a:rPr lang="pl-PL" dirty="0"/>
              <a:t>Zameldowanie na pobyt stały lub czasowy służy wyłącznie celom ewidencyjnym i ma na celu potwierdzenie faktu pobytu osoby w miejscu, w którym się zameldowała.</a:t>
            </a:r>
          </a:p>
        </p:txBody>
      </p:sp>
    </p:spTree>
    <p:extLst>
      <p:ext uri="{BB962C8B-B14F-4D97-AF65-F5344CB8AC3E}">
        <p14:creationId xmlns:p14="http://schemas.microsoft.com/office/powerpoint/2010/main" val="3023688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611140-F63D-41EF-8EB1-38114DD56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Ewidencja ludności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5D1D02-AE10-458A-BD56-F0F7B9E50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52600"/>
            <a:ext cx="9601200" cy="4114800"/>
          </a:xfrm>
        </p:spPr>
        <p:txBody>
          <a:bodyPr/>
          <a:lstStyle/>
          <a:p>
            <a:r>
              <a:rPr lang="pl-PL" dirty="0"/>
              <a:t>Podstawa prawna: ustawa z dnia 24 września 2010 r. o ewidencji ludności</a:t>
            </a:r>
          </a:p>
          <a:p>
            <a:r>
              <a:rPr lang="pl-PL" dirty="0"/>
              <a:t>Ustawa określa:</a:t>
            </a:r>
          </a:p>
          <a:p>
            <a:pPr lvl="1"/>
            <a:r>
              <a:rPr lang="pl-PL" dirty="0"/>
              <a:t> zasady i sposób prowadzenia ewidencji ludności w RP,</a:t>
            </a:r>
          </a:p>
          <a:p>
            <a:pPr lvl="1"/>
            <a:r>
              <a:rPr lang="pl-PL" dirty="0"/>
              <a:t> zakres i zasady rejestracji danych gromadzonych w rejestrze PESEL oraz w rejestrach mieszkańców, </a:t>
            </a:r>
          </a:p>
          <a:p>
            <a:pPr lvl="1"/>
            <a:r>
              <a:rPr lang="pl-PL" dirty="0"/>
              <a:t>zasady i tryb nadawania numeru PESEL, </a:t>
            </a:r>
          </a:p>
          <a:p>
            <a:pPr lvl="1"/>
            <a:r>
              <a:rPr lang="pl-PL" dirty="0"/>
              <a:t>zasady wykonywania obowiązku meldunkowego zarówno przez obywateli polskich jak i cudzoziemców, </a:t>
            </a:r>
          </a:p>
          <a:p>
            <a:pPr lvl="1"/>
            <a:r>
              <a:rPr lang="pl-PL" dirty="0"/>
              <a:t>zasady udostępniania danych zwartych w rejestrze PESEL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495849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48A92A-0A92-49D3-9758-D6EE4BBBB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47791"/>
          </a:xfrm>
        </p:spPr>
        <p:txBody>
          <a:bodyPr/>
          <a:lstStyle/>
          <a:p>
            <a:r>
              <a:rPr lang="pl-PL" dirty="0"/>
              <a:t>Obowiązek meldunkowy – definicje 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5D53A44-8287-4FD7-AB30-4B8A49C08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3794" y="2034283"/>
            <a:ext cx="9837506" cy="3883631"/>
          </a:xfrm>
        </p:spPr>
        <p:txBody>
          <a:bodyPr>
            <a:normAutofit/>
          </a:bodyPr>
          <a:lstStyle/>
          <a:p>
            <a:r>
              <a:rPr lang="pl-PL" b="1" dirty="0"/>
              <a:t>Pobytem stałym </a:t>
            </a:r>
            <a:r>
              <a:rPr lang="pl-PL" dirty="0"/>
              <a:t>jest zamieszkanie w określonej miejscowości pod oznaczonym adresem z zamiarem stałego przebywania.</a:t>
            </a:r>
          </a:p>
          <a:p>
            <a:r>
              <a:rPr lang="pl-PL" b="1" dirty="0"/>
              <a:t>Pobytem czasowym </a:t>
            </a:r>
            <a:r>
              <a:rPr lang="pl-PL" dirty="0"/>
              <a:t>jest przebywanie bez zamiaru zmiany miejsca pobytu stałego w innej miejscowości pod oznaczonym adresem lub w tej samej miejscowości, lecz pod innym adresem.</a:t>
            </a:r>
          </a:p>
          <a:p>
            <a:r>
              <a:rPr lang="pl-PL" dirty="0"/>
              <a:t>Miejscem pobytu stałego lub czasowego osoby zatrudnionej na statku żeglugi śródlądowej lub morskiej albo zamieszkującej w związku z wykonywaniem pracy w ruchomym urządzeniu mieszkalnym, jest </a:t>
            </a:r>
            <a:r>
              <a:rPr lang="pl-PL" b="1" dirty="0"/>
              <a:t>siedziba pracodawcy zatrudniającego tę osobę.</a:t>
            </a:r>
          </a:p>
        </p:txBody>
      </p:sp>
    </p:spTree>
    <p:extLst>
      <p:ext uri="{BB962C8B-B14F-4D97-AF65-F5344CB8AC3E}">
        <p14:creationId xmlns:p14="http://schemas.microsoft.com/office/powerpoint/2010/main" val="14536489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BF3644-BE32-4122-BCA8-9B5A9F1C4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59769"/>
            <a:ext cx="9601200" cy="762856"/>
          </a:xfrm>
        </p:spPr>
        <p:txBody>
          <a:bodyPr/>
          <a:lstStyle/>
          <a:p>
            <a:r>
              <a:rPr lang="pl-PL" dirty="0"/>
              <a:t>Zameldowanie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DFF0345-2B62-4783-9E4C-A88732996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95236"/>
            <a:ext cx="9601200" cy="4530904"/>
          </a:xfrm>
        </p:spPr>
        <p:txBody>
          <a:bodyPr>
            <a:normAutofit/>
          </a:bodyPr>
          <a:lstStyle/>
          <a:p>
            <a:r>
              <a:rPr lang="pl-PL" dirty="0"/>
              <a:t>Obywatel polski przebywający na terytorium Rzeczypospolitej Polskiej jest obowiązany zameldować się w miejscu pobytu stałego lub czasowego </a:t>
            </a:r>
            <a:r>
              <a:rPr lang="pl-PL" b="1" dirty="0"/>
              <a:t>najpóźniej w 30 dniu</a:t>
            </a:r>
            <a:r>
              <a:rPr lang="pl-PL" dirty="0"/>
              <a:t>, licząc od dnia przybycia do tego miejsca</a:t>
            </a:r>
          </a:p>
          <a:p>
            <a:r>
              <a:rPr lang="pl-PL" dirty="0"/>
              <a:t>Równocześnie można mieć </a:t>
            </a:r>
            <a:r>
              <a:rPr lang="pl-PL" b="1" dirty="0"/>
              <a:t>jedno miejsce pobytu stałego i jedno miejsce pobytu czasowego</a:t>
            </a:r>
            <a:r>
              <a:rPr lang="pl-PL" dirty="0"/>
              <a:t>.</a:t>
            </a:r>
          </a:p>
          <a:p>
            <a:r>
              <a:rPr lang="pl-PL" dirty="0"/>
              <a:t>Zameldowanie, co do zasady, następuje na wniosek</a:t>
            </a:r>
          </a:p>
          <a:p>
            <a:r>
              <a:rPr lang="pl-PL" dirty="0"/>
              <a:t>Zameldowania na pobyt stały lub czasowy można dokonać w formie:</a:t>
            </a:r>
          </a:p>
          <a:p>
            <a:pPr lvl="1"/>
            <a:r>
              <a:rPr lang="pl-PL" b="1" dirty="0"/>
              <a:t>Pisemnej</a:t>
            </a:r>
          </a:p>
          <a:p>
            <a:pPr lvl="1"/>
            <a:r>
              <a:rPr lang="pl-PL" b="1" dirty="0"/>
              <a:t>dokumentu elektronicznego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149613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4EA23C-262D-46D1-932A-9C46405D5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72610"/>
            <a:ext cx="9601200" cy="834775"/>
          </a:xfrm>
        </p:spPr>
        <p:txBody>
          <a:bodyPr/>
          <a:lstStyle/>
          <a:p>
            <a:r>
              <a:rPr lang="pl-PL" dirty="0"/>
              <a:t>Zameldowanie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DFCDCFE-2EF8-46D5-8189-997FA0A7A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13043"/>
            <a:ext cx="9601200" cy="4828854"/>
          </a:xfrm>
        </p:spPr>
        <p:txBody>
          <a:bodyPr>
            <a:normAutofit lnSpcReduction="10000"/>
          </a:bodyPr>
          <a:lstStyle/>
          <a:p>
            <a:r>
              <a:rPr lang="pl-PL" dirty="0"/>
              <a:t>Dokumenty wymagane przy dokonywaniu zameldowania na pobyt stały lub czasowy:</a:t>
            </a:r>
          </a:p>
          <a:p>
            <a:pPr lvl="1"/>
            <a:r>
              <a:rPr lang="pl-PL" dirty="0"/>
              <a:t>potwierdzenie pobytu w lokalu, dokonane przez właściciela lub inny podmiot dysponujący tytułem prawnym do lokalu na formularzu zgłoszenia pobytu stałego lub formularzu zgłoszenia pobytu czasowego oraz – do wglądu – dokument potwierdzający tytuł prawny do lokalu tego właściciela lub podmiotu (przy dokonywaniu zameldowania w formie papierowej)</a:t>
            </a:r>
          </a:p>
          <a:p>
            <a:pPr lvl="1"/>
            <a:r>
              <a:rPr lang="pl-PL" dirty="0"/>
              <a:t>dokument elektroniczny potwierdzający tytuł prawny do lokalu osoby, której dotyczy wniosek o zameldowanie, a w razie niemożności jego uzyskania – odwzorowanie cyfrowe tego dokumentu, a obywatel nieposiadający tytułu prawnego do lokalu dołącza do formularza dokument elektroniczny zawierający oświadczenie właściciela lub innego podmiotu dysponującego tytułem prawnym do lokalu potwierdzające pobyt w lokalu oraz dokument potwierdzający tytuł prawny do lokalu tego właściciela lub podmiotu, a w razie niemożności ich uzyskania – odwzorowanie cyfrowe tych dokumentów (przy dokonywaniu zameldowania w formie elektronicznej)</a:t>
            </a:r>
          </a:p>
          <a:p>
            <a:pPr lvl="1"/>
            <a:r>
              <a:rPr lang="pl-PL" dirty="0"/>
              <a:t>Przy zameldowaniu na pobyt czasowy należy dodatkowo wskazać deklarowany okres pobytu w tym miejscu</a:t>
            </a:r>
          </a:p>
        </p:txBody>
      </p:sp>
    </p:spTree>
    <p:extLst>
      <p:ext uri="{BB962C8B-B14F-4D97-AF65-F5344CB8AC3E}">
        <p14:creationId xmlns:p14="http://schemas.microsoft.com/office/powerpoint/2010/main" val="9814890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014DEE-F09D-474D-9AF6-4C2B8BED0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50533"/>
          </a:xfrm>
        </p:spPr>
        <p:txBody>
          <a:bodyPr/>
          <a:lstStyle/>
          <a:p>
            <a:r>
              <a:rPr lang="pl-PL" dirty="0"/>
              <a:t>Zameldowanie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95ADEF-DD39-4E3F-A1E7-CEC683513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21267"/>
            <a:ext cx="9601200" cy="3946133"/>
          </a:xfrm>
        </p:spPr>
        <p:txBody>
          <a:bodyPr/>
          <a:lstStyle/>
          <a:p>
            <a:r>
              <a:rPr lang="pl-PL" dirty="0"/>
              <a:t>Zameldowanie </a:t>
            </a:r>
            <a:r>
              <a:rPr lang="pl-PL" b="1" dirty="0"/>
              <a:t>z urzędu</a:t>
            </a:r>
            <a:r>
              <a:rPr lang="pl-PL" dirty="0"/>
              <a:t>:</a:t>
            </a:r>
          </a:p>
          <a:p>
            <a:pPr lvl="1"/>
            <a:r>
              <a:rPr lang="pl-PL" dirty="0"/>
              <a:t>Ma miejsce w stosunku do dzieci obywateli polskich zamieszkujących na terytorium Rzeczypospolitej Polskiej</a:t>
            </a:r>
          </a:p>
          <a:p>
            <a:pPr lvl="1"/>
            <a:r>
              <a:rPr lang="pl-PL" dirty="0"/>
              <a:t>Dokonuje kierownik urzędu stanu cywilnego sporządzający akt urodzenia</a:t>
            </a:r>
          </a:p>
          <a:p>
            <a:pPr lvl="1"/>
            <a:r>
              <a:rPr lang="pl-PL" dirty="0"/>
              <a:t>Zameldowanie na pobyt stały lub czasowy następuje z dniem sporządzenia aktu urodzenia, w miejscu stałego albo czasowego pobytu rodziców albo tego z rodziców, u którego dziecko faktycznie przebywa</a:t>
            </a:r>
          </a:p>
        </p:txBody>
      </p:sp>
    </p:spTree>
    <p:extLst>
      <p:ext uri="{BB962C8B-B14F-4D97-AF65-F5344CB8AC3E}">
        <p14:creationId xmlns:p14="http://schemas.microsoft.com/office/powerpoint/2010/main" val="19260383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C4CF00-CCAA-458B-809D-F5468A53B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519" y="332626"/>
            <a:ext cx="9601200" cy="951643"/>
          </a:xfrm>
        </p:spPr>
        <p:txBody>
          <a:bodyPr/>
          <a:lstStyle/>
          <a:p>
            <a:r>
              <a:rPr lang="pl-PL" dirty="0"/>
              <a:t>Zameldowanie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4B3DE1-4E20-4BFC-8453-58A1AEFF1A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38382"/>
            <a:ext cx="9601200" cy="5219272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W formularzu zgłoszenia pobytu stałego zamieszcza się:</a:t>
            </a:r>
          </a:p>
          <a:p>
            <a:pPr lvl="1"/>
            <a:r>
              <a:rPr lang="pl-PL" dirty="0"/>
              <a:t>nazwisko i imię (imiona); </a:t>
            </a:r>
          </a:p>
          <a:p>
            <a:pPr lvl="1"/>
            <a:r>
              <a:rPr lang="pl-PL" dirty="0"/>
              <a:t>numer PESEL, o ile został nadany;</a:t>
            </a:r>
          </a:p>
          <a:p>
            <a:pPr lvl="1"/>
            <a:r>
              <a:rPr lang="pl-PL" dirty="0"/>
              <a:t> datę i miejsce urodzenia, o ile numer PESEL nie został nadany; </a:t>
            </a:r>
          </a:p>
          <a:p>
            <a:pPr lvl="1"/>
            <a:r>
              <a:rPr lang="pl-PL" dirty="0"/>
              <a:t>kraj urodzenia;</a:t>
            </a:r>
          </a:p>
          <a:p>
            <a:pPr lvl="1"/>
            <a:r>
              <a:rPr lang="pl-PL" dirty="0"/>
              <a:t>kraj poprzedniego miejsca zamieszkania; </a:t>
            </a:r>
          </a:p>
          <a:p>
            <a:pPr lvl="1"/>
            <a:r>
              <a:rPr lang="pl-PL" dirty="0"/>
              <a:t> adres nowego miejsca pobytu stałego; </a:t>
            </a:r>
          </a:p>
          <a:p>
            <a:pPr lvl="1"/>
            <a:r>
              <a:rPr lang="pl-PL" dirty="0"/>
              <a:t>podpis właściciela lokalu lub innego podmiotu dysponującego tytułem prawnym do lokalu; </a:t>
            </a:r>
          </a:p>
          <a:p>
            <a:pPr lvl="1"/>
            <a:r>
              <a:rPr lang="pl-PL" dirty="0"/>
              <a:t>nazwisko i imię pełnomocnika, o ile został ustanowiony;</a:t>
            </a:r>
          </a:p>
          <a:p>
            <a:pPr lvl="1"/>
            <a:r>
              <a:rPr lang="pl-PL" dirty="0"/>
              <a:t>adres elektroniczny służący do doręczeń, jeżeli osoba dokonała zameldowania na pobyt stały przy wykorzystaniu dokumentu elektronicznego; </a:t>
            </a:r>
          </a:p>
          <a:p>
            <a:pPr lvl="1"/>
            <a:r>
              <a:rPr lang="pl-PL" dirty="0"/>
              <a:t>adres poczty elektronicznej lub numer telefonu komórkowego</a:t>
            </a:r>
          </a:p>
          <a:p>
            <a:pPr lvl="1"/>
            <a:r>
              <a:rPr lang="pl-PL" dirty="0"/>
              <a:t> informację o wyrażeniu zgody na przekazanie danych do rejestru danych kontaktowych osób fizycznych</a:t>
            </a:r>
            <a:br>
              <a:rPr lang="pl-PL" dirty="0"/>
            </a:b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16218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4EB194-F379-4C4F-8FDA-E8706305F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98124"/>
            <a:ext cx="9601200" cy="958065"/>
          </a:xfrm>
        </p:spPr>
        <p:txBody>
          <a:bodyPr/>
          <a:lstStyle/>
          <a:p>
            <a:r>
              <a:rPr lang="pl-PL" dirty="0"/>
              <a:t>Zameldowanie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ABAD3C-35A1-4E7E-9A33-D048A5A26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41123"/>
            <a:ext cx="9601200" cy="5124235"/>
          </a:xfrm>
        </p:spPr>
        <p:txBody>
          <a:bodyPr>
            <a:normAutofit/>
          </a:bodyPr>
          <a:lstStyle/>
          <a:p>
            <a:r>
              <a:rPr lang="pl-PL" dirty="0"/>
              <a:t>Jeżeli </a:t>
            </a:r>
            <a:r>
              <a:rPr lang="pl-PL" b="1" dirty="0"/>
              <a:t>dane</a:t>
            </a:r>
            <a:r>
              <a:rPr lang="pl-PL" dirty="0"/>
              <a:t> zgłoszone do zameldowania lub wymeldowania </a:t>
            </a:r>
            <a:r>
              <a:rPr lang="pl-PL" b="1" dirty="0"/>
              <a:t>budzą wątpliwości </a:t>
            </a:r>
            <a:r>
              <a:rPr lang="pl-PL" dirty="0"/>
              <a:t>o zameldowaniu lub wymeldowaniu rozstrzyga organ gminy w </a:t>
            </a:r>
            <a:r>
              <a:rPr lang="pl-PL" b="1" dirty="0"/>
              <a:t>drodze decyzji administracyjnej</a:t>
            </a:r>
            <a:r>
              <a:rPr lang="pl-PL" dirty="0"/>
              <a:t> (wydanie decyzji jest poprzedzone przeprowadzeniem postępowania administracyjnego)</a:t>
            </a:r>
          </a:p>
          <a:p>
            <a:r>
              <a:rPr lang="pl-PL" b="1" dirty="0"/>
              <a:t>Wątpliwości</a:t>
            </a:r>
            <a:r>
              <a:rPr lang="pl-PL" dirty="0"/>
              <a:t> co do </a:t>
            </a:r>
            <a:r>
              <a:rPr lang="pl-PL" b="1" dirty="0"/>
              <a:t>stałego lub czasowego charakteru pobytu </a:t>
            </a:r>
            <a:r>
              <a:rPr lang="pl-PL" dirty="0"/>
              <a:t>osoby pod deklarowanym adresem </a:t>
            </a:r>
            <a:r>
              <a:rPr lang="pl-PL" b="1" dirty="0"/>
              <a:t>rozstrzyga organ gminy </a:t>
            </a:r>
            <a:r>
              <a:rPr lang="pl-PL" dirty="0"/>
              <a:t>w </a:t>
            </a:r>
            <a:r>
              <a:rPr lang="pl-PL" b="1" dirty="0"/>
              <a:t>drodze decyzji administracyjnej </a:t>
            </a:r>
            <a:r>
              <a:rPr lang="pl-PL" dirty="0"/>
              <a:t>(wydanie decyzji jest poprzedzone przeprowadzeniem postępowania administracyjnego)</a:t>
            </a:r>
          </a:p>
          <a:p>
            <a:r>
              <a:rPr lang="pl-PL" dirty="0"/>
              <a:t>Zaświadczenie o zameldowaniu na pobyt stały/czasowy 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5184948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19E3F7-7010-4F2E-846F-0C1CDF810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500866"/>
            <a:ext cx="9601200" cy="721760"/>
          </a:xfrm>
        </p:spPr>
        <p:txBody>
          <a:bodyPr/>
          <a:lstStyle/>
          <a:p>
            <a:r>
              <a:rPr lang="pl-PL" dirty="0"/>
              <a:t>Wymeldowanie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5FDD9A-334B-48A4-BE11-92CB63092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71945"/>
            <a:ext cx="10248472" cy="4921321"/>
          </a:xfrm>
        </p:spPr>
        <p:txBody>
          <a:bodyPr>
            <a:normAutofit/>
          </a:bodyPr>
          <a:lstStyle/>
          <a:p>
            <a:r>
              <a:rPr lang="pl-PL" dirty="0"/>
              <a:t>Obywatel polski, który </a:t>
            </a:r>
            <a:r>
              <a:rPr lang="pl-PL" b="1" dirty="0"/>
              <a:t>opuszcza miejsce pobytu stałego </a:t>
            </a:r>
            <a:r>
              <a:rPr lang="pl-PL" dirty="0"/>
              <a:t>albo </a:t>
            </a:r>
            <a:r>
              <a:rPr lang="pl-PL" b="1" dirty="0"/>
              <a:t>opuszcza miejsce pobytu czasowego przed upływem deklarowanego okresu pobytu </a:t>
            </a:r>
            <a:r>
              <a:rPr lang="pl-PL" dirty="0"/>
              <a:t>obowiązany jest </a:t>
            </a:r>
            <a:r>
              <a:rPr lang="pl-PL" b="1" dirty="0"/>
              <a:t>wymeldować się</a:t>
            </a:r>
          </a:p>
          <a:p>
            <a:r>
              <a:rPr lang="pl-PL" dirty="0"/>
              <a:t>Wymeldowania dokonuje się z miejsca pobytu stałego lub miejsca pobytu czasowego w formie:</a:t>
            </a:r>
          </a:p>
          <a:p>
            <a:pPr lvl="1"/>
            <a:r>
              <a:rPr lang="pl-PL" dirty="0"/>
              <a:t>pisemnej </a:t>
            </a:r>
          </a:p>
          <a:p>
            <a:pPr lvl="1"/>
            <a:r>
              <a:rPr lang="pl-PL" dirty="0"/>
              <a:t>dokumentu elektronicznego</a:t>
            </a:r>
          </a:p>
          <a:p>
            <a:r>
              <a:rPr lang="pl-PL" dirty="0"/>
              <a:t>Wymeldowanie na skutek zameldowania w nowym miejscu oraz na skutek zgonu </a:t>
            </a:r>
          </a:p>
        </p:txBody>
      </p:sp>
    </p:spTree>
    <p:extLst>
      <p:ext uri="{BB962C8B-B14F-4D97-AF65-F5344CB8AC3E}">
        <p14:creationId xmlns:p14="http://schemas.microsoft.com/office/powerpoint/2010/main" val="23786268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72467D-F830-4639-81A4-6458819B1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59769"/>
            <a:ext cx="9601200" cy="927243"/>
          </a:xfrm>
        </p:spPr>
        <p:txBody>
          <a:bodyPr/>
          <a:lstStyle/>
          <a:p>
            <a:r>
              <a:rPr lang="pl-PL" dirty="0"/>
              <a:t>Wymeldowanie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4EF7950-1997-41F4-97F0-84D7D2B0C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92667"/>
            <a:ext cx="9601200" cy="4705564"/>
          </a:xfrm>
        </p:spPr>
        <p:txBody>
          <a:bodyPr/>
          <a:lstStyle/>
          <a:p>
            <a:r>
              <a:rPr lang="pl-PL" dirty="0"/>
              <a:t>W formularzu zgłoszenia wymeldowania z miejsca pobytu stałego zamieszcza się:</a:t>
            </a:r>
          </a:p>
          <a:p>
            <a:pPr lvl="1"/>
            <a:r>
              <a:rPr lang="pl-PL" dirty="0"/>
              <a:t> nazwisko i imię (imiona);</a:t>
            </a:r>
          </a:p>
          <a:p>
            <a:pPr lvl="1"/>
            <a:r>
              <a:rPr lang="pl-PL" dirty="0"/>
              <a:t> numer PESEL, o ile został nadany;</a:t>
            </a:r>
          </a:p>
          <a:p>
            <a:pPr lvl="1"/>
            <a:r>
              <a:rPr lang="pl-PL" dirty="0"/>
              <a:t>datę i miejsce urodzenia; </a:t>
            </a:r>
          </a:p>
          <a:p>
            <a:pPr lvl="1"/>
            <a:r>
              <a:rPr lang="pl-PL" dirty="0"/>
              <a:t>nazwisko i imię pełnomocnika, o ile został ustanowiony; </a:t>
            </a:r>
          </a:p>
          <a:p>
            <a:pPr lvl="1"/>
            <a:r>
              <a:rPr lang="pl-PL" dirty="0"/>
              <a:t>adres elektroniczny służący do doręczeń, jeżeli osoba dokonała wymeldowania z miejsca pobytu stałego przy wykorzystaniu dokumentu elektronicznego;</a:t>
            </a:r>
          </a:p>
          <a:p>
            <a:pPr lvl="1"/>
            <a:r>
              <a:rPr lang="pl-PL" dirty="0"/>
              <a:t>adres poczty elektronicznej lub numer telefonu komórkowego</a:t>
            </a:r>
          </a:p>
          <a:p>
            <a:pPr lvl="1"/>
            <a:r>
              <a:rPr lang="pl-PL" dirty="0"/>
              <a:t>informację o wyrażeniu zgody na przekazanie danych do rejestru danych kontaktowych osób fizycznych</a:t>
            </a:r>
          </a:p>
        </p:txBody>
      </p:sp>
    </p:spTree>
    <p:extLst>
      <p:ext uri="{BB962C8B-B14F-4D97-AF65-F5344CB8AC3E}">
        <p14:creationId xmlns:p14="http://schemas.microsoft.com/office/powerpoint/2010/main" val="34979468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41968B-A5FE-4AB1-9EFD-821239A25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27243"/>
          </a:xfrm>
        </p:spPr>
        <p:txBody>
          <a:bodyPr/>
          <a:lstStyle/>
          <a:p>
            <a:r>
              <a:rPr lang="pl-PL" dirty="0"/>
              <a:t>Wymeldowanie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032D5DA-19B3-4A36-9481-5D347EB3E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62364"/>
            <a:ext cx="9601200" cy="3905036"/>
          </a:xfrm>
        </p:spPr>
        <p:txBody>
          <a:bodyPr/>
          <a:lstStyle/>
          <a:p>
            <a:r>
              <a:rPr lang="pl-PL" dirty="0"/>
              <a:t>W formularzu zgłoszenia wymeldowania z miejsca pobytu czasowego zamieszcza się:</a:t>
            </a:r>
          </a:p>
          <a:p>
            <a:pPr lvl="1"/>
            <a:r>
              <a:rPr lang="pl-PL" dirty="0"/>
              <a:t>Dane zamieszczane w formularzu zgłoszenia wymeldowania z miejsca pobytu stałego, z tą różnicą, że w miejscu adresu dotychczasowego zameldowania na pobyt stały zamieszcza się adres dotychczasowego zameldowania na pobyt czasowy </a:t>
            </a:r>
          </a:p>
          <a:p>
            <a:r>
              <a:rPr lang="pl-PL" b="1" dirty="0"/>
              <a:t>decyzja</a:t>
            </a:r>
            <a:r>
              <a:rPr lang="pl-PL" dirty="0"/>
              <a:t> w sprawie wymeldowania obywatela polskiego, który opuścił miejsce pobytu stałego albo opuścił miejsce pobytu czasowego przed upływem deklarowanego okresu pobytu i nie dopełnił obowiązku wymeldowania się.</a:t>
            </a:r>
          </a:p>
        </p:txBody>
      </p:sp>
    </p:spTree>
    <p:extLst>
      <p:ext uri="{BB962C8B-B14F-4D97-AF65-F5344CB8AC3E}">
        <p14:creationId xmlns:p14="http://schemas.microsoft.com/office/powerpoint/2010/main" val="39246567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14C521-8252-4F64-9B7E-A5815E817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39220"/>
            <a:ext cx="9601200" cy="1485900"/>
          </a:xfrm>
        </p:spPr>
        <p:txBody>
          <a:bodyPr/>
          <a:lstStyle/>
          <a:p>
            <a:r>
              <a:rPr lang="pl-PL" dirty="0"/>
              <a:t>Zgłoszenie wyjazdu oraz powrotu z wyjazdu zagranicznego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2C09D4-DF78-464A-B987-DF8A251DB9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Obywatel polski, który wyjeżdża z kraju z </a:t>
            </a:r>
            <a:r>
              <a:rPr lang="pl-PL" b="1" dirty="0"/>
              <a:t>zamiarem stałego pobytu poza granicami Rzeczypospolitej Polskiej</a:t>
            </a:r>
            <a:r>
              <a:rPr lang="pl-PL" dirty="0"/>
              <a:t>, jest obowiązany </a:t>
            </a:r>
            <a:r>
              <a:rPr lang="pl-PL" b="1" dirty="0"/>
              <a:t>zgłosić swój wyjazd</a:t>
            </a:r>
            <a:r>
              <a:rPr lang="pl-PL" dirty="0"/>
              <a:t>. </a:t>
            </a:r>
          </a:p>
          <a:p>
            <a:r>
              <a:rPr lang="pl-PL" dirty="0"/>
              <a:t>Obywatel polski, który </a:t>
            </a:r>
            <a:r>
              <a:rPr lang="pl-PL" b="1" dirty="0"/>
              <a:t>wyjeżdża poza granice Rzeczypospolitej Polskiej, bez zamiaru stałego pobytu, </a:t>
            </a:r>
            <a:r>
              <a:rPr lang="pl-PL" dirty="0"/>
              <a:t>na okres </a:t>
            </a:r>
            <a:r>
              <a:rPr lang="pl-PL" b="1" dirty="0"/>
              <a:t>dłuższy niż 6 miesięcy</a:t>
            </a:r>
            <a:r>
              <a:rPr lang="pl-PL" dirty="0"/>
              <a:t>, jest obowiązany </a:t>
            </a:r>
            <a:r>
              <a:rPr lang="pl-PL" b="1" dirty="0"/>
              <a:t>zgłosić swój wyjazd oraz powrót</a:t>
            </a:r>
            <a:r>
              <a:rPr lang="pl-PL" dirty="0"/>
              <a:t>.</a:t>
            </a:r>
          </a:p>
          <a:p>
            <a:r>
              <a:rPr lang="pl-PL" dirty="0"/>
              <a:t>Zgłoszenia dokonuje się najpóźniej w dniu opuszczenia miejsca pobytu stałego albo czasowego</a:t>
            </a:r>
          </a:p>
          <a:p>
            <a:r>
              <a:rPr lang="pl-PL" dirty="0"/>
              <a:t>Zgłoszenia dokonuje się w formie papierowej lub elektronicznej (tak samo jak przy zameldowaniu na pobyt stały, czasowy lub wymeldowaniu) </a:t>
            </a:r>
          </a:p>
        </p:txBody>
      </p:sp>
    </p:spTree>
    <p:extLst>
      <p:ext uri="{BB962C8B-B14F-4D97-AF65-F5344CB8AC3E}">
        <p14:creationId xmlns:p14="http://schemas.microsoft.com/office/powerpoint/2010/main" val="3352372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1E7C57-7191-406D-95CB-366A1F958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Ewidencja ludności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48C92F-F727-4D3E-A8C9-829180F77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83229"/>
            <a:ext cx="9601200" cy="3984171"/>
          </a:xfrm>
        </p:spPr>
        <p:txBody>
          <a:bodyPr/>
          <a:lstStyle/>
          <a:p>
            <a:r>
              <a:rPr lang="pl-PL" b="1" dirty="0"/>
              <a:t>Ewidencja ludności </a:t>
            </a:r>
            <a:r>
              <a:rPr lang="pl-PL" dirty="0"/>
              <a:t>polega na rejestracji określonych w ustawie podstawowych danych identyfikujących tożsamość oraz status administracyjnoprawny osób fizycznych</a:t>
            </a:r>
          </a:p>
          <a:p>
            <a:r>
              <a:rPr lang="pl-PL" dirty="0"/>
              <a:t>Powszechny Elektronicznym System Ewidencji Ludności (rejestr PESEL) </a:t>
            </a:r>
          </a:p>
          <a:p>
            <a:r>
              <a:rPr lang="pl-PL" dirty="0"/>
              <a:t>Rejestry mieszkańców </a:t>
            </a:r>
          </a:p>
          <a:p>
            <a:r>
              <a:rPr lang="pl-PL" dirty="0"/>
              <a:t>Zadania zlecone z zakresu administracji rządowej </a:t>
            </a:r>
          </a:p>
        </p:txBody>
      </p:sp>
    </p:spTree>
    <p:extLst>
      <p:ext uri="{BB962C8B-B14F-4D97-AF65-F5344CB8AC3E}">
        <p14:creationId xmlns:p14="http://schemas.microsoft.com/office/powerpoint/2010/main" val="21322282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E4838C-33B8-4A5E-8C74-95567A511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511567"/>
            <a:ext cx="9601200" cy="958065"/>
          </a:xfrm>
        </p:spPr>
        <p:txBody>
          <a:bodyPr/>
          <a:lstStyle/>
          <a:p>
            <a:r>
              <a:rPr lang="pl-PL" dirty="0"/>
              <a:t>Obowiązek meldunkowy cudzoziemców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4C2DAA-1F3D-4C14-99C8-46C6AC744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56881"/>
            <a:ext cx="9601200" cy="4110519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Cudzoziemiec przebywający na terytorium Rzeczypospolitej Polskiej jest obowiązany wykonywać obowiązek meldunkowy, jeżeli przepisy ustawy o ewidencji ludności nie stanowią inaczej</a:t>
            </a:r>
          </a:p>
          <a:p>
            <a:r>
              <a:rPr lang="pl-PL" dirty="0"/>
              <a:t>W odniesieniu do obowiązku meldunkowego cudzoziemców zastosowanie mają przepisy określające:</a:t>
            </a:r>
          </a:p>
          <a:p>
            <a:pPr lvl="1"/>
            <a:r>
              <a:rPr lang="pl-PL" dirty="0"/>
              <a:t>czym jest obowiązek meldunkowy (art. 24)</a:t>
            </a:r>
          </a:p>
          <a:p>
            <a:pPr lvl="1"/>
            <a:r>
              <a:rPr lang="pl-PL" dirty="0"/>
              <a:t>definicję pobytu stałego i czasowego (art. 25 ust. 1-3)</a:t>
            </a:r>
          </a:p>
          <a:p>
            <a:pPr lvl="1"/>
            <a:r>
              <a:rPr lang="pl-PL" dirty="0"/>
              <a:t>sposób określenia adresu (art. 26)</a:t>
            </a:r>
          </a:p>
          <a:p>
            <a:pPr lvl="1"/>
            <a:r>
              <a:rPr lang="pl-PL" dirty="0"/>
              <a:t>prawo do równoczesnego posiadania miejsca pobytu stałego i czasowego (art. 27 ust. 2)</a:t>
            </a:r>
          </a:p>
          <a:p>
            <a:pPr lvl="1"/>
            <a:r>
              <a:rPr lang="pl-PL" dirty="0"/>
              <a:t>sposób dokonywania zameldowania na pobyt stały i czasowy (art. 28)</a:t>
            </a:r>
          </a:p>
          <a:p>
            <a:pPr lvl="1"/>
            <a:r>
              <a:rPr lang="pl-PL" dirty="0"/>
              <a:t>dane zamieszczane w formularzach podlegających wypełnieniu w związku z obowiązkiem meldunkowym (art. 30-39)</a:t>
            </a: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451552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E4838C-33B8-4A5E-8C74-95567A511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490591"/>
            <a:ext cx="9601200" cy="958065"/>
          </a:xfrm>
        </p:spPr>
        <p:txBody>
          <a:bodyPr/>
          <a:lstStyle/>
          <a:p>
            <a:r>
              <a:rPr lang="pl-PL" dirty="0"/>
              <a:t>Obowiązek meldunkowy cudzoziemców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4C2DAA-1F3D-4C14-99C8-46C6AC744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44038"/>
            <a:ext cx="9601200" cy="4746661"/>
          </a:xfrm>
        </p:spPr>
        <p:txBody>
          <a:bodyPr>
            <a:normAutofit fontScale="92500" lnSpcReduction="20000"/>
          </a:bodyPr>
          <a:lstStyle/>
          <a:p>
            <a:r>
              <a:rPr lang="pl-PL" b="1" dirty="0"/>
              <a:t>Cudzoziemiec</a:t>
            </a:r>
            <a:r>
              <a:rPr lang="pl-PL" dirty="0"/>
              <a:t> będący obywatelem państwa członkowskiego Unii Europejskiej, obywatelem państwa członkowskiego Europejskiego Porozumienia o Wolnym Handlu (EFTA) – strony umowy o Europejskim Obszarze Gospodarczym lub obywatelem Konfederacji Szwajcarskiej, przebywający na terytorium Rzeczypospolitej Polskiej jest obowiązany zameldować się w miejscu pobytu stałego lub czasowego </a:t>
            </a:r>
            <a:r>
              <a:rPr lang="pl-PL" b="1" dirty="0"/>
              <a:t>najpóźniej w 30 dniu, licząc od dnia przybycia do tego miejsca</a:t>
            </a:r>
            <a:r>
              <a:rPr lang="pl-PL" dirty="0"/>
              <a:t>.</a:t>
            </a:r>
          </a:p>
          <a:p>
            <a:r>
              <a:rPr lang="pl-PL" b="1" dirty="0"/>
              <a:t>Członek rodziny cudzoziemca</a:t>
            </a:r>
            <a:r>
              <a:rPr lang="pl-PL" dirty="0"/>
              <a:t>, o którym mowa wyżej, niebędący obywatelem państwa członkowskiego Unii Europejskiej, obywatelem państwa członkowskiego Europejskiego Porozumienia o Wolnym Handlu (EFTA) – strony umowy o Europejskim Obszarze Gospodarczym lub obywatelem Konfederacji Szwajcarskiej, jest obowiązany zameldować się w miejscu pobytu stałego lub czasowego </a:t>
            </a:r>
            <a:r>
              <a:rPr lang="pl-PL" b="1" dirty="0"/>
              <a:t>najpóźniej w 30 dniu, licząc od dnia przybycia do tego miejsca</a:t>
            </a:r>
          </a:p>
          <a:p>
            <a:r>
              <a:rPr lang="pl-PL" dirty="0"/>
              <a:t>Cudzoziemiec niewymieniony wyżej, przebywający na terytorium Rzeczypospolitej Polskiej, ma obowiązek zameldować się w miejscu pobytu stałego lub czasowego </a:t>
            </a:r>
            <a:r>
              <a:rPr lang="pl-PL" b="1" dirty="0"/>
              <a:t>najpóźniej czwartego dnia, licząc od dnia przybycia do tego miejsca. </a:t>
            </a:r>
          </a:p>
          <a:p>
            <a:pPr marL="530352" lvl="1" indent="0">
              <a:buNone/>
            </a:pPr>
            <a:r>
              <a:rPr lang="pl-PL" i="0" dirty="0"/>
              <a:t>Deklarowany czas pobytu nie może przekroczyć okresu, w którym cudzoziemiec ten może legalnie przebywać na terytorium Rzeczypospolitej Polskiej, zgodnie z dokumentem potwierdzającym jego prawo pobytu.</a:t>
            </a:r>
            <a:endParaRPr lang="pl-PL" b="1" i="0" dirty="0"/>
          </a:p>
        </p:txBody>
      </p:sp>
    </p:spTree>
    <p:extLst>
      <p:ext uri="{BB962C8B-B14F-4D97-AF65-F5344CB8AC3E}">
        <p14:creationId xmlns:p14="http://schemas.microsoft.com/office/powerpoint/2010/main" val="29271459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535FB43-C100-4DF3-A4AE-ACCFD0289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34429"/>
            <a:ext cx="9601200" cy="927243"/>
          </a:xfrm>
        </p:spPr>
        <p:txBody>
          <a:bodyPr/>
          <a:lstStyle/>
          <a:p>
            <a:r>
              <a:rPr lang="pl-PL" dirty="0"/>
              <a:t>Obowiązek meldunkowy cudzoziemców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016BE6-4D79-48E7-B284-B602FA170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80171"/>
            <a:ext cx="9601200" cy="3987229"/>
          </a:xfrm>
        </p:spPr>
        <p:txBody>
          <a:bodyPr>
            <a:normAutofit/>
          </a:bodyPr>
          <a:lstStyle/>
          <a:p>
            <a:r>
              <a:rPr lang="pl-PL" dirty="0"/>
              <a:t>Od wykonywania obowiązku meldunkowego </a:t>
            </a:r>
            <a:r>
              <a:rPr lang="pl-PL" b="1" dirty="0"/>
              <a:t>zwolnieni są</a:t>
            </a:r>
            <a:r>
              <a:rPr lang="pl-PL" dirty="0"/>
              <a:t>:</a:t>
            </a:r>
          </a:p>
          <a:p>
            <a:pPr lvl="1"/>
            <a:r>
              <a:rPr lang="pl-PL" dirty="0"/>
              <a:t>Cudzoziemcy których </a:t>
            </a:r>
            <a:r>
              <a:rPr lang="pl-PL" b="1" dirty="0"/>
              <a:t>okres pobytu </a:t>
            </a:r>
            <a:r>
              <a:rPr lang="pl-PL" dirty="0"/>
              <a:t>na terytorium Rzeczypospolitej Polskiej </a:t>
            </a:r>
            <a:r>
              <a:rPr lang="pl-PL" b="1" dirty="0"/>
              <a:t>nie przekracza 30 dni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 Pod warunkiem wzajemności:</a:t>
            </a:r>
          </a:p>
          <a:p>
            <a:pPr lvl="1"/>
            <a:r>
              <a:rPr lang="pl-PL" dirty="0"/>
              <a:t>szefowie i członkowie personelu przedstawicielstw dyplomatycznych</a:t>
            </a:r>
          </a:p>
          <a:p>
            <a:pPr lvl="1"/>
            <a:r>
              <a:rPr lang="pl-PL" dirty="0"/>
              <a:t>szefowie i członkowie personelu urzędów konsularnych</a:t>
            </a:r>
          </a:p>
          <a:p>
            <a:pPr lvl="1"/>
            <a:r>
              <a:rPr lang="pl-PL" dirty="0"/>
              <a:t>Członkowie rodzin wyżej wymienionych pozostający z nimi we wspólnocie domowej,</a:t>
            </a:r>
          </a:p>
          <a:p>
            <a:pPr lvl="1"/>
            <a:r>
              <a:rPr lang="pl-PL" dirty="0"/>
              <a:t>Inne osoby na podstawie ustaw, umów lub powszechnie ustalonych zwyczajów międzynarodowych</a:t>
            </a:r>
          </a:p>
        </p:txBody>
      </p:sp>
    </p:spTree>
    <p:extLst>
      <p:ext uri="{BB962C8B-B14F-4D97-AF65-F5344CB8AC3E}">
        <p14:creationId xmlns:p14="http://schemas.microsoft.com/office/powerpoint/2010/main" val="10791346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535FB43-C100-4DF3-A4AE-ACCFD0289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27243"/>
          </a:xfrm>
        </p:spPr>
        <p:txBody>
          <a:bodyPr/>
          <a:lstStyle/>
          <a:p>
            <a:r>
              <a:rPr lang="pl-PL" dirty="0"/>
              <a:t>Obowiązek meldunkowy cudzoziemców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016BE6-4D79-48E7-B284-B602FA170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93187"/>
            <a:ext cx="9601200" cy="3987229"/>
          </a:xfrm>
        </p:spPr>
        <p:txBody>
          <a:bodyPr>
            <a:normAutofit/>
          </a:bodyPr>
          <a:lstStyle/>
          <a:p>
            <a:r>
              <a:rPr lang="pl-PL" dirty="0"/>
              <a:t>Kara grzywny</a:t>
            </a:r>
            <a:endParaRPr lang="pl-PL" b="1" dirty="0"/>
          </a:p>
          <a:p>
            <a:r>
              <a:rPr lang="pl-PL" dirty="0"/>
              <a:t>Kary grzywny </a:t>
            </a:r>
            <a:r>
              <a:rPr lang="pl-PL" b="1" dirty="0"/>
              <a:t>nie stosuje się </a:t>
            </a:r>
            <a:r>
              <a:rPr lang="pl-PL" dirty="0"/>
              <a:t>do cudzoziemca będącego członkiem rodziny obywatela państwa członkowskiego Unii Europejskiej, obywatela państwa członkowskiego Europejskiego Porozumienia o Wolnym Handlu (EFTA) – strony umowy o Europejskim Obszarze Gospodarczym lub obywatela Konfederacji Szwajcarskiej</a:t>
            </a:r>
          </a:p>
        </p:txBody>
      </p:sp>
    </p:spTree>
    <p:extLst>
      <p:ext uri="{BB962C8B-B14F-4D97-AF65-F5344CB8AC3E}">
        <p14:creationId xmlns:p14="http://schemas.microsoft.com/office/powerpoint/2010/main" val="6415932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E2ED4D-08C0-4AC7-86D4-F654B3B0F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578349"/>
            <a:ext cx="9601200" cy="824501"/>
          </a:xfrm>
        </p:spPr>
        <p:txBody>
          <a:bodyPr/>
          <a:lstStyle/>
          <a:p>
            <a:r>
              <a:rPr lang="pl-PL" dirty="0"/>
              <a:t>Formy działania administracji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63F6CEC-7FA3-4B4F-9004-6FAE6AC2D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74687"/>
            <a:ext cx="9601200" cy="4604963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Czynności materialno-techniczne:</a:t>
            </a:r>
          </a:p>
          <a:p>
            <a:pPr lvl="1"/>
            <a:r>
              <a:rPr lang="pl-PL" dirty="0"/>
              <a:t>Zameldowanie</a:t>
            </a:r>
          </a:p>
          <a:p>
            <a:pPr lvl="1"/>
            <a:r>
              <a:rPr lang="pl-PL" dirty="0"/>
              <a:t>Wymeldowanie</a:t>
            </a:r>
          </a:p>
          <a:p>
            <a:pPr lvl="1"/>
            <a:r>
              <a:rPr lang="pl-PL" dirty="0"/>
              <a:t>Nadanie numeru PESEL</a:t>
            </a:r>
          </a:p>
          <a:p>
            <a:r>
              <a:rPr lang="pl-PL" dirty="0"/>
              <a:t>Decyzje administracyjne:</a:t>
            </a:r>
          </a:p>
          <a:p>
            <a:pPr lvl="1"/>
            <a:r>
              <a:rPr lang="pl-PL" dirty="0"/>
              <a:t>Wymeldowanie dokonywane z urzędu albo na wniosek właściciela lub innego podmiotu dysponującego tytułem prawnym do lokalu </a:t>
            </a:r>
          </a:p>
          <a:p>
            <a:pPr lvl="1"/>
            <a:r>
              <a:rPr lang="pl-PL" dirty="0"/>
              <a:t>Rozstrzygniecie w przedmiocie zameldowania lub wymeldowania, jeżeli wątpliwości organu budzą dane zgłoszone do zameldowania lub wymeldowania</a:t>
            </a:r>
          </a:p>
          <a:p>
            <a:pPr lvl="1"/>
            <a:r>
              <a:rPr lang="pl-PL" dirty="0"/>
              <a:t>Rozstrzygnięcie w przedmiocie stałego lub czasowego charakteru pobytu, jeżeli wątpliwości organu budzi charakter pobytu danej osoby  </a:t>
            </a:r>
          </a:p>
          <a:p>
            <a:r>
              <a:rPr lang="pl-PL" dirty="0"/>
              <a:t>Zaświadczenia:</a:t>
            </a:r>
          </a:p>
          <a:p>
            <a:pPr lvl="1"/>
            <a:r>
              <a:rPr lang="pl-PL" dirty="0"/>
              <a:t>Zaświadczenie o zameldowaniu na pobyt stały</a:t>
            </a:r>
          </a:p>
          <a:p>
            <a:pPr lvl="1"/>
            <a:r>
              <a:rPr lang="pl-PL" dirty="0"/>
              <a:t>Zaświadczenie o zameldowaniu na pobyt czasowy </a:t>
            </a:r>
          </a:p>
        </p:txBody>
      </p:sp>
    </p:spTree>
    <p:extLst>
      <p:ext uri="{BB962C8B-B14F-4D97-AF65-F5344CB8AC3E}">
        <p14:creationId xmlns:p14="http://schemas.microsoft.com/office/powerpoint/2010/main" val="22298406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D2C58F-CC16-415F-B782-5B27DE62E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A36CCA-C94D-4965-8D2B-0D6BC6CD0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11928"/>
            <a:ext cx="9601200" cy="3927764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Zofia K. urodziła córeczkę, której ojcem jest Marcin W., zameldowany na stałe we Wrocławiu, obecnie przebywający za granicą i nie znany z miejsca faktycznego pobytu. Matka dziecka jest zameldowana na pobyt stały w Oleśnicy. </a:t>
            </a:r>
            <a:br>
              <a:rPr lang="pl-PL" dirty="0"/>
            </a:br>
            <a:endParaRPr lang="pl-PL" dirty="0"/>
          </a:p>
          <a:p>
            <a:r>
              <a:rPr lang="pl-PL" dirty="0"/>
              <a:t>Kto dokona zameldowania dziecka?</a:t>
            </a:r>
            <a:br>
              <a:rPr lang="pl-PL" dirty="0"/>
            </a:br>
            <a:r>
              <a:rPr lang="pl-PL" dirty="0"/>
              <a:t>W jakiej miejscowości zostanie zameldowane dziecko?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2096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EB1FBB-EF1F-433D-AC80-30D4405BF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81255"/>
            <a:ext cx="9601200" cy="1095482"/>
          </a:xfrm>
        </p:spPr>
        <p:txBody>
          <a:bodyPr/>
          <a:lstStyle/>
          <a:p>
            <a:r>
              <a:rPr lang="pl-PL" dirty="0"/>
              <a:t>Organy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440CED-0E2A-4BE3-9CDA-9C6D51EA6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41125"/>
            <a:ext cx="9601200" cy="4767208"/>
          </a:xfrm>
        </p:spPr>
        <p:txBody>
          <a:bodyPr>
            <a:normAutofit lnSpcReduction="10000"/>
          </a:bodyPr>
          <a:lstStyle/>
          <a:p>
            <a:r>
              <a:rPr lang="pl-PL" b="1" dirty="0"/>
              <a:t>Minister właściwy ds. informatyzacji: </a:t>
            </a:r>
          </a:p>
          <a:p>
            <a:pPr lvl="1"/>
            <a:r>
              <a:rPr lang="pl-PL" dirty="0"/>
              <a:t>Odpowiada za utrzymanie i rozwój rejestru PESEL</a:t>
            </a:r>
          </a:p>
          <a:p>
            <a:pPr lvl="1"/>
            <a:r>
              <a:rPr lang="pl-PL" dirty="0"/>
              <a:t>Nadaje numer PESEL</a:t>
            </a:r>
          </a:p>
          <a:p>
            <a:r>
              <a:rPr lang="pl-PL" b="1" dirty="0"/>
              <a:t>Minister właściwy ds. wewnętrznych</a:t>
            </a:r>
            <a:r>
              <a:rPr lang="pl-PL" dirty="0"/>
              <a:t>:</a:t>
            </a:r>
          </a:p>
          <a:p>
            <a:pPr lvl="1"/>
            <a:r>
              <a:rPr lang="pl-PL" dirty="0"/>
              <a:t>sprawuje nadzór nad działalnością wojewody </a:t>
            </a:r>
          </a:p>
          <a:p>
            <a:pPr lvl="1"/>
            <a:r>
              <a:rPr lang="pl-PL" dirty="0"/>
              <a:t>zapewnia funkcjonowanie wydzielonej sieci umożliwiającej dostęp do rejestru PESEL właściwym organom </a:t>
            </a:r>
          </a:p>
          <a:p>
            <a:r>
              <a:rPr lang="pl-PL" b="1" dirty="0"/>
              <a:t>Wojewoda: </a:t>
            </a:r>
          </a:p>
          <a:p>
            <a:pPr lvl="1"/>
            <a:r>
              <a:rPr lang="pl-PL" dirty="0"/>
              <a:t>organ wyższego stopnia w stosunku do organów gmin; </a:t>
            </a:r>
          </a:p>
          <a:p>
            <a:pPr lvl="1"/>
            <a:r>
              <a:rPr lang="pl-PL" dirty="0"/>
              <a:t>sprawuje nadzór nad działalnością organów gmin </a:t>
            </a:r>
          </a:p>
          <a:p>
            <a:r>
              <a:rPr lang="pl-PL" b="1" dirty="0"/>
              <a:t>Organ wykonawczy gminy:</a:t>
            </a:r>
          </a:p>
          <a:p>
            <a:pPr lvl="1"/>
            <a:r>
              <a:rPr lang="pl-PL" dirty="0"/>
              <a:t>Odpowiedzialny za dokonywanie rejestracji meldunkowej</a:t>
            </a:r>
          </a:p>
          <a:p>
            <a:pPr lvl="1"/>
            <a:r>
              <a:rPr lang="pl-PL" dirty="0"/>
              <a:t>Opowiada za utrzymanie i rozwój rejestru mieszkańców</a:t>
            </a:r>
          </a:p>
        </p:txBody>
      </p:sp>
    </p:spTree>
    <p:extLst>
      <p:ext uri="{BB962C8B-B14F-4D97-AF65-F5344CB8AC3E}">
        <p14:creationId xmlns:p14="http://schemas.microsoft.com/office/powerpoint/2010/main" val="2653379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FAFD75-3C10-48ED-B615-C22E3152A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Rejestr PESEL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A173B4-655A-42F2-8D09-81B79C810F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695700"/>
          </a:xfrm>
        </p:spPr>
        <p:txBody>
          <a:bodyPr/>
          <a:lstStyle/>
          <a:p>
            <a:r>
              <a:rPr lang="pl-PL" dirty="0"/>
              <a:t>Rejestr PESEL – centralny zbiór określonych danych, prowadzony w systemie teleinformatycznym</a:t>
            </a:r>
          </a:p>
          <a:p>
            <a:r>
              <a:rPr lang="pl-PL" dirty="0"/>
              <a:t>W rejestrze gromadzi się dane:</a:t>
            </a:r>
          </a:p>
          <a:p>
            <a:pPr lvl="1"/>
            <a:r>
              <a:rPr lang="pl-PL" dirty="0"/>
              <a:t>obywateli polskich zamieszkujących na terytorium Rzeczypospolitej Polskiej</a:t>
            </a:r>
          </a:p>
          <a:p>
            <a:pPr lvl="1"/>
            <a:r>
              <a:rPr lang="pl-PL" dirty="0"/>
              <a:t>obywateli polskich zamieszkujących poza granicami Rzeczypospolitej Polskiej w związku z ubieganiem się o polski dokument tożsamości</a:t>
            </a:r>
          </a:p>
          <a:p>
            <a:pPr lvl="1"/>
            <a:r>
              <a:rPr lang="pl-PL" dirty="0"/>
              <a:t>cudzoziemców zamieszkujących na terytorium Rzeczypospolitej Polskiej</a:t>
            </a:r>
          </a:p>
        </p:txBody>
      </p:sp>
    </p:spTree>
    <p:extLst>
      <p:ext uri="{BB962C8B-B14F-4D97-AF65-F5344CB8AC3E}">
        <p14:creationId xmlns:p14="http://schemas.microsoft.com/office/powerpoint/2010/main" val="535422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557BFB-02DB-4D87-BB64-727C088AF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1874" y="404973"/>
            <a:ext cx="9601200" cy="871466"/>
          </a:xfrm>
        </p:spPr>
        <p:txBody>
          <a:bodyPr/>
          <a:lstStyle/>
          <a:p>
            <a:r>
              <a:rPr lang="pl-PL" dirty="0"/>
              <a:t>Rejestr PESEL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6AE0D3-08B2-4657-B2F2-88EF6D438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616" y="1704743"/>
            <a:ext cx="9601200" cy="4748284"/>
          </a:xfrm>
        </p:spPr>
        <p:txBody>
          <a:bodyPr>
            <a:normAutofit/>
          </a:bodyPr>
          <a:lstStyle/>
          <a:p>
            <a:r>
              <a:rPr lang="pl-PL" dirty="0"/>
              <a:t>Dane gromadzone w rejestrze PESEL oraz rejestrach mieszkańców:</a:t>
            </a:r>
          </a:p>
          <a:p>
            <a:pPr lvl="1"/>
            <a:r>
              <a:rPr lang="pl-PL" dirty="0"/>
              <a:t>nazwisko i imię (imiona); </a:t>
            </a:r>
          </a:p>
          <a:p>
            <a:pPr lvl="1"/>
            <a:r>
              <a:rPr lang="pl-PL" dirty="0"/>
              <a:t>nazwisko rodowe; </a:t>
            </a:r>
          </a:p>
          <a:p>
            <a:pPr lvl="1"/>
            <a:r>
              <a:rPr lang="pl-PL" dirty="0"/>
              <a:t> imiona i nazwiska rodowe rodziców; </a:t>
            </a:r>
          </a:p>
          <a:p>
            <a:pPr lvl="1"/>
            <a:r>
              <a:rPr lang="pl-PL" dirty="0"/>
              <a:t>numery PESEL rodziców, jeżeli zostały im nadane; </a:t>
            </a:r>
          </a:p>
          <a:p>
            <a:pPr lvl="1"/>
            <a:r>
              <a:rPr lang="pl-PL" dirty="0"/>
              <a:t>data urodzenia; </a:t>
            </a:r>
          </a:p>
          <a:p>
            <a:pPr lvl="1"/>
            <a:r>
              <a:rPr lang="pl-PL" dirty="0"/>
              <a:t>miejsce urodzenia; </a:t>
            </a:r>
          </a:p>
          <a:p>
            <a:pPr lvl="1"/>
            <a:r>
              <a:rPr lang="pl-PL" dirty="0"/>
              <a:t>kraj urodzenia; </a:t>
            </a:r>
          </a:p>
          <a:p>
            <a:pPr lvl="1"/>
            <a:r>
              <a:rPr lang="pl-PL" dirty="0"/>
              <a:t>stan cywilny; </a:t>
            </a:r>
          </a:p>
          <a:p>
            <a:pPr lvl="1"/>
            <a:r>
              <a:rPr lang="pl-PL" dirty="0"/>
              <a:t>oznaczenie aktu urodzenia i urzędu stanu cywilnego, w którym został on sporządzony; </a:t>
            </a:r>
          </a:p>
        </p:txBody>
      </p:sp>
    </p:spTree>
    <p:extLst>
      <p:ext uri="{BB962C8B-B14F-4D97-AF65-F5344CB8AC3E}">
        <p14:creationId xmlns:p14="http://schemas.microsoft.com/office/powerpoint/2010/main" val="895726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557BFB-02DB-4D87-BB64-727C088AF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19957"/>
            <a:ext cx="9601200" cy="748555"/>
          </a:xfrm>
        </p:spPr>
        <p:txBody>
          <a:bodyPr/>
          <a:lstStyle/>
          <a:p>
            <a:r>
              <a:rPr lang="pl-PL" dirty="0"/>
              <a:t>Rejestr PESEL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6AE0D3-08B2-4657-B2F2-88EF6D438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24598"/>
            <a:ext cx="9601200" cy="5213445"/>
          </a:xfrm>
        </p:spPr>
        <p:txBody>
          <a:bodyPr>
            <a:normAutofit/>
          </a:bodyPr>
          <a:lstStyle/>
          <a:p>
            <a:r>
              <a:rPr lang="pl-PL" dirty="0"/>
              <a:t>Dane gromadzone w rejestrze PESEL oraz rejestrze mieszkańców – c.d.</a:t>
            </a:r>
          </a:p>
          <a:p>
            <a:pPr lvl="1"/>
            <a:r>
              <a:rPr lang="pl-PL" dirty="0"/>
              <a:t>płeć;</a:t>
            </a:r>
          </a:p>
          <a:p>
            <a:pPr lvl="1"/>
            <a:r>
              <a:rPr lang="pl-PL" dirty="0"/>
              <a:t>numer PESEL; </a:t>
            </a:r>
          </a:p>
          <a:p>
            <a:pPr lvl="1"/>
            <a:r>
              <a:rPr lang="pl-PL" dirty="0"/>
              <a:t>obywatelstwo albo status bezpaństwowca;</a:t>
            </a:r>
          </a:p>
          <a:p>
            <a:pPr lvl="1"/>
            <a:r>
              <a:rPr lang="pl-PL" dirty="0"/>
              <a:t> imię i nazwisko rodowe oraz numer PESEL małżonka, jeżeli został mu nadany;</a:t>
            </a:r>
          </a:p>
          <a:p>
            <a:pPr lvl="1"/>
            <a:r>
              <a:rPr lang="pl-PL" dirty="0"/>
              <a:t>data zawarcia związku małżeńskiego, oznaczenie aktu małżeństwa i urzędu stanu cywilnego, w którym został on sporządzony, data rozwiązania związku małżeńskiego, sygnatura akt i oznaczenie sądu, który rozwiązał małżeństwo, sygnatura akt i oznaczenie sądu, który ustalił nieistnienie małżeństwa, sygnatura akt i oznaczenie sądu, który unieważnił małżeństwo, data zgonu małżonka albo data znalezienia jego zwłok, oznaczenie jego aktu zgonu i urzędu stanu cywilnego, w którym ten akt został sporządzony; </a:t>
            </a:r>
          </a:p>
          <a:p>
            <a:pPr lvl="1"/>
            <a:r>
              <a:rPr lang="pl-PL" dirty="0"/>
              <a:t>adres i data zameldowania na pobyt stały; </a:t>
            </a:r>
          </a:p>
          <a:p>
            <a:pPr lvl="1"/>
            <a:r>
              <a:rPr lang="pl-PL" dirty="0"/>
              <a:t> kraj miejsca zamieszkania; </a:t>
            </a:r>
          </a:p>
          <a:p>
            <a:pPr lvl="1"/>
            <a:r>
              <a:rPr lang="pl-PL" dirty="0"/>
              <a:t> kraj poprzedniego miejsca zamieszkania;</a:t>
            </a:r>
          </a:p>
        </p:txBody>
      </p:sp>
    </p:spTree>
    <p:extLst>
      <p:ext uri="{BB962C8B-B14F-4D97-AF65-F5344CB8AC3E}">
        <p14:creationId xmlns:p14="http://schemas.microsoft.com/office/powerpoint/2010/main" val="1024616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557BFB-02DB-4D87-BB64-727C088AF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60665"/>
            <a:ext cx="9601200" cy="871466"/>
          </a:xfrm>
        </p:spPr>
        <p:txBody>
          <a:bodyPr/>
          <a:lstStyle/>
          <a:p>
            <a:r>
              <a:rPr lang="pl-PL" dirty="0"/>
              <a:t>Rejestr PESEL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6AE0D3-08B2-4657-B2F2-88EF6D438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14324"/>
            <a:ext cx="9601200" cy="5738885"/>
          </a:xfrm>
        </p:spPr>
        <p:txBody>
          <a:bodyPr>
            <a:normAutofit lnSpcReduction="10000"/>
          </a:bodyPr>
          <a:lstStyle/>
          <a:p>
            <a:r>
              <a:rPr lang="pl-PL" dirty="0"/>
              <a:t>Dane gromadzone w rejestrze PESEL oraz rejestrze mieszkańców – c.d.</a:t>
            </a:r>
          </a:p>
          <a:p>
            <a:pPr lvl="1"/>
            <a:r>
              <a:rPr lang="pl-PL" dirty="0"/>
              <a:t>data wymeldowania z miejsca pobytu stałego; </a:t>
            </a:r>
          </a:p>
          <a:p>
            <a:pPr lvl="1"/>
            <a:r>
              <a:rPr lang="pl-PL" dirty="0"/>
              <a:t>adres i data zameldowania na pobyt czasowy oraz data upływu deklarowanego terminu pobytu; </a:t>
            </a:r>
          </a:p>
          <a:p>
            <a:pPr lvl="1"/>
            <a:r>
              <a:rPr lang="pl-PL" dirty="0"/>
              <a:t>data wymeldowania z miejsca pobytu czasowego; </a:t>
            </a:r>
          </a:p>
          <a:p>
            <a:pPr lvl="1"/>
            <a:r>
              <a:rPr lang="pl-PL" dirty="0"/>
              <a:t> data wyjazdu poza granice Rzeczypospolitej Polskiej trwającego dłużej niż 6 miesięcy i wskazanie kraju wyjazdu; </a:t>
            </a:r>
          </a:p>
          <a:p>
            <a:pPr lvl="1"/>
            <a:r>
              <a:rPr lang="pl-PL" dirty="0"/>
              <a:t>przewidywany okres pobytu poza granicami Rzeczypospolitej Polskiej trwającego dłużej niż 6 miesięcy; </a:t>
            </a:r>
          </a:p>
          <a:p>
            <a:pPr lvl="1"/>
            <a:r>
              <a:rPr lang="pl-PL" dirty="0"/>
              <a:t> data powrotu z wyjazdu poza granice Rzeczypospolitej Polskiej trwającego dłużej niż 6 miesięcy; </a:t>
            </a:r>
          </a:p>
          <a:p>
            <a:pPr lvl="1"/>
            <a:r>
              <a:rPr lang="pl-PL" dirty="0"/>
              <a:t>seria, numer i data ważności ostatniego wydanego dowodu osobistego obywatela polskiego oraz oznaczenie organu wydającego dokument; </a:t>
            </a:r>
          </a:p>
          <a:p>
            <a:pPr lvl="1"/>
            <a:r>
              <a:rPr lang="pl-PL" dirty="0"/>
              <a:t>seria, numer i data ważności ostatniego wydanego paszportu obywatela polskiego; </a:t>
            </a:r>
          </a:p>
          <a:p>
            <a:pPr lvl="1"/>
            <a:r>
              <a:rPr lang="pl-PL" dirty="0"/>
              <a:t> seria, numer i data ważności ważnego dokumentu podróży cudzoziemca lub innego ważnego dokumentu potwierdzającego tożsamość i obywatelstwo; </a:t>
            </a:r>
          </a:p>
        </p:txBody>
      </p:sp>
    </p:spTree>
    <p:extLst>
      <p:ext uri="{BB962C8B-B14F-4D97-AF65-F5344CB8AC3E}">
        <p14:creationId xmlns:p14="http://schemas.microsoft.com/office/powerpoint/2010/main" val="768471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557BFB-02DB-4D87-BB64-727C088AF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91488"/>
            <a:ext cx="9601200" cy="871466"/>
          </a:xfrm>
        </p:spPr>
        <p:txBody>
          <a:bodyPr/>
          <a:lstStyle/>
          <a:p>
            <a:r>
              <a:rPr lang="pl-PL" dirty="0"/>
              <a:t>Rejestr PESEL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6AE0D3-08B2-4657-B2F2-88EF6D438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09533"/>
            <a:ext cx="9601200" cy="5738885"/>
          </a:xfrm>
        </p:spPr>
        <p:txBody>
          <a:bodyPr>
            <a:normAutofit/>
          </a:bodyPr>
          <a:lstStyle/>
          <a:p>
            <a:r>
              <a:rPr lang="pl-PL" dirty="0"/>
              <a:t>Dane gromadzone w rejestrze PESEL oraz rejestrze mieszkańców – c.d.</a:t>
            </a:r>
          </a:p>
          <a:p>
            <a:pPr lvl="1"/>
            <a:r>
              <a:rPr lang="pl-PL" dirty="0"/>
              <a:t>status cudzoziemca oznaczony jako: </a:t>
            </a:r>
          </a:p>
          <a:p>
            <a:pPr lvl="2"/>
            <a:r>
              <a:rPr lang="pl-PL" dirty="0"/>
              <a:t> UE – w przypadku cudzoziemca będącego obywatelem państwa członkowskiego Unii Europejskiej, obywatelem państwa członkowskiego Europejskiego Porozumienia o Wolnym Handlu (EFTA) – strony umowy o Europejskim Obszarze Gospodarczym lub obywatelem Konfederacji Szwajcarskiej, </a:t>
            </a:r>
          </a:p>
          <a:p>
            <a:pPr lvl="2"/>
            <a:r>
              <a:rPr lang="pl-PL" dirty="0"/>
              <a:t> CUE – w przypadku cudzoziemca będącego członkiem rodziny cudzoziemca, o którym mowa wyżej, niebędącego obywatelem państwa członkowskiego Unii Europejskiej, obywatelem państwa członkowskiego Europejskiego Porozumienia o Wolnym Handlu (EFTA) – strony umowy o Europejskim Obszarze Gospodarczym lub obywatelem Konfederacji Szwajcarskiej, </a:t>
            </a:r>
          </a:p>
          <a:p>
            <a:pPr lvl="2"/>
            <a:r>
              <a:rPr lang="pl-PL" dirty="0"/>
              <a:t>NUE – w przypadku cudzoziemca niewymienionego wyżej</a:t>
            </a:r>
          </a:p>
          <a:p>
            <a:pPr lvl="1"/>
            <a:r>
              <a:rPr lang="pl-PL" dirty="0"/>
              <a:t> data zgonu albo data znalezienia zwłok, numer aktu zgonu i oznaczenie urzędu stanu cywilnego, w którym ten akt został sporządzony.</a:t>
            </a:r>
          </a:p>
        </p:txBody>
      </p:sp>
    </p:spTree>
    <p:extLst>
      <p:ext uri="{BB962C8B-B14F-4D97-AF65-F5344CB8AC3E}">
        <p14:creationId xmlns:p14="http://schemas.microsoft.com/office/powerpoint/2010/main" val="3773164358"/>
      </p:ext>
    </p:extLst>
  </p:cSld>
  <p:clrMapOvr>
    <a:masterClrMapping/>
  </p:clrMapOvr>
</p:sld>
</file>

<file path=ppt/theme/theme1.xml><?xml version="1.0" encoding="utf-8"?>
<a:theme xmlns:a="http://schemas.openxmlformats.org/drawingml/2006/main" name="Przycinanie">
  <a:themeElements>
    <a:clrScheme name="Przycinani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Przycinani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zycinani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Przycinanie</Template>
  <TotalTime>1663</TotalTime>
  <Words>2777</Words>
  <Application>Microsoft Office PowerPoint</Application>
  <PresentationFormat>Panoramiczny</PresentationFormat>
  <Paragraphs>276</Paragraphs>
  <Slides>35</Slides>
  <Notes>28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35</vt:i4>
      </vt:variant>
    </vt:vector>
  </HeadingPairs>
  <TitlesOfParts>
    <vt:vector size="38" baseType="lpstr">
      <vt:lpstr>Calibri</vt:lpstr>
      <vt:lpstr>Franklin Gothic Book</vt:lpstr>
      <vt:lpstr>Przycinanie</vt:lpstr>
      <vt:lpstr>Ewidencja ludności</vt:lpstr>
      <vt:lpstr>Ewidencja ludności</vt:lpstr>
      <vt:lpstr>Ewidencja ludności</vt:lpstr>
      <vt:lpstr>Organy</vt:lpstr>
      <vt:lpstr>Rejestr PESEL</vt:lpstr>
      <vt:lpstr>Rejestr PESEL </vt:lpstr>
      <vt:lpstr>Rejestr PESEL </vt:lpstr>
      <vt:lpstr>Rejestr PESEL </vt:lpstr>
      <vt:lpstr>Rejestr PESEL </vt:lpstr>
      <vt:lpstr>Rejestr PESEL</vt:lpstr>
      <vt:lpstr>Rejestr PESEL</vt:lpstr>
      <vt:lpstr>Rejestr PESEL</vt:lpstr>
      <vt:lpstr>Rejestr PESEL</vt:lpstr>
      <vt:lpstr>Rejestr PESEL</vt:lpstr>
      <vt:lpstr>Rejestry mieszkańców</vt:lpstr>
      <vt:lpstr>Numer PESEL</vt:lpstr>
      <vt:lpstr>Numer PESEL</vt:lpstr>
      <vt:lpstr>Zmiana numeru PESEL</vt:lpstr>
      <vt:lpstr>Obowiązek meldunkowy obywateli RP</vt:lpstr>
      <vt:lpstr>Obowiązek meldunkowy – definicje  </vt:lpstr>
      <vt:lpstr>Zameldowanie </vt:lpstr>
      <vt:lpstr>Zameldowanie</vt:lpstr>
      <vt:lpstr>Zameldowanie</vt:lpstr>
      <vt:lpstr>Zameldowanie</vt:lpstr>
      <vt:lpstr>Zameldowanie</vt:lpstr>
      <vt:lpstr>Wymeldowanie</vt:lpstr>
      <vt:lpstr>Wymeldowanie</vt:lpstr>
      <vt:lpstr>Wymeldowanie</vt:lpstr>
      <vt:lpstr>Zgłoszenie wyjazdu oraz powrotu z wyjazdu zagranicznego</vt:lpstr>
      <vt:lpstr>Obowiązek meldunkowy cudzoziemców </vt:lpstr>
      <vt:lpstr>Obowiązek meldunkowy cudzoziemców </vt:lpstr>
      <vt:lpstr>Obowiązek meldunkowy cudzoziemców </vt:lpstr>
      <vt:lpstr>Obowiązek meldunkowy cudzoziemców </vt:lpstr>
      <vt:lpstr>Formy działania administracji</vt:lpstr>
      <vt:lpstr>Kazus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Ewidencja ludności</dc:title>
  <dc:creator>Patrycja Przybyła</dc:creator>
  <cp:lastModifiedBy>Patrycja Przybyła</cp:lastModifiedBy>
  <cp:revision>125</cp:revision>
  <dcterms:created xsi:type="dcterms:W3CDTF">2020-03-19T18:44:32Z</dcterms:created>
  <dcterms:modified xsi:type="dcterms:W3CDTF">2023-06-04T11:42:14Z</dcterms:modified>
</cp:coreProperties>
</file>