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81" r:id="rId6"/>
    <p:sldId id="280" r:id="rId7"/>
    <p:sldId id="260" r:id="rId8"/>
    <p:sldId id="264" r:id="rId9"/>
    <p:sldId id="261" r:id="rId10"/>
    <p:sldId id="262" r:id="rId11"/>
    <p:sldId id="267" r:id="rId12"/>
    <p:sldId id="266" r:id="rId13"/>
    <p:sldId id="268" r:id="rId14"/>
    <p:sldId id="269" r:id="rId15"/>
    <p:sldId id="270" r:id="rId16"/>
    <p:sldId id="272" r:id="rId17"/>
    <p:sldId id="273" r:id="rId18"/>
    <p:sldId id="276" r:id="rId19"/>
    <p:sldId id="282" r:id="rId20"/>
    <p:sldId id="283" r:id="rId21"/>
    <p:sldId id="275" r:id="rId22"/>
    <p:sldId id="278" r:id="rId23"/>
    <p:sldId id="277" r:id="rId24"/>
    <p:sldId id="279" r:id="rId25"/>
    <p:sldId id="284" r:id="rId26"/>
    <p:sldId id="285" r:id="rId27"/>
    <p:sldId id="286" r:id="rId28"/>
    <p:sldId id="28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385" autoAdjust="0"/>
  </p:normalViewPr>
  <p:slideViewPr>
    <p:cSldViewPr snapToGrid="0">
      <p:cViewPr varScale="1">
        <p:scale>
          <a:sx n="41" d="100"/>
          <a:sy n="41" d="100"/>
        </p:scale>
        <p:origin x="16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59A5D-CA23-40E5-B711-0E2D4B5C8C2D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BB103-4E11-4665-BDDA-7ACD915F18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66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81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255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005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072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558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996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078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83648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486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576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098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035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22338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85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521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839CD1-74C3-4852-928E-E64022D0EB2D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7110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39CD1-74C3-4852-928E-E64022D0EB2D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29642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39CD1-74C3-4852-928E-E64022D0EB2D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6646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724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967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281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04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910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218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4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04678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227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956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612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53878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43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11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44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310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961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13.05.2023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478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35539-BDD9-4CA7-A8A6-602CA074F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3092304"/>
          </a:xfrm>
        </p:spPr>
        <p:txBody>
          <a:bodyPr/>
          <a:lstStyle/>
          <a:p>
            <a:br>
              <a:rPr lang="pl-PL" dirty="0"/>
            </a:br>
            <a:r>
              <a:rPr lang="pl-PL" dirty="0"/>
              <a:t>Prawne Formy działania administracji</a:t>
            </a:r>
          </a:p>
        </p:txBody>
      </p:sp>
    </p:spTree>
    <p:extLst>
      <p:ext uri="{BB962C8B-B14F-4D97-AF65-F5344CB8AC3E}">
        <p14:creationId xmlns:p14="http://schemas.microsoft.com/office/powerpoint/2010/main" val="221799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8608F2-84D7-4DEC-BB74-9ED94BDF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5494"/>
          </a:xfrm>
        </p:spPr>
        <p:txBody>
          <a:bodyPr/>
          <a:lstStyle/>
          <a:p>
            <a:r>
              <a:rPr lang="pl-PL" dirty="0"/>
              <a:t>Akty administracyjne – kwalifikacja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4B83EA-69B8-4473-8AB6-36711AFA5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2555"/>
            <a:ext cx="9601200" cy="4524499"/>
          </a:xfrm>
        </p:spPr>
        <p:txBody>
          <a:bodyPr>
            <a:normAutofit/>
          </a:bodyPr>
          <a:lstStyle/>
          <a:p>
            <a:r>
              <a:rPr lang="pl-PL" dirty="0"/>
              <a:t>Ze względu na wyrażenie woli adresata</a:t>
            </a:r>
          </a:p>
          <a:p>
            <a:pPr lvl="1"/>
            <a:r>
              <a:rPr lang="pl-PL" i="1" dirty="0"/>
              <a:t>akty administracyjne dochodzące do skutku za zgodą adresata</a:t>
            </a:r>
            <a:r>
              <a:rPr lang="pl-PL" dirty="0"/>
              <a:t> </a:t>
            </a:r>
          </a:p>
          <a:p>
            <a:pPr lvl="1"/>
            <a:r>
              <a:rPr lang="pl-PL" i="1" dirty="0"/>
              <a:t> akty administracyjne dochodzące do skutku bez zgody adresata</a:t>
            </a:r>
          </a:p>
          <a:p>
            <a:r>
              <a:rPr lang="pl-PL" dirty="0"/>
              <a:t>ze względu na wywoływane skutki prawne:</a:t>
            </a:r>
          </a:p>
          <a:p>
            <a:pPr lvl="1"/>
            <a:r>
              <a:rPr lang="pl-PL" dirty="0"/>
              <a:t>Akty </a:t>
            </a:r>
            <a:r>
              <a:rPr lang="pl-PL" i="0" dirty="0"/>
              <a:t>stricte administracyjnoprawne</a:t>
            </a:r>
            <a:endParaRPr lang="pl-PL" dirty="0"/>
          </a:p>
          <a:p>
            <a:pPr lvl="1"/>
            <a:r>
              <a:rPr lang="pl-PL" dirty="0"/>
              <a:t>Akty wywołujące skutki poza obszarem prawa administracyjnego </a:t>
            </a:r>
          </a:p>
          <a:p>
            <a:r>
              <a:rPr lang="pl-PL" dirty="0"/>
              <a:t>ze względu na treść aktu administracyjnego </a:t>
            </a:r>
          </a:p>
          <a:p>
            <a:pPr lvl="1"/>
            <a:r>
              <a:rPr lang="pl-PL" dirty="0"/>
              <a:t>Akty zobowiązujące i uprawniające</a:t>
            </a:r>
          </a:p>
          <a:p>
            <a:pPr lvl="1"/>
            <a:r>
              <a:rPr lang="pl-PL" dirty="0"/>
              <a:t>Akty skierowane do osób i akty skierowane do rzeczy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4126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A50B80-0622-4D31-A97B-D25950577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666443"/>
            <a:ext cx="4443984" cy="823912"/>
          </a:xfrm>
        </p:spPr>
        <p:txBody>
          <a:bodyPr/>
          <a:lstStyle/>
          <a:p>
            <a:pPr algn="ctr"/>
            <a:r>
              <a:rPr lang="pl-PL" dirty="0"/>
              <a:t>Akt deklaratoryjny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D807861-CD24-4BFF-8CAB-4BA72886D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390807"/>
            <a:ext cx="4443984" cy="2562193"/>
          </a:xfrm>
        </p:spPr>
        <p:txBody>
          <a:bodyPr/>
          <a:lstStyle/>
          <a:p>
            <a:r>
              <a:rPr lang="pl-PL" dirty="0"/>
              <a:t>Potwierdzenie stanu prawnego</a:t>
            </a:r>
          </a:p>
          <a:p>
            <a:r>
              <a:rPr lang="pl-PL" dirty="0"/>
              <a:t>Uruchomienie możliwości korzystania z nabytego prawa, zawieszoną do momentu jego wydania  </a:t>
            </a:r>
          </a:p>
          <a:p>
            <a:r>
              <a:rPr lang="pl-PL" dirty="0"/>
              <a:t>Wywołuje skutki prawne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0F012D-1D04-4207-9BB0-735561BCA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666443"/>
            <a:ext cx="4443984" cy="823912"/>
          </a:xfrm>
        </p:spPr>
        <p:txBody>
          <a:bodyPr/>
          <a:lstStyle/>
          <a:p>
            <a:pPr algn="ctr"/>
            <a:r>
              <a:rPr lang="pl-PL" dirty="0"/>
              <a:t>Zaświadczenie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0F63C1-5294-4049-850B-5B8474D74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390806"/>
            <a:ext cx="4443984" cy="2562193"/>
          </a:xfrm>
        </p:spPr>
        <p:txBody>
          <a:bodyPr/>
          <a:lstStyle/>
          <a:p>
            <a:r>
              <a:rPr lang="pl-PL" dirty="0"/>
              <a:t>Potwierdzenie stanu prawnego </a:t>
            </a:r>
          </a:p>
          <a:p>
            <a:r>
              <a:rPr lang="pl-PL" dirty="0"/>
              <a:t>Możliwość korzystania z nabytego prawa bez konieczności wydawania zaświadczenia </a:t>
            </a:r>
          </a:p>
          <a:p>
            <a:r>
              <a:rPr lang="pl-PL" dirty="0"/>
              <a:t>nie wywołuje bezpośrednich skutków prawnych </a:t>
            </a:r>
          </a:p>
        </p:txBody>
      </p:sp>
    </p:spTree>
    <p:extLst>
      <p:ext uri="{BB962C8B-B14F-4D97-AF65-F5344CB8AC3E}">
        <p14:creationId xmlns:p14="http://schemas.microsoft.com/office/powerpoint/2010/main" val="844698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45DD66-3C31-4C92-A4FB-9E5798B5A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3623"/>
          </a:xfrm>
        </p:spPr>
        <p:txBody>
          <a:bodyPr/>
          <a:lstStyle/>
          <a:p>
            <a:r>
              <a:rPr lang="pl-PL" dirty="0"/>
              <a:t>Decyzja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55ADC8-A498-48DB-A88C-D93150788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3179"/>
            <a:ext cx="9601200" cy="4381995"/>
          </a:xfrm>
        </p:spPr>
        <p:txBody>
          <a:bodyPr>
            <a:normAutofit/>
          </a:bodyPr>
          <a:lstStyle/>
          <a:p>
            <a:r>
              <a:rPr lang="pl-PL" dirty="0"/>
              <a:t>Akt administracyjny stanowiący jednostronne ustalenie organu administracji publicznej o wiążących dla jednostki (i organu) konsekwencjach normy prawa administracyjnego (J. Boć)</a:t>
            </a:r>
          </a:p>
          <a:p>
            <a:r>
              <a:rPr lang="pl-PL" dirty="0"/>
              <a:t>Kwalifikowany akt administracyjny, charakteryzujący się określoną formą (w szczególności formą pisemną, mającą przewidzianą przez prawo zawartość treściową i formalną) oraz wydawaniem po przeprowadzeniu sformalizowanego postępowania administracyjnego (J. Zimmermann) </a:t>
            </a:r>
          </a:p>
          <a:p>
            <a:r>
              <a:rPr lang="pl-PL" dirty="0"/>
              <a:t>Decyzja administracyjna wydawana jest (…) w celu rozstrzygnięcia indywidualnej sprawy administracyjnej, czyli rozstrzygnięcia o uprawnieniach lub obowiązkach podmiotu usytuowanego poza strukturami administracji publicznej, na podstawie przepisów prawa powszechnie obowiązującego (K. Sobieralski)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708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61A10-30F9-44B7-8396-CFBB3280B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Zezwolenie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557647-F66E-4C24-9B87-474FB135A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Forma aktu administracyjnego ustalającego uprawnienia w sferze prawa administracyjnego lub wyrażającego zgodę na dokonanie przedsięwzięcia lub podjęcie czynności dopuszczonej normami prawa administracyjnego </a:t>
            </a:r>
          </a:p>
        </p:txBody>
      </p:sp>
    </p:spTree>
    <p:extLst>
      <p:ext uri="{BB962C8B-B14F-4D97-AF65-F5344CB8AC3E}">
        <p14:creationId xmlns:p14="http://schemas.microsoft.com/office/powerpoint/2010/main" val="1144531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4208A-9ACB-4151-98B3-DD74E033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Koncesja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9B2D17-913B-45EF-9DC8-9495F1A2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akt administracyjny, który osobie fizycznej lub prawnej nadaje uprawnienia do wykonywania określonej działalności, najczęściej produkcyjnej lub usługowej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68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1579D5-2E74-4D8D-9756-27100288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Licencja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42526-51EF-4A1C-AD51-348EE47B7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akt administracyjny ustalający uprawnienia do wykonywani określonej działalności (niekoniecznie o charakterze gospodarczym) lub pracy zawodowej, gdy wykonywanie takiej działalności związane jest z posiadaniem odpowiednich kwalifikacji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9878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CE8DA5-60A6-43CE-876E-17756761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Przyrzeczenie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F19DCB-0805-459A-87D3-FD416E28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412. Prawo wodne</a:t>
            </a:r>
          </a:p>
          <a:p>
            <a:r>
              <a:rPr lang="pl-PL" dirty="0"/>
              <a:t>1. Zakład zamierzający prowadzić działalność wymagającą pozwolenia wodnoprawnego może się ubiegać o przyrzeczenie wydania pozwolenia wodnoprawnego.</a:t>
            </a:r>
          </a:p>
          <a:p>
            <a:r>
              <a:rPr lang="pl-PL" dirty="0"/>
              <a:t>Art. 389. Jeżeli ustawa nie stanowi inaczej, pozwolenie wodnoprawne jest wymagane na:</a:t>
            </a:r>
          </a:p>
          <a:p>
            <a:r>
              <a:rPr lang="pl-PL" dirty="0"/>
              <a:t>10) prowadzenie przez śródlądowe drogi wodne oraz przez wały przeciwpowodziowe napowietrznych linii energetycznych i telekomunikacyjnych.</a:t>
            </a:r>
          </a:p>
        </p:txBody>
      </p:sp>
    </p:spTree>
    <p:extLst>
      <p:ext uri="{BB962C8B-B14F-4D97-AF65-F5344CB8AC3E}">
        <p14:creationId xmlns:p14="http://schemas.microsoft.com/office/powerpoint/2010/main" val="1439178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3E9D3-8962-447E-9437-A596CEE9D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cywilnoprawna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184978-ED65-4C9F-AFBB-F76371EF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30278"/>
            <a:ext cx="9601200" cy="383712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Art. 5 </a:t>
            </a:r>
            <a:r>
              <a:rPr lang="pl-PL" dirty="0" err="1"/>
              <a:t>u.o.p.l</a:t>
            </a:r>
            <a:r>
              <a:rPr lang="pl-PL" dirty="0"/>
              <a:t>.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2. Umowa o odpłatne używanie lokalu wchodzącego w skład mieszkaniowego zasobu gminy lub innych jednostek samorządu terytorialnego, z wyjątkiem lokalu związanego ze stosunkiem pracy lub najmu socjalnego lokalu, może być zawarta wyłącznie na czas nieoznaczony, chyba że zawarcia umowy na czas oznaczony żąda lokator.</a:t>
            </a:r>
          </a:p>
          <a:p>
            <a:pPr algn="l"/>
            <a:r>
              <a:rPr lang="pl-PL" dirty="0">
                <a:solidFill>
                  <a:srgbClr val="333333"/>
                </a:solidFill>
                <a:latin typeface="Open Sans" panose="020B0606030504020204" pitchFamily="34" charset="0"/>
              </a:rPr>
              <a:t>Art. 15 </a:t>
            </a:r>
            <a:r>
              <a:rPr lang="pl-PL" dirty="0" err="1">
                <a:solidFill>
                  <a:srgbClr val="333333"/>
                </a:solidFill>
                <a:latin typeface="Open Sans" panose="020B0606030504020204" pitchFamily="34" charset="0"/>
              </a:rPr>
              <a:t>u.t.z</a:t>
            </a:r>
            <a:r>
              <a:rPr lang="pl-PL" dirty="0">
                <a:solidFill>
                  <a:srgbClr val="333333"/>
                </a:solidFill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1. Organizowanie publicznego transportu zbiorowego polega w szczególności na:</a:t>
            </a:r>
          </a:p>
          <a:p>
            <a:pPr marL="0" indent="0" algn="l">
              <a:buNone/>
            </a:pP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9) zawieraniu umowy o świadczenie usług w zakresie publicznego transportu zbiorowego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53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4BFD0-8880-40BD-8548-D217DB91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Porozumienie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7FFB9-5E2D-4430-B10B-6EFED4E0D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7553"/>
            <a:ext cx="9601200" cy="3919847"/>
          </a:xfrm>
        </p:spPr>
        <p:txBody>
          <a:bodyPr/>
          <a:lstStyle/>
          <a:p>
            <a:r>
              <a:rPr lang="pl-PL" dirty="0"/>
              <a:t>Art.  74 </a:t>
            </a:r>
            <a:r>
              <a:rPr lang="pl-PL" dirty="0" err="1"/>
              <a:t>u.s.g</a:t>
            </a:r>
            <a:r>
              <a:rPr lang="pl-PL" dirty="0"/>
              <a:t>.</a:t>
            </a:r>
          </a:p>
          <a:p>
            <a:r>
              <a:rPr lang="pl-PL" dirty="0"/>
              <a:t>1. 	Gminy mogą zawierać porozumienia międzygminne w sprawie powierzenia jednej z nich określonych przez nie zadań publicznych.</a:t>
            </a:r>
          </a:p>
          <a:p>
            <a:r>
              <a:rPr lang="pl-PL" dirty="0"/>
              <a:t>2. 	Gmina wykonująca zadania publiczne objęte porozumieniem przejmuje prawa i obowiązki pozostałych gmin, związane z powierzonymi jej zadaniami, a gminy te mają obowiązek udziału w kosztach realizacji powierzonego zadania.</a:t>
            </a:r>
          </a:p>
          <a:p>
            <a:r>
              <a:rPr lang="pl-PL" dirty="0"/>
              <a:t>3. 	Stroną porozumienia międzygminnego, o którym mowa w art. 10g ust. 4, może być również powiat.</a:t>
            </a:r>
          </a:p>
        </p:txBody>
      </p:sp>
    </p:spTree>
    <p:extLst>
      <p:ext uri="{BB962C8B-B14F-4D97-AF65-F5344CB8AC3E}">
        <p14:creationId xmlns:p14="http://schemas.microsoft.com/office/powerpoint/2010/main" val="1884241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4BFD0-8880-40BD-8548-D217DB91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Porozumienie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7FFB9-5E2D-4430-B10B-6EFED4E0D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7803"/>
            <a:ext cx="9601200" cy="4374397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  8 </a:t>
            </a:r>
            <a:r>
              <a:rPr lang="pl-PL" dirty="0" err="1"/>
              <a:t>u.s.g</a:t>
            </a:r>
            <a:r>
              <a:rPr lang="pl-PL" dirty="0"/>
              <a:t>.</a:t>
            </a:r>
          </a:p>
          <a:p>
            <a:r>
              <a:rPr lang="pl-PL" dirty="0"/>
              <a:t>2. 	Zadania z zakresu administracji rządowej gmina może wykonywać również na podstawie porozumienia z organami tej administracji.</a:t>
            </a:r>
          </a:p>
          <a:p>
            <a:r>
              <a:rPr lang="pl-PL" dirty="0"/>
              <a:t>2a. 	Gmina może wykonywać zadania z zakresu właściwości powiatu oraz zadania z zakresu właściwości województwa na podstawie porozumień z tymi jednostkami samorządu terytorialnego.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Art.  5.  </a:t>
            </a:r>
            <a:r>
              <a:rPr lang="pl-PL" dirty="0" err="1"/>
              <a:t>u.s.p</a:t>
            </a:r>
            <a:r>
              <a:rPr lang="pl-PL" dirty="0"/>
              <a:t>.</a:t>
            </a:r>
          </a:p>
          <a:p>
            <a:r>
              <a:rPr lang="pl-PL" dirty="0"/>
              <a:t>1. 	Powiat może zawierać z organami administracji rządowej porozumienia w sprawie wykonywania zadań publicznych z zakresu administracji rządowej.</a:t>
            </a:r>
          </a:p>
          <a:p>
            <a:r>
              <a:rPr lang="pl-PL" dirty="0"/>
              <a:t>2. 	Powiat może zawierać porozumienia w sprawie powierzenia prowadzenia zadań publicznych z jednostkami lokalnego samorządu terytorialnego, a także z województwem, na którego obszarze znajduje się terytorium powiatu.</a:t>
            </a:r>
          </a:p>
        </p:txBody>
      </p:sp>
    </p:spTree>
    <p:extLst>
      <p:ext uri="{BB962C8B-B14F-4D97-AF65-F5344CB8AC3E}">
        <p14:creationId xmlns:p14="http://schemas.microsoft.com/office/powerpoint/2010/main" val="150387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0E35F-633F-4080-A550-C6D1514AA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</p:spPr>
        <p:txBody>
          <a:bodyPr/>
          <a:lstStyle/>
          <a:p>
            <a:r>
              <a:rPr lang="pl-PL" dirty="0"/>
              <a:t>Prawna forma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22EC5F-D8BE-45C0-A6C2-D3F3CC3AB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definicji legalnej</a:t>
            </a:r>
          </a:p>
          <a:p>
            <a:r>
              <a:rPr lang="pl-PL" dirty="0"/>
              <a:t>Określony przepisem prawa typ konkretnej czynności organu administracyjnego.</a:t>
            </a:r>
            <a:br>
              <a:rPr lang="pl-PL" dirty="0"/>
            </a:br>
            <a:r>
              <a:rPr lang="pl-PL" dirty="0"/>
              <a:t>Dopuszczony prawem środek zastosowany przez administrację dla załatwienia określonej sprawy (J. </a:t>
            </a:r>
            <a:r>
              <a:rPr lang="pl-PL" dirty="0" err="1"/>
              <a:t>Starościak</a:t>
            </a:r>
            <a:r>
              <a:rPr lang="pl-PL" dirty="0"/>
              <a:t>)</a:t>
            </a:r>
          </a:p>
          <a:p>
            <a:r>
              <a:rPr lang="pl-PL" dirty="0"/>
              <a:t>Formy działania administracji publicznej to wszystkie sposoby działania administracji publicznej (określony przepisem prawa typ konkretnej czynności organu administracyjnego).  Sposoby zachowania się administrujących przy wykonywaniu zadań.</a:t>
            </a:r>
          </a:p>
        </p:txBody>
      </p:sp>
    </p:spTree>
    <p:extLst>
      <p:ext uri="{BB962C8B-B14F-4D97-AF65-F5344CB8AC3E}">
        <p14:creationId xmlns:p14="http://schemas.microsoft.com/office/powerpoint/2010/main" val="90437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4BFD0-8880-40BD-8548-D217DB91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Porozumienie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7FFB9-5E2D-4430-B10B-6EFED4E0D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7553"/>
            <a:ext cx="9601200" cy="3919847"/>
          </a:xfrm>
        </p:spPr>
        <p:txBody>
          <a:bodyPr/>
          <a:lstStyle/>
          <a:p>
            <a:r>
              <a:rPr lang="pl-PL" dirty="0"/>
              <a:t>Art.  8 </a:t>
            </a:r>
            <a:r>
              <a:rPr lang="pl-PL" dirty="0" err="1"/>
              <a:t>u.s.w</a:t>
            </a:r>
            <a:r>
              <a:rPr lang="pl-PL" dirty="0"/>
              <a:t>.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2. Województwo może zawierać z innymi województwami oraz jednostkami lokalnego samorządu terytorialnego z obszaru województwa porozumienia w sprawie powierzenia prowadzenia zadań publicznych.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4030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996EF-CB20-4B73-904C-F4A77904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369"/>
          </a:xfrm>
        </p:spPr>
        <p:txBody>
          <a:bodyPr/>
          <a:lstStyle/>
          <a:p>
            <a:r>
              <a:rPr lang="pl-PL" dirty="0"/>
              <a:t>Ugoda administracyjna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A38818-8C0D-45B2-B52A-D843F4E0A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7552"/>
            <a:ext cx="9601200" cy="4560125"/>
          </a:xfrm>
        </p:spPr>
        <p:txBody>
          <a:bodyPr>
            <a:normAutofit/>
          </a:bodyPr>
          <a:lstStyle/>
          <a:p>
            <a:r>
              <a:rPr lang="pl-PL" dirty="0"/>
              <a:t>Rozdział 8 k.p.a.</a:t>
            </a:r>
          </a:p>
          <a:p>
            <a:r>
              <a:rPr lang="pl-PL" dirty="0"/>
              <a:t>„W sprawie, w której toczy się postępowanie administracyjne, strony mogą zawrzeć ugodę, jeżeli charakter sprawy na to pozwala i nie sprzeciwiają się temu przepisy szczególne” (art. 114 kpa)</a:t>
            </a:r>
          </a:p>
          <a:p>
            <a:endParaRPr lang="pl-PL" dirty="0"/>
          </a:p>
          <a:p>
            <a:r>
              <a:rPr lang="pl-PL" dirty="0"/>
              <a:t>Układ pomiędzy stronami postępowania administracyjnego, zawierany przed organem prowadzącym to postępowanie i zatwierdzany przez ten organ, zastępujący decyzję administracyjną, jaka ma być wydana” (J. Zimmermann)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Przedmiot: sprawa indywidualna z zakresu administracji publicznej, rozstrzygana w trybie decyzji administracyjnej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3608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E454F-9CC8-40BF-92D1-0307F029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faktyczne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319F9-74A6-4EEB-80EE-6B1AA3B2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Czynności materialno-techniczne</a:t>
            </a:r>
          </a:p>
          <a:p>
            <a:r>
              <a:rPr lang="pl-PL" dirty="0"/>
              <a:t>Działania społeczno-organizatorskie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12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C6CEF-35B7-4942-AF42-2D50AB62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materialno-techniczne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F0F8A6-73EC-4D2A-89E9-73A3DB475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Kontrolowanie</a:t>
            </a:r>
          </a:p>
          <a:p>
            <a:r>
              <a:rPr lang="pl-PL" dirty="0"/>
              <a:t>Egzekwowanie</a:t>
            </a:r>
          </a:p>
          <a:p>
            <a:r>
              <a:rPr lang="pl-PL" dirty="0"/>
              <a:t>Tworzenie lub utrzymanie zasobów organizacyjnych albo infrastrukturalnych</a:t>
            </a:r>
          </a:p>
          <a:p>
            <a:r>
              <a:rPr lang="pl-PL" dirty="0"/>
              <a:t>Przekazywanie informacji lub nośników informacji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4184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E00EFA-F09E-4C11-8BBA-62853449B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społeczno-organizatorskie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42081C-0A13-46E9-AA33-84C6C7A1E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możliwości korzystania z przymusu </a:t>
            </a:r>
          </a:p>
          <a:p>
            <a:r>
              <a:rPr lang="pl-PL" dirty="0"/>
              <a:t>Brak obowiązku po stronie administrowanych </a:t>
            </a:r>
          </a:p>
          <a:p>
            <a:r>
              <a:rPr lang="pl-PL" dirty="0"/>
              <a:t>Zasada subsydialności, zasada przekonywania </a:t>
            </a:r>
          </a:p>
          <a:p>
            <a:r>
              <a:rPr lang="pl-PL" dirty="0"/>
              <a:t>Akcje informacyjne, spotkania z mieszkańcami, prelekcje </a:t>
            </a:r>
          </a:p>
        </p:txBody>
      </p:sp>
    </p:spTree>
    <p:extLst>
      <p:ext uri="{BB962C8B-B14F-4D97-AF65-F5344CB8AC3E}">
        <p14:creationId xmlns:p14="http://schemas.microsoft.com/office/powerpoint/2010/main" val="2243517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4DA771-15D7-4FE8-99CF-337A10ED7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0981"/>
          </a:xfrm>
        </p:spPr>
        <p:txBody>
          <a:bodyPr/>
          <a:lstStyle/>
          <a:p>
            <a:r>
              <a:rPr lang="pl-PL" dirty="0"/>
              <a:t>Stosunek prawny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D4DCE1-F4CE-4B88-9645-24BDD3FB5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94614"/>
            <a:ext cx="9601200" cy="3772786"/>
          </a:xfrm>
        </p:spPr>
        <p:txBody>
          <a:bodyPr/>
          <a:lstStyle/>
          <a:p>
            <a:r>
              <a:rPr lang="pl-PL" dirty="0"/>
              <a:t>Stosunek prawny powstaje między dwoma podmiotami prawnymi, gdy ze względu na jakąś obowiązującą normę prawną, która dotyczy tych podmiotów, przedmiotem obowiązku jednego z nich jest jakieś określone zachowanie się względem drugiego (Z. Ziembiński) </a:t>
            </a:r>
          </a:p>
          <a:p>
            <a:r>
              <a:rPr lang="pl-PL" dirty="0"/>
              <a:t>Stosunek prawny zachodzi, gdy prawo przedmiotowe ma dla dwóch podmiotów takie znaczenie, że w określonych warunkach sytuacja prawna jednego podmiotu jest połączona w pewien sposób z sytuacją drugiego podmiotu (F. </a:t>
            </a:r>
            <a:r>
              <a:rPr lang="pl-PL" dirty="0" err="1"/>
              <a:t>Longchamps</a:t>
            </a:r>
            <a:r>
              <a:rPr lang="pl-PL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050459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1D698B-5E3A-4F00-97C4-EF9B84099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stosunków administracyjnoprawnych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9FFE81-7326-4BD9-ABC4-F6841455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Ustrojowe</a:t>
            </a:r>
          </a:p>
          <a:p>
            <a:r>
              <a:rPr lang="pl-PL" dirty="0"/>
              <a:t>Procesowe:</a:t>
            </a:r>
          </a:p>
          <a:p>
            <a:pPr lvl="1"/>
            <a:r>
              <a:rPr lang="pl-PL" dirty="0"/>
              <a:t>Procesowo-proceduralne </a:t>
            </a:r>
          </a:p>
          <a:p>
            <a:pPr lvl="1"/>
            <a:r>
              <a:rPr lang="pl-PL" dirty="0"/>
              <a:t>Sporno-procesowe</a:t>
            </a:r>
          </a:p>
          <a:p>
            <a:pPr lvl="1"/>
            <a:r>
              <a:rPr lang="pl-PL" dirty="0"/>
              <a:t>Egzekucyjne (pochodna) </a:t>
            </a:r>
          </a:p>
          <a:p>
            <a:r>
              <a:rPr lang="pl-PL" dirty="0"/>
              <a:t>Materialne (materialnoprawne) </a:t>
            </a:r>
          </a:p>
        </p:txBody>
      </p:sp>
    </p:spTree>
    <p:extLst>
      <p:ext uri="{BB962C8B-B14F-4D97-AF65-F5344CB8AC3E}">
        <p14:creationId xmlns:p14="http://schemas.microsoft.com/office/powerpoint/2010/main" val="433747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01B11-49E0-4BF2-B369-BD1A9514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Elementy stosunku administracyjnoprawnego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1AA235-9F3E-4F5C-9181-FED21A71C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Przedmiot</a:t>
            </a:r>
          </a:p>
          <a:p>
            <a:r>
              <a:rPr lang="pl-PL" dirty="0"/>
              <a:t>Podmioty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295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B2D19A-F858-7DC1-65D3-1207063D6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Stosunek administracyjnoprawny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8FF92A-E776-047E-277D-550BAC32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Zdarzenia niezależne od człowieka wywołujące skutki prawne (zdarzenia </a:t>
            </a:r>
            <a:r>
              <a:rPr lang="pl-PL" i="1" dirty="0"/>
              <a:t>sensu stricto</a:t>
            </a:r>
            <a:r>
              <a:rPr lang="pl-PL" dirty="0"/>
              <a:t>) </a:t>
            </a:r>
          </a:p>
          <a:p>
            <a:r>
              <a:rPr lang="pl-PL" dirty="0"/>
              <a:t>Działania zależne od woli człowieka </a:t>
            </a:r>
          </a:p>
        </p:txBody>
      </p:sp>
    </p:spTree>
    <p:extLst>
      <p:ext uri="{BB962C8B-B14F-4D97-AF65-F5344CB8AC3E}">
        <p14:creationId xmlns:p14="http://schemas.microsoft.com/office/powerpoint/2010/main" val="406264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5F725-2D97-4697-A4EB-1AE20732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69205-A93E-42BE-8550-D67FE943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4114"/>
            <a:ext cx="9601200" cy="4278086"/>
          </a:xfrm>
        </p:spPr>
        <p:txBody>
          <a:bodyPr/>
          <a:lstStyle/>
          <a:p>
            <a:r>
              <a:rPr lang="pl-PL" dirty="0"/>
              <a:t>Działania władcze i niewładcze</a:t>
            </a:r>
          </a:p>
          <a:p>
            <a:r>
              <a:rPr lang="pl-PL" dirty="0"/>
              <a:t>Działania o charakterze wykonawczym i o charakterze twórczym </a:t>
            </a:r>
          </a:p>
          <a:p>
            <a:r>
              <a:rPr lang="pl-PL" dirty="0"/>
              <a:t>Działania nakierowane na wywołanie skutku w: sferze wewnętrznej, zewnętrznej</a:t>
            </a:r>
          </a:p>
          <a:p>
            <a:r>
              <a:rPr lang="pl-PL" dirty="0"/>
              <a:t>Działania indywidualne i działania generale </a:t>
            </a:r>
          </a:p>
          <a:p>
            <a:r>
              <a:rPr lang="pl-PL" dirty="0"/>
              <a:t>Działania oparte na normach: prawa publicznego (administracyjnego), prawa cywilnego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963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5F725-2D97-4697-A4EB-1AE207329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4247"/>
          </a:xfrm>
        </p:spPr>
        <p:txBody>
          <a:bodyPr>
            <a:normAutofit fontScale="90000"/>
          </a:bodyPr>
          <a:lstStyle/>
          <a:p>
            <a:r>
              <a:rPr lang="pl-PL" dirty="0"/>
              <a:t>Akty normatywne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69205-A93E-42BE-8550-D67FE943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5049"/>
            <a:ext cx="9601200" cy="4062351"/>
          </a:xfrm>
        </p:spPr>
        <p:txBody>
          <a:bodyPr/>
          <a:lstStyle/>
          <a:p>
            <a:r>
              <a:rPr lang="pl-PL" dirty="0"/>
              <a:t>Akty prawne zawierające treści normatywne, wydawane przez administrację publiczną w oparciu o różnorodnie skonstruowane podstawy prawne </a:t>
            </a:r>
          </a:p>
          <a:p>
            <a:r>
              <a:rPr lang="pl-PL" dirty="0"/>
              <a:t>Władcza forma działania administracji</a:t>
            </a:r>
          </a:p>
          <a:p>
            <a:r>
              <a:rPr lang="pl-PL" dirty="0"/>
              <a:t>Sfera zewnętrzna i wewnętrzna </a:t>
            </a:r>
          </a:p>
          <a:p>
            <a:r>
              <a:rPr lang="pl-PL" dirty="0"/>
              <a:t>Wyraźne upoważnienie ustawowe*/normy kompetencyjne </a:t>
            </a:r>
          </a:p>
          <a:p>
            <a:r>
              <a:rPr lang="pl-PL" dirty="0"/>
              <a:t>Akt generalno-abstrakcyjny </a:t>
            </a:r>
          </a:p>
          <a:p>
            <a:r>
              <a:rPr lang="pl-PL" dirty="0"/>
              <a:t>Nie ulega skonsumowaniu w wyniku jednorazowego działania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418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7154E86-E364-4BC4-B495-71A4EC4AC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540" y="789000"/>
            <a:ext cx="7542920" cy="52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99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C654489-7143-4F70-BAA1-E388B561D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7328" y="3379500"/>
            <a:ext cx="137344" cy="9900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1A8FEC-5335-430D-8FDA-7D83C257D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072" y="439581"/>
            <a:ext cx="8605156" cy="607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3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CBAAC-E17C-4A17-9339-712A3EF5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Akty administracyjne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F21D3-D420-4C28-8AA9-D1A4C316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431"/>
            <a:ext cx="9601200" cy="3812969"/>
          </a:xfrm>
        </p:spPr>
        <p:txBody>
          <a:bodyPr/>
          <a:lstStyle/>
          <a:p>
            <a:r>
              <a:rPr lang="pl-PL" dirty="0"/>
              <a:t>Sformalizowany (podjęty w wyniku postępowania) objaw woli organu administrującego podjęty na postawie prawa i w granicach przysługujących temu organowi kompetencji, skierowany do zindywidualizowanego adresata, w konkretnej sprawie, wywołujący skutki prawne w sferze prawa administracyjnego, a niekiedy również w sferze innych działów prawa. (J. Boć)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70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024A96-ABAC-4062-BE15-DEB31E66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 administracyjny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4B8F2A-EFA8-4119-A12E-4AD363A9D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0052"/>
            <a:ext cx="9601200" cy="3967348"/>
          </a:xfrm>
        </p:spPr>
        <p:txBody>
          <a:bodyPr/>
          <a:lstStyle/>
          <a:p>
            <a:r>
              <a:rPr lang="pl-PL" dirty="0"/>
              <a:t>Podstawa prawna</a:t>
            </a:r>
          </a:p>
          <a:p>
            <a:r>
              <a:rPr lang="pl-PL" dirty="0"/>
              <a:t>Podwójnie konkretny</a:t>
            </a:r>
          </a:p>
          <a:p>
            <a:r>
              <a:rPr lang="pl-PL" dirty="0"/>
              <a:t>Akt stosowania prawa</a:t>
            </a:r>
          </a:p>
          <a:p>
            <a:r>
              <a:rPr lang="pl-PL" dirty="0"/>
              <a:t>Władczy</a:t>
            </a:r>
          </a:p>
          <a:p>
            <a:r>
              <a:rPr lang="pl-PL" dirty="0"/>
              <a:t>Jednostronny</a:t>
            </a:r>
          </a:p>
          <a:p>
            <a:r>
              <a:rPr lang="pl-PL" dirty="0"/>
              <a:t>Dwustronnie wiążący </a:t>
            </a:r>
          </a:p>
          <a:p>
            <a:r>
              <a:rPr lang="pl-PL" dirty="0"/>
              <a:t>Wywoływanie skutków prawnych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52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CBAAC-E17C-4A17-9339-712A3EF5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Akty administracyjne - klasyfikacja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F21D3-D420-4C28-8AA9-D1A4C316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431"/>
            <a:ext cx="9601200" cy="4117769"/>
          </a:xfrm>
        </p:spPr>
        <p:txBody>
          <a:bodyPr/>
          <a:lstStyle/>
          <a:p>
            <a:r>
              <a:rPr lang="pl-PL" dirty="0"/>
              <a:t>Ze względu na moment wywołania skutków prawnych:</a:t>
            </a:r>
          </a:p>
          <a:p>
            <a:pPr lvl="1"/>
            <a:r>
              <a:rPr lang="pl-PL" dirty="0"/>
              <a:t>Akty konstytutywne</a:t>
            </a:r>
          </a:p>
          <a:p>
            <a:pPr lvl="1"/>
            <a:r>
              <a:rPr lang="pl-PL" dirty="0"/>
              <a:t>Akty deklaratoryjne </a:t>
            </a:r>
          </a:p>
          <a:p>
            <a:r>
              <a:rPr lang="pl-PL" dirty="0"/>
              <a:t>Ze względu na charakter stosunku organu administracyjnego wydającego akt administracyjny do adresata </a:t>
            </a:r>
          </a:p>
          <a:p>
            <a:pPr lvl="1"/>
            <a:r>
              <a:rPr lang="pl-PL" dirty="0"/>
              <a:t>Akty administracyjne zewnętrzne</a:t>
            </a:r>
          </a:p>
          <a:p>
            <a:pPr lvl="1"/>
            <a:r>
              <a:rPr lang="pl-PL" dirty="0"/>
              <a:t>Akty administracyjne wewnętrzne</a:t>
            </a:r>
          </a:p>
          <a:p>
            <a:r>
              <a:rPr lang="pl-PL" dirty="0"/>
              <a:t>Ze względu na zakres prawnej regulacji warunków wydania aktu </a:t>
            </a:r>
          </a:p>
          <a:p>
            <a:pPr lvl="1"/>
            <a:r>
              <a:rPr lang="pl-PL" dirty="0"/>
              <a:t>Akty administracyjne związane</a:t>
            </a:r>
          </a:p>
          <a:p>
            <a:pPr lvl="1"/>
            <a:r>
              <a:rPr lang="pl-PL" dirty="0"/>
              <a:t>Akty administracyjne uznaniowe</a:t>
            </a:r>
          </a:p>
        </p:txBody>
      </p:sp>
    </p:spTree>
    <p:extLst>
      <p:ext uri="{BB962C8B-B14F-4D97-AF65-F5344CB8AC3E}">
        <p14:creationId xmlns:p14="http://schemas.microsoft.com/office/powerpoint/2010/main" val="1422392055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7393</TotalTime>
  <Words>1219</Words>
  <Application>Microsoft Office PowerPoint</Application>
  <PresentationFormat>Panoramiczny</PresentationFormat>
  <Paragraphs>156</Paragraphs>
  <Slides>28</Slides>
  <Notes>25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Calibri</vt:lpstr>
      <vt:lpstr>Franklin Gothic Book</vt:lpstr>
      <vt:lpstr>Open Sans</vt:lpstr>
      <vt:lpstr>Przycinanie</vt:lpstr>
      <vt:lpstr> Prawne Formy działania administracji</vt:lpstr>
      <vt:lpstr>Prawna forma działania administracji</vt:lpstr>
      <vt:lpstr>Klasyfikacja </vt:lpstr>
      <vt:lpstr>Akty normatywne  </vt:lpstr>
      <vt:lpstr>Prezentacja programu PowerPoint</vt:lpstr>
      <vt:lpstr>Prezentacja programu PowerPoint</vt:lpstr>
      <vt:lpstr>Akty administracyjne</vt:lpstr>
      <vt:lpstr>Akt administracyjny </vt:lpstr>
      <vt:lpstr>Akty administracyjne - klasyfikacja</vt:lpstr>
      <vt:lpstr>Akty administracyjne – kwalifikacja </vt:lpstr>
      <vt:lpstr>Prezentacja programu PowerPoint</vt:lpstr>
      <vt:lpstr>Decyzja</vt:lpstr>
      <vt:lpstr>Zezwolenie</vt:lpstr>
      <vt:lpstr>Koncesja</vt:lpstr>
      <vt:lpstr>Licencja </vt:lpstr>
      <vt:lpstr>Przyrzeczenie administracyjne </vt:lpstr>
      <vt:lpstr>Umowa cywilnoprawna </vt:lpstr>
      <vt:lpstr>Porozumienie administracyjne </vt:lpstr>
      <vt:lpstr>Porozumienie administracyjne </vt:lpstr>
      <vt:lpstr>Porozumienie administracyjne </vt:lpstr>
      <vt:lpstr>Ugoda administracyjna </vt:lpstr>
      <vt:lpstr>Czynności faktyczne</vt:lpstr>
      <vt:lpstr>Czynności materialno-techniczne</vt:lpstr>
      <vt:lpstr>Czynności społeczno-organizatorskie  </vt:lpstr>
      <vt:lpstr>Stosunek prawny </vt:lpstr>
      <vt:lpstr>Rodzaje stosunków administracyjnoprawnych </vt:lpstr>
      <vt:lpstr>Elementy stosunku administracyjnoprawnego</vt:lpstr>
      <vt:lpstr>Stosunek administracyjnoprawny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działania administracji</dc:title>
  <dc:creator>Patrycja Przybyła</dc:creator>
  <cp:lastModifiedBy>Patrycja Przybyła</cp:lastModifiedBy>
  <cp:revision>194</cp:revision>
  <dcterms:created xsi:type="dcterms:W3CDTF">2020-02-13T18:02:34Z</dcterms:created>
  <dcterms:modified xsi:type="dcterms:W3CDTF">2023-05-13T11:33:32Z</dcterms:modified>
</cp:coreProperties>
</file>