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9"/>
  </p:notesMasterIdLst>
  <p:handoutMasterIdLst>
    <p:handoutMasterId r:id="rId60"/>
  </p:handoutMasterIdLst>
  <p:sldIdLst>
    <p:sldId id="350" r:id="rId3"/>
    <p:sldId id="352" r:id="rId4"/>
    <p:sldId id="353" r:id="rId5"/>
    <p:sldId id="354" r:id="rId6"/>
    <p:sldId id="355" r:id="rId7"/>
    <p:sldId id="356" r:id="rId8"/>
    <p:sldId id="357" r:id="rId9"/>
    <p:sldId id="358" r:id="rId10"/>
    <p:sldId id="406" r:id="rId11"/>
    <p:sldId id="360" r:id="rId12"/>
    <p:sldId id="361" r:id="rId13"/>
    <p:sldId id="362" r:id="rId14"/>
    <p:sldId id="363" r:id="rId15"/>
    <p:sldId id="364" r:id="rId16"/>
    <p:sldId id="365" r:id="rId17"/>
    <p:sldId id="412" r:id="rId18"/>
    <p:sldId id="367" r:id="rId19"/>
    <p:sldId id="368" r:id="rId20"/>
    <p:sldId id="369" r:id="rId21"/>
    <p:sldId id="370" r:id="rId22"/>
    <p:sldId id="371" r:id="rId23"/>
    <p:sldId id="372" r:id="rId24"/>
    <p:sldId id="373" r:id="rId25"/>
    <p:sldId id="407" r:id="rId26"/>
    <p:sldId id="375" r:id="rId27"/>
    <p:sldId id="376" r:id="rId28"/>
    <p:sldId id="408" r:id="rId29"/>
    <p:sldId id="413" r:id="rId30"/>
    <p:sldId id="409" r:id="rId31"/>
    <p:sldId id="380" r:id="rId32"/>
    <p:sldId id="381" r:id="rId33"/>
    <p:sldId id="410" r:id="rId34"/>
    <p:sldId id="383" r:id="rId35"/>
    <p:sldId id="384" r:id="rId36"/>
    <p:sldId id="385" r:id="rId37"/>
    <p:sldId id="386" r:id="rId38"/>
    <p:sldId id="387" r:id="rId39"/>
    <p:sldId id="414" r:id="rId40"/>
    <p:sldId id="389" r:id="rId41"/>
    <p:sldId id="390" r:id="rId42"/>
    <p:sldId id="411" r:id="rId43"/>
    <p:sldId id="392" r:id="rId44"/>
    <p:sldId id="415" r:id="rId45"/>
    <p:sldId id="394" r:id="rId46"/>
    <p:sldId id="395" r:id="rId47"/>
    <p:sldId id="416" r:id="rId48"/>
    <p:sldId id="397" r:id="rId49"/>
    <p:sldId id="398" r:id="rId50"/>
    <p:sldId id="399" r:id="rId51"/>
    <p:sldId id="400" r:id="rId52"/>
    <p:sldId id="401" r:id="rId53"/>
    <p:sldId id="402" r:id="rId54"/>
    <p:sldId id="403" r:id="rId55"/>
    <p:sldId id="404" r:id="rId56"/>
    <p:sldId id="405" r:id="rId57"/>
    <p:sldId id="351"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96395" autoAdjust="0"/>
  </p:normalViewPr>
  <p:slideViewPr>
    <p:cSldViewPr snapToGrid="0" snapToObjects="1">
      <p:cViewPr>
        <p:scale>
          <a:sx n="100" d="100"/>
          <a:sy n="100" d="100"/>
        </p:scale>
        <p:origin x="2298" y="246"/>
      </p:cViewPr>
      <p:guideLst>
        <p:guide orient="horz" pos="2160"/>
        <p:guide pos="2880"/>
      </p:guideLst>
    </p:cSldViewPr>
  </p:slideViewPr>
  <p:outlineViewPr>
    <p:cViewPr>
      <p:scale>
        <a:sx n="33" d="100"/>
        <a:sy n="33" d="100"/>
      </p:scale>
      <p:origin x="0" y="-2751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2/13/2019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mn-lt"/>
                <a:ea typeface="Arial"/>
                <a:cs typeface="Arial"/>
                <a:sym typeface="Arial"/>
              </a:rPr>
              <a:t>1) MathType Plugin</a:t>
            </a:r>
          </a:p>
          <a:p>
            <a:r>
              <a:rPr lang="en-US" sz="1200" b="0" i="0" u="none" strike="noStrike" kern="1200" cap="none" dirty="0" smtClean="0">
                <a:solidFill>
                  <a:schemeClr val="dk1"/>
                </a:solidFill>
                <a:latin typeface="+mn-lt"/>
                <a:ea typeface="Arial"/>
                <a:cs typeface="Arial"/>
                <a:sym typeface="Arial"/>
              </a:rPr>
              <a:t>2) Math Player (free versions available)</a:t>
            </a:r>
          </a:p>
          <a:p>
            <a:r>
              <a:rPr lang="en-US" sz="1200" b="0" i="0" u="none" strike="noStrike" kern="1200" cap="none" dirty="0" smtClean="0">
                <a:solidFill>
                  <a:schemeClr val="dk1"/>
                </a:solidFill>
                <a:latin typeface="+mn-lt"/>
                <a:ea typeface="Arial"/>
                <a:cs typeface="Arial"/>
                <a:sym typeface="Arial"/>
              </a:rPr>
              <a:t>3) NVDA Reader (free versions available)</a:t>
            </a:r>
            <a:endParaRPr lang="en-US" dirty="0" smtClean="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911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56</a:t>
            </a:fld>
            <a:endParaRPr lang="en-US" dirty="0"/>
          </a:p>
        </p:txBody>
      </p:sp>
    </p:spTree>
    <p:extLst>
      <p:ext uri="{BB962C8B-B14F-4D97-AF65-F5344CB8AC3E}">
        <p14:creationId xmlns:p14="http://schemas.microsoft.com/office/powerpoint/2010/main" val="137298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57470"/>
            <a:ext cx="8229600" cy="4525963"/>
          </a:xfrm>
        </p:spPr>
        <p:txBody>
          <a:bodyPr lIns="0" tIns="0" rIns="0" b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0" tIns="0" rIns="0" bIns="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0" tIns="0" rIns="0" bIns="0"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0" tIns="0" rIns="0" bIns="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One Text Placeholder 5 place holder">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171671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Text Placeholder 2"/>
          <p:cNvSpPr>
            <a:spLocks noGrp="1"/>
          </p:cNvSpPr>
          <p:nvPr>
            <p:ph type="body" sz="quarter" idx="14"/>
          </p:nvPr>
        </p:nvSpPr>
        <p:spPr>
          <a:xfrm>
            <a:off x="457200" y="5563017"/>
            <a:ext cx="8232775" cy="641231"/>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349625"/>
            <a:ext cx="8229600" cy="427038"/>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3881438"/>
            <a:ext cx="8310563" cy="476250"/>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4386263"/>
            <a:ext cx="8310563" cy="458787"/>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3" name="Content Placeholder 12"/>
          <p:cNvSpPr>
            <a:spLocks noGrp="1"/>
          </p:cNvSpPr>
          <p:nvPr>
            <p:ph sz="quarter" idx="18"/>
          </p:nvPr>
        </p:nvSpPr>
        <p:spPr>
          <a:xfrm>
            <a:off x="457200" y="4965700"/>
            <a:ext cx="8232775" cy="393700"/>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874092246"/>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1" orient="horz" pos="981"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7339"/>
            <a:ext cx="8229600" cy="1672972"/>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Text Placeholder 5"/>
          <p:cNvSpPr>
            <a:spLocks noGrp="1"/>
          </p:cNvSpPr>
          <p:nvPr>
            <p:ph type="body" sz="quarter" idx="15"/>
          </p:nvPr>
        </p:nvSpPr>
        <p:spPr>
          <a:xfrm>
            <a:off x="457200" y="3460750"/>
            <a:ext cx="8232775" cy="25304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898533696"/>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0" tIns="0" rIns="0" bIns="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65559" y="6469350"/>
            <a:ext cx="6090575"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2020, 2017, 2014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700" r:id="rId3"/>
    <p:sldLayoutId id="2147483695" r:id="rId4"/>
    <p:sldLayoutId id="2147483696" r:id="rId5"/>
    <p:sldLayoutId id="2147483697" r:id="rId6"/>
    <p:sldLayoutId id="2147483698" r:id="rId7"/>
    <p:sldLayoutId id="2147483699" r:id="rId8"/>
    <p:sldLayoutId id="2147483666" r:id="rId9"/>
    <p:sldLayoutId id="2147483665" r:id="rId10"/>
    <p:sldLayoutId id="2147483651" r:id="rId11"/>
    <p:sldLayoutId id="2147483654" r:id="rId12"/>
    <p:sldLayoutId id="2147483655" r:id="rId13"/>
    <p:sldLayoutId id="2147483656" r:id="rId14"/>
    <p:sldLayoutId id="214748370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nvestor.vanguard.com/"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lipperleaders.com/"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www.fidelity.com/"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investor.vanguard.com/"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mealliance.com/"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89"/>
            <a:ext cx="8229600" cy="617501"/>
          </a:xfrm>
        </p:spPr>
        <p:txBody>
          <a:bodyPr anchor="ctr"/>
          <a:lstStyle/>
          <a:p>
            <a:r>
              <a:rPr lang="en-US" dirty="0"/>
              <a:t>Personal Finance</a:t>
            </a:r>
            <a:endParaRPr lang="en-US" dirty="0">
              <a:latin typeface="+mj-lt"/>
            </a:endParaRPr>
          </a:p>
        </p:txBody>
      </p:sp>
      <p:sp>
        <p:nvSpPr>
          <p:cNvPr id="3" name="Text Placeholder 2"/>
          <p:cNvSpPr>
            <a:spLocks noGrp="1"/>
          </p:cNvSpPr>
          <p:nvPr>
            <p:ph type="body" idx="1"/>
          </p:nvPr>
        </p:nvSpPr>
        <p:spPr>
          <a:xfrm>
            <a:off x="457200" y="955832"/>
            <a:ext cx="8229600" cy="420463"/>
          </a:xfrm>
        </p:spPr>
        <p:txBody>
          <a:bodyPr anchor="ctr"/>
          <a:lstStyle/>
          <a:p>
            <a:r>
              <a:rPr lang="en-US" dirty="0" smtClean="0">
                <a:latin typeface="+mn-lt"/>
              </a:rPr>
              <a:t>Seventh Edition</a:t>
            </a:r>
            <a:endParaRPr lang="en-US" dirty="0">
              <a:latin typeface="+mn-lt"/>
            </a:endParaRPr>
          </a:p>
        </p:txBody>
      </p:sp>
      <p:sp>
        <p:nvSpPr>
          <p:cNvPr id="4" name="Text Placeholder 3"/>
          <p:cNvSpPr>
            <a:spLocks noGrp="1"/>
          </p:cNvSpPr>
          <p:nvPr>
            <p:ph type="body" idx="2"/>
          </p:nvPr>
        </p:nvSpPr>
        <p:spPr>
          <a:xfrm>
            <a:off x="4977444" y="1989249"/>
            <a:ext cx="3450566" cy="1037048"/>
          </a:xfrm>
        </p:spPr>
        <p:txBody>
          <a:bodyPr/>
          <a:lstStyle/>
          <a:p>
            <a:pPr lvl="0" algn="ctr"/>
            <a:r>
              <a:rPr lang="en-US" b="1" dirty="0" smtClean="0">
                <a:latin typeface="+mn-lt"/>
              </a:rPr>
              <a:t>Chapter 17</a:t>
            </a:r>
            <a:endParaRPr lang="en-US" b="1" dirty="0">
              <a:latin typeface="+mn-lt"/>
            </a:endParaRPr>
          </a:p>
        </p:txBody>
      </p:sp>
      <p:sp>
        <p:nvSpPr>
          <p:cNvPr id="5" name="Text Placeholder 4"/>
          <p:cNvSpPr>
            <a:spLocks noGrp="1"/>
          </p:cNvSpPr>
          <p:nvPr>
            <p:ph type="body" idx="3"/>
          </p:nvPr>
        </p:nvSpPr>
        <p:spPr>
          <a:xfrm>
            <a:off x="4977444" y="3150372"/>
            <a:ext cx="3450566" cy="914634"/>
          </a:xfrm>
        </p:spPr>
        <p:txBody>
          <a:bodyPr/>
          <a:lstStyle/>
          <a:p>
            <a:pPr algn="ctr">
              <a:defRPr/>
            </a:pPr>
            <a:r>
              <a:rPr lang="en-US" dirty="0">
                <a:latin typeface="+mn-lt"/>
                <a:ea typeface="Times" pitchFamily="-1" charset="0"/>
                <a:cs typeface="Verdana"/>
              </a:rPr>
              <a:t>Investing in Mutual Funds</a:t>
            </a:r>
            <a:endParaRPr lang="en-US" dirty="0">
              <a:latin typeface="+mn-lt"/>
              <a:ea typeface="Verdana" panose="020B0604030504040204" pitchFamily="34" charset="0"/>
              <a:cs typeface="Verdana" panose="020B0604030504040204" pitchFamily="34" charset="0"/>
            </a:endParaRPr>
          </a:p>
        </p:txBody>
      </p:sp>
      <p:pic>
        <p:nvPicPr>
          <p:cNvPr id="8" name="Picture 7" descr="Front Cover: Personal Finance Seventh Edition by Madu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30" y="1481550"/>
            <a:ext cx="3793741" cy="4860708"/>
          </a:xfrm>
          <a:prstGeom prst="rect">
            <a:avLst/>
          </a:prstGeom>
          <a:ln w="9525">
            <a:solidFill>
              <a:schemeClr val="tx1"/>
            </a:solidFill>
          </a:ln>
        </p:spPr>
      </p:pic>
      <p:sp>
        <p:nvSpPr>
          <p:cNvPr id="6" name="Text Placeholder 5"/>
          <p:cNvSpPr>
            <a:spLocks noGrp="1"/>
          </p:cNvSpPr>
          <p:nvPr>
            <p:ph type="body" idx="13"/>
          </p:nvPr>
        </p:nvSpPr>
        <p:spPr>
          <a:xfrm>
            <a:off x="2665559" y="6469350"/>
            <a:ext cx="6090575" cy="388650"/>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2020, 2017, 2014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
        <p:nvSpPr>
          <p:cNvPr id="10" name="TextBox 9"/>
          <p:cNvSpPr txBox="1"/>
          <p:nvPr/>
        </p:nvSpPr>
        <p:spPr>
          <a:xfrm>
            <a:off x="5127477" y="4606183"/>
            <a:ext cx="3119215"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endParaRPr lang="en-IN" sz="1200" dirty="0">
              <a:solidFill>
                <a:schemeClr val="bg1"/>
              </a:solidFill>
              <a:latin typeface="+mn-lt"/>
            </a:endParaRPr>
          </a:p>
        </p:txBody>
      </p:sp>
    </p:spTree>
    <p:extLst>
      <p:ext uri="{BB962C8B-B14F-4D97-AF65-F5344CB8AC3E}">
        <p14:creationId xmlns:p14="http://schemas.microsoft.com/office/powerpoint/2010/main" val="55539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Background on Mutual Funds </a:t>
            </a:r>
            <a:r>
              <a:rPr lang="en-US" sz="2000" b="0" kern="1200" dirty="0">
                <a:latin typeface="Arial (Heading)"/>
                <a:ea typeface="ヒラギノ角ゴ Pro W3" charset="0"/>
                <a:cs typeface="ヒラギノ角ゴ Pro W3" charset="0"/>
              </a:rPr>
              <a:t>(6 of 7)</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Expense ratio: the annual expenses per share divided by the net asset value of a mutual fund</a:t>
            </a:r>
          </a:p>
          <a:p>
            <a:pPr marL="741553" lvl="1" indent="-284353">
              <a:spcAft>
                <a:spcPct val="0"/>
              </a:spcAft>
              <a:buSzPts val="2400"/>
            </a:pPr>
            <a:r>
              <a:rPr lang="en-US" kern="1200" dirty="0">
                <a:solidFill>
                  <a:srgbClr val="000000"/>
                </a:solidFill>
                <a:latin typeface="Arial (Body)"/>
                <a:ea typeface="ヒラギノ角ゴ Pro W3" charset="0"/>
              </a:rPr>
              <a:t>Average expense ratio is 1.25 percent</a:t>
            </a:r>
          </a:p>
          <a:p>
            <a:pPr marL="741553" lvl="1" indent="-284353">
              <a:spcAft>
                <a:spcPct val="0"/>
              </a:spcAft>
              <a:buSzPts val="2400"/>
            </a:pPr>
            <a:r>
              <a:rPr lang="en-US" kern="1200" dirty="0">
                <a:solidFill>
                  <a:srgbClr val="000000"/>
                </a:solidFill>
                <a:latin typeface="Arial (Body)"/>
                <a:ea typeface="ヒラギノ角ゴ Pro W3" charset="0"/>
              </a:rPr>
              <a:t>Reported components of expense ratios</a:t>
            </a:r>
          </a:p>
          <a:p>
            <a:pPr marL="1144778" lvl="2" indent="-230378">
              <a:spcAft>
                <a:spcPct val="0"/>
              </a:spcAft>
              <a:buSzPts val="2400"/>
            </a:pPr>
            <a:r>
              <a:rPr lang="en-US" kern="1200" dirty="0">
                <a:solidFill>
                  <a:srgbClr val="000000"/>
                </a:solidFill>
                <a:latin typeface="Arial (Body)"/>
                <a:ea typeface="ヒラギノ角ゴ Pro W3" charset="0"/>
              </a:rPr>
              <a:t>Portfolio management fees</a:t>
            </a:r>
          </a:p>
          <a:p>
            <a:pPr marL="1144778" lvl="2" indent="-230378">
              <a:spcAft>
                <a:spcPct val="0"/>
              </a:spcAft>
              <a:buSzPts val="2400"/>
            </a:pPr>
            <a:r>
              <a:rPr lang="en-US" kern="1200" dirty="0">
                <a:solidFill>
                  <a:srgbClr val="000000"/>
                </a:solidFill>
                <a:latin typeface="Arial (Body)"/>
                <a:ea typeface="ヒラギノ角ゴ Pro W3" charset="0"/>
              </a:rPr>
              <a:t>12b-1 fees</a:t>
            </a:r>
          </a:p>
          <a:p>
            <a:pPr marL="1144778" lvl="2" indent="-230378">
              <a:spcAft>
                <a:spcPct val="0"/>
              </a:spcAft>
              <a:buSzPts val="2400"/>
            </a:pPr>
            <a:r>
              <a:rPr lang="en-US" kern="1200" dirty="0">
                <a:solidFill>
                  <a:srgbClr val="000000"/>
                </a:solidFill>
                <a:latin typeface="Arial (Body)"/>
                <a:ea typeface="ヒラギノ角ゴ Pro W3" charset="0"/>
              </a:rPr>
              <a:t>Mutual funds incur expenses for administrative, legal, and clerical expenses as well as portfolio management fees and 12b-1 </a:t>
            </a:r>
            <a:r>
              <a:rPr lang="en-US" kern="1200" dirty="0" smtClean="0">
                <a:solidFill>
                  <a:srgbClr val="000000"/>
                </a:solidFill>
                <a:latin typeface="Arial (Body)"/>
                <a:ea typeface="ヒラギノ角ゴ Pro W3" charset="0"/>
              </a:rPr>
              <a:t>fees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79197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Background on Mutual Funds </a:t>
            </a:r>
            <a:r>
              <a:rPr lang="en-US" sz="2000" b="0" kern="1200" dirty="0">
                <a:latin typeface="Arial (Heading)"/>
                <a:ea typeface="ヒラギノ角ゴ Pro W3" charset="0"/>
                <a:cs typeface="ヒラギノ角ゴ Pro W3" charset="0"/>
              </a:rPr>
              <a:t>(7 of 7)</a:t>
            </a:r>
            <a:endParaRPr lang="en-IN" dirty="0"/>
          </a:p>
        </p:txBody>
      </p:sp>
      <p:sp>
        <p:nvSpPr>
          <p:cNvPr id="3" name="Content Placeholder 2"/>
          <p:cNvSpPr>
            <a:spLocks noGrp="1"/>
          </p:cNvSpPr>
          <p:nvPr>
            <p:ph sz="quarter" idx="13"/>
          </p:nvPr>
        </p:nvSpPr>
        <p:spPr>
          <a:xfrm>
            <a:off x="457200" y="1556326"/>
            <a:ext cx="8301318" cy="4434275"/>
          </a:xfrm>
        </p:spPr>
        <p:txBody>
          <a:bodyPr/>
          <a:lstStyle/>
          <a:p>
            <a:pPr marL="741553" lvl="1" indent="-284353">
              <a:spcAft>
                <a:spcPct val="0"/>
              </a:spcAft>
              <a:buSzPts val="2400"/>
            </a:pPr>
            <a:r>
              <a:rPr lang="en-US" kern="1200" dirty="0">
                <a:solidFill>
                  <a:srgbClr val="000000"/>
                </a:solidFill>
                <a:latin typeface="Arial (Body)"/>
                <a:ea typeface="ヒラギノ角ゴ Pro W3" charset="0"/>
              </a:rPr>
              <a:t>Relationship between expense ratios and performance</a:t>
            </a:r>
          </a:p>
          <a:p>
            <a:pPr marL="1144778" lvl="2" indent="-230378">
              <a:spcAft>
                <a:spcPct val="0"/>
              </a:spcAft>
              <a:buSzPts val="2400"/>
            </a:pPr>
            <a:r>
              <a:rPr lang="en-US" kern="1200" dirty="0">
                <a:solidFill>
                  <a:srgbClr val="000000"/>
                </a:solidFill>
                <a:latin typeface="Arial (Body)"/>
                <a:ea typeface="ヒラギノ角ゴ Pro W3" charset="0"/>
              </a:rPr>
              <a:t>Funds with lower expense ratios tend to outperform other funds with similar </a:t>
            </a:r>
            <a:r>
              <a:rPr lang="en-US" kern="1200" dirty="0" smtClean="0">
                <a:solidFill>
                  <a:srgbClr val="000000"/>
                </a:solidFill>
                <a:latin typeface="Arial (Body)"/>
                <a:ea typeface="ヒラギノ角ゴ Pro W3" charset="0"/>
              </a:rPr>
              <a:t>objectives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8958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Types of Mutual Funds </a:t>
            </a:r>
            <a:r>
              <a:rPr lang="en-US" sz="2000" b="0" kern="1200" dirty="0">
                <a:latin typeface="Arial (Heading)"/>
                <a:ea typeface="ヒラギノ角ゴ Pro W3" charset="0"/>
                <a:cs typeface="ヒラギノ角ゴ Pro W3" charset="0"/>
              </a:rPr>
              <a:t>(1 of 7)</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Types of stock mutual funds</a:t>
            </a:r>
          </a:p>
          <a:p>
            <a:pPr marL="741553" lvl="1" indent="-284353">
              <a:spcAft>
                <a:spcPct val="0"/>
              </a:spcAft>
              <a:buSzPts val="2400"/>
            </a:pPr>
            <a:r>
              <a:rPr lang="en-US" kern="1200" dirty="0">
                <a:solidFill>
                  <a:srgbClr val="000000"/>
                </a:solidFill>
                <a:latin typeface="Arial (Body)"/>
                <a:ea typeface="ヒラギノ角ゴ Pro W3" charset="0"/>
              </a:rPr>
              <a:t>Growth funds: mutual funds that focus on stocks that have potential for above-average growth</a:t>
            </a:r>
          </a:p>
          <a:p>
            <a:pPr marL="741553" lvl="1" indent="-284353">
              <a:spcAft>
                <a:spcPct val="0"/>
              </a:spcAft>
              <a:buSzPts val="2400"/>
            </a:pPr>
            <a:r>
              <a:rPr lang="en-US" kern="1200" dirty="0">
                <a:solidFill>
                  <a:srgbClr val="000000"/>
                </a:solidFill>
                <a:latin typeface="Arial (Body)"/>
                <a:ea typeface="ヒラギノ角ゴ Pro W3" charset="0"/>
              </a:rPr>
              <a:t>Capital appreciation funds: mutual funds that focus on stocks that are expected to grow at a very high </a:t>
            </a:r>
            <a:r>
              <a:rPr lang="en-US" kern="1200" dirty="0" smtClean="0">
                <a:solidFill>
                  <a:srgbClr val="000000"/>
                </a:solidFill>
                <a:latin typeface="Arial (Body)"/>
                <a:ea typeface="ヒラギノ角ゴ Pro W3" charset="0"/>
              </a:rPr>
              <a:t>rate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37944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Types of Mutual Funds </a:t>
            </a:r>
            <a:r>
              <a:rPr lang="en-US" sz="2000" b="0" kern="1200" dirty="0">
                <a:latin typeface="Arial (Heading)"/>
                <a:ea typeface="ヒラギノ角ゴ Pro W3" charset="0"/>
                <a:cs typeface="ヒラギノ角ゴ Pro W3" charset="0"/>
              </a:rPr>
              <a:t>(2 of 7)</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Small capitalization (small-cap) funds: mutual funds that focus on firms that are relatively small</a:t>
            </a:r>
          </a:p>
          <a:p>
            <a:pPr marL="741553" lvl="1" indent="-284353">
              <a:spcAft>
                <a:spcPct val="0"/>
              </a:spcAft>
              <a:buSzPts val="2400"/>
            </a:pPr>
            <a:r>
              <a:rPr lang="en-US" kern="1200" dirty="0">
                <a:solidFill>
                  <a:srgbClr val="000000"/>
                </a:solidFill>
                <a:latin typeface="Arial (Body)"/>
                <a:ea typeface="ヒラギノ角ゴ Pro W3" charset="0"/>
              </a:rPr>
              <a:t>Mid-size capitalization (mid-cap) funds: mutual funds that focus on medium-size firms</a:t>
            </a:r>
          </a:p>
          <a:p>
            <a:pPr marL="741553" lvl="1" indent="-284353">
              <a:spcAft>
                <a:spcPct val="0"/>
              </a:spcAft>
              <a:buSzPts val="2400"/>
            </a:pPr>
            <a:r>
              <a:rPr lang="en-US" kern="1200" dirty="0">
                <a:solidFill>
                  <a:srgbClr val="000000"/>
                </a:solidFill>
                <a:latin typeface="Arial (Body)"/>
                <a:ea typeface="ヒラギノ角ゴ Pro W3" charset="0"/>
              </a:rPr>
              <a:t>Equity income funds: mutual funds that focus on firms that pay a high level of </a:t>
            </a:r>
            <a:r>
              <a:rPr lang="en-US" kern="1200" dirty="0" smtClean="0">
                <a:solidFill>
                  <a:srgbClr val="000000"/>
                </a:solidFill>
                <a:latin typeface="Arial (Body)"/>
                <a:ea typeface="ヒラギノ角ゴ Pro W3" charset="0"/>
              </a:rPr>
              <a:t>dividends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72281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Types of Mutual Funds </a:t>
            </a:r>
            <a:r>
              <a:rPr lang="en-US" sz="2000" b="0" kern="1200" dirty="0">
                <a:latin typeface="Arial (Heading)"/>
                <a:ea typeface="ヒラギノ角ゴ Pro W3" charset="0"/>
                <a:cs typeface="ヒラギノ角ゴ Pro W3" charset="0"/>
              </a:rPr>
              <a:t>(3 of 7)</a:t>
            </a:r>
            <a:endParaRPr lang="en-IN" dirty="0"/>
          </a:p>
        </p:txBody>
      </p:sp>
      <p:sp>
        <p:nvSpPr>
          <p:cNvPr id="3" name="Content Placeholder 2"/>
          <p:cNvSpPr>
            <a:spLocks noGrp="1"/>
          </p:cNvSpPr>
          <p:nvPr>
            <p:ph sz="quarter" idx="13"/>
          </p:nvPr>
        </p:nvSpPr>
        <p:spPr>
          <a:xfrm>
            <a:off x="457200" y="1556326"/>
            <a:ext cx="8514522" cy="4434275"/>
          </a:xfrm>
        </p:spPr>
        <p:txBody>
          <a:bodyPr/>
          <a:lstStyle/>
          <a:p>
            <a:pPr marL="741553" lvl="1" indent="-284353">
              <a:spcAft>
                <a:spcPct val="0"/>
              </a:spcAft>
              <a:buSzPts val="2400"/>
            </a:pPr>
            <a:r>
              <a:rPr lang="en-US" kern="1200" dirty="0">
                <a:solidFill>
                  <a:srgbClr val="000000"/>
                </a:solidFill>
                <a:latin typeface="Arial (Body)"/>
                <a:ea typeface="ヒラギノ角ゴ Pro W3" charset="0"/>
              </a:rPr>
              <a:t>Balanced growth and income funds: mutual funds that </a:t>
            </a:r>
            <a:r>
              <a:rPr lang="en-US" kern="1200" dirty="0" smtClean="0">
                <a:solidFill>
                  <a:srgbClr val="000000"/>
                </a:solidFill>
                <a:latin typeface="Arial (Body)"/>
                <a:ea typeface="ヒラギノ角ゴ Pro W3" charset="0"/>
              </a:rPr>
              <a:t>contain </a:t>
            </a:r>
            <a:r>
              <a:rPr lang="en-US" kern="1200" dirty="0">
                <a:solidFill>
                  <a:srgbClr val="000000"/>
                </a:solidFill>
                <a:latin typeface="Arial (Body)"/>
                <a:ea typeface="ヒラギノ角ゴ Pro W3" charset="0"/>
              </a:rPr>
              <a:t>both growth stocks and stocks that pay high dividends</a:t>
            </a:r>
          </a:p>
          <a:p>
            <a:pPr marL="741553" lvl="1" indent="-284353">
              <a:spcAft>
                <a:spcPct val="0"/>
              </a:spcAft>
              <a:buSzPts val="2400"/>
            </a:pPr>
            <a:r>
              <a:rPr lang="en-US" kern="1200" dirty="0">
                <a:solidFill>
                  <a:srgbClr val="000000"/>
                </a:solidFill>
                <a:latin typeface="Arial (Body)"/>
                <a:ea typeface="ヒラギノ角ゴ Pro W3" charset="0"/>
              </a:rPr>
              <a:t>Sector funds: mutual funds that focus on a specific industry or sector, such as technology stocks</a:t>
            </a:r>
          </a:p>
          <a:p>
            <a:pPr marL="1144778" lvl="2" indent="-230378">
              <a:spcAft>
                <a:spcPct val="0"/>
              </a:spcAft>
              <a:buSzPts val="2400"/>
            </a:pPr>
            <a:r>
              <a:rPr lang="en-US" kern="1200" dirty="0">
                <a:solidFill>
                  <a:srgbClr val="000000"/>
                </a:solidFill>
                <a:latin typeface="Arial (Body)"/>
                <a:ea typeface="ヒラギノ角ゴ Pro W3" charset="0"/>
              </a:rPr>
              <a:t>Technology funds: mutual funds that focus on stocks of technology-based firms and therefore represent a particular type of sector </a:t>
            </a:r>
            <a:r>
              <a:rPr lang="en-US" kern="1200" dirty="0" smtClean="0">
                <a:solidFill>
                  <a:srgbClr val="000000"/>
                </a:solidFill>
                <a:latin typeface="Arial (Body)"/>
                <a:ea typeface="ヒラギノ角ゴ Pro W3" charset="0"/>
              </a:rPr>
              <a:t>fund</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70850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Types of Mutual Funds </a:t>
            </a:r>
            <a:r>
              <a:rPr lang="en-US" sz="2000" b="0" kern="1200" dirty="0">
                <a:latin typeface="Arial (Heading)"/>
                <a:ea typeface="ヒラギノ角ゴ Pro W3" charset="0"/>
                <a:cs typeface="ヒラギノ角ゴ Pro W3" charset="0"/>
              </a:rPr>
              <a:t>(4 of 7)</a:t>
            </a:r>
            <a:endParaRPr lang="en-IN" dirty="0"/>
          </a:p>
        </p:txBody>
      </p:sp>
      <p:sp>
        <p:nvSpPr>
          <p:cNvPr id="3" name="Content Placeholder 2"/>
          <p:cNvSpPr>
            <a:spLocks noGrp="1"/>
          </p:cNvSpPr>
          <p:nvPr>
            <p:ph sz="quarter" idx="13"/>
          </p:nvPr>
        </p:nvSpPr>
        <p:spPr>
          <a:xfrm>
            <a:off x="457200" y="1556326"/>
            <a:ext cx="8229600" cy="4618696"/>
          </a:xfrm>
        </p:spPr>
        <p:txBody>
          <a:bodyPr/>
          <a:lstStyle/>
          <a:p>
            <a:pPr marL="741553" lvl="1" indent="-284353">
              <a:spcAft>
                <a:spcPct val="0"/>
              </a:spcAft>
              <a:buSzPts val="2400"/>
            </a:pPr>
            <a:r>
              <a:rPr lang="en-US" kern="1200" dirty="0">
                <a:solidFill>
                  <a:srgbClr val="000000"/>
                </a:solidFill>
                <a:latin typeface="Arial (Body)"/>
                <a:ea typeface="ヒラギノ角ゴ Pro W3" charset="0"/>
              </a:rPr>
              <a:t>Index funds: mutual funds that attempt to mirror the movements of an existing stock index</a:t>
            </a:r>
          </a:p>
          <a:p>
            <a:pPr marL="741553" lvl="1" indent="-284353">
              <a:spcAft>
                <a:spcPct val="0"/>
              </a:spcAft>
              <a:buSzPts val="2400"/>
            </a:pPr>
            <a:r>
              <a:rPr lang="en-US" kern="1200" dirty="0">
                <a:solidFill>
                  <a:srgbClr val="000000"/>
                </a:solidFill>
                <a:latin typeface="Arial (Body)"/>
                <a:ea typeface="ヒラギノ角ゴ Pro W3" charset="0"/>
              </a:rPr>
              <a:t>International stock funds: mutual funds that focus on firms that are based outside the U.S.</a:t>
            </a:r>
          </a:p>
          <a:p>
            <a:pPr marL="741553" lvl="1" indent="-284353">
              <a:spcAft>
                <a:spcPct val="0"/>
              </a:spcAft>
              <a:buSzPts val="2400"/>
            </a:pPr>
            <a:r>
              <a:rPr lang="en-US" kern="1200" dirty="0">
                <a:solidFill>
                  <a:srgbClr val="000000"/>
                </a:solidFill>
                <a:latin typeface="Arial (Body)"/>
                <a:ea typeface="ヒラギノ角ゴ Pro W3" charset="0"/>
              </a:rPr>
              <a:t>Socially responsible stock funds: mutual funds that screen out firms viewed by some as offensive</a:t>
            </a:r>
          </a:p>
          <a:p>
            <a:pPr marL="741553" lvl="1" indent="-284353">
              <a:spcAft>
                <a:spcPct val="0"/>
              </a:spcAft>
              <a:buSzPts val="2400"/>
            </a:pPr>
            <a:r>
              <a:rPr lang="en-US" kern="1200" dirty="0">
                <a:solidFill>
                  <a:srgbClr val="000000"/>
                </a:solidFill>
                <a:latin typeface="Arial (Body)"/>
                <a:ea typeface="ヒラギノ角ゴ Pro W3" charset="0"/>
              </a:rPr>
              <a:t>Hybrid funds own both stocks and bonds</a:t>
            </a:r>
          </a:p>
          <a:p>
            <a:pPr marL="741553" lvl="1" indent="-284353">
              <a:spcAft>
                <a:spcPct val="0"/>
              </a:spcAft>
              <a:buSzPts val="2400"/>
            </a:pPr>
            <a:r>
              <a:rPr lang="en-US" kern="1200" dirty="0">
                <a:solidFill>
                  <a:srgbClr val="000000"/>
                </a:solidFill>
                <a:latin typeface="Arial (Body)"/>
                <a:ea typeface="ヒラギノ角ゴ Pro W3" charset="0"/>
              </a:rPr>
              <a:t>Other types of funds further subdivide investments. Examples include;</a:t>
            </a:r>
          </a:p>
          <a:p>
            <a:pPr marL="1144800" lvl="2">
              <a:spcAft>
                <a:spcPct val="0"/>
              </a:spcAft>
              <a:buSzPts val="2400"/>
            </a:pPr>
            <a:r>
              <a:rPr lang="en-US" kern="1200" dirty="0">
                <a:solidFill>
                  <a:srgbClr val="000000"/>
                </a:solidFill>
                <a:latin typeface="Arial (Body)"/>
                <a:ea typeface="ヒラギノ角ゴ Pro W3" charset="0"/>
              </a:rPr>
              <a:t>Small cap growth funds</a:t>
            </a:r>
          </a:p>
          <a:p>
            <a:pPr marL="1144800" lvl="2">
              <a:spcAft>
                <a:spcPct val="0"/>
              </a:spcAft>
              <a:buSzPts val="2400"/>
            </a:pPr>
            <a:r>
              <a:rPr lang="en-US" kern="1200" dirty="0">
                <a:solidFill>
                  <a:srgbClr val="000000"/>
                </a:solidFill>
                <a:latin typeface="Arial (Body)"/>
                <a:ea typeface="ヒラギノ角ゴ Pro W3" charset="0"/>
              </a:rPr>
              <a:t>Treasury inflation protected securities (</a:t>
            </a:r>
            <a:r>
              <a:rPr lang="en-US" kern="1200" dirty="0" smtClean="0">
                <a:solidFill>
                  <a:srgbClr val="000000"/>
                </a:solidFill>
                <a:latin typeface="Arial (Body)"/>
                <a:ea typeface="ヒラギノ角ゴ Pro W3" charset="0"/>
              </a:rPr>
              <a:t>T</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I</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Ps)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83537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a:latin typeface="Arial (Heading)"/>
                <a:ea typeface="ヒラギノ角ゴ Pro W3" charset="0"/>
                <a:cs typeface="ヒラギノ角ゴ Pro W3" charset="0"/>
              </a:rPr>
              <a:t>(1 of </a:t>
            </a:r>
            <a:r>
              <a:rPr lang="en-US" sz="2000" b="0" kern="1200" dirty="0" smtClean="0">
                <a:latin typeface="Arial (Heading)"/>
                <a:ea typeface="ヒラギノ角ゴ Pro W3" charset="0"/>
                <a:cs typeface="ヒラギノ角ゴ Pro W3" charset="0"/>
              </a:rPr>
              <a:t>5)</a:t>
            </a:r>
            <a:endParaRPr lang="en-IN" dirty="0"/>
          </a:p>
        </p:txBody>
      </p:sp>
      <p:sp>
        <p:nvSpPr>
          <p:cNvPr id="3" name="Content Placeholder 2"/>
          <p:cNvSpPr>
            <a:spLocks noGrp="1"/>
          </p:cNvSpPr>
          <p:nvPr>
            <p:ph sz="quarter" idx="13"/>
          </p:nvPr>
        </p:nvSpPr>
        <p:spPr>
          <a:xfrm>
            <a:off x="457201" y="1556327"/>
            <a:ext cx="1112808" cy="424874"/>
          </a:xfrm>
        </p:spPr>
        <p:txBody>
          <a:bodyPr/>
          <a:lstStyle/>
          <a:p>
            <a:pPr marL="255600"/>
            <a:r>
              <a:rPr lang="en-US" kern="1200" dirty="0" smtClean="0">
                <a:solidFill>
                  <a:srgbClr val="000000"/>
                </a:solidFill>
                <a:latin typeface="Arial (Body)"/>
                <a:ea typeface="ヒラギノ角ゴ Pro W3" charset="0"/>
                <a:cs typeface="ヒラギノ角ゴ Pro W3" charset="0"/>
              </a:rPr>
              <a:t>Go to</a:t>
            </a:r>
            <a:endParaRPr lang="en-US"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1630391" y="1543658"/>
            <a:ext cx="4080296" cy="437543"/>
          </a:xfrm>
        </p:spPr>
        <p:txBody>
          <a:bodyPr lIns="0" tIns="0" rIns="0" bIns="0"/>
          <a:lstStyle/>
          <a:p>
            <a:pPr marL="0" indent="0">
              <a:buNone/>
            </a:pPr>
            <a:r>
              <a:rPr lang="en-US" kern="1200" dirty="0">
                <a:solidFill>
                  <a:srgbClr val="000000"/>
                </a:solidFill>
                <a:latin typeface="Arial (Body)"/>
                <a:ea typeface="ヒラギノ角ゴ Pro W3" charset="0"/>
                <a:cs typeface="ヒラギノ角ゴ Pro W3" charset="0"/>
                <a:hlinkClick r:id="rId2" tooltip="http://www.vanguard.com/"/>
              </a:rPr>
              <a:t>https://investor.vanguard.com</a:t>
            </a:r>
            <a:endParaRPr lang="en-US" kern="1200" dirty="0">
              <a:solidFill>
                <a:srgbClr val="000000"/>
              </a:solidFill>
              <a:latin typeface="Arial (Body)"/>
              <a:ea typeface="ヒラギノ角ゴ Pro W3" charset="0"/>
              <a:cs typeface="ヒラギノ角ゴ Pro W3" charset="0"/>
            </a:endParaRPr>
          </a:p>
        </p:txBody>
      </p:sp>
      <p:sp>
        <p:nvSpPr>
          <p:cNvPr id="7" name="Content Placeholder 6"/>
          <p:cNvSpPr>
            <a:spLocks noGrp="1"/>
          </p:cNvSpPr>
          <p:nvPr>
            <p:ph sz="quarter" idx="15"/>
          </p:nvPr>
        </p:nvSpPr>
        <p:spPr>
          <a:xfrm>
            <a:off x="5779695" y="1555245"/>
            <a:ext cx="3045125" cy="427038"/>
          </a:xfrm>
        </p:spPr>
        <p:txBody>
          <a:bodyPr lIns="0" tIns="0" rIns="0" bIns="0"/>
          <a:lstStyle/>
          <a:p>
            <a:pPr marL="0" indent="0">
              <a:buNone/>
            </a:pPr>
            <a:r>
              <a:rPr lang="en-US" kern="1200" dirty="0">
                <a:solidFill>
                  <a:srgbClr val="000000"/>
                </a:solidFill>
                <a:latin typeface="Arial (Body)"/>
                <a:ea typeface="ヒラギノ角ゴ Pro W3" charset="0"/>
                <a:cs typeface="ヒラギノ角ゴ Pro W3" charset="0"/>
              </a:rPr>
              <a:t>and insert the search</a:t>
            </a:r>
            <a:endParaRPr lang="en-IN" dirty="0"/>
          </a:p>
        </p:txBody>
      </p:sp>
      <p:sp>
        <p:nvSpPr>
          <p:cNvPr id="9" name="Content Placeholder 8"/>
          <p:cNvSpPr>
            <a:spLocks noGrp="1"/>
          </p:cNvSpPr>
          <p:nvPr>
            <p:ph sz="quarter" idx="13"/>
          </p:nvPr>
        </p:nvSpPr>
        <p:spPr>
          <a:xfrm>
            <a:off x="741873" y="2033718"/>
            <a:ext cx="2605176" cy="384617"/>
          </a:xfrm>
        </p:spPr>
        <p:txBody>
          <a:bodyPr/>
          <a:lstStyle/>
          <a:p>
            <a:pPr marL="432" indent="0">
              <a:buNone/>
            </a:pPr>
            <a:r>
              <a:rPr lang="en-US" kern="1200" dirty="0">
                <a:solidFill>
                  <a:srgbClr val="000000"/>
                </a:solidFill>
                <a:latin typeface="Arial (Body)"/>
                <a:ea typeface="ヒラギノ角ゴ Pro W3" charset="0"/>
                <a:cs typeface="ヒラギノ角ゴ Pro W3" charset="0"/>
              </a:rPr>
              <a:t>term “index funds</a:t>
            </a:r>
            <a:r>
              <a:rPr lang="en-US" kern="1200" dirty="0" smtClean="0">
                <a:solidFill>
                  <a:srgbClr val="000000"/>
                </a:solidFill>
                <a:latin typeface="Arial (Body)"/>
                <a:ea typeface="ヒラギノ角ゴ Pro W3" charset="0"/>
                <a:cs typeface="ヒラギノ角ゴ Pro W3" charset="0"/>
              </a:rPr>
              <a:t>”</a:t>
            </a:r>
            <a:endParaRPr lang="en-US" u="sng"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536297"/>
            <a:ext cx="8229600" cy="1104050"/>
          </a:xfrm>
        </p:spPr>
        <p:txBody>
          <a:bodyPr lIns="0" tIns="0" rIns="0" bIns="0"/>
          <a:lstStyle/>
          <a:p>
            <a:pPr marL="255651" lvl="0" indent="-255651">
              <a:spcAft>
                <a:spcPct val="0"/>
              </a:spcAft>
              <a:buSzPts val="2400"/>
            </a:pPr>
            <a:r>
              <a:rPr lang="en-US" kern="1200" dirty="0" smtClean="0">
                <a:solidFill>
                  <a:srgbClr val="000000"/>
                </a:solidFill>
                <a:latin typeface="Arial (Body)"/>
                <a:ea typeface="ヒラギノ角ゴ Pro W3" charset="0"/>
                <a:cs typeface="ヒラギノ角ゴ Pro W3" charset="0"/>
              </a:rPr>
              <a:t>This </a:t>
            </a:r>
            <a:r>
              <a:rPr lang="en-US" kern="1200" dirty="0">
                <a:solidFill>
                  <a:srgbClr val="000000"/>
                </a:solidFill>
                <a:latin typeface="Arial (Body)"/>
                <a:ea typeface="ヒラギノ角ゴ Pro W3" charset="0"/>
                <a:cs typeface="ヒラギノ角ゴ Pro W3" charset="0"/>
              </a:rPr>
              <a:t>Web site provides news and other information about index mutual funds that can guide your investment decisions.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03256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Types of Mutual Funds </a:t>
            </a:r>
            <a:r>
              <a:rPr lang="en-US" sz="2000" b="0" kern="1200" dirty="0">
                <a:latin typeface="Arial (Heading)"/>
                <a:ea typeface="ヒラギノ角ゴ Pro W3" charset="0"/>
                <a:cs typeface="ヒラギノ角ゴ Pro W3" charset="0"/>
              </a:rPr>
              <a:t>(5 of 7)</a:t>
            </a:r>
            <a:endParaRPr lang="en-IN" dirty="0"/>
          </a:p>
        </p:txBody>
      </p:sp>
      <p:sp>
        <p:nvSpPr>
          <p:cNvPr id="5" name="Content Placeholder 4"/>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Types of bond mutual funds</a:t>
            </a:r>
          </a:p>
          <a:p>
            <a:pPr marL="741553" lvl="1" indent="-284353">
              <a:spcAft>
                <a:spcPct val="0"/>
              </a:spcAft>
              <a:buSzPts val="2400"/>
            </a:pPr>
            <a:r>
              <a:rPr lang="en-US" kern="1200" dirty="0">
                <a:solidFill>
                  <a:srgbClr val="000000"/>
                </a:solidFill>
                <a:latin typeface="Arial (Body)"/>
                <a:ea typeface="ヒラギノ角ゴ Pro W3" charset="0"/>
              </a:rPr>
              <a:t>Treasury bond funds: mutual funds that focus on investment in Treasury bonds</a:t>
            </a:r>
          </a:p>
          <a:p>
            <a:pPr marL="741553" lvl="1" indent="-284353">
              <a:spcAft>
                <a:spcPct val="0"/>
              </a:spcAft>
              <a:buSzPts val="2400"/>
            </a:pPr>
            <a:r>
              <a:rPr lang="en-US" kern="1200" dirty="0">
                <a:solidFill>
                  <a:srgbClr val="000000"/>
                </a:solidFill>
                <a:latin typeface="Arial (Body)"/>
                <a:ea typeface="ヒラギノ角ゴ Pro W3" charset="0"/>
              </a:rPr>
              <a:t>Ginnie Mae funds: mutual funds that invest in bonds issued by the Government National Mortgage Association</a:t>
            </a:r>
          </a:p>
          <a:p>
            <a:pPr marL="741553" lvl="1" indent="-284353">
              <a:spcAft>
                <a:spcPct val="0"/>
              </a:spcAft>
              <a:buSzPts val="2400"/>
            </a:pPr>
            <a:r>
              <a:rPr lang="en-US" kern="1200" dirty="0">
                <a:solidFill>
                  <a:srgbClr val="000000"/>
                </a:solidFill>
                <a:latin typeface="Arial (Body)"/>
                <a:ea typeface="ヒラギノ角ゴ Pro W3" charset="0"/>
              </a:rPr>
              <a:t>Corporate bond funds: mutual funds that focus on bonds issued by high-quality firms that tend to have a low degree of default </a:t>
            </a:r>
            <a:r>
              <a:rPr lang="en-US" kern="1200" dirty="0" smtClean="0">
                <a:solidFill>
                  <a:srgbClr val="000000"/>
                </a:solidFill>
                <a:latin typeface="Arial (Body)"/>
                <a:ea typeface="ヒラギノ角ゴ Pro W3" charset="0"/>
              </a:rPr>
              <a:t>risk</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77627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Types of Mutual Funds </a:t>
            </a:r>
            <a:r>
              <a:rPr lang="en-US" sz="2000" b="0" kern="1200" dirty="0">
                <a:latin typeface="Arial (Heading)"/>
                <a:ea typeface="ヒラギノ角ゴ Pro W3" charset="0"/>
                <a:cs typeface="ヒラギノ角ゴ Pro W3" charset="0"/>
              </a:rPr>
              <a:t>(6 of 7)</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High-yield (junk) bond funds: mutual funds that focus on relatively risky bonds issued by firms that are subject to default risk</a:t>
            </a:r>
          </a:p>
          <a:p>
            <a:pPr marL="741553" lvl="1" indent="-284353">
              <a:spcAft>
                <a:spcPct val="0"/>
              </a:spcAft>
              <a:buSzPts val="2400"/>
            </a:pPr>
            <a:r>
              <a:rPr lang="en-US" kern="1200" dirty="0">
                <a:solidFill>
                  <a:srgbClr val="000000"/>
                </a:solidFill>
                <a:latin typeface="Arial (Body)"/>
                <a:ea typeface="ヒラギノ角ゴ Pro W3" charset="0"/>
              </a:rPr>
              <a:t>Municipal bond funds: mutual funds that invest in municipal bonds</a:t>
            </a:r>
          </a:p>
          <a:p>
            <a:pPr marL="741553" lvl="1" indent="-284353">
              <a:spcAft>
                <a:spcPct val="0"/>
              </a:spcAft>
              <a:buSzPts val="2400"/>
            </a:pPr>
            <a:r>
              <a:rPr lang="en-US" kern="1200" dirty="0">
                <a:solidFill>
                  <a:srgbClr val="000000"/>
                </a:solidFill>
                <a:latin typeface="Arial (Body)"/>
                <a:ea typeface="ヒラギノ角ゴ Pro W3" charset="0"/>
              </a:rPr>
              <a:t>Index bond funds: mutual funds that are intended to mimic performance of a specified bond </a:t>
            </a:r>
            <a:r>
              <a:rPr lang="en-US" kern="1200" dirty="0" smtClean="0">
                <a:solidFill>
                  <a:srgbClr val="000000"/>
                </a:solidFill>
                <a:latin typeface="Arial (Body)"/>
                <a:ea typeface="ヒラギノ角ゴ Pro W3" charset="0"/>
              </a:rPr>
              <a:t>index</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22577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Types of Mutual Funds </a:t>
            </a:r>
            <a:r>
              <a:rPr lang="en-US" sz="2000" b="0" kern="1200" dirty="0">
                <a:latin typeface="Arial (Heading)"/>
                <a:ea typeface="ヒラギノ角ゴ Pro W3" charset="0"/>
                <a:cs typeface="ヒラギノ角ゴ Pro W3" charset="0"/>
              </a:rPr>
              <a:t>(7 of 7)</a:t>
            </a:r>
            <a:endParaRPr lang="en-IN" dirty="0"/>
          </a:p>
        </p:txBody>
      </p:sp>
      <p:sp>
        <p:nvSpPr>
          <p:cNvPr id="3" name="Content Placeholder 2"/>
          <p:cNvSpPr>
            <a:spLocks noGrp="1"/>
          </p:cNvSpPr>
          <p:nvPr>
            <p:ph sz="quarter" idx="13"/>
          </p:nvPr>
        </p:nvSpPr>
        <p:spPr>
          <a:xfrm>
            <a:off x="457200" y="1556326"/>
            <a:ext cx="8382000" cy="4434275"/>
          </a:xfrm>
        </p:spPr>
        <p:txBody>
          <a:bodyPr/>
          <a:lstStyle/>
          <a:p>
            <a:pPr marL="741553" lvl="1" indent="-284353">
              <a:spcAft>
                <a:spcPct val="0"/>
              </a:spcAft>
              <a:buSzPts val="2400"/>
            </a:pPr>
            <a:r>
              <a:rPr lang="en-US" kern="1200" dirty="0">
                <a:solidFill>
                  <a:srgbClr val="000000"/>
                </a:solidFill>
                <a:latin typeface="Arial (Body)"/>
                <a:ea typeface="ヒラギノ角ゴ Pro W3" charset="0"/>
              </a:rPr>
              <a:t>International bond funds: mutual funds that focus on bonds issued by </a:t>
            </a:r>
            <a:r>
              <a:rPr lang="pt-BR" kern="1200" dirty="0">
                <a:solidFill>
                  <a:srgbClr val="000000"/>
                </a:solidFill>
                <a:latin typeface="Arial (Body)"/>
                <a:ea typeface="ヒラギノ角ゴ Pro W3" charset="0"/>
              </a:rPr>
              <a:t>non-U.S</a:t>
            </a:r>
            <a:r>
              <a:rPr lang="en-US" kern="1200" dirty="0">
                <a:solidFill>
                  <a:srgbClr val="000000"/>
                </a:solidFill>
                <a:latin typeface="Arial (Body)"/>
                <a:ea typeface="ヒラギノ角ゴ Pro W3" charset="0"/>
              </a:rPr>
              <a:t>. firms or governments</a:t>
            </a:r>
          </a:p>
          <a:p>
            <a:pPr marL="1144778" lvl="2" indent="-230378">
              <a:spcAft>
                <a:spcPct val="0"/>
              </a:spcAft>
              <a:buSzPts val="2400"/>
            </a:pPr>
            <a:r>
              <a:rPr lang="en-US" kern="1200" dirty="0">
                <a:solidFill>
                  <a:srgbClr val="000000"/>
                </a:solidFill>
                <a:latin typeface="Arial (Body)"/>
                <a:ea typeface="ヒラギノ角ゴ Pro W3" charset="0"/>
              </a:rPr>
              <a:t>Exchange rate risk: risk realized when the value of a bond drops because the currency denominating the bond weakens against the dollar</a:t>
            </a:r>
          </a:p>
          <a:p>
            <a:pPr marL="741553" lvl="1" indent="-284353">
              <a:spcAft>
                <a:spcPct val="0"/>
              </a:spcAft>
              <a:buSzPts val="2400"/>
            </a:pPr>
            <a:r>
              <a:rPr lang="en-US" kern="1200" dirty="0">
                <a:solidFill>
                  <a:srgbClr val="000000"/>
                </a:solidFill>
                <a:latin typeface="Arial (Body)"/>
                <a:ea typeface="ヒラギノ角ゴ Pro W3" charset="0"/>
              </a:rPr>
              <a:t>Global bond funds: mutual funds that invest in foreign bonds as well as U.S. bonds</a:t>
            </a:r>
          </a:p>
          <a:p>
            <a:pPr marL="741553" lvl="1" indent="-284353">
              <a:spcAft>
                <a:spcPct val="0"/>
              </a:spcAft>
              <a:buSzPts val="2400"/>
            </a:pPr>
            <a:r>
              <a:rPr lang="en-US" kern="1200" dirty="0">
                <a:solidFill>
                  <a:srgbClr val="000000"/>
                </a:solidFill>
                <a:latin typeface="Arial (Body)"/>
                <a:ea typeface="ヒラギノ角ゴ Pro W3" charset="0"/>
              </a:rPr>
              <a:t>Maturity classifications—some funds are also segmented by their </a:t>
            </a:r>
            <a:r>
              <a:rPr lang="en-US" kern="1200" dirty="0" smtClean="0">
                <a:solidFill>
                  <a:srgbClr val="000000"/>
                </a:solidFill>
                <a:latin typeface="Arial (Body)"/>
                <a:ea typeface="ヒラギノ角ゴ Pro W3" charset="0"/>
              </a:rPr>
              <a:t>maturities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68030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kern="1200" dirty="0">
                <a:latin typeface="Arial (Heading)"/>
                <a:ea typeface="ヒラギノ角ゴ Pro W3" charset="0"/>
                <a:cs typeface="ヒラギノ角ゴ Pro W3" charset="0"/>
              </a:rPr>
              <a:t>Chapter Objectives </a:t>
            </a:r>
            <a:r>
              <a:rPr lang="en-US" sz="2000" b="0" kern="1200" dirty="0">
                <a:latin typeface="Arial (Heading)"/>
                <a:ea typeface="ヒラギノ角ゴ Pro W3" charset="0"/>
                <a:cs typeface="ヒラギノ角ゴ Pro W3" charset="0"/>
              </a:rPr>
              <a:t>(1 of 2)</a:t>
            </a:r>
            <a:endParaRPr lang="en-IN" dirty="0"/>
          </a:p>
        </p:txBody>
      </p:sp>
      <p:sp>
        <p:nvSpPr>
          <p:cNvPr id="4" name="Content Placeholder 3"/>
          <p:cNvSpPr>
            <a:spLocks noGrp="1"/>
          </p:cNvSpPr>
          <p:nvPr>
            <p:ph sz="quarter" idx="13"/>
          </p:nvPr>
        </p:nvSpPr>
        <p:spPr/>
        <p:txBody>
          <a:bodyPr/>
          <a:lstStyle/>
          <a:p>
            <a:pPr marL="0" lvl="0" indent="0">
              <a:buSzPts val="2400"/>
              <a:buNone/>
            </a:pPr>
            <a:r>
              <a:rPr lang="en-US" b="1" kern="1200" dirty="0">
                <a:solidFill>
                  <a:srgbClr val="007FA3"/>
                </a:solidFill>
                <a:latin typeface="Arial (Body)"/>
              </a:rPr>
              <a:t>17.1</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Provide a background on mutual funds</a:t>
            </a:r>
          </a:p>
          <a:p>
            <a:pPr marL="0" lvl="0" indent="0">
              <a:buSzPts val="2400"/>
              <a:buNone/>
            </a:pPr>
            <a:r>
              <a:rPr lang="en-US" b="1" kern="1200" dirty="0">
                <a:solidFill>
                  <a:srgbClr val="007FA3"/>
                </a:solidFill>
                <a:latin typeface="Arial (Body)"/>
              </a:rPr>
              <a:t>17.2</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Identify types of stock and bond mutual funds</a:t>
            </a:r>
          </a:p>
          <a:p>
            <a:pPr marL="0" lvl="0" indent="0">
              <a:buSzPts val="2400"/>
              <a:buNone/>
            </a:pPr>
            <a:r>
              <a:rPr lang="en-US" b="1" kern="1200" dirty="0">
                <a:solidFill>
                  <a:srgbClr val="007FA3"/>
                </a:solidFill>
                <a:latin typeface="Arial (Body)"/>
              </a:rPr>
              <a:t>17.3</a:t>
            </a:r>
            <a:r>
              <a:rPr lang="en-US" b="1" kern="1200" dirty="0">
                <a:solidFill>
                  <a:srgbClr val="000000"/>
                </a:solidFill>
                <a:latin typeface="Arial (Body)"/>
              </a:rPr>
              <a:t> </a:t>
            </a:r>
            <a:r>
              <a:rPr lang="en-US" kern="1200" dirty="0">
                <a:solidFill>
                  <a:srgbClr val="000000"/>
                </a:solidFill>
                <a:latin typeface="Arial (Body)"/>
              </a:rPr>
              <a:t>Describe exchange-traded </a:t>
            </a:r>
            <a:r>
              <a:rPr lang="en-US" kern="1200" dirty="0" smtClean="0">
                <a:solidFill>
                  <a:srgbClr val="000000"/>
                </a:solidFill>
                <a:latin typeface="Arial (Body)"/>
              </a:rPr>
              <a:t>funds</a:t>
            </a:r>
            <a:endParaRPr lang="en-US" kern="1200" dirty="0">
              <a:solidFill>
                <a:srgbClr val="000000"/>
              </a:solidFill>
              <a:latin typeface="Arial (Body)"/>
              <a:ea typeface="ヒラギノ角ゴ Pro W3" charset="0"/>
              <a:cs typeface="ヒラギノ角ゴ Pro W3" charset="0"/>
            </a:endParaRPr>
          </a:p>
          <a:p>
            <a:pPr marL="0" lvl="0" indent="0">
              <a:buSzPts val="2400"/>
              <a:buNone/>
            </a:pPr>
            <a:r>
              <a:rPr lang="en-US" b="1" kern="1200" dirty="0">
                <a:solidFill>
                  <a:srgbClr val="007FA3"/>
                </a:solidFill>
                <a:latin typeface="Arial (Body)"/>
              </a:rPr>
              <a:t>17.4</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the return-risk trade-off among mutual funds</a:t>
            </a:r>
          </a:p>
          <a:p>
            <a:pPr marL="0" lvl="0" indent="0">
              <a:buSzPts val="2400"/>
              <a:buNone/>
            </a:pPr>
            <a:r>
              <a:rPr lang="en-US" b="1" kern="1200" dirty="0">
                <a:solidFill>
                  <a:srgbClr val="007FA3"/>
                </a:solidFill>
                <a:latin typeface="Arial (Body)"/>
              </a:rPr>
              <a:t>17.5</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Discuss how to choose among mutual funds</a:t>
            </a:r>
          </a:p>
          <a:p>
            <a:pPr marL="0" lvl="0" indent="0">
              <a:buSzPts val="2400"/>
              <a:buNone/>
            </a:pPr>
            <a:r>
              <a:rPr lang="en-US" b="1" kern="1200" dirty="0">
                <a:solidFill>
                  <a:srgbClr val="007FA3"/>
                </a:solidFill>
                <a:latin typeface="Arial (Body)"/>
              </a:rPr>
              <a:t>17.6</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Describe quotations of mutual </a:t>
            </a:r>
            <a:r>
              <a:rPr lang="en-US" kern="1200" dirty="0" smtClean="0">
                <a:solidFill>
                  <a:srgbClr val="000000"/>
                </a:solidFill>
                <a:latin typeface="Arial (Body)"/>
                <a:ea typeface="ヒラギノ角ゴ Pro W3" charset="0"/>
                <a:cs typeface="ヒラギノ角ゴ Pro W3" charset="0"/>
              </a:rPr>
              <a:t>funds</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3025435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Exchange-Traded Funds </a:t>
            </a:r>
            <a:r>
              <a:rPr lang="en-US" sz="2000" b="0" kern="1200" dirty="0">
                <a:latin typeface="Arial (Heading)"/>
                <a:ea typeface="ヒラギノ角ゴ Pro W3" charset="0"/>
                <a:cs typeface="ヒラギノ角ゴ Pro W3" charset="0"/>
              </a:rPr>
              <a:t>(1 of 3)</a:t>
            </a:r>
            <a:endParaRPr lang="en-IN" b="0" dirty="0"/>
          </a:p>
        </p:txBody>
      </p:sp>
      <p:sp>
        <p:nvSpPr>
          <p:cNvPr id="3" name="Content Placeholder 2"/>
          <p:cNvSpPr>
            <a:spLocks noGrp="1"/>
          </p:cNvSpPr>
          <p:nvPr>
            <p:ph sz="quarter" idx="13"/>
          </p:nvPr>
        </p:nvSpPr>
        <p:spPr>
          <a:xfrm>
            <a:off x="457200" y="1556326"/>
            <a:ext cx="8090452" cy="4434275"/>
          </a:xfrm>
        </p:spPr>
        <p:txBody>
          <a:bodyPr/>
          <a:lstStyle/>
          <a:p>
            <a:r>
              <a:rPr lang="en-US" dirty="0"/>
              <a:t>Exchange-traded funds (</a:t>
            </a:r>
            <a:r>
              <a:rPr lang="en-US" dirty="0" smtClean="0"/>
              <a:t>E</a:t>
            </a:r>
            <a:r>
              <a:rPr lang="en-US" sz="100" dirty="0" smtClean="0"/>
              <a:t> </a:t>
            </a:r>
            <a:r>
              <a:rPr lang="en-US" dirty="0" smtClean="0"/>
              <a:t>T</a:t>
            </a:r>
            <a:r>
              <a:rPr lang="en-US" sz="100" dirty="0" smtClean="0"/>
              <a:t> </a:t>
            </a:r>
            <a:r>
              <a:rPr lang="en-US" dirty="0" smtClean="0"/>
              <a:t>Fs</a:t>
            </a:r>
            <a:r>
              <a:rPr lang="en-US" dirty="0"/>
              <a:t>): funds that are designed to track other assets such a particular stock index (like index funds), a particular bond index, a commodity, or a basket of assets</a:t>
            </a:r>
            <a:r>
              <a:rPr lang="en-US" dirty="0" smtClean="0"/>
              <a:t>.</a:t>
            </a:r>
            <a:endParaRPr lang="en-US" dirty="0"/>
          </a:p>
          <a:p>
            <a:pPr lvl="1" indent="-284400"/>
            <a:r>
              <a:rPr lang="en-US" dirty="0" smtClean="0"/>
              <a:t>E</a:t>
            </a:r>
            <a:r>
              <a:rPr lang="en-US" sz="100" dirty="0" smtClean="0"/>
              <a:t> </a:t>
            </a:r>
            <a:r>
              <a:rPr lang="en-US" dirty="0" smtClean="0"/>
              <a:t>T</a:t>
            </a:r>
            <a:r>
              <a:rPr lang="en-US" sz="100" dirty="0" smtClean="0"/>
              <a:t> </a:t>
            </a:r>
            <a:r>
              <a:rPr lang="en-US" dirty="0" smtClean="0"/>
              <a:t>Fs </a:t>
            </a:r>
            <a:r>
              <a:rPr lang="en-US" dirty="0"/>
              <a:t>trade like stocks on a specific exchange</a:t>
            </a:r>
          </a:p>
          <a:p>
            <a:pPr lvl="1" indent="-284400"/>
            <a:r>
              <a:rPr lang="en-US" dirty="0"/>
              <a:t>Can be bought and sold throughout the day</a:t>
            </a:r>
          </a:p>
          <a:p>
            <a:pPr lvl="1" indent="-284400"/>
            <a:r>
              <a:rPr lang="en-US" dirty="0"/>
              <a:t>Price fluctuates accordingly</a:t>
            </a:r>
          </a:p>
          <a:p>
            <a:pPr lvl="1" indent="-284400"/>
            <a:r>
              <a:rPr lang="en-US" dirty="0"/>
              <a:t>Currently more than $4 trillion invested in </a:t>
            </a:r>
            <a:r>
              <a:rPr lang="en-US" dirty="0" smtClean="0"/>
              <a:t>E</a:t>
            </a:r>
            <a:r>
              <a:rPr lang="en-US" sz="100" dirty="0" smtClean="0"/>
              <a:t> </a:t>
            </a:r>
            <a:r>
              <a:rPr lang="en-US" dirty="0" smtClean="0"/>
              <a:t>T</a:t>
            </a:r>
            <a:r>
              <a:rPr lang="en-US" sz="100" dirty="0" smtClean="0"/>
              <a:t> </a:t>
            </a:r>
            <a:r>
              <a:rPr lang="en-US" dirty="0" smtClean="0"/>
              <a:t>Fs</a:t>
            </a:r>
            <a:endParaRPr lang="en-US" dirty="0"/>
          </a:p>
        </p:txBody>
      </p:sp>
    </p:spTree>
    <p:extLst>
      <p:ext uri="{BB962C8B-B14F-4D97-AF65-F5344CB8AC3E}">
        <p14:creationId xmlns:p14="http://schemas.microsoft.com/office/powerpoint/2010/main" val="141919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Exchange-Traded Funds </a:t>
            </a:r>
            <a:r>
              <a:rPr lang="en-US" sz="2000" b="0" kern="1200" dirty="0">
                <a:latin typeface="Arial (Heading)"/>
                <a:ea typeface="ヒラギノ角ゴ Pro W3" charset="0"/>
                <a:cs typeface="ヒラギノ角ゴ Pro W3" charset="0"/>
              </a:rPr>
              <a:t>(2 of 3)</a:t>
            </a:r>
            <a:endParaRPr lang="en-IN" b="0" dirty="0"/>
          </a:p>
        </p:txBody>
      </p:sp>
      <p:sp>
        <p:nvSpPr>
          <p:cNvPr id="3" name="Content Placeholder 2"/>
          <p:cNvSpPr>
            <a:spLocks noGrp="1"/>
          </p:cNvSpPr>
          <p:nvPr>
            <p:ph sz="quarter" idx="13"/>
          </p:nvPr>
        </p:nvSpPr>
        <p:spPr/>
        <p:txBody>
          <a:bodyPr/>
          <a:lstStyle/>
          <a:p>
            <a:r>
              <a:rPr lang="en-US" dirty="0"/>
              <a:t>Types of </a:t>
            </a:r>
            <a:r>
              <a:rPr lang="en-US" dirty="0" smtClean="0"/>
              <a:t>E</a:t>
            </a:r>
            <a:r>
              <a:rPr lang="en-US" sz="100" dirty="0" smtClean="0"/>
              <a:t> </a:t>
            </a:r>
            <a:r>
              <a:rPr lang="en-US" dirty="0" smtClean="0"/>
              <a:t>T</a:t>
            </a:r>
            <a:r>
              <a:rPr lang="en-US" sz="100" dirty="0" smtClean="0"/>
              <a:t> </a:t>
            </a:r>
            <a:r>
              <a:rPr lang="en-US" dirty="0" smtClean="0"/>
              <a:t>Fs</a:t>
            </a:r>
            <a:r>
              <a:rPr lang="en-US" dirty="0"/>
              <a:t>: Now more than 1,700 </a:t>
            </a:r>
            <a:r>
              <a:rPr lang="en-US" dirty="0" smtClean="0"/>
              <a:t>E</a:t>
            </a:r>
            <a:r>
              <a:rPr lang="en-US" sz="100" dirty="0" smtClean="0"/>
              <a:t> </a:t>
            </a:r>
            <a:r>
              <a:rPr lang="en-US" dirty="0" smtClean="0"/>
              <a:t>T</a:t>
            </a:r>
            <a:r>
              <a:rPr lang="en-US" sz="100" dirty="0" smtClean="0"/>
              <a:t> </a:t>
            </a:r>
            <a:r>
              <a:rPr lang="en-US" dirty="0" smtClean="0"/>
              <a:t>Fs </a:t>
            </a:r>
            <a:r>
              <a:rPr lang="en-US" dirty="0"/>
              <a:t>available to investors such as;</a:t>
            </a:r>
          </a:p>
          <a:p>
            <a:pPr lvl="1" indent="-284400"/>
            <a:r>
              <a:rPr lang="en-US" dirty="0"/>
              <a:t>Market </a:t>
            </a:r>
            <a:r>
              <a:rPr lang="en-US" dirty="0" smtClean="0"/>
              <a:t>E</a:t>
            </a:r>
            <a:r>
              <a:rPr lang="en-US" sz="100" dirty="0" smtClean="0"/>
              <a:t> </a:t>
            </a:r>
            <a:r>
              <a:rPr lang="en-US" dirty="0" smtClean="0"/>
              <a:t>T</a:t>
            </a:r>
            <a:r>
              <a:rPr lang="en-US" sz="100" dirty="0" smtClean="0"/>
              <a:t> </a:t>
            </a:r>
            <a:r>
              <a:rPr lang="en-US" dirty="0" smtClean="0"/>
              <a:t>Fs </a:t>
            </a:r>
            <a:r>
              <a:rPr lang="en-US" dirty="0"/>
              <a:t>that mimic a stock index</a:t>
            </a:r>
          </a:p>
          <a:p>
            <a:pPr lvl="1" indent="-284400"/>
            <a:r>
              <a:rPr lang="en-US" dirty="0"/>
              <a:t>Bond </a:t>
            </a:r>
            <a:r>
              <a:rPr lang="en-US" dirty="0" smtClean="0"/>
              <a:t>E</a:t>
            </a:r>
            <a:r>
              <a:rPr lang="en-US" sz="100" dirty="0" smtClean="0"/>
              <a:t> </a:t>
            </a:r>
            <a:r>
              <a:rPr lang="en-US" dirty="0" smtClean="0"/>
              <a:t>T</a:t>
            </a:r>
            <a:r>
              <a:rPr lang="en-US" sz="100" dirty="0" smtClean="0"/>
              <a:t> </a:t>
            </a:r>
            <a:r>
              <a:rPr lang="en-US" dirty="0" smtClean="0"/>
              <a:t>Fs </a:t>
            </a:r>
            <a:r>
              <a:rPr lang="en-US" dirty="0"/>
              <a:t>containing a selection of bonds such as U.S. Treasury bonds</a:t>
            </a:r>
          </a:p>
          <a:p>
            <a:pPr lvl="1" indent="-284400"/>
            <a:r>
              <a:rPr lang="en-US" dirty="0"/>
              <a:t>Sector </a:t>
            </a:r>
            <a:r>
              <a:rPr lang="en-US" dirty="0" smtClean="0"/>
              <a:t>E</a:t>
            </a:r>
            <a:r>
              <a:rPr lang="en-US" sz="100" dirty="0" smtClean="0"/>
              <a:t> </a:t>
            </a:r>
            <a:r>
              <a:rPr lang="en-US" dirty="0" smtClean="0"/>
              <a:t>T</a:t>
            </a:r>
            <a:r>
              <a:rPr lang="en-US" sz="100" dirty="0" smtClean="0"/>
              <a:t> </a:t>
            </a:r>
            <a:r>
              <a:rPr lang="en-US" dirty="0" smtClean="0"/>
              <a:t>Fs </a:t>
            </a:r>
            <a:r>
              <a:rPr lang="en-US" dirty="0"/>
              <a:t>that focus on an industry</a:t>
            </a:r>
          </a:p>
          <a:p>
            <a:pPr lvl="1" indent="-284400"/>
            <a:r>
              <a:rPr lang="en-US" dirty="0"/>
              <a:t>Foreign currency </a:t>
            </a:r>
            <a:r>
              <a:rPr lang="en-US" dirty="0" smtClean="0"/>
              <a:t>E</a:t>
            </a:r>
            <a:r>
              <a:rPr lang="en-US" sz="100" dirty="0" smtClean="0"/>
              <a:t> </a:t>
            </a:r>
            <a:r>
              <a:rPr lang="en-US" dirty="0" smtClean="0"/>
              <a:t>T</a:t>
            </a:r>
            <a:r>
              <a:rPr lang="en-US" sz="100" dirty="0" smtClean="0"/>
              <a:t> </a:t>
            </a:r>
            <a:r>
              <a:rPr lang="en-US" dirty="0" smtClean="0"/>
              <a:t>Fs</a:t>
            </a:r>
            <a:endParaRPr lang="en-US" dirty="0"/>
          </a:p>
          <a:p>
            <a:pPr lvl="1" indent="-284400"/>
            <a:r>
              <a:rPr lang="en-US" dirty="0"/>
              <a:t>Numerous </a:t>
            </a:r>
            <a:r>
              <a:rPr lang="en-US" dirty="0" smtClean="0"/>
              <a:t>others</a:t>
            </a:r>
            <a:endParaRPr lang="en-US" dirty="0"/>
          </a:p>
        </p:txBody>
      </p:sp>
    </p:spTree>
    <p:extLst>
      <p:ext uri="{BB962C8B-B14F-4D97-AF65-F5344CB8AC3E}">
        <p14:creationId xmlns:p14="http://schemas.microsoft.com/office/powerpoint/2010/main" val="3844816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Exchange-Traded Funds </a:t>
            </a:r>
            <a:r>
              <a:rPr lang="en-US" sz="2000" b="0" kern="1200" dirty="0">
                <a:latin typeface="Arial (Heading)"/>
                <a:ea typeface="ヒラギノ角ゴ Pro W3" charset="0"/>
                <a:cs typeface="ヒラギノ角ゴ Pro W3" charset="0"/>
              </a:rPr>
              <a:t>(3 of 3)</a:t>
            </a:r>
            <a:endParaRPr lang="en-IN" b="0" dirty="0"/>
          </a:p>
        </p:txBody>
      </p:sp>
      <p:sp>
        <p:nvSpPr>
          <p:cNvPr id="3" name="Content Placeholder 2"/>
          <p:cNvSpPr>
            <a:spLocks noGrp="1"/>
          </p:cNvSpPr>
          <p:nvPr>
            <p:ph sz="quarter" idx="13"/>
          </p:nvPr>
        </p:nvSpPr>
        <p:spPr>
          <a:xfrm>
            <a:off x="457199" y="1556326"/>
            <a:ext cx="8342243" cy="4434275"/>
          </a:xfrm>
        </p:spPr>
        <p:txBody>
          <a:bodyPr/>
          <a:lstStyle/>
          <a:p>
            <a:r>
              <a:rPr lang="en-US" dirty="0"/>
              <a:t>Advantages of </a:t>
            </a:r>
            <a:r>
              <a:rPr lang="en-US" dirty="0" smtClean="0"/>
              <a:t>E</a:t>
            </a:r>
            <a:r>
              <a:rPr lang="en-US" sz="100" dirty="0" smtClean="0"/>
              <a:t> </a:t>
            </a:r>
            <a:r>
              <a:rPr lang="en-US" dirty="0" smtClean="0"/>
              <a:t>T</a:t>
            </a:r>
            <a:r>
              <a:rPr lang="en-US" sz="100" dirty="0" smtClean="0"/>
              <a:t> </a:t>
            </a:r>
            <a:r>
              <a:rPr lang="en-US" dirty="0" smtClean="0"/>
              <a:t>Fs</a:t>
            </a:r>
            <a:endParaRPr lang="en-US" dirty="0"/>
          </a:p>
          <a:p>
            <a:pPr lvl="1" indent="-284400"/>
            <a:r>
              <a:rPr lang="en-US" dirty="0"/>
              <a:t>Typically have lower expense ratios since most are passive management funds</a:t>
            </a:r>
          </a:p>
          <a:p>
            <a:pPr lvl="1" indent="-284400"/>
            <a:r>
              <a:rPr lang="en-US" dirty="0"/>
              <a:t>No loads on </a:t>
            </a:r>
            <a:r>
              <a:rPr lang="en-US" dirty="0" smtClean="0"/>
              <a:t>E</a:t>
            </a:r>
            <a:r>
              <a:rPr lang="en-US" sz="100" dirty="0" smtClean="0"/>
              <a:t> </a:t>
            </a:r>
            <a:r>
              <a:rPr lang="en-US" dirty="0" smtClean="0"/>
              <a:t>T</a:t>
            </a:r>
            <a:r>
              <a:rPr lang="en-US" sz="100" dirty="0" smtClean="0"/>
              <a:t> </a:t>
            </a:r>
            <a:r>
              <a:rPr lang="en-US" dirty="0" smtClean="0"/>
              <a:t>Fs</a:t>
            </a:r>
            <a:endParaRPr lang="en-US" dirty="0"/>
          </a:p>
          <a:p>
            <a:pPr lvl="1" indent="-284400"/>
            <a:r>
              <a:rPr lang="en-US" dirty="0"/>
              <a:t>Often more tax efficient</a:t>
            </a:r>
          </a:p>
          <a:p>
            <a:r>
              <a:rPr lang="en-US" dirty="0"/>
              <a:t>Disadvantages of </a:t>
            </a:r>
            <a:r>
              <a:rPr lang="en-US" dirty="0" smtClean="0"/>
              <a:t>E</a:t>
            </a:r>
            <a:r>
              <a:rPr lang="en-US" sz="100" dirty="0" smtClean="0"/>
              <a:t> </a:t>
            </a:r>
            <a:r>
              <a:rPr lang="en-US" dirty="0" smtClean="0"/>
              <a:t>T</a:t>
            </a:r>
            <a:r>
              <a:rPr lang="en-US" sz="100" dirty="0" smtClean="0"/>
              <a:t> </a:t>
            </a:r>
            <a:r>
              <a:rPr lang="en-US" dirty="0" smtClean="0"/>
              <a:t>Fs</a:t>
            </a:r>
            <a:endParaRPr lang="en-US" dirty="0"/>
          </a:p>
          <a:p>
            <a:pPr lvl="1" indent="-284400"/>
            <a:r>
              <a:rPr lang="en-US" dirty="0"/>
              <a:t>Some are thinly traded</a:t>
            </a:r>
          </a:p>
          <a:p>
            <a:pPr lvl="1" indent="-284400"/>
            <a:r>
              <a:rPr lang="en-US" dirty="0"/>
              <a:t>You pay a brokerage fee every time you buy additional </a:t>
            </a:r>
            <a:r>
              <a:rPr lang="en-US" dirty="0" smtClean="0"/>
              <a:t>E</a:t>
            </a:r>
            <a:r>
              <a:rPr lang="en-US" sz="100" dirty="0" smtClean="0"/>
              <a:t> </a:t>
            </a:r>
            <a:r>
              <a:rPr lang="en-US" dirty="0" smtClean="0"/>
              <a:t>T</a:t>
            </a:r>
            <a:r>
              <a:rPr lang="en-US" sz="100" dirty="0" smtClean="0"/>
              <a:t> </a:t>
            </a:r>
            <a:r>
              <a:rPr lang="en-US" dirty="0" smtClean="0"/>
              <a:t>F shares</a:t>
            </a:r>
            <a:endParaRPr lang="en-US" dirty="0"/>
          </a:p>
        </p:txBody>
      </p:sp>
    </p:spTree>
    <p:extLst>
      <p:ext uri="{BB962C8B-B14F-4D97-AF65-F5344CB8AC3E}">
        <p14:creationId xmlns:p14="http://schemas.microsoft.com/office/powerpoint/2010/main" val="2462216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a:latin typeface="Arial (Heading)"/>
                <a:ea typeface="ヒラギノ角ゴ Pro W3" charset="0"/>
                <a:cs typeface="ヒラギノ角ゴ Pro W3" charset="0"/>
              </a:rPr>
              <a:t>(1 of 9)</a:t>
            </a:r>
            <a:endParaRPr lang="en-IN" sz="2000"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Return from investing in a mutual fund</a:t>
            </a:r>
          </a:p>
          <a:p>
            <a:pPr marL="741553" lvl="1" indent="-284353">
              <a:spcAft>
                <a:spcPct val="0"/>
              </a:spcAft>
              <a:buSzPts val="2400"/>
            </a:pPr>
            <a:r>
              <a:rPr lang="en-US" kern="1200" dirty="0">
                <a:solidFill>
                  <a:srgbClr val="000000"/>
                </a:solidFill>
                <a:latin typeface="Arial (Body)"/>
                <a:ea typeface="ヒラギノ角ゴ Pro W3" charset="0"/>
              </a:rPr>
              <a:t>Dividend distributions</a:t>
            </a:r>
          </a:p>
          <a:p>
            <a:pPr marL="1144778" lvl="2" indent="-230378">
              <a:spcAft>
                <a:spcPct val="0"/>
              </a:spcAft>
              <a:buSzPts val="2400"/>
            </a:pPr>
            <a:r>
              <a:rPr lang="en-US" kern="1200" dirty="0">
                <a:solidFill>
                  <a:srgbClr val="000000"/>
                </a:solidFill>
                <a:latin typeface="Arial (Body)"/>
                <a:ea typeface="ヒラギノ角ゴ Pro W3" charset="0"/>
              </a:rPr>
              <a:t>Dividends received on stocks in the funds are distributed to shareholders</a:t>
            </a:r>
          </a:p>
          <a:p>
            <a:pPr marL="741553" lvl="1" indent="-284353">
              <a:spcAft>
                <a:spcPct val="0"/>
              </a:spcAft>
              <a:buSzPts val="2400"/>
            </a:pPr>
            <a:r>
              <a:rPr lang="en-US" kern="1200" dirty="0">
                <a:solidFill>
                  <a:srgbClr val="000000"/>
                </a:solidFill>
                <a:latin typeface="Arial (Body)"/>
                <a:ea typeface="ヒラギノ角ゴ Pro W3" charset="0"/>
              </a:rPr>
              <a:t>Capital gains distributions</a:t>
            </a:r>
          </a:p>
          <a:p>
            <a:pPr marL="1144778" lvl="2" indent="-230378">
              <a:spcAft>
                <a:spcPct val="0"/>
              </a:spcAft>
              <a:buSzPts val="2400"/>
            </a:pPr>
            <a:r>
              <a:rPr lang="en-US" kern="1200" dirty="0">
                <a:solidFill>
                  <a:srgbClr val="000000"/>
                </a:solidFill>
                <a:latin typeface="Arial (Body)"/>
                <a:ea typeface="ヒラギノ角ゴ Pro W3" charset="0"/>
              </a:rPr>
              <a:t>Proceeds received from the sale of securities are distributed to shareholders</a:t>
            </a:r>
          </a:p>
          <a:p>
            <a:pPr marL="741553" lvl="1" indent="-284353">
              <a:spcAft>
                <a:spcPct val="0"/>
              </a:spcAft>
              <a:buSzPts val="2400"/>
            </a:pPr>
            <a:r>
              <a:rPr lang="en-US" kern="1200" dirty="0">
                <a:solidFill>
                  <a:srgbClr val="000000"/>
                </a:solidFill>
                <a:latin typeface="Arial (Body)"/>
                <a:ea typeface="ヒラギノ角ゴ Pro W3" charset="0"/>
              </a:rPr>
              <a:t>Capital gains from redeeming shares</a:t>
            </a:r>
          </a:p>
          <a:p>
            <a:pPr marL="1144778" lvl="2" indent="-230378">
              <a:spcAft>
                <a:spcPct val="0"/>
              </a:spcAft>
              <a:buSzPts val="2400"/>
            </a:pPr>
            <a:r>
              <a:rPr lang="en-US" kern="1200" dirty="0">
                <a:solidFill>
                  <a:srgbClr val="000000"/>
                </a:solidFill>
                <a:latin typeface="Arial (Body)"/>
                <a:ea typeface="ヒラギノ角ゴ Pro W3" charset="0"/>
              </a:rPr>
              <a:t>If price received at redemption exceed price </a:t>
            </a:r>
            <a:r>
              <a:rPr lang="en-US" kern="1200" dirty="0" smtClean="0">
                <a:solidFill>
                  <a:srgbClr val="000000"/>
                </a:solidFill>
                <a:latin typeface="Arial (Body)"/>
                <a:ea typeface="ヒラギノ角ゴ Pro W3" charset="0"/>
              </a:rPr>
              <a:t>paid</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60546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9)</a:t>
            </a:r>
            <a:endParaRPr lang="en-IN" sz="2000" dirty="0"/>
          </a:p>
        </p:txBody>
      </p:sp>
      <p:sp>
        <p:nvSpPr>
          <p:cNvPr id="3" name="Content Placeholder 2"/>
          <p:cNvSpPr>
            <a:spLocks noGrp="1"/>
          </p:cNvSpPr>
          <p:nvPr>
            <p:ph sz="quarter" idx="13"/>
          </p:nvPr>
        </p:nvSpPr>
        <p:spPr>
          <a:xfrm>
            <a:off x="457200" y="1556327"/>
            <a:ext cx="8229600" cy="374074"/>
          </a:xfrm>
        </p:spPr>
        <p:txBody>
          <a:bodyPr/>
          <a:lstStyle/>
          <a:p>
            <a:pPr marL="432" indent="0">
              <a:buNone/>
            </a:pPr>
            <a:r>
              <a:rPr lang="en-IN" sz="2000" b="1" kern="1200" dirty="0">
                <a:solidFill>
                  <a:srgbClr val="000000"/>
                </a:solidFill>
              </a:rPr>
              <a:t>Exhibit 17.2</a:t>
            </a:r>
            <a:r>
              <a:rPr lang="en-IN" sz="2000" kern="1200" dirty="0">
                <a:solidFill>
                  <a:srgbClr val="000000"/>
                </a:solidFill>
              </a:rPr>
              <a:t> Potential Tax Implications from Investing in Mutual </a:t>
            </a:r>
            <a:r>
              <a:rPr lang="en-IN" sz="2000" kern="1200" dirty="0" smtClean="0">
                <a:solidFill>
                  <a:srgbClr val="000000"/>
                </a:solidFill>
              </a:rPr>
              <a:t>Funds</a:t>
            </a:r>
            <a:endParaRPr lang="en-IN" sz="2000" dirty="0">
              <a:solidFill>
                <a:srgbClr val="000000"/>
              </a:solidFill>
            </a:endParaRPr>
          </a:p>
        </p:txBody>
      </p:sp>
      <p:pic>
        <p:nvPicPr>
          <p:cNvPr id="4" name="Picture 3" descr="Table showing potential tax implications for investing in index mutual funds and technology mutual funds provides the following information. A table has 9 rows and 3 columns. The columns have the following headings from left to right. category, Index Mutual Fund, Technology Mutual Fund, The row entries are as follows. Row 1. category, Dividends. Index Mutual Fund, $800. Technology Mutual Fund, $0. Row 2. category, ST capital gain. Index Mutual Fund, $0. Technology Mutual Fund, $900. Row 3. category, LT capital gain. Index Mutual Fund, $200. Technology Mutual Fund, $100. Row 4. category, Total income. Index Mutual Fund, $1,000. Technology Mutual Fund, $1,000. Row 5. category, Tax on dividends (15 percent). Index Mutual Fund, $120. Technology Mutual Fund, $0. Row 6. category, Tax on ST capital gains (28 percent). Index Mutual Fund, $0. Technology Mutual Fund, $252. Row 7. category, Tax on LT capital gains (15 percent). Index Mutual Fund, $30. Technology Mutual Fund, $15. Row 8. category, Total taxes. Index Mutual Fund, $150. Technology Mutual Fund, $267. Row 9. category, After tax income. Index Mutual Fund, $850. Technology Mutual Fund, $733. "/>
          <p:cNvPicPr>
            <a:picLocks noChangeAspect="1"/>
          </p:cNvPicPr>
          <p:nvPr/>
        </p:nvPicPr>
        <p:blipFill>
          <a:blip r:embed="rId2"/>
          <a:stretch>
            <a:fillRect/>
          </a:stretch>
        </p:blipFill>
        <p:spPr>
          <a:xfrm>
            <a:off x="490374" y="2075324"/>
            <a:ext cx="8163252" cy="3121423"/>
          </a:xfrm>
          <a:prstGeom prst="rect">
            <a:avLst/>
          </a:prstGeom>
        </p:spPr>
      </p:pic>
    </p:spTree>
    <p:extLst>
      <p:ext uri="{BB962C8B-B14F-4D97-AF65-F5344CB8AC3E}">
        <p14:creationId xmlns:p14="http://schemas.microsoft.com/office/powerpoint/2010/main" val="147141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smtClean="0">
                <a:latin typeface="Arial (Heading)"/>
                <a:ea typeface="ヒラギノ角ゴ Pro W3" charset="0"/>
                <a:cs typeface="ヒラギノ角ゴ Pro W3" charset="0"/>
              </a:rPr>
              <a:t>(3 </a:t>
            </a:r>
            <a:r>
              <a:rPr lang="en-US" sz="2000" b="0" kern="1200" dirty="0">
                <a:latin typeface="Arial (Heading)"/>
                <a:ea typeface="ヒラギノ角ゴ Pro W3" charset="0"/>
                <a:cs typeface="ヒラギノ角ゴ Pro W3" charset="0"/>
              </a:rPr>
              <a:t>of 9)</a:t>
            </a:r>
            <a:endParaRPr lang="en-IN" sz="2000"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Risk from investing in a stock mutual fund</a:t>
            </a:r>
          </a:p>
          <a:p>
            <a:pPr marL="741553" lvl="1" indent="-284353">
              <a:spcAft>
                <a:spcPct val="0"/>
              </a:spcAft>
              <a:buSzPts val="2400"/>
            </a:pPr>
            <a:r>
              <a:rPr lang="en-US" kern="1200" dirty="0">
                <a:solidFill>
                  <a:srgbClr val="000000"/>
                </a:solidFill>
                <a:latin typeface="Arial (Body)"/>
                <a:ea typeface="ヒラギノ角ゴ Pro W3" charset="0"/>
              </a:rPr>
              <a:t>Market risk: the susceptibility of a mutual fund’s performance to general stock market conditions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Trade-off between expected return and risk of stock funds</a:t>
            </a:r>
          </a:p>
          <a:p>
            <a:pPr marL="741553" lvl="1" indent="-284353">
              <a:spcAft>
                <a:spcPct val="0"/>
              </a:spcAft>
              <a:buSzPts val="2400"/>
            </a:pPr>
            <a:r>
              <a:rPr lang="en-US" kern="1200" dirty="0">
                <a:solidFill>
                  <a:srgbClr val="000000"/>
                </a:solidFill>
                <a:latin typeface="Arial (Body)"/>
                <a:ea typeface="ヒラギノ角ゴ Pro W3" charset="0"/>
              </a:rPr>
              <a:t>Conservative—stock index fund</a:t>
            </a:r>
          </a:p>
          <a:p>
            <a:pPr marL="1144778" lvl="2" indent="-230378">
              <a:spcAft>
                <a:spcPct val="0"/>
              </a:spcAft>
              <a:buSzPts val="2400"/>
            </a:pPr>
            <a:r>
              <a:rPr lang="en-US" kern="1200" dirty="0">
                <a:solidFill>
                  <a:srgbClr val="000000"/>
                </a:solidFill>
                <a:latin typeface="Arial (Body)"/>
                <a:ea typeface="ヒラギノ角ゴ Pro W3" charset="0"/>
              </a:rPr>
              <a:t>Limited return and </a:t>
            </a:r>
            <a:r>
              <a:rPr lang="en-US" kern="1200" dirty="0" smtClean="0">
                <a:solidFill>
                  <a:srgbClr val="000000"/>
                </a:solidFill>
                <a:latin typeface="Arial (Body)"/>
                <a:ea typeface="ヒラギノ角ゴ Pro W3" charset="0"/>
              </a:rPr>
              <a:t>risk</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49993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smtClean="0">
                <a:latin typeface="Arial (Heading)"/>
                <a:ea typeface="ヒラギノ角ゴ Pro W3" charset="0"/>
                <a:cs typeface="ヒラギノ角ゴ Pro W3" charset="0"/>
              </a:rPr>
              <a:t>(4 </a:t>
            </a:r>
            <a:r>
              <a:rPr lang="en-US" sz="2000" b="0" kern="1200" dirty="0">
                <a:latin typeface="Arial (Heading)"/>
                <a:ea typeface="ヒラギノ角ゴ Pro W3" charset="0"/>
                <a:cs typeface="ヒラギノ角ゴ Pro W3" charset="0"/>
              </a:rPr>
              <a:t>of 9)</a:t>
            </a:r>
            <a:endParaRPr lang="en-IN" sz="2000"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Moderate—growth stock fund</a:t>
            </a:r>
          </a:p>
          <a:p>
            <a:pPr marL="1144778" lvl="2" indent="-230378">
              <a:spcAft>
                <a:spcPct val="0"/>
              </a:spcAft>
              <a:buSzPts val="2400"/>
            </a:pPr>
            <a:r>
              <a:rPr lang="en-US" kern="1200" dirty="0">
                <a:solidFill>
                  <a:srgbClr val="000000"/>
                </a:solidFill>
                <a:latin typeface="Arial (Body)"/>
                <a:ea typeface="ヒラギノ角ゴ Pro W3" charset="0"/>
              </a:rPr>
              <a:t>Moderate return and risk</a:t>
            </a:r>
          </a:p>
          <a:p>
            <a:pPr marL="741553" lvl="1" indent="-284353">
              <a:spcAft>
                <a:spcPct val="0"/>
              </a:spcAft>
              <a:buSzPts val="2400"/>
            </a:pPr>
            <a:r>
              <a:rPr lang="en-US" kern="1200" dirty="0">
                <a:solidFill>
                  <a:srgbClr val="000000"/>
                </a:solidFill>
                <a:latin typeface="Arial (Body)"/>
                <a:ea typeface="ヒラギノ角ゴ Pro W3" charset="0"/>
              </a:rPr>
              <a:t>High risk—growth stock fund in one sector</a:t>
            </a:r>
          </a:p>
          <a:p>
            <a:pPr marL="1144778" lvl="2" indent="-230378">
              <a:spcAft>
                <a:spcPct val="0"/>
              </a:spcAft>
              <a:buSzPts val="2400"/>
            </a:pPr>
            <a:r>
              <a:rPr lang="en-US" kern="1200" dirty="0">
                <a:solidFill>
                  <a:srgbClr val="000000"/>
                </a:solidFill>
                <a:latin typeface="Arial (Body)"/>
                <a:ea typeface="ヒラギノ角ゴ Pro W3" charset="0"/>
              </a:rPr>
              <a:t>High return and risk</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Risk from investing in a bond mutual fund</a:t>
            </a:r>
          </a:p>
          <a:p>
            <a:pPr marL="741553" lvl="1" indent="-284353">
              <a:spcAft>
                <a:spcPct val="0"/>
              </a:spcAft>
              <a:buSzPts val="2400"/>
            </a:pPr>
            <a:r>
              <a:rPr lang="en-US" kern="1200" dirty="0">
                <a:solidFill>
                  <a:srgbClr val="000000"/>
                </a:solidFill>
                <a:latin typeface="Arial (Body)"/>
                <a:ea typeface="ヒラギノ角ゴ Pro W3" charset="0"/>
              </a:rPr>
              <a:t>Interest rate risk: for a bond mutual fund, its susceptibility to interest rate movements</a:t>
            </a:r>
          </a:p>
          <a:p>
            <a:pPr marL="741553" lvl="1" indent="-284353">
              <a:spcAft>
                <a:spcPct val="0"/>
              </a:spcAft>
              <a:buSzPts val="2400"/>
            </a:pPr>
            <a:r>
              <a:rPr lang="en-US" kern="1200" dirty="0">
                <a:solidFill>
                  <a:srgbClr val="000000"/>
                </a:solidFill>
                <a:latin typeface="Arial (Body)"/>
                <a:ea typeface="ヒラギノ角ゴ Pro W3" charset="0"/>
              </a:rPr>
              <a:t>Must also consider default risk</a:t>
            </a:r>
          </a:p>
        </p:txBody>
      </p:sp>
    </p:spTree>
    <p:extLst>
      <p:ext uri="{BB962C8B-B14F-4D97-AF65-F5344CB8AC3E}">
        <p14:creationId xmlns:p14="http://schemas.microsoft.com/office/powerpoint/2010/main" val="510412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smtClean="0">
                <a:latin typeface="Arial (Heading)"/>
                <a:ea typeface="ヒラギノ角ゴ Pro W3" charset="0"/>
                <a:cs typeface="ヒラギノ角ゴ Pro W3" charset="0"/>
              </a:rPr>
              <a:t>(5 </a:t>
            </a:r>
            <a:r>
              <a:rPr lang="en-US" sz="2000" b="0" kern="1200" dirty="0">
                <a:latin typeface="Arial (Heading)"/>
                <a:ea typeface="ヒラギノ角ゴ Pro W3" charset="0"/>
                <a:cs typeface="ヒラギノ角ゴ Pro W3" charset="0"/>
              </a:rPr>
              <a:t>of 9)</a:t>
            </a:r>
            <a:endParaRPr lang="en-IN" sz="2000" dirty="0"/>
          </a:p>
        </p:txBody>
      </p:sp>
      <p:sp>
        <p:nvSpPr>
          <p:cNvPr id="3" name="Content Placeholder 2"/>
          <p:cNvSpPr>
            <a:spLocks noGrp="1"/>
          </p:cNvSpPr>
          <p:nvPr>
            <p:ph sz="quarter" idx="13"/>
          </p:nvPr>
        </p:nvSpPr>
        <p:spPr>
          <a:xfrm>
            <a:off x="457200" y="1556326"/>
            <a:ext cx="8229600" cy="386773"/>
          </a:xfrm>
        </p:spPr>
        <p:txBody>
          <a:bodyPr/>
          <a:lstStyle/>
          <a:p>
            <a:pPr marL="0" indent="0">
              <a:buNone/>
            </a:pPr>
            <a:r>
              <a:rPr lang="en-IN" sz="2000" b="1" dirty="0"/>
              <a:t>Exhibit 17.3</a:t>
            </a:r>
            <a:r>
              <a:rPr lang="en-IN" sz="2000" dirty="0"/>
              <a:t> Trade-Off Between Expected Return and Risk</a:t>
            </a:r>
          </a:p>
        </p:txBody>
      </p:sp>
      <p:pic>
        <p:nvPicPr>
          <p:cNvPr id="5" name="Picture 4" descr="Graph showing tradeoff between expected return and risk provides the following information. The x axis shows risk. The y axis shows potential return. There are no numbers on either axis. Mutual funds are ranked as follows from low to high with the highest risk yielding the highest potential return. Exhibit 17.3 Trade-Off Between Expected Return and Risk. A table has 10 rows and 0 columns. The row entries are from left to right as follows. Row 1. Low Risk over Low Potential Return. Row 2. Index fund (Representing a Broad Index). Row 3. Income Fund (Contains Stocks That Pay High Dividends). Row 4. Balanced Growth and Income Fund. Row 5. Growth Stock Fund. Row 6. Capital Appreciation Fund. Row 7. Global Stock Fund. Row 8. Technology Sector Fund. Row 9. Foreign Growth Stock Fund Focused on One Small Country. Row 10. High Risk over High Potential Return. "/>
          <p:cNvPicPr>
            <a:picLocks noChangeAspect="1"/>
          </p:cNvPicPr>
          <p:nvPr/>
        </p:nvPicPr>
        <p:blipFill rotWithShape="1">
          <a:blip r:embed="rId2">
            <a:extLst>
              <a:ext uri="{28A0092B-C50C-407E-A947-70E740481C1C}">
                <a14:useLocalDpi xmlns:a14="http://schemas.microsoft.com/office/drawing/2010/main" val="0"/>
              </a:ext>
            </a:extLst>
          </a:blip>
          <a:srcRect t="9383"/>
          <a:stretch/>
        </p:blipFill>
        <p:spPr>
          <a:xfrm>
            <a:off x="946917" y="2188342"/>
            <a:ext cx="7250167" cy="4026438"/>
          </a:xfrm>
          <a:prstGeom prst="rect">
            <a:avLst/>
          </a:prstGeom>
        </p:spPr>
      </p:pic>
    </p:spTree>
    <p:extLst>
      <p:ext uri="{BB962C8B-B14F-4D97-AF65-F5344CB8AC3E}">
        <p14:creationId xmlns:p14="http://schemas.microsoft.com/office/powerpoint/2010/main" val="245180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a:t>
            </a:r>
            <a:r>
              <a:rPr lang="en-US" sz="2000" b="0" kern="1200" dirty="0" smtClean="0">
                <a:latin typeface="Arial (Heading)"/>
                <a:ea typeface="ヒラギノ角ゴ Pro W3" charset="0"/>
                <a:cs typeface="ヒラギノ角ゴ Pro W3" charset="0"/>
              </a:rPr>
              <a:t>5)</a:t>
            </a:r>
            <a:endParaRPr lang="en-IN" dirty="0"/>
          </a:p>
        </p:txBody>
      </p:sp>
      <p:sp>
        <p:nvSpPr>
          <p:cNvPr id="3" name="Content Placeholder 2"/>
          <p:cNvSpPr>
            <a:spLocks noGrp="1"/>
          </p:cNvSpPr>
          <p:nvPr>
            <p:ph sz="quarter" idx="13"/>
          </p:nvPr>
        </p:nvSpPr>
        <p:spPr>
          <a:xfrm>
            <a:off x="457200" y="1556327"/>
            <a:ext cx="1174376" cy="424874"/>
          </a:xfrm>
        </p:spPr>
        <p:txBody>
          <a:bodyPr/>
          <a:lstStyle/>
          <a:p>
            <a:pPr marL="255600"/>
            <a:r>
              <a:rPr lang="en-US" kern="1200" dirty="0" smtClean="0">
                <a:solidFill>
                  <a:srgbClr val="000000"/>
                </a:solidFill>
                <a:latin typeface="Arial (Body)"/>
                <a:ea typeface="ヒラギノ角ゴ Pro W3" charset="0"/>
                <a:cs typeface="ヒラギノ角ゴ Pro W3" charset="0"/>
              </a:rPr>
              <a:t>Go to</a:t>
            </a:r>
            <a:endParaRPr lang="en-US"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1676401" y="1546831"/>
            <a:ext cx="4213412" cy="470230"/>
          </a:xfrm>
        </p:spPr>
        <p:txBody>
          <a:bodyPr lIns="0" tIns="0" rIns="0" bIns="0"/>
          <a:lstStyle/>
          <a:p>
            <a:pPr marL="0" lvl="0" indent="0">
              <a:spcAft>
                <a:spcPct val="0"/>
              </a:spcAft>
              <a:buSzPts val="2400"/>
              <a:buNone/>
            </a:pPr>
            <a:r>
              <a:rPr lang="en-US" kern="1200" dirty="0" smtClean="0">
                <a:solidFill>
                  <a:srgbClr val="000000"/>
                </a:solidFill>
                <a:latin typeface="Arial (Body)"/>
                <a:ea typeface="ヒラギノ角ゴ Pro W3" charset="0"/>
                <a:cs typeface="ヒラギノ角ゴ Pro W3" charset="0"/>
                <a:hlinkClick r:id="rId2"/>
              </a:rPr>
              <a:t>www.lipperleaders.com</a:t>
            </a:r>
            <a:endParaRPr lang="en-US"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121456"/>
            <a:ext cx="8229600" cy="427038"/>
          </a:xfrm>
        </p:spPr>
        <p:txBody>
          <a:bodyPr lIns="0" tIns="0" rIns="0" bIns="0"/>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This Web site provides information about mutual funds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933013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smtClean="0">
                <a:latin typeface="Arial (Heading)"/>
                <a:ea typeface="ヒラギノ角ゴ Pro W3" charset="0"/>
                <a:cs typeface="ヒラギノ角ゴ Pro W3" charset="0"/>
              </a:rPr>
              <a:t>(6 </a:t>
            </a:r>
            <a:r>
              <a:rPr lang="en-US" sz="2000" b="0" kern="1200" dirty="0">
                <a:latin typeface="Arial (Heading)"/>
                <a:ea typeface="ヒラギノ角ゴ Pro W3" charset="0"/>
                <a:cs typeface="ヒラギノ角ゴ Pro W3" charset="0"/>
              </a:rPr>
              <a:t>of 9)</a:t>
            </a:r>
            <a:endParaRPr lang="en-IN" sz="2000" dirty="0"/>
          </a:p>
        </p:txBody>
      </p:sp>
      <p:sp>
        <p:nvSpPr>
          <p:cNvPr id="3" name="Content Placeholder 2"/>
          <p:cNvSpPr>
            <a:spLocks noGrp="1"/>
          </p:cNvSpPr>
          <p:nvPr>
            <p:ph sz="quarter" idx="13"/>
          </p:nvPr>
        </p:nvSpPr>
        <p:spPr>
          <a:xfrm>
            <a:off x="457200" y="1556326"/>
            <a:ext cx="8229600" cy="780474"/>
          </a:xfrm>
        </p:spPr>
        <p:txBody>
          <a:bodyPr/>
          <a:lstStyle/>
          <a:p>
            <a:pPr marL="0" indent="0">
              <a:buNone/>
            </a:pPr>
            <a:r>
              <a:rPr lang="en-IN" sz="2000" b="1" dirty="0"/>
              <a:t>Exhibit 17.4</a:t>
            </a:r>
            <a:r>
              <a:rPr lang="en-IN" sz="2000" dirty="0"/>
              <a:t> Classifying Bond Mutual Funds According to Interest Rate Risk and Default Risk</a:t>
            </a:r>
          </a:p>
        </p:txBody>
      </p:sp>
      <p:pic>
        <p:nvPicPr>
          <p:cNvPr id="4" name="Picture 3" descr="Graph showing the classification of bond mutual funds according to interest rate risk and default risk provides the following information. The x axis shows Default Risk of Bond Funds. The y axis shows Interest Rate Risk of Bond Funds. There are low, moderate, and high rankings on each axis. Relative rankings are as follows: A table has 12 rows and 3 columns. The columns have the following headings from left to right. Type of Fund, Interest Rate Risk, Default Risk, The row entries are as follows. Row 1. Type of Fund, Short Term T Bond Fund. Interest Rate Risk, High. Default Risk, Low. Row 2. Type of Fund, Medium Term T Bond Fund. Interest Rate Risk, Moderate. Default Risk, Low. Row 3. Type of Fund, Short Term T Bond Fund. Interest Rate Risk, Low. Default Risk, Low. Row 4. Type of Fund, Long Term Ginnie Mae Fund. Interest Rate Risk, High. Default Risk, Moderate. Row 5. Type of Fund, Medium Term Ginnie Mae Fund. Interest Rate Risk, Moderate. Default Risk, Moderate. Row 6. Type of Fund, Short Term Ginnie Mae Fund. Interest Rate Risk, Low. Default Risk, Moderate. Row 7. Type of Fund, Long Term Corporate Bond Fund. Interest Rate Risk, High. Default Risk, Moderate. Row 8. Type of Fund, Medium Term Corporate Bond Fund. Interest Rate Risk, Moderate. Default Risk, Moderate. Row 9. Type of Fund, Short Term Corporate Bond Fund. Interest Rate Risk, Low. Default Risk, Moderate. Row 10. Type of Fund, Long Term High Yield Bond Fund. Interest Rate Risk, High. Default Risk, High. Row 11. Type of Fund, Medium Term High Yield Bond Fund. Interest Rate Risk, Moderate. Default Risk, High. Row 12. Type of Fund, Short Term High Yield Bond Fund. Interest Rate Risk, Low. Default Risk, High."/>
          <p:cNvPicPr>
            <a:picLocks noChangeAspect="1"/>
          </p:cNvPicPr>
          <p:nvPr/>
        </p:nvPicPr>
        <p:blipFill>
          <a:blip r:embed="rId2"/>
          <a:stretch>
            <a:fillRect/>
          </a:stretch>
        </p:blipFill>
        <p:spPr>
          <a:xfrm>
            <a:off x="609600" y="2630077"/>
            <a:ext cx="7726805" cy="2702746"/>
          </a:xfrm>
          <a:prstGeom prst="rect">
            <a:avLst/>
          </a:prstGeom>
        </p:spPr>
      </p:pic>
    </p:spTree>
    <p:extLst>
      <p:ext uri="{BB962C8B-B14F-4D97-AF65-F5344CB8AC3E}">
        <p14:creationId xmlns:p14="http://schemas.microsoft.com/office/powerpoint/2010/main" val="2505729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Chapter Objectives </a:t>
            </a:r>
            <a:r>
              <a:rPr lang="en-US" sz="2000" b="0" kern="1200" dirty="0">
                <a:latin typeface="Arial (Heading)"/>
                <a:ea typeface="ヒラギノ角ゴ Pro W3" charset="0"/>
                <a:cs typeface="ヒラギノ角ゴ Pro W3" charset="0"/>
              </a:rPr>
              <a:t>(2 of 2)</a:t>
            </a:r>
            <a:endParaRPr lang="en-IN" dirty="0"/>
          </a:p>
        </p:txBody>
      </p:sp>
      <p:sp>
        <p:nvSpPr>
          <p:cNvPr id="3" name="Content Placeholder 2"/>
          <p:cNvSpPr>
            <a:spLocks noGrp="1"/>
          </p:cNvSpPr>
          <p:nvPr>
            <p:ph sz="quarter" idx="13"/>
          </p:nvPr>
        </p:nvSpPr>
        <p:spPr/>
        <p:txBody>
          <a:bodyPr/>
          <a:lstStyle/>
          <a:p>
            <a:pPr marL="0" lvl="0" indent="0">
              <a:buSzPts val="2400"/>
              <a:buNone/>
            </a:pPr>
            <a:r>
              <a:rPr lang="en-US" b="1" kern="1200" dirty="0">
                <a:solidFill>
                  <a:srgbClr val="007FA3"/>
                </a:solidFill>
                <a:latin typeface="Arial (Body)"/>
              </a:rPr>
              <a:t>17.7</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how to diversify among mutual funds</a:t>
            </a:r>
          </a:p>
          <a:p>
            <a:pPr marL="0" lvl="0" indent="0">
              <a:buSzPts val="2400"/>
              <a:buNone/>
            </a:pPr>
            <a:r>
              <a:rPr lang="en-US" b="1" kern="1200" dirty="0">
                <a:solidFill>
                  <a:srgbClr val="007FA3"/>
                </a:solidFill>
                <a:latin typeface="Arial (Body)"/>
              </a:rPr>
              <a:t>17.8</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how investing in mutual funds fits within your financial </a:t>
            </a:r>
            <a:r>
              <a:rPr lang="en-US" kern="1200" dirty="0" smtClean="0">
                <a:solidFill>
                  <a:srgbClr val="000000"/>
                </a:solidFill>
                <a:latin typeface="Arial (Body)"/>
                <a:ea typeface="ヒラギノ角ゴ Pro W3" charset="0"/>
                <a:cs typeface="ヒラギノ角ゴ Pro W3" charset="0"/>
              </a:rPr>
              <a:t>plan</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99998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smtClean="0">
                <a:latin typeface="Arial (Heading)"/>
                <a:ea typeface="ヒラギノ角ゴ Pro W3" charset="0"/>
                <a:cs typeface="ヒラギノ角ゴ Pro W3" charset="0"/>
              </a:rPr>
              <a:t>(7 </a:t>
            </a:r>
            <a:r>
              <a:rPr lang="en-US" sz="2000" b="0" kern="1200" dirty="0">
                <a:latin typeface="Arial (Heading)"/>
                <a:ea typeface="ヒラギノ角ゴ Pro W3" charset="0"/>
                <a:cs typeface="ヒラギノ角ゴ Pro W3" charset="0"/>
              </a:rPr>
              <a:t>of 9)</a:t>
            </a:r>
            <a:endParaRPr lang="en-IN" sz="2000" dirty="0"/>
          </a:p>
        </p:txBody>
      </p:sp>
      <p:sp>
        <p:nvSpPr>
          <p:cNvPr id="3" name="Content Placeholder 2"/>
          <p:cNvSpPr>
            <a:spLocks noGrp="1"/>
          </p:cNvSpPr>
          <p:nvPr>
            <p:ph sz="quarter" idx="13"/>
          </p:nvPr>
        </p:nvSpPr>
        <p:spPr>
          <a:xfrm>
            <a:off x="457200" y="1556326"/>
            <a:ext cx="8229600" cy="4387274"/>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Risk from investing in a bond mutual fund</a:t>
            </a:r>
          </a:p>
          <a:p>
            <a:pPr marL="741553" lvl="1" indent="-284353">
              <a:spcAft>
                <a:spcPct val="0"/>
              </a:spcAft>
              <a:buSzPts val="2400"/>
            </a:pPr>
            <a:r>
              <a:rPr lang="en-US" kern="1200" dirty="0">
                <a:solidFill>
                  <a:srgbClr val="000000"/>
                </a:solidFill>
                <a:latin typeface="Arial (Body)"/>
                <a:ea typeface="ヒラギノ角ゴ Pro W3" charset="0"/>
              </a:rPr>
              <a:t>Interest rate risk: for a bond mutual fund, its susceptibility to interest rate movements</a:t>
            </a:r>
          </a:p>
          <a:p>
            <a:pPr marL="741553" lvl="1" indent="-284353">
              <a:spcAft>
                <a:spcPct val="0"/>
              </a:spcAft>
              <a:buSzPts val="2400"/>
            </a:pPr>
            <a:r>
              <a:rPr lang="en-US" kern="1200" dirty="0">
                <a:solidFill>
                  <a:srgbClr val="000000"/>
                </a:solidFill>
                <a:latin typeface="Arial (Body)"/>
                <a:ea typeface="ヒラギノ角ゴ Pro W3" charset="0"/>
              </a:rPr>
              <a:t>Longer-term bonds most sensitive</a:t>
            </a:r>
          </a:p>
          <a:p>
            <a:pPr marL="741553" lvl="1" indent="-284353">
              <a:spcAft>
                <a:spcPct val="0"/>
              </a:spcAft>
              <a:buSzPts val="2400"/>
            </a:pPr>
            <a:r>
              <a:rPr lang="en-US" kern="1200" dirty="0">
                <a:solidFill>
                  <a:srgbClr val="000000"/>
                </a:solidFill>
                <a:latin typeface="Arial (Body)"/>
                <a:ea typeface="ヒラギノ角ゴ Pro W3" charset="0"/>
              </a:rPr>
              <a:t>Must also consider default risk</a:t>
            </a:r>
          </a:p>
          <a:p>
            <a:pPr marL="741553" lvl="1" indent="-284353">
              <a:spcAft>
                <a:spcPct val="0"/>
              </a:spcAft>
              <a:buSzPts val="2400"/>
            </a:pPr>
            <a:r>
              <a:rPr lang="en-US" kern="1200" dirty="0">
                <a:solidFill>
                  <a:srgbClr val="000000"/>
                </a:solidFill>
                <a:latin typeface="Arial (Body)"/>
                <a:ea typeface="ヒラギノ角ゴ Pro W3" charset="0"/>
              </a:rPr>
              <a:t>Bond funds can have either interest rate risk, default risk, or both</a:t>
            </a:r>
          </a:p>
        </p:txBody>
      </p:sp>
    </p:spTree>
    <p:extLst>
      <p:ext uri="{BB962C8B-B14F-4D97-AF65-F5344CB8AC3E}">
        <p14:creationId xmlns:p14="http://schemas.microsoft.com/office/powerpoint/2010/main" val="3270586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smtClean="0">
                <a:latin typeface="Arial (Heading)"/>
                <a:ea typeface="ヒラギノ角ゴ Pro W3" charset="0"/>
                <a:cs typeface="ヒラギノ角ゴ Pro W3" charset="0"/>
              </a:rPr>
              <a:t>(8 </a:t>
            </a:r>
            <a:r>
              <a:rPr lang="en-US" sz="2000" b="0" kern="1200" dirty="0">
                <a:latin typeface="Arial (Heading)"/>
                <a:ea typeface="ヒラギノ角ゴ Pro W3" charset="0"/>
                <a:cs typeface="ヒラギノ角ゴ Pro W3" charset="0"/>
              </a:rPr>
              <a:t>of 9)</a:t>
            </a:r>
            <a:endParaRPr lang="en-IN" sz="2000" dirty="0"/>
          </a:p>
        </p:txBody>
      </p:sp>
      <p:sp>
        <p:nvSpPr>
          <p:cNvPr id="3" name="Content Placeholder 2"/>
          <p:cNvSpPr>
            <a:spLocks noGrp="1"/>
          </p:cNvSpPr>
          <p:nvPr>
            <p:ph sz="quarter" idx="13"/>
          </p:nvPr>
        </p:nvSpPr>
        <p:spPr>
          <a:xfrm>
            <a:off x="457200" y="1556326"/>
            <a:ext cx="8229600" cy="4590474"/>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Tradeoff between expected return and risk of bond funds</a:t>
            </a:r>
          </a:p>
          <a:p>
            <a:pPr marL="741553" lvl="1" indent="-284353">
              <a:spcAft>
                <a:spcPct val="0"/>
              </a:spcAft>
              <a:buSzPts val="2400"/>
            </a:pPr>
            <a:r>
              <a:rPr lang="en-US" kern="1200" dirty="0">
                <a:solidFill>
                  <a:srgbClr val="000000"/>
                </a:solidFill>
                <a:latin typeface="Arial (Body)"/>
                <a:ea typeface="ヒラギノ角ゴ Pro W3" charset="0"/>
              </a:rPr>
              <a:t>Conservative—short-term Treasury bond fund</a:t>
            </a:r>
          </a:p>
          <a:p>
            <a:pPr marL="1144778" lvl="2" indent="-230378">
              <a:spcAft>
                <a:spcPct val="0"/>
              </a:spcAft>
              <a:buSzPts val="2400"/>
            </a:pPr>
            <a:r>
              <a:rPr lang="en-US" kern="1200" dirty="0" smtClean="0">
                <a:solidFill>
                  <a:srgbClr val="000000"/>
                </a:solidFill>
                <a:latin typeface="Arial (Body)"/>
                <a:ea typeface="ヒラギノ角ゴ Pro W3" charset="0"/>
              </a:rPr>
              <a:t>No default risk and limited interest rate risk</a:t>
            </a:r>
          </a:p>
          <a:p>
            <a:pPr marL="1144778" lvl="2" indent="-230378">
              <a:spcAft>
                <a:spcPct val="0"/>
              </a:spcAft>
              <a:buSzPts val="2400"/>
            </a:pPr>
            <a:r>
              <a:rPr lang="en-US" kern="1200" dirty="0" smtClean="0">
                <a:solidFill>
                  <a:srgbClr val="000000"/>
                </a:solidFill>
                <a:latin typeface="Arial (Body)"/>
                <a:ea typeface="ヒラギノ角ゴ Pro W3" charset="0"/>
              </a:rPr>
              <a:t>Low return</a:t>
            </a:r>
          </a:p>
          <a:p>
            <a:pPr marL="741553" lvl="1" indent="-284353">
              <a:spcAft>
                <a:spcPct val="0"/>
              </a:spcAft>
              <a:buSzPts val="2400"/>
            </a:pPr>
            <a:r>
              <a:rPr lang="en-US" kern="1200" dirty="0" smtClean="0">
                <a:solidFill>
                  <a:srgbClr val="000000"/>
                </a:solidFill>
                <a:latin typeface="Arial (Body)"/>
                <a:ea typeface="ヒラギノ角ゴ Pro W3" charset="0"/>
              </a:rPr>
              <a:t>Moderate—Ginnie Mae bond fund</a:t>
            </a:r>
          </a:p>
          <a:p>
            <a:pPr marL="1144778" lvl="2" indent="-230378">
              <a:spcAft>
                <a:spcPct val="0"/>
              </a:spcAft>
              <a:buSzPts val="2400"/>
            </a:pPr>
            <a:r>
              <a:rPr lang="en-US" kern="1200" dirty="0" smtClean="0">
                <a:solidFill>
                  <a:srgbClr val="000000"/>
                </a:solidFill>
                <a:latin typeface="Arial (Body)"/>
                <a:ea typeface="ヒラギノ角ゴ Pro W3" charset="0"/>
              </a:rPr>
              <a:t>Slight default risk and moderate interest rate risk</a:t>
            </a:r>
          </a:p>
          <a:p>
            <a:pPr marL="1144778" lvl="2" indent="-230378">
              <a:spcAft>
                <a:spcPct val="0"/>
              </a:spcAft>
              <a:buSzPts val="2400"/>
            </a:pPr>
            <a:r>
              <a:rPr lang="en-US" kern="1200" dirty="0" smtClean="0">
                <a:solidFill>
                  <a:srgbClr val="000000"/>
                </a:solidFill>
                <a:latin typeface="Arial (Body)"/>
                <a:ea typeface="ヒラギノ角ゴ Pro W3" charset="0"/>
              </a:rPr>
              <a:t>Moderate return</a:t>
            </a:r>
          </a:p>
          <a:p>
            <a:pPr marL="741553" lvl="1" indent="-284353">
              <a:spcAft>
                <a:spcPct val="0"/>
              </a:spcAft>
              <a:buSzPts val="2400"/>
            </a:pPr>
            <a:r>
              <a:rPr lang="en-US" kern="1200" dirty="0" smtClean="0">
                <a:solidFill>
                  <a:srgbClr val="000000"/>
                </a:solidFill>
                <a:latin typeface="Arial (Body)"/>
                <a:ea typeface="ヒラギノ角ゴ Pro W3" charset="0"/>
              </a:rPr>
              <a:t>High </a:t>
            </a:r>
            <a:r>
              <a:rPr lang="en-US" kern="1200" dirty="0">
                <a:solidFill>
                  <a:srgbClr val="000000"/>
                </a:solidFill>
                <a:latin typeface="Arial (Body)"/>
                <a:ea typeface="ヒラギノ角ゴ Pro W3" charset="0"/>
              </a:rPr>
              <a:t>risk—junk bond fund</a:t>
            </a:r>
          </a:p>
          <a:p>
            <a:pPr marL="1144778" lvl="2" indent="-230378">
              <a:spcAft>
                <a:spcPct val="0"/>
              </a:spcAft>
              <a:buSzPts val="2400"/>
            </a:pPr>
            <a:r>
              <a:rPr lang="en-US" kern="1200" dirty="0" smtClean="0">
                <a:solidFill>
                  <a:srgbClr val="000000"/>
                </a:solidFill>
                <a:latin typeface="Arial (Body)"/>
                <a:ea typeface="ヒラギノ角ゴ Pro W3" charset="0"/>
              </a:rPr>
              <a:t>High default risk and high interest rate risk</a:t>
            </a:r>
          </a:p>
          <a:p>
            <a:pPr marL="1144778" lvl="2" indent="-230378">
              <a:spcAft>
                <a:spcPct val="0"/>
              </a:spcAft>
              <a:buSzPts val="2400"/>
            </a:pPr>
            <a:r>
              <a:rPr lang="en-US" kern="1200" dirty="0" smtClean="0">
                <a:solidFill>
                  <a:srgbClr val="000000"/>
                </a:solidFill>
                <a:latin typeface="Arial (Body)"/>
                <a:ea typeface="ヒラギノ角ゴ Pro W3" charset="0"/>
              </a:rPr>
              <a:t>Potentially high return</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268409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Return and Risk of a Mutual Fund </a:t>
            </a:r>
            <a:r>
              <a:rPr lang="en-US" sz="2000" b="0" kern="1200" dirty="0" smtClean="0">
                <a:latin typeface="Arial (Heading)"/>
                <a:ea typeface="ヒラギノ角ゴ Pro W3" charset="0"/>
                <a:cs typeface="ヒラギノ角ゴ Pro W3" charset="0"/>
              </a:rPr>
              <a:t>(9 </a:t>
            </a:r>
            <a:r>
              <a:rPr lang="en-US" sz="2000" b="0" kern="1200" dirty="0">
                <a:latin typeface="Arial (Heading)"/>
                <a:ea typeface="ヒラギノ角ゴ Pro W3" charset="0"/>
                <a:cs typeface="ヒラギノ角ゴ Pro W3" charset="0"/>
              </a:rPr>
              <a:t>of 9)</a:t>
            </a:r>
            <a:endParaRPr lang="en-IN" sz="2000" dirty="0"/>
          </a:p>
        </p:txBody>
      </p:sp>
      <p:sp>
        <p:nvSpPr>
          <p:cNvPr id="3" name="Content Placeholder 2"/>
          <p:cNvSpPr>
            <a:spLocks noGrp="1"/>
          </p:cNvSpPr>
          <p:nvPr>
            <p:ph sz="quarter" idx="13"/>
          </p:nvPr>
        </p:nvSpPr>
        <p:spPr>
          <a:xfrm>
            <a:off x="457200" y="1556326"/>
            <a:ext cx="8229600" cy="672524"/>
          </a:xfrm>
        </p:spPr>
        <p:txBody>
          <a:bodyPr/>
          <a:lstStyle/>
          <a:p>
            <a:pPr marL="0" indent="0">
              <a:buNone/>
            </a:pPr>
            <a:r>
              <a:rPr lang="en-IN" sz="2000" b="1" dirty="0"/>
              <a:t>Exhibit 17.5</a:t>
            </a:r>
            <a:r>
              <a:rPr lang="en-IN" sz="2000" dirty="0"/>
              <a:t> Trade-Off Between Expected Return and Risk of Bond Mutual Funds</a:t>
            </a:r>
          </a:p>
        </p:txBody>
      </p:sp>
      <p:pic>
        <p:nvPicPr>
          <p:cNvPr id="5" name="Picture 4" descr="Graph showing the tradeoff between expected return of bond mutual funds provides the following information. The x axis shows Risk. The y axis shows Potential Return. There are no numbers on either axis. Funds are ranked as from low risk and low potential return to high risk and high potential return as follows. A table has 13 rows and 0 columns. The row entries are from left to right as follows. Row 1. Low Risk and Low Potential Return. Row 2. Short Term T Bond Fund. Row 3. Short Term Ginnie Mae Fund. Row 4. Short Term Corporate Bond Fund. Row 5. Intermediate Term T Bond Fund. Row 6. Intermediate Term Ginnie Mae Fund. Row 7. Intermediate Term Corporate Bond Fund. Row 8. Long Term T Bond Fund. Row 9. Long Term Ginnie Mae Fund. Row 10. Long Term High Yield Bond Fund. Row 11. Long term Global Bond Fund. Row 12. Long Term High Yield Fund Focused on One Foreign Country. Row 13. High Risk and High Potential Return. "/>
          <p:cNvPicPr>
            <a:picLocks noChangeAspect="1"/>
          </p:cNvPicPr>
          <p:nvPr/>
        </p:nvPicPr>
        <p:blipFill>
          <a:blip r:embed="rId2"/>
          <a:stretch>
            <a:fillRect/>
          </a:stretch>
        </p:blipFill>
        <p:spPr>
          <a:xfrm>
            <a:off x="1046466" y="2366029"/>
            <a:ext cx="7051068" cy="3944410"/>
          </a:xfrm>
          <a:prstGeom prst="rect">
            <a:avLst/>
          </a:prstGeom>
        </p:spPr>
      </p:pic>
    </p:spTree>
    <p:extLst>
      <p:ext uri="{BB962C8B-B14F-4D97-AF65-F5344CB8AC3E}">
        <p14:creationId xmlns:p14="http://schemas.microsoft.com/office/powerpoint/2010/main" val="1823792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Selecting Among Mutual Funds </a:t>
            </a:r>
            <a:r>
              <a:rPr lang="en-US" sz="2000" b="0" kern="1200" dirty="0">
                <a:latin typeface="Arial (Heading)"/>
                <a:ea typeface="ヒラギノ角ゴ Pro W3" charset="0"/>
                <a:cs typeface="ヒラギノ角ゴ Pro W3" charset="0"/>
              </a:rPr>
              <a:t>(1 of 5)</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Determine investment objectives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Evaluate your risk tolerance</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Decide on fund characteristics desired</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Reviewing a mutual fund’s prospectus</a:t>
            </a:r>
            <a:endParaRPr lang="en-US" kern="1200" dirty="0">
              <a:solidFill>
                <a:srgbClr val="000000"/>
              </a:solidFill>
              <a:latin typeface="Arial (Body)"/>
              <a:ea typeface="ヒラギノ角ゴ Pro W3" charset="0"/>
            </a:endParaRPr>
          </a:p>
          <a:p>
            <a:pPr marL="741553" lvl="1" indent="-284353">
              <a:spcAft>
                <a:spcPct val="0"/>
              </a:spcAft>
              <a:buSzPts val="2400"/>
            </a:pPr>
            <a:r>
              <a:rPr lang="en-US" kern="1200" dirty="0">
                <a:solidFill>
                  <a:srgbClr val="000000"/>
                </a:solidFill>
                <a:latin typeface="Arial (Body)"/>
                <a:ea typeface="ヒラギノ角ゴ Pro W3" charset="0"/>
              </a:rPr>
              <a:t>Prospectus: a document that provides financial information about a mutual fund, including expenses and past </a:t>
            </a:r>
            <a:r>
              <a:rPr lang="en-US" kern="1200" dirty="0" smtClean="0">
                <a:solidFill>
                  <a:srgbClr val="000000"/>
                </a:solidFill>
                <a:latin typeface="Arial (Body)"/>
                <a:ea typeface="ヒラギノ角ゴ Pro W3" charset="0"/>
              </a:rPr>
              <a:t>performance</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3356860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Selecting Among Mutual Funds </a:t>
            </a:r>
            <a:r>
              <a:rPr lang="en-US" sz="2000" b="0" kern="1200" dirty="0">
                <a:latin typeface="Arial (Heading)"/>
                <a:ea typeface="ヒラギノ角ゴ Pro W3" charset="0"/>
                <a:cs typeface="ヒラギノ角ゴ Pro W3" charset="0"/>
              </a:rPr>
              <a:t>(2 of 5)</a:t>
            </a:r>
            <a:endParaRPr lang="en-IN" dirty="0"/>
          </a:p>
        </p:txBody>
      </p:sp>
      <p:sp>
        <p:nvSpPr>
          <p:cNvPr id="3" name="Content Placeholder 2"/>
          <p:cNvSpPr>
            <a:spLocks noGrp="1"/>
          </p:cNvSpPr>
          <p:nvPr>
            <p:ph sz="quarter" idx="13"/>
          </p:nvPr>
        </p:nvSpPr>
        <p:spPr>
          <a:xfrm>
            <a:off x="457200" y="1556326"/>
            <a:ext cx="8128000" cy="4434275"/>
          </a:xfrm>
        </p:spPr>
        <p:txBody>
          <a:bodyPr/>
          <a:lstStyle/>
          <a:p>
            <a:pPr marL="741600" lvl="1" indent="-284400">
              <a:spcAft>
                <a:spcPct val="0"/>
              </a:spcAft>
              <a:buSzPts val="2400"/>
            </a:pPr>
            <a:r>
              <a:rPr lang="en-US" kern="1200" dirty="0">
                <a:solidFill>
                  <a:srgbClr val="000000"/>
                </a:solidFill>
                <a:latin typeface="Arial (Body)"/>
                <a:ea typeface="ヒラギノ角ゴ Pro W3" charset="0"/>
              </a:rPr>
              <a:t>Investment objective: in a prospectus, a brief statement about the general goal of the mutual fund</a:t>
            </a:r>
          </a:p>
          <a:p>
            <a:pPr marL="741600" lvl="1" indent="-284400">
              <a:spcAft>
                <a:spcPct val="0"/>
              </a:spcAft>
              <a:buSzPts val="2400"/>
            </a:pPr>
            <a:r>
              <a:rPr lang="en-US" kern="1200" dirty="0">
                <a:solidFill>
                  <a:srgbClr val="000000"/>
                </a:solidFill>
                <a:latin typeface="Arial (Body)"/>
                <a:ea typeface="ヒラギノ角ゴ Pro W3" charset="0"/>
              </a:rPr>
              <a:t>Investment strategy: in a prospectus, a summary of the types of securities that are purchased by the mutual fund in order to achieve its objective</a:t>
            </a:r>
          </a:p>
          <a:p>
            <a:pPr marL="741600" lvl="1" indent="-284400">
              <a:spcAft>
                <a:spcPct val="0"/>
              </a:spcAft>
              <a:buSzPts val="2400"/>
            </a:pPr>
            <a:r>
              <a:rPr lang="en-US" kern="1200" dirty="0">
                <a:solidFill>
                  <a:srgbClr val="000000"/>
                </a:solidFill>
                <a:latin typeface="Arial (Body)"/>
                <a:ea typeface="ヒラギノ角ゴ Pro W3" charset="0"/>
              </a:rPr>
              <a:t>Past performance—1 year, 3 years, 5 years</a:t>
            </a:r>
          </a:p>
          <a:p>
            <a:pPr marL="1144778" lvl="2" indent="-230378">
              <a:spcAft>
                <a:spcPct val="0"/>
              </a:spcAft>
              <a:buSzPts val="2400"/>
            </a:pPr>
            <a:r>
              <a:rPr lang="en-US" kern="1200" dirty="0">
                <a:solidFill>
                  <a:srgbClr val="000000"/>
                </a:solidFill>
                <a:latin typeface="Arial (Body)"/>
                <a:ea typeface="ヒラギノ角ゴ Pro W3" charset="0"/>
              </a:rPr>
              <a:t>Performance is normally compared to a market index such as the S&amp;P 500 for a stock </a:t>
            </a:r>
            <a:r>
              <a:rPr lang="en-US" kern="1200" dirty="0" smtClean="0">
                <a:solidFill>
                  <a:srgbClr val="000000"/>
                </a:solidFill>
                <a:latin typeface="Arial (Body)"/>
                <a:ea typeface="ヒラギノ角ゴ Pro W3" charset="0"/>
              </a:rPr>
              <a:t>fund</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4084725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Selecting Among Mutual Funds </a:t>
            </a:r>
            <a:r>
              <a:rPr lang="en-US" sz="2000" b="0" kern="1200" dirty="0">
                <a:latin typeface="Arial (Heading)"/>
                <a:ea typeface="ヒラギノ角ゴ Pro W3" charset="0"/>
                <a:cs typeface="ヒラギノ角ゴ Pro W3" charset="0"/>
              </a:rPr>
              <a:t>(3 of 5)</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Fees and Expenses</a:t>
            </a:r>
          </a:p>
          <a:p>
            <a:pPr marL="1144778" lvl="2" indent="-230378">
              <a:spcAft>
                <a:spcPct val="0"/>
              </a:spcAft>
              <a:buSzPts val="2400"/>
            </a:pPr>
            <a:r>
              <a:rPr lang="en-US" kern="1200" dirty="0">
                <a:solidFill>
                  <a:srgbClr val="000000"/>
                </a:solidFill>
                <a:latin typeface="Arial (Body)"/>
                <a:ea typeface="ヒラギノ角ゴ Pro W3" charset="0"/>
              </a:rPr>
              <a:t>Maximum load</a:t>
            </a:r>
          </a:p>
          <a:p>
            <a:pPr marL="1144778" lvl="2" indent="-230378">
              <a:spcAft>
                <a:spcPct val="0"/>
              </a:spcAft>
              <a:buSzPts val="2400"/>
            </a:pPr>
            <a:r>
              <a:rPr lang="en-US" kern="1200" dirty="0">
                <a:solidFill>
                  <a:srgbClr val="000000"/>
                </a:solidFill>
                <a:latin typeface="Arial (Body)"/>
                <a:ea typeface="ヒラギノ角ゴ Pro W3" charset="0"/>
              </a:rPr>
              <a:t>Redemption fee or back-end load</a:t>
            </a:r>
          </a:p>
          <a:p>
            <a:pPr marL="1144778" lvl="2" indent="-230378">
              <a:spcAft>
                <a:spcPct val="0"/>
              </a:spcAft>
              <a:buSzPts val="2400"/>
            </a:pPr>
            <a:r>
              <a:rPr lang="en-US" kern="1200" dirty="0">
                <a:solidFill>
                  <a:srgbClr val="000000"/>
                </a:solidFill>
                <a:latin typeface="Arial (Body)"/>
                <a:ea typeface="ヒラギノ角ゴ Pro W3" charset="0"/>
              </a:rPr>
              <a:t>Expenses, including management fees</a:t>
            </a:r>
          </a:p>
          <a:p>
            <a:pPr marL="741553" lvl="1" indent="-284353">
              <a:spcAft>
                <a:spcPct val="0"/>
              </a:spcAft>
              <a:buSzPts val="2400"/>
            </a:pPr>
            <a:r>
              <a:rPr lang="en-US" kern="1200" dirty="0">
                <a:solidFill>
                  <a:srgbClr val="000000"/>
                </a:solidFill>
                <a:latin typeface="Arial (Body)"/>
                <a:ea typeface="ヒラギノ角ゴ Pro W3" charset="0"/>
              </a:rPr>
              <a:t>Risk</a:t>
            </a:r>
          </a:p>
          <a:p>
            <a:pPr marL="741553" lvl="1" indent="-284353">
              <a:spcAft>
                <a:spcPct val="0"/>
              </a:spcAft>
              <a:buSzPts val="2400"/>
            </a:pPr>
            <a:r>
              <a:rPr lang="en-US" kern="1200" dirty="0" smtClean="0">
                <a:solidFill>
                  <a:srgbClr val="000000"/>
                </a:solidFill>
                <a:latin typeface="Arial (Body)"/>
                <a:ea typeface="ヒラギノ角ゴ Pro W3" charset="0"/>
              </a:rPr>
              <a:t>Distribution </a:t>
            </a:r>
            <a:r>
              <a:rPr lang="en-US" kern="1200" dirty="0">
                <a:solidFill>
                  <a:srgbClr val="000000"/>
                </a:solidFill>
                <a:latin typeface="Arial (Body)"/>
                <a:ea typeface="ヒラギノ角ゴ Pro W3" charset="0"/>
              </a:rPr>
              <a:t>of dividends and capital </a:t>
            </a:r>
            <a:r>
              <a:rPr lang="en-US" kern="1200" dirty="0" smtClean="0">
                <a:solidFill>
                  <a:srgbClr val="000000"/>
                </a:solidFill>
                <a:latin typeface="Arial (Body)"/>
                <a:ea typeface="ヒラギノ角ゴ Pro W3" charset="0"/>
              </a:rPr>
              <a:t>gains</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766680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Selecting Among Mutual Funds </a:t>
            </a:r>
            <a:r>
              <a:rPr lang="en-US" sz="2000" b="0" kern="1200" dirty="0">
                <a:latin typeface="Arial (Heading)"/>
                <a:ea typeface="ヒラギノ角ゴ Pro W3" charset="0"/>
                <a:cs typeface="ヒラギノ角ゴ Pro W3" charset="0"/>
              </a:rPr>
              <a:t>(4 of 5)</a:t>
            </a:r>
            <a:endParaRPr lang="en-IN" dirty="0"/>
          </a:p>
        </p:txBody>
      </p:sp>
      <p:sp>
        <p:nvSpPr>
          <p:cNvPr id="3" name="Content Placeholder 2"/>
          <p:cNvSpPr>
            <a:spLocks noGrp="1"/>
          </p:cNvSpPr>
          <p:nvPr>
            <p:ph sz="quarter" idx="13"/>
          </p:nvPr>
        </p:nvSpPr>
        <p:spPr>
          <a:xfrm>
            <a:off x="457200" y="1556326"/>
            <a:ext cx="8013700" cy="4434275"/>
          </a:xfrm>
        </p:spPr>
        <p:txBody>
          <a:bodyPr/>
          <a:lstStyle/>
          <a:p>
            <a:pPr marL="741553" lvl="1" indent="-284353">
              <a:spcAft>
                <a:spcPct val="0"/>
              </a:spcAft>
              <a:buSzPts val="2400"/>
            </a:pPr>
            <a:r>
              <a:rPr lang="en-US" kern="1200" dirty="0">
                <a:solidFill>
                  <a:srgbClr val="000000"/>
                </a:solidFill>
                <a:latin typeface="Arial (Body)"/>
                <a:ea typeface="ヒラギノ角ゴ Pro W3" charset="0"/>
              </a:rPr>
              <a:t>Minimum investment and minimum balance</a:t>
            </a:r>
          </a:p>
          <a:p>
            <a:pPr marL="741553" lvl="1" indent="-284353">
              <a:spcAft>
                <a:spcPct val="0"/>
              </a:spcAft>
              <a:buSzPts val="2400"/>
            </a:pPr>
            <a:r>
              <a:rPr lang="en-US" kern="1200" dirty="0">
                <a:solidFill>
                  <a:srgbClr val="000000"/>
                </a:solidFill>
                <a:latin typeface="Arial (Body)"/>
                <a:ea typeface="ヒラギノ角ゴ Pro W3" charset="0"/>
              </a:rPr>
              <a:t>How to buy or redeem shares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Making the decision</a:t>
            </a:r>
          </a:p>
          <a:p>
            <a:pPr marL="741553" lvl="1" indent="-284353">
              <a:spcAft>
                <a:spcPct val="0"/>
              </a:spcAft>
              <a:buSzPts val="2400"/>
            </a:pPr>
            <a:r>
              <a:rPr lang="en-US" kern="1200" dirty="0">
                <a:solidFill>
                  <a:srgbClr val="000000"/>
                </a:solidFill>
                <a:latin typeface="Arial (Body)"/>
                <a:ea typeface="ヒラギノ角ゴ Pro W3" charset="0"/>
              </a:rPr>
              <a:t>Narrow down your choices to a small number and use a table for comparison</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Consider the following tables comparing 4 stock funds and 4 bond </a:t>
            </a:r>
            <a:r>
              <a:rPr lang="en-US" kern="1200" dirty="0" smtClean="0">
                <a:solidFill>
                  <a:srgbClr val="000000"/>
                </a:solidFill>
                <a:latin typeface="Arial (Body)"/>
                <a:ea typeface="ヒラギノ角ゴ Pro W3" charset="0"/>
                <a:cs typeface="ヒラギノ角ゴ Pro W3" charset="0"/>
              </a:rPr>
              <a:t>funds</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815511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Selecting Among Mutual Funds </a:t>
            </a:r>
            <a:r>
              <a:rPr lang="en-US" sz="2000" b="0" kern="1200" dirty="0">
                <a:latin typeface="Arial (Heading)"/>
                <a:ea typeface="ヒラギノ角ゴ Pro W3" charset="0"/>
                <a:cs typeface="ヒラギノ角ゴ Pro W3" charset="0"/>
              </a:rPr>
              <a:t>(5 of 5)</a:t>
            </a:r>
            <a:endParaRPr lang="en-IN" dirty="0"/>
          </a:p>
        </p:txBody>
      </p:sp>
      <p:sp>
        <p:nvSpPr>
          <p:cNvPr id="4" name="Content Placeholder 3"/>
          <p:cNvSpPr>
            <a:spLocks noGrp="1"/>
          </p:cNvSpPr>
          <p:nvPr>
            <p:ph sz="quarter" idx="13"/>
          </p:nvPr>
        </p:nvSpPr>
        <p:spPr>
          <a:xfrm>
            <a:off x="457200" y="1556327"/>
            <a:ext cx="8229600" cy="375343"/>
          </a:xfrm>
        </p:spPr>
        <p:txBody>
          <a:bodyPr/>
          <a:lstStyle/>
          <a:p>
            <a:pPr marL="432" indent="0">
              <a:buNone/>
            </a:pPr>
            <a:r>
              <a:rPr lang="en-IN" sz="2000" b="1" dirty="0">
                <a:solidFill>
                  <a:schemeClr val="tx1"/>
                </a:solidFill>
              </a:rPr>
              <a:t>With $1,000 to invest in a stock mutual fund</a:t>
            </a:r>
            <a:r>
              <a:rPr lang="en-IN" sz="2000" b="1" dirty="0" smtClean="0">
                <a:solidFill>
                  <a:schemeClr val="tx1"/>
                </a:solidFill>
              </a:rPr>
              <a:t>:</a:t>
            </a:r>
            <a:endParaRPr lang="en-IN" sz="2000" b="1"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89222943"/>
              </p:ext>
            </p:extLst>
          </p:nvPr>
        </p:nvGraphicFramePr>
        <p:xfrm>
          <a:off x="457201" y="2131996"/>
          <a:ext cx="8229600" cy="1524000"/>
        </p:xfrm>
        <a:graphic>
          <a:graphicData uri="http://schemas.openxmlformats.org/drawingml/2006/table">
            <a:tbl>
              <a:tblPr firstRow="1" bandRow="1">
                <a:tableStyleId>{3B4B98B0-60AC-42C2-AFA5-B58CD77FA1E5}</a:tableStyleId>
              </a:tblPr>
              <a:tblGrid>
                <a:gridCol w="1465603">
                  <a:extLst>
                    <a:ext uri="{9D8B030D-6E8A-4147-A177-3AD203B41FA5}">
                      <a16:colId xmlns:a16="http://schemas.microsoft.com/office/drawing/2014/main" val="20000"/>
                    </a:ext>
                  </a:extLst>
                </a:gridCol>
                <a:gridCol w="1862983">
                  <a:extLst>
                    <a:ext uri="{9D8B030D-6E8A-4147-A177-3AD203B41FA5}">
                      <a16:colId xmlns:a16="http://schemas.microsoft.com/office/drawing/2014/main" val="20001"/>
                    </a:ext>
                  </a:extLst>
                </a:gridCol>
                <a:gridCol w="1931349">
                  <a:extLst>
                    <a:ext uri="{9D8B030D-6E8A-4147-A177-3AD203B41FA5}">
                      <a16:colId xmlns:a16="http://schemas.microsoft.com/office/drawing/2014/main" val="20002"/>
                    </a:ext>
                  </a:extLst>
                </a:gridCol>
                <a:gridCol w="2969665">
                  <a:extLst>
                    <a:ext uri="{9D8B030D-6E8A-4147-A177-3AD203B41FA5}">
                      <a16:colId xmlns:a16="http://schemas.microsoft.com/office/drawing/2014/main" val="20003"/>
                    </a:ext>
                  </a:extLst>
                </a:gridCol>
              </a:tblGrid>
              <a:tr h="304800">
                <a:tc>
                  <a:txBody>
                    <a:bodyPr/>
                    <a:lstStyle/>
                    <a:p>
                      <a:pPr algn="l"/>
                      <a:r>
                        <a:rPr lang="en-IN" sz="1400" b="1" i="0" u="none" strike="noStrike" kern="1200" baseline="0" dirty="0">
                          <a:solidFill>
                            <a:schemeClr val="tx1"/>
                          </a:solidFill>
                          <a:latin typeface="+mn-lt"/>
                          <a:ea typeface="+mn-ea"/>
                          <a:cs typeface="+mn-cs"/>
                        </a:rPr>
                        <a:t>Mutual Fund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1" i="0" u="none" strike="noStrike" kern="1200" baseline="0" dirty="0">
                          <a:solidFill>
                            <a:schemeClr val="tx1"/>
                          </a:solidFill>
                          <a:latin typeface="+mn-lt"/>
                          <a:ea typeface="+mn-ea"/>
                          <a:cs typeface="+mn-cs"/>
                        </a:rPr>
                        <a:t>Load Status</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1" i="0" u="none" strike="noStrike" kern="1200" baseline="0" dirty="0">
                          <a:solidFill>
                            <a:schemeClr val="tx1"/>
                          </a:solidFill>
                          <a:latin typeface="+mn-lt"/>
                          <a:ea typeface="+mn-ea"/>
                          <a:cs typeface="+mn-cs"/>
                        </a:rPr>
                        <a:t>Expense Ratio</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1" i="0" u="none" strike="noStrike" kern="1200" baseline="0" dirty="0">
                          <a:solidFill>
                            <a:schemeClr val="tx1"/>
                          </a:solidFill>
                          <a:latin typeface="+mn-lt"/>
                          <a:ea typeface="+mn-ea"/>
                          <a:cs typeface="+mn-cs"/>
                        </a:rPr>
                        <a:t>Recent Annual Performance</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04800">
                <a:tc>
                  <a:txBody>
                    <a:bodyPr/>
                    <a:lstStyle/>
                    <a:p>
                      <a:r>
                        <a:rPr lang="en-IN" sz="1400" b="0" i="0" u="none" strike="noStrike" kern="1200" baseline="0" dirty="0">
                          <a:solidFill>
                            <a:schemeClr val="tx1"/>
                          </a:solidFill>
                          <a:latin typeface="+mn-lt"/>
                          <a:ea typeface="+mn-ea"/>
                          <a:cs typeface="+mn-cs"/>
                        </a:rPr>
                        <a:t>#1</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No-load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1.5%</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8%</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04800">
                <a:tc>
                  <a:txBody>
                    <a:bodyPr/>
                    <a:lstStyle/>
                    <a:p>
                      <a:pPr algn="l"/>
                      <a:r>
                        <a:rPr lang="en-IN" sz="1400" b="0" i="0" u="none" strike="noStrike" kern="1200" baseline="0" dirty="0">
                          <a:solidFill>
                            <a:schemeClr val="tx1"/>
                          </a:solidFill>
                          <a:latin typeface="+mn-lt"/>
                          <a:ea typeface="+mn-ea"/>
                          <a:cs typeface="+mn-cs"/>
                        </a:rPr>
                        <a:t>#2</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No-load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0.2%</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7%</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04800">
                <a:tc>
                  <a:txBody>
                    <a:bodyPr/>
                    <a:lstStyle/>
                    <a:p>
                      <a:pPr algn="l"/>
                      <a:r>
                        <a:rPr lang="en-IN" sz="1400" b="0" i="0" u="none" strike="noStrike" kern="1200" baseline="0" dirty="0">
                          <a:solidFill>
                            <a:schemeClr val="tx1"/>
                          </a:solidFill>
                          <a:latin typeface="+mn-lt"/>
                          <a:ea typeface="+mn-ea"/>
                          <a:cs typeface="+mn-cs"/>
                        </a:rPr>
                        <a:t>#3</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No-load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2.0%</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8%</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04800">
                <a:tc>
                  <a:txBody>
                    <a:bodyPr/>
                    <a:lstStyle/>
                    <a:p>
                      <a:pPr algn="l"/>
                      <a:r>
                        <a:rPr lang="en-IN" sz="1400" b="0" i="0" u="none" strike="noStrike" kern="1200" baseline="0" dirty="0">
                          <a:solidFill>
                            <a:schemeClr val="tx1"/>
                          </a:solidFill>
                          <a:latin typeface="+mn-lt"/>
                          <a:ea typeface="+mn-ea"/>
                          <a:cs typeface="+mn-cs"/>
                        </a:rPr>
                        <a:t>#4</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3% load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1.7%</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7%</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5" name="Content Placeholder 4"/>
          <p:cNvSpPr>
            <a:spLocks noGrp="1"/>
          </p:cNvSpPr>
          <p:nvPr>
            <p:ph sz="quarter" idx="14"/>
          </p:nvPr>
        </p:nvSpPr>
        <p:spPr>
          <a:xfrm>
            <a:off x="457200" y="3921040"/>
            <a:ext cx="8229600" cy="410930"/>
          </a:xfrm>
        </p:spPr>
        <p:txBody>
          <a:bodyPr/>
          <a:lstStyle/>
          <a:p>
            <a:pPr marL="432" indent="0">
              <a:buNone/>
            </a:pPr>
            <a:r>
              <a:rPr lang="en-IN" sz="2000" b="1" kern="1200" dirty="0">
                <a:solidFill>
                  <a:schemeClr val="tx1"/>
                </a:solidFill>
              </a:rPr>
              <a:t>With $1,000 to invest in a bond mutual fund</a:t>
            </a:r>
            <a:r>
              <a:rPr lang="en-IN" sz="2000" b="1" kern="1200" dirty="0" smtClean="0">
                <a:solidFill>
                  <a:schemeClr val="tx1"/>
                </a:solidFill>
              </a:rPr>
              <a:t>:</a:t>
            </a:r>
            <a:endParaRPr lang="en-IN" sz="2000" b="1" dirty="0"/>
          </a:p>
        </p:txBody>
      </p:sp>
      <p:graphicFrame>
        <p:nvGraphicFramePr>
          <p:cNvPr id="8" name="Table 7"/>
          <p:cNvGraphicFramePr>
            <a:graphicFrameLocks noGrp="1"/>
          </p:cNvGraphicFramePr>
          <p:nvPr>
            <p:extLst>
              <p:ext uri="{D42A27DB-BD31-4B8C-83A1-F6EECF244321}">
                <p14:modId xmlns:p14="http://schemas.microsoft.com/office/powerpoint/2010/main" val="3645820343"/>
              </p:ext>
            </p:extLst>
          </p:nvPr>
        </p:nvGraphicFramePr>
        <p:xfrm>
          <a:off x="457201" y="4527106"/>
          <a:ext cx="8229600" cy="1524000"/>
        </p:xfrm>
        <a:graphic>
          <a:graphicData uri="http://schemas.openxmlformats.org/drawingml/2006/table">
            <a:tbl>
              <a:tblPr firstRow="1" bandRow="1">
                <a:tableStyleId>{3B4B98B0-60AC-42C2-AFA5-B58CD77FA1E5}</a:tableStyleId>
              </a:tblPr>
              <a:tblGrid>
                <a:gridCol w="1465603">
                  <a:extLst>
                    <a:ext uri="{9D8B030D-6E8A-4147-A177-3AD203B41FA5}">
                      <a16:colId xmlns:a16="http://schemas.microsoft.com/office/drawing/2014/main" val="20000"/>
                    </a:ext>
                  </a:extLst>
                </a:gridCol>
                <a:gridCol w="1862983">
                  <a:extLst>
                    <a:ext uri="{9D8B030D-6E8A-4147-A177-3AD203B41FA5}">
                      <a16:colId xmlns:a16="http://schemas.microsoft.com/office/drawing/2014/main" val="20001"/>
                    </a:ext>
                  </a:extLst>
                </a:gridCol>
                <a:gridCol w="1931349">
                  <a:extLst>
                    <a:ext uri="{9D8B030D-6E8A-4147-A177-3AD203B41FA5}">
                      <a16:colId xmlns:a16="http://schemas.microsoft.com/office/drawing/2014/main" val="20002"/>
                    </a:ext>
                  </a:extLst>
                </a:gridCol>
                <a:gridCol w="2969665">
                  <a:extLst>
                    <a:ext uri="{9D8B030D-6E8A-4147-A177-3AD203B41FA5}">
                      <a16:colId xmlns:a16="http://schemas.microsoft.com/office/drawing/2014/main" val="20003"/>
                    </a:ext>
                  </a:extLst>
                </a:gridCol>
              </a:tblGrid>
              <a:tr h="304800">
                <a:tc>
                  <a:txBody>
                    <a:bodyPr/>
                    <a:lstStyle/>
                    <a:p>
                      <a:pPr algn="l"/>
                      <a:r>
                        <a:rPr lang="en-IN" sz="1400" b="1" i="0" u="none" strike="noStrike" kern="1200" baseline="0" dirty="0">
                          <a:solidFill>
                            <a:schemeClr val="tx1"/>
                          </a:solidFill>
                          <a:latin typeface="+mn-lt"/>
                          <a:ea typeface="+mn-ea"/>
                          <a:cs typeface="+mn-cs"/>
                        </a:rPr>
                        <a:t>Bond Fund</a:t>
                      </a:r>
                      <a:endParaRPr lang="en-IN" sz="14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1" i="0" u="none" strike="noStrike" kern="1200" baseline="0" dirty="0">
                          <a:solidFill>
                            <a:schemeClr val="tx1"/>
                          </a:solidFill>
                          <a:latin typeface="+mn-lt"/>
                          <a:ea typeface="+mn-ea"/>
                          <a:cs typeface="+mn-cs"/>
                        </a:rPr>
                        <a:t>Load Status</a:t>
                      </a:r>
                      <a:endParaRPr lang="en-IN" sz="14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1" i="0" u="none" strike="noStrike" kern="1200" baseline="0" dirty="0">
                          <a:solidFill>
                            <a:schemeClr val="tx1"/>
                          </a:solidFill>
                          <a:latin typeface="+mn-lt"/>
                          <a:ea typeface="+mn-ea"/>
                          <a:cs typeface="+mn-cs"/>
                        </a:rPr>
                        <a:t>Expense Ratio</a:t>
                      </a:r>
                      <a:endParaRPr lang="en-IN" sz="14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1" i="0" u="none" strike="noStrike" kern="1200" cap="none" baseline="0" dirty="0">
                          <a:solidFill>
                            <a:schemeClr val="tx1"/>
                          </a:solidFill>
                          <a:latin typeface="+mn-lt"/>
                          <a:ea typeface="+mn-ea"/>
                          <a:cs typeface="+mn-cs"/>
                          <a:sym typeface="Arial"/>
                        </a:rPr>
                        <a:t>Typical Terms to Maturity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04800">
                <a:tc>
                  <a:txBody>
                    <a:bodyPr/>
                    <a:lstStyle/>
                    <a:p>
                      <a:r>
                        <a:rPr lang="en-IN" sz="1400" b="0" i="0" u="none" strike="noStrike" kern="1200" baseline="0" dirty="0">
                          <a:solidFill>
                            <a:schemeClr val="tx1"/>
                          </a:solidFill>
                          <a:latin typeface="+mn-lt"/>
                          <a:ea typeface="+mn-ea"/>
                          <a:cs typeface="+mn-cs"/>
                        </a:rPr>
                        <a:t>#1</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4% load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0" i="0" u="none" strike="noStrike" kern="1200" cap="none" baseline="0" dirty="0">
                          <a:solidFill>
                            <a:schemeClr val="tx1"/>
                          </a:solidFill>
                          <a:latin typeface="+mn-lt"/>
                          <a:ea typeface="+mn-ea"/>
                          <a:cs typeface="+mn-cs"/>
                          <a:sym typeface="Arial"/>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0" i="0" u="none" strike="noStrike" kern="1200" cap="none" baseline="0" dirty="0">
                          <a:solidFill>
                            <a:schemeClr val="tx1"/>
                          </a:solidFill>
                          <a:latin typeface="+mn-lt"/>
                          <a:ea typeface="+mn-ea"/>
                          <a:cs typeface="+mn-cs"/>
                          <a:sym typeface="Arial"/>
                        </a:rPr>
                        <a:t>6–8 years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04800">
                <a:tc>
                  <a:txBody>
                    <a:bodyPr/>
                    <a:lstStyle/>
                    <a:p>
                      <a:pPr algn="l"/>
                      <a:r>
                        <a:rPr lang="en-IN" sz="1400" b="0" i="0" u="none" strike="noStrike" kern="1200" baseline="0" dirty="0">
                          <a:solidFill>
                            <a:schemeClr val="tx1"/>
                          </a:solidFill>
                          <a:latin typeface="+mn-lt"/>
                          <a:ea typeface="+mn-ea"/>
                          <a:cs typeface="+mn-cs"/>
                        </a:rPr>
                        <a:t>#2</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No-load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0" i="0" u="none" strike="noStrike" kern="1200" cap="none" baseline="0" dirty="0">
                          <a:solidFill>
                            <a:schemeClr val="tx1"/>
                          </a:solidFill>
                          <a:latin typeface="+mn-lt"/>
                          <a:ea typeface="+mn-ea"/>
                          <a:cs typeface="+mn-cs"/>
                          <a:sym typeface="Arial"/>
                        </a:rPr>
                        <a:t>0.9%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0" i="0" u="none" strike="noStrike" kern="1200" cap="none" baseline="0" dirty="0">
                          <a:solidFill>
                            <a:schemeClr val="tx1"/>
                          </a:solidFill>
                          <a:latin typeface="+mn-lt"/>
                          <a:ea typeface="+mn-ea"/>
                          <a:cs typeface="+mn-cs"/>
                          <a:sym typeface="Arial"/>
                        </a:rPr>
                        <a:t>15–20 years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04800">
                <a:tc>
                  <a:txBody>
                    <a:bodyPr/>
                    <a:lstStyle/>
                    <a:p>
                      <a:pPr algn="l"/>
                      <a:r>
                        <a:rPr lang="en-IN" sz="1400" b="0" i="0" u="none" strike="noStrike" kern="1200" baseline="0" dirty="0">
                          <a:solidFill>
                            <a:schemeClr val="tx1"/>
                          </a:solidFill>
                          <a:latin typeface="+mn-lt"/>
                          <a:ea typeface="+mn-ea"/>
                          <a:cs typeface="+mn-cs"/>
                        </a:rPr>
                        <a:t>#3</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No-load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0" i="0" u="none" strike="noStrike" kern="1200" cap="none" baseline="0" dirty="0">
                          <a:solidFill>
                            <a:schemeClr val="tx1"/>
                          </a:solidFill>
                          <a:latin typeface="+mn-lt"/>
                          <a:ea typeface="+mn-ea"/>
                          <a:cs typeface="+mn-cs"/>
                          <a:sym typeface="Arial"/>
                        </a:rPr>
                        <a:t>0.8%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0" i="0" u="none" strike="noStrike" kern="1200" cap="none" baseline="0" dirty="0">
                          <a:solidFill>
                            <a:schemeClr val="tx1"/>
                          </a:solidFill>
                          <a:latin typeface="+mn-lt"/>
                          <a:ea typeface="+mn-ea"/>
                          <a:cs typeface="+mn-cs"/>
                          <a:sym typeface="Arial"/>
                        </a:rPr>
                        <a:t>5–7 years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04800">
                <a:tc>
                  <a:txBody>
                    <a:bodyPr/>
                    <a:lstStyle/>
                    <a:p>
                      <a:pPr algn="l"/>
                      <a:r>
                        <a:rPr lang="en-IN" sz="1400" b="0" i="0" u="none" strike="noStrike" kern="1200" baseline="0" dirty="0">
                          <a:solidFill>
                            <a:schemeClr val="tx1"/>
                          </a:solidFill>
                          <a:latin typeface="+mn-lt"/>
                          <a:ea typeface="+mn-ea"/>
                          <a:cs typeface="+mn-cs"/>
                        </a:rPr>
                        <a:t>#4</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400" b="0" i="0" u="none" strike="noStrike" kern="1200" baseline="0" dirty="0">
                          <a:solidFill>
                            <a:schemeClr val="tx1"/>
                          </a:solidFill>
                          <a:latin typeface="+mn-lt"/>
                          <a:ea typeface="+mn-ea"/>
                          <a:cs typeface="+mn-cs"/>
                        </a:rPr>
                        <a:t>No-load</a:t>
                      </a:r>
                      <a:endParaRPr lang="en-IN" sz="14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0" i="0" u="none" strike="noStrike" kern="1200" cap="none" baseline="0" dirty="0">
                          <a:solidFill>
                            <a:schemeClr val="tx1"/>
                          </a:solidFill>
                          <a:latin typeface="+mn-lt"/>
                          <a:ea typeface="+mn-ea"/>
                          <a:cs typeface="+mn-cs"/>
                          <a:sym typeface="Arial"/>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R="0" algn="ctr" rtl="0">
                        <a:lnSpc>
                          <a:spcPct val="100000"/>
                        </a:lnSpc>
                        <a:spcBef>
                          <a:spcPts val="0"/>
                        </a:spcBef>
                        <a:spcAft>
                          <a:spcPts val="0"/>
                        </a:spcAft>
                        <a:buNone/>
                      </a:pPr>
                      <a:r>
                        <a:rPr lang="en-IN" sz="1400" b="0" i="0" u="none" strike="noStrike" kern="1200" cap="none" baseline="0" dirty="0">
                          <a:solidFill>
                            <a:schemeClr val="tx1"/>
                          </a:solidFill>
                          <a:latin typeface="+mn-lt"/>
                          <a:ea typeface="+mn-ea"/>
                          <a:cs typeface="+mn-cs"/>
                          <a:sym typeface="Arial"/>
                        </a:rPr>
                        <a:t>5–7 years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53806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smtClean="0">
                <a:latin typeface="Arial (Heading)"/>
                <a:ea typeface="ヒラギノ角ゴ Pro W3" charset="0"/>
                <a:cs typeface="ヒラギノ角ゴ Pro W3" charset="0"/>
              </a:rPr>
              <a:t>(3 </a:t>
            </a:r>
            <a:r>
              <a:rPr lang="en-US" sz="2000" b="0" kern="1200" dirty="0">
                <a:latin typeface="Arial (Heading)"/>
                <a:ea typeface="ヒラギノ角ゴ Pro W3" charset="0"/>
                <a:cs typeface="ヒラギノ角ゴ Pro W3" charset="0"/>
              </a:rPr>
              <a:t>of </a:t>
            </a:r>
            <a:r>
              <a:rPr lang="en-US" sz="2000" b="0" kern="1200" dirty="0" smtClean="0">
                <a:latin typeface="Arial (Heading)"/>
                <a:ea typeface="ヒラギノ角ゴ Pro W3" charset="0"/>
                <a:cs typeface="ヒラギノ角ゴ Pro W3" charset="0"/>
              </a:rPr>
              <a:t>5)</a:t>
            </a:r>
            <a:endParaRPr lang="en-IN" dirty="0"/>
          </a:p>
        </p:txBody>
      </p:sp>
      <p:sp>
        <p:nvSpPr>
          <p:cNvPr id="3" name="Content Placeholder 2"/>
          <p:cNvSpPr>
            <a:spLocks noGrp="1"/>
          </p:cNvSpPr>
          <p:nvPr>
            <p:ph sz="quarter" idx="13"/>
          </p:nvPr>
        </p:nvSpPr>
        <p:spPr>
          <a:xfrm>
            <a:off x="457200" y="1556327"/>
            <a:ext cx="1104900" cy="424874"/>
          </a:xfrm>
        </p:spPr>
        <p:txBody>
          <a:bodyPr/>
          <a:lstStyle/>
          <a:p>
            <a:pPr marL="255600"/>
            <a:r>
              <a:rPr lang="en-US" kern="1200" dirty="0" smtClean="0">
                <a:solidFill>
                  <a:srgbClr val="000000"/>
                </a:solidFill>
                <a:latin typeface="Arial (Body)"/>
                <a:ea typeface="ヒラギノ角ゴ Pro W3" charset="0"/>
                <a:cs typeface="ヒラギノ角ゴ Pro W3" charset="0"/>
              </a:rPr>
              <a:t>Go to</a:t>
            </a:r>
            <a:endParaRPr lang="en-US"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1657349" y="1546831"/>
            <a:ext cx="4213412" cy="470230"/>
          </a:xfrm>
        </p:spPr>
        <p:txBody>
          <a:bodyPr lIns="0" tIns="0" rIns="0" bIns="0"/>
          <a:lstStyle/>
          <a:p>
            <a:pPr marL="0" lvl="0" indent="0">
              <a:spcAft>
                <a:spcPct val="0"/>
              </a:spcAft>
              <a:buSzPts val="2400"/>
              <a:buNone/>
            </a:pPr>
            <a:r>
              <a:rPr lang="en-US" kern="1200" dirty="0">
                <a:solidFill>
                  <a:srgbClr val="000000"/>
                </a:solidFill>
                <a:latin typeface="Arial (Body)"/>
                <a:ea typeface="ヒラギノ角ゴ Pro W3" charset="0"/>
                <a:cs typeface="ヒラギノ角ゴ Pro W3" charset="0"/>
                <a:hlinkClick r:id="rId2" tooltip="http://fidelity.com/"/>
              </a:rPr>
              <a:t>http://www.fidelity.com</a:t>
            </a:r>
            <a:endParaRPr lang="en-US"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121456"/>
            <a:ext cx="8310282" cy="1885768"/>
          </a:xfrm>
        </p:spPr>
        <p:txBody>
          <a:bodyPr lIns="0" tIns="0" rIns="0" bIns="0"/>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This Web site provides detailed information for many individual mutual funds that you specify, including past performance and expense ratio. You can review the Web sites of other investment companies that sell mutual funds.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703491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Quotations of Mutual Funds </a:t>
            </a:r>
            <a:r>
              <a:rPr lang="en-US" sz="2000" b="0" kern="1200" dirty="0">
                <a:latin typeface="Arial (Heading)"/>
                <a:ea typeface="ヒラギノ角ゴ Pro W3" charset="0"/>
                <a:cs typeface="ヒラギノ角ゴ Pro W3" charset="0"/>
              </a:rPr>
              <a:t>(1 of 4)</a:t>
            </a:r>
            <a:endParaRPr lang="en-IN" dirty="0"/>
          </a:p>
        </p:txBody>
      </p:sp>
      <p:sp>
        <p:nvSpPr>
          <p:cNvPr id="5" name="Content Placeholder 4"/>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Quotations available from financial publications</a:t>
            </a:r>
            <a:endParaRPr lang="en-US" kern="1200" dirty="0">
              <a:solidFill>
                <a:srgbClr val="000000"/>
              </a:solidFill>
              <a:latin typeface="Arial (Body)"/>
              <a:ea typeface="ヒラギノ角ゴ Pro W3" charset="0"/>
            </a:endParaRPr>
          </a:p>
          <a:p>
            <a:pPr marL="741553" lvl="1" indent="-284353">
              <a:spcAft>
                <a:spcPct val="0"/>
              </a:spcAft>
              <a:buSzPts val="2400"/>
            </a:pPr>
            <a:r>
              <a:rPr lang="en-US" kern="1200" dirty="0">
                <a:solidFill>
                  <a:srgbClr val="000000"/>
                </a:solidFill>
                <a:latin typeface="Arial (Body)"/>
                <a:ea typeface="ヒラギノ角ゴ Pro W3" charset="0"/>
              </a:rPr>
              <a:t>Open-end funds</a:t>
            </a:r>
          </a:p>
          <a:p>
            <a:pPr marL="1144778" lvl="2" indent="-230378">
              <a:spcAft>
                <a:spcPct val="0"/>
              </a:spcAft>
              <a:buSzPts val="2400"/>
              <a:tabLst>
                <a:tab pos="2794000" algn="l"/>
              </a:tabLst>
            </a:pPr>
            <a:r>
              <a:rPr lang="en-US" kern="1200" dirty="0">
                <a:solidFill>
                  <a:srgbClr val="000000"/>
                </a:solidFill>
                <a:latin typeface="Arial (Body)"/>
                <a:ea typeface="ヒラギノ角ゴ Pro W3" charset="0"/>
              </a:rPr>
              <a:t>Column 1—Investment company in bold type with funds listed beneath</a:t>
            </a:r>
          </a:p>
          <a:p>
            <a:pPr marL="1144778" lvl="2" indent="-230378">
              <a:spcAft>
                <a:spcPct val="0"/>
              </a:spcAft>
              <a:buSzPts val="2400"/>
              <a:tabLst>
                <a:tab pos="2794000" algn="l"/>
              </a:tabLst>
            </a:pPr>
            <a:r>
              <a:rPr lang="en-US" kern="1200" dirty="0">
                <a:solidFill>
                  <a:srgbClr val="000000"/>
                </a:solidFill>
                <a:latin typeface="Arial (Body)"/>
                <a:ea typeface="ヒラギノ角ゴ Pro W3" charset="0"/>
              </a:rPr>
              <a:t>Column 2</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N</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V</a:t>
            </a:r>
          </a:p>
          <a:p>
            <a:pPr marL="1144778" lvl="2" indent="-230378">
              <a:spcAft>
                <a:spcPct val="0"/>
              </a:spcAft>
              <a:buSzPts val="2400"/>
              <a:tabLst>
                <a:tab pos="2794000" algn="l"/>
              </a:tabLst>
            </a:pPr>
            <a:r>
              <a:rPr lang="en-US" kern="1200" dirty="0">
                <a:solidFill>
                  <a:srgbClr val="000000"/>
                </a:solidFill>
                <a:latin typeface="Arial (Body)"/>
                <a:ea typeface="ヒラギノ角ゴ Pro W3" charset="0"/>
              </a:rPr>
              <a:t>Column 3—Net change in N</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V</a:t>
            </a:r>
          </a:p>
          <a:p>
            <a:pPr marL="1144778" lvl="2" indent="-230378">
              <a:spcAft>
                <a:spcPct val="0"/>
              </a:spcAft>
              <a:buSzPts val="2400"/>
              <a:tabLst>
                <a:tab pos="2794000" algn="l"/>
              </a:tabLst>
            </a:pPr>
            <a:r>
              <a:rPr lang="en-US" kern="1200" dirty="0">
                <a:solidFill>
                  <a:srgbClr val="000000"/>
                </a:solidFill>
                <a:latin typeface="Arial (Body)"/>
                <a:ea typeface="ヒラギノ角ゴ Pro W3" charset="0"/>
              </a:rPr>
              <a:t>Column 4—Return year to date</a:t>
            </a:r>
          </a:p>
          <a:p>
            <a:pPr marL="1144778" lvl="2" indent="-230378">
              <a:spcAft>
                <a:spcPct val="0"/>
              </a:spcAft>
              <a:buSzPts val="2400"/>
              <a:tabLst>
                <a:tab pos="2794000" algn="l"/>
              </a:tabLst>
            </a:pPr>
            <a:r>
              <a:rPr lang="en-US" kern="1200" dirty="0">
                <a:solidFill>
                  <a:srgbClr val="000000"/>
                </a:solidFill>
                <a:latin typeface="Arial (Body)"/>
                <a:ea typeface="ヒラギノ角ゴ Pro W3" charset="0"/>
              </a:rPr>
              <a:t>Column 5—3-year </a:t>
            </a:r>
            <a:r>
              <a:rPr lang="en-US" kern="1200" dirty="0" smtClean="0">
                <a:solidFill>
                  <a:srgbClr val="000000"/>
                </a:solidFill>
                <a:latin typeface="Arial (Body)"/>
                <a:ea typeface="ヒラギノ角ゴ Pro W3" charset="0"/>
              </a:rPr>
              <a:t>return</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192836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Background on Mutual Funds </a:t>
            </a:r>
            <a:r>
              <a:rPr lang="en-US" sz="2000" b="0" kern="1200" dirty="0">
                <a:latin typeface="Arial (Heading)"/>
                <a:ea typeface="ヒラギノ角ゴ Pro W3" charset="0"/>
                <a:cs typeface="ヒラギノ角ゴ Pro W3" charset="0"/>
              </a:rPr>
              <a:t>(1 of 7)</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Stock mutual funds: funds that sell shares to individuals and invest the proceeds in stocks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Bond mutual funds: funds that sell shares to individuals and invest the proceeds in bonds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All are managed by professional portfolio managers who decide what securities to </a:t>
            </a:r>
            <a:r>
              <a:rPr lang="en-US" kern="1200" dirty="0" smtClean="0">
                <a:solidFill>
                  <a:srgbClr val="000000"/>
                </a:solidFill>
                <a:latin typeface="Arial (Body)"/>
                <a:ea typeface="ヒラギノ角ゴ Pro W3" charset="0"/>
                <a:cs typeface="ヒラギノ角ゴ Pro W3" charset="0"/>
              </a:rPr>
              <a:t>purchase</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3258445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Quotations of Mutual Funds </a:t>
            </a:r>
            <a:r>
              <a:rPr lang="en-US" sz="2000" b="0" kern="1200" dirty="0">
                <a:latin typeface="Arial (Heading)"/>
                <a:ea typeface="ヒラギノ角ゴ Pro W3" charset="0"/>
                <a:cs typeface="ヒラギノ角ゴ Pro W3" charset="0"/>
              </a:rPr>
              <a:t>(2 of 4)</a:t>
            </a:r>
            <a:endParaRPr lang="en-IN" dirty="0"/>
          </a:p>
        </p:txBody>
      </p:sp>
      <p:sp>
        <p:nvSpPr>
          <p:cNvPr id="3" name="Content Placeholder 2"/>
          <p:cNvSpPr>
            <a:spLocks noGrp="1"/>
          </p:cNvSpPr>
          <p:nvPr>
            <p:ph sz="quarter" idx="13"/>
          </p:nvPr>
        </p:nvSpPr>
        <p:spPr>
          <a:xfrm>
            <a:off x="457200" y="1556327"/>
            <a:ext cx="8229600" cy="901123"/>
          </a:xfrm>
        </p:spPr>
        <p:txBody>
          <a:bodyPr/>
          <a:lstStyle/>
          <a:p>
            <a:pPr marL="0" indent="0">
              <a:buNone/>
            </a:pPr>
            <a:r>
              <a:rPr lang="en-IN" sz="2000" b="1" kern="1200" dirty="0">
                <a:solidFill>
                  <a:srgbClr val="000000"/>
                </a:solidFill>
              </a:rPr>
              <a:t>Exhibit 17.6</a:t>
            </a:r>
            <a:r>
              <a:rPr lang="en-IN" sz="2000" kern="1200" dirty="0">
                <a:solidFill>
                  <a:srgbClr val="000000"/>
                </a:solidFill>
              </a:rPr>
              <a:t> Example of Mutual Fund Price Quotations</a:t>
            </a:r>
            <a:endParaRPr lang="en-IN" sz="2000" dirty="0">
              <a:solidFill>
                <a:srgbClr val="000000"/>
              </a:solidFill>
            </a:endParaRPr>
          </a:p>
          <a:p>
            <a:pPr marL="0" indent="0">
              <a:buNone/>
            </a:pPr>
            <a:r>
              <a:rPr lang="en-IN" sz="2000" b="1" kern="1200" dirty="0">
                <a:solidFill>
                  <a:schemeClr val="tx1"/>
                </a:solidFill>
              </a:rPr>
              <a:t>Blazer </a:t>
            </a:r>
            <a:r>
              <a:rPr lang="en-IN" sz="2000" b="1" kern="1200" dirty="0" smtClean="0">
                <a:solidFill>
                  <a:schemeClr val="tx1"/>
                </a:solidFill>
              </a:rPr>
              <a:t>Funds</a:t>
            </a:r>
            <a:endParaRPr lang="en-IN" sz="2000" dirty="0"/>
          </a:p>
        </p:txBody>
      </p:sp>
      <p:graphicFrame>
        <p:nvGraphicFramePr>
          <p:cNvPr id="4" name="Table 3"/>
          <p:cNvGraphicFramePr>
            <a:graphicFrameLocks noGrp="1"/>
          </p:cNvGraphicFramePr>
          <p:nvPr>
            <p:extLst>
              <p:ext uri="{D42A27DB-BD31-4B8C-83A1-F6EECF244321}">
                <p14:modId xmlns:p14="http://schemas.microsoft.com/office/powerpoint/2010/main" val="696270514"/>
              </p:ext>
            </p:extLst>
          </p:nvPr>
        </p:nvGraphicFramePr>
        <p:xfrm>
          <a:off x="457199" y="2518029"/>
          <a:ext cx="8229602" cy="1005840"/>
        </p:xfrm>
        <a:graphic>
          <a:graphicData uri="http://schemas.openxmlformats.org/drawingml/2006/table">
            <a:tbl>
              <a:tblPr firstRow="1" bandRow="1">
                <a:tableStyleId>{3B4B98B0-60AC-42C2-AFA5-B58CD77FA1E5}</a:tableStyleId>
              </a:tblPr>
              <a:tblGrid>
                <a:gridCol w="2055265">
                  <a:extLst>
                    <a:ext uri="{9D8B030D-6E8A-4147-A177-3AD203B41FA5}">
                      <a16:colId xmlns:a16="http://schemas.microsoft.com/office/drawing/2014/main" val="20000"/>
                    </a:ext>
                  </a:extLst>
                </a:gridCol>
                <a:gridCol w="957129">
                  <a:extLst>
                    <a:ext uri="{9D8B030D-6E8A-4147-A177-3AD203B41FA5}">
                      <a16:colId xmlns:a16="http://schemas.microsoft.com/office/drawing/2014/main" val="20001"/>
                    </a:ext>
                  </a:extLst>
                </a:gridCol>
                <a:gridCol w="1512605">
                  <a:extLst>
                    <a:ext uri="{9D8B030D-6E8A-4147-A177-3AD203B41FA5}">
                      <a16:colId xmlns:a16="http://schemas.microsoft.com/office/drawing/2014/main" val="20002"/>
                    </a:ext>
                  </a:extLst>
                </a:gridCol>
                <a:gridCol w="2136449">
                  <a:extLst>
                    <a:ext uri="{9D8B030D-6E8A-4147-A177-3AD203B41FA5}">
                      <a16:colId xmlns:a16="http://schemas.microsoft.com/office/drawing/2014/main" val="20003"/>
                    </a:ext>
                  </a:extLst>
                </a:gridCol>
                <a:gridCol w="1568154">
                  <a:extLst>
                    <a:ext uri="{9D8B030D-6E8A-4147-A177-3AD203B41FA5}">
                      <a16:colId xmlns:a16="http://schemas.microsoft.com/office/drawing/2014/main" val="20004"/>
                    </a:ext>
                  </a:extLst>
                </a:gridCol>
              </a:tblGrid>
              <a:tr h="304800">
                <a:tc>
                  <a:txBody>
                    <a:bodyPr/>
                    <a:lstStyle/>
                    <a:p>
                      <a:r>
                        <a:rPr lang="en-IN" sz="1600" dirty="0">
                          <a:solidFill>
                            <a:srgbClr val="FFFFFF"/>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1" i="0" u="none" strike="noStrike" kern="1200" baseline="0" dirty="0">
                          <a:solidFill>
                            <a:schemeClr val="tx1"/>
                          </a:solidFill>
                          <a:latin typeface="+mn-lt"/>
                          <a:ea typeface="+mn-ea"/>
                          <a:cs typeface="+mn-cs"/>
                        </a:rPr>
                        <a:t>N</a:t>
                      </a:r>
                      <a:r>
                        <a:rPr lang="en-IN" sz="100" b="1" i="0" u="none" strike="noStrike" kern="1200" baseline="0" dirty="0">
                          <a:solidFill>
                            <a:schemeClr val="tx1"/>
                          </a:solidFill>
                          <a:latin typeface="+mn-lt"/>
                          <a:ea typeface="+mn-ea"/>
                          <a:cs typeface="+mn-cs"/>
                        </a:rPr>
                        <a:t> </a:t>
                      </a:r>
                      <a:r>
                        <a:rPr lang="en-IN" sz="1600" b="1" i="0" u="none" strike="noStrike" kern="1200" baseline="0" dirty="0">
                          <a:solidFill>
                            <a:schemeClr val="tx1"/>
                          </a:solidFill>
                          <a:latin typeface="+mn-lt"/>
                          <a:ea typeface="+mn-ea"/>
                          <a:cs typeface="+mn-cs"/>
                        </a:rPr>
                        <a:t>A</a:t>
                      </a:r>
                      <a:r>
                        <a:rPr lang="en-IN" sz="100" b="1" i="0" u="none" strike="noStrike" kern="1200" baseline="0" dirty="0">
                          <a:solidFill>
                            <a:schemeClr val="tx1"/>
                          </a:solidFill>
                          <a:latin typeface="+mn-lt"/>
                          <a:ea typeface="+mn-ea"/>
                          <a:cs typeface="+mn-cs"/>
                        </a:rPr>
                        <a:t> </a:t>
                      </a:r>
                      <a:r>
                        <a:rPr lang="en-IN" sz="1600" b="1" i="0" u="none" strike="noStrike" kern="1200" baseline="0" dirty="0">
                          <a:solidFill>
                            <a:schemeClr val="tx1"/>
                          </a:solidFill>
                          <a:latin typeface="+mn-lt"/>
                          <a:ea typeface="+mn-ea"/>
                          <a:cs typeface="+mn-cs"/>
                        </a:rPr>
                        <a:t>V</a:t>
                      </a:r>
                      <a:endParaRPr lang="en-IN"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1" i="0" u="none" strike="noStrike" kern="1200" baseline="0" dirty="0">
                          <a:solidFill>
                            <a:schemeClr val="tx1"/>
                          </a:solidFill>
                          <a:latin typeface="+mn-lt"/>
                          <a:ea typeface="+mn-ea"/>
                          <a:cs typeface="+mn-cs"/>
                        </a:rPr>
                        <a:t>Net Change</a:t>
                      </a:r>
                      <a:endParaRPr lang="en-IN"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1" i="0" u="none" strike="noStrike" kern="1200" baseline="0" dirty="0">
                          <a:solidFill>
                            <a:schemeClr val="tx1"/>
                          </a:solidFill>
                          <a:latin typeface="+mn-lt"/>
                          <a:ea typeface="+mn-ea"/>
                          <a:cs typeface="+mn-cs"/>
                        </a:rPr>
                        <a:t>Y</a:t>
                      </a:r>
                      <a:r>
                        <a:rPr lang="en-IN" sz="100" b="1" i="0" u="none" strike="noStrike" kern="1200" baseline="0" dirty="0">
                          <a:solidFill>
                            <a:schemeClr val="tx1"/>
                          </a:solidFill>
                          <a:latin typeface="+mn-lt"/>
                          <a:ea typeface="+mn-ea"/>
                          <a:cs typeface="+mn-cs"/>
                        </a:rPr>
                        <a:t> </a:t>
                      </a:r>
                      <a:r>
                        <a:rPr lang="en-IN" sz="1600" b="1" i="0" u="none" strike="noStrike" kern="1200" baseline="0" dirty="0">
                          <a:solidFill>
                            <a:schemeClr val="tx1"/>
                          </a:solidFill>
                          <a:latin typeface="+mn-lt"/>
                          <a:ea typeface="+mn-ea"/>
                          <a:cs typeface="+mn-cs"/>
                        </a:rPr>
                        <a:t>T</a:t>
                      </a:r>
                      <a:r>
                        <a:rPr lang="en-IN" sz="100" b="1" i="0" u="none" strike="noStrike" kern="1200" baseline="0" dirty="0">
                          <a:solidFill>
                            <a:schemeClr val="tx1"/>
                          </a:solidFill>
                          <a:latin typeface="+mn-lt"/>
                          <a:ea typeface="+mn-ea"/>
                          <a:cs typeface="+mn-cs"/>
                        </a:rPr>
                        <a:t> </a:t>
                      </a:r>
                      <a:r>
                        <a:rPr lang="en-IN" sz="1600" b="1" i="0" u="none" strike="noStrike" kern="1200" baseline="0" dirty="0">
                          <a:solidFill>
                            <a:schemeClr val="tx1"/>
                          </a:solidFill>
                          <a:latin typeface="+mn-lt"/>
                          <a:ea typeface="+mn-ea"/>
                          <a:cs typeface="+mn-cs"/>
                        </a:rPr>
                        <a:t>D Annual Return</a:t>
                      </a:r>
                      <a:endParaRPr lang="en-IN"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1" i="0" u="none" strike="noStrike" kern="1200" baseline="0" dirty="0">
                          <a:solidFill>
                            <a:schemeClr val="tx1"/>
                          </a:solidFill>
                          <a:latin typeface="+mn-lt"/>
                          <a:ea typeface="+mn-ea"/>
                          <a:cs typeface="+mn-cs"/>
                        </a:rPr>
                        <a:t>3-Year Return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04800">
                <a:tc>
                  <a:txBody>
                    <a:bodyPr/>
                    <a:lstStyle/>
                    <a:p>
                      <a:r>
                        <a:rPr lang="en-IN" sz="1600" b="0" i="0" u="none" strike="noStrike" kern="1200" baseline="0" dirty="0">
                          <a:solidFill>
                            <a:schemeClr val="tx1"/>
                          </a:solidFill>
                          <a:latin typeface="+mn-lt"/>
                          <a:ea typeface="+mn-ea"/>
                          <a:cs typeface="+mn-cs"/>
                        </a:rPr>
                        <a:t>Growth Fund</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32.23</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+0.15</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8.26%</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22.51%</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04800">
                <a:tc>
                  <a:txBody>
                    <a:bodyPr/>
                    <a:lstStyle/>
                    <a:p>
                      <a:pPr algn="l"/>
                      <a:r>
                        <a:rPr lang="en-IN" sz="1600" b="0" i="0" u="none" strike="noStrike" kern="1200" baseline="0" dirty="0">
                          <a:solidFill>
                            <a:schemeClr val="tx1"/>
                          </a:solidFill>
                          <a:latin typeface="+mn-lt"/>
                          <a:ea typeface="+mn-ea"/>
                          <a:cs typeface="+mn-cs"/>
                        </a:rPr>
                        <a:t>Equity Income Fund</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45.10</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+0.22</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9.78%</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26.34%</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3143850"/>
                  </a:ext>
                </a:extLst>
              </a:tr>
            </a:tbl>
          </a:graphicData>
        </a:graphic>
      </p:graphicFrame>
    </p:spTree>
    <p:extLst>
      <p:ext uri="{BB962C8B-B14F-4D97-AF65-F5344CB8AC3E}">
        <p14:creationId xmlns:p14="http://schemas.microsoft.com/office/powerpoint/2010/main" val="3657878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Quotations of Mutual Funds </a:t>
            </a:r>
            <a:r>
              <a:rPr lang="en-US" sz="2000" b="0" kern="1200" dirty="0">
                <a:latin typeface="Arial (Heading)"/>
                <a:ea typeface="ヒラギノ角ゴ Pro W3" charset="0"/>
                <a:cs typeface="ヒラギノ角ゴ Pro W3" charset="0"/>
              </a:rPr>
              <a:t>(3 of 4)</a:t>
            </a:r>
            <a:endParaRPr lang="en-IN" dirty="0"/>
          </a:p>
        </p:txBody>
      </p:sp>
      <p:sp>
        <p:nvSpPr>
          <p:cNvPr id="3" name="Content Placeholder 2"/>
          <p:cNvSpPr>
            <a:spLocks noGrp="1"/>
          </p:cNvSpPr>
          <p:nvPr>
            <p:ph sz="quarter" idx="13"/>
          </p:nvPr>
        </p:nvSpPr>
        <p:spPr>
          <a:xfrm>
            <a:off x="457200" y="1556326"/>
            <a:ext cx="8229600" cy="412173"/>
          </a:xfrm>
        </p:spPr>
        <p:txBody>
          <a:bodyPr/>
          <a:lstStyle/>
          <a:p>
            <a:pPr marL="432" indent="0">
              <a:buNone/>
            </a:pPr>
            <a:r>
              <a:rPr lang="en-IN" sz="2000" b="1" kern="1200" dirty="0" smtClean="0">
                <a:solidFill>
                  <a:srgbClr val="000000"/>
                </a:solidFill>
              </a:rPr>
              <a:t>Exhibit 17.7</a:t>
            </a:r>
            <a:r>
              <a:rPr lang="en-IN" sz="2000" kern="1200" dirty="0" smtClean="0">
                <a:solidFill>
                  <a:srgbClr val="000000"/>
                </a:solidFill>
              </a:rPr>
              <a:t> Example of Closed-End Fund Price Quotations</a:t>
            </a:r>
            <a:endParaRPr lang="en-IN" sz="2000" dirty="0">
              <a:solidFill>
                <a:srgbClr val="000000"/>
              </a:solidFill>
            </a:endParaRPr>
          </a:p>
        </p:txBody>
      </p:sp>
      <p:graphicFrame>
        <p:nvGraphicFramePr>
          <p:cNvPr id="4" name="Table 3"/>
          <p:cNvGraphicFramePr>
            <a:graphicFrameLocks noGrp="1"/>
          </p:cNvGraphicFramePr>
          <p:nvPr>
            <p:extLst/>
          </p:nvPr>
        </p:nvGraphicFramePr>
        <p:xfrm>
          <a:off x="558296" y="2108168"/>
          <a:ext cx="7458075" cy="762000"/>
        </p:xfrm>
        <a:graphic>
          <a:graphicData uri="http://schemas.openxmlformats.org/drawingml/2006/table">
            <a:tbl>
              <a:tblPr firstRow="1" bandRow="1">
                <a:tableStyleId>{3B4B98B0-60AC-42C2-AFA5-B58CD77FA1E5}</a:tableStyleId>
              </a:tblPr>
              <a:tblGrid>
                <a:gridCol w="2052637">
                  <a:extLst>
                    <a:ext uri="{9D8B030D-6E8A-4147-A177-3AD203B41FA5}">
                      <a16:colId xmlns:a16="http://schemas.microsoft.com/office/drawing/2014/main" val="20000"/>
                    </a:ext>
                  </a:extLst>
                </a:gridCol>
                <a:gridCol w="1366838">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96240">
                <a:tc>
                  <a:txBody>
                    <a:bodyPr/>
                    <a:lstStyle/>
                    <a:p>
                      <a:r>
                        <a:rPr lang="en-IN" sz="1600" dirty="0">
                          <a:solidFill>
                            <a:srgbClr val="FFFFFF"/>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1" i="0" u="none" strike="noStrike" kern="1200" baseline="0" dirty="0" smtClean="0">
                          <a:solidFill>
                            <a:schemeClr val="tx1"/>
                          </a:solidFill>
                          <a:latin typeface="+mn-lt"/>
                          <a:ea typeface="+mn-ea"/>
                          <a:cs typeface="+mn-cs"/>
                        </a:rPr>
                        <a:t>DIV</a:t>
                      </a:r>
                      <a:endParaRPr lang="en-IN"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1" i="0" u="none" strike="noStrike" kern="1200" baseline="0" dirty="0">
                          <a:solidFill>
                            <a:schemeClr val="tx1"/>
                          </a:solidFill>
                          <a:latin typeface="+mn-lt"/>
                          <a:ea typeface="+mn-ea"/>
                          <a:cs typeface="+mn-cs"/>
                        </a:rPr>
                        <a:t>LAST</a:t>
                      </a:r>
                      <a:endParaRPr lang="en-IN"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1" i="0" u="none" strike="noStrike" kern="1200" baseline="0" dirty="0">
                          <a:solidFill>
                            <a:schemeClr val="tx1"/>
                          </a:solidFill>
                          <a:latin typeface="+mn-lt"/>
                          <a:ea typeface="+mn-ea"/>
                          <a:cs typeface="+mn-cs"/>
                        </a:rPr>
                        <a:t>NET </a:t>
                      </a:r>
                      <a:r>
                        <a:rPr lang="en-IN" sz="1600" b="1" i="0" u="none" strike="noStrike" kern="1200" baseline="0" dirty="0" smtClean="0">
                          <a:solidFill>
                            <a:schemeClr val="tx1"/>
                          </a:solidFill>
                          <a:latin typeface="+mn-lt"/>
                          <a:ea typeface="+mn-ea"/>
                          <a:cs typeface="+mn-cs"/>
                        </a:rPr>
                        <a:t>C</a:t>
                      </a:r>
                      <a:r>
                        <a:rPr lang="en-IN" sz="100" b="1" i="0" u="none" strike="noStrike" kern="1200" baseline="0" dirty="0" smtClean="0">
                          <a:solidFill>
                            <a:schemeClr val="tx1"/>
                          </a:solidFill>
                          <a:latin typeface="+mn-lt"/>
                          <a:ea typeface="+mn-ea"/>
                          <a:cs typeface="+mn-cs"/>
                        </a:rPr>
                        <a:t> </a:t>
                      </a:r>
                      <a:r>
                        <a:rPr lang="en-IN" sz="1600" b="1" i="0" u="none" strike="noStrike" kern="1200" baseline="0" dirty="0" smtClean="0">
                          <a:solidFill>
                            <a:schemeClr val="tx1"/>
                          </a:solidFill>
                          <a:latin typeface="+mn-lt"/>
                          <a:ea typeface="+mn-ea"/>
                          <a:cs typeface="+mn-cs"/>
                        </a:rPr>
                        <a:t>H</a:t>
                      </a:r>
                      <a:r>
                        <a:rPr lang="en-IN" sz="100" b="1" i="0" u="none" strike="noStrike" kern="1200" baseline="0" dirty="0" smtClean="0">
                          <a:solidFill>
                            <a:schemeClr val="tx1"/>
                          </a:solidFill>
                          <a:latin typeface="+mn-lt"/>
                          <a:ea typeface="+mn-ea"/>
                          <a:cs typeface="+mn-cs"/>
                        </a:rPr>
                        <a:t> </a:t>
                      </a:r>
                      <a:r>
                        <a:rPr lang="en-IN" sz="1600" b="1" i="0" u="none" strike="noStrike" kern="1200" baseline="0" dirty="0" smtClean="0">
                          <a:solidFill>
                            <a:schemeClr val="tx1"/>
                          </a:solidFill>
                          <a:latin typeface="+mn-lt"/>
                          <a:ea typeface="+mn-ea"/>
                          <a:cs typeface="+mn-cs"/>
                        </a:rPr>
                        <a:t>G</a:t>
                      </a:r>
                      <a:endParaRPr lang="en-IN"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65760">
                <a:tc>
                  <a:txBody>
                    <a:bodyPr/>
                    <a:lstStyle/>
                    <a:p>
                      <a:pPr algn="l"/>
                      <a:r>
                        <a:rPr lang="en-IN" sz="1600" b="0" i="0" u="none" strike="noStrike" kern="1200" baseline="0" dirty="0">
                          <a:solidFill>
                            <a:schemeClr val="tx1"/>
                          </a:solidFill>
                          <a:latin typeface="+mn-lt"/>
                          <a:ea typeface="+mn-ea"/>
                          <a:cs typeface="+mn-cs"/>
                        </a:rPr>
                        <a:t>Zumex Fund Z</a:t>
                      </a:r>
                      <a:r>
                        <a:rPr lang="en-IN" sz="100" b="0" i="0" u="none" strike="noStrike" kern="1200" baseline="0" dirty="0">
                          <a:solidFill>
                            <a:schemeClr val="tx1"/>
                          </a:solidFill>
                          <a:latin typeface="+mn-lt"/>
                          <a:ea typeface="+mn-ea"/>
                          <a:cs typeface="+mn-cs"/>
                        </a:rPr>
                        <a:t> </a:t>
                      </a:r>
                      <a:r>
                        <a:rPr lang="en-IN" sz="1600" b="0" i="0" u="none" strike="noStrike" kern="1200" baseline="0" dirty="0">
                          <a:solidFill>
                            <a:schemeClr val="tx1"/>
                          </a:solidFill>
                          <a:latin typeface="+mn-lt"/>
                          <a:ea typeface="+mn-ea"/>
                          <a:cs typeface="+mn-cs"/>
                        </a:rPr>
                        <a:t>U</a:t>
                      </a:r>
                      <a:r>
                        <a:rPr lang="en-IN" sz="100" b="0" i="0" u="none" strike="noStrike" kern="1200" baseline="0" dirty="0">
                          <a:solidFill>
                            <a:schemeClr val="tx1"/>
                          </a:solidFill>
                          <a:latin typeface="+mn-lt"/>
                          <a:ea typeface="+mn-ea"/>
                          <a:cs typeface="+mn-cs"/>
                        </a:rPr>
                        <a:t> </a:t>
                      </a:r>
                      <a:r>
                        <a:rPr lang="en-IN" sz="1600" b="0" i="0" u="none" strike="noStrike" kern="1200" baseline="0" dirty="0">
                          <a:solidFill>
                            <a:schemeClr val="tx1"/>
                          </a:solidFill>
                          <a:latin typeface="+mn-lt"/>
                          <a:ea typeface="+mn-ea"/>
                          <a:cs typeface="+mn-cs"/>
                        </a:rPr>
                        <a:t>X</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2.24</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29.41</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IN" sz="1600" b="0" i="0" u="none" strike="noStrike" kern="1200" baseline="0" dirty="0">
                          <a:solidFill>
                            <a:schemeClr val="tx1"/>
                          </a:solidFill>
                          <a:latin typeface="+mn-lt"/>
                          <a:ea typeface="+mn-ea"/>
                          <a:cs typeface="+mn-cs"/>
                        </a:rPr>
                        <a:t>+0.17</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58959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Quotations of Mutual Funds </a:t>
            </a:r>
            <a:r>
              <a:rPr lang="en-US" sz="2000" b="0" kern="1200" dirty="0">
                <a:latin typeface="Arial (Heading)"/>
                <a:ea typeface="ヒラギノ角ゴ Pro W3" charset="0"/>
                <a:cs typeface="ヒラギノ角ゴ Pro W3" charset="0"/>
              </a:rPr>
              <a:t>(4 of 4)</a:t>
            </a:r>
            <a:endParaRPr lang="en-IN" dirty="0"/>
          </a:p>
        </p:txBody>
      </p:sp>
      <p:sp>
        <p:nvSpPr>
          <p:cNvPr id="3" name="Content Placeholder 2"/>
          <p:cNvSpPr>
            <a:spLocks noGrp="1"/>
          </p:cNvSpPr>
          <p:nvPr>
            <p:ph sz="quarter" idx="13"/>
          </p:nvPr>
        </p:nvSpPr>
        <p:spPr/>
        <p:txBody>
          <a:bodyPr/>
          <a:lstStyle/>
          <a:p>
            <a:pPr lvl="1" indent="-284400"/>
            <a:r>
              <a:rPr lang="en-US" kern="1200" dirty="0">
                <a:solidFill>
                  <a:srgbClr val="000000"/>
                </a:solidFill>
                <a:latin typeface="Arial (Body)"/>
                <a:ea typeface="ヒラギノ角ゴ Pro W3" charset="0"/>
              </a:rPr>
              <a:t>Lipper indexes are useful for assessing the recent performance of a particular fund or funds with a specific </a:t>
            </a:r>
            <a:r>
              <a:rPr lang="en-US" kern="1200" dirty="0" smtClean="0">
                <a:solidFill>
                  <a:srgbClr val="000000"/>
                </a:solidFill>
                <a:latin typeface="Arial (Body)"/>
                <a:ea typeface="ヒラギノ角ゴ Pro W3" charset="0"/>
              </a:rPr>
              <a:t>objective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957541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smtClean="0">
                <a:latin typeface="Arial (Heading)"/>
                <a:ea typeface="ヒラギノ角ゴ Pro W3" charset="0"/>
                <a:cs typeface="ヒラギノ角ゴ Pro W3" charset="0"/>
              </a:rPr>
              <a:t>(4 </a:t>
            </a:r>
            <a:r>
              <a:rPr lang="en-US" sz="2000" b="0" kern="1200" dirty="0">
                <a:latin typeface="Arial (Heading)"/>
                <a:ea typeface="ヒラギノ角ゴ Pro W3" charset="0"/>
                <a:cs typeface="ヒラギノ角ゴ Pro W3" charset="0"/>
              </a:rPr>
              <a:t>of </a:t>
            </a:r>
            <a:r>
              <a:rPr lang="en-US" sz="2000" b="0" kern="1200" dirty="0" smtClean="0">
                <a:latin typeface="Arial (Heading)"/>
                <a:ea typeface="ヒラギノ角ゴ Pro W3" charset="0"/>
                <a:cs typeface="ヒラギノ角ゴ Pro W3" charset="0"/>
              </a:rPr>
              <a:t>5)</a:t>
            </a:r>
            <a:endParaRPr lang="en-IN" dirty="0"/>
          </a:p>
        </p:txBody>
      </p:sp>
      <p:sp>
        <p:nvSpPr>
          <p:cNvPr id="3" name="Content Placeholder 2"/>
          <p:cNvSpPr>
            <a:spLocks noGrp="1"/>
          </p:cNvSpPr>
          <p:nvPr>
            <p:ph sz="quarter" idx="13"/>
          </p:nvPr>
        </p:nvSpPr>
        <p:spPr>
          <a:xfrm>
            <a:off x="457200" y="1556327"/>
            <a:ext cx="1117600" cy="424874"/>
          </a:xfrm>
        </p:spPr>
        <p:txBody>
          <a:bodyPr/>
          <a:lstStyle/>
          <a:p>
            <a:pPr marL="255600"/>
            <a:r>
              <a:rPr lang="en-US" kern="1200" dirty="0" smtClean="0">
                <a:solidFill>
                  <a:srgbClr val="000000"/>
                </a:solidFill>
                <a:latin typeface="Arial (Body)"/>
                <a:ea typeface="ヒラギノ角ゴ Pro W3" charset="0"/>
                <a:cs typeface="ヒラギノ角ゴ Pro W3" charset="0"/>
              </a:rPr>
              <a:t>Go to</a:t>
            </a:r>
            <a:endParaRPr lang="en-US"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1630681" y="1546831"/>
            <a:ext cx="4213412" cy="470230"/>
          </a:xfrm>
        </p:spPr>
        <p:txBody>
          <a:bodyPr lIns="0" tIns="0" rIns="0" bIns="0"/>
          <a:lstStyle/>
          <a:p>
            <a:pPr marL="0" lvl="0" indent="0">
              <a:spcAft>
                <a:spcPct val="0"/>
              </a:spcAft>
              <a:buSzPts val="2400"/>
              <a:buNone/>
            </a:pPr>
            <a:r>
              <a:rPr lang="en-US" kern="1200" dirty="0">
                <a:solidFill>
                  <a:srgbClr val="000000"/>
                </a:solidFill>
                <a:latin typeface="Arial (Body)"/>
                <a:ea typeface="ヒラギノ角ゴ Pro W3" charset="0"/>
                <a:cs typeface="ヒラギノ角ゴ Pro W3" charset="0"/>
                <a:hlinkClick r:id="rId2" tooltip="http://mfea.com/"/>
              </a:rPr>
              <a:t>https://investor.vanguard.com</a:t>
            </a:r>
            <a:endParaRPr lang="en-US"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121456"/>
            <a:ext cx="8310282" cy="810003"/>
          </a:xfrm>
        </p:spPr>
        <p:txBody>
          <a:bodyPr lIns="0" tIns="0" rIns="0" bIns="0"/>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This Web site provides research on mutual funds and stocks and online investing tools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807658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6959600" cy="1097279"/>
          </a:xfrm>
        </p:spPr>
        <p:txBody>
          <a:bodyPr/>
          <a:lstStyle/>
          <a:p>
            <a:r>
              <a:rPr lang="en-US" sz="3400" kern="1200" dirty="0">
                <a:latin typeface="Arial (Heading)"/>
                <a:ea typeface="ヒラギノ角ゴ Pro W3" charset="0"/>
                <a:cs typeface="ヒラギノ角ゴ Pro W3" charset="0"/>
              </a:rPr>
              <a:t>Diversification Among Mutual Funds </a:t>
            </a:r>
            <a:r>
              <a:rPr lang="en-US" sz="2000" b="0" kern="1200" dirty="0">
                <a:latin typeface="Arial (Heading)"/>
                <a:ea typeface="ヒラギノ角ゴ Pro W3" charset="0"/>
                <a:cs typeface="ヒラギノ角ゴ Pro W3" charset="0"/>
              </a:rPr>
              <a:t>(1 of 5)</a:t>
            </a:r>
            <a:endParaRPr lang="en-IN" dirty="0"/>
          </a:p>
        </p:txBody>
      </p:sp>
      <p:sp>
        <p:nvSpPr>
          <p:cNvPr id="5" name="Content Placeholder 4"/>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Diversify among several types of funds to lower risk</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Best strategy is to diversify across stock and bond mutual funds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Can also diversify among mutual funds representing different </a:t>
            </a:r>
            <a:r>
              <a:rPr lang="en-US" kern="1200" dirty="0" smtClean="0">
                <a:solidFill>
                  <a:srgbClr val="000000"/>
                </a:solidFill>
                <a:latin typeface="Arial (Body)"/>
                <a:ea typeface="ヒラギノ角ゴ Pro W3" charset="0"/>
                <a:cs typeface="ヒラギノ角ゴ Pro W3" charset="0"/>
              </a:rPr>
              <a:t>countries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971485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40930" cy="1097279"/>
          </a:xfrm>
        </p:spPr>
        <p:txBody>
          <a:bodyPr/>
          <a:lstStyle/>
          <a:p>
            <a:r>
              <a:rPr lang="en-US" sz="3400" kern="1200" dirty="0">
                <a:latin typeface="Arial (Heading)"/>
                <a:ea typeface="ヒラギノ角ゴ Pro W3" charset="0"/>
                <a:cs typeface="ヒラギノ角ゴ Pro W3" charset="0"/>
              </a:rPr>
              <a:t>Diversification Among Mutual Funds </a:t>
            </a:r>
            <a:r>
              <a:rPr lang="en-US" sz="2000" b="0" kern="1200" dirty="0">
                <a:latin typeface="Arial (Heading)"/>
                <a:ea typeface="ヒラギノ角ゴ Pro W3" charset="0"/>
                <a:cs typeface="ヒラギノ角ゴ Pro W3" charset="0"/>
              </a:rPr>
              <a:t>(2 of 5)</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Impact of the financial crisis on diversification benefits</a:t>
            </a:r>
          </a:p>
          <a:p>
            <a:pPr marL="741553" lvl="1" indent="-284353">
              <a:spcAft>
                <a:spcPct val="0"/>
              </a:spcAft>
              <a:buSzPts val="2400"/>
            </a:pPr>
            <a:r>
              <a:rPr lang="en-US" kern="1200" dirty="0">
                <a:solidFill>
                  <a:srgbClr val="000000"/>
                </a:solidFill>
                <a:latin typeface="Arial (Body)"/>
                <a:ea typeface="ヒラギノ角ゴ Pro W3" charset="0"/>
              </a:rPr>
              <a:t>Diversification had limited effectiveness</a:t>
            </a:r>
          </a:p>
          <a:p>
            <a:pPr marL="741553" lvl="1" indent="-284353">
              <a:spcAft>
                <a:spcPct val="0"/>
              </a:spcAft>
              <a:buSzPts val="2400"/>
            </a:pPr>
            <a:r>
              <a:rPr lang="en-US" kern="1200" dirty="0">
                <a:solidFill>
                  <a:srgbClr val="000000"/>
                </a:solidFill>
                <a:latin typeface="Arial (Body)"/>
                <a:ea typeface="ヒラギノ角ゴ Pro W3" charset="0"/>
              </a:rPr>
              <a:t>Most mutual funds performed poorly</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International diversification of mutual funds</a:t>
            </a:r>
          </a:p>
          <a:p>
            <a:pPr marL="741553" lvl="1" indent="-284353">
              <a:spcAft>
                <a:spcPct val="0"/>
              </a:spcAft>
              <a:buSzPts val="2400"/>
            </a:pPr>
            <a:r>
              <a:rPr lang="en-US" kern="1200" dirty="0">
                <a:solidFill>
                  <a:srgbClr val="000000"/>
                </a:solidFill>
                <a:latin typeface="Arial (Body)"/>
                <a:ea typeface="ヒラギノ角ゴ Pro W3" charset="0"/>
              </a:rPr>
              <a:t>Risk may be reduced by diversifying among funds representing different </a:t>
            </a:r>
            <a:r>
              <a:rPr lang="en-US" kern="1200" dirty="0" smtClean="0">
                <a:solidFill>
                  <a:srgbClr val="000000"/>
                </a:solidFill>
                <a:latin typeface="Arial (Body)"/>
                <a:ea typeface="ヒラギノ角ゴ Pro W3" charset="0"/>
              </a:rPr>
              <a:t>countries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4146734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smtClean="0">
                <a:latin typeface="Arial (Heading)"/>
                <a:ea typeface="ヒラギノ角ゴ Pro W3" charset="0"/>
                <a:cs typeface="ヒラギノ角ゴ Pro W3" charset="0"/>
              </a:rPr>
              <a:t>(5 </a:t>
            </a:r>
            <a:r>
              <a:rPr lang="en-US" sz="2000" b="0" kern="1200" dirty="0">
                <a:latin typeface="Arial (Heading)"/>
                <a:ea typeface="ヒラギノ角ゴ Pro W3" charset="0"/>
                <a:cs typeface="ヒラギノ角ゴ Pro W3" charset="0"/>
              </a:rPr>
              <a:t>of </a:t>
            </a:r>
            <a:r>
              <a:rPr lang="en-US" sz="2000" b="0" kern="1200" dirty="0" smtClean="0">
                <a:latin typeface="Arial (Heading)"/>
                <a:ea typeface="ヒラギノ角ゴ Pro W3" charset="0"/>
                <a:cs typeface="ヒラギノ角ゴ Pro W3" charset="0"/>
              </a:rPr>
              <a:t>5)</a:t>
            </a:r>
            <a:endParaRPr lang="en-IN" dirty="0"/>
          </a:p>
        </p:txBody>
      </p:sp>
      <p:sp>
        <p:nvSpPr>
          <p:cNvPr id="3" name="Content Placeholder 2"/>
          <p:cNvSpPr>
            <a:spLocks noGrp="1"/>
          </p:cNvSpPr>
          <p:nvPr>
            <p:ph sz="quarter" idx="13"/>
          </p:nvPr>
        </p:nvSpPr>
        <p:spPr>
          <a:xfrm>
            <a:off x="457200" y="1556327"/>
            <a:ext cx="1093694" cy="424874"/>
          </a:xfrm>
        </p:spPr>
        <p:txBody>
          <a:bodyPr/>
          <a:lstStyle/>
          <a:p>
            <a:pPr marL="255600"/>
            <a:r>
              <a:rPr lang="en-US" kern="1200" dirty="0" smtClean="0">
                <a:solidFill>
                  <a:srgbClr val="000000"/>
                </a:solidFill>
                <a:latin typeface="Arial (Body)"/>
                <a:ea typeface="ヒラギノ角ゴ Pro W3" charset="0"/>
                <a:cs typeface="ヒラギノ角ゴ Pro W3" charset="0"/>
              </a:rPr>
              <a:t>Go to</a:t>
            </a:r>
            <a:endParaRPr lang="en-US"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1622611" y="1546831"/>
            <a:ext cx="4213412" cy="470230"/>
          </a:xfrm>
        </p:spPr>
        <p:txBody>
          <a:bodyPr lIns="0" tIns="0" rIns="0" bIns="0"/>
          <a:lstStyle/>
          <a:p>
            <a:pPr marL="0" lvl="0" indent="0">
              <a:spcAft>
                <a:spcPct val="0"/>
              </a:spcAft>
              <a:buSzPts val="2400"/>
              <a:buNone/>
            </a:pPr>
            <a:r>
              <a:rPr lang="en-US" dirty="0">
                <a:hlinkClick r:id="rId2"/>
              </a:rPr>
              <a:t>https://imealliance.com</a:t>
            </a:r>
            <a:endParaRPr lang="en-US"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121456"/>
            <a:ext cx="8310282" cy="810003"/>
          </a:xfrm>
        </p:spPr>
        <p:txBody>
          <a:bodyPr lIns="0" tIns="0" rIns="0" bIns="0"/>
          <a:lstStyle/>
          <a:p>
            <a:pPr marL="255600" indent="-255600"/>
            <a:r>
              <a:rPr lang="en-US" dirty="0"/>
              <a:t>This site provides general information about mutual fund investing</a:t>
            </a:r>
            <a:endParaRPr lang="en-US" dirty="0"/>
          </a:p>
        </p:txBody>
      </p:sp>
    </p:spTree>
    <p:extLst>
      <p:ext uri="{BB962C8B-B14F-4D97-AF65-F5344CB8AC3E}">
        <p14:creationId xmlns:p14="http://schemas.microsoft.com/office/powerpoint/2010/main" val="1430939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5371"/>
            <a:ext cx="6705600" cy="1097279"/>
          </a:xfrm>
        </p:spPr>
        <p:txBody>
          <a:bodyPr/>
          <a:lstStyle/>
          <a:p>
            <a:r>
              <a:rPr lang="en-US" sz="3400" kern="1200" dirty="0">
                <a:latin typeface="Arial (Heading)"/>
                <a:ea typeface="ヒラギノ角ゴ Pro W3" charset="0"/>
                <a:cs typeface="ヒラギノ角ゴ Pro W3" charset="0"/>
              </a:rPr>
              <a:t>Diversification Among Mutual Funds </a:t>
            </a:r>
            <a:r>
              <a:rPr lang="en-US" sz="2000" b="0" kern="1200" dirty="0">
                <a:latin typeface="Arial (Heading)"/>
                <a:ea typeface="ヒラギノ角ゴ Pro W3" charset="0"/>
                <a:cs typeface="ヒラギノ角ゴ Pro W3" charset="0"/>
              </a:rPr>
              <a:t>(3 of 5)</a:t>
            </a:r>
            <a:endParaRPr lang="en-IN" dirty="0"/>
          </a:p>
        </p:txBody>
      </p:sp>
      <p:sp>
        <p:nvSpPr>
          <p:cNvPr id="6" name="Content Placeholder 5"/>
          <p:cNvSpPr>
            <a:spLocks noGrp="1"/>
          </p:cNvSpPr>
          <p:nvPr>
            <p:ph sz="quarter" idx="13"/>
          </p:nvPr>
        </p:nvSpPr>
        <p:spPr>
          <a:xfrm>
            <a:off x="457200" y="1556326"/>
            <a:ext cx="7708900" cy="4434275"/>
          </a:xfrm>
        </p:spPr>
        <p:txBody>
          <a:bodyPr/>
          <a:lstStyle/>
          <a:p>
            <a:r>
              <a:rPr lang="en-US" kern="1200" dirty="0">
                <a:solidFill>
                  <a:srgbClr val="000000"/>
                </a:solidFill>
                <a:latin typeface="Arial (Body)"/>
                <a:ea typeface="ヒラギノ角ゴ Pro W3" charset="0"/>
                <a:cs typeface="ヒラギノ角ゴ Pro W3" charset="0"/>
              </a:rPr>
              <a:t>Diversification through mutual fund supermarkets: an arrangement offered by some brokerage firms that enables investors to diversify among various mutual funds (from different mutual fund families) and to receive a summary statement for these funds on a consolidated </a:t>
            </a:r>
            <a:r>
              <a:rPr lang="en-US" kern="1200" dirty="0" smtClean="0">
                <a:solidFill>
                  <a:srgbClr val="000000"/>
                </a:solidFill>
                <a:latin typeface="Arial (Body)"/>
                <a:ea typeface="ヒラギノ角ゴ Pro W3" charset="0"/>
                <a:cs typeface="ヒラギノ角ゴ Pro W3" charset="0"/>
              </a:rPr>
              <a:t>basis</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1563951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6832600" cy="1097279"/>
          </a:xfrm>
        </p:spPr>
        <p:txBody>
          <a:bodyPr/>
          <a:lstStyle/>
          <a:p>
            <a:r>
              <a:rPr lang="en-US" sz="3400" kern="1200" dirty="0">
                <a:latin typeface="Arial (Heading)"/>
                <a:ea typeface="ヒラギノ角ゴ Pro W3" charset="0"/>
                <a:cs typeface="ヒラギノ角ゴ Pro W3" charset="0"/>
              </a:rPr>
              <a:t>Diversification Among Mutual Funds </a:t>
            </a:r>
            <a:r>
              <a:rPr lang="en-US" sz="2000" b="0" kern="1200" dirty="0">
                <a:latin typeface="Arial (Heading)"/>
                <a:ea typeface="ヒラギノ角ゴ Pro W3" charset="0"/>
                <a:cs typeface="ヒラギノ角ゴ Pro W3" charset="0"/>
              </a:rPr>
              <a:t>(4 of 5)</a:t>
            </a:r>
            <a:endParaRPr lang="en-IN" dirty="0"/>
          </a:p>
        </p:txBody>
      </p:sp>
      <p:sp>
        <p:nvSpPr>
          <p:cNvPr id="3" name="Content Placeholder 2"/>
          <p:cNvSpPr>
            <a:spLocks noGrp="1"/>
          </p:cNvSpPr>
          <p:nvPr>
            <p:ph sz="quarter" idx="13"/>
          </p:nvPr>
        </p:nvSpPr>
        <p:spPr>
          <a:xfrm>
            <a:off x="457200" y="1556326"/>
            <a:ext cx="8229600" cy="704273"/>
          </a:xfrm>
        </p:spPr>
        <p:txBody>
          <a:bodyPr/>
          <a:lstStyle/>
          <a:p>
            <a:pPr marL="432" indent="0">
              <a:buNone/>
            </a:pPr>
            <a:r>
              <a:rPr lang="en-IN" sz="2000" b="1" kern="1200" dirty="0">
                <a:solidFill>
                  <a:srgbClr val="000000"/>
                </a:solidFill>
              </a:rPr>
              <a:t>Exhibit 17.8</a:t>
            </a:r>
            <a:r>
              <a:rPr lang="en-IN" sz="2000" kern="1200" dirty="0">
                <a:solidFill>
                  <a:srgbClr val="000000"/>
                </a:solidFill>
              </a:rPr>
              <a:t> Variation in the Primary Factor that Affects the Return on Mutual </a:t>
            </a:r>
            <a:r>
              <a:rPr lang="en-IN" sz="2000" kern="1200" dirty="0" smtClean="0">
                <a:solidFill>
                  <a:srgbClr val="000000"/>
                </a:solidFill>
              </a:rPr>
              <a:t>Funds</a:t>
            </a:r>
            <a:endParaRPr lang="en-IN" sz="2000"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00323198"/>
              </p:ext>
            </p:extLst>
          </p:nvPr>
        </p:nvGraphicFramePr>
        <p:xfrm>
          <a:off x="457199" y="2373870"/>
          <a:ext cx="8229601" cy="3078480"/>
        </p:xfrm>
        <a:graphic>
          <a:graphicData uri="http://schemas.openxmlformats.org/drawingml/2006/table">
            <a:tbl>
              <a:tblPr firstRow="1" bandRow="1">
                <a:tableStyleId>{3B4B98B0-60AC-42C2-AFA5-B58CD77FA1E5}</a:tableStyleId>
              </a:tblPr>
              <a:tblGrid>
                <a:gridCol w="3302951">
                  <a:extLst>
                    <a:ext uri="{9D8B030D-6E8A-4147-A177-3AD203B41FA5}">
                      <a16:colId xmlns:a16="http://schemas.microsoft.com/office/drawing/2014/main" val="20000"/>
                    </a:ext>
                  </a:extLst>
                </a:gridCol>
                <a:gridCol w="4926650">
                  <a:extLst>
                    <a:ext uri="{9D8B030D-6E8A-4147-A177-3AD203B41FA5}">
                      <a16:colId xmlns:a16="http://schemas.microsoft.com/office/drawing/2014/main" val="20001"/>
                    </a:ext>
                  </a:extLst>
                </a:gridCol>
              </a:tblGrid>
              <a:tr h="304800">
                <a:tc>
                  <a:txBody>
                    <a:bodyPr/>
                    <a:lstStyle/>
                    <a:p>
                      <a:r>
                        <a:rPr lang="en-IN" sz="1600" b="1" i="0" u="none" strike="noStrike" kern="1200" baseline="0" dirty="0">
                          <a:solidFill>
                            <a:schemeClr val="tx1"/>
                          </a:solidFill>
                          <a:latin typeface="+mn-lt"/>
                          <a:ea typeface="+mn-ea"/>
                          <a:cs typeface="+mn-cs"/>
                        </a:rPr>
                        <a:t>Your Return from Investing in:</a:t>
                      </a:r>
                      <a:endParaRPr lang="en-IN"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600" b="1" i="0" u="none" strike="noStrike" kern="1200" baseline="0" dirty="0">
                          <a:solidFill>
                            <a:schemeClr val="tx1"/>
                          </a:solidFill>
                          <a:latin typeface="+mn-lt"/>
                          <a:ea typeface="+mn-ea"/>
                          <a:cs typeface="+mn-cs"/>
                        </a:rPr>
                        <a:t>Is Primarily Affected by:</a:t>
                      </a:r>
                      <a:endParaRPr lang="en-IN"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04800">
                <a:tc>
                  <a:txBody>
                    <a:bodyPr/>
                    <a:lstStyle/>
                    <a:p>
                      <a:pPr algn="l"/>
                      <a:r>
                        <a:rPr lang="en-IN" sz="1600" b="0" i="0" u="none" strike="noStrike" kern="1200" baseline="0" dirty="0">
                          <a:solidFill>
                            <a:schemeClr val="tx1"/>
                          </a:solidFill>
                          <a:latin typeface="+mn-lt"/>
                          <a:ea typeface="+mn-ea"/>
                          <a:cs typeface="+mn-cs"/>
                        </a:rPr>
                        <a:t>U.S. growth stock fund</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600" b="0" i="0" u="none" strike="noStrike" kern="1200" baseline="0" dirty="0">
                          <a:solidFill>
                            <a:schemeClr val="tx1"/>
                          </a:solidFill>
                          <a:latin typeface="+mn-lt"/>
                          <a:ea typeface="+mn-ea"/>
                          <a:cs typeface="+mn-cs"/>
                        </a:rPr>
                        <a:t>U.S. stock market</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04800">
                <a:tc>
                  <a:txBody>
                    <a:bodyPr/>
                    <a:lstStyle/>
                    <a:p>
                      <a:r>
                        <a:rPr lang="en-IN" sz="1600" b="0" i="0" u="none" strike="noStrike" kern="1200" baseline="0" dirty="0">
                          <a:solidFill>
                            <a:schemeClr val="tx1"/>
                          </a:solidFill>
                          <a:latin typeface="+mn-lt"/>
                          <a:ea typeface="+mn-ea"/>
                          <a:cs typeface="+mn-cs"/>
                        </a:rPr>
                        <a:t>U.S. corporate bond fund</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600" b="0" i="0" u="none" strike="noStrike" kern="1200" baseline="0" dirty="0">
                          <a:solidFill>
                            <a:schemeClr val="tx1"/>
                          </a:solidFill>
                          <a:latin typeface="+mn-lt"/>
                          <a:ea typeface="+mn-ea"/>
                          <a:cs typeface="+mn-cs"/>
                        </a:rPr>
                        <a:t>U.S. interest rates</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04800">
                <a:tc>
                  <a:txBody>
                    <a:bodyPr/>
                    <a:lstStyle/>
                    <a:p>
                      <a:pPr algn="l"/>
                      <a:r>
                        <a:rPr lang="en-IN" sz="1600" b="0" i="0" u="none" strike="noStrike" kern="1200" baseline="0" dirty="0">
                          <a:solidFill>
                            <a:schemeClr val="tx1"/>
                          </a:solidFill>
                          <a:latin typeface="+mn-lt"/>
                          <a:ea typeface="+mn-ea"/>
                          <a:cs typeface="+mn-cs"/>
                        </a:rPr>
                        <a:t>European stock fund</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600" b="0" i="0" u="none" strike="noStrike" kern="1200" baseline="0" dirty="0">
                          <a:solidFill>
                            <a:schemeClr val="tx1"/>
                          </a:solidFill>
                          <a:latin typeface="+mn-lt"/>
                          <a:ea typeface="+mn-ea"/>
                          <a:cs typeface="+mn-cs"/>
                        </a:rPr>
                        <a:t>European stock markets and the value of the euro</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18160">
                <a:tc>
                  <a:txBody>
                    <a:bodyPr/>
                    <a:lstStyle/>
                    <a:p>
                      <a:pPr algn="l"/>
                      <a:r>
                        <a:rPr lang="en-IN" sz="1600" b="0" i="0" u="none" strike="noStrike" kern="1200" baseline="0" dirty="0">
                          <a:solidFill>
                            <a:schemeClr val="tx1"/>
                          </a:solidFill>
                          <a:latin typeface="+mn-lt"/>
                          <a:ea typeface="+mn-ea"/>
                          <a:cs typeface="+mn-cs"/>
                        </a:rPr>
                        <a:t>Latin American stock fund</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600" b="0" i="0" u="none" strike="noStrike" kern="1200" baseline="0" dirty="0">
                          <a:solidFill>
                            <a:schemeClr val="tx1"/>
                          </a:solidFill>
                          <a:latin typeface="+mn-lt"/>
                          <a:ea typeface="+mn-ea"/>
                          <a:cs typeface="+mn-cs"/>
                        </a:rPr>
                        <a:t>Latin American stock markets and the values </a:t>
                      </a:r>
                      <a:r>
                        <a:rPr lang="en-IN" sz="1600" b="0" i="0" u="none" strike="noStrike" kern="1200" baseline="0" dirty="0" smtClean="0">
                          <a:solidFill>
                            <a:schemeClr val="tx1"/>
                          </a:solidFill>
                          <a:latin typeface="+mn-lt"/>
                          <a:ea typeface="+mn-ea"/>
                          <a:cs typeface="+mn-cs"/>
                        </a:rPr>
                        <a:t>of Latin </a:t>
                      </a:r>
                      <a:r>
                        <a:rPr lang="en-IN" sz="1600" b="0" i="0" u="none" strike="noStrike" kern="1200" baseline="0" dirty="0">
                          <a:solidFill>
                            <a:schemeClr val="tx1"/>
                          </a:solidFill>
                          <a:latin typeface="+mn-lt"/>
                          <a:ea typeface="+mn-ea"/>
                          <a:cs typeface="+mn-cs"/>
                        </a:rPr>
                        <a:t>American currencies</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04800">
                <a:tc>
                  <a:txBody>
                    <a:bodyPr/>
                    <a:lstStyle/>
                    <a:p>
                      <a:pPr algn="l"/>
                      <a:r>
                        <a:rPr lang="en-IN" sz="1600" b="0" i="0" u="none" strike="noStrike" kern="1200" baseline="0" dirty="0">
                          <a:solidFill>
                            <a:schemeClr val="tx1"/>
                          </a:solidFill>
                          <a:latin typeface="+mn-lt"/>
                          <a:ea typeface="+mn-ea"/>
                          <a:cs typeface="+mn-cs"/>
                        </a:rPr>
                        <a:t>Australian bond fund</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600" b="0" i="0" u="none" strike="noStrike" kern="1200" baseline="0" dirty="0">
                          <a:solidFill>
                            <a:schemeClr val="tx1"/>
                          </a:solidFill>
                          <a:latin typeface="+mn-lt"/>
                          <a:ea typeface="+mn-ea"/>
                          <a:cs typeface="+mn-cs"/>
                        </a:rPr>
                        <a:t>Australian interest rates and the value of </a:t>
                      </a:r>
                      <a:r>
                        <a:rPr lang="en-IN" sz="1600" b="0" i="0" u="none" strike="noStrike" kern="1200" baseline="0" dirty="0" smtClean="0">
                          <a:solidFill>
                            <a:schemeClr val="tx1"/>
                          </a:solidFill>
                          <a:latin typeface="+mn-lt"/>
                          <a:ea typeface="+mn-ea"/>
                          <a:cs typeface="+mn-cs"/>
                        </a:rPr>
                        <a:t>the Australian </a:t>
                      </a:r>
                      <a:r>
                        <a:rPr lang="en-IN" sz="1600" b="0" i="0" u="none" strike="noStrike" kern="1200" baseline="0" dirty="0">
                          <a:solidFill>
                            <a:schemeClr val="tx1"/>
                          </a:solidFill>
                          <a:latin typeface="+mn-lt"/>
                          <a:ea typeface="+mn-ea"/>
                          <a:cs typeface="+mn-cs"/>
                        </a:rPr>
                        <a:t>dollar</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04800">
                <a:tc>
                  <a:txBody>
                    <a:bodyPr/>
                    <a:lstStyle/>
                    <a:p>
                      <a:pPr algn="l"/>
                      <a:r>
                        <a:rPr lang="en-IN" sz="1600" b="0" i="0" u="none" strike="noStrike" kern="1200" baseline="0" dirty="0">
                          <a:solidFill>
                            <a:schemeClr val="tx1"/>
                          </a:solidFill>
                          <a:latin typeface="+mn-lt"/>
                          <a:ea typeface="+mn-ea"/>
                          <a:cs typeface="+mn-cs"/>
                        </a:rPr>
                        <a:t>Canadian bond fund</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600" b="0" i="0" u="none" strike="noStrike" kern="1200" baseline="0" dirty="0">
                          <a:solidFill>
                            <a:schemeClr val="tx1"/>
                          </a:solidFill>
                          <a:latin typeface="+mn-lt"/>
                          <a:ea typeface="+mn-ea"/>
                          <a:cs typeface="+mn-cs"/>
                        </a:rPr>
                        <a:t>Canadian interest rates and the value of </a:t>
                      </a:r>
                      <a:r>
                        <a:rPr lang="en-IN" sz="1600" b="0" i="0" u="none" strike="noStrike" kern="1200" baseline="0" dirty="0" smtClean="0">
                          <a:solidFill>
                            <a:schemeClr val="tx1"/>
                          </a:solidFill>
                          <a:latin typeface="+mn-lt"/>
                          <a:ea typeface="+mn-ea"/>
                          <a:cs typeface="+mn-cs"/>
                        </a:rPr>
                        <a:t>the Canadian </a:t>
                      </a:r>
                      <a:r>
                        <a:rPr lang="en-IN" sz="1600" b="0" i="0" u="none" strike="noStrike" kern="1200" baseline="0" dirty="0">
                          <a:solidFill>
                            <a:schemeClr val="tx1"/>
                          </a:solidFill>
                          <a:latin typeface="+mn-lt"/>
                          <a:ea typeface="+mn-ea"/>
                          <a:cs typeface="+mn-cs"/>
                        </a:rPr>
                        <a:t>dollar</a:t>
                      </a:r>
                      <a:endParaRPr lang="en-IN" sz="16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30102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6477000" cy="1097279"/>
          </a:xfrm>
        </p:spPr>
        <p:txBody>
          <a:bodyPr/>
          <a:lstStyle/>
          <a:p>
            <a:r>
              <a:rPr lang="en-US" sz="3400" kern="1200" dirty="0">
                <a:latin typeface="Arial (Heading)"/>
                <a:ea typeface="ヒラギノ角ゴ Pro W3" charset="0"/>
                <a:cs typeface="ヒラギノ角ゴ Pro W3" charset="0"/>
              </a:rPr>
              <a:t>Diversification Among Mutual Funds </a:t>
            </a:r>
            <a:r>
              <a:rPr lang="en-US" sz="2000" b="0" kern="1200" dirty="0">
                <a:latin typeface="Arial (Heading)"/>
                <a:ea typeface="ヒラギノ角ゴ Pro W3" charset="0"/>
                <a:cs typeface="ヒラギノ角ゴ Pro W3" charset="0"/>
              </a:rPr>
              <a:t>(5 of 5)</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Other types of funds</a:t>
            </a:r>
          </a:p>
          <a:p>
            <a:pPr marL="741553" lvl="1" indent="-284353">
              <a:spcAft>
                <a:spcPct val="0"/>
              </a:spcAft>
              <a:buSzPts val="2400"/>
            </a:pPr>
            <a:r>
              <a:rPr lang="en-US" kern="1200" dirty="0">
                <a:solidFill>
                  <a:srgbClr val="000000"/>
                </a:solidFill>
                <a:latin typeface="Arial (Body)"/>
                <a:ea typeface="ヒラギノ角ゴ Pro W3" charset="0"/>
              </a:rPr>
              <a:t>Hedge funds: limited partnerships that manage portfolios of funds for wealthy individuals and financial institutions</a:t>
            </a:r>
          </a:p>
          <a:p>
            <a:pPr marL="741553" lvl="1" indent="-284353">
              <a:spcAft>
                <a:spcPct val="0"/>
              </a:spcAft>
              <a:buSzPts val="2400"/>
            </a:pPr>
            <a:r>
              <a:rPr lang="en-US" kern="1200" dirty="0">
                <a:solidFill>
                  <a:srgbClr val="000000"/>
                </a:solidFill>
                <a:latin typeface="Arial (Body)"/>
                <a:ea typeface="ヒラギノ角ゴ Pro W3" charset="0"/>
              </a:rPr>
              <a:t>Madoff fund scandal</a:t>
            </a:r>
          </a:p>
          <a:p>
            <a:pPr marL="1144778" lvl="2" indent="-230378">
              <a:spcAft>
                <a:spcPct val="0"/>
              </a:spcAft>
              <a:buSzPts val="2400"/>
            </a:pPr>
            <a:r>
              <a:rPr lang="en-US" kern="1200" dirty="0" smtClean="0">
                <a:solidFill>
                  <a:srgbClr val="000000"/>
                </a:solidFill>
                <a:latin typeface="Arial (Body)"/>
                <a:ea typeface="ヒラギノ角ゴ Pro W3" charset="0"/>
              </a:rPr>
              <a:t>Reported favorable returns when the actual returns were much worse</a:t>
            </a:r>
          </a:p>
          <a:p>
            <a:pPr marL="1144778" lvl="2" indent="-230378">
              <a:spcAft>
                <a:spcPct val="0"/>
              </a:spcAft>
              <a:buSzPts val="2400"/>
            </a:pPr>
            <a:r>
              <a:rPr lang="en-US" kern="1200" dirty="0" smtClean="0">
                <a:solidFill>
                  <a:srgbClr val="000000"/>
                </a:solidFill>
                <a:latin typeface="Arial (Body)"/>
                <a:ea typeface="ヒラギノ角ゴ Pro W3" charset="0"/>
              </a:rPr>
              <a:t>Investors should have been suspicious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24507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Background on Mutual Funds </a:t>
            </a:r>
            <a:r>
              <a:rPr lang="en-US" sz="2000" b="0" kern="1200" dirty="0">
                <a:latin typeface="Arial (Heading)"/>
                <a:ea typeface="ヒラギノ角ゴ Pro W3" charset="0"/>
                <a:cs typeface="ヒラギノ角ゴ Pro W3" charset="0"/>
              </a:rPr>
              <a:t>(2 of 7)</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Motives for investing in mutual funds:</a:t>
            </a:r>
          </a:p>
          <a:p>
            <a:pPr marL="741553" lvl="1" indent="-284353">
              <a:spcAft>
                <a:spcPct val="0"/>
              </a:spcAft>
              <a:buSzPts val="2400"/>
            </a:pPr>
            <a:r>
              <a:rPr lang="en-US" kern="1200" dirty="0">
                <a:solidFill>
                  <a:srgbClr val="000000"/>
                </a:solidFill>
                <a:latin typeface="Arial (Body)"/>
                <a:ea typeface="ヒラギノ角ゴ Pro W3" charset="0"/>
              </a:rPr>
              <a:t>Small initial investment with immediate diversification benefits</a:t>
            </a:r>
          </a:p>
          <a:p>
            <a:pPr marL="741553" lvl="1" indent="-284353">
              <a:spcAft>
                <a:spcPct val="0"/>
              </a:spcAft>
              <a:buSzPts val="2400"/>
            </a:pPr>
            <a:r>
              <a:rPr lang="en-US" kern="1200" dirty="0">
                <a:solidFill>
                  <a:srgbClr val="000000"/>
                </a:solidFill>
                <a:latin typeface="Arial (Body)"/>
                <a:ea typeface="ヒラギノ角ゴ Pro W3" charset="0"/>
              </a:rPr>
              <a:t>Expertise of portfolio manager</a:t>
            </a:r>
          </a:p>
          <a:p>
            <a:pPr marL="741553" lvl="1" indent="-284353">
              <a:spcAft>
                <a:spcPct val="0"/>
              </a:spcAft>
              <a:buSzPts val="2400"/>
            </a:pPr>
            <a:r>
              <a:rPr lang="en-US" kern="1200" dirty="0">
                <a:solidFill>
                  <a:srgbClr val="000000"/>
                </a:solidFill>
                <a:latin typeface="Arial (Body)"/>
                <a:ea typeface="ヒラギノ角ゴ Pro W3" charset="0"/>
              </a:rPr>
              <a:t>To meet specific investment goals</a:t>
            </a:r>
            <a:endParaRPr lang="en-US" kern="1200" dirty="0">
              <a:solidFill>
                <a:srgbClr val="000000"/>
              </a:solidFill>
              <a:latin typeface="Arial (Body)"/>
              <a:ea typeface="ヒラギノ角ゴ Pro W3" charset="0"/>
              <a:cs typeface="ヒラギノ角ゴ Pro W3" charset="0"/>
            </a:endParaRP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Net asset value (N</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A</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V): the market value of the securities that a mutual fund has purchased minus any liabilities owed</a:t>
            </a:r>
          </a:p>
          <a:p>
            <a:pPr marL="741553" lvl="1" indent="-284353">
              <a:spcAft>
                <a:spcPct val="0"/>
              </a:spcAft>
              <a:buSzPts val="2400"/>
            </a:pPr>
            <a:r>
              <a:rPr lang="en-US" kern="1200" dirty="0">
                <a:solidFill>
                  <a:srgbClr val="000000"/>
                </a:solidFill>
                <a:latin typeface="Arial (Body)"/>
                <a:ea typeface="ヒラギノ角ゴ Pro W3" charset="0"/>
              </a:rPr>
              <a:t>Usually reported on a per share </a:t>
            </a:r>
            <a:r>
              <a:rPr lang="en-US" kern="1200" dirty="0" smtClean="0">
                <a:solidFill>
                  <a:srgbClr val="000000"/>
                </a:solidFill>
                <a:latin typeface="Arial (Body)"/>
                <a:ea typeface="ヒラギノ角ゴ Pro W3" charset="0"/>
              </a:rPr>
              <a:t>basis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4134729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Mutual Funds Fit within Your Financial Plan </a:t>
            </a:r>
            <a:r>
              <a:rPr lang="en-US" sz="2000" b="0" kern="1200" dirty="0">
                <a:latin typeface="Arial (Heading)"/>
                <a:ea typeface="ヒラギノ角ゴ Pro W3" charset="0"/>
                <a:cs typeface="ヒラギノ角ゴ Pro W3" charset="0"/>
              </a:rPr>
              <a:t>(1 of 6)</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Key decisions about mutual funds for your financial plan are:</a:t>
            </a:r>
          </a:p>
          <a:p>
            <a:pPr marL="741553" lvl="1" indent="-284353">
              <a:spcAft>
                <a:spcPct val="0"/>
              </a:spcAft>
              <a:buSzPts val="2400"/>
            </a:pPr>
            <a:r>
              <a:rPr lang="en-US" kern="1200" dirty="0">
                <a:solidFill>
                  <a:srgbClr val="000000"/>
                </a:solidFill>
                <a:latin typeface="Arial (Body)"/>
                <a:ea typeface="ヒラギノ角ゴ Pro W3" charset="0"/>
              </a:rPr>
              <a:t>Should you consider investing in mutual funds?</a:t>
            </a:r>
          </a:p>
          <a:p>
            <a:pPr marL="741553" lvl="1" indent="-284353">
              <a:spcAft>
                <a:spcPct val="0"/>
              </a:spcAft>
              <a:buSzPts val="2400"/>
            </a:pPr>
            <a:r>
              <a:rPr lang="en-US" kern="1200" dirty="0">
                <a:solidFill>
                  <a:srgbClr val="000000"/>
                </a:solidFill>
                <a:latin typeface="Arial (Body)"/>
                <a:ea typeface="ヒラギノ角ゴ Pro W3" charset="0"/>
              </a:rPr>
              <a:t>What types of mutual funds would you invest in</a:t>
            </a:r>
            <a:r>
              <a:rPr lang="en-US" kern="1200" dirty="0" smtClean="0">
                <a:solidFill>
                  <a:srgbClr val="000000"/>
                </a:solidFill>
                <a:latin typeface="Arial (Body)"/>
                <a:ea typeface="ヒラギノ角ゴ Pro W3" charset="0"/>
              </a:rPr>
              <a:t>?</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262363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Mutual Funds Fit within Your Financial Plan </a:t>
            </a:r>
            <a:r>
              <a:rPr lang="en-US" sz="2000" b="0" kern="1200" dirty="0">
                <a:latin typeface="Arial (Heading)"/>
                <a:ea typeface="ヒラギノ角ゴ Pro W3" charset="0"/>
                <a:cs typeface="ヒラギノ角ゴ Pro W3" charset="0"/>
              </a:rPr>
              <a:t>(2 of 6)</a:t>
            </a:r>
            <a:endParaRPr lang="en-IN" dirty="0"/>
          </a:p>
        </p:txBody>
      </p:sp>
      <p:sp>
        <p:nvSpPr>
          <p:cNvPr id="3" name="Content Placeholder 2"/>
          <p:cNvSpPr>
            <a:spLocks noGrp="1"/>
          </p:cNvSpPr>
          <p:nvPr>
            <p:ph sz="quarter" idx="13"/>
          </p:nvPr>
        </p:nvSpPr>
        <p:spPr>
          <a:xfrm>
            <a:off x="457200" y="1556327"/>
            <a:ext cx="8229600" cy="2249185"/>
          </a:xfrm>
        </p:spPr>
        <p:txBody>
          <a:bodyPr/>
          <a:lstStyle/>
          <a:p>
            <a:pPr marL="432" indent="0">
              <a:spcBef>
                <a:spcPts val="1000"/>
              </a:spcBef>
              <a:buNone/>
            </a:pPr>
            <a:r>
              <a:rPr lang="en-IN" sz="2000" b="1" kern="1200" dirty="0">
                <a:solidFill>
                  <a:schemeClr val="tx1"/>
                </a:solidFill>
              </a:rPr>
              <a:t>Exhibit 17.9</a:t>
            </a:r>
            <a:r>
              <a:rPr lang="en-IN" sz="2000" kern="1200" dirty="0">
                <a:solidFill>
                  <a:schemeClr val="tx1"/>
                </a:solidFill>
              </a:rPr>
              <a:t> How Mutual Funds Fit Within Stephanie Spratt’s Financial Plan</a:t>
            </a:r>
            <a:endParaRPr lang="en-IN" sz="2000" dirty="0">
              <a:solidFill>
                <a:schemeClr val="tx1"/>
              </a:solidFill>
            </a:endParaRPr>
          </a:p>
          <a:p>
            <a:pPr marL="432" indent="0">
              <a:spcBef>
                <a:spcPts val="1000"/>
              </a:spcBef>
              <a:buNone/>
            </a:pPr>
            <a:r>
              <a:rPr lang="en-IN" sz="2000" b="1" kern="1200" dirty="0">
                <a:solidFill>
                  <a:schemeClr val="tx1"/>
                </a:solidFill>
              </a:rPr>
              <a:t>Goals for Investing In Mutual Funds</a:t>
            </a:r>
            <a:endParaRPr lang="en-IN" sz="2000" dirty="0">
              <a:solidFill>
                <a:schemeClr val="tx1"/>
              </a:solidFill>
            </a:endParaRPr>
          </a:p>
          <a:p>
            <a:pPr marL="432000" indent="-432000">
              <a:spcBef>
                <a:spcPts val="1000"/>
              </a:spcBef>
              <a:buFont typeface="+mj-lt"/>
              <a:buAutoNum type="arabicPeriod"/>
            </a:pPr>
            <a:r>
              <a:rPr lang="en-IN" sz="2000" kern="1200" dirty="0">
                <a:solidFill>
                  <a:schemeClr val="tx1"/>
                </a:solidFill>
              </a:rPr>
              <a:t>Determine if and how I could benefit from investing in mutual funds.</a:t>
            </a:r>
          </a:p>
          <a:p>
            <a:pPr marL="432000" indent="-432000">
              <a:spcBef>
                <a:spcPts val="1000"/>
              </a:spcBef>
              <a:buFont typeface="+mj-lt"/>
              <a:buAutoNum type="arabicPeriod"/>
            </a:pPr>
            <a:r>
              <a:rPr lang="en-IN" sz="2000" kern="1200" dirty="0">
                <a:solidFill>
                  <a:schemeClr val="tx1"/>
                </a:solidFill>
              </a:rPr>
              <a:t>If I decide to invest in mutual funds, determine what types of mutual funds to invest in</a:t>
            </a:r>
            <a:r>
              <a:rPr lang="en-IN" sz="2000" kern="1200" dirty="0" smtClean="0">
                <a:solidFill>
                  <a:schemeClr val="tx1"/>
                </a:solidFill>
              </a:rPr>
              <a:t>.</a:t>
            </a:r>
            <a:endParaRPr lang="en-IN" sz="2000" kern="1200" dirty="0">
              <a:solidFill>
                <a:schemeClr val="tx1"/>
              </a:solidFill>
            </a:endParaRPr>
          </a:p>
        </p:txBody>
      </p:sp>
      <p:sp>
        <p:nvSpPr>
          <p:cNvPr id="4" name="Content Placeholder 3"/>
          <p:cNvSpPr>
            <a:spLocks noGrp="1"/>
          </p:cNvSpPr>
          <p:nvPr>
            <p:ph sz="quarter" idx="14"/>
          </p:nvPr>
        </p:nvSpPr>
        <p:spPr>
          <a:xfrm>
            <a:off x="457200" y="3877860"/>
            <a:ext cx="8229600" cy="342350"/>
          </a:xfrm>
        </p:spPr>
        <p:txBody>
          <a:bodyPr/>
          <a:lstStyle/>
          <a:p>
            <a:pPr marL="432" indent="0">
              <a:buNone/>
            </a:pPr>
            <a:r>
              <a:rPr lang="en-IN" sz="2000" b="1" kern="1200" dirty="0" smtClean="0">
                <a:solidFill>
                  <a:schemeClr val="tx1"/>
                </a:solidFill>
              </a:rPr>
              <a:t>Analysis</a:t>
            </a:r>
            <a:endParaRPr lang="en-IN" sz="20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14867984"/>
              </p:ext>
            </p:extLst>
          </p:nvPr>
        </p:nvGraphicFramePr>
        <p:xfrm>
          <a:off x="448574" y="4292558"/>
          <a:ext cx="8229599" cy="2042160"/>
        </p:xfrm>
        <a:graphic>
          <a:graphicData uri="http://schemas.openxmlformats.org/drawingml/2006/table">
            <a:tbl>
              <a:tblPr firstRow="1" bandRow="1">
                <a:tableStyleId>{3B4B98B0-60AC-42C2-AFA5-B58CD77FA1E5}</a:tableStyleId>
              </a:tblPr>
              <a:tblGrid>
                <a:gridCol w="5708820">
                  <a:extLst>
                    <a:ext uri="{9D8B030D-6E8A-4147-A177-3AD203B41FA5}">
                      <a16:colId xmlns:a16="http://schemas.microsoft.com/office/drawing/2014/main" val="43754561"/>
                    </a:ext>
                  </a:extLst>
                </a:gridCol>
                <a:gridCol w="2520779">
                  <a:extLst>
                    <a:ext uri="{9D8B030D-6E8A-4147-A177-3AD203B41FA5}">
                      <a16:colId xmlns:a16="http://schemas.microsoft.com/office/drawing/2014/main" val="711145060"/>
                    </a:ext>
                  </a:extLst>
                </a:gridCol>
              </a:tblGrid>
              <a:tr h="0">
                <a:tc>
                  <a:txBody>
                    <a:bodyPr/>
                    <a:lstStyle/>
                    <a:p>
                      <a:pPr algn="l"/>
                      <a:r>
                        <a:rPr lang="en-IN" sz="1400" b="1" i="0" u="none" strike="noStrike" kern="1200" baseline="0" dirty="0">
                          <a:solidFill>
                            <a:schemeClr val="tx1"/>
                          </a:solidFill>
                          <a:latin typeface="+mn-lt"/>
                          <a:ea typeface="+mn-ea"/>
                          <a:cs typeface="+mn-cs"/>
                        </a:rPr>
                        <a:t>Characteristics of Mutual Funds</a:t>
                      </a:r>
                      <a:endParaRPr lang="en-IN" sz="1400" i="0"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1" i="0" u="none" strike="noStrike" kern="1200" baseline="0" dirty="0">
                          <a:solidFill>
                            <a:schemeClr val="tx1"/>
                          </a:solidFill>
                          <a:latin typeface="+mn-lt"/>
                          <a:ea typeface="+mn-ea"/>
                          <a:cs typeface="+mn-cs"/>
                        </a:rPr>
                        <a:t>Opinion</a:t>
                      </a:r>
                      <a:endParaRPr lang="en-IN" sz="1400" i="0"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241778"/>
                  </a:ext>
                </a:extLst>
              </a:tr>
              <a:tr h="135924">
                <a:tc>
                  <a:txBody>
                    <a:bodyPr/>
                    <a:lstStyle/>
                    <a:p>
                      <a:r>
                        <a:rPr lang="en-IN" sz="1400" b="0" i="0" u="none" strike="noStrike" kern="1200" baseline="0" dirty="0">
                          <a:solidFill>
                            <a:schemeClr val="tx1"/>
                          </a:solidFill>
                          <a:latin typeface="+mn-lt"/>
                          <a:ea typeface="+mn-ea"/>
                          <a:cs typeface="+mn-cs"/>
                        </a:rPr>
                        <a:t>I can invest small amounts over time.</a:t>
                      </a:r>
                      <a:endParaRPr lang="en-IN" sz="1400" i="0"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a:solidFill>
                            <a:schemeClr val="tx1"/>
                          </a:solidFill>
                          <a:latin typeface="+mn-lt"/>
                          <a:ea typeface="+mn-ea"/>
                          <a:cs typeface="+mn-cs"/>
                        </a:rPr>
                        <a:t>Necessary for me</a:t>
                      </a:r>
                      <a:endParaRPr lang="en-IN" sz="1400" i="0"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82982"/>
                  </a:ext>
                </a:extLst>
              </a:tr>
              <a:tr h="135924">
                <a:tc>
                  <a:txBody>
                    <a:bodyPr/>
                    <a:lstStyle/>
                    <a:p>
                      <a:r>
                        <a:rPr lang="en-IN" sz="1400" b="0" i="0" u="none" strike="noStrike" kern="1200" baseline="0" dirty="0">
                          <a:solidFill>
                            <a:schemeClr val="tx1"/>
                          </a:solidFill>
                          <a:latin typeface="+mn-lt"/>
                          <a:ea typeface="+mn-ea"/>
                          <a:cs typeface="+mn-cs"/>
                        </a:rPr>
                        <a:t>Each fund focuses on a specific type of investment (growth </a:t>
                      </a:r>
                      <a:r>
                        <a:rPr lang="en-IN" sz="1400" b="0" i="0" u="none" strike="noStrike" kern="1200" baseline="0" dirty="0" smtClean="0">
                          <a:solidFill>
                            <a:schemeClr val="tx1"/>
                          </a:solidFill>
                          <a:latin typeface="+mn-lt"/>
                          <a:ea typeface="+mn-ea"/>
                          <a:cs typeface="+mn-cs"/>
                        </a:rPr>
                        <a:t>stocks versus </a:t>
                      </a:r>
                      <a:r>
                        <a:rPr lang="en-IN" sz="1400" b="0" i="0" u="none" strike="noStrike" kern="1200" baseline="0" dirty="0">
                          <a:solidFill>
                            <a:schemeClr val="tx1"/>
                          </a:solidFill>
                          <a:latin typeface="+mn-lt"/>
                          <a:ea typeface="+mn-ea"/>
                          <a:cs typeface="+mn-cs"/>
                        </a:rPr>
                        <a:t>dividend-paying stocks, etc.).</a:t>
                      </a:r>
                      <a:endParaRPr lang="en-IN" sz="1400"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a:solidFill>
                            <a:schemeClr val="tx1"/>
                          </a:solidFill>
                          <a:latin typeface="+mn-lt"/>
                          <a:ea typeface="+mn-ea"/>
                          <a:cs typeface="+mn-cs"/>
                        </a:rPr>
                        <a:t>Desirable</a:t>
                      </a:r>
                      <a:endParaRPr lang="en-IN" sz="1400"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725085"/>
                  </a:ext>
                </a:extLst>
              </a:tr>
              <a:tr h="135924">
                <a:tc>
                  <a:txBody>
                    <a:bodyPr/>
                    <a:lstStyle/>
                    <a:p>
                      <a:r>
                        <a:rPr lang="en-IN" sz="1400" b="0" i="0" u="none" strike="noStrike" kern="1200" baseline="0" dirty="0">
                          <a:solidFill>
                            <a:schemeClr val="tx1"/>
                          </a:solidFill>
                          <a:latin typeface="+mn-lt"/>
                          <a:ea typeface="+mn-ea"/>
                          <a:cs typeface="+mn-cs"/>
                        </a:rPr>
                        <a:t>Mutual fund managers decide how the money should be invested.</a:t>
                      </a:r>
                      <a:endParaRPr lang="en-IN" sz="1400"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a:solidFill>
                            <a:schemeClr val="tx1"/>
                          </a:solidFill>
                          <a:latin typeface="+mn-lt"/>
                          <a:ea typeface="+mn-ea"/>
                          <a:cs typeface="+mn-cs"/>
                        </a:rPr>
                        <a:t>Desirable</a:t>
                      </a:r>
                      <a:endParaRPr lang="en-IN" sz="1400"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6596639"/>
                  </a:ext>
                </a:extLst>
              </a:tr>
              <a:tr h="135924">
                <a:tc>
                  <a:txBody>
                    <a:bodyPr/>
                    <a:lstStyle/>
                    <a:p>
                      <a:r>
                        <a:rPr lang="en-IN" sz="1400" b="0" i="0" u="none" strike="noStrike" kern="1200" baseline="0" dirty="0">
                          <a:solidFill>
                            <a:schemeClr val="tx1"/>
                          </a:solidFill>
                          <a:latin typeface="+mn-lt"/>
                          <a:ea typeface="+mn-ea"/>
                          <a:cs typeface="+mn-cs"/>
                        </a:rPr>
                        <a:t>Investment is well diversified.</a:t>
                      </a:r>
                      <a:endParaRPr lang="en-IN" sz="1400"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a:solidFill>
                            <a:schemeClr val="tx1"/>
                          </a:solidFill>
                          <a:latin typeface="+mn-lt"/>
                          <a:ea typeface="+mn-ea"/>
                          <a:cs typeface="+mn-cs"/>
                        </a:rPr>
                        <a:t>Desirable</a:t>
                      </a:r>
                      <a:endParaRPr lang="en-IN" sz="1400"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6410968"/>
                  </a:ext>
                </a:extLst>
              </a:tr>
              <a:tr h="135924">
                <a:tc>
                  <a:txBody>
                    <a:bodyPr/>
                    <a:lstStyle/>
                    <a:p>
                      <a:r>
                        <a:rPr lang="en-IN" sz="1400" b="0" i="0" u="none" strike="noStrike" kern="1200" baseline="0" dirty="0">
                          <a:solidFill>
                            <a:schemeClr val="tx1"/>
                          </a:solidFill>
                          <a:latin typeface="+mn-lt"/>
                          <a:ea typeface="+mn-ea"/>
                          <a:cs typeface="+mn-cs"/>
                        </a:rPr>
                        <a:t>I can withdraw money if I need to.</a:t>
                      </a:r>
                      <a:endParaRPr lang="en-IN" sz="1400"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a:solidFill>
                            <a:schemeClr val="tx1"/>
                          </a:solidFill>
                          <a:latin typeface="+mn-lt"/>
                          <a:ea typeface="+mn-ea"/>
                          <a:cs typeface="+mn-cs"/>
                        </a:rPr>
                        <a:t>Necessary for me</a:t>
                      </a:r>
                      <a:endParaRPr lang="en-IN" sz="1400"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2320336"/>
                  </a:ext>
                </a:extLst>
              </a:tr>
            </a:tbl>
          </a:graphicData>
        </a:graphic>
      </p:graphicFrame>
    </p:spTree>
    <p:extLst>
      <p:ext uri="{BB962C8B-B14F-4D97-AF65-F5344CB8AC3E}">
        <p14:creationId xmlns:p14="http://schemas.microsoft.com/office/powerpoint/2010/main" val="3353661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Mutual Funds Fit within Your Financial Plan </a:t>
            </a:r>
            <a:r>
              <a:rPr lang="en-US" sz="2000" b="0" kern="1200" dirty="0">
                <a:latin typeface="Arial (Heading)"/>
                <a:ea typeface="ヒラギノ角ゴ Pro W3" charset="0"/>
                <a:cs typeface="ヒラギノ角ゴ Pro W3" charset="0"/>
              </a:rPr>
              <a:t>(3 of 6)</a:t>
            </a:r>
            <a:endParaRPr lang="en-IN" dirty="0"/>
          </a:p>
        </p:txBody>
      </p:sp>
      <p:sp>
        <p:nvSpPr>
          <p:cNvPr id="3" name="Content Placeholder 2"/>
          <p:cNvSpPr>
            <a:spLocks noGrp="1"/>
          </p:cNvSpPr>
          <p:nvPr>
            <p:ph sz="quarter" idx="13"/>
          </p:nvPr>
        </p:nvSpPr>
        <p:spPr>
          <a:xfrm>
            <a:off x="457200" y="1556327"/>
            <a:ext cx="8229600" cy="386773"/>
          </a:xfrm>
        </p:spPr>
        <p:txBody>
          <a:bodyPr/>
          <a:lstStyle/>
          <a:p>
            <a:pPr marL="432" indent="0">
              <a:buNone/>
            </a:pPr>
            <a:r>
              <a:rPr lang="en-IN" sz="2000" b="1" kern="1200" dirty="0">
                <a:solidFill>
                  <a:srgbClr val="000000"/>
                </a:solidFill>
              </a:rPr>
              <a:t>Exhibit 17.9 [continued</a:t>
            </a:r>
            <a:r>
              <a:rPr lang="en-IN" sz="2000" b="1" kern="1200" dirty="0" smtClean="0">
                <a:solidFill>
                  <a:srgbClr val="000000"/>
                </a:solidFill>
              </a:rPr>
              <a:t>]</a:t>
            </a:r>
            <a:endParaRPr lang="en-IN" sz="20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26246607"/>
              </p:ext>
            </p:extLst>
          </p:nvPr>
        </p:nvGraphicFramePr>
        <p:xfrm>
          <a:off x="457200" y="2099933"/>
          <a:ext cx="8364071" cy="2956560"/>
        </p:xfrm>
        <a:graphic>
          <a:graphicData uri="http://schemas.openxmlformats.org/drawingml/2006/table">
            <a:tbl>
              <a:tblPr firstRow="1" bandRow="1">
                <a:tableStyleId>{3B4B98B0-60AC-42C2-AFA5-B58CD77FA1E5}</a:tableStyleId>
              </a:tblPr>
              <a:tblGrid>
                <a:gridCol w="2628900">
                  <a:extLst>
                    <a:ext uri="{9D8B030D-6E8A-4147-A177-3AD203B41FA5}">
                      <a16:colId xmlns:a16="http://schemas.microsoft.com/office/drawing/2014/main" val="20000"/>
                    </a:ext>
                  </a:extLst>
                </a:gridCol>
                <a:gridCol w="5735171">
                  <a:extLst>
                    <a:ext uri="{9D8B030D-6E8A-4147-A177-3AD203B41FA5}">
                      <a16:colId xmlns:a16="http://schemas.microsoft.com/office/drawing/2014/main" val="20001"/>
                    </a:ext>
                  </a:extLst>
                </a:gridCol>
              </a:tblGrid>
              <a:tr h="227113">
                <a:tc>
                  <a:txBody>
                    <a:bodyPr/>
                    <a:lstStyle/>
                    <a:p>
                      <a:pPr algn="l"/>
                      <a:r>
                        <a:rPr lang="en-IN" sz="1400" b="1" i="0" u="none" strike="noStrike" kern="1200" baseline="0" dirty="0">
                          <a:solidFill>
                            <a:schemeClr val="tx1"/>
                          </a:solidFill>
                          <a:latin typeface="+mn-lt"/>
                          <a:ea typeface="+mn-ea"/>
                          <a:cs typeface="+mn-cs"/>
                        </a:rPr>
                        <a:t>Type of Stock Mutual Fund</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1" i="0" u="none" strike="noStrike" kern="1200" baseline="0" dirty="0">
                          <a:solidFill>
                            <a:schemeClr val="tx1"/>
                          </a:solidFill>
                          <a:latin typeface="+mn-lt"/>
                          <a:ea typeface="+mn-ea"/>
                          <a:cs typeface="+mn-cs"/>
                        </a:rPr>
                        <a:t>Opinion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7113">
                <a:tc>
                  <a:txBody>
                    <a:bodyPr/>
                    <a:lstStyle/>
                    <a:p>
                      <a:r>
                        <a:rPr lang="en-IN" sz="1400" b="0" i="0" u="none" strike="noStrike" kern="1200" baseline="0" dirty="0">
                          <a:solidFill>
                            <a:schemeClr val="tx1"/>
                          </a:solidFill>
                          <a:latin typeface="+mn-lt"/>
                          <a:ea typeface="+mn-ea"/>
                          <a:cs typeface="+mn-cs"/>
                        </a:rPr>
                        <a:t>Growth</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Some potential for an increase in value.</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27113">
                <a:tc>
                  <a:txBody>
                    <a:bodyPr/>
                    <a:lstStyle/>
                    <a:p>
                      <a:r>
                        <a:rPr lang="en-IN" sz="1400" b="0" i="0" u="none" strike="noStrike" kern="1200" baseline="0" dirty="0">
                          <a:solidFill>
                            <a:schemeClr val="tx1"/>
                          </a:solidFill>
                          <a:latin typeface="+mn-lt"/>
                          <a:ea typeface="+mn-ea"/>
                          <a:cs typeface="+mn-cs"/>
                        </a:rPr>
                        <a:t>Capital appreciation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Much potential for an increase in value, but may have high risk.</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27113">
                <a:tc>
                  <a:txBody>
                    <a:bodyPr/>
                    <a:lstStyle/>
                    <a:p>
                      <a:r>
                        <a:rPr lang="en-IN" sz="1400" b="0" i="0" u="none" strike="noStrike" kern="1200" baseline="0" dirty="0">
                          <a:solidFill>
                            <a:schemeClr val="tx1"/>
                          </a:solidFill>
                          <a:latin typeface="+mn-lt"/>
                          <a:ea typeface="+mn-ea"/>
                          <a:cs typeface="+mn-cs"/>
                        </a:rPr>
                        <a:t>Equity income</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Provides dividend income, but my objective is appreciation in value.</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27113">
                <a:tc>
                  <a:txBody>
                    <a:bodyPr/>
                    <a:lstStyle/>
                    <a:p>
                      <a:r>
                        <a:rPr lang="en-IN" sz="1400" b="0" i="0" u="none" strike="noStrike" kern="1200" baseline="0" dirty="0">
                          <a:solidFill>
                            <a:schemeClr val="tx1"/>
                          </a:solidFill>
                          <a:latin typeface="+mn-lt"/>
                          <a:ea typeface="+mn-ea"/>
                          <a:cs typeface="+mn-cs"/>
                        </a:rPr>
                        <a:t>Balanced growth and income</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Not as much potential for an increase in value as some other </a:t>
                      </a:r>
                      <a:r>
                        <a:rPr lang="en-IN" sz="1400" b="0" i="0" u="none" strike="noStrike" kern="1200" baseline="0" dirty="0" smtClean="0">
                          <a:solidFill>
                            <a:schemeClr val="tx1"/>
                          </a:solidFill>
                          <a:latin typeface="+mn-lt"/>
                          <a:ea typeface="+mn-ea"/>
                          <a:cs typeface="+mn-cs"/>
                        </a:rPr>
                        <a:t>types of </a:t>
                      </a:r>
                      <a:r>
                        <a:rPr lang="en-IN" sz="1400" b="0" i="0" u="none" strike="noStrike" kern="1200" baseline="0" dirty="0">
                          <a:solidFill>
                            <a:schemeClr val="tx1"/>
                          </a:solidFill>
                          <a:latin typeface="+mn-lt"/>
                          <a:ea typeface="+mn-ea"/>
                          <a:cs typeface="+mn-cs"/>
                        </a:rPr>
                        <a:t>funds.</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27113">
                <a:tc>
                  <a:txBody>
                    <a:bodyPr/>
                    <a:lstStyle/>
                    <a:p>
                      <a:r>
                        <a:rPr lang="en-IN" sz="1400" b="0" i="0" u="none" strike="noStrike" kern="1200" baseline="0" dirty="0">
                          <a:solidFill>
                            <a:schemeClr val="tx1"/>
                          </a:solidFill>
                          <a:latin typeface="+mn-lt"/>
                          <a:ea typeface="+mn-ea"/>
                          <a:cs typeface="+mn-cs"/>
                        </a:rPr>
                        <a:t>Sector</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May consider in some periods if I believe one sector will </a:t>
                      </a:r>
                      <a:r>
                        <a:rPr lang="en-IN" sz="1400" b="0" i="0" u="none" strike="noStrike" kern="1200" baseline="0" dirty="0" smtClean="0">
                          <a:solidFill>
                            <a:schemeClr val="tx1"/>
                          </a:solidFill>
                          <a:latin typeface="+mn-lt"/>
                          <a:ea typeface="+mn-ea"/>
                          <a:cs typeface="+mn-cs"/>
                        </a:rPr>
                        <a:t>perform well</a:t>
                      </a:r>
                      <a:r>
                        <a:rPr lang="en-IN" sz="1400" b="0" i="0" u="none" strike="noStrike" kern="1200" baseline="0" dirty="0">
                          <a:solidFill>
                            <a:schemeClr val="tx1"/>
                          </a:solidFill>
                          <a:latin typeface="+mn-lt"/>
                          <a:ea typeface="+mn-ea"/>
                          <a:cs typeface="+mn-cs"/>
                        </a:rPr>
                        <a:t>.</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227113">
                <a:tc>
                  <a:txBody>
                    <a:bodyPr/>
                    <a:lstStyle/>
                    <a:p>
                      <a:r>
                        <a:rPr lang="en-IN" sz="1400" b="0" i="0" u="none" strike="noStrike" kern="1200" baseline="0" dirty="0">
                          <a:solidFill>
                            <a:schemeClr val="tx1"/>
                          </a:solidFill>
                          <a:latin typeface="+mn-lt"/>
                          <a:ea typeface="+mn-ea"/>
                          <a:cs typeface="+mn-cs"/>
                        </a:rPr>
                        <a:t>Technology</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Much potential for an increase in value, but may have high risk.</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227113">
                <a:tc>
                  <a:txBody>
                    <a:bodyPr/>
                    <a:lstStyle/>
                    <a:p>
                      <a:r>
                        <a:rPr lang="en-IN" sz="1400" b="0" i="0" u="none" strike="noStrike" kern="1200" baseline="0" dirty="0">
                          <a:solidFill>
                            <a:schemeClr val="tx1"/>
                          </a:solidFill>
                          <a:latin typeface="+mn-lt"/>
                          <a:ea typeface="+mn-ea"/>
                          <a:cs typeface="+mn-cs"/>
                        </a:rPr>
                        <a:t>Index</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U.S. index funds should have less risk than many other types of funds.</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227113">
                <a:tc>
                  <a:txBody>
                    <a:bodyPr/>
                    <a:lstStyle/>
                    <a:p>
                      <a:r>
                        <a:rPr lang="en-IN" sz="1400" b="0" i="0" u="none" strike="noStrike" kern="1200" baseline="0" dirty="0">
                          <a:solidFill>
                            <a:schemeClr val="tx1"/>
                          </a:solidFill>
                          <a:latin typeface="+mn-lt"/>
                          <a:ea typeface="+mn-ea"/>
                          <a:cs typeface="+mn-cs"/>
                        </a:rPr>
                        <a:t>International</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Too risky for me at this time.</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92830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kern="1200" dirty="0">
                <a:latin typeface="Arial (Heading)"/>
                <a:ea typeface="ヒラギノ角ゴ Pro W3" charset="0"/>
                <a:cs typeface="ヒラギノ角ゴ Pro W3" charset="0"/>
              </a:rPr>
              <a:t>How Mutual Funds Fit within Your Financial Plan </a:t>
            </a:r>
            <a:r>
              <a:rPr lang="en-US" sz="2000" b="0" kern="1200" dirty="0">
                <a:latin typeface="Arial (Heading)"/>
                <a:ea typeface="ヒラギノ角ゴ Pro W3" charset="0"/>
                <a:cs typeface="ヒラギノ角ゴ Pro W3" charset="0"/>
              </a:rPr>
              <a:t>(4 of 6)</a:t>
            </a:r>
            <a:endParaRPr lang="en-IN" dirty="0"/>
          </a:p>
        </p:txBody>
      </p:sp>
      <p:sp>
        <p:nvSpPr>
          <p:cNvPr id="7" name="Content Placeholder 6"/>
          <p:cNvSpPr>
            <a:spLocks noGrp="1"/>
          </p:cNvSpPr>
          <p:nvPr>
            <p:ph sz="quarter" idx="13"/>
          </p:nvPr>
        </p:nvSpPr>
        <p:spPr>
          <a:xfrm>
            <a:off x="457200" y="1556327"/>
            <a:ext cx="8229600" cy="415908"/>
          </a:xfrm>
        </p:spPr>
        <p:txBody>
          <a:bodyPr/>
          <a:lstStyle/>
          <a:p>
            <a:pPr marL="432" indent="0">
              <a:buNone/>
            </a:pPr>
            <a:r>
              <a:rPr lang="en-IN" sz="2000" b="1" kern="1200" dirty="0">
                <a:solidFill>
                  <a:srgbClr val="000000"/>
                </a:solidFill>
              </a:rPr>
              <a:t>Exhibit 17.9 [continued</a:t>
            </a:r>
            <a:r>
              <a:rPr lang="en-IN" sz="2000" b="1" kern="1200" dirty="0" smtClean="0">
                <a:solidFill>
                  <a:srgbClr val="000000"/>
                </a:solidFill>
              </a:rPr>
              <a:t>]</a:t>
            </a:r>
            <a:endParaRPr lang="en-IN" sz="2000" dirty="0"/>
          </a:p>
        </p:txBody>
      </p:sp>
      <p:graphicFrame>
        <p:nvGraphicFramePr>
          <p:cNvPr id="8" name="Table 7"/>
          <p:cNvGraphicFramePr>
            <a:graphicFrameLocks noGrp="1"/>
          </p:cNvGraphicFramePr>
          <p:nvPr>
            <p:extLst>
              <p:ext uri="{D42A27DB-BD31-4B8C-83A1-F6EECF244321}">
                <p14:modId xmlns:p14="http://schemas.microsoft.com/office/powerpoint/2010/main" val="229028729"/>
              </p:ext>
            </p:extLst>
          </p:nvPr>
        </p:nvGraphicFramePr>
        <p:xfrm>
          <a:off x="457200" y="2093839"/>
          <a:ext cx="8229600" cy="2438400"/>
        </p:xfrm>
        <a:graphic>
          <a:graphicData uri="http://schemas.openxmlformats.org/drawingml/2006/table">
            <a:tbl>
              <a:tblPr firstRow="1" bandRow="1">
                <a:tableStyleId>{3B4B98B0-60AC-42C2-AFA5-B58CD77FA1E5}</a:tableStyleId>
              </a:tblPr>
              <a:tblGrid>
                <a:gridCol w="2832513">
                  <a:extLst>
                    <a:ext uri="{9D8B030D-6E8A-4147-A177-3AD203B41FA5}">
                      <a16:colId xmlns:a16="http://schemas.microsoft.com/office/drawing/2014/main" val="262933112"/>
                    </a:ext>
                  </a:extLst>
                </a:gridCol>
                <a:gridCol w="5397087">
                  <a:extLst>
                    <a:ext uri="{9D8B030D-6E8A-4147-A177-3AD203B41FA5}">
                      <a16:colId xmlns:a16="http://schemas.microsoft.com/office/drawing/2014/main" val="4000915231"/>
                    </a:ext>
                  </a:extLst>
                </a:gridCol>
              </a:tblGrid>
              <a:tr h="274320">
                <a:tc>
                  <a:txBody>
                    <a:bodyPr/>
                    <a:lstStyle/>
                    <a:p>
                      <a:r>
                        <a:rPr lang="en-IN" sz="1400" b="1" i="0" u="none" strike="noStrike" kern="1200" baseline="0" dirty="0">
                          <a:solidFill>
                            <a:schemeClr val="tx1"/>
                          </a:solidFill>
                          <a:latin typeface="+mn-lt"/>
                          <a:ea typeface="+mn-ea"/>
                          <a:cs typeface="+mn-cs"/>
                        </a:rPr>
                        <a:t>Type of Bond Mutual Fund</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1" i="0" u="none" strike="noStrike" kern="1200" baseline="0" dirty="0">
                          <a:solidFill>
                            <a:schemeClr val="tx1"/>
                          </a:solidFill>
                          <a:latin typeface="+mn-lt"/>
                          <a:ea typeface="+mn-ea"/>
                          <a:cs typeface="+mn-cs"/>
                        </a:rPr>
                        <a:t>Opinion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64939088"/>
                  </a:ext>
                </a:extLst>
              </a:tr>
              <a:tr h="274320">
                <a:tc>
                  <a:txBody>
                    <a:bodyPr/>
                    <a:lstStyle/>
                    <a:p>
                      <a:r>
                        <a:rPr lang="en-IN" sz="1400" b="0" i="0" u="none" strike="noStrike" kern="1200" baseline="0" dirty="0">
                          <a:solidFill>
                            <a:schemeClr val="tx1"/>
                          </a:solidFill>
                          <a:latin typeface="+mn-lt"/>
                          <a:ea typeface="+mn-ea"/>
                          <a:cs typeface="+mn-cs"/>
                        </a:rPr>
                        <a:t>Treasury</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Low risk, low return.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2260648"/>
                  </a:ext>
                </a:extLst>
              </a:tr>
              <a:tr h="274320">
                <a:tc>
                  <a:txBody>
                    <a:bodyPr/>
                    <a:lstStyle/>
                    <a:p>
                      <a:r>
                        <a:rPr lang="en-IN" sz="1400" b="0" i="0" u="none" strike="noStrike" kern="1200" baseline="0" dirty="0">
                          <a:solidFill>
                            <a:schemeClr val="tx1"/>
                          </a:solidFill>
                          <a:latin typeface="+mn-lt"/>
                          <a:ea typeface="+mn-ea"/>
                          <a:cs typeface="+mn-cs"/>
                        </a:rPr>
                        <a:t>Ginnie Mae</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Low risk, low return.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1837579"/>
                  </a:ext>
                </a:extLst>
              </a:tr>
              <a:tr h="274320">
                <a:tc>
                  <a:txBody>
                    <a:bodyPr/>
                    <a:lstStyle/>
                    <a:p>
                      <a:r>
                        <a:rPr lang="en-IN" sz="1400" b="0" i="0" u="none" strike="noStrike" kern="1200" baseline="0" dirty="0">
                          <a:solidFill>
                            <a:schemeClr val="tx1"/>
                          </a:solidFill>
                          <a:latin typeface="+mn-lt"/>
                          <a:ea typeface="+mn-ea"/>
                          <a:cs typeface="+mn-cs"/>
                        </a:rPr>
                        <a:t>Corporate bond (A</a:t>
                      </a:r>
                      <a:r>
                        <a:rPr lang="en-IN" sz="100" b="0" i="0" u="none" strike="noStrike" kern="1200" baseline="0" dirty="0">
                          <a:solidFill>
                            <a:schemeClr val="tx1"/>
                          </a:solidFill>
                          <a:latin typeface="+mn-lt"/>
                          <a:ea typeface="+mn-ea"/>
                          <a:cs typeface="+mn-cs"/>
                        </a:rPr>
                        <a:t> </a:t>
                      </a:r>
                      <a:r>
                        <a:rPr lang="en-IN" sz="1400" b="0" i="0" u="none" strike="noStrike" kern="1200" baseline="0" dirty="0">
                          <a:solidFill>
                            <a:schemeClr val="tx1"/>
                          </a:solidFill>
                          <a:latin typeface="+mn-lt"/>
                          <a:ea typeface="+mn-ea"/>
                          <a:cs typeface="+mn-cs"/>
                        </a:rPr>
                        <a:t>A-rated bonds)</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Moderate risk, moderate return.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176663"/>
                  </a:ext>
                </a:extLst>
              </a:tr>
              <a:tr h="274320">
                <a:tc>
                  <a:txBody>
                    <a:bodyPr/>
                    <a:lstStyle/>
                    <a:p>
                      <a:r>
                        <a:rPr lang="en-IN" sz="1400" b="0" i="0" u="none" strike="noStrike" kern="1200" baseline="0" dirty="0">
                          <a:solidFill>
                            <a:schemeClr val="tx1"/>
                          </a:solidFill>
                          <a:latin typeface="+mn-lt"/>
                          <a:ea typeface="+mn-ea"/>
                          <a:cs typeface="+mn-cs"/>
                        </a:rPr>
                        <a:t>High-yield bond</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Higher risk, higher potential return.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78841316"/>
                  </a:ext>
                </a:extLst>
              </a:tr>
              <a:tr h="274320">
                <a:tc>
                  <a:txBody>
                    <a:bodyPr/>
                    <a:lstStyle/>
                    <a:p>
                      <a:r>
                        <a:rPr lang="en-IN" sz="1400" b="0" i="0" u="none" strike="noStrike" kern="1200" baseline="0" dirty="0">
                          <a:solidFill>
                            <a:schemeClr val="tx1"/>
                          </a:solidFill>
                          <a:latin typeface="+mn-lt"/>
                          <a:ea typeface="+mn-ea"/>
                          <a:cs typeface="+mn-cs"/>
                        </a:rPr>
                        <a:t>Municipal bond</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Offers tax advantages, but my tax rate is still relatively low.</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22359333"/>
                  </a:ext>
                </a:extLst>
              </a:tr>
              <a:tr h="274320">
                <a:tc>
                  <a:txBody>
                    <a:bodyPr/>
                    <a:lstStyle/>
                    <a:p>
                      <a:r>
                        <a:rPr lang="en-IN" sz="1400" b="0" i="0" u="none" strike="noStrike" kern="1200" baseline="0" dirty="0">
                          <a:solidFill>
                            <a:schemeClr val="tx1"/>
                          </a:solidFill>
                          <a:latin typeface="+mn-lt"/>
                          <a:ea typeface="+mn-ea"/>
                          <a:cs typeface="+mn-cs"/>
                        </a:rPr>
                        <a:t>Index bond</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Low risk, low return.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49211802"/>
                  </a:ext>
                </a:extLst>
              </a:tr>
              <a:tr h="274320">
                <a:tc>
                  <a:txBody>
                    <a:bodyPr/>
                    <a:lstStyle/>
                    <a:p>
                      <a:r>
                        <a:rPr lang="en-IN" sz="1400" b="0" i="0" u="none" strike="noStrike" kern="1200" baseline="0" dirty="0">
                          <a:solidFill>
                            <a:schemeClr val="tx1"/>
                          </a:solidFill>
                          <a:latin typeface="+mn-lt"/>
                          <a:ea typeface="+mn-ea"/>
                          <a:cs typeface="+mn-cs"/>
                        </a:rPr>
                        <a:t>International bond</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400" b="0" i="0" u="none" strike="noStrike" kern="1200" baseline="0" dirty="0">
                          <a:solidFill>
                            <a:schemeClr val="tx1"/>
                          </a:solidFill>
                          <a:latin typeface="+mn-lt"/>
                          <a:ea typeface="+mn-ea"/>
                          <a:cs typeface="+mn-cs"/>
                        </a:rPr>
                        <a:t>Higher risk, higher potential return.</a:t>
                      </a:r>
                      <a:endParaRPr lang="en-IN" sz="1400"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9978454"/>
                  </a:ext>
                </a:extLst>
              </a:tr>
            </a:tbl>
          </a:graphicData>
        </a:graphic>
      </p:graphicFrame>
    </p:spTree>
    <p:extLst>
      <p:ext uri="{BB962C8B-B14F-4D97-AF65-F5344CB8AC3E}">
        <p14:creationId xmlns:p14="http://schemas.microsoft.com/office/powerpoint/2010/main" val="1398660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Mutual Funds Fit within Your Financial Plan </a:t>
            </a:r>
            <a:r>
              <a:rPr lang="en-US" sz="2000" b="0" kern="1200" dirty="0">
                <a:latin typeface="Arial (Heading)"/>
                <a:ea typeface="ヒラギノ角ゴ Pro W3" charset="0"/>
                <a:cs typeface="ヒラギノ角ゴ Pro W3" charset="0"/>
              </a:rPr>
              <a:t>(5 of 6)</a:t>
            </a:r>
            <a:endParaRPr lang="en-IN" dirty="0"/>
          </a:p>
        </p:txBody>
      </p:sp>
      <p:sp>
        <p:nvSpPr>
          <p:cNvPr id="3" name="Content Placeholder 2"/>
          <p:cNvSpPr>
            <a:spLocks noGrp="1"/>
          </p:cNvSpPr>
          <p:nvPr>
            <p:ph sz="quarter" idx="13"/>
          </p:nvPr>
        </p:nvSpPr>
        <p:spPr>
          <a:xfrm>
            <a:off x="457200" y="1556327"/>
            <a:ext cx="8229600" cy="394393"/>
          </a:xfrm>
        </p:spPr>
        <p:txBody>
          <a:bodyPr/>
          <a:lstStyle/>
          <a:p>
            <a:pPr marL="432" indent="0">
              <a:buNone/>
            </a:pPr>
            <a:r>
              <a:rPr lang="en-IN" sz="2000" b="1" kern="1200" dirty="0">
                <a:solidFill>
                  <a:srgbClr val="000000"/>
                </a:solidFill>
              </a:rPr>
              <a:t>Exhibit 17.9 [continued</a:t>
            </a:r>
            <a:r>
              <a:rPr lang="en-IN" sz="2000" b="1" kern="1200" dirty="0" smtClean="0">
                <a:solidFill>
                  <a:srgbClr val="000000"/>
                </a:solidFill>
              </a:rPr>
              <a:t>]</a:t>
            </a:r>
            <a:endParaRPr lang="en-IN" sz="2000" dirty="0"/>
          </a:p>
        </p:txBody>
      </p:sp>
      <p:sp>
        <p:nvSpPr>
          <p:cNvPr id="4" name="Content Placeholder 3"/>
          <p:cNvSpPr>
            <a:spLocks noGrp="1"/>
          </p:cNvSpPr>
          <p:nvPr>
            <p:ph sz="quarter" idx="14"/>
          </p:nvPr>
        </p:nvSpPr>
        <p:spPr>
          <a:xfrm>
            <a:off x="457200" y="2026757"/>
            <a:ext cx="8435340" cy="4316893"/>
          </a:xfrm>
        </p:spPr>
        <p:txBody>
          <a:bodyPr/>
          <a:lstStyle/>
          <a:p>
            <a:pPr marL="0" lvl="0" indent="0">
              <a:spcBef>
                <a:spcPct val="50000"/>
              </a:spcBef>
              <a:buSzPts val="2400"/>
              <a:buNone/>
            </a:pPr>
            <a:r>
              <a:rPr lang="pt-BR" sz="2000" b="1" kern="1200" dirty="0">
                <a:solidFill>
                  <a:srgbClr val="000000"/>
                </a:solidFill>
                <a:latin typeface="Arial (Body)"/>
              </a:rPr>
              <a:t>Decisions</a:t>
            </a:r>
            <a:endParaRPr lang="en-US" sz="2000" b="1" kern="1200" dirty="0">
              <a:solidFill>
                <a:srgbClr val="000000"/>
              </a:solidFill>
              <a:latin typeface="Arial (Body)"/>
            </a:endParaRPr>
          </a:p>
          <a:p>
            <a:pPr marL="0" lvl="0" indent="0">
              <a:spcBef>
                <a:spcPct val="50000"/>
              </a:spcBef>
              <a:buSzPts val="2400"/>
              <a:buNone/>
            </a:pPr>
            <a:r>
              <a:rPr lang="en-US" sz="2000" b="1" kern="1200" dirty="0">
                <a:solidFill>
                  <a:srgbClr val="000000"/>
                </a:solidFill>
                <a:latin typeface="Arial (Body)"/>
              </a:rPr>
              <a:t>Decision on Whether to Invest in Mutual Funds:</a:t>
            </a:r>
          </a:p>
          <a:p>
            <a:pPr marL="0" lvl="0" indent="0">
              <a:spcBef>
                <a:spcPct val="50000"/>
              </a:spcBef>
              <a:buSzPts val="2400"/>
              <a:buNone/>
            </a:pPr>
            <a:r>
              <a:rPr lang="en-US" sz="2000" kern="1200" dirty="0">
                <a:solidFill>
                  <a:srgbClr val="000000"/>
                </a:solidFill>
                <a:latin typeface="Arial (Body)"/>
              </a:rPr>
              <a:t>Mutual funds would allow me to invest small amounts of money at a time, and I could rely on the fund managers to make the investment decisions. I will likely invest most of my excess money in mutual funds.</a:t>
            </a:r>
          </a:p>
          <a:p>
            <a:pPr marL="0" lvl="0" indent="0">
              <a:spcBef>
                <a:spcPct val="50000"/>
              </a:spcBef>
              <a:buSzPts val="2400"/>
              <a:buNone/>
            </a:pPr>
            <a:r>
              <a:rPr lang="en-US" sz="2000" b="1" kern="1200" dirty="0">
                <a:solidFill>
                  <a:srgbClr val="000000"/>
                </a:solidFill>
                <a:latin typeface="Arial (Body)"/>
              </a:rPr>
              <a:t>Decision on Which Mutual Funds to Consider:</a:t>
            </a:r>
          </a:p>
          <a:p>
            <a:pPr marL="0" lvl="0" indent="0">
              <a:spcBef>
                <a:spcPct val="50000"/>
              </a:spcBef>
              <a:buSzPts val="2400"/>
              <a:buNone/>
            </a:pPr>
            <a:r>
              <a:rPr lang="en-US" sz="2000" kern="1200" dirty="0">
                <a:solidFill>
                  <a:srgbClr val="000000"/>
                </a:solidFill>
                <a:latin typeface="Arial (Body)"/>
              </a:rPr>
              <a:t>At this time, I would prefer stock mutual funds that offer greater potential for capital appreciation. In particular, I believe that technology stocks should perform well because the prices of many technology stocks have declined lately and may be bargains. However, I am not confident about selecting any particular technology stocks myself and prefer to rely on a stock mutual fund manager who specializes in these stocks</a:t>
            </a:r>
            <a:r>
              <a:rPr lang="en-US" sz="2000" kern="1200" dirty="0" smtClean="0">
                <a:solidFill>
                  <a:srgbClr val="000000"/>
                </a:solidFill>
                <a:latin typeface="Arial (Body)"/>
              </a:rPr>
              <a:t>.</a:t>
            </a:r>
            <a:endParaRPr lang="en-US" sz="2000" kern="1200" dirty="0">
              <a:solidFill>
                <a:srgbClr val="000000"/>
              </a:solidFill>
              <a:latin typeface="Arial (Body)"/>
            </a:endParaRPr>
          </a:p>
        </p:txBody>
      </p:sp>
    </p:spTree>
    <p:extLst>
      <p:ext uri="{BB962C8B-B14F-4D97-AF65-F5344CB8AC3E}">
        <p14:creationId xmlns:p14="http://schemas.microsoft.com/office/powerpoint/2010/main" val="2516478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Mutual Funds Fit within Your Financial Plan </a:t>
            </a:r>
            <a:r>
              <a:rPr lang="en-US" sz="2000" b="0" kern="1200" dirty="0">
                <a:latin typeface="Arial (Heading)"/>
                <a:ea typeface="ヒラギノ角ゴ Pro W3" charset="0"/>
                <a:cs typeface="ヒラギノ角ゴ Pro W3" charset="0"/>
              </a:rPr>
              <a:t>(6 of 6)</a:t>
            </a:r>
            <a:endParaRPr lang="en-IN" dirty="0"/>
          </a:p>
        </p:txBody>
      </p:sp>
      <p:sp>
        <p:nvSpPr>
          <p:cNvPr id="3" name="Content Placeholder 2"/>
          <p:cNvSpPr>
            <a:spLocks noGrp="1"/>
          </p:cNvSpPr>
          <p:nvPr>
            <p:ph sz="quarter" idx="13"/>
          </p:nvPr>
        </p:nvSpPr>
        <p:spPr>
          <a:xfrm>
            <a:off x="457200" y="1556327"/>
            <a:ext cx="8229600" cy="409633"/>
          </a:xfrm>
        </p:spPr>
        <p:txBody>
          <a:bodyPr/>
          <a:lstStyle/>
          <a:p>
            <a:pPr marL="432" indent="0">
              <a:buNone/>
            </a:pPr>
            <a:r>
              <a:rPr lang="en-IN" sz="2000" b="1" kern="1200" dirty="0">
                <a:solidFill>
                  <a:srgbClr val="000000"/>
                </a:solidFill>
              </a:rPr>
              <a:t>Exhibit 17.9 </a:t>
            </a:r>
            <a:r>
              <a:rPr lang="en-IN" sz="2000" b="1" kern="1200" dirty="0" smtClean="0">
                <a:solidFill>
                  <a:srgbClr val="000000"/>
                </a:solidFill>
              </a:rPr>
              <a:t>[continued]</a:t>
            </a:r>
            <a:endParaRPr lang="en-IN" sz="2000" dirty="0"/>
          </a:p>
        </p:txBody>
      </p:sp>
      <p:sp>
        <p:nvSpPr>
          <p:cNvPr id="4" name="Content Placeholder 3"/>
          <p:cNvSpPr>
            <a:spLocks noGrp="1"/>
          </p:cNvSpPr>
          <p:nvPr>
            <p:ph sz="quarter" idx="14"/>
          </p:nvPr>
        </p:nvSpPr>
        <p:spPr>
          <a:xfrm>
            <a:off x="457199" y="2112010"/>
            <a:ext cx="8328991" cy="2446738"/>
          </a:xfrm>
        </p:spPr>
        <p:txBody>
          <a:bodyPr/>
          <a:lstStyle/>
          <a:p>
            <a:pPr marL="0" lvl="0" indent="0">
              <a:spcBef>
                <a:spcPts val="800"/>
              </a:spcBef>
              <a:buSzPts val="2400"/>
              <a:buNone/>
            </a:pPr>
            <a:r>
              <a:rPr lang="en-US" sz="2000" b="1" kern="1200" dirty="0">
                <a:solidFill>
                  <a:srgbClr val="000000"/>
                </a:solidFill>
                <a:latin typeface="Arial (Body)"/>
              </a:rPr>
              <a:t>Decision on Which Mutual Funds to Consider:</a:t>
            </a:r>
          </a:p>
          <a:p>
            <a:pPr marL="0" lvl="0" indent="0">
              <a:spcBef>
                <a:spcPts val="800"/>
              </a:spcBef>
              <a:buSzPts val="2400"/>
              <a:buNone/>
            </a:pPr>
            <a:r>
              <a:rPr lang="en-US" sz="2000" kern="1200" dirty="0">
                <a:solidFill>
                  <a:srgbClr val="000000"/>
                </a:solidFill>
                <a:latin typeface="Arial (Body)"/>
              </a:rPr>
              <a:t>I prefer the </a:t>
            </a:r>
            <a:r>
              <a:rPr lang="pt-BR" sz="2000" kern="1200" dirty="0">
                <a:solidFill>
                  <a:srgbClr val="000000"/>
                </a:solidFill>
                <a:latin typeface="Arial (Body)"/>
              </a:rPr>
              <a:t>A</a:t>
            </a:r>
            <a:r>
              <a:rPr lang="pt-BR" sz="100" kern="1200" dirty="0">
                <a:solidFill>
                  <a:srgbClr val="000000"/>
                </a:solidFill>
                <a:latin typeface="Arial (Body)"/>
              </a:rPr>
              <a:t> </a:t>
            </a:r>
            <a:r>
              <a:rPr lang="pt-BR" sz="2000" kern="1200" dirty="0">
                <a:solidFill>
                  <a:srgbClr val="000000"/>
                </a:solidFill>
                <a:latin typeface="Arial (Body)"/>
              </a:rPr>
              <a:t>A-rated </a:t>
            </a:r>
            <a:r>
              <a:rPr lang="en-US" sz="2000" kern="1200" dirty="0">
                <a:solidFill>
                  <a:srgbClr val="000000"/>
                </a:solidFill>
                <a:latin typeface="Arial (Body)"/>
              </a:rPr>
              <a:t>bond funds to the other bond mutual funds at this time because they offer adequate returns, and I think the risk is minimal right now. My financial situation and my preferences may change, so I may switch to other types of mutual funds. I will always select a specific mutual fund that not only achieves my investment objective, but also is a no-load fund and has a relatively low expense ratio</a:t>
            </a:r>
            <a:r>
              <a:rPr lang="en-US" sz="2000" kern="1200" dirty="0" smtClean="0">
                <a:solidFill>
                  <a:srgbClr val="000000"/>
                </a:solidFill>
                <a:latin typeface="Arial (Body)"/>
              </a:rPr>
              <a:t>.</a:t>
            </a:r>
            <a:endParaRPr lang="en-US" sz="2000" kern="1200" dirty="0">
              <a:solidFill>
                <a:srgbClr val="000000"/>
              </a:solidFill>
              <a:latin typeface="Arial (Body)"/>
            </a:endParaRPr>
          </a:p>
        </p:txBody>
      </p:sp>
    </p:spTree>
    <p:extLst>
      <p:ext uri="{BB962C8B-B14F-4D97-AF65-F5344CB8AC3E}">
        <p14:creationId xmlns:p14="http://schemas.microsoft.com/office/powerpoint/2010/main" val="2200759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latin typeface="Arial (Headings)"/>
                <a:cs typeface="Times New Roman" panose="02020603050405020304" pitchFamily="18" charset="0"/>
              </a:rPr>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0564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Background on Mutual Funds </a:t>
            </a:r>
            <a:r>
              <a:rPr lang="en-US" sz="2000" b="0" kern="1200" dirty="0">
                <a:latin typeface="Arial (Heading)"/>
                <a:ea typeface="ヒラギノ角ゴ Pro W3" charset="0"/>
                <a:cs typeface="ヒラギノ角ゴ Pro W3" charset="0"/>
              </a:rPr>
              <a:t>(3 of 7)</a:t>
            </a:r>
            <a:endParaRPr lang="en-IN" dirty="0"/>
          </a:p>
        </p:txBody>
      </p:sp>
      <p:sp>
        <p:nvSpPr>
          <p:cNvPr id="3" name="Content Placeholder 2"/>
          <p:cNvSpPr>
            <a:spLocks noGrp="1"/>
          </p:cNvSpPr>
          <p:nvPr>
            <p:ph sz="quarter" idx="13"/>
          </p:nvPr>
        </p:nvSpPr>
        <p:spPr>
          <a:xfrm>
            <a:off x="457200" y="1556326"/>
            <a:ext cx="8368748"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Open-end versus closed-end funds</a:t>
            </a:r>
          </a:p>
          <a:p>
            <a:pPr marL="741553" lvl="1" indent="-284353">
              <a:spcAft>
                <a:spcPct val="0"/>
              </a:spcAft>
              <a:buSzPts val="2400"/>
            </a:pPr>
            <a:r>
              <a:rPr lang="en-US" kern="1200" dirty="0">
                <a:solidFill>
                  <a:srgbClr val="000000"/>
                </a:solidFill>
                <a:latin typeface="Arial (Body)"/>
                <a:ea typeface="ヒラギノ角ゴ Pro W3" charset="0"/>
              </a:rPr>
              <a:t>Open-end mutual funds: funds that sell shares directly to investors and repurchase those shares whenever investors wish to sell them</a:t>
            </a:r>
          </a:p>
          <a:p>
            <a:pPr marL="1144778" lvl="2" indent="-230378">
              <a:spcAft>
                <a:spcPct val="0"/>
              </a:spcAft>
              <a:buSzPts val="2400"/>
            </a:pPr>
            <a:r>
              <a:rPr lang="en-US" kern="1200" dirty="0">
                <a:solidFill>
                  <a:srgbClr val="000000"/>
                </a:solidFill>
                <a:latin typeface="Arial (Body)"/>
                <a:ea typeface="ヒラギノ角ゴ Pro W3" charset="0"/>
              </a:rPr>
              <a:t>Usually managed by investment companies that are subsidiaries of a large financial conglomerate</a:t>
            </a:r>
          </a:p>
          <a:p>
            <a:pPr marL="1144778" lvl="2" indent="-230378">
              <a:spcAft>
                <a:spcPct val="0"/>
              </a:spcAft>
              <a:buSzPts val="2400"/>
            </a:pPr>
            <a:r>
              <a:rPr lang="en-US" kern="1200" dirty="0">
                <a:solidFill>
                  <a:srgbClr val="000000"/>
                </a:solidFill>
                <a:latin typeface="Arial (Body)"/>
                <a:ea typeface="ヒラギノ角ゴ Pro W3" charset="0"/>
              </a:rPr>
              <a:t>Family: a group of separately managed open-end mutual funds held by one investment </a:t>
            </a:r>
            <a:r>
              <a:rPr lang="en-US" kern="1200" dirty="0" smtClean="0">
                <a:solidFill>
                  <a:srgbClr val="000000"/>
                </a:solidFill>
                <a:latin typeface="Arial (Body)"/>
                <a:ea typeface="ヒラギノ角ゴ Pro W3" charset="0"/>
              </a:rPr>
              <a:t>company</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63262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Background on Mutual Funds </a:t>
            </a:r>
            <a:r>
              <a:rPr lang="en-US" sz="2000" b="0" kern="1200" dirty="0">
                <a:latin typeface="Arial (Heading)"/>
                <a:ea typeface="ヒラギノ角ゴ Pro W3" charset="0"/>
                <a:cs typeface="ヒラギノ角ゴ Pro W3" charset="0"/>
              </a:rPr>
              <a:t>(4 of 7)</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Closed-end mutual funds: funds that sell shares to investors but do not repurchase them; instead fund shares are purchased and sold on stock exchanges</a:t>
            </a:r>
          </a:p>
          <a:p>
            <a:pPr marL="1144778" lvl="2" indent="-230378">
              <a:spcAft>
                <a:spcPct val="0"/>
              </a:spcAft>
              <a:buSzPts val="2400"/>
            </a:pPr>
            <a:r>
              <a:rPr lang="en-US" kern="1200" dirty="0">
                <a:solidFill>
                  <a:srgbClr val="000000"/>
                </a:solidFill>
                <a:latin typeface="Arial (Body)"/>
                <a:ea typeface="ヒラギノ角ゴ Pro W3" charset="0"/>
              </a:rPr>
              <a:t>Premium: the amount by which a closed-end fund’s share price in the secondary market is above the fund’s N</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V</a:t>
            </a:r>
          </a:p>
          <a:p>
            <a:pPr marL="1144778" lvl="2" indent="-230378">
              <a:spcAft>
                <a:spcPct val="0"/>
              </a:spcAft>
              <a:buSzPts val="2400"/>
            </a:pPr>
            <a:r>
              <a:rPr lang="en-US" kern="1200" dirty="0">
                <a:solidFill>
                  <a:srgbClr val="000000"/>
                </a:solidFill>
                <a:latin typeface="Arial (Body)"/>
                <a:ea typeface="ヒラギノ角ゴ Pro W3" charset="0"/>
              </a:rPr>
              <a:t>Discount: the amount by which a closed-end fund’s share price in the secondary market is below the fund’s N</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a:t>
            </a:r>
            <a:r>
              <a:rPr lang="en-US" sz="100" kern="1200" dirty="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V</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11024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Background on Mutual Funds </a:t>
            </a:r>
            <a:r>
              <a:rPr lang="en-US" sz="2000" b="0" kern="1200" dirty="0">
                <a:latin typeface="Arial (Heading)"/>
                <a:ea typeface="ヒラギノ角ゴ Pro W3" charset="0"/>
                <a:cs typeface="ヒラギノ角ゴ Pro W3" charset="0"/>
              </a:rPr>
              <a:t>(5 of 7)</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Load versus no-load funds</a:t>
            </a:r>
          </a:p>
          <a:p>
            <a:pPr marL="741553" lvl="1" indent="-284353">
              <a:spcAft>
                <a:spcPct val="0"/>
              </a:spcAft>
              <a:buSzPts val="2400"/>
            </a:pPr>
            <a:r>
              <a:rPr lang="en-US" kern="1200" dirty="0">
                <a:solidFill>
                  <a:srgbClr val="000000"/>
                </a:solidFill>
                <a:latin typeface="Arial (Body)"/>
                <a:ea typeface="ヒラギノ角ゴ Pro W3" charset="0"/>
              </a:rPr>
              <a:t>No-load mutual funds: funds that sell directly to investors and do not charge a fee</a:t>
            </a:r>
          </a:p>
          <a:p>
            <a:pPr marL="741553" lvl="1" indent="-284353">
              <a:spcAft>
                <a:spcPct val="0"/>
              </a:spcAft>
              <a:buSzPts val="2400"/>
            </a:pPr>
            <a:r>
              <a:rPr lang="en-US" kern="1200" dirty="0">
                <a:solidFill>
                  <a:srgbClr val="000000"/>
                </a:solidFill>
                <a:latin typeface="Arial (Body)"/>
                <a:ea typeface="ヒラギノ角ゴ Pro W3" charset="0"/>
              </a:rPr>
              <a:t>Load mutual funds: funds whose shares are sold by a stockbroker who charges a fee (or load) for the transaction</a:t>
            </a:r>
          </a:p>
          <a:p>
            <a:pPr marL="741553" lvl="1" indent="-284353">
              <a:spcAft>
                <a:spcPct val="0"/>
              </a:spcAft>
              <a:buSzPts val="2400"/>
            </a:pPr>
            <a:r>
              <a:rPr lang="en-US" kern="1200" dirty="0">
                <a:solidFill>
                  <a:srgbClr val="000000"/>
                </a:solidFill>
                <a:latin typeface="Arial (Body)"/>
                <a:ea typeface="ヒラギノ角ゴ Pro W3" charset="0"/>
              </a:rPr>
              <a:t>Loads can have significant impact on investment </a:t>
            </a:r>
            <a:r>
              <a:rPr lang="en-US" kern="1200" dirty="0" smtClean="0">
                <a:solidFill>
                  <a:srgbClr val="000000"/>
                </a:solidFill>
                <a:latin typeface="Arial (Body)"/>
                <a:ea typeface="ヒラギノ角ゴ Pro W3" charset="0"/>
              </a:rPr>
              <a:t>performance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80045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latin typeface="Arial (Heading)"/>
              </a:rPr>
              <a:t>Exhibit 17.1 Comparison of Returns from a No-Load Fund and a Load Fund</a:t>
            </a:r>
            <a:endParaRPr lang="en-IN" sz="3200" dirty="0"/>
          </a:p>
        </p:txBody>
      </p:sp>
      <p:sp>
        <p:nvSpPr>
          <p:cNvPr id="3" name="Content Placeholder 2"/>
          <p:cNvSpPr>
            <a:spLocks noGrp="1"/>
          </p:cNvSpPr>
          <p:nvPr>
            <p:ph sz="quarter" idx="13"/>
          </p:nvPr>
        </p:nvSpPr>
        <p:spPr>
          <a:xfrm>
            <a:off x="457200" y="1556326"/>
            <a:ext cx="8229600" cy="696337"/>
          </a:xfrm>
        </p:spPr>
        <p:txBody>
          <a:bodyPr/>
          <a:lstStyle/>
          <a:p>
            <a:pPr marL="432" indent="0">
              <a:buNone/>
            </a:pPr>
            <a:r>
              <a:rPr lang="en-IN" sz="2000" b="1" kern="1200" dirty="0">
                <a:solidFill>
                  <a:srgbClr val="000000"/>
                </a:solidFill>
              </a:rPr>
              <a:t>Exhibit 17.1 </a:t>
            </a:r>
            <a:r>
              <a:rPr lang="en-IN" sz="2000" kern="1200" dirty="0">
                <a:solidFill>
                  <a:srgbClr val="000000"/>
                </a:solidFill>
              </a:rPr>
              <a:t>Comparison of Returns from a No-Load Fund and a Load </a:t>
            </a:r>
            <a:r>
              <a:rPr lang="en-IN" sz="2000" kern="1200" dirty="0" smtClean="0">
                <a:solidFill>
                  <a:srgbClr val="000000"/>
                </a:solidFill>
              </a:rPr>
              <a:t>Fund</a:t>
            </a:r>
            <a:endParaRPr lang="en-IN" sz="2000" dirty="0">
              <a:solidFill>
                <a:srgbClr val="000000"/>
              </a:solidFill>
            </a:endParaRPr>
          </a:p>
        </p:txBody>
      </p:sp>
      <p:pic>
        <p:nvPicPr>
          <p:cNvPr id="4" name="Picture 3" descr="Table showing comparison of returns from a no load fund and a load fund provides the following information. No load Fund. A table has 16 rows and 2 columns. The row entries are from left to right as follows. Row 1. Invest $5,000 in the mutual fund. $5,000. Row 2. Less: Load (fee). minus $0. Row 3. Amount of funds invested. $5,000. Row 4. blank. plus $20. Row 5. $5,000 divided by $20 per share equals 250 shares. 250 shares. Row 6. End of Year 1: You redeem shares for $22 per share. times $22. Row 7. Amount received equals 250 shares times $22 equals $5,500. $5,500. Row 8. Return equals ($5,000 $5,000) divided by $5,000 equals 10 percent. 10 percent. Row 9 Load Fund. blank. Row 10. Invest $5,000; 4 percent of $5,000 (or $200) goes to the broker. $5,000. Row 11. Less: Load (fee). minus $200. Row 12. The remaining 96 percent of the $5,000 is used to purchase 240 shares. $4,800 divided by $20. Row 13. $4,800 per share divided by $20 per share equals 240 shares. 240 shares. Row 14. You redeem shares for $22 per share. times $22. Row 15. Amount received equals 240 shares equals $5,280. $5,280. Row 16.Return equals ($5280 $5,000) divided by $5,000 equals 5.6 percent. 5.6 percent."/>
          <p:cNvPicPr>
            <a:picLocks noChangeAspect="1"/>
          </p:cNvPicPr>
          <p:nvPr/>
        </p:nvPicPr>
        <p:blipFill>
          <a:blip r:embed="rId2"/>
          <a:stretch>
            <a:fillRect/>
          </a:stretch>
        </p:blipFill>
        <p:spPr>
          <a:xfrm>
            <a:off x="1080380" y="2333581"/>
            <a:ext cx="7055685" cy="4076266"/>
          </a:xfrm>
          <a:prstGeom prst="rect">
            <a:avLst/>
          </a:prstGeom>
        </p:spPr>
      </p:pic>
    </p:spTree>
    <p:extLst>
      <p:ext uri="{BB962C8B-B14F-4D97-AF65-F5344CB8AC3E}">
        <p14:creationId xmlns:p14="http://schemas.microsoft.com/office/powerpoint/2010/main" val="14071565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10017</TotalTime>
  <Words>3340</Words>
  <Application>Microsoft Office PowerPoint</Application>
  <PresentationFormat>On-screen Show (4:3)</PresentationFormat>
  <Paragraphs>395</Paragraphs>
  <Slides>56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56</vt:i4>
      </vt:variant>
    </vt:vector>
  </HeadingPairs>
  <TitlesOfParts>
    <vt:vector size="68" baseType="lpstr">
      <vt:lpstr>ＭＳ Ｐゴシック</vt:lpstr>
      <vt:lpstr>Arial</vt:lpstr>
      <vt:lpstr>Arial (Body)</vt:lpstr>
      <vt:lpstr>Arial (Heading)</vt:lpstr>
      <vt:lpstr>Arial (Headings)</vt:lpstr>
      <vt:lpstr>Noto Sans Symbols</vt:lpstr>
      <vt:lpstr>Times</vt:lpstr>
      <vt:lpstr>Times New Roman</vt:lpstr>
      <vt:lpstr>Verdana</vt:lpstr>
      <vt:lpstr>ヒラギノ角ゴ Pro W3</vt:lpstr>
      <vt:lpstr>508 Lecture</vt:lpstr>
      <vt:lpstr>1_508 Lecture</vt:lpstr>
      <vt:lpstr>Personal Finance</vt:lpstr>
      <vt:lpstr>Chapter Objectives (1 of 2)</vt:lpstr>
      <vt:lpstr>Chapter Objectives (2 of 2)</vt:lpstr>
      <vt:lpstr>Background on Mutual Funds (1 of 7)</vt:lpstr>
      <vt:lpstr>Background on Mutual Funds (2 of 7)</vt:lpstr>
      <vt:lpstr>Background on Mutual Funds (3 of 7)</vt:lpstr>
      <vt:lpstr>Background on Mutual Funds (4 of 7)</vt:lpstr>
      <vt:lpstr>Background on Mutual Funds (5 of 7)</vt:lpstr>
      <vt:lpstr>Exhibit 17.1 Comparison of Returns from a No-Load Fund and a Load Fund</vt:lpstr>
      <vt:lpstr>Background on Mutual Funds (6 of 7)</vt:lpstr>
      <vt:lpstr>Background on Mutual Funds (7 of 7)</vt:lpstr>
      <vt:lpstr>Types of Mutual Funds (1 of 7)</vt:lpstr>
      <vt:lpstr>Types of Mutual Funds (2 of 7)</vt:lpstr>
      <vt:lpstr>Types of Mutual Funds (3 of 7)</vt:lpstr>
      <vt:lpstr>Types of Mutual Funds (4 of 7)</vt:lpstr>
      <vt:lpstr>Financial Planning Online (1 of 5)</vt:lpstr>
      <vt:lpstr>Types of Mutual Funds (5 of 7)</vt:lpstr>
      <vt:lpstr>Types of Mutual Funds (6 of 7)</vt:lpstr>
      <vt:lpstr>Types of Mutual Funds (7 of 7)</vt:lpstr>
      <vt:lpstr>Exchange-Traded Funds (1 of 3)</vt:lpstr>
      <vt:lpstr>Exchange-Traded Funds (2 of 3)</vt:lpstr>
      <vt:lpstr>Exchange-Traded Funds (3 of 3)</vt:lpstr>
      <vt:lpstr>Return and Risk of a Mutual Fund (1 of 9)</vt:lpstr>
      <vt:lpstr>Return and Risk of a Mutual Fund (2 of 9)</vt:lpstr>
      <vt:lpstr>Return and Risk of a Mutual Fund (3 of 9)</vt:lpstr>
      <vt:lpstr>Return and Risk of a Mutual Fund (4 of 9)</vt:lpstr>
      <vt:lpstr>Return and Risk of a Mutual Fund (5 of 9)</vt:lpstr>
      <vt:lpstr>Financial Planning Online (2 of 5)</vt:lpstr>
      <vt:lpstr>Return and Risk of a Mutual Fund (6 of 9)</vt:lpstr>
      <vt:lpstr>Return and Risk of a Mutual Fund (7 of 9)</vt:lpstr>
      <vt:lpstr>Return and Risk of a Mutual Fund (8 of 9)</vt:lpstr>
      <vt:lpstr>Return and Risk of a Mutual Fund (9 of 9)</vt:lpstr>
      <vt:lpstr>Selecting Among Mutual Funds (1 of 5)</vt:lpstr>
      <vt:lpstr>Selecting Among Mutual Funds (2 of 5)</vt:lpstr>
      <vt:lpstr>Selecting Among Mutual Funds (3 of 5)</vt:lpstr>
      <vt:lpstr>Selecting Among Mutual Funds (4 of 5)</vt:lpstr>
      <vt:lpstr>Selecting Among Mutual Funds (5 of 5)</vt:lpstr>
      <vt:lpstr>Financial Planning Online (3 of 5)</vt:lpstr>
      <vt:lpstr>Quotations of Mutual Funds (1 of 4)</vt:lpstr>
      <vt:lpstr>Quotations of Mutual Funds (2 of 4)</vt:lpstr>
      <vt:lpstr>Quotations of Mutual Funds (3 of 4)</vt:lpstr>
      <vt:lpstr>Quotations of Mutual Funds (4 of 4)</vt:lpstr>
      <vt:lpstr>Financial Planning Online (4 of 5)</vt:lpstr>
      <vt:lpstr>Diversification Among Mutual Funds (1 of 5)</vt:lpstr>
      <vt:lpstr>Diversification Among Mutual Funds (2 of 5)</vt:lpstr>
      <vt:lpstr>Financial Planning Online (5 of 5)</vt:lpstr>
      <vt:lpstr>Diversification Among Mutual Funds (3 of 5)</vt:lpstr>
      <vt:lpstr>Diversification Among Mutual Funds (4 of 5)</vt:lpstr>
      <vt:lpstr>Diversification Among Mutual Funds (5 of 5)</vt:lpstr>
      <vt:lpstr>How Mutual Funds Fit within Your Financial Plan (1 of 6)</vt:lpstr>
      <vt:lpstr>How Mutual Funds Fit within Your Financial Plan (2 of 6)</vt:lpstr>
      <vt:lpstr>How Mutual Funds Fit within Your Financial Plan (3 of 6)</vt:lpstr>
      <vt:lpstr>How Mutual Funds Fit within Your Financial Plan (4 of 6)</vt:lpstr>
      <vt:lpstr>How Mutual Funds Fit within Your Financial Plan (5 of 6)</vt:lpstr>
      <vt:lpstr>How Mutual Funds Fit within Your Financial Plan (6 of 6)</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 Seventh Edition, Chapter 17, Investing in Mutual Funds</dc:title>
  <dc:subject>BusPub</dc:subject>
  <dc:creator>Madura</dc:creator>
  <cp:keywords>Personal Finance</cp:keywords>
  <cp:lastModifiedBy>Anitha, Gopalakrishnan</cp:lastModifiedBy>
  <cp:revision>1215</cp:revision>
  <dcterms:modified xsi:type="dcterms:W3CDTF">2019-02-13T12:37:46Z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