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3"/>
  </p:notesMasterIdLst>
  <p:handoutMasterIdLst>
    <p:handoutMasterId r:id="rId34"/>
  </p:handoutMasterIdLst>
  <p:sldIdLst>
    <p:sldId id="350" r:id="rId3"/>
    <p:sldId id="352" r:id="rId4"/>
    <p:sldId id="353" r:id="rId5"/>
    <p:sldId id="354" r:id="rId6"/>
    <p:sldId id="380" r:id="rId7"/>
    <p:sldId id="355" r:id="rId8"/>
    <p:sldId id="381" r:id="rId9"/>
    <p:sldId id="382" r:id="rId10"/>
    <p:sldId id="389" r:id="rId11"/>
    <p:sldId id="359" r:id="rId12"/>
    <p:sldId id="360" r:id="rId13"/>
    <p:sldId id="361" r:id="rId14"/>
    <p:sldId id="362" r:id="rId15"/>
    <p:sldId id="363" r:id="rId16"/>
    <p:sldId id="364" r:id="rId17"/>
    <p:sldId id="365" r:id="rId18"/>
    <p:sldId id="366" r:id="rId19"/>
    <p:sldId id="367" r:id="rId20"/>
    <p:sldId id="369" r:id="rId21"/>
    <p:sldId id="383" r:id="rId22"/>
    <p:sldId id="371" r:id="rId23"/>
    <p:sldId id="372" r:id="rId24"/>
    <p:sldId id="384" r:id="rId25"/>
    <p:sldId id="385" r:id="rId26"/>
    <p:sldId id="390" r:id="rId27"/>
    <p:sldId id="376" r:id="rId28"/>
    <p:sldId id="386" r:id="rId29"/>
    <p:sldId id="387" r:id="rId30"/>
    <p:sldId id="388" r:id="rId31"/>
    <p:sldId id="351"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5" autoAdjust="0"/>
    <p:restoredTop sz="82558" autoAdjust="0"/>
  </p:normalViewPr>
  <p:slideViewPr>
    <p:cSldViewPr snapToGrid="0" snapToObjects="1">
      <p:cViewPr varScale="1">
        <p:scale>
          <a:sx n="91" d="100"/>
          <a:sy n="91" d="100"/>
        </p:scale>
        <p:origin x="1410" y="90"/>
      </p:cViewPr>
      <p:guideLst>
        <p:guide orient="horz" pos="2160"/>
        <p:guide pos="2880"/>
      </p:guideLst>
    </p:cSldViewPr>
  </p:slideViewPr>
  <p:outlineViewPr>
    <p:cViewPr>
      <p:scale>
        <a:sx n="33" d="100"/>
        <a:sy n="33" d="100"/>
      </p:scale>
      <p:origin x="0" y="-1176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911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dirty="0"/>
          </a:p>
        </p:txBody>
      </p:sp>
    </p:spTree>
    <p:extLst>
      <p:ext uri="{BB962C8B-B14F-4D97-AF65-F5344CB8AC3E}">
        <p14:creationId xmlns:p14="http://schemas.microsoft.com/office/powerpoint/2010/main" val="137298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7470"/>
            <a:ext cx="8229600" cy="4525963"/>
          </a:xfrm>
        </p:spPr>
        <p:txBody>
          <a:bodyPr lIns="0" tIns="0" rIns="0" b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2/13/2019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0" tIns="0" rIns="0" bIns="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0" tIns="0" rIns="0" bIns="0"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One Text Placeholder 5 place holder">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171671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Text Placeholder 2"/>
          <p:cNvSpPr>
            <a:spLocks noGrp="1"/>
          </p:cNvSpPr>
          <p:nvPr>
            <p:ph type="body" sz="quarter" idx="14"/>
          </p:nvPr>
        </p:nvSpPr>
        <p:spPr>
          <a:xfrm>
            <a:off x="457200" y="5563017"/>
            <a:ext cx="8232775" cy="641231"/>
          </a:xfrm>
        </p:spPr>
        <p:txBody>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349625"/>
            <a:ext cx="8229600" cy="427038"/>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3881438"/>
            <a:ext cx="8310563" cy="476250"/>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4386263"/>
            <a:ext cx="8310563" cy="458787"/>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3" name="Content Placeholder 12"/>
          <p:cNvSpPr>
            <a:spLocks noGrp="1"/>
          </p:cNvSpPr>
          <p:nvPr>
            <p:ph sz="quarter" idx="18"/>
          </p:nvPr>
        </p:nvSpPr>
        <p:spPr>
          <a:xfrm>
            <a:off x="457200" y="4965700"/>
            <a:ext cx="8232775" cy="393700"/>
          </a:xfrm>
        </p:spPr>
        <p:txBody>
          <a:bodyPr/>
          <a:lstStyle>
            <a:lvl1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982212195"/>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1" orient="horz" pos="981"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7339"/>
            <a:ext cx="8229600" cy="1672972"/>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Text Placeholder 5"/>
          <p:cNvSpPr>
            <a:spLocks noGrp="1"/>
          </p:cNvSpPr>
          <p:nvPr>
            <p:ph type="body" sz="quarter" idx="15"/>
          </p:nvPr>
        </p:nvSpPr>
        <p:spPr>
          <a:xfrm>
            <a:off x="457200" y="3460750"/>
            <a:ext cx="8232775" cy="25304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89853369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0" tIns="0" rIns="0" bIns="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65559" y="6469350"/>
            <a:ext cx="6090575"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2020, 2017, 2014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700" r:id="rId3"/>
    <p:sldLayoutId id="2147483695" r:id="rId4"/>
    <p:sldLayoutId id="2147483696" r:id="rId5"/>
    <p:sldLayoutId id="2147483697" r:id="rId6"/>
    <p:sldLayoutId id="2147483698" r:id="rId7"/>
    <p:sldLayoutId id="2147483699" r:id="rId8"/>
    <p:sldLayoutId id="2147483666" r:id="rId9"/>
    <p:sldLayoutId id="2147483665" r:id="rId10"/>
    <p:sldLayoutId id="2147483651" r:id="rId11"/>
    <p:sldLayoutId id="2147483654" r:id="rId12"/>
    <p:sldLayoutId id="2147483655" r:id="rId13"/>
    <p:sldLayoutId id="2147483656" r:id="rId14"/>
    <p:sldLayoutId id="214748370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investor.vanguard.com/"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n.yahoo.com/?p=u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89"/>
            <a:ext cx="8229600" cy="617501"/>
          </a:xfrm>
        </p:spPr>
        <p:txBody>
          <a:bodyPr anchor="ctr"/>
          <a:lstStyle/>
          <a:p>
            <a:r>
              <a:rPr lang="en-US" dirty="0"/>
              <a:t>Personal Finance</a:t>
            </a:r>
            <a:endParaRPr lang="en-US" dirty="0">
              <a:latin typeface="+mj-lt"/>
            </a:endParaRPr>
          </a:p>
        </p:txBody>
      </p:sp>
      <p:sp>
        <p:nvSpPr>
          <p:cNvPr id="3" name="Text Placeholder 2"/>
          <p:cNvSpPr>
            <a:spLocks noGrp="1"/>
          </p:cNvSpPr>
          <p:nvPr>
            <p:ph type="body" idx="1"/>
          </p:nvPr>
        </p:nvSpPr>
        <p:spPr>
          <a:xfrm>
            <a:off x="457200" y="955832"/>
            <a:ext cx="8229600" cy="420463"/>
          </a:xfrm>
        </p:spPr>
        <p:txBody>
          <a:bodyPr anchor="ctr"/>
          <a:lstStyle/>
          <a:p>
            <a:r>
              <a:rPr lang="en-US" dirty="0" smtClean="0">
                <a:latin typeface="+mn-lt"/>
              </a:rPr>
              <a:t>Seventh Edition</a:t>
            </a:r>
            <a:endParaRPr lang="en-US" dirty="0">
              <a:latin typeface="+mn-lt"/>
            </a:endParaRPr>
          </a:p>
        </p:txBody>
      </p:sp>
      <p:sp>
        <p:nvSpPr>
          <p:cNvPr id="4" name="Text Placeholder 3"/>
          <p:cNvSpPr>
            <a:spLocks noGrp="1"/>
          </p:cNvSpPr>
          <p:nvPr>
            <p:ph type="body" idx="2"/>
          </p:nvPr>
        </p:nvSpPr>
        <p:spPr>
          <a:xfrm>
            <a:off x="4977444" y="1989249"/>
            <a:ext cx="3450566" cy="1037048"/>
          </a:xfrm>
        </p:spPr>
        <p:txBody>
          <a:bodyPr/>
          <a:lstStyle/>
          <a:p>
            <a:pPr lvl="0" algn="ctr"/>
            <a:r>
              <a:rPr lang="en-US" b="1" dirty="0" smtClean="0">
                <a:latin typeface="+mn-lt"/>
              </a:rPr>
              <a:t>Chapter 18</a:t>
            </a:r>
            <a:endParaRPr lang="en-US" b="1" dirty="0">
              <a:latin typeface="+mn-lt"/>
            </a:endParaRPr>
          </a:p>
        </p:txBody>
      </p:sp>
      <p:sp>
        <p:nvSpPr>
          <p:cNvPr id="5" name="Text Placeholder 4"/>
          <p:cNvSpPr>
            <a:spLocks noGrp="1"/>
          </p:cNvSpPr>
          <p:nvPr>
            <p:ph type="body" idx="3"/>
          </p:nvPr>
        </p:nvSpPr>
        <p:spPr>
          <a:xfrm>
            <a:off x="4977444" y="3150372"/>
            <a:ext cx="3450566" cy="914634"/>
          </a:xfrm>
        </p:spPr>
        <p:txBody>
          <a:bodyPr/>
          <a:lstStyle/>
          <a:p>
            <a:pPr algn="ctr">
              <a:defRPr/>
            </a:pPr>
            <a:r>
              <a:rPr lang="en-US" dirty="0">
                <a:latin typeface="+mn-lt"/>
                <a:ea typeface="Times" pitchFamily="-1" charset="0"/>
                <a:cs typeface="Verdana"/>
              </a:rPr>
              <a:t>Asset Allocation</a:t>
            </a:r>
            <a:endParaRPr lang="en-US" dirty="0">
              <a:latin typeface="+mn-lt"/>
              <a:ea typeface="Verdana" panose="020B0604030504040204" pitchFamily="34" charset="0"/>
              <a:cs typeface="Verdana" panose="020B0604030504040204" pitchFamily="34" charset="0"/>
            </a:endParaRPr>
          </a:p>
        </p:txBody>
      </p:sp>
      <p:pic>
        <p:nvPicPr>
          <p:cNvPr id="8" name="Picture 7" descr="Front Cover: Personal Finance Seventh Edition by Madu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30" y="1481550"/>
            <a:ext cx="3793741" cy="4860708"/>
          </a:xfrm>
          <a:prstGeom prst="rect">
            <a:avLst/>
          </a:prstGeom>
          <a:ln w="9525">
            <a:solidFill>
              <a:schemeClr val="tx1"/>
            </a:solidFill>
          </a:ln>
        </p:spPr>
      </p:pic>
      <p:sp>
        <p:nvSpPr>
          <p:cNvPr id="6" name="Text Placeholder 5"/>
          <p:cNvSpPr>
            <a:spLocks noGrp="1"/>
          </p:cNvSpPr>
          <p:nvPr>
            <p:ph type="body" idx="13"/>
          </p:nvPr>
        </p:nvSpPr>
        <p:spPr>
          <a:xfrm>
            <a:off x="2665559" y="6469350"/>
            <a:ext cx="6090575" cy="388650"/>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2020, 2017, 2014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
        <p:nvSpPr>
          <p:cNvPr id="9" name="TextBox 8"/>
          <p:cNvSpPr txBox="1"/>
          <p:nvPr/>
        </p:nvSpPr>
        <p:spPr>
          <a:xfrm>
            <a:off x="5127477" y="4606183"/>
            <a:ext cx="3119215"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endParaRPr lang="en-IN" sz="1200" dirty="0">
              <a:solidFill>
                <a:schemeClr val="bg1"/>
              </a:solidFill>
              <a:latin typeface="+mn-lt"/>
            </a:endParaRPr>
          </a:p>
        </p:txBody>
      </p:sp>
    </p:spTree>
    <p:extLst>
      <p:ext uri="{BB962C8B-B14F-4D97-AF65-F5344CB8AC3E}">
        <p14:creationId xmlns:p14="http://schemas.microsoft.com/office/powerpoint/2010/main" val="5553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Strategies for Diversifying </a:t>
            </a:r>
            <a:r>
              <a:rPr lang="en-US" sz="2000" b="0" kern="1200" dirty="0">
                <a:latin typeface="Arial (Heading)"/>
                <a:ea typeface="ヒラギノ角ゴ Pro W3" charset="0"/>
                <a:cs typeface="ヒラギノ角ゴ Pro W3" charset="0"/>
              </a:rPr>
              <a:t>(1 of 3)</a:t>
            </a:r>
            <a:endParaRPr lang="en-IN" dirty="0"/>
          </a:p>
        </p:txBody>
      </p:sp>
      <p:sp>
        <p:nvSpPr>
          <p:cNvPr id="5" name="Content Placeholder 4"/>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Diversification of stocks across industries</a:t>
            </a:r>
          </a:p>
          <a:p>
            <a:pPr marL="741553" lvl="1" indent="-284353">
              <a:spcAft>
                <a:spcPct val="0"/>
              </a:spcAft>
              <a:buSzPts val="2400"/>
            </a:pPr>
            <a:r>
              <a:rPr lang="en-US" kern="1200" dirty="0">
                <a:solidFill>
                  <a:srgbClr val="000000"/>
                </a:solidFill>
                <a:latin typeface="Arial (Body)"/>
                <a:ea typeface="ヒラギノ角ゴ Pro W3" charset="0"/>
              </a:rPr>
              <a:t>Less risky than a portfolio of stocks all from the same industry</a:t>
            </a:r>
          </a:p>
          <a:p>
            <a:pPr marL="741553" lvl="1" indent="-284353">
              <a:spcAft>
                <a:spcPct val="0"/>
              </a:spcAft>
              <a:buSzPts val="2400"/>
            </a:pPr>
            <a:r>
              <a:rPr lang="en-US" kern="1200" dirty="0">
                <a:solidFill>
                  <a:srgbClr val="000000"/>
                </a:solidFill>
                <a:latin typeface="Arial (Body)"/>
                <a:ea typeface="ヒラギノ角ゴ Pro W3" charset="0"/>
              </a:rPr>
              <a:t>Limitations of industry diversification</a:t>
            </a:r>
          </a:p>
          <a:p>
            <a:pPr marL="1144778" lvl="2" indent="-230378">
              <a:spcAft>
                <a:spcPct val="0"/>
              </a:spcAft>
              <a:buSzPts val="2400"/>
            </a:pPr>
            <a:r>
              <a:rPr lang="en-US" kern="1200" dirty="0">
                <a:solidFill>
                  <a:srgbClr val="000000"/>
                </a:solidFill>
                <a:latin typeface="Arial (Body)"/>
                <a:ea typeface="ヒラギノ角ゴ Pro W3" charset="0"/>
              </a:rPr>
              <a:t>Even such a portfolio is still susceptible to general economic conditions</a:t>
            </a:r>
          </a:p>
          <a:p>
            <a:pPr marL="1144778" lvl="2" indent="-230378">
              <a:spcAft>
                <a:spcPct val="0"/>
              </a:spcAft>
              <a:buSzPts val="2400"/>
            </a:pPr>
            <a:r>
              <a:rPr lang="en-US" kern="1200" dirty="0">
                <a:solidFill>
                  <a:srgbClr val="000000"/>
                </a:solidFill>
                <a:latin typeface="Arial (Body)"/>
                <a:ea typeface="ヒラギノ角ゴ Pro W3" charset="0"/>
              </a:rPr>
              <a:t>Cannot prevent losses but may limit </a:t>
            </a:r>
            <a:r>
              <a:rPr lang="en-US" kern="1200" dirty="0" smtClean="0">
                <a:solidFill>
                  <a:srgbClr val="000000"/>
                </a:solidFill>
                <a:latin typeface="Arial (Body)"/>
                <a:ea typeface="ヒラギノ角ゴ Pro W3" charset="0"/>
              </a:rPr>
              <a:t>them</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46749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Strategies for Diversifying </a:t>
            </a:r>
            <a:r>
              <a:rPr lang="en-US" sz="2000" b="0" kern="1200" dirty="0">
                <a:latin typeface="Arial (Heading)"/>
                <a:ea typeface="ヒラギノ角ゴ Pro W3" charset="0"/>
                <a:cs typeface="ヒラギノ角ゴ Pro W3" charset="0"/>
              </a:rPr>
              <a:t>(2 of 3)</a:t>
            </a:r>
            <a:endParaRPr lang="en-IN" dirty="0"/>
          </a:p>
        </p:txBody>
      </p:sp>
      <p:sp>
        <p:nvSpPr>
          <p:cNvPr id="3" name="Content Placeholder 2"/>
          <p:cNvSpPr>
            <a:spLocks noGrp="1"/>
          </p:cNvSpPr>
          <p:nvPr>
            <p:ph sz="quarter" idx="13"/>
          </p:nvPr>
        </p:nvSpPr>
        <p:spPr>
          <a:xfrm>
            <a:off x="457200" y="1556326"/>
            <a:ext cx="8378190"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Diversification of stocks across countries</a:t>
            </a:r>
          </a:p>
          <a:p>
            <a:pPr marL="741553" lvl="1" indent="-284353">
              <a:spcAft>
                <a:spcPct val="0"/>
              </a:spcAft>
              <a:buSzPts val="2400"/>
            </a:pPr>
            <a:r>
              <a:rPr lang="en-US" kern="1200" dirty="0">
                <a:solidFill>
                  <a:srgbClr val="000000"/>
                </a:solidFill>
                <a:latin typeface="Arial (Body)"/>
                <a:ea typeface="ヒラギノ角ゴ Pro W3" charset="0"/>
              </a:rPr>
              <a:t>Economic conditions tend to vary among countries</a:t>
            </a:r>
          </a:p>
          <a:p>
            <a:pPr marL="741553" lvl="1" indent="-284353">
              <a:spcAft>
                <a:spcPct val="0"/>
              </a:spcAft>
              <a:buSzPts val="2400"/>
            </a:pPr>
            <a:r>
              <a:rPr lang="en-US" kern="1200" dirty="0">
                <a:solidFill>
                  <a:srgbClr val="000000"/>
                </a:solidFill>
                <a:latin typeface="Arial (Body)"/>
                <a:ea typeface="ヒラギノ角ゴ Pro W3" charset="0"/>
              </a:rPr>
              <a:t>Foreign stocks typically more volatile than U.S. stocks so it is best to diversify among stocks within each foreign country</a:t>
            </a:r>
          </a:p>
          <a:p>
            <a:pPr marL="741553" lvl="1" indent="-284353">
              <a:spcAft>
                <a:spcPct val="0"/>
              </a:spcAft>
              <a:buSzPts val="2400"/>
            </a:pPr>
            <a:r>
              <a:rPr lang="en-US" kern="1200" dirty="0">
                <a:solidFill>
                  <a:srgbClr val="000000"/>
                </a:solidFill>
                <a:latin typeface="Arial (Body)"/>
                <a:ea typeface="ヒラギノ角ゴ Pro W3" charset="0"/>
              </a:rPr>
              <a:t>Many advisors recommend an 80/20 split between U.S. and foreign </a:t>
            </a:r>
            <a:r>
              <a:rPr lang="en-US" kern="1200" dirty="0" smtClean="0">
                <a:solidFill>
                  <a:srgbClr val="000000"/>
                </a:solidFill>
                <a:latin typeface="Arial (Body)"/>
                <a:ea typeface="ヒラギノ角ゴ Pro W3" charset="0"/>
              </a:rPr>
              <a:t>stocks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196232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Strategies for Diversifying </a:t>
            </a:r>
            <a:r>
              <a:rPr lang="en-US" sz="2000" b="0" kern="1200" dirty="0">
                <a:latin typeface="Arial (Heading)"/>
                <a:ea typeface="ヒラギノ角ゴ Pro W3" charset="0"/>
                <a:cs typeface="ヒラギノ角ゴ Pro W3" charset="0"/>
              </a:rPr>
              <a:t>(3 of 3)</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Economic impact on global diversification benefits</a:t>
            </a:r>
          </a:p>
          <a:p>
            <a:pPr marL="741553" lvl="1" indent="-284353">
              <a:spcAft>
                <a:spcPct val="0"/>
              </a:spcAft>
              <a:buSzPts val="2400"/>
            </a:pPr>
            <a:r>
              <a:rPr lang="en-US" kern="1200" dirty="0">
                <a:solidFill>
                  <a:srgbClr val="000000"/>
                </a:solidFill>
                <a:latin typeface="Arial (Body)"/>
                <a:ea typeface="ヒラギノ角ゴ Pro W3" charset="0"/>
              </a:rPr>
              <a:t>International diversification does not completely insulate investors from a weak economy</a:t>
            </a:r>
          </a:p>
          <a:p>
            <a:pPr marL="741553" lvl="1" indent="-284353">
              <a:spcAft>
                <a:spcPct val="0"/>
              </a:spcAft>
              <a:buSzPts val="2400"/>
            </a:pPr>
            <a:r>
              <a:rPr lang="en-US" kern="1200" dirty="0">
                <a:solidFill>
                  <a:srgbClr val="000000"/>
                </a:solidFill>
                <a:latin typeface="Arial (Body)"/>
                <a:ea typeface="ヒラギノ角ゴ Pro W3" charset="0"/>
              </a:rPr>
              <a:t>During 2008-2009, even non U.S. stock markets performed </a:t>
            </a:r>
            <a:r>
              <a:rPr lang="en-US" kern="1200" dirty="0" smtClean="0">
                <a:solidFill>
                  <a:srgbClr val="000000"/>
                </a:solidFill>
                <a:latin typeface="Arial (Body)"/>
                <a:ea typeface="ヒラギノ角ゴ Pro W3" charset="0"/>
              </a:rPr>
              <a:t>poorly</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72009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(1 of 8)</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Including bonds in the portfolio</a:t>
            </a:r>
          </a:p>
          <a:p>
            <a:pPr marL="741553" lvl="1" indent="-284353">
              <a:spcAft>
                <a:spcPct val="0"/>
              </a:spcAft>
              <a:buSzPts val="2400"/>
            </a:pPr>
            <a:r>
              <a:rPr lang="en-US" kern="1200" dirty="0" smtClean="0">
                <a:solidFill>
                  <a:srgbClr val="000000"/>
                </a:solidFill>
                <a:latin typeface="Arial (Body)"/>
                <a:ea typeface="ヒラギノ角ゴ Pro W3" charset="0"/>
              </a:rPr>
              <a:t>Bond and stock returns are not highly correlated</a:t>
            </a:r>
          </a:p>
          <a:p>
            <a:pPr marL="741553" lvl="1" indent="-284353">
              <a:spcAft>
                <a:spcPct val="0"/>
              </a:spcAft>
              <a:buSzPts val="2400"/>
            </a:pPr>
            <a:r>
              <a:rPr lang="en-US" kern="1200" dirty="0" smtClean="0">
                <a:solidFill>
                  <a:srgbClr val="000000"/>
                </a:solidFill>
                <a:latin typeface="Arial (Body)"/>
                <a:ea typeface="ヒラギノ角ゴ Pro W3" charset="0"/>
              </a:rPr>
              <a:t>Investing in more bonds lowers market risk but increases interest rate risk</a:t>
            </a:r>
            <a:endParaRPr lang="en-US" kern="1200" dirty="0" smtClean="0">
              <a:solidFill>
                <a:srgbClr val="000000"/>
              </a:solidFill>
              <a:latin typeface="Arial (Body)"/>
              <a:ea typeface="ヒラギノ角ゴ Pro W3" charset="0"/>
              <a:cs typeface="ヒラギノ角ゴ Pro W3" charset="0"/>
            </a:endParaRPr>
          </a:p>
          <a:p>
            <a:pPr marL="255651" lvl="0" indent="-255651">
              <a:spcAft>
                <a:spcPct val="0"/>
              </a:spcAft>
              <a:buSzPts val="2400"/>
            </a:pPr>
            <a:r>
              <a:rPr lang="en-US" kern="1200" dirty="0" smtClean="0">
                <a:solidFill>
                  <a:srgbClr val="000000"/>
                </a:solidFill>
                <a:latin typeface="Arial (Body)"/>
                <a:ea typeface="ヒラギノ角ゴ Pro W3" charset="0"/>
                <a:cs typeface="ヒラギノ角ゴ Pro W3" charset="0"/>
              </a:rPr>
              <a:t>Including </a:t>
            </a:r>
            <a:r>
              <a:rPr lang="en-US" kern="1200" dirty="0">
                <a:solidFill>
                  <a:srgbClr val="000000"/>
                </a:solidFill>
                <a:latin typeface="Arial (Body)"/>
                <a:ea typeface="ヒラギノ角ゴ Pro W3" charset="0"/>
                <a:cs typeface="ヒラギノ角ゴ Pro W3" charset="0"/>
              </a:rPr>
              <a:t>real estate investments in the portfolio</a:t>
            </a:r>
          </a:p>
          <a:p>
            <a:pPr marL="741553" lvl="1" indent="-284353">
              <a:spcAft>
                <a:spcPct val="0"/>
              </a:spcAft>
              <a:buSzPts val="2400"/>
            </a:pPr>
            <a:r>
              <a:rPr lang="en-US" kern="1200" dirty="0" smtClean="0">
                <a:solidFill>
                  <a:srgbClr val="000000"/>
                </a:solidFill>
                <a:latin typeface="Arial (Body)"/>
                <a:ea typeface="ヒラギノ角ゴ Pro W3" charset="0"/>
              </a:rPr>
              <a:t>Real estate investment trusts (R</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E</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I</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Ts): trusts that pool investments from individuals and use the proceeds to invest in real estate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416202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(2 of 8)</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Similar to closed-end mutual funds</a:t>
            </a:r>
          </a:p>
          <a:p>
            <a:pPr marL="741553" lvl="1" indent="-284353">
              <a:spcAft>
                <a:spcPct val="0"/>
              </a:spcAft>
              <a:buSzPts val="2400"/>
            </a:pPr>
            <a:r>
              <a:rPr lang="en-US" kern="1200" dirty="0">
                <a:solidFill>
                  <a:srgbClr val="000000"/>
                </a:solidFill>
                <a:latin typeface="Arial (Body)"/>
                <a:ea typeface="ヒラギノ角ゴ Pro W3" charset="0"/>
              </a:rPr>
              <a:t>Managed by real estate professional</a:t>
            </a:r>
          </a:p>
          <a:p>
            <a:pPr marL="741553" lvl="1" indent="-284353">
              <a:spcAft>
                <a:spcPct val="0"/>
              </a:spcAft>
              <a:buSzPts val="2400"/>
            </a:pPr>
            <a:r>
              <a:rPr lang="en-US" kern="1200" dirty="0">
                <a:solidFill>
                  <a:srgbClr val="000000"/>
                </a:solidFill>
                <a:latin typeface="Arial (Body)"/>
                <a:ea typeface="ヒラギノ角ゴ Pro W3" charset="0"/>
              </a:rPr>
              <a:t>Types of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a:t>
            </a:r>
          </a:p>
          <a:p>
            <a:pPr marL="1144778" lvl="2" indent="-230378">
              <a:spcAft>
                <a:spcPct val="0"/>
              </a:spcAft>
              <a:buSzPts val="2400"/>
            </a:pPr>
            <a:r>
              <a:rPr lang="en-US" kern="1200" dirty="0">
                <a:solidFill>
                  <a:srgbClr val="000000"/>
                </a:solidFill>
                <a:latin typeface="Arial (Body)"/>
                <a:ea typeface="ヒラギノ角ゴ Pro W3" charset="0"/>
              </a:rPr>
              <a:t>Equity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 that invest money directly in properties</a:t>
            </a:r>
          </a:p>
          <a:p>
            <a:pPr marL="1144778" lvl="2" indent="-230378">
              <a:spcAft>
                <a:spcPct val="0"/>
              </a:spcAft>
              <a:buSzPts val="2400"/>
            </a:pPr>
            <a:r>
              <a:rPr lang="en-US" kern="1200" dirty="0">
                <a:solidFill>
                  <a:srgbClr val="000000"/>
                </a:solidFill>
                <a:latin typeface="Arial (Body)"/>
                <a:ea typeface="ヒラギノ角ゴ Pro W3" charset="0"/>
              </a:rPr>
              <a:t>Mortgage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 that invest in mortgage loans that help to finance the development of </a:t>
            </a:r>
            <a:r>
              <a:rPr lang="en-US" kern="1200" dirty="0" smtClean="0">
                <a:solidFill>
                  <a:srgbClr val="000000"/>
                </a:solidFill>
                <a:latin typeface="Arial (Body)"/>
                <a:ea typeface="ヒラギノ角ゴ Pro W3" charset="0"/>
              </a:rPr>
              <a:t>properties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458581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(3 of 8)</a:t>
            </a:r>
            <a:endParaRPr lang="en-IN" dirty="0"/>
          </a:p>
        </p:txBody>
      </p:sp>
      <p:sp>
        <p:nvSpPr>
          <p:cNvPr id="3" name="Content Placeholder 2"/>
          <p:cNvSpPr>
            <a:spLocks noGrp="1"/>
          </p:cNvSpPr>
          <p:nvPr>
            <p:ph sz="quarter" idx="13"/>
          </p:nvPr>
        </p:nvSpPr>
        <p:spPr>
          <a:xfrm>
            <a:off x="457200" y="1556326"/>
            <a:ext cx="8138160"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Role of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 in asset allocation</a:t>
            </a:r>
          </a:p>
          <a:p>
            <a:pPr marL="1144778" lvl="2" indent="-230378">
              <a:spcAft>
                <a:spcPct val="0"/>
              </a:spcAft>
              <a:buSzPts val="2400"/>
            </a:pPr>
            <a:r>
              <a:rPr lang="en-US" kern="1200" dirty="0">
                <a:solidFill>
                  <a:srgbClr val="000000"/>
                </a:solidFill>
                <a:latin typeface="Arial (Body)"/>
                <a:ea typeface="ヒラギノ角ゴ Pro W3" charset="0"/>
              </a:rPr>
              <a:t>Highly influenced by real estate conditions</a:t>
            </a:r>
          </a:p>
          <a:p>
            <a:pPr marL="1144778" lvl="2" indent="-230378">
              <a:spcAft>
                <a:spcPct val="0"/>
              </a:spcAft>
              <a:buSzPts val="2400"/>
            </a:pPr>
            <a:r>
              <a:rPr lang="en-US" kern="1200" dirty="0">
                <a:solidFill>
                  <a:srgbClr val="000000"/>
                </a:solidFill>
                <a:latin typeface="Arial (Body)"/>
                <a:ea typeface="ヒラギノ角ゴ Pro W3" charset="0"/>
              </a:rPr>
              <a:t>Exposes investors to high risk</a:t>
            </a:r>
          </a:p>
          <a:p>
            <a:pPr marL="1144778" lvl="2" indent="-230378">
              <a:spcAft>
                <a:spcPct val="0"/>
              </a:spcAft>
              <a:buSzPts val="2400"/>
            </a:pPr>
            <a:r>
              <a:rPr lang="en-US" kern="1200" dirty="0">
                <a:solidFill>
                  <a:srgbClr val="000000"/>
                </a:solidFill>
                <a:latin typeface="Arial (Body)"/>
                <a:ea typeface="ヒラギノ角ゴ Pro W3" charset="0"/>
              </a:rPr>
              <a:t>Investors in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Ts may want to further diversify their </a:t>
            </a:r>
            <a:r>
              <a:rPr lang="en-US" kern="1200" dirty="0" smtClean="0">
                <a:solidFill>
                  <a:srgbClr val="000000"/>
                </a:solidFill>
                <a:latin typeface="Arial (Body)"/>
                <a:ea typeface="ヒラギノ角ゴ Pro W3" charset="0"/>
              </a:rPr>
              <a:t>portfolios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4023307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(4 of 8)</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Including stock options in the portfolio</a:t>
            </a:r>
          </a:p>
          <a:p>
            <a:pPr marL="741553" lvl="1" indent="-284353">
              <a:spcAft>
                <a:spcPct val="0"/>
              </a:spcAft>
              <a:buSzPts val="2400"/>
            </a:pPr>
            <a:r>
              <a:rPr lang="en-US" kern="1200" dirty="0">
                <a:solidFill>
                  <a:srgbClr val="000000"/>
                </a:solidFill>
                <a:latin typeface="Arial (Body)"/>
                <a:ea typeface="ヒラギノ角ゴ Pro W3" charset="0"/>
              </a:rPr>
              <a:t>Stock option: an option to purchase or sell stocks under specified conditions</a:t>
            </a:r>
          </a:p>
          <a:p>
            <a:pPr marL="741553" lvl="1" indent="-284353">
              <a:spcAft>
                <a:spcPct val="0"/>
              </a:spcAft>
              <a:buSzPts val="2400"/>
            </a:pPr>
            <a:r>
              <a:rPr lang="en-US" kern="1200" dirty="0">
                <a:solidFill>
                  <a:srgbClr val="000000"/>
                </a:solidFill>
                <a:latin typeface="Arial (Body)"/>
                <a:ea typeface="ヒラギノ角ゴ Pro W3" charset="0"/>
              </a:rPr>
              <a:t>Traded on exchanges</a:t>
            </a:r>
          </a:p>
          <a:p>
            <a:pPr marL="741553" lvl="1" indent="-284353">
              <a:spcAft>
                <a:spcPct val="0"/>
              </a:spcAft>
              <a:buSzPts val="2400"/>
            </a:pPr>
            <a:r>
              <a:rPr lang="en-US" kern="1200" dirty="0">
                <a:solidFill>
                  <a:srgbClr val="000000"/>
                </a:solidFill>
                <a:latin typeface="Arial (Body)"/>
                <a:ea typeface="ヒラギノ角ゴ Pro W3" charset="0"/>
              </a:rPr>
              <a:t>Call option: provides the right to purchase 100 shares of a specified stock at a specified price by a specified expiration </a:t>
            </a:r>
            <a:r>
              <a:rPr lang="en-US" kern="1200" dirty="0" smtClean="0">
                <a:solidFill>
                  <a:srgbClr val="000000"/>
                </a:solidFill>
                <a:latin typeface="Arial (Body)"/>
                <a:ea typeface="ヒラギノ角ゴ Pro W3" charset="0"/>
              </a:rPr>
              <a:t>date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171530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(5 of 8)</a:t>
            </a:r>
            <a:endParaRPr lang="en-IN" dirty="0"/>
          </a:p>
        </p:txBody>
      </p:sp>
      <p:sp>
        <p:nvSpPr>
          <p:cNvPr id="3" name="Content Placeholder 2"/>
          <p:cNvSpPr>
            <a:spLocks noGrp="1"/>
          </p:cNvSpPr>
          <p:nvPr>
            <p:ph sz="quarter" idx="13"/>
          </p:nvPr>
        </p:nvSpPr>
        <p:spPr>
          <a:xfrm>
            <a:off x="457200" y="1556326"/>
            <a:ext cx="8149590" cy="4434275"/>
          </a:xfrm>
        </p:spPr>
        <p:txBody>
          <a:bodyPr/>
          <a:lstStyle/>
          <a:p>
            <a:pPr marL="741553" lvl="1" indent="-284353">
              <a:spcAft>
                <a:spcPct val="0"/>
              </a:spcAft>
              <a:buSzPts val="2400"/>
            </a:pPr>
            <a:r>
              <a:rPr lang="en-US" kern="1200" dirty="0">
                <a:solidFill>
                  <a:srgbClr val="000000"/>
                </a:solidFill>
                <a:latin typeface="Arial (Body)"/>
                <a:ea typeface="ヒラギノ角ゴ Pro W3" charset="0"/>
              </a:rPr>
              <a:t>Exercise (strike) price: the price at which a stock option is exercised</a:t>
            </a:r>
          </a:p>
          <a:p>
            <a:pPr marL="741553" lvl="1" indent="-284353">
              <a:spcAft>
                <a:spcPct val="0"/>
              </a:spcAft>
              <a:buSzPts val="2400"/>
            </a:pPr>
            <a:r>
              <a:rPr lang="en-US" kern="1200" dirty="0">
                <a:solidFill>
                  <a:srgbClr val="000000"/>
                </a:solidFill>
                <a:latin typeface="Arial (Body)"/>
                <a:ea typeface="ヒラギノ角ゴ Pro W3" charset="0"/>
              </a:rPr>
              <a:t>Premium: the price that you pay when purchasing a stock option</a:t>
            </a:r>
          </a:p>
          <a:p>
            <a:pPr marL="741553" lvl="1" indent="-284353">
              <a:spcAft>
                <a:spcPct val="0"/>
              </a:spcAft>
              <a:buSzPts val="2400"/>
            </a:pPr>
            <a:r>
              <a:rPr lang="en-US" kern="1200" dirty="0">
                <a:solidFill>
                  <a:srgbClr val="000000"/>
                </a:solidFill>
                <a:latin typeface="Arial (Body)"/>
                <a:ea typeface="ヒラギノ角ゴ Pro W3" charset="0"/>
              </a:rPr>
              <a:t>Put option: provides the right to sell 100 shares of a specified stock at a specified price by a specified </a:t>
            </a:r>
            <a:r>
              <a:rPr lang="en-US" kern="1200" dirty="0" smtClean="0">
                <a:solidFill>
                  <a:srgbClr val="000000"/>
                </a:solidFill>
                <a:latin typeface="Arial (Body)"/>
                <a:ea typeface="ヒラギノ角ゴ Pro W3" charset="0"/>
              </a:rPr>
              <a:t>date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59982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(6 of 8)</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The role of stock options in asset allocation</a:t>
            </a:r>
          </a:p>
          <a:p>
            <a:pPr marL="741553" lvl="1" indent="-284353">
              <a:spcAft>
                <a:spcPct val="0"/>
              </a:spcAft>
              <a:buSzPts val="2400"/>
            </a:pPr>
            <a:r>
              <a:rPr lang="en-US" kern="1200" dirty="0">
                <a:solidFill>
                  <a:srgbClr val="000000"/>
                </a:solidFill>
                <a:latin typeface="Arial (Body)"/>
                <a:ea typeface="ヒラギノ角ゴ Pro W3" charset="0"/>
              </a:rPr>
              <a:t>Very risky; should only play a minimal role in asset allocation</a:t>
            </a:r>
          </a:p>
          <a:p>
            <a:pPr marL="741553" lvl="1" indent="-284353">
              <a:spcAft>
                <a:spcPct val="0"/>
              </a:spcAft>
              <a:buSzPts val="2400"/>
            </a:pPr>
            <a:r>
              <a:rPr lang="en-US" kern="1200" dirty="0">
                <a:solidFill>
                  <a:srgbClr val="000000"/>
                </a:solidFill>
                <a:latin typeface="Arial (Body)"/>
                <a:ea typeface="ヒラギノ角ゴ Pro W3" charset="0"/>
              </a:rPr>
              <a:t>Covered call strategy: selling call options on stock that you own</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How asset allocation affects risk</a:t>
            </a:r>
          </a:p>
          <a:p>
            <a:pPr marL="741553" lvl="1" indent="-284353">
              <a:spcAft>
                <a:spcPct val="0"/>
              </a:spcAft>
              <a:buSzPts val="2400"/>
            </a:pPr>
            <a:r>
              <a:rPr lang="en-US" kern="1200" dirty="0">
                <a:solidFill>
                  <a:srgbClr val="000000"/>
                </a:solidFill>
                <a:latin typeface="Arial (Body)"/>
                <a:ea typeface="ヒラギノ角ゴ Pro W3" charset="0"/>
              </a:rPr>
              <a:t>To maintain a low risk, asset allocation should emphasize low risk </a:t>
            </a:r>
            <a:r>
              <a:rPr lang="en-US" kern="1200" dirty="0" smtClean="0">
                <a:solidFill>
                  <a:srgbClr val="000000"/>
                </a:solidFill>
                <a:latin typeface="Arial (Body)"/>
                <a:ea typeface="ヒラギノ角ゴ Pro W3" charset="0"/>
              </a:rPr>
              <a:t>investments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794167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(7 of 8)</a:t>
            </a:r>
            <a:endParaRPr lang="en-IN" dirty="0"/>
          </a:p>
        </p:txBody>
      </p:sp>
      <p:sp>
        <p:nvSpPr>
          <p:cNvPr id="3" name="Content Placeholder 2"/>
          <p:cNvSpPr>
            <a:spLocks noGrp="1"/>
          </p:cNvSpPr>
          <p:nvPr>
            <p:ph sz="quarter" idx="13"/>
          </p:nvPr>
        </p:nvSpPr>
        <p:spPr/>
        <p:txBody>
          <a:bodyPr/>
          <a:lstStyle/>
          <a:p>
            <a:pPr marL="741553" lvl="1" indent="-284353">
              <a:spcAft>
                <a:spcPct val="0"/>
              </a:spcAft>
              <a:buSzPts val="2400"/>
            </a:pPr>
            <a:r>
              <a:rPr lang="en-US" kern="1200" dirty="0">
                <a:solidFill>
                  <a:srgbClr val="000000"/>
                </a:solidFill>
                <a:latin typeface="Arial (Body)"/>
                <a:ea typeface="ヒラギノ角ゴ Pro W3" charset="0"/>
              </a:rPr>
              <a:t>In 2008, stocks, real estate and low-rated corporate bonds experienced losses</a:t>
            </a:r>
          </a:p>
          <a:p>
            <a:pPr marL="741553" lvl="1" indent="-284353">
              <a:spcAft>
                <a:spcPct val="0"/>
              </a:spcAft>
              <a:buSzPts val="2400"/>
            </a:pPr>
            <a:r>
              <a:rPr lang="en-US" kern="1200" dirty="0">
                <a:solidFill>
                  <a:srgbClr val="000000"/>
                </a:solidFill>
                <a:latin typeface="Arial (Body)"/>
                <a:ea typeface="ヒラギノ角ゴ Pro W3" charset="0"/>
              </a:rPr>
              <a:t>This type of asset allocation strategy would have resulted in a large loss</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An affordable way to conduct asset allocation</a:t>
            </a:r>
          </a:p>
          <a:p>
            <a:pPr marL="741553" lvl="1" indent="-284353">
              <a:spcAft>
                <a:spcPct val="0"/>
              </a:spcAft>
              <a:buSzPts val="2400"/>
            </a:pPr>
            <a:r>
              <a:rPr lang="en-US" kern="1200" dirty="0">
                <a:solidFill>
                  <a:srgbClr val="000000"/>
                </a:solidFill>
                <a:latin typeface="Arial (Body)"/>
                <a:ea typeface="ヒラギノ角ゴ Pro W3" charset="0"/>
              </a:rPr>
              <a:t>Invest in different types of mutual funds and </a:t>
            </a:r>
            <a:r>
              <a:rPr lang="en-US" kern="1200" dirty="0" smtClean="0">
                <a:solidFill>
                  <a:srgbClr val="000000"/>
                </a:solidFill>
                <a:latin typeface="Arial (Body)"/>
                <a:ea typeface="ヒラギノ角ゴ Pro W3" charset="0"/>
              </a:rPr>
              <a:t>E</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T</a:t>
            </a:r>
            <a:r>
              <a:rPr lang="en-US" sz="100" kern="1200" dirty="0" smtClean="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Fs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300727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kern="1200" dirty="0">
                <a:latin typeface="Arial (Heading)"/>
                <a:ea typeface="ヒラギノ角ゴ Pro W3" charset="0"/>
                <a:cs typeface="ヒラギノ角ゴ Pro W3" charset="0"/>
              </a:rPr>
              <a:t>Chapter Objectives</a:t>
            </a:r>
            <a:endParaRPr lang="en-IN" dirty="0"/>
          </a:p>
        </p:txBody>
      </p:sp>
      <p:sp>
        <p:nvSpPr>
          <p:cNvPr id="4" name="Content Placeholder 3"/>
          <p:cNvSpPr>
            <a:spLocks noGrp="1"/>
          </p:cNvSpPr>
          <p:nvPr>
            <p:ph sz="quarter" idx="13"/>
          </p:nvPr>
        </p:nvSpPr>
        <p:spPr>
          <a:xfrm>
            <a:off x="457200" y="1556326"/>
            <a:ext cx="7692390" cy="4434275"/>
          </a:xfrm>
        </p:spPr>
        <p:txBody>
          <a:bodyPr/>
          <a:lstStyle/>
          <a:p>
            <a:pPr marL="0" lvl="0" indent="0">
              <a:spcBef>
                <a:spcPct val="50000"/>
              </a:spcBef>
              <a:buSzPts val="2400"/>
              <a:buNone/>
            </a:pPr>
            <a:r>
              <a:rPr lang="en-US" b="1" kern="1200" dirty="0">
                <a:solidFill>
                  <a:srgbClr val="007FA3"/>
                </a:solidFill>
                <a:latin typeface="Arial (Body)"/>
              </a:rPr>
              <a:t>18.1</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how diversification among assets can reduce risk</a:t>
            </a:r>
          </a:p>
          <a:p>
            <a:pPr marL="0" lvl="0" indent="0">
              <a:spcBef>
                <a:spcPct val="50000"/>
              </a:spcBef>
              <a:buSzPts val="2400"/>
              <a:buNone/>
            </a:pPr>
            <a:r>
              <a:rPr lang="en-US" b="1" kern="1200" dirty="0">
                <a:solidFill>
                  <a:srgbClr val="007FA3"/>
                </a:solidFill>
                <a:latin typeface="Arial (Body)"/>
              </a:rPr>
              <a:t>18.2</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Describe strategies that can be used to diversify among stocks</a:t>
            </a:r>
          </a:p>
          <a:p>
            <a:pPr marL="0" lvl="0" indent="0">
              <a:spcBef>
                <a:spcPct val="50000"/>
              </a:spcBef>
              <a:buSzPts val="2400"/>
              <a:buNone/>
            </a:pPr>
            <a:r>
              <a:rPr lang="en-US" b="1" kern="1200" dirty="0">
                <a:solidFill>
                  <a:srgbClr val="007FA3"/>
                </a:solidFill>
                <a:latin typeface="Arial (Body)"/>
              </a:rPr>
              <a:t>18.3</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asset allocation strategies</a:t>
            </a:r>
          </a:p>
          <a:p>
            <a:pPr marL="0" lvl="0" indent="0">
              <a:spcBef>
                <a:spcPct val="50000"/>
              </a:spcBef>
              <a:buSzPts val="2400"/>
              <a:buNone/>
            </a:pPr>
            <a:r>
              <a:rPr lang="en-US" b="1" kern="1200" dirty="0">
                <a:solidFill>
                  <a:srgbClr val="007FA3"/>
                </a:solidFill>
                <a:latin typeface="Arial (Body)"/>
              </a:rPr>
              <a:t>18.4</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Identify factors that affect your asset allocation decisions</a:t>
            </a:r>
          </a:p>
          <a:p>
            <a:pPr marL="0" lvl="0" indent="0">
              <a:spcBef>
                <a:spcPct val="50000"/>
              </a:spcBef>
              <a:buSzPts val="2400"/>
              <a:buNone/>
            </a:pPr>
            <a:r>
              <a:rPr lang="en-US" b="1" kern="1200" dirty="0">
                <a:solidFill>
                  <a:srgbClr val="007FA3"/>
                </a:solidFill>
                <a:latin typeface="Arial (Body)"/>
              </a:rPr>
              <a:t>18.5</a:t>
            </a:r>
            <a:r>
              <a:rPr lang="en-US" b="1" kern="1200" dirty="0">
                <a:solidFill>
                  <a:srgbClr val="000000"/>
                </a:solidFill>
                <a:latin typeface="Arial (Body)"/>
              </a:rPr>
              <a:t> </a:t>
            </a:r>
            <a:r>
              <a:rPr lang="en-US" kern="1200" dirty="0">
                <a:solidFill>
                  <a:srgbClr val="000000"/>
                </a:solidFill>
                <a:latin typeface="Arial (Body)"/>
                <a:ea typeface="ヒラギノ角ゴ Pro W3" charset="0"/>
                <a:cs typeface="ヒラギノ角ゴ Pro W3" charset="0"/>
              </a:rPr>
              <a:t>Explain how asset allocation fits within your financial </a:t>
            </a:r>
            <a:r>
              <a:rPr lang="en-US" kern="1200" dirty="0" smtClean="0">
                <a:solidFill>
                  <a:srgbClr val="000000"/>
                </a:solidFill>
                <a:latin typeface="Arial (Body)"/>
                <a:ea typeface="ヒラギノ角ゴ Pro W3" charset="0"/>
                <a:cs typeface="ヒラギノ角ゴ Pro W3" charset="0"/>
              </a:rPr>
              <a:t>plan</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302543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Asset Allocation Strategies </a:t>
            </a:r>
            <a:r>
              <a:rPr lang="en-US" sz="2000" b="0" kern="1200" dirty="0">
                <a:latin typeface="Arial (Heading)"/>
                <a:ea typeface="ヒラギノ角ゴ Pro W3" charset="0"/>
                <a:cs typeface="ヒラギノ角ゴ Pro W3" charset="0"/>
              </a:rPr>
              <a:t>(8 of 8)</a:t>
            </a:r>
            <a:endParaRPr lang="en-IN" dirty="0"/>
          </a:p>
        </p:txBody>
      </p:sp>
      <p:sp>
        <p:nvSpPr>
          <p:cNvPr id="3" name="Content Placeholder 2"/>
          <p:cNvSpPr>
            <a:spLocks noGrp="1"/>
          </p:cNvSpPr>
          <p:nvPr>
            <p:ph sz="quarter" idx="13"/>
          </p:nvPr>
        </p:nvSpPr>
        <p:spPr>
          <a:xfrm>
            <a:off x="457200" y="1556326"/>
            <a:ext cx="6446520" cy="421064"/>
          </a:xfrm>
        </p:spPr>
        <p:txBody>
          <a:bodyPr/>
          <a:lstStyle/>
          <a:p>
            <a:pPr marL="432" indent="0">
              <a:buNone/>
            </a:pPr>
            <a:r>
              <a:rPr lang="en-IN" sz="2000" b="1" dirty="0"/>
              <a:t>Exhibit 18.4</a:t>
            </a:r>
            <a:r>
              <a:rPr lang="en-IN" sz="2000" dirty="0"/>
              <a:t> Comparison of Asset Allocation </a:t>
            </a:r>
            <a:r>
              <a:rPr lang="en-IN" sz="2000" dirty="0" smtClean="0"/>
              <a:t>Strategies</a:t>
            </a:r>
            <a:endParaRPr lang="en-IN" sz="2000" dirty="0"/>
          </a:p>
        </p:txBody>
      </p:sp>
      <p:pic>
        <p:nvPicPr>
          <p:cNvPr id="4" name="Picture 3" descr="Three pie charts comparing asset allocation strategies for conservative, moderate, and aggressive investors. Data on each chart is as follows. A table has 3 rows and 1 columns. The columns have the following headings from left to right. Chart 1 Conservative (low risk, low potential return). The row entries are as follows. Row 1. Chart 1 Conservative (low risk, low potential return), 25 percent CDs. Row 2. Chart 1 Conservative (low risk, low potential return), 50 percent Medium Term Government Bonds. Row 3. Chart 1 Conservative (low risk, low potential return), 25 percent Stocks of Large U.S. Firms. A table has 6 rows and 1 columns. The columns have the following headings from left to right. Chart 2 Moderate (moderate risk, moderate potential return), The row entries are as follows. Row 1. Chart 2 Moderate (moderate risk, moderate potential return), 20 percent Large U.S. Stocks. Row 2. Chart 2 Moderate (moderate risk, moderate potential return), 20 percent Small U.S. Stocks. Row 3. Chart 2 Moderate (moderate risk, moderate potential return), 20 percent Real Estate. Row 4. Chart 2 Moderate (moderate risk, moderate potential return), 20 percent Bonds. Row 5. Chart 2 Moderate (moderate risk, moderate potential return), 10 percent Precious Metals. Row 6. Chart 2 Moderate (moderate risk, moderate potential return), 10 percent CDs. A table has 4 rows and 1 columns. The columns have the following headings from left to right. Chart 3 Aggressive (relatively high risk, high potential return). The row entries are as follows. Row 1. Chart 3 Aggressive (relatively high risk, high potential return), 40 percent Small U.S. Stocks. Row 2. Chart 3 Aggressive (relatively high risk, high potential return), 30 percent Real Estate. Row 3. Chart 3 Aggressive (relatively high risk, high potential return), 20 percent Stocks of Developing Countries. Row 4. Chart 3 Aggressive (relatively high risk, high potential return), 10 percent CDs."/>
          <p:cNvPicPr>
            <a:picLocks noChangeAspect="1"/>
          </p:cNvPicPr>
          <p:nvPr/>
        </p:nvPicPr>
        <p:blipFill rotWithShape="1">
          <a:blip r:embed="rId2">
            <a:extLst>
              <a:ext uri="{28A0092B-C50C-407E-A947-70E740481C1C}">
                <a14:useLocalDpi xmlns:a14="http://schemas.microsoft.com/office/drawing/2010/main" val="0"/>
              </a:ext>
            </a:extLst>
          </a:blip>
          <a:srcRect t="7442"/>
          <a:stretch/>
        </p:blipFill>
        <p:spPr>
          <a:xfrm>
            <a:off x="1382571" y="2227106"/>
            <a:ext cx="6378859" cy="4044578"/>
          </a:xfrm>
          <a:prstGeom prst="rect">
            <a:avLst/>
          </a:prstGeom>
        </p:spPr>
      </p:pic>
    </p:spTree>
    <p:extLst>
      <p:ext uri="{BB962C8B-B14F-4D97-AF65-F5344CB8AC3E}">
        <p14:creationId xmlns:p14="http://schemas.microsoft.com/office/powerpoint/2010/main" val="90571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Your Asset Allocation Decision</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smtClean="0">
                <a:solidFill>
                  <a:srgbClr val="000000"/>
                </a:solidFill>
                <a:latin typeface="Arial (Body)"/>
                <a:ea typeface="ヒラギノ角ゴ Pro W3" charset="0"/>
                <a:cs typeface="ヒラギノ角ゴ Pro W3" charset="0"/>
              </a:rPr>
              <a:t>Your </a:t>
            </a:r>
            <a:r>
              <a:rPr lang="en-US" kern="1200" dirty="0">
                <a:solidFill>
                  <a:srgbClr val="000000"/>
                </a:solidFill>
                <a:latin typeface="Arial (Body)"/>
                <a:ea typeface="ヒラギノ角ゴ Pro W3" charset="0"/>
                <a:cs typeface="ヒラギノ角ゴ Pro W3" charset="0"/>
              </a:rPr>
              <a:t>stage in life</a:t>
            </a:r>
          </a:p>
          <a:p>
            <a:pPr marL="741553" lvl="1" indent="-284353">
              <a:spcAft>
                <a:spcPct val="0"/>
              </a:spcAft>
              <a:buSzPts val="2400"/>
            </a:pPr>
            <a:r>
              <a:rPr lang="en-US" kern="1200" dirty="0">
                <a:solidFill>
                  <a:srgbClr val="000000"/>
                </a:solidFill>
                <a:latin typeface="Arial (Body)"/>
                <a:ea typeface="ヒラギノ角ゴ Pro W3" charset="0"/>
              </a:rPr>
              <a:t>Younger investors need safer, more liquid securities</a:t>
            </a:r>
          </a:p>
          <a:p>
            <a:pPr marL="741553" lvl="1" indent="-284353">
              <a:spcAft>
                <a:spcPct val="0"/>
              </a:spcAft>
              <a:buSzPts val="2400"/>
            </a:pPr>
            <a:r>
              <a:rPr lang="en-US" kern="1200" dirty="0">
                <a:solidFill>
                  <a:srgbClr val="000000"/>
                </a:solidFill>
                <a:latin typeface="Arial (Body)"/>
                <a:ea typeface="ヒラギノ角ゴ Pro W3" charset="0"/>
              </a:rPr>
              <a:t>In the middle stage, investors may reduce risky assets and hold more safe assets</a:t>
            </a:r>
          </a:p>
          <a:p>
            <a:pPr marL="741553" lvl="1" indent="-284353">
              <a:spcAft>
                <a:spcPct val="0"/>
              </a:spcAft>
              <a:buSzPts val="2400"/>
            </a:pPr>
            <a:r>
              <a:rPr lang="en-US" kern="1200" dirty="0">
                <a:solidFill>
                  <a:srgbClr val="000000"/>
                </a:solidFill>
                <a:latin typeface="Arial (Body)"/>
                <a:ea typeface="ヒラギノ角ゴ Pro W3" charset="0"/>
              </a:rPr>
              <a:t>Investors nearing retirement may reduce risky assets even further and allocate more funds toward Treasury </a:t>
            </a:r>
            <a:r>
              <a:rPr lang="en-US" kern="1200" dirty="0" smtClean="0">
                <a:solidFill>
                  <a:srgbClr val="000000"/>
                </a:solidFill>
                <a:latin typeface="Arial (Body)"/>
                <a:ea typeface="ヒラギノ角ゴ Pro W3" charset="0"/>
              </a:rPr>
              <a:t>bonds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8318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35340" cy="1097279"/>
          </a:xfrm>
        </p:spPr>
        <p:txBody>
          <a:bodyPr/>
          <a:lstStyle/>
          <a:p>
            <a:r>
              <a:rPr lang="en-US" sz="3400" kern="1200" dirty="0">
                <a:latin typeface="Arial (Heading)"/>
                <a:ea typeface="ヒラギノ角ゴ Pro W3" charset="0"/>
                <a:cs typeface="ヒラギノ角ゴ Pro W3" charset="0"/>
              </a:rPr>
              <a:t>Factors That Affect the Asset Allocation Decision </a:t>
            </a:r>
            <a:r>
              <a:rPr lang="en-US" sz="2000" b="0" kern="1200" dirty="0">
                <a:latin typeface="Arial (Heading)"/>
                <a:ea typeface="ヒラギノ角ゴ Pro W3" charset="0"/>
                <a:cs typeface="ヒラギノ角ゴ Pro W3" charset="0"/>
              </a:rPr>
              <a:t>(1 of 3)</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Your degree of risk tolerance</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Your expectations about economic conditions</a:t>
            </a:r>
          </a:p>
          <a:p>
            <a:pPr marL="741553" lvl="1" indent="-284353">
              <a:spcAft>
                <a:spcPct val="0"/>
              </a:spcAft>
              <a:buSzPts val="2400"/>
            </a:pPr>
            <a:r>
              <a:rPr lang="en-US" kern="1200" dirty="0">
                <a:solidFill>
                  <a:srgbClr val="000000"/>
                </a:solidFill>
                <a:latin typeface="Arial (Body)"/>
                <a:ea typeface="ヒラギノ角ゴ Pro W3" charset="0"/>
              </a:rPr>
              <a:t>If you expect a strong stock market, invest in stocks</a:t>
            </a:r>
          </a:p>
          <a:p>
            <a:pPr marL="741553" lvl="1" indent="-284353">
              <a:spcAft>
                <a:spcPct val="0"/>
              </a:spcAft>
              <a:buSzPts val="2400"/>
            </a:pPr>
            <a:r>
              <a:rPr lang="en-US" kern="1200" dirty="0">
                <a:solidFill>
                  <a:srgbClr val="000000"/>
                </a:solidFill>
                <a:latin typeface="Arial (Body)"/>
                <a:ea typeface="ヒラギノ角ゴ Pro W3" charset="0"/>
              </a:rPr>
              <a:t>If you expect a weak stock market, invest in bonds</a:t>
            </a:r>
          </a:p>
          <a:p>
            <a:pPr marL="741553" lvl="1" indent="-284353">
              <a:spcAft>
                <a:spcPct val="0"/>
              </a:spcAft>
              <a:buSzPts val="2400"/>
            </a:pPr>
            <a:r>
              <a:rPr lang="en-US" kern="1200" dirty="0">
                <a:solidFill>
                  <a:srgbClr val="000000"/>
                </a:solidFill>
                <a:latin typeface="Arial (Body)"/>
                <a:ea typeface="ヒラギノ角ゴ Pro W3" charset="0"/>
              </a:rPr>
              <a:t>If you expect lower interest rates, invest in long-term bonds</a:t>
            </a:r>
          </a:p>
          <a:p>
            <a:pPr marL="741553" lvl="1" indent="-284353">
              <a:spcAft>
                <a:spcPct val="0"/>
              </a:spcAft>
              <a:buSzPts val="2400"/>
            </a:pPr>
            <a:r>
              <a:rPr lang="en-US" kern="1200" dirty="0">
                <a:solidFill>
                  <a:srgbClr val="000000"/>
                </a:solidFill>
                <a:latin typeface="Arial (Body)"/>
                <a:ea typeface="ヒラギノ角ゴ Pro W3" charset="0"/>
              </a:rPr>
              <a:t>If you expect favorable real estate conditions, invest in R</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E</a:t>
            </a:r>
            <a:r>
              <a:rPr lang="en-US" sz="100" kern="1200" dirty="0">
                <a:solidFill>
                  <a:srgbClr val="000000"/>
                </a:solidFill>
                <a:latin typeface="Arial (Body)"/>
                <a:ea typeface="ヒラギノ角ゴ Pro W3" charset="0"/>
              </a:rPr>
              <a:t> </a:t>
            </a:r>
            <a:r>
              <a:rPr lang="en-US" kern="1200" dirty="0">
                <a:solidFill>
                  <a:srgbClr val="000000"/>
                </a:solidFill>
                <a:latin typeface="Arial (Body)"/>
                <a:ea typeface="ヒラギノ角ゴ Pro W3" charset="0"/>
              </a:rPr>
              <a:t>I</a:t>
            </a:r>
            <a:r>
              <a:rPr lang="en-US" sz="100" kern="1200" dirty="0">
                <a:solidFill>
                  <a:srgbClr val="000000"/>
                </a:solidFill>
                <a:latin typeface="Arial (Body)"/>
                <a:ea typeface="ヒラギノ角ゴ Pro W3" charset="0"/>
              </a:rPr>
              <a:t> </a:t>
            </a:r>
            <a:r>
              <a:rPr lang="en-US" kern="1200" dirty="0" smtClean="0">
                <a:solidFill>
                  <a:srgbClr val="000000"/>
                </a:solidFill>
                <a:latin typeface="Arial (Body)"/>
                <a:ea typeface="ヒラギノ角ゴ Pro W3" charset="0"/>
              </a:rPr>
              <a:t>Ts</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20399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58200" cy="1097279"/>
          </a:xfrm>
        </p:spPr>
        <p:txBody>
          <a:bodyPr/>
          <a:lstStyle/>
          <a:p>
            <a:r>
              <a:rPr lang="en-US" sz="3400" kern="1200" dirty="0">
                <a:latin typeface="Arial (Heading)"/>
                <a:ea typeface="ヒラギノ角ゴ Pro W3" charset="0"/>
                <a:cs typeface="ヒラギノ角ゴ Pro W3" charset="0"/>
              </a:rPr>
              <a:t>Factors That Affect the Asset Allocation Decision </a:t>
            </a:r>
            <a:r>
              <a:rPr lang="en-US" sz="2000" b="0" kern="1200" dirty="0">
                <a:latin typeface="Arial (Heading)"/>
                <a:ea typeface="ヒラギノ角ゴ Pro W3" charset="0"/>
                <a:cs typeface="ヒラギノ角ゴ Pro W3" charset="0"/>
              </a:rPr>
              <a:t>(2 of 3)</a:t>
            </a:r>
            <a:endParaRPr lang="en-IN" dirty="0"/>
          </a:p>
        </p:txBody>
      </p:sp>
      <p:sp>
        <p:nvSpPr>
          <p:cNvPr id="3" name="Content Placeholder 2"/>
          <p:cNvSpPr>
            <a:spLocks noGrp="1"/>
          </p:cNvSpPr>
          <p:nvPr>
            <p:ph sz="quarter" idx="13"/>
          </p:nvPr>
        </p:nvSpPr>
        <p:spPr>
          <a:xfrm>
            <a:off x="457200" y="1556326"/>
            <a:ext cx="8229600" cy="385363"/>
          </a:xfrm>
        </p:spPr>
        <p:txBody>
          <a:bodyPr/>
          <a:lstStyle/>
          <a:p>
            <a:pPr marL="432" indent="0">
              <a:buNone/>
            </a:pPr>
            <a:r>
              <a:rPr lang="en-IN" sz="2000" b="1" dirty="0"/>
              <a:t>Exhibit 18.5</a:t>
            </a:r>
            <a:r>
              <a:rPr lang="en-IN" sz="2000" dirty="0"/>
              <a:t> Asset Allocation over </a:t>
            </a:r>
            <a:r>
              <a:rPr lang="en-IN" sz="2000" dirty="0" smtClean="0"/>
              <a:t>Time</a:t>
            </a:r>
            <a:endParaRPr lang="en-IN" sz="2000" dirty="0"/>
          </a:p>
        </p:txBody>
      </p:sp>
      <p:pic>
        <p:nvPicPr>
          <p:cNvPr id="4" name="Picture 3" descr="Graph showing asset allocation over time provides the following information. In the early stage of a person’s career a high proportion of assets are invested in stocks and a smaller proportion of assets are invested in bonds and other securities. As a person ages and spends more time working, the proportion of investments in stocks decreases and the proportions of investments in bonds and other security increases until. After retirement, the proportion of investments in stocks is about one third of the proportion of investments in bonds and other securities."/>
          <p:cNvPicPr>
            <a:picLocks noChangeAspect="1"/>
          </p:cNvPicPr>
          <p:nvPr/>
        </p:nvPicPr>
        <p:blipFill rotWithShape="1">
          <a:blip r:embed="rId2">
            <a:extLst>
              <a:ext uri="{28A0092B-C50C-407E-A947-70E740481C1C}">
                <a14:useLocalDpi xmlns:a14="http://schemas.microsoft.com/office/drawing/2010/main" val="0"/>
              </a:ext>
            </a:extLst>
          </a:blip>
          <a:srcRect t="9297"/>
          <a:stretch/>
        </p:blipFill>
        <p:spPr>
          <a:xfrm>
            <a:off x="1150907" y="2223008"/>
            <a:ext cx="6842186" cy="4063972"/>
          </a:xfrm>
          <a:prstGeom prst="rect">
            <a:avLst/>
          </a:prstGeom>
        </p:spPr>
      </p:pic>
    </p:spTree>
    <p:extLst>
      <p:ext uri="{BB962C8B-B14F-4D97-AF65-F5344CB8AC3E}">
        <p14:creationId xmlns:p14="http://schemas.microsoft.com/office/powerpoint/2010/main" val="797640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78190" cy="1097279"/>
          </a:xfrm>
        </p:spPr>
        <p:txBody>
          <a:bodyPr/>
          <a:lstStyle/>
          <a:p>
            <a:r>
              <a:rPr lang="en-US" sz="3400" kern="1200" dirty="0">
                <a:latin typeface="Arial (Heading)"/>
                <a:ea typeface="ヒラギノ角ゴ Pro W3" charset="0"/>
                <a:cs typeface="ヒラギノ角ゴ Pro W3" charset="0"/>
              </a:rPr>
              <a:t>Factors That Affect the Asset Allocation Decision </a:t>
            </a:r>
            <a:r>
              <a:rPr lang="en-US" sz="2000" b="0" kern="1200" dirty="0">
                <a:latin typeface="Arial (Heading)"/>
                <a:ea typeface="ヒラギノ角ゴ Pro W3" charset="0"/>
                <a:cs typeface="ヒラギノ角ゴ Pro W3" charset="0"/>
              </a:rPr>
              <a:t>(3 of 3)</a:t>
            </a:r>
            <a:endParaRPr lang="en-IN" dirty="0"/>
          </a:p>
        </p:txBody>
      </p:sp>
      <p:sp>
        <p:nvSpPr>
          <p:cNvPr id="3" name="Content Placeholder 2"/>
          <p:cNvSpPr>
            <a:spLocks noGrp="1"/>
          </p:cNvSpPr>
          <p:nvPr>
            <p:ph sz="quarter" idx="13"/>
          </p:nvPr>
        </p:nvSpPr>
        <p:spPr>
          <a:xfrm>
            <a:off x="457200" y="1556326"/>
            <a:ext cx="8229600" cy="382012"/>
          </a:xfrm>
        </p:spPr>
        <p:txBody>
          <a:bodyPr/>
          <a:lstStyle/>
          <a:p>
            <a:pPr marL="432" indent="0">
              <a:buNone/>
            </a:pPr>
            <a:r>
              <a:rPr lang="en-IN" sz="2000" b="1" dirty="0"/>
              <a:t>Exhibit 18.6</a:t>
            </a:r>
            <a:r>
              <a:rPr lang="en-IN" sz="2000" dirty="0"/>
              <a:t> How Asset Allocation Varies with Your Stage in </a:t>
            </a:r>
            <a:r>
              <a:rPr lang="en-IN" sz="2000" dirty="0" smtClean="0"/>
              <a:t>Life</a:t>
            </a:r>
            <a:endParaRPr lang="en-IN" sz="2000" dirty="0"/>
          </a:p>
        </p:txBody>
      </p:sp>
      <p:pic>
        <p:nvPicPr>
          <p:cNvPr id="4" name="Picture 3" descr="Three pie charts comparing asset allocations in different stages of life provides the following information Data on each chart is as follows. A table has 4 rows and 1 columns. The columns have the following headings from left to right. Chart 1 Early Stage of Career (relatively high risk, high potential return). The row entries are as follows. Row 1. Chart 1 Early Stage of Career (relatively high risk, high potential return), 20 percent Small stocks. Row 2. Chart 1 Early Stage of Career (relatively high risk, high potential return), 40 percent Large stocks. Row 3. Chart 1 Early Stage of Career (relatively high risk, high potential return), 20 percent Corporate bonds. Row 4. Chart 1 Early Stage of Career (relatively high risk, high potential return), 20 percent Money market securities. A table has 5 rows and 1 columns. The columns have the following headings from left to right. Chart 2 Middle Stage of Career (moderate risk, moderate potential return). The row entries are as follows. Row 1. Chart 2 Middle Stage of Career (moderate risk, moderate potential return), 30 percent Large stocks. Row 2. Chart 2 Middle Stage of Career (moderate risk, moderate potential return), 10 percent Small stocks. Row 3. Chart 2 Middle Stage of Career (moderate risk, moderate potential return), 20 percent Corporate bonds. Row 4. Chart 2 Middle Stage of Career (moderate risk, moderate potential return), 10 percent Treasury bonds. Row 5. Chart 2 Middle Stage of Career (moderate risk, moderate potential return), 30 percent Money market securities. A table has 3 rows and 1 columns. The columns have the following headings from left to right. Chart 3 Beginning Retirement (relatively low risk, low potential return). The row entries are as follows. Row 1. Chart 3 Beginning Retirement (relatively low risk, low potential return), 20 percent Utility company stocks that pay high dividends. Row 2. Chart 3 Beginning Retirement (relatively low risk, low potential return), 40 percent Treasury bonds. Row 3. Chart 3 Beginning Retirement (relatively low risk, low potential return), 40 percent Money market securities."/>
          <p:cNvPicPr>
            <a:picLocks noChangeAspect="1"/>
          </p:cNvPicPr>
          <p:nvPr/>
        </p:nvPicPr>
        <p:blipFill rotWithShape="1">
          <a:blip r:embed="rId2">
            <a:extLst>
              <a:ext uri="{28A0092B-C50C-407E-A947-70E740481C1C}">
                <a14:useLocalDpi xmlns:a14="http://schemas.microsoft.com/office/drawing/2010/main" val="0"/>
              </a:ext>
            </a:extLst>
          </a:blip>
          <a:srcRect t="6895"/>
          <a:stretch/>
        </p:blipFill>
        <p:spPr>
          <a:xfrm>
            <a:off x="1420052" y="2191198"/>
            <a:ext cx="6303895" cy="4113087"/>
          </a:xfrm>
          <a:prstGeom prst="rect">
            <a:avLst/>
          </a:prstGeom>
        </p:spPr>
      </p:pic>
    </p:spTree>
    <p:extLst>
      <p:ext uri="{BB962C8B-B14F-4D97-AF65-F5344CB8AC3E}">
        <p14:creationId xmlns:p14="http://schemas.microsoft.com/office/powerpoint/2010/main" val="1912178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smtClean="0">
                <a:latin typeface="Arial (Heading)"/>
                <a:ea typeface="ヒラギノ角ゴ Pro W3" charset="0"/>
                <a:cs typeface="ヒラギノ角ゴ Pro W3" charset="0"/>
              </a:rPr>
              <a:t>(2 </a:t>
            </a:r>
            <a:r>
              <a:rPr lang="en-US" sz="2000" b="0" kern="1200" dirty="0">
                <a:latin typeface="Arial (Heading)"/>
                <a:ea typeface="ヒラギノ角ゴ Pro W3" charset="0"/>
                <a:cs typeface="ヒラギノ角ゴ Pro W3" charset="0"/>
              </a:rPr>
              <a:t>of </a:t>
            </a:r>
            <a:r>
              <a:rPr lang="en-US" sz="2000" b="0" kern="1200" dirty="0" smtClean="0">
                <a:latin typeface="Arial (Heading)"/>
                <a:ea typeface="ヒラギノ角ゴ Pro W3" charset="0"/>
                <a:cs typeface="ヒラギノ角ゴ Pro W3" charset="0"/>
              </a:rPr>
              <a:t>2)</a:t>
            </a:r>
            <a:endParaRPr lang="en-IN" dirty="0"/>
          </a:p>
        </p:txBody>
      </p:sp>
      <p:sp>
        <p:nvSpPr>
          <p:cNvPr id="3" name="Content Placeholder 2"/>
          <p:cNvSpPr>
            <a:spLocks noGrp="1"/>
          </p:cNvSpPr>
          <p:nvPr>
            <p:ph sz="quarter" idx="13"/>
          </p:nvPr>
        </p:nvSpPr>
        <p:spPr>
          <a:xfrm>
            <a:off x="457200" y="1556327"/>
            <a:ext cx="7781026" cy="424874"/>
          </a:xfrm>
        </p:spPr>
        <p:txBody>
          <a:bodyPr/>
          <a:lstStyle/>
          <a:p>
            <a:pPr marL="255600"/>
            <a:r>
              <a:rPr lang="en-US" kern="1200" dirty="0">
                <a:solidFill>
                  <a:srgbClr val="000000"/>
                </a:solidFill>
                <a:latin typeface="Arial (Body)"/>
                <a:ea typeface="ヒラギノ角ゴ Pro W3" charset="0"/>
                <a:cs typeface="ヒラギノ角ゴ Pro W3" charset="0"/>
              </a:rPr>
              <a:t>Go to the “Investor Education” under “Investing” at</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750495" y="2007015"/>
            <a:ext cx="4132056" cy="470230"/>
          </a:xfrm>
        </p:spPr>
        <p:txBody>
          <a:bodyPr lIns="0" tIns="0" rIns="0" bIns="0"/>
          <a:lstStyle/>
          <a:p>
            <a:pPr marL="0" lvl="0" indent="0">
              <a:spcAft>
                <a:spcPct val="0"/>
              </a:spcAft>
              <a:buSzPts val="2400"/>
              <a:buNone/>
            </a:pPr>
            <a:r>
              <a:rPr lang="en-US" kern="1200" dirty="0">
                <a:solidFill>
                  <a:srgbClr val="000000"/>
                </a:solidFill>
                <a:latin typeface="Arial (Body)"/>
                <a:ea typeface="ヒラギノ角ゴ Pro W3" charset="0"/>
                <a:cs typeface="ヒラギノ角ゴ Pro W3" charset="0"/>
                <a:hlinkClick r:id="rId2" tooltip="http://www.vanguard.com/"/>
              </a:rPr>
              <a:t>https://investor.vanguard.com</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604536"/>
            <a:ext cx="8229600" cy="1717299"/>
          </a:xfrm>
        </p:spPr>
        <p:txBody>
          <a:bodyPr lIns="0" tIns="0" rIns="0" bIns="0"/>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This Web site provides a personalized recommended asset allocation once you input some basic information about your preferences and degree of risk tolerance.</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1182079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12480" cy="1097279"/>
          </a:xfrm>
        </p:spPr>
        <p:txBody>
          <a:bodyPr/>
          <a:lstStyle/>
          <a:p>
            <a:r>
              <a:rPr lang="en-US" sz="3400" kern="1200" dirty="0">
                <a:latin typeface="Arial (Heading)"/>
                <a:ea typeface="ヒラギノ角ゴ Pro W3" charset="0"/>
                <a:cs typeface="ヒラギノ角ゴ Pro W3" charset="0"/>
              </a:rPr>
              <a:t>How Asset Allocation Fits within Your Financial Plan </a:t>
            </a:r>
            <a:r>
              <a:rPr lang="en-US" sz="2000" b="0" kern="1200" dirty="0">
                <a:latin typeface="Arial (Heading)"/>
                <a:ea typeface="ヒラギノ角ゴ Pro W3" charset="0"/>
                <a:cs typeface="ヒラギノ角ゴ Pro W3" charset="0"/>
              </a:rPr>
              <a:t>(1 of 4)</a:t>
            </a:r>
            <a:endParaRPr lang="en-IN" dirty="0"/>
          </a:p>
        </p:txBody>
      </p:sp>
      <p:sp>
        <p:nvSpPr>
          <p:cNvPr id="5" name="Content Placeholder 4"/>
          <p:cNvSpPr>
            <a:spLocks noGrp="1"/>
          </p:cNvSpPr>
          <p:nvPr>
            <p:ph sz="quarter" idx="13"/>
          </p:nvPr>
        </p:nvSpPr>
        <p:spPr>
          <a:xfrm>
            <a:off x="457200" y="1556326"/>
            <a:ext cx="8412480"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Key decision concerning asset allocation for your financial plan are:</a:t>
            </a:r>
          </a:p>
          <a:p>
            <a:pPr marL="741553" lvl="1" indent="-284353">
              <a:spcAft>
                <a:spcPct val="0"/>
              </a:spcAft>
              <a:buSzPts val="2400"/>
            </a:pPr>
            <a:r>
              <a:rPr lang="en-US" kern="1200" dirty="0">
                <a:solidFill>
                  <a:srgbClr val="000000"/>
                </a:solidFill>
                <a:latin typeface="Arial (Body)"/>
                <a:ea typeface="ヒラギノ角ゴ Pro W3" charset="0"/>
              </a:rPr>
              <a:t>Is your present asset allocation of investments appropriate?</a:t>
            </a:r>
          </a:p>
          <a:p>
            <a:pPr marL="741553" lvl="1" indent="-284353">
              <a:spcAft>
                <a:spcPct val="0"/>
              </a:spcAft>
              <a:buSzPts val="2400"/>
            </a:pPr>
            <a:r>
              <a:rPr lang="en-US" kern="1200" dirty="0">
                <a:solidFill>
                  <a:srgbClr val="000000"/>
                </a:solidFill>
                <a:latin typeface="Arial (Body)"/>
                <a:ea typeface="ヒラギノ角ゴ Pro W3" charset="0"/>
              </a:rPr>
              <a:t>How will you apply asset allocation in the future</a:t>
            </a:r>
            <a:r>
              <a:rPr lang="en-US" kern="1200" dirty="0" smtClean="0">
                <a:solidFill>
                  <a:srgbClr val="000000"/>
                </a:solidFill>
                <a:latin typeface="Arial (Body)"/>
                <a:ea typeface="ヒラギノ角ゴ Pro W3" charset="0"/>
              </a:rPr>
              <a:t>?</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34612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55330" cy="1097279"/>
          </a:xfrm>
        </p:spPr>
        <p:txBody>
          <a:bodyPr/>
          <a:lstStyle/>
          <a:p>
            <a:r>
              <a:rPr lang="en-US" sz="3400" kern="1200" dirty="0">
                <a:latin typeface="Arial (Heading)"/>
                <a:ea typeface="ヒラギノ角ゴ Pro W3" charset="0"/>
                <a:cs typeface="ヒラギノ角ゴ Pro W3" charset="0"/>
              </a:rPr>
              <a:t>How Asset Allocation Fits within Your Financial Plan </a:t>
            </a:r>
            <a:r>
              <a:rPr lang="en-US" sz="2000" b="0" kern="1200" dirty="0">
                <a:latin typeface="Arial (Heading)"/>
                <a:ea typeface="ヒラギノ角ゴ Pro W3" charset="0"/>
                <a:cs typeface="ヒラギノ角ゴ Pro W3" charset="0"/>
              </a:rPr>
              <a:t>(2 of 4)</a:t>
            </a:r>
            <a:endParaRPr lang="en-IN" dirty="0"/>
          </a:p>
        </p:txBody>
      </p:sp>
      <p:sp>
        <p:nvSpPr>
          <p:cNvPr id="4" name="Content Placeholder 3"/>
          <p:cNvSpPr>
            <a:spLocks noGrp="1"/>
          </p:cNvSpPr>
          <p:nvPr>
            <p:ph sz="quarter" idx="13"/>
          </p:nvPr>
        </p:nvSpPr>
        <p:spPr>
          <a:xfrm>
            <a:off x="457200" y="1556327"/>
            <a:ext cx="8229600" cy="655227"/>
          </a:xfrm>
        </p:spPr>
        <p:txBody>
          <a:bodyPr/>
          <a:lstStyle/>
          <a:p>
            <a:pPr marL="432" indent="0">
              <a:buNone/>
            </a:pPr>
            <a:r>
              <a:rPr lang="en-IN" sz="2000" b="1" kern="1200" dirty="0">
                <a:solidFill>
                  <a:schemeClr val="tx1"/>
                </a:solidFill>
              </a:rPr>
              <a:t>Exhibit 18.7</a:t>
            </a:r>
            <a:r>
              <a:rPr lang="en-IN" sz="2000" kern="1200" dirty="0">
                <a:solidFill>
                  <a:schemeClr val="tx1"/>
                </a:solidFill>
              </a:rPr>
              <a:t> How Asset Allocation Fits Within Stephanie Spratt’s Financial </a:t>
            </a:r>
            <a:r>
              <a:rPr lang="en-IN" sz="2000" kern="1200" dirty="0" smtClean="0">
                <a:solidFill>
                  <a:schemeClr val="tx1"/>
                </a:solidFill>
              </a:rPr>
              <a:t>Plan</a:t>
            </a:r>
            <a:endParaRPr lang="en-IN" sz="2000" dirty="0">
              <a:solidFill>
                <a:schemeClr val="tx1"/>
              </a:solidFill>
            </a:endParaRPr>
          </a:p>
        </p:txBody>
      </p:sp>
      <p:sp>
        <p:nvSpPr>
          <p:cNvPr id="5" name="Content Placeholder 4"/>
          <p:cNvSpPr>
            <a:spLocks noGrp="1"/>
          </p:cNvSpPr>
          <p:nvPr>
            <p:ph sz="quarter" idx="14"/>
          </p:nvPr>
        </p:nvSpPr>
        <p:spPr>
          <a:xfrm>
            <a:off x="457200" y="2309410"/>
            <a:ext cx="8229600" cy="1593785"/>
          </a:xfrm>
        </p:spPr>
        <p:txBody>
          <a:bodyPr/>
          <a:lstStyle/>
          <a:p>
            <a:pPr marL="0" indent="0">
              <a:spcBef>
                <a:spcPts val="1000"/>
              </a:spcBef>
              <a:buClrTx/>
              <a:buSzTx/>
              <a:buNone/>
              <a:defRPr/>
            </a:pPr>
            <a:r>
              <a:rPr lang="en-IN" sz="2000" b="1" kern="1200" dirty="0">
                <a:solidFill>
                  <a:schemeClr val="tx1"/>
                </a:solidFill>
              </a:rPr>
              <a:t>Goals for asset allocation</a:t>
            </a:r>
          </a:p>
          <a:p>
            <a:pPr marL="432000" indent="-432000">
              <a:spcBef>
                <a:spcPts val="1000"/>
              </a:spcBef>
              <a:buFont typeface="+mj-lt"/>
              <a:buAutoNum type="arabicPeriod"/>
            </a:pPr>
            <a:r>
              <a:rPr lang="en-IN" sz="2000" kern="1200" dirty="0">
                <a:solidFill>
                  <a:schemeClr val="tx1"/>
                </a:solidFill>
              </a:rPr>
              <a:t>Ensure that my assets are allocated properly in order to avoid excessive exposure to any particular type of investment.</a:t>
            </a:r>
          </a:p>
          <a:p>
            <a:pPr marL="432000" indent="-432000">
              <a:spcBef>
                <a:spcPts val="1000"/>
              </a:spcBef>
              <a:buFont typeface="+mj-lt"/>
              <a:buAutoNum type="arabicPeriod"/>
            </a:pPr>
            <a:r>
              <a:rPr lang="en-IN" sz="2000" kern="1200" dirty="0">
                <a:solidFill>
                  <a:schemeClr val="tx1"/>
                </a:solidFill>
              </a:rPr>
              <a:t>Decide on a specific asset allocation plan for the future</a:t>
            </a:r>
            <a:r>
              <a:rPr lang="en-IN" sz="2000" kern="1200" dirty="0" smtClean="0">
                <a:solidFill>
                  <a:schemeClr val="tx1"/>
                </a:solidFill>
              </a:rPr>
              <a:t>.</a:t>
            </a:r>
            <a:endParaRPr lang="en-IN" sz="2000" dirty="0">
              <a:solidFill>
                <a:schemeClr val="tx1"/>
              </a:solidFill>
            </a:endParaRPr>
          </a:p>
        </p:txBody>
      </p:sp>
      <p:sp>
        <p:nvSpPr>
          <p:cNvPr id="6" name="Content Placeholder 5"/>
          <p:cNvSpPr>
            <a:spLocks noGrp="1"/>
          </p:cNvSpPr>
          <p:nvPr>
            <p:ph sz="quarter" idx="15"/>
          </p:nvPr>
        </p:nvSpPr>
        <p:spPr>
          <a:xfrm>
            <a:off x="457200" y="3989621"/>
            <a:ext cx="8229600" cy="353780"/>
          </a:xfrm>
        </p:spPr>
        <p:txBody>
          <a:bodyPr/>
          <a:lstStyle/>
          <a:p>
            <a:pPr marL="432" indent="0">
              <a:buNone/>
            </a:pPr>
            <a:r>
              <a:rPr lang="en-IN" sz="2000" b="1" kern="1200" dirty="0">
                <a:solidFill>
                  <a:schemeClr val="tx1"/>
                </a:solidFill>
              </a:rPr>
              <a:t>Analysis: I plan to make investments as follows</a:t>
            </a:r>
            <a:r>
              <a:rPr lang="en-IN" sz="2000" b="1" kern="1200" dirty="0" smtClean="0">
                <a:solidFill>
                  <a:schemeClr val="tx1"/>
                </a:solidFill>
              </a:rPr>
              <a:t>:</a:t>
            </a:r>
            <a:endParaRPr lang="en-IN" sz="2000" dirty="0">
              <a:solidFill>
                <a:schemeClr val="tx1"/>
              </a:solidFill>
            </a:endParaRPr>
          </a:p>
        </p:txBody>
      </p:sp>
      <p:pic>
        <p:nvPicPr>
          <p:cNvPr id="7" name="Picture 6" descr="Table showing How asset allocation fits in Stephanie Spratt’s financial plan provides the following information. A table has 5 rows and 3 columns. The columns have the following headings from left to right. Type of Investment, Dollar Amount of Investment, Asset Allocation Proportion. The row entries are as follows. Row 1. Type of Investment, Technology stock fund. Dollar Amount of Investment, $1,000. Asset Allocation Proportion, $1,000 of $4,000 equals 25 percent. Row 2. Type of Investment, Growth stock fund. Dollar Amount of Investment, $1,000. Asset Allocation Proportion, $1,000 of $4,000 equals 25 percent. Row 3. Type of Investment, Energy stock fund. Dollar Amount of Investment, $1,000. Asset Allocation Proportion, $1,000 of $4,000 equals 25 percent. Row 4. Type of Investment, Real estate investment trust (REIT). Dollar Amount of Investment, $1,000. Asset Allocation Proportion, $1,000 of $4,000 equals 25 percent. Row 4. Type of Investment, Total, Dollar Amount of Investment, $4,000, Asset Allocation Proportion, Blank. "/>
          <p:cNvPicPr>
            <a:picLocks noChangeAspect="1"/>
          </p:cNvPicPr>
          <p:nvPr/>
        </p:nvPicPr>
        <p:blipFill>
          <a:blip r:embed="rId2"/>
          <a:stretch>
            <a:fillRect/>
          </a:stretch>
        </p:blipFill>
        <p:spPr>
          <a:xfrm>
            <a:off x="518369" y="4560502"/>
            <a:ext cx="8371745" cy="1657671"/>
          </a:xfrm>
          <a:prstGeom prst="rect">
            <a:avLst/>
          </a:prstGeom>
        </p:spPr>
      </p:pic>
    </p:spTree>
    <p:extLst>
      <p:ext uri="{BB962C8B-B14F-4D97-AF65-F5344CB8AC3E}">
        <p14:creationId xmlns:p14="http://schemas.microsoft.com/office/powerpoint/2010/main" val="147505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55330" cy="1097279"/>
          </a:xfrm>
        </p:spPr>
        <p:txBody>
          <a:bodyPr/>
          <a:lstStyle/>
          <a:p>
            <a:r>
              <a:rPr lang="en-US" sz="3400" kern="1200" dirty="0">
                <a:latin typeface="Arial (Heading)"/>
                <a:ea typeface="ヒラギノ角ゴ Pro W3" charset="0"/>
                <a:cs typeface="ヒラギノ角ゴ Pro W3" charset="0"/>
              </a:rPr>
              <a:t>How Asset Allocation Fits within Your Financial Plan </a:t>
            </a:r>
            <a:r>
              <a:rPr lang="en-US" sz="2000" b="0" kern="1200" dirty="0">
                <a:latin typeface="Arial (Heading)"/>
                <a:ea typeface="ヒラギノ角ゴ Pro W3" charset="0"/>
                <a:cs typeface="ヒラギノ角ゴ Pro W3" charset="0"/>
              </a:rPr>
              <a:t>(3 of 4)</a:t>
            </a:r>
            <a:endParaRPr lang="en-IN" dirty="0"/>
          </a:p>
        </p:txBody>
      </p:sp>
      <p:sp>
        <p:nvSpPr>
          <p:cNvPr id="3" name="Content Placeholder 2"/>
          <p:cNvSpPr>
            <a:spLocks noGrp="1"/>
          </p:cNvSpPr>
          <p:nvPr>
            <p:ph sz="quarter" idx="13"/>
          </p:nvPr>
        </p:nvSpPr>
        <p:spPr>
          <a:xfrm>
            <a:off x="457200" y="1556327"/>
            <a:ext cx="8229600" cy="363913"/>
          </a:xfrm>
        </p:spPr>
        <p:txBody>
          <a:bodyPr/>
          <a:lstStyle/>
          <a:p>
            <a:pPr marL="432" indent="0">
              <a:buNone/>
            </a:pPr>
            <a:r>
              <a:rPr lang="en-IN" sz="2000" b="1" kern="1200" dirty="0">
                <a:solidFill>
                  <a:schemeClr val="tx1"/>
                </a:solidFill>
              </a:rPr>
              <a:t>Exhibit 18.7 [continued</a:t>
            </a:r>
            <a:r>
              <a:rPr lang="en-IN" sz="2000" b="1" kern="1200" dirty="0" smtClean="0">
                <a:solidFill>
                  <a:schemeClr val="tx1"/>
                </a:solidFill>
              </a:rPr>
              <a:t>]</a:t>
            </a:r>
            <a:endParaRPr lang="en-IN" sz="2000" kern="1200" dirty="0">
              <a:solidFill>
                <a:srgbClr val="000000"/>
              </a:solidFill>
              <a:latin typeface="Arial (Body)"/>
            </a:endParaRPr>
          </a:p>
        </p:txBody>
      </p:sp>
      <p:sp>
        <p:nvSpPr>
          <p:cNvPr id="4" name="Content Placeholder 3"/>
          <p:cNvSpPr>
            <a:spLocks noGrp="1"/>
          </p:cNvSpPr>
          <p:nvPr>
            <p:ph sz="quarter" idx="14"/>
          </p:nvPr>
        </p:nvSpPr>
        <p:spPr>
          <a:xfrm>
            <a:off x="457200" y="2069380"/>
            <a:ext cx="8069580" cy="2982680"/>
          </a:xfrm>
        </p:spPr>
        <p:txBody>
          <a:bodyPr/>
          <a:lstStyle/>
          <a:p>
            <a:pPr marL="0" lvl="0" indent="0">
              <a:buSzPts val="2400"/>
              <a:buNone/>
            </a:pPr>
            <a:r>
              <a:rPr lang="pt-BR" sz="2000" b="1" kern="1200" dirty="0">
                <a:solidFill>
                  <a:schemeClr val="tx1"/>
                </a:solidFill>
                <a:latin typeface="Arial (Body)"/>
              </a:rPr>
              <a:t>Decisions</a:t>
            </a:r>
            <a:endParaRPr lang="en-US" sz="2000" b="1" kern="1200" dirty="0">
              <a:solidFill>
                <a:schemeClr val="tx1"/>
              </a:solidFill>
              <a:latin typeface="Arial (Body)"/>
            </a:endParaRPr>
          </a:p>
          <a:p>
            <a:pPr marL="0" lvl="0" indent="0">
              <a:buSzPts val="2400"/>
              <a:buNone/>
            </a:pPr>
            <a:r>
              <a:rPr lang="en-US" sz="2000" b="1" kern="1200" dirty="0">
                <a:solidFill>
                  <a:srgbClr val="000000"/>
                </a:solidFill>
                <a:latin typeface="Arial (Body)"/>
              </a:rPr>
              <a:t>Decision on My Present Asset Allocation:</a:t>
            </a:r>
          </a:p>
          <a:p>
            <a:pPr marL="0" lvl="0" indent="0">
              <a:buSzPts val="2400"/>
              <a:buNone/>
            </a:pPr>
            <a:r>
              <a:rPr lang="en-US" sz="2000" kern="1200" dirty="0">
                <a:solidFill>
                  <a:srgbClr val="000000"/>
                </a:solidFill>
                <a:latin typeface="Arial (Body)"/>
              </a:rPr>
              <a:t>Once I make my investments, 75% of my investment assets will be in stocks. Since the values of most stocks move in the same direction as the stock market, the performance of my investment portfolio is highly influenced by stock market conditions. I will also invest in a </a:t>
            </a:r>
            <a:r>
              <a:rPr lang="en-US" sz="2000" kern="1200" dirty="0" smtClean="0">
                <a:solidFill>
                  <a:srgbClr val="000000"/>
                </a:solidFill>
                <a:latin typeface="Arial (Body)"/>
              </a:rPr>
              <a:t>R</a:t>
            </a:r>
            <a:r>
              <a:rPr lang="en-US" sz="100" kern="1200" dirty="0" smtClean="0">
                <a:solidFill>
                  <a:srgbClr val="000000"/>
                </a:solidFill>
                <a:latin typeface="Arial (Body)"/>
              </a:rPr>
              <a:t> </a:t>
            </a:r>
            <a:r>
              <a:rPr lang="en-US" sz="2000" kern="1200" dirty="0" smtClean="0">
                <a:solidFill>
                  <a:srgbClr val="000000"/>
                </a:solidFill>
                <a:latin typeface="Arial (Body)"/>
              </a:rPr>
              <a:t>E</a:t>
            </a:r>
            <a:r>
              <a:rPr lang="en-US" sz="100" kern="1200" dirty="0" smtClean="0">
                <a:solidFill>
                  <a:srgbClr val="000000"/>
                </a:solidFill>
                <a:latin typeface="Arial (Body)"/>
              </a:rPr>
              <a:t> </a:t>
            </a:r>
            <a:r>
              <a:rPr lang="en-US" sz="2000" kern="1200" dirty="0" smtClean="0">
                <a:solidFill>
                  <a:srgbClr val="000000"/>
                </a:solidFill>
                <a:latin typeface="Arial (Body)"/>
              </a:rPr>
              <a:t>I</a:t>
            </a:r>
            <a:r>
              <a:rPr lang="en-US" sz="100" kern="1200" dirty="0" smtClean="0">
                <a:solidFill>
                  <a:srgbClr val="000000"/>
                </a:solidFill>
                <a:latin typeface="Arial (Body)"/>
              </a:rPr>
              <a:t> </a:t>
            </a:r>
            <a:r>
              <a:rPr lang="en-US" sz="2000" kern="1200" dirty="0" smtClean="0">
                <a:solidFill>
                  <a:srgbClr val="000000"/>
                </a:solidFill>
                <a:latin typeface="Arial (Body)"/>
              </a:rPr>
              <a:t>T</a:t>
            </a:r>
            <a:r>
              <a:rPr lang="en-US" sz="2000" kern="1200" dirty="0">
                <a:solidFill>
                  <a:srgbClr val="000000"/>
                </a:solidFill>
                <a:latin typeface="Arial (Body)"/>
              </a:rPr>
              <a:t>, in order to achieve a degree of diversification. The </a:t>
            </a:r>
            <a:r>
              <a:rPr lang="en-US" sz="2000" kern="1200" dirty="0" smtClean="0">
                <a:solidFill>
                  <a:srgbClr val="000000"/>
                </a:solidFill>
                <a:latin typeface="Arial (Body)"/>
              </a:rPr>
              <a:t>R</a:t>
            </a:r>
            <a:r>
              <a:rPr lang="en-US" sz="100" kern="1200" dirty="0" smtClean="0">
                <a:solidFill>
                  <a:srgbClr val="000000"/>
                </a:solidFill>
                <a:latin typeface="Arial (Body)"/>
              </a:rPr>
              <a:t> </a:t>
            </a:r>
            <a:r>
              <a:rPr lang="en-US" sz="2000" kern="1200" dirty="0" smtClean="0">
                <a:solidFill>
                  <a:srgbClr val="000000"/>
                </a:solidFill>
                <a:latin typeface="Arial (Body)"/>
              </a:rPr>
              <a:t>E</a:t>
            </a:r>
            <a:r>
              <a:rPr lang="en-US" sz="100" kern="1200" dirty="0" smtClean="0">
                <a:solidFill>
                  <a:srgbClr val="000000"/>
                </a:solidFill>
                <a:latin typeface="Arial (Body)"/>
              </a:rPr>
              <a:t> </a:t>
            </a:r>
            <a:r>
              <a:rPr lang="en-US" sz="2000" kern="1200" dirty="0" smtClean="0">
                <a:solidFill>
                  <a:srgbClr val="000000"/>
                </a:solidFill>
                <a:latin typeface="Arial (Body)"/>
              </a:rPr>
              <a:t>I</a:t>
            </a:r>
            <a:r>
              <a:rPr lang="en-US" sz="100" kern="1200" dirty="0" smtClean="0">
                <a:solidFill>
                  <a:srgbClr val="000000"/>
                </a:solidFill>
                <a:latin typeface="Arial (Body)"/>
              </a:rPr>
              <a:t> </a:t>
            </a:r>
            <a:r>
              <a:rPr lang="en-US" sz="2000" kern="1200" dirty="0" smtClean="0">
                <a:solidFill>
                  <a:srgbClr val="000000"/>
                </a:solidFill>
                <a:latin typeface="Arial (Body)"/>
              </a:rPr>
              <a:t>T </a:t>
            </a:r>
            <a:r>
              <a:rPr lang="en-US" sz="2000" kern="1200" dirty="0">
                <a:solidFill>
                  <a:srgbClr val="000000"/>
                </a:solidFill>
                <a:latin typeface="Arial (Body)"/>
              </a:rPr>
              <a:t>might perform well even in a period when the stock market is performing poorly</a:t>
            </a:r>
            <a:r>
              <a:rPr lang="en-US" sz="2000" kern="1200" dirty="0" smtClean="0">
                <a:solidFill>
                  <a:srgbClr val="000000"/>
                </a:solidFill>
                <a:latin typeface="Arial (Body)"/>
              </a:rPr>
              <a:t>.</a:t>
            </a:r>
            <a:endParaRPr lang="en-IN" sz="2000" kern="1200" dirty="0">
              <a:solidFill>
                <a:srgbClr val="000000"/>
              </a:solidFill>
              <a:latin typeface="Arial (Body)"/>
            </a:endParaRPr>
          </a:p>
        </p:txBody>
      </p:sp>
    </p:spTree>
    <p:extLst>
      <p:ext uri="{BB962C8B-B14F-4D97-AF65-F5344CB8AC3E}">
        <p14:creationId xmlns:p14="http://schemas.microsoft.com/office/powerpoint/2010/main" val="74567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66760" cy="1097279"/>
          </a:xfrm>
        </p:spPr>
        <p:txBody>
          <a:bodyPr/>
          <a:lstStyle/>
          <a:p>
            <a:r>
              <a:rPr lang="en-US" sz="3400" kern="1200" dirty="0">
                <a:latin typeface="Arial (Heading)"/>
                <a:ea typeface="ヒラギノ角ゴ Pro W3" charset="0"/>
                <a:cs typeface="ヒラギノ角ゴ Pro W3" charset="0"/>
              </a:rPr>
              <a:t>How Asset Allocation Fits within Your Financial Plan </a:t>
            </a:r>
            <a:r>
              <a:rPr lang="en-US" sz="2000" b="0" kern="1200" dirty="0">
                <a:latin typeface="Arial (Heading)"/>
                <a:ea typeface="ヒラギノ角ゴ Pro W3" charset="0"/>
                <a:cs typeface="ヒラギノ角ゴ Pro W3" charset="0"/>
              </a:rPr>
              <a:t>(4 of 4)</a:t>
            </a:r>
            <a:endParaRPr lang="en-IN" dirty="0"/>
          </a:p>
        </p:txBody>
      </p:sp>
      <p:sp>
        <p:nvSpPr>
          <p:cNvPr id="3" name="Content Placeholder 2"/>
          <p:cNvSpPr>
            <a:spLocks noGrp="1"/>
          </p:cNvSpPr>
          <p:nvPr>
            <p:ph sz="quarter" idx="13"/>
          </p:nvPr>
        </p:nvSpPr>
        <p:spPr>
          <a:xfrm>
            <a:off x="457200" y="1556327"/>
            <a:ext cx="8229600" cy="421063"/>
          </a:xfrm>
        </p:spPr>
        <p:txBody>
          <a:bodyPr/>
          <a:lstStyle/>
          <a:p>
            <a:pPr marL="432" indent="0">
              <a:buNone/>
            </a:pPr>
            <a:r>
              <a:rPr lang="en-IN" sz="2000" b="1" kern="1200" dirty="0">
                <a:solidFill>
                  <a:schemeClr val="tx1"/>
                </a:solidFill>
              </a:rPr>
              <a:t>Exhibit 18.7 [continued</a:t>
            </a:r>
            <a:r>
              <a:rPr lang="en-IN" sz="2000" b="1" kern="1200" dirty="0" smtClean="0">
                <a:solidFill>
                  <a:schemeClr val="tx1"/>
                </a:solidFill>
              </a:rPr>
              <a:t>]</a:t>
            </a:r>
            <a:endParaRPr lang="en-IN" sz="2000" kern="1200" dirty="0">
              <a:solidFill>
                <a:srgbClr val="000000"/>
              </a:solidFill>
              <a:latin typeface="Arial (Body)"/>
            </a:endParaRPr>
          </a:p>
        </p:txBody>
      </p:sp>
      <p:sp>
        <p:nvSpPr>
          <p:cNvPr id="4" name="Content Placeholder 3"/>
          <p:cNvSpPr>
            <a:spLocks noGrp="1"/>
          </p:cNvSpPr>
          <p:nvPr>
            <p:ph sz="quarter" idx="14"/>
          </p:nvPr>
        </p:nvSpPr>
        <p:spPr>
          <a:xfrm>
            <a:off x="457200" y="2046520"/>
            <a:ext cx="8092440" cy="2182580"/>
          </a:xfrm>
        </p:spPr>
        <p:txBody>
          <a:bodyPr/>
          <a:lstStyle/>
          <a:p>
            <a:pPr marL="0" lvl="0" indent="0">
              <a:buSzPts val="2400"/>
              <a:buNone/>
            </a:pPr>
            <a:r>
              <a:rPr lang="en-US" sz="2000" b="1" kern="1200" dirty="0">
                <a:solidFill>
                  <a:srgbClr val="000000"/>
                </a:solidFill>
                <a:latin typeface="Arial (Body)"/>
              </a:rPr>
              <a:t>Decision on My Asset Allocation in the Distant Future:</a:t>
            </a:r>
          </a:p>
          <a:p>
            <a:pPr marL="0" lvl="0" indent="0">
              <a:buSzPts val="2400"/>
              <a:buNone/>
            </a:pPr>
            <a:r>
              <a:rPr lang="en-US" sz="2000" kern="1200" dirty="0">
                <a:solidFill>
                  <a:srgbClr val="000000"/>
                </a:solidFill>
                <a:latin typeface="Arial (Body)"/>
              </a:rPr>
              <a:t>I will likely change my asset allocation in the future, depending on my expectations of future stock market, bond market, and real estate market conditions. In general, I will likely focus my investments in mutual funds or exchange traded funds rather than individual stocks or bonds, so that I can achieve greater diversification</a:t>
            </a:r>
            <a:r>
              <a:rPr lang="en-US" sz="2000" kern="1200" dirty="0" smtClean="0">
                <a:solidFill>
                  <a:srgbClr val="000000"/>
                </a:solidFill>
                <a:latin typeface="Arial (Body)"/>
              </a:rPr>
              <a:t>.</a:t>
            </a:r>
            <a:endParaRPr lang="en-US" sz="2000" kern="1200" dirty="0">
              <a:solidFill>
                <a:srgbClr val="000000"/>
              </a:solidFill>
              <a:latin typeface="Arial (Body)"/>
            </a:endParaRPr>
          </a:p>
        </p:txBody>
      </p:sp>
    </p:spTree>
    <p:extLst>
      <p:ext uri="{BB962C8B-B14F-4D97-AF65-F5344CB8AC3E}">
        <p14:creationId xmlns:p14="http://schemas.microsoft.com/office/powerpoint/2010/main" val="252928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Diversification Reduces Risk </a:t>
            </a:r>
            <a:r>
              <a:rPr lang="en-US" sz="2000" b="0" kern="1200" dirty="0">
                <a:latin typeface="Arial (Heading)"/>
                <a:ea typeface="ヒラギノ角ゴ Pro W3" charset="0"/>
                <a:cs typeface="ヒラギノ角ゴ Pro W3" charset="0"/>
              </a:rPr>
              <a:t>(1 of 6)</a:t>
            </a:r>
            <a:endParaRPr lang="en-IN" sz="2000" dirty="0"/>
          </a:p>
        </p:txBody>
      </p:sp>
      <p:sp>
        <p:nvSpPr>
          <p:cNvPr id="3" name="Content Placeholder 2"/>
          <p:cNvSpPr>
            <a:spLocks noGrp="1"/>
          </p:cNvSpPr>
          <p:nvPr>
            <p:ph sz="quarter" idx="13"/>
          </p:nvPr>
        </p:nvSpPr>
        <p:spPr>
          <a:xfrm>
            <a:off x="457200" y="1556326"/>
            <a:ext cx="8126730" cy="443427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Benefits of portfolio diversification</a:t>
            </a:r>
          </a:p>
          <a:p>
            <a:pPr marL="741553" lvl="1" indent="-284353">
              <a:spcAft>
                <a:spcPct val="0"/>
              </a:spcAft>
              <a:buSzPts val="2400"/>
            </a:pPr>
            <a:r>
              <a:rPr lang="en-US" kern="1200" dirty="0">
                <a:solidFill>
                  <a:srgbClr val="000000"/>
                </a:solidFill>
                <a:latin typeface="Arial (Body)"/>
                <a:ea typeface="ヒラギノ角ゴ Pro W3" charset="0"/>
              </a:rPr>
              <a:t>Asset allocation: the process of allocating money across financial assets with the objective of achieving a desired return while maintaining risk of a tolerable level</a:t>
            </a:r>
          </a:p>
          <a:p>
            <a:pPr marL="741553" lvl="1" indent="-284353">
              <a:spcAft>
                <a:spcPct val="0"/>
              </a:spcAft>
              <a:buSzPts val="2400"/>
            </a:pPr>
            <a:r>
              <a:rPr lang="en-US" kern="1200" dirty="0">
                <a:solidFill>
                  <a:srgbClr val="000000"/>
                </a:solidFill>
                <a:latin typeface="Arial (Body)"/>
                <a:ea typeface="ヒラギノ角ゴ Pro W3" charset="0"/>
              </a:rPr>
              <a:t>Building a portfolio</a:t>
            </a:r>
          </a:p>
          <a:p>
            <a:pPr marL="1144778" lvl="2" indent="-230378">
              <a:spcAft>
                <a:spcPct val="0"/>
              </a:spcAft>
              <a:buSzPts val="2400"/>
            </a:pPr>
            <a:r>
              <a:rPr lang="en-US" kern="1200" dirty="0">
                <a:solidFill>
                  <a:srgbClr val="000000"/>
                </a:solidFill>
                <a:latin typeface="Arial (Body)"/>
                <a:ea typeface="ヒラギノ角ゴ Pro W3" charset="0"/>
              </a:rPr>
              <a:t>Portfolio: a set of multiple investments in </a:t>
            </a:r>
            <a:r>
              <a:rPr lang="en-US" kern="1200" dirty="0" smtClean="0">
                <a:solidFill>
                  <a:srgbClr val="000000"/>
                </a:solidFill>
                <a:latin typeface="Arial (Body)"/>
                <a:ea typeface="ヒラギノ角ゴ Pro W3" charset="0"/>
              </a:rPr>
              <a:t>different</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999982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0564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Diversification Reduces Risk </a:t>
            </a:r>
            <a:r>
              <a:rPr lang="en-US" sz="2000" b="0" kern="1200" dirty="0">
                <a:latin typeface="Arial (Heading)"/>
                <a:ea typeface="ヒラギノ角ゴ Pro W3" charset="0"/>
                <a:cs typeface="ヒラギノ角ゴ Pro W3" charset="0"/>
              </a:rPr>
              <a:t>(2 of 6)</a:t>
            </a:r>
            <a:endParaRPr lang="en-IN" sz="2000" dirty="0"/>
          </a:p>
        </p:txBody>
      </p:sp>
      <p:sp>
        <p:nvSpPr>
          <p:cNvPr id="3" name="Content Placeholder 2"/>
          <p:cNvSpPr>
            <a:spLocks noGrp="1"/>
          </p:cNvSpPr>
          <p:nvPr>
            <p:ph sz="quarter" idx="13"/>
          </p:nvPr>
        </p:nvSpPr>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Determining portfolio benefits</a:t>
            </a:r>
          </a:p>
          <a:p>
            <a:pPr marL="741553" lvl="1" indent="-284353">
              <a:spcAft>
                <a:spcPct val="0"/>
              </a:spcAft>
              <a:buSzPts val="2400"/>
            </a:pPr>
            <a:r>
              <a:rPr lang="en-US" kern="1200" dirty="0">
                <a:solidFill>
                  <a:srgbClr val="000000"/>
                </a:solidFill>
                <a:latin typeface="Arial (Body)"/>
                <a:ea typeface="ヒラギノ角ゴ Pro W3" charset="0"/>
              </a:rPr>
              <a:t>Compare return on the investments within the portfolio to the overall portfolio</a:t>
            </a:r>
          </a:p>
          <a:p>
            <a:pPr marL="741553" lvl="1" indent="-284353">
              <a:spcAft>
                <a:spcPct val="0"/>
              </a:spcAft>
              <a:buSzPts val="2400"/>
            </a:pPr>
            <a:r>
              <a:rPr lang="en-US" kern="1200" dirty="0">
                <a:solidFill>
                  <a:srgbClr val="000000"/>
                </a:solidFill>
                <a:latin typeface="Arial (Body)"/>
                <a:ea typeface="ヒラギノ角ゴ Pro W3" charset="0"/>
              </a:rPr>
              <a:t>Diversification reduces the exposure of your investments to the adverse effects of any individual </a:t>
            </a:r>
            <a:r>
              <a:rPr lang="en-US" kern="1200" dirty="0" smtClean="0">
                <a:solidFill>
                  <a:srgbClr val="000000"/>
                </a:solidFill>
                <a:latin typeface="Arial (Body)"/>
                <a:ea typeface="ヒラギノ角ゴ Pro W3" charset="0"/>
              </a:rPr>
              <a:t>investment</a:t>
            </a:r>
            <a:endParaRPr lang="en-US" kern="1200" dirty="0">
              <a:solidFill>
                <a:srgbClr val="000000"/>
              </a:solidFill>
              <a:latin typeface="Arial (Body)"/>
              <a:ea typeface="ヒラギノ角ゴ Pro W3" charset="0"/>
              <a:cs typeface="ヒラギノ角ゴ Pro W3" charset="0"/>
            </a:endParaRPr>
          </a:p>
        </p:txBody>
      </p:sp>
    </p:spTree>
    <p:extLst>
      <p:ext uri="{BB962C8B-B14F-4D97-AF65-F5344CB8AC3E}">
        <p14:creationId xmlns:p14="http://schemas.microsoft.com/office/powerpoint/2010/main" val="4036420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Diversification Reduces Risk </a:t>
            </a:r>
            <a:r>
              <a:rPr lang="en-US" sz="2000" b="0" kern="1200" dirty="0" smtClean="0">
                <a:latin typeface="Arial (Heading)"/>
                <a:ea typeface="ヒラギノ角ゴ Pro W3" charset="0"/>
                <a:cs typeface="ヒラギノ角ゴ Pro W3" charset="0"/>
              </a:rPr>
              <a:t>(3 </a:t>
            </a:r>
            <a:r>
              <a:rPr lang="en-US" sz="2000" b="0" kern="1200" dirty="0">
                <a:latin typeface="Arial (Heading)"/>
                <a:ea typeface="ヒラギノ角ゴ Pro W3" charset="0"/>
                <a:cs typeface="ヒラギノ角ゴ Pro W3" charset="0"/>
              </a:rPr>
              <a:t>of 6)</a:t>
            </a:r>
            <a:endParaRPr lang="en-IN" sz="2000" dirty="0"/>
          </a:p>
        </p:txBody>
      </p:sp>
      <p:sp>
        <p:nvSpPr>
          <p:cNvPr id="3" name="Content Placeholder 2"/>
          <p:cNvSpPr>
            <a:spLocks noGrp="1"/>
          </p:cNvSpPr>
          <p:nvPr>
            <p:ph sz="quarter" idx="13"/>
          </p:nvPr>
        </p:nvSpPr>
        <p:spPr>
          <a:xfrm>
            <a:off x="457200" y="1556327"/>
            <a:ext cx="8229600" cy="396652"/>
          </a:xfrm>
        </p:spPr>
        <p:txBody>
          <a:bodyPr/>
          <a:lstStyle/>
          <a:p>
            <a:pPr marL="0" indent="0">
              <a:buNone/>
            </a:pPr>
            <a:r>
              <a:rPr lang="en-IN" sz="2000" b="1" dirty="0"/>
              <a:t>Exhibit 18.1</a:t>
            </a:r>
            <a:r>
              <a:rPr lang="en-IN" sz="2000" dirty="0"/>
              <a:t> Example of Portfolio Diversification Effects</a:t>
            </a:r>
          </a:p>
        </p:txBody>
      </p:sp>
      <p:pic>
        <p:nvPicPr>
          <p:cNvPr id="6" name="Picture 5" descr="Graph showing an example of diversification portfolio effects using funds A and B provides the following information. The x axis shows years from 0 to 6. The y axis shows the annual return from minus 20 percent to 40 percent. Estimated data points are as follows. A table has 6 rows and 4 columns. The columns have the following headings from left to right. Year, Investment A, Investment B, Portfolio (A and B). The row entries are as follows. Row 1. Year, 1. Investment A, 25 percent return. Investment B, 15 percent return. Portfolio (A and B), 20 percent return. Row 2. Year, 2. Investment A, minus 20 percent return. Investment B, 10 percent return. Portfolio (A and B), minus 5 percent return. Row 3. Year, 3. Investment A, 10 percent return. Investment B, 20 percent return. Portfolio (A and B), 5 percent return. Row 4. Year, 4. Investment A, 40 percent return. Investment B, 10 percent return. Portfolio (A and B), 25 percent return. Row 5. Year, 5. Investment A, 5 percent return. Investment B, minus 15 percent return. Portfolio (A and B), minus 5 percent return. Row 6. Year, 6. Investment A, 15 percent return. Investment B, 25 percent return. Portfolio (A and B), 20 percent return."/>
          <p:cNvPicPr>
            <a:picLocks noChangeAspect="1"/>
          </p:cNvPicPr>
          <p:nvPr/>
        </p:nvPicPr>
        <p:blipFill rotWithShape="1">
          <a:blip r:embed="rId2">
            <a:extLst>
              <a:ext uri="{28A0092B-C50C-407E-A947-70E740481C1C}">
                <a14:useLocalDpi xmlns:a14="http://schemas.microsoft.com/office/drawing/2010/main" val="0"/>
              </a:ext>
            </a:extLst>
          </a:blip>
          <a:srcRect l="5385" t="10596" r="4582"/>
          <a:stretch/>
        </p:blipFill>
        <p:spPr>
          <a:xfrm>
            <a:off x="1923393" y="2196661"/>
            <a:ext cx="5517932" cy="4042723"/>
          </a:xfrm>
          <a:prstGeom prst="rect">
            <a:avLst/>
          </a:prstGeom>
        </p:spPr>
      </p:pic>
    </p:spTree>
    <p:extLst>
      <p:ext uri="{BB962C8B-B14F-4D97-AF65-F5344CB8AC3E}">
        <p14:creationId xmlns:p14="http://schemas.microsoft.com/office/powerpoint/2010/main" val="95007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Diversification Reduces Risk </a:t>
            </a:r>
            <a:r>
              <a:rPr lang="en-US" sz="2000" b="0" kern="1200" dirty="0" smtClean="0">
                <a:latin typeface="Arial (Heading)"/>
                <a:ea typeface="ヒラギノ角ゴ Pro W3" charset="0"/>
                <a:cs typeface="ヒラギノ角ゴ Pro W3" charset="0"/>
              </a:rPr>
              <a:t>(4 </a:t>
            </a:r>
            <a:r>
              <a:rPr lang="en-US" sz="2000" b="0" kern="1200" dirty="0">
                <a:latin typeface="Arial (Heading)"/>
                <a:ea typeface="ヒラギノ角ゴ Pro W3" charset="0"/>
                <a:cs typeface="ヒラギノ角ゴ Pro W3" charset="0"/>
              </a:rPr>
              <a:t>of 6)</a:t>
            </a:r>
            <a:endParaRPr lang="en-IN" sz="2000" dirty="0"/>
          </a:p>
        </p:txBody>
      </p:sp>
      <p:sp>
        <p:nvSpPr>
          <p:cNvPr id="3" name="Content Placeholder 2"/>
          <p:cNvSpPr>
            <a:spLocks noGrp="1"/>
          </p:cNvSpPr>
          <p:nvPr>
            <p:ph sz="quarter" idx="13"/>
          </p:nvPr>
        </p:nvSpPr>
        <p:spPr>
          <a:xfrm>
            <a:off x="457200" y="1556327"/>
            <a:ext cx="8046720" cy="4517095"/>
          </a:xfrm>
        </p:spPr>
        <p:txBody>
          <a:bodyPr/>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Factors that influence diversification benefits</a:t>
            </a:r>
          </a:p>
          <a:p>
            <a:pPr marL="741553" lvl="1" indent="-284353">
              <a:spcAft>
                <a:spcPct val="0"/>
              </a:spcAft>
              <a:buSzPts val="2400"/>
            </a:pPr>
            <a:r>
              <a:rPr lang="en-US" kern="1200" dirty="0">
                <a:solidFill>
                  <a:srgbClr val="000000"/>
                </a:solidFill>
                <a:latin typeface="Arial (Body)"/>
                <a:ea typeface="ヒラギノ角ゴ Pro W3" charset="0"/>
              </a:rPr>
              <a:t>Volatility of each individual investment</a:t>
            </a:r>
          </a:p>
          <a:p>
            <a:pPr marL="741553" lvl="1" indent="-284353">
              <a:spcAft>
                <a:spcPct val="0"/>
              </a:spcAft>
              <a:buSzPts val="2400"/>
            </a:pPr>
            <a:r>
              <a:rPr lang="en-US" kern="1200" dirty="0">
                <a:solidFill>
                  <a:srgbClr val="000000"/>
                </a:solidFill>
                <a:latin typeface="Arial (Body)"/>
                <a:ea typeface="ヒラギノ角ゴ Pro W3" charset="0"/>
              </a:rPr>
              <a:t>Impact of correlations among investments</a:t>
            </a:r>
          </a:p>
          <a:p>
            <a:pPr marL="1144778" lvl="2" indent="-230378">
              <a:spcAft>
                <a:spcPct val="0"/>
              </a:spcAft>
              <a:buSzPts val="2400"/>
            </a:pPr>
            <a:r>
              <a:rPr lang="en-US" kern="1200" dirty="0">
                <a:solidFill>
                  <a:srgbClr val="000000"/>
                </a:solidFill>
                <a:latin typeface="Arial (Body)"/>
                <a:ea typeface="ヒラギノ角ゴ Pro W3" charset="0"/>
              </a:rPr>
              <a:t>Highly correlated stocks limit diversification</a:t>
            </a:r>
          </a:p>
          <a:p>
            <a:pPr marL="1144778" lvl="2" indent="-230378">
              <a:spcAft>
                <a:spcPct val="0"/>
              </a:spcAft>
              <a:buSzPts val="2400"/>
            </a:pPr>
            <a:r>
              <a:rPr lang="en-US" kern="1200" dirty="0">
                <a:solidFill>
                  <a:srgbClr val="000000"/>
                </a:solidFill>
                <a:latin typeface="Arial (Body)"/>
                <a:ea typeface="ヒラギノ角ゴ Pro W3" charset="0"/>
              </a:rPr>
              <a:t>Consider stocks that are not influenced by the same conditions</a:t>
            </a:r>
          </a:p>
        </p:txBody>
      </p:sp>
    </p:spTree>
    <p:extLst>
      <p:ext uri="{BB962C8B-B14F-4D97-AF65-F5344CB8AC3E}">
        <p14:creationId xmlns:p14="http://schemas.microsoft.com/office/powerpoint/2010/main" val="56229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Diversification Reduces Risk </a:t>
            </a:r>
            <a:r>
              <a:rPr lang="en-US" sz="2000" b="0" kern="1200" dirty="0" smtClean="0">
                <a:latin typeface="Arial (Heading)"/>
                <a:ea typeface="ヒラギノ角ゴ Pro W3" charset="0"/>
                <a:cs typeface="ヒラギノ角ゴ Pro W3" charset="0"/>
              </a:rPr>
              <a:t>(5 </a:t>
            </a:r>
            <a:r>
              <a:rPr lang="en-US" sz="2000" b="0" kern="1200" dirty="0">
                <a:latin typeface="Arial (Heading)"/>
                <a:ea typeface="ヒラギノ角ゴ Pro W3" charset="0"/>
                <a:cs typeface="ヒラギノ角ゴ Pro W3" charset="0"/>
              </a:rPr>
              <a:t>of 6)</a:t>
            </a:r>
            <a:endParaRPr lang="en-IN" sz="2000" dirty="0"/>
          </a:p>
        </p:txBody>
      </p:sp>
      <p:sp>
        <p:nvSpPr>
          <p:cNvPr id="3" name="Content Placeholder 2"/>
          <p:cNvSpPr>
            <a:spLocks noGrp="1"/>
          </p:cNvSpPr>
          <p:nvPr>
            <p:ph sz="quarter" idx="13"/>
          </p:nvPr>
        </p:nvSpPr>
        <p:spPr>
          <a:xfrm>
            <a:off x="457200" y="1556327"/>
            <a:ext cx="8229600" cy="668713"/>
          </a:xfrm>
        </p:spPr>
        <p:txBody>
          <a:bodyPr/>
          <a:lstStyle/>
          <a:p>
            <a:pPr marL="0" indent="0">
              <a:buNone/>
            </a:pPr>
            <a:r>
              <a:rPr lang="en-IN" sz="2000" b="1" dirty="0"/>
              <a:t>Exhibit 18.2</a:t>
            </a:r>
            <a:r>
              <a:rPr lang="en-IN" sz="2000" dirty="0"/>
              <a:t> Impact of an Investment’s Volatility on Portfolio Diversification Effects</a:t>
            </a:r>
          </a:p>
        </p:txBody>
      </p:sp>
      <p:pic>
        <p:nvPicPr>
          <p:cNvPr id="4" name="Picture 3" descr="Two graphs comparing the impact of an investment’s volatility on portfolio diversification effects for investments A, C, and D provide the following information. On both graphs, the x axis shows years 1 through 6. The y axis shows annual return from minus 50 percent to 50 percent . Estimated data points on each graph are as follows. graph 1. A table has 6 rows and 4 columns. The columns have the following headings from left to right. Year, Investment A, Investment C, Portfolio (A and C). The row entries are as follows. Row 1. Year, 1. Investment A, 25 percent return. Investment C, 45 percent return. Portfolio (A and C), 35 percent return. Row 2. Year, 2. Investment A, minus 20 percent return. Investment C, minus 40 percent return. Portfolio (A and C), minus 30 percent return. Row 3. Year, 3. Investment A, 10 percent return. Investment C, 50 percent return. Portfolio (A and C), 30 percent return. Row 4. Year, 4. Investment A, 40 percent return. Investment C, minus 40 percent return. Portfolio (A and C), 0 percent return. Row 5. Year, 5. Investment A, 5 percent return. Investment C, 25 percent return. Portfolio (A and C), 15 percent return. Row 6. Year, 6. Investment A, 15 percent return. Investment C, 25 percent return. Portfolio (A and C), 25 percent return.&#10;Graph 2. A table has 6 rows and 4 columns. The columns have the following headings from left to right. Year, Investment A, Investment D, Portfolio (A and D). The row entries are as follows. Row 1. Year, 1. Investment A, 25 percent return. Investment D, 20 percent return. Portfolio (A and D), 15 percent return. Row 2. Year, 2. Investment A, minus 20 percent return. Investment D, 0 percent return. Portfolio (A and D), 20 percent return. Row 3. Year, 3. Investment A, 10 percent return. Investment D, 30 percent return. Portfolio (A and D), 15 percent return. Row 4. Year, 4. Investment A, 40 percent return. Investment D, 25 percent return. Portfolio (A and D), 10 percent return. Row 5. Year, 5. Investment A, 5 percent return. Investment D, 10 percent return. Portfolio (A and D), 15 percent return. Row 6. Year, 6. Investment A, 15 percent return. Investment D, 15 percent return. Portfolio (A and D), 10 percent return."/>
          <p:cNvPicPr>
            <a:picLocks noChangeAspect="1"/>
          </p:cNvPicPr>
          <p:nvPr/>
        </p:nvPicPr>
        <p:blipFill rotWithShape="1">
          <a:blip r:embed="rId2">
            <a:extLst>
              <a:ext uri="{28A0092B-C50C-407E-A947-70E740481C1C}">
                <a14:useLocalDpi xmlns:a14="http://schemas.microsoft.com/office/drawing/2010/main" val="0"/>
              </a:ext>
            </a:extLst>
          </a:blip>
          <a:srcRect t="9439"/>
          <a:stretch/>
        </p:blipFill>
        <p:spPr>
          <a:xfrm>
            <a:off x="948011" y="2385504"/>
            <a:ext cx="7247978" cy="3847796"/>
          </a:xfrm>
          <a:prstGeom prst="rect">
            <a:avLst/>
          </a:prstGeom>
        </p:spPr>
      </p:pic>
    </p:spTree>
    <p:extLst>
      <p:ext uri="{BB962C8B-B14F-4D97-AF65-F5344CB8AC3E}">
        <p14:creationId xmlns:p14="http://schemas.microsoft.com/office/powerpoint/2010/main" val="197890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latin typeface="Arial (Heading)"/>
                <a:ea typeface="ヒラギノ角ゴ Pro W3" charset="0"/>
                <a:cs typeface="ヒラギノ角ゴ Pro W3" charset="0"/>
              </a:rPr>
              <a:t>How Diversification Reduces Risk </a:t>
            </a:r>
            <a:r>
              <a:rPr lang="en-US" sz="2000" b="0" kern="1200" dirty="0" smtClean="0">
                <a:latin typeface="Arial (Heading)"/>
                <a:ea typeface="ヒラギノ角ゴ Pro W3" charset="0"/>
                <a:cs typeface="ヒラギノ角ゴ Pro W3" charset="0"/>
              </a:rPr>
              <a:t>(6 </a:t>
            </a:r>
            <a:r>
              <a:rPr lang="en-US" sz="2000" b="0" kern="1200" dirty="0">
                <a:latin typeface="Arial (Heading)"/>
                <a:ea typeface="ヒラギノ角ゴ Pro W3" charset="0"/>
                <a:cs typeface="ヒラギノ角ゴ Pro W3" charset="0"/>
              </a:rPr>
              <a:t>of 6)</a:t>
            </a:r>
            <a:endParaRPr lang="en-IN" sz="2000" dirty="0"/>
          </a:p>
        </p:txBody>
      </p:sp>
      <p:sp>
        <p:nvSpPr>
          <p:cNvPr id="3" name="Content Placeholder 2"/>
          <p:cNvSpPr>
            <a:spLocks noGrp="1"/>
          </p:cNvSpPr>
          <p:nvPr>
            <p:ph sz="quarter" idx="13"/>
          </p:nvPr>
        </p:nvSpPr>
        <p:spPr>
          <a:xfrm>
            <a:off x="457200" y="1556328"/>
            <a:ext cx="8229600" cy="421062"/>
          </a:xfrm>
        </p:spPr>
        <p:txBody>
          <a:bodyPr/>
          <a:lstStyle/>
          <a:p>
            <a:pPr marL="0" indent="0">
              <a:buNone/>
            </a:pPr>
            <a:r>
              <a:rPr lang="en-IN" sz="2000" b="1" dirty="0"/>
              <a:t>Exhibit 18.3</a:t>
            </a:r>
            <a:r>
              <a:rPr lang="en-IN" sz="2000" dirty="0"/>
              <a:t> Impact of Correlations on Portfolio Diversification Effects</a:t>
            </a:r>
          </a:p>
        </p:txBody>
      </p:sp>
      <p:pic>
        <p:nvPicPr>
          <p:cNvPr id="5" name="Picture 4" descr="Three graphs comparing the impact of correlations on portfolio diversification effects for investments A, E, F, and G provide the following information. On all three graphs, the x axis shoes years 1 6. The y axis shows annual return from minus 30 percent to 50 percent. Estimated data points are as follows. Graph 1. A table has 6 rows and 4 columns. The columns have the following headings from left to right. Year, Investment A, Investment E, Portfolio (A and E). The row entries are as follows. Row 1. Year, 1. Investment A, 25 percent return. Investment E, 30 percent return. Portfolio (A and E), 30 percent return. Row 2. Year, 2. Investment A, minus 20 percent return. Investment E, minus 25 percent return. Portfolio (A and E), minus 25 percent return. Row 3. Year, 3. Investment A, 10 percent return. Investment E, 10 percent return. Portfolio (A and E), 10 percent return. Row 4. Year, 4. Investment A, 40 percent return. Investment E, 30 percent return. Portfolio (A and E), 35 percent return. Row 5. Year, 5. Investment A, 5 percent return. Investment E, 0 percent return. Portfolio (A and E), 5 percent return. Row 6. Year, 6. Investment A, 15 percent return. Investment E, 20 percent return. Portfolio (A and E), 20 percent return. Graph 2. A table has 6 rows and 4 columns. The columns have the following headings from left to right. Year, Investment A, Investment F, Portfolio (A and F). The row entries are as follows. Row 1. Year, 1. Investment A, 25 percent return. Investment F, 5 percent return. Portfolio (A and F), 15 percent return. Row 2. Year, 2. Investment A, minus 20 percent return. Investment F, 40 percent return. Portfolio (A and F), 10 percent return. Row 3. Year, 3. Investment A, 10 percent return. Investment F, 25 percent return. Portfolio (A and F), 15 percent return. Row 4. Year, 4. Investment A, 40 percent return. Investment F, minus 10 percent return. Portfolio (A and F), 15 percent return. Row 5. Year, 5. Investment A, 5 percent return. Investment F, 25 percent return. Portfolio (A and F), 12 percent return. Row 6. Year, 6. Investment A, 15 percent return. Investment F, 20 percent return. Portfolio (A and F), 15 percent return. Graph 3. A table has 6 rows and 4 columns. The columns have the following headings from left to right. Year, Investment A, Investment G, Portfolio (A and G). The row entries are as follows. Row 1. Year, 1. Investment A, 25 percent return. Investment G, 15 percent return. Portfolio (A and G), 20 percent return. Row 2. Year, 2. Investment A, minus 20 percent return. Investment G, 10 percent return. Portfolio (A and G), minus 5 percent return. Row 3. Year, 3. Investment A, 10 percent return. Investment G, 15 percent return. Portfolio (A and G), 15 percent return. Row 4. Year, 4. Investment A, 40 percent return. Investment G, 10 percent return. Portfolio (A and G), 25 percent return. Row 5. Year, 5. Investment A, 5 percent return. Investment G, minus 15 percent return. Portfolio (A and G), minus 5 percent return. Row 6. Year, 6. Investment A, 15 percent return. Investment G, minus 5 percent return. Portfolio (A and G), 5 percent return."/>
          <p:cNvPicPr>
            <a:picLocks noChangeAspect="1"/>
          </p:cNvPicPr>
          <p:nvPr/>
        </p:nvPicPr>
        <p:blipFill rotWithShape="1">
          <a:blip r:embed="rId2">
            <a:extLst>
              <a:ext uri="{28A0092B-C50C-407E-A947-70E740481C1C}">
                <a14:useLocalDpi xmlns:a14="http://schemas.microsoft.com/office/drawing/2010/main" val="0"/>
              </a:ext>
            </a:extLst>
          </a:blip>
          <a:srcRect t="9648"/>
          <a:stretch/>
        </p:blipFill>
        <p:spPr>
          <a:xfrm>
            <a:off x="533400" y="2214761"/>
            <a:ext cx="8077200" cy="3597556"/>
          </a:xfrm>
          <a:prstGeom prst="rect">
            <a:avLst/>
          </a:prstGeom>
        </p:spPr>
      </p:pic>
    </p:spTree>
    <p:extLst>
      <p:ext uri="{BB962C8B-B14F-4D97-AF65-F5344CB8AC3E}">
        <p14:creationId xmlns:p14="http://schemas.microsoft.com/office/powerpoint/2010/main" val="4129484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latin typeface="Arial (Heading)"/>
                <a:ea typeface="ヒラギノ角ゴ Pro W3" charset="0"/>
                <a:cs typeface="ヒラギノ角ゴ Pro W3" charset="0"/>
              </a:rPr>
              <a:t>Financial Planning Online </a:t>
            </a:r>
            <a:r>
              <a:rPr lang="en-US" sz="2000" b="0" kern="1200" dirty="0">
                <a:latin typeface="Arial (Heading)"/>
                <a:ea typeface="ヒラギノ角ゴ Pro W3" charset="0"/>
                <a:cs typeface="ヒラギノ角ゴ Pro W3" charset="0"/>
              </a:rPr>
              <a:t>(1 of </a:t>
            </a:r>
            <a:r>
              <a:rPr lang="en-US" sz="2000" b="0" kern="1200" dirty="0" smtClean="0">
                <a:latin typeface="Arial (Heading)"/>
                <a:ea typeface="ヒラギノ角ゴ Pro W3" charset="0"/>
                <a:cs typeface="ヒラギノ角ゴ Pro W3" charset="0"/>
              </a:rPr>
              <a:t>2)</a:t>
            </a:r>
            <a:endParaRPr lang="en-IN" dirty="0"/>
          </a:p>
        </p:txBody>
      </p:sp>
      <p:sp>
        <p:nvSpPr>
          <p:cNvPr id="3" name="Content Placeholder 2"/>
          <p:cNvSpPr>
            <a:spLocks noGrp="1"/>
          </p:cNvSpPr>
          <p:nvPr>
            <p:ph sz="quarter" idx="13"/>
          </p:nvPr>
        </p:nvSpPr>
        <p:spPr>
          <a:xfrm>
            <a:off x="457200" y="1556327"/>
            <a:ext cx="4114800" cy="424874"/>
          </a:xfrm>
        </p:spPr>
        <p:txBody>
          <a:bodyPr/>
          <a:lstStyle/>
          <a:p>
            <a:pPr marL="255600"/>
            <a:r>
              <a:rPr lang="en-US" kern="1200" dirty="0">
                <a:solidFill>
                  <a:srgbClr val="000000"/>
                </a:solidFill>
                <a:latin typeface="Arial (Body)"/>
                <a:ea typeface="ヒラギノ角ゴ Pro W3" charset="0"/>
                <a:cs typeface="ヒラギノ角ゴ Pro W3" charset="0"/>
              </a:rPr>
              <a:t>Go to the finance section of</a:t>
            </a:r>
            <a:endParaRPr lang="en-US" kern="1200" dirty="0">
              <a:solidFill>
                <a:srgbClr val="000000"/>
              </a:solidFill>
              <a:latin typeface="Arial (Body)"/>
              <a:ea typeface="ＭＳ Ｐゴシック" charset="0"/>
              <a:cs typeface="ＭＳ Ｐゴシック" charset="0"/>
            </a:endParaRPr>
          </a:p>
        </p:txBody>
      </p:sp>
      <p:sp>
        <p:nvSpPr>
          <p:cNvPr id="4" name="Text Placeholder 3"/>
          <p:cNvSpPr>
            <a:spLocks noGrp="1"/>
          </p:cNvSpPr>
          <p:nvPr>
            <p:ph type="body" sz="quarter" idx="14"/>
          </p:nvPr>
        </p:nvSpPr>
        <p:spPr>
          <a:xfrm>
            <a:off x="4632382" y="1533649"/>
            <a:ext cx="4213412" cy="470230"/>
          </a:xfrm>
        </p:spPr>
        <p:txBody>
          <a:bodyPr lIns="0" tIns="0" rIns="0" bIns="0"/>
          <a:lstStyle/>
          <a:p>
            <a:pPr marL="0" lvl="0" indent="0">
              <a:spcAft>
                <a:spcPct val="0"/>
              </a:spcAft>
              <a:buSzPts val="2400"/>
              <a:buNone/>
            </a:pPr>
            <a:r>
              <a:rPr lang="en-US" kern="1200" dirty="0">
                <a:solidFill>
                  <a:srgbClr val="000000"/>
                </a:solidFill>
                <a:latin typeface="Arial (Body)"/>
                <a:ea typeface="ヒラギノ角ゴ Pro W3" charset="0"/>
                <a:cs typeface="ヒラギノ角ゴ Pro W3" charset="0"/>
                <a:hlinkClick r:id="rId2" tooltip="https://in.yahoo.com/?p=us"/>
              </a:rPr>
              <a:t>Yahoo.com</a:t>
            </a:r>
            <a:endParaRPr lang="en-US" kern="1200" dirty="0">
              <a:solidFill>
                <a:srgbClr val="000000"/>
              </a:solidFill>
              <a:latin typeface="Arial (Body)"/>
              <a:ea typeface="ヒラギノ角ゴ Pro W3" charset="0"/>
              <a:cs typeface="ヒラギノ角ゴ Pro W3" charset="0"/>
            </a:endParaRPr>
          </a:p>
        </p:txBody>
      </p:sp>
      <p:sp>
        <p:nvSpPr>
          <p:cNvPr id="5" name="Content Placeholder 4"/>
          <p:cNvSpPr>
            <a:spLocks noGrp="1"/>
          </p:cNvSpPr>
          <p:nvPr>
            <p:ph sz="quarter" idx="15"/>
          </p:nvPr>
        </p:nvSpPr>
        <p:spPr>
          <a:xfrm>
            <a:off x="457200" y="2121455"/>
            <a:ext cx="8229600" cy="1717299"/>
          </a:xfrm>
        </p:spPr>
        <p:txBody>
          <a:bodyPr lIns="0" tIns="0" rIns="0" bIns="0"/>
          <a:lstStyle/>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Click “Get Quotes” after inserting a stock ticker symbol.</a:t>
            </a:r>
          </a:p>
          <a:p>
            <a:pPr marL="255651" lvl="0" indent="-255651">
              <a:spcAft>
                <a:spcPct val="0"/>
              </a:spcAft>
              <a:buSzPts val="2400"/>
            </a:pPr>
            <a:r>
              <a:rPr lang="en-US" kern="1200" dirty="0">
                <a:solidFill>
                  <a:srgbClr val="000000"/>
                </a:solidFill>
                <a:latin typeface="Arial (Body)"/>
                <a:ea typeface="ヒラギノ角ゴ Pro W3" charset="0"/>
                <a:cs typeface="ヒラギノ角ゴ Pro W3" charset="0"/>
              </a:rPr>
              <a:t>This Web site will give you a trend of the stock price. Notice that you can customize the trend to focus on the period in which you are interested</a:t>
            </a:r>
            <a:endParaRPr lang="en-US" kern="1200" dirty="0">
              <a:solidFill>
                <a:srgbClr val="000000"/>
              </a:solidFill>
              <a:latin typeface="Arial (Body)"/>
              <a:ea typeface="ヒラギノ角ゴ Pro W3" charset="0"/>
            </a:endParaRPr>
          </a:p>
        </p:txBody>
      </p:sp>
    </p:spTree>
    <p:extLst>
      <p:ext uri="{BB962C8B-B14F-4D97-AF65-F5344CB8AC3E}">
        <p14:creationId xmlns:p14="http://schemas.microsoft.com/office/powerpoint/2010/main" val="2220203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9989</TotalTime>
  <Words>1544</Words>
  <Application>Microsoft Office PowerPoint</Application>
  <PresentationFormat>On-screen Show (4:3)</PresentationFormat>
  <Paragraphs>139</Paragraphs>
  <Slides>30</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ＭＳ Ｐゴシック</vt:lpstr>
      <vt:lpstr>Arial</vt:lpstr>
      <vt:lpstr>Arial (Body)</vt:lpstr>
      <vt:lpstr>Arial (Heading)</vt:lpstr>
      <vt:lpstr>Arial (Headings)</vt:lpstr>
      <vt:lpstr>Noto Sans Symbols</vt:lpstr>
      <vt:lpstr>Times</vt:lpstr>
      <vt:lpstr>Times New Roman</vt:lpstr>
      <vt:lpstr>Verdana</vt:lpstr>
      <vt:lpstr>ヒラギノ角ゴ Pro W3</vt:lpstr>
      <vt:lpstr>508 Lecture</vt:lpstr>
      <vt:lpstr>1_508 Lecture</vt:lpstr>
      <vt:lpstr>Personal Finance</vt:lpstr>
      <vt:lpstr>Chapter Objectives</vt:lpstr>
      <vt:lpstr>How Diversification Reduces Risk (1 of 6)</vt:lpstr>
      <vt:lpstr>How Diversification Reduces Risk (2 of 6)</vt:lpstr>
      <vt:lpstr>How Diversification Reduces Risk (3 of 6)</vt:lpstr>
      <vt:lpstr>How Diversification Reduces Risk (4 of 6)</vt:lpstr>
      <vt:lpstr>How Diversification Reduces Risk (5 of 6)</vt:lpstr>
      <vt:lpstr>How Diversification Reduces Risk (6 of 6)</vt:lpstr>
      <vt:lpstr>Financial Planning Online (1 of 2)</vt:lpstr>
      <vt:lpstr>Strategies for Diversifying (1 of 3)</vt:lpstr>
      <vt:lpstr>Strategies for Diversifying (2 of 3)</vt:lpstr>
      <vt:lpstr>Strategies for Diversifying (3 of 3)</vt:lpstr>
      <vt:lpstr>Asset Allocation Strategies (1 of 8)</vt:lpstr>
      <vt:lpstr>Asset Allocation Strategies (2 of 8)</vt:lpstr>
      <vt:lpstr>Asset Allocation Strategies (3 of 8)</vt:lpstr>
      <vt:lpstr>Asset Allocation Strategies (4 of 8)</vt:lpstr>
      <vt:lpstr>Asset Allocation Strategies (5 of 8)</vt:lpstr>
      <vt:lpstr>Asset Allocation Strategies (6 of 8)</vt:lpstr>
      <vt:lpstr>Asset Allocation Strategies (7 of 8)</vt:lpstr>
      <vt:lpstr>Asset Allocation Strategies (8 of 8)</vt:lpstr>
      <vt:lpstr>Your Asset Allocation Decision</vt:lpstr>
      <vt:lpstr>Factors That Affect the Asset Allocation Decision (1 of 3)</vt:lpstr>
      <vt:lpstr>Factors That Affect the Asset Allocation Decision (2 of 3)</vt:lpstr>
      <vt:lpstr>Factors That Affect the Asset Allocation Decision (3 of 3)</vt:lpstr>
      <vt:lpstr>Financial Planning Online (2 of 2)</vt:lpstr>
      <vt:lpstr>How Asset Allocation Fits within Your Financial Plan (1 of 4)</vt:lpstr>
      <vt:lpstr>How Asset Allocation Fits within Your Financial Plan (2 of 4)</vt:lpstr>
      <vt:lpstr>How Asset Allocation Fits within Your Financial Plan (3 of 4)</vt:lpstr>
      <vt:lpstr>How Asset Allocation Fits within Your Financial Plan (4 of 4)</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Finance, Seventh Edition, Chapter 18, Asset Allocation</dc:title>
  <dc:subject>BusPub</dc:subject>
  <dc:creator>Madura</dc:creator>
  <cp:keywords>Personal Finance</cp:keywords>
  <cp:lastModifiedBy>Anitha, Gopalakrishnan</cp:lastModifiedBy>
  <cp:revision>1206</cp:revision>
  <dcterms:modified xsi:type="dcterms:W3CDTF">2019-02-13T12:20:21Z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