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4"/>
  </p:sldMasterIdLst>
  <p:sldIdLst>
    <p:sldId id="256" r:id="rId5"/>
    <p:sldId id="257" r:id="rId6"/>
    <p:sldId id="283" r:id="rId7"/>
    <p:sldId id="259" r:id="rId8"/>
    <p:sldId id="260" r:id="rId9"/>
    <p:sldId id="266" r:id="rId10"/>
    <p:sldId id="267" r:id="rId11"/>
    <p:sldId id="268" r:id="rId12"/>
    <p:sldId id="269" r:id="rId13"/>
    <p:sldId id="270" r:id="rId14"/>
    <p:sldId id="271" r:id="rId15"/>
    <p:sldId id="262" r:id="rId16"/>
    <p:sldId id="282" r:id="rId17"/>
    <p:sldId id="263" r:id="rId18"/>
    <p:sldId id="272" r:id="rId19"/>
    <p:sldId id="274" r:id="rId20"/>
    <p:sldId id="275" r:id="rId21"/>
    <p:sldId id="276" r:id="rId22"/>
    <p:sldId id="277" r:id="rId23"/>
    <p:sldId id="265" r:id="rId24"/>
    <p:sldId id="279" r:id="rId25"/>
    <p:sldId id="280" r:id="rId26"/>
    <p:sldId id="273" r:id="rId27"/>
    <p:sldId id="281" r:id="rId28"/>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C7C0BC-F928-B897-5EDC-79E36A75CD3F}" v="280" dt="2021-03-15T10:32:24"/>
    <p1510:client id="{F777B49F-D0CD-2000-92F9-A9F02E01A456}" v="158" dt="2021-03-15T10:04:11.6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400"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 Id="rId8"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43FBA0-89E1-4C43-953F-5291A9B3F9ED}" type="doc">
      <dgm:prSet loTypeId="urn:microsoft.com/office/officeart/2005/8/layout/hierarchy4" loCatId="list" qsTypeId="urn:microsoft.com/office/officeart/2005/8/quickstyle/simple1" qsCatId="simple" csTypeId="urn:microsoft.com/office/officeart/2005/8/colors/accent5_1" csCatId="accent5" phldr="1"/>
      <dgm:spPr/>
      <dgm:t>
        <a:bodyPr/>
        <a:lstStyle/>
        <a:p>
          <a:endParaRPr lang="pl-PL"/>
        </a:p>
      </dgm:t>
    </dgm:pt>
    <dgm:pt modelId="{B77AE4A0-7D96-4BE2-AAAD-13C9BC42AE1C}">
      <dgm:prSet phldrT="[Tekst]" custT="1"/>
      <dgm:spPr/>
      <dgm:t>
        <a:bodyPr/>
        <a:lstStyle/>
        <a:p>
          <a:r>
            <a:rPr lang="pl-PL" sz="2400" dirty="0"/>
            <a:t>Środek zaskarżenia</a:t>
          </a:r>
        </a:p>
      </dgm:t>
    </dgm:pt>
    <dgm:pt modelId="{3DB281F4-F1AD-41C9-A6EC-354A71F26594}" type="parTrans" cxnId="{5BE72934-A179-43DE-9D61-F13D508878FE}">
      <dgm:prSet/>
      <dgm:spPr/>
      <dgm:t>
        <a:bodyPr/>
        <a:lstStyle/>
        <a:p>
          <a:endParaRPr lang="pl-PL"/>
        </a:p>
      </dgm:t>
    </dgm:pt>
    <dgm:pt modelId="{9F02AD86-0A66-4A3F-959B-CCDE5F8D4E72}" type="sibTrans" cxnId="{5BE72934-A179-43DE-9D61-F13D508878FE}">
      <dgm:prSet/>
      <dgm:spPr/>
      <dgm:t>
        <a:bodyPr/>
        <a:lstStyle/>
        <a:p>
          <a:endParaRPr lang="pl-PL"/>
        </a:p>
      </dgm:t>
    </dgm:pt>
    <dgm:pt modelId="{7C2B8773-A3A7-4884-B322-DA63F4CA0FCD}">
      <dgm:prSet phldrT="[Tekst]" custT="1"/>
      <dgm:spPr/>
      <dgm:t>
        <a:bodyPr/>
        <a:lstStyle/>
        <a:p>
          <a:r>
            <a:rPr lang="pl-PL" sz="1200" dirty="0"/>
            <a:t>Zakres zaskarżenia (w całości/w części)</a:t>
          </a:r>
        </a:p>
      </dgm:t>
    </dgm:pt>
    <dgm:pt modelId="{F53E0E2A-116B-4859-AA89-CE5E9256865B}" type="parTrans" cxnId="{E9D5EFF3-7F16-407D-BBDE-7B5D67912CFE}">
      <dgm:prSet/>
      <dgm:spPr/>
      <dgm:t>
        <a:bodyPr/>
        <a:lstStyle/>
        <a:p>
          <a:endParaRPr lang="pl-PL"/>
        </a:p>
      </dgm:t>
    </dgm:pt>
    <dgm:pt modelId="{1FF0C121-5F94-407B-B23B-4086E7A602CB}" type="sibTrans" cxnId="{E9D5EFF3-7F16-407D-BBDE-7B5D67912CFE}">
      <dgm:prSet/>
      <dgm:spPr/>
      <dgm:t>
        <a:bodyPr/>
        <a:lstStyle/>
        <a:p>
          <a:endParaRPr lang="pl-PL"/>
        </a:p>
      </dgm:t>
    </dgm:pt>
    <dgm:pt modelId="{9BE92C3A-43C0-4C5F-9248-7B65666AE18E}">
      <dgm:prSet phldrT="[Tekst]"/>
      <dgm:spPr/>
      <dgm:t>
        <a:bodyPr/>
        <a:lstStyle/>
        <a:p>
          <a:r>
            <a:rPr lang="pl-PL" dirty="0"/>
            <a:t>Zarzuty, które należy zgłosić przed wdaniem się w spór co do istoty sprawy</a:t>
          </a:r>
        </a:p>
      </dgm:t>
    </dgm:pt>
    <dgm:pt modelId="{DEB8A61D-5EB0-4775-AAFF-12201A75F1AB}" type="parTrans" cxnId="{57011F92-1D96-4C0E-89CA-2ECBAA1CE39A}">
      <dgm:prSet/>
      <dgm:spPr/>
      <dgm:t>
        <a:bodyPr/>
        <a:lstStyle/>
        <a:p>
          <a:endParaRPr lang="pl-PL"/>
        </a:p>
      </dgm:t>
    </dgm:pt>
    <dgm:pt modelId="{7B2268F5-3FAE-49AB-9ECA-38FC57FF405B}" type="sibTrans" cxnId="{57011F92-1D96-4C0E-89CA-2ECBAA1CE39A}">
      <dgm:prSet/>
      <dgm:spPr/>
      <dgm:t>
        <a:bodyPr/>
        <a:lstStyle/>
        <a:p>
          <a:endParaRPr lang="pl-PL"/>
        </a:p>
      </dgm:t>
    </dgm:pt>
    <dgm:pt modelId="{6492E2B5-27F4-44C1-9EE6-72FA81B1F17E}">
      <dgm:prSet phldrT="[Tekst]"/>
      <dgm:spPr/>
      <dgm:t>
        <a:bodyPr/>
        <a:lstStyle/>
        <a:p>
          <a:r>
            <a:rPr lang="pl-PL" dirty="0"/>
            <a:t>Wymagania z art. 126 KPC</a:t>
          </a:r>
        </a:p>
      </dgm:t>
    </dgm:pt>
    <dgm:pt modelId="{A8BF60B0-2294-49C5-A528-20C975A16BD4}" type="parTrans" cxnId="{F6F10A84-9486-454F-B34A-0A05B62C1CD2}">
      <dgm:prSet/>
      <dgm:spPr/>
      <dgm:t>
        <a:bodyPr/>
        <a:lstStyle/>
        <a:p>
          <a:endParaRPr lang="pl-PL"/>
        </a:p>
      </dgm:t>
    </dgm:pt>
    <dgm:pt modelId="{7AAE9D9B-48A2-41AF-A2D5-80B39413AC50}" type="sibTrans" cxnId="{F6F10A84-9486-454F-B34A-0A05B62C1CD2}">
      <dgm:prSet/>
      <dgm:spPr/>
      <dgm:t>
        <a:bodyPr/>
        <a:lstStyle/>
        <a:p>
          <a:endParaRPr lang="pl-PL"/>
        </a:p>
      </dgm:t>
    </dgm:pt>
    <dgm:pt modelId="{75026D93-F662-4B73-8870-38CBBF5D3DB4}">
      <dgm:prSet phldrT="[Tekst]" custT="1"/>
      <dgm:spPr/>
      <dgm:t>
        <a:bodyPr/>
        <a:lstStyle/>
        <a:p>
          <a:r>
            <a:rPr lang="pl-PL" sz="1200" dirty="0"/>
            <a:t>Forma pisemna</a:t>
          </a:r>
        </a:p>
      </dgm:t>
    </dgm:pt>
    <dgm:pt modelId="{002CA15E-46C7-483E-9466-B312D2C2DD24}" type="parTrans" cxnId="{8F5BAC01-AC7E-40AA-A6A7-CB0F0B05B335}">
      <dgm:prSet/>
      <dgm:spPr/>
      <dgm:t>
        <a:bodyPr/>
        <a:lstStyle/>
        <a:p>
          <a:endParaRPr lang="pl-PL"/>
        </a:p>
      </dgm:t>
    </dgm:pt>
    <dgm:pt modelId="{ADF1D133-0BD8-4E24-AA26-427BC8964D78}" type="sibTrans" cxnId="{8F5BAC01-AC7E-40AA-A6A7-CB0F0B05B335}">
      <dgm:prSet/>
      <dgm:spPr/>
      <dgm:t>
        <a:bodyPr/>
        <a:lstStyle/>
        <a:p>
          <a:endParaRPr lang="pl-PL"/>
        </a:p>
      </dgm:t>
    </dgm:pt>
    <dgm:pt modelId="{050A648A-EE43-4876-8095-52506EF3E2FC}">
      <dgm:prSet phldrT="[Tekst]"/>
      <dgm:spPr/>
      <dgm:t>
        <a:bodyPr/>
        <a:lstStyle/>
        <a:p>
          <a:r>
            <a:rPr lang="pl-PL" dirty="0"/>
            <a:t>PN- dodatkowe wymogi dla zarzutów- art. 493KPC</a:t>
          </a:r>
        </a:p>
      </dgm:t>
    </dgm:pt>
    <dgm:pt modelId="{6174F100-8873-4283-86A9-AFCE582EDC60}" type="parTrans" cxnId="{16E0EE97-FF39-460B-A241-FA597A1991F2}">
      <dgm:prSet/>
      <dgm:spPr/>
      <dgm:t>
        <a:bodyPr/>
        <a:lstStyle/>
        <a:p>
          <a:endParaRPr lang="pl-PL"/>
        </a:p>
      </dgm:t>
    </dgm:pt>
    <dgm:pt modelId="{DFA12A57-733B-4147-9A07-42495C5F90B3}" type="sibTrans" cxnId="{16E0EE97-FF39-460B-A241-FA597A1991F2}">
      <dgm:prSet/>
      <dgm:spPr/>
      <dgm:t>
        <a:bodyPr/>
        <a:lstStyle/>
        <a:p>
          <a:endParaRPr lang="pl-PL"/>
        </a:p>
      </dgm:t>
    </dgm:pt>
    <dgm:pt modelId="{49FA46EA-38F8-49BB-92E9-93C7EE3F7D58}" type="pres">
      <dgm:prSet presAssocID="{CF43FBA0-89E1-4C43-953F-5291A9B3F9ED}" presName="Name0" presStyleCnt="0">
        <dgm:presLayoutVars>
          <dgm:chPref val="1"/>
          <dgm:dir/>
          <dgm:animOne val="branch"/>
          <dgm:animLvl val="lvl"/>
          <dgm:resizeHandles/>
        </dgm:presLayoutVars>
      </dgm:prSet>
      <dgm:spPr/>
    </dgm:pt>
    <dgm:pt modelId="{48D61559-8A04-4145-9E51-7911DBE42855}" type="pres">
      <dgm:prSet presAssocID="{B77AE4A0-7D96-4BE2-AAAD-13C9BC42AE1C}" presName="vertOne" presStyleCnt="0"/>
      <dgm:spPr/>
    </dgm:pt>
    <dgm:pt modelId="{04918607-4595-4514-8CFC-B5FC61ECF80C}" type="pres">
      <dgm:prSet presAssocID="{B77AE4A0-7D96-4BE2-AAAD-13C9BC42AE1C}" presName="txOne" presStyleLbl="node0" presStyleIdx="0" presStyleCnt="1" custLinFactY="-50240" custLinFactNeighborX="0" custLinFactNeighborY="-100000">
        <dgm:presLayoutVars>
          <dgm:chPref val="3"/>
        </dgm:presLayoutVars>
      </dgm:prSet>
      <dgm:spPr/>
    </dgm:pt>
    <dgm:pt modelId="{4586CDEB-2347-4FFE-A07D-231E474D7479}" type="pres">
      <dgm:prSet presAssocID="{B77AE4A0-7D96-4BE2-AAAD-13C9BC42AE1C}" presName="parTransOne" presStyleCnt="0"/>
      <dgm:spPr/>
    </dgm:pt>
    <dgm:pt modelId="{9F035F30-D644-44F9-909E-EEC4FDF4978D}" type="pres">
      <dgm:prSet presAssocID="{B77AE4A0-7D96-4BE2-AAAD-13C9BC42AE1C}" presName="horzOne" presStyleCnt="0"/>
      <dgm:spPr/>
    </dgm:pt>
    <dgm:pt modelId="{5E446370-441D-4D4C-8353-FB20F48BB1B1}" type="pres">
      <dgm:prSet presAssocID="{7C2B8773-A3A7-4884-B322-DA63F4CA0FCD}" presName="vertTwo" presStyleCnt="0"/>
      <dgm:spPr/>
    </dgm:pt>
    <dgm:pt modelId="{7AF3C7AE-29FB-4483-A27A-87BF81F62B1C}" type="pres">
      <dgm:prSet presAssocID="{7C2B8773-A3A7-4884-B322-DA63F4CA0FCD}" presName="txTwo" presStyleLbl="node2" presStyleIdx="0" presStyleCnt="2">
        <dgm:presLayoutVars>
          <dgm:chPref val="3"/>
        </dgm:presLayoutVars>
      </dgm:prSet>
      <dgm:spPr/>
    </dgm:pt>
    <dgm:pt modelId="{FB083960-2E61-42BF-9C2E-DF6B714F8833}" type="pres">
      <dgm:prSet presAssocID="{7C2B8773-A3A7-4884-B322-DA63F4CA0FCD}" presName="parTransTwo" presStyleCnt="0"/>
      <dgm:spPr/>
    </dgm:pt>
    <dgm:pt modelId="{68CEC00B-6416-4422-9978-B1ADBD439E43}" type="pres">
      <dgm:prSet presAssocID="{7C2B8773-A3A7-4884-B322-DA63F4CA0FCD}" presName="horzTwo" presStyleCnt="0"/>
      <dgm:spPr/>
    </dgm:pt>
    <dgm:pt modelId="{ED76A3D3-BFDD-4F94-A81C-6DB7B4290565}" type="pres">
      <dgm:prSet presAssocID="{9BE92C3A-43C0-4C5F-9248-7B65666AE18E}" presName="vertThree" presStyleCnt="0"/>
      <dgm:spPr/>
    </dgm:pt>
    <dgm:pt modelId="{EE5A0F4F-18E2-46F2-8773-40C3B568FDF2}" type="pres">
      <dgm:prSet presAssocID="{9BE92C3A-43C0-4C5F-9248-7B65666AE18E}" presName="txThree" presStyleLbl="node3" presStyleIdx="0" presStyleCnt="3">
        <dgm:presLayoutVars>
          <dgm:chPref val="3"/>
        </dgm:presLayoutVars>
      </dgm:prSet>
      <dgm:spPr/>
    </dgm:pt>
    <dgm:pt modelId="{1838A547-FD02-475B-9D9C-B48681B14201}" type="pres">
      <dgm:prSet presAssocID="{9BE92C3A-43C0-4C5F-9248-7B65666AE18E}" presName="horzThree" presStyleCnt="0"/>
      <dgm:spPr/>
    </dgm:pt>
    <dgm:pt modelId="{1BC3FFE5-B9AA-408D-BD5C-29BED8606575}" type="pres">
      <dgm:prSet presAssocID="{7B2268F5-3FAE-49AB-9ECA-38FC57FF405B}" presName="sibSpaceThree" presStyleCnt="0"/>
      <dgm:spPr/>
    </dgm:pt>
    <dgm:pt modelId="{C601711C-4982-43EC-BBDD-6F0714E7728E}" type="pres">
      <dgm:prSet presAssocID="{6492E2B5-27F4-44C1-9EE6-72FA81B1F17E}" presName="vertThree" presStyleCnt="0"/>
      <dgm:spPr/>
    </dgm:pt>
    <dgm:pt modelId="{B32DB2E9-09E6-47B8-99C8-D8A89615F237}" type="pres">
      <dgm:prSet presAssocID="{6492E2B5-27F4-44C1-9EE6-72FA81B1F17E}" presName="txThree" presStyleLbl="node3" presStyleIdx="1" presStyleCnt="3">
        <dgm:presLayoutVars>
          <dgm:chPref val="3"/>
        </dgm:presLayoutVars>
      </dgm:prSet>
      <dgm:spPr/>
    </dgm:pt>
    <dgm:pt modelId="{9DDE99AC-66B2-4662-ADB7-0797FB22F0F5}" type="pres">
      <dgm:prSet presAssocID="{6492E2B5-27F4-44C1-9EE6-72FA81B1F17E}" presName="horzThree" presStyleCnt="0"/>
      <dgm:spPr/>
    </dgm:pt>
    <dgm:pt modelId="{45A8BE32-1B9C-4273-B3AF-3DD922F25A8E}" type="pres">
      <dgm:prSet presAssocID="{1FF0C121-5F94-407B-B23B-4086E7A602CB}" presName="sibSpaceTwo" presStyleCnt="0"/>
      <dgm:spPr/>
    </dgm:pt>
    <dgm:pt modelId="{571CAEF8-6A39-4149-9637-D0E42C0B226C}" type="pres">
      <dgm:prSet presAssocID="{75026D93-F662-4B73-8870-38CBBF5D3DB4}" presName="vertTwo" presStyleCnt="0"/>
      <dgm:spPr/>
    </dgm:pt>
    <dgm:pt modelId="{3E9F3F71-8E2F-44EB-BFA3-C7F52C60484D}" type="pres">
      <dgm:prSet presAssocID="{75026D93-F662-4B73-8870-38CBBF5D3DB4}" presName="txTwo" presStyleLbl="node2" presStyleIdx="1" presStyleCnt="2">
        <dgm:presLayoutVars>
          <dgm:chPref val="3"/>
        </dgm:presLayoutVars>
      </dgm:prSet>
      <dgm:spPr/>
    </dgm:pt>
    <dgm:pt modelId="{2CD8F11F-899B-4D6E-8413-C08F19E84534}" type="pres">
      <dgm:prSet presAssocID="{75026D93-F662-4B73-8870-38CBBF5D3DB4}" presName="parTransTwo" presStyleCnt="0"/>
      <dgm:spPr/>
    </dgm:pt>
    <dgm:pt modelId="{76438F94-549D-4228-9101-3C11826241B9}" type="pres">
      <dgm:prSet presAssocID="{75026D93-F662-4B73-8870-38CBBF5D3DB4}" presName="horzTwo" presStyleCnt="0"/>
      <dgm:spPr/>
    </dgm:pt>
    <dgm:pt modelId="{16182F33-FE5E-43E2-AF4A-C694DF98281F}" type="pres">
      <dgm:prSet presAssocID="{050A648A-EE43-4876-8095-52506EF3E2FC}" presName="vertThree" presStyleCnt="0"/>
      <dgm:spPr/>
    </dgm:pt>
    <dgm:pt modelId="{3E57BFC1-E796-4842-8E65-55462E4F035D}" type="pres">
      <dgm:prSet presAssocID="{050A648A-EE43-4876-8095-52506EF3E2FC}" presName="txThree" presStyleLbl="node3" presStyleIdx="2" presStyleCnt="3">
        <dgm:presLayoutVars>
          <dgm:chPref val="3"/>
        </dgm:presLayoutVars>
      </dgm:prSet>
      <dgm:spPr/>
    </dgm:pt>
    <dgm:pt modelId="{471B0DF7-B5AF-4F3C-8C69-B791874B77A2}" type="pres">
      <dgm:prSet presAssocID="{050A648A-EE43-4876-8095-52506EF3E2FC}" presName="horzThree" presStyleCnt="0"/>
      <dgm:spPr/>
    </dgm:pt>
  </dgm:ptLst>
  <dgm:cxnLst>
    <dgm:cxn modelId="{8F5BAC01-AC7E-40AA-A6A7-CB0F0B05B335}" srcId="{B77AE4A0-7D96-4BE2-AAAD-13C9BC42AE1C}" destId="{75026D93-F662-4B73-8870-38CBBF5D3DB4}" srcOrd="1" destOrd="0" parTransId="{002CA15E-46C7-483E-9466-B312D2C2DD24}" sibTransId="{ADF1D133-0BD8-4E24-AA26-427BC8964D78}"/>
    <dgm:cxn modelId="{D6733A24-A964-4F7C-B6E3-EB0879394A18}" type="presOf" srcId="{6492E2B5-27F4-44C1-9EE6-72FA81B1F17E}" destId="{B32DB2E9-09E6-47B8-99C8-D8A89615F237}" srcOrd="0" destOrd="0" presId="urn:microsoft.com/office/officeart/2005/8/layout/hierarchy4"/>
    <dgm:cxn modelId="{52919227-C1D3-4F6E-B119-7F222F15101F}" type="presOf" srcId="{050A648A-EE43-4876-8095-52506EF3E2FC}" destId="{3E57BFC1-E796-4842-8E65-55462E4F035D}" srcOrd="0" destOrd="0" presId="urn:microsoft.com/office/officeart/2005/8/layout/hierarchy4"/>
    <dgm:cxn modelId="{5BE72934-A179-43DE-9D61-F13D508878FE}" srcId="{CF43FBA0-89E1-4C43-953F-5291A9B3F9ED}" destId="{B77AE4A0-7D96-4BE2-AAAD-13C9BC42AE1C}" srcOrd="0" destOrd="0" parTransId="{3DB281F4-F1AD-41C9-A6EC-354A71F26594}" sibTransId="{9F02AD86-0A66-4A3F-959B-CCDE5F8D4E72}"/>
    <dgm:cxn modelId="{E8D7C967-7065-48D4-9829-9E8A871D0F5D}" type="presOf" srcId="{B77AE4A0-7D96-4BE2-AAAD-13C9BC42AE1C}" destId="{04918607-4595-4514-8CFC-B5FC61ECF80C}" srcOrd="0" destOrd="0" presId="urn:microsoft.com/office/officeart/2005/8/layout/hierarchy4"/>
    <dgm:cxn modelId="{B5F59674-F918-48BC-9521-6C9CF183A065}" type="presOf" srcId="{7C2B8773-A3A7-4884-B322-DA63F4CA0FCD}" destId="{7AF3C7AE-29FB-4483-A27A-87BF81F62B1C}" srcOrd="0" destOrd="0" presId="urn:microsoft.com/office/officeart/2005/8/layout/hierarchy4"/>
    <dgm:cxn modelId="{B285B578-F6D8-4FFF-8A4D-5550484F19BD}" type="presOf" srcId="{9BE92C3A-43C0-4C5F-9248-7B65666AE18E}" destId="{EE5A0F4F-18E2-46F2-8773-40C3B568FDF2}" srcOrd="0" destOrd="0" presId="urn:microsoft.com/office/officeart/2005/8/layout/hierarchy4"/>
    <dgm:cxn modelId="{EE575380-21D6-476B-8AE2-F6E6036312D5}" type="presOf" srcId="{CF43FBA0-89E1-4C43-953F-5291A9B3F9ED}" destId="{49FA46EA-38F8-49BB-92E9-93C7EE3F7D58}" srcOrd="0" destOrd="0" presId="urn:microsoft.com/office/officeart/2005/8/layout/hierarchy4"/>
    <dgm:cxn modelId="{F6F10A84-9486-454F-B34A-0A05B62C1CD2}" srcId="{7C2B8773-A3A7-4884-B322-DA63F4CA0FCD}" destId="{6492E2B5-27F4-44C1-9EE6-72FA81B1F17E}" srcOrd="1" destOrd="0" parTransId="{A8BF60B0-2294-49C5-A528-20C975A16BD4}" sibTransId="{7AAE9D9B-48A2-41AF-A2D5-80B39413AC50}"/>
    <dgm:cxn modelId="{57011F92-1D96-4C0E-89CA-2ECBAA1CE39A}" srcId="{7C2B8773-A3A7-4884-B322-DA63F4CA0FCD}" destId="{9BE92C3A-43C0-4C5F-9248-7B65666AE18E}" srcOrd="0" destOrd="0" parTransId="{DEB8A61D-5EB0-4775-AAFF-12201A75F1AB}" sibTransId="{7B2268F5-3FAE-49AB-9ECA-38FC57FF405B}"/>
    <dgm:cxn modelId="{16E0EE97-FF39-460B-A241-FA597A1991F2}" srcId="{75026D93-F662-4B73-8870-38CBBF5D3DB4}" destId="{050A648A-EE43-4876-8095-52506EF3E2FC}" srcOrd="0" destOrd="0" parTransId="{6174F100-8873-4283-86A9-AFCE582EDC60}" sibTransId="{DFA12A57-733B-4147-9A07-42495C5F90B3}"/>
    <dgm:cxn modelId="{CFD337E0-DCC5-49A2-8C0E-967E59777585}" type="presOf" srcId="{75026D93-F662-4B73-8870-38CBBF5D3DB4}" destId="{3E9F3F71-8E2F-44EB-BFA3-C7F52C60484D}" srcOrd="0" destOrd="0" presId="urn:microsoft.com/office/officeart/2005/8/layout/hierarchy4"/>
    <dgm:cxn modelId="{E9D5EFF3-7F16-407D-BBDE-7B5D67912CFE}" srcId="{B77AE4A0-7D96-4BE2-AAAD-13C9BC42AE1C}" destId="{7C2B8773-A3A7-4884-B322-DA63F4CA0FCD}" srcOrd="0" destOrd="0" parTransId="{F53E0E2A-116B-4859-AA89-CE5E9256865B}" sibTransId="{1FF0C121-5F94-407B-B23B-4086E7A602CB}"/>
    <dgm:cxn modelId="{8890A7BF-D3C2-4E34-A531-C9F1365EEB50}" type="presParOf" srcId="{49FA46EA-38F8-49BB-92E9-93C7EE3F7D58}" destId="{48D61559-8A04-4145-9E51-7911DBE42855}" srcOrd="0" destOrd="0" presId="urn:microsoft.com/office/officeart/2005/8/layout/hierarchy4"/>
    <dgm:cxn modelId="{A9B7BA7F-0E69-4588-8C3F-50F166484B0E}" type="presParOf" srcId="{48D61559-8A04-4145-9E51-7911DBE42855}" destId="{04918607-4595-4514-8CFC-B5FC61ECF80C}" srcOrd="0" destOrd="0" presId="urn:microsoft.com/office/officeart/2005/8/layout/hierarchy4"/>
    <dgm:cxn modelId="{5EE66647-3629-4DA3-810A-FD1F4C6EF494}" type="presParOf" srcId="{48D61559-8A04-4145-9E51-7911DBE42855}" destId="{4586CDEB-2347-4FFE-A07D-231E474D7479}" srcOrd="1" destOrd="0" presId="urn:microsoft.com/office/officeart/2005/8/layout/hierarchy4"/>
    <dgm:cxn modelId="{EAEB8750-00FA-4A50-93DD-7676D1B1924F}" type="presParOf" srcId="{48D61559-8A04-4145-9E51-7911DBE42855}" destId="{9F035F30-D644-44F9-909E-EEC4FDF4978D}" srcOrd="2" destOrd="0" presId="urn:microsoft.com/office/officeart/2005/8/layout/hierarchy4"/>
    <dgm:cxn modelId="{FD6C91D5-6419-4B72-AF36-129A5B1C8F65}" type="presParOf" srcId="{9F035F30-D644-44F9-909E-EEC4FDF4978D}" destId="{5E446370-441D-4D4C-8353-FB20F48BB1B1}" srcOrd="0" destOrd="0" presId="urn:microsoft.com/office/officeart/2005/8/layout/hierarchy4"/>
    <dgm:cxn modelId="{69DE08A5-FEB2-4611-A963-1780EE7FF7C6}" type="presParOf" srcId="{5E446370-441D-4D4C-8353-FB20F48BB1B1}" destId="{7AF3C7AE-29FB-4483-A27A-87BF81F62B1C}" srcOrd="0" destOrd="0" presId="urn:microsoft.com/office/officeart/2005/8/layout/hierarchy4"/>
    <dgm:cxn modelId="{693C8E2D-C131-479D-B56B-D7F12F54B13B}" type="presParOf" srcId="{5E446370-441D-4D4C-8353-FB20F48BB1B1}" destId="{FB083960-2E61-42BF-9C2E-DF6B714F8833}" srcOrd="1" destOrd="0" presId="urn:microsoft.com/office/officeart/2005/8/layout/hierarchy4"/>
    <dgm:cxn modelId="{A4F46D03-305A-4225-9B41-B7180B29B6FA}" type="presParOf" srcId="{5E446370-441D-4D4C-8353-FB20F48BB1B1}" destId="{68CEC00B-6416-4422-9978-B1ADBD439E43}" srcOrd="2" destOrd="0" presId="urn:microsoft.com/office/officeart/2005/8/layout/hierarchy4"/>
    <dgm:cxn modelId="{6E520445-C27F-4B4B-AD25-82C7BFEE8E60}" type="presParOf" srcId="{68CEC00B-6416-4422-9978-B1ADBD439E43}" destId="{ED76A3D3-BFDD-4F94-A81C-6DB7B4290565}" srcOrd="0" destOrd="0" presId="urn:microsoft.com/office/officeart/2005/8/layout/hierarchy4"/>
    <dgm:cxn modelId="{46EB7A88-B847-42FF-922D-361410D5702F}" type="presParOf" srcId="{ED76A3D3-BFDD-4F94-A81C-6DB7B4290565}" destId="{EE5A0F4F-18E2-46F2-8773-40C3B568FDF2}" srcOrd="0" destOrd="0" presId="urn:microsoft.com/office/officeart/2005/8/layout/hierarchy4"/>
    <dgm:cxn modelId="{BC88D3BC-A4C7-4BB6-8154-9453522478EE}" type="presParOf" srcId="{ED76A3D3-BFDD-4F94-A81C-6DB7B4290565}" destId="{1838A547-FD02-475B-9D9C-B48681B14201}" srcOrd="1" destOrd="0" presId="urn:microsoft.com/office/officeart/2005/8/layout/hierarchy4"/>
    <dgm:cxn modelId="{CF3BF0A6-C338-477C-B166-178C0B945CE7}" type="presParOf" srcId="{68CEC00B-6416-4422-9978-B1ADBD439E43}" destId="{1BC3FFE5-B9AA-408D-BD5C-29BED8606575}" srcOrd="1" destOrd="0" presId="urn:microsoft.com/office/officeart/2005/8/layout/hierarchy4"/>
    <dgm:cxn modelId="{D8CBA606-F899-4781-A90F-043D43F0E031}" type="presParOf" srcId="{68CEC00B-6416-4422-9978-B1ADBD439E43}" destId="{C601711C-4982-43EC-BBDD-6F0714E7728E}" srcOrd="2" destOrd="0" presId="urn:microsoft.com/office/officeart/2005/8/layout/hierarchy4"/>
    <dgm:cxn modelId="{7B89E0F1-B646-4ED7-AE17-22D43698B806}" type="presParOf" srcId="{C601711C-4982-43EC-BBDD-6F0714E7728E}" destId="{B32DB2E9-09E6-47B8-99C8-D8A89615F237}" srcOrd="0" destOrd="0" presId="urn:microsoft.com/office/officeart/2005/8/layout/hierarchy4"/>
    <dgm:cxn modelId="{9FF6D0C4-9D54-4577-8F82-B46FAFC2B4B2}" type="presParOf" srcId="{C601711C-4982-43EC-BBDD-6F0714E7728E}" destId="{9DDE99AC-66B2-4662-ADB7-0797FB22F0F5}" srcOrd="1" destOrd="0" presId="urn:microsoft.com/office/officeart/2005/8/layout/hierarchy4"/>
    <dgm:cxn modelId="{D18BEE68-1069-4E1E-99D2-D1267AE411C3}" type="presParOf" srcId="{9F035F30-D644-44F9-909E-EEC4FDF4978D}" destId="{45A8BE32-1B9C-4273-B3AF-3DD922F25A8E}" srcOrd="1" destOrd="0" presId="urn:microsoft.com/office/officeart/2005/8/layout/hierarchy4"/>
    <dgm:cxn modelId="{FD71FCD9-32A6-420B-84FA-655C5735369F}" type="presParOf" srcId="{9F035F30-D644-44F9-909E-EEC4FDF4978D}" destId="{571CAEF8-6A39-4149-9637-D0E42C0B226C}" srcOrd="2" destOrd="0" presId="urn:microsoft.com/office/officeart/2005/8/layout/hierarchy4"/>
    <dgm:cxn modelId="{0F5F9F51-B313-49CC-A218-EC7D0BA2B54A}" type="presParOf" srcId="{571CAEF8-6A39-4149-9637-D0E42C0B226C}" destId="{3E9F3F71-8E2F-44EB-BFA3-C7F52C60484D}" srcOrd="0" destOrd="0" presId="urn:microsoft.com/office/officeart/2005/8/layout/hierarchy4"/>
    <dgm:cxn modelId="{B61DD852-F81E-4D3D-ACA6-C55A281F1684}" type="presParOf" srcId="{571CAEF8-6A39-4149-9637-D0E42C0B226C}" destId="{2CD8F11F-899B-4D6E-8413-C08F19E84534}" srcOrd="1" destOrd="0" presId="urn:microsoft.com/office/officeart/2005/8/layout/hierarchy4"/>
    <dgm:cxn modelId="{836FC98F-882F-49A6-8DF4-9C080769F0BB}" type="presParOf" srcId="{571CAEF8-6A39-4149-9637-D0E42C0B226C}" destId="{76438F94-549D-4228-9101-3C11826241B9}" srcOrd="2" destOrd="0" presId="urn:microsoft.com/office/officeart/2005/8/layout/hierarchy4"/>
    <dgm:cxn modelId="{12388A44-E864-4AD7-BD02-0B9FD405B05D}" type="presParOf" srcId="{76438F94-549D-4228-9101-3C11826241B9}" destId="{16182F33-FE5E-43E2-AF4A-C694DF98281F}" srcOrd="0" destOrd="0" presId="urn:microsoft.com/office/officeart/2005/8/layout/hierarchy4"/>
    <dgm:cxn modelId="{BD8D3929-3ACA-4917-B5FD-EC7E5D3D9CE3}" type="presParOf" srcId="{16182F33-FE5E-43E2-AF4A-C694DF98281F}" destId="{3E57BFC1-E796-4842-8E65-55462E4F035D}" srcOrd="0" destOrd="0" presId="urn:microsoft.com/office/officeart/2005/8/layout/hierarchy4"/>
    <dgm:cxn modelId="{F1100857-ECE7-41BC-8865-2D5A9B5A9CA6}" type="presParOf" srcId="{16182F33-FE5E-43E2-AF4A-C694DF98281F}" destId="{471B0DF7-B5AF-4F3C-8C69-B791874B77A2}"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918607-4595-4514-8CFC-B5FC61ECF80C}">
      <dsp:nvSpPr>
        <dsp:cNvPr id="0" name=""/>
        <dsp:cNvSpPr/>
      </dsp:nvSpPr>
      <dsp:spPr>
        <a:xfrm>
          <a:off x="449" y="0"/>
          <a:ext cx="3914718" cy="583541"/>
        </a:xfrm>
        <a:prstGeom prst="roundRect">
          <a:avLst>
            <a:gd name="adj" fmla="val 10000"/>
          </a:avLst>
        </a:prstGeom>
        <a:solidFill>
          <a:schemeClr val="lt1">
            <a:hueOff val="0"/>
            <a:satOff val="0"/>
            <a:lumOff val="0"/>
            <a:alphaOff val="0"/>
          </a:schemeClr>
        </a:solidFill>
        <a:ln w="1079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l-PL" sz="2400" kern="1200" dirty="0"/>
            <a:t>Środek zaskarżenia</a:t>
          </a:r>
        </a:p>
      </dsp:txBody>
      <dsp:txXfrm>
        <a:off x="17540" y="17091"/>
        <a:ext cx="3880536" cy="549359"/>
      </dsp:txXfrm>
    </dsp:sp>
    <dsp:sp modelId="{7AF3C7AE-29FB-4483-A27A-87BF81F62B1C}">
      <dsp:nvSpPr>
        <dsp:cNvPr id="0" name=""/>
        <dsp:cNvSpPr/>
      </dsp:nvSpPr>
      <dsp:spPr>
        <a:xfrm>
          <a:off x="449" y="652221"/>
          <a:ext cx="2557215" cy="583541"/>
        </a:xfrm>
        <a:prstGeom prst="roundRect">
          <a:avLst>
            <a:gd name="adj" fmla="val 10000"/>
          </a:avLst>
        </a:prstGeom>
        <a:solidFill>
          <a:schemeClr val="lt1">
            <a:hueOff val="0"/>
            <a:satOff val="0"/>
            <a:lumOff val="0"/>
            <a:alphaOff val="0"/>
          </a:schemeClr>
        </a:solidFill>
        <a:ln w="1079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dirty="0"/>
            <a:t>Zakres zaskarżenia (w całości/w części)</a:t>
          </a:r>
        </a:p>
      </dsp:txBody>
      <dsp:txXfrm>
        <a:off x="17540" y="669312"/>
        <a:ext cx="2523033" cy="549359"/>
      </dsp:txXfrm>
    </dsp:sp>
    <dsp:sp modelId="{EE5A0F4F-18E2-46F2-8773-40C3B568FDF2}">
      <dsp:nvSpPr>
        <dsp:cNvPr id="0" name=""/>
        <dsp:cNvSpPr/>
      </dsp:nvSpPr>
      <dsp:spPr>
        <a:xfrm>
          <a:off x="449" y="1303536"/>
          <a:ext cx="1252309" cy="583541"/>
        </a:xfrm>
        <a:prstGeom prst="roundRect">
          <a:avLst>
            <a:gd name="adj" fmla="val 10000"/>
          </a:avLst>
        </a:prstGeom>
        <a:solidFill>
          <a:schemeClr val="lt1">
            <a:hueOff val="0"/>
            <a:satOff val="0"/>
            <a:lumOff val="0"/>
            <a:alphaOff val="0"/>
          </a:schemeClr>
        </a:solidFill>
        <a:ln w="1079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pl-PL" sz="800" kern="1200" dirty="0"/>
            <a:t>Zarzuty, które należy zgłosić przed wdaniem się w spór co do istoty sprawy</a:t>
          </a:r>
        </a:p>
      </dsp:txBody>
      <dsp:txXfrm>
        <a:off x="17540" y="1320627"/>
        <a:ext cx="1218127" cy="549359"/>
      </dsp:txXfrm>
    </dsp:sp>
    <dsp:sp modelId="{B32DB2E9-09E6-47B8-99C8-D8A89615F237}">
      <dsp:nvSpPr>
        <dsp:cNvPr id="0" name=""/>
        <dsp:cNvSpPr/>
      </dsp:nvSpPr>
      <dsp:spPr>
        <a:xfrm>
          <a:off x="1305355" y="1303536"/>
          <a:ext cx="1252309" cy="583541"/>
        </a:xfrm>
        <a:prstGeom prst="roundRect">
          <a:avLst>
            <a:gd name="adj" fmla="val 10000"/>
          </a:avLst>
        </a:prstGeom>
        <a:solidFill>
          <a:schemeClr val="lt1">
            <a:hueOff val="0"/>
            <a:satOff val="0"/>
            <a:lumOff val="0"/>
            <a:alphaOff val="0"/>
          </a:schemeClr>
        </a:solidFill>
        <a:ln w="1079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pl-PL" sz="800" kern="1200" dirty="0"/>
            <a:t>Wymagania z art. 126 KPC</a:t>
          </a:r>
        </a:p>
      </dsp:txBody>
      <dsp:txXfrm>
        <a:off x="1322446" y="1320627"/>
        <a:ext cx="1218127" cy="549359"/>
      </dsp:txXfrm>
    </dsp:sp>
    <dsp:sp modelId="{3E9F3F71-8E2F-44EB-BFA3-C7F52C60484D}">
      <dsp:nvSpPr>
        <dsp:cNvPr id="0" name=""/>
        <dsp:cNvSpPr/>
      </dsp:nvSpPr>
      <dsp:spPr>
        <a:xfrm>
          <a:off x="2662858" y="652221"/>
          <a:ext cx="1252309" cy="583541"/>
        </a:xfrm>
        <a:prstGeom prst="roundRect">
          <a:avLst>
            <a:gd name="adj" fmla="val 10000"/>
          </a:avLst>
        </a:prstGeom>
        <a:solidFill>
          <a:schemeClr val="lt1">
            <a:hueOff val="0"/>
            <a:satOff val="0"/>
            <a:lumOff val="0"/>
            <a:alphaOff val="0"/>
          </a:schemeClr>
        </a:solidFill>
        <a:ln w="1079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dirty="0"/>
            <a:t>Forma pisemna</a:t>
          </a:r>
        </a:p>
      </dsp:txBody>
      <dsp:txXfrm>
        <a:off x="2679949" y="669312"/>
        <a:ext cx="1218127" cy="549359"/>
      </dsp:txXfrm>
    </dsp:sp>
    <dsp:sp modelId="{3E57BFC1-E796-4842-8E65-55462E4F035D}">
      <dsp:nvSpPr>
        <dsp:cNvPr id="0" name=""/>
        <dsp:cNvSpPr/>
      </dsp:nvSpPr>
      <dsp:spPr>
        <a:xfrm>
          <a:off x="2662858" y="1303536"/>
          <a:ext cx="1252309" cy="583541"/>
        </a:xfrm>
        <a:prstGeom prst="roundRect">
          <a:avLst>
            <a:gd name="adj" fmla="val 10000"/>
          </a:avLst>
        </a:prstGeom>
        <a:solidFill>
          <a:schemeClr val="lt1">
            <a:hueOff val="0"/>
            <a:satOff val="0"/>
            <a:lumOff val="0"/>
            <a:alphaOff val="0"/>
          </a:schemeClr>
        </a:solidFill>
        <a:ln w="1079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pl-PL" sz="800" kern="1200" dirty="0"/>
            <a:t>PN- dodatkowe wymogi dla zarzutów- art. 493KPC</a:t>
          </a:r>
        </a:p>
      </dsp:txBody>
      <dsp:txXfrm>
        <a:off x="2679949" y="1320627"/>
        <a:ext cx="1218127" cy="54935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762000"/>
            <a:ext cx="685621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952697" y="762000"/>
            <a:ext cx="2193989" cy="5334001"/>
          </a:xfrm>
          <a:prstGeom prst="rect">
            <a:avLst/>
          </a:prstGeom>
          <a:solidFill>
            <a:srgbClr val="C3C3C3">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02386" y="1298448"/>
            <a:ext cx="5486400" cy="3255264"/>
          </a:xfrm>
        </p:spPr>
        <p:txBody>
          <a:bodyPr anchor="b">
            <a:normAutofit/>
          </a:bodyPr>
          <a:lstStyle>
            <a:lvl1pPr algn="l">
              <a:defRPr sz="5400" spc="-100" baseline="0">
                <a:solidFill>
                  <a:srgbClr val="FFFFFF"/>
                </a:solidFill>
              </a:defRPr>
            </a:lvl1pPr>
          </a:lstStyle>
          <a:p>
            <a:r>
              <a:rPr lang="en-US" dirty="0"/>
              <a:t>Click to edit Master title style</a:t>
            </a:r>
          </a:p>
        </p:txBody>
      </p:sp>
      <p:sp>
        <p:nvSpPr>
          <p:cNvPr id="3" name="Subtitle 2"/>
          <p:cNvSpPr>
            <a:spLocks noGrp="1"/>
          </p:cNvSpPr>
          <p:nvPr>
            <p:ph type="subTitle" idx="1"/>
          </p:nvPr>
        </p:nvSpPr>
        <p:spPr>
          <a:xfrm>
            <a:off x="825011" y="4670246"/>
            <a:ext cx="5486400" cy="914400"/>
          </a:xfrm>
        </p:spPr>
        <p:txBody>
          <a:bodyPr anchor="t">
            <a:normAutofit/>
          </a:bodyPr>
          <a:lstStyle>
            <a:lvl1pPr marL="0" indent="0" algn="l">
              <a:buNone/>
              <a:defRPr sz="2000" cap="none" spc="0" baseline="0">
                <a:solidFill>
                  <a:schemeClr val="accent1">
                    <a:lumMod val="20000"/>
                    <a:lumOff val="80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5586B75A-687E-405C-8A0B-8D00578BA2C3}" type="datetimeFigureOut">
              <a:rPr lang="en-US" dirty="0"/>
              <a:pPr/>
              <a:t>4/14/2023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965791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4/14/2023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644712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5750" y="990600"/>
            <a:ext cx="2114550" cy="4953000"/>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2900934" y="868680"/>
            <a:ext cx="5486400" cy="5120640"/>
          </a:xfrm>
        </p:spPr>
        <p:txBody>
          <a:bodyPr vert="eaVert"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4/14/2023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844667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586B75A-687E-405C-8A0B-8D00578BA2C3}" type="datetimeFigureOut">
              <a:rPr lang="en-US" dirty="0"/>
              <a:pPr/>
              <a:t>4/14/2023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696573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00934" y="1298448"/>
            <a:ext cx="5486400" cy="3255264"/>
          </a:xfrm>
        </p:spPr>
        <p:txBody>
          <a:bodyPr anchor="b">
            <a:normAutofit/>
          </a:bodyPr>
          <a:lstStyle>
            <a:lvl1pPr>
              <a:defRPr sz="5400" b="0" spc="-100" baseline="0">
                <a:solidFill>
                  <a:schemeClr val="tx1">
                    <a:lumMod val="65000"/>
                    <a:lumOff val="35000"/>
                  </a:schemeClr>
                </a:solidFill>
              </a:defRPr>
            </a:lvl1pPr>
          </a:lstStyle>
          <a:p>
            <a:r>
              <a:rPr lang="en-US" dirty="0"/>
              <a:t>Click to edit Master title style</a:t>
            </a:r>
          </a:p>
        </p:txBody>
      </p:sp>
      <p:sp>
        <p:nvSpPr>
          <p:cNvPr id="3" name="Text Placeholder 2"/>
          <p:cNvSpPr>
            <a:spLocks noGrp="1"/>
          </p:cNvSpPr>
          <p:nvPr>
            <p:ph type="body" idx="1"/>
          </p:nvPr>
        </p:nvSpPr>
        <p:spPr>
          <a:xfrm>
            <a:off x="2914650" y="4672584"/>
            <a:ext cx="5486400" cy="914400"/>
          </a:xfrm>
        </p:spPr>
        <p:txBody>
          <a:bodyPr anchor="t">
            <a:normAutofit/>
          </a:bodyPr>
          <a:lstStyle>
            <a:lvl1pPr marL="0" indent="0">
              <a:buNone/>
              <a:defRPr sz="20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4/14/2023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850251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2900934"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863590"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p:cNvSpPr>
            <a:spLocks noGrp="1"/>
          </p:cNvSpPr>
          <p:nvPr>
            <p:ph type="dt" sz="half" idx="10"/>
          </p:nvPr>
        </p:nvSpPr>
        <p:spPr/>
        <p:txBody>
          <a:bodyPr/>
          <a:lstStyle/>
          <a:p>
            <a:fld id="{5586B75A-687E-405C-8A0B-8D00578BA2C3}" type="datetimeFigureOut">
              <a:rPr lang="en-US" dirty="0"/>
              <a:pPr/>
              <a:t>4/14/2023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857636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Click to edit Master title style</a:t>
            </a:r>
          </a:p>
        </p:txBody>
      </p:sp>
      <p:sp>
        <p:nvSpPr>
          <p:cNvPr id="3" name="Text Placeholder 2"/>
          <p:cNvSpPr>
            <a:spLocks noGrp="1"/>
          </p:cNvSpPr>
          <p:nvPr>
            <p:ph type="body" idx="1"/>
          </p:nvPr>
        </p:nvSpPr>
        <p:spPr>
          <a:xfrm>
            <a:off x="2900934" y="1023586"/>
            <a:ext cx="2606040" cy="807720"/>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2900934"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863847" y="1023587"/>
            <a:ext cx="2606040" cy="813171"/>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863847"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Date Placeholder 1"/>
          <p:cNvSpPr>
            <a:spLocks noGrp="1"/>
          </p:cNvSpPr>
          <p:nvPr>
            <p:ph type="dt" sz="half" idx="10"/>
          </p:nvPr>
        </p:nvSpPr>
        <p:spPr/>
        <p:txBody>
          <a:bodyPr/>
          <a:lstStyle/>
          <a:p>
            <a:fld id="{5586B75A-687E-405C-8A0B-8D00578BA2C3}" type="datetimeFigureOut">
              <a:rPr lang="en-US" dirty="0"/>
              <a:pPr/>
              <a:t>4/14/2023</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608100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Click to edit Master title style</a:t>
            </a:r>
          </a:p>
        </p:txBody>
      </p:sp>
      <p:sp>
        <p:nvSpPr>
          <p:cNvPr id="2" name="Date Placeholder 1"/>
          <p:cNvSpPr>
            <a:spLocks noGrp="1"/>
          </p:cNvSpPr>
          <p:nvPr>
            <p:ph type="dt" sz="half" idx="10"/>
          </p:nvPr>
        </p:nvSpPr>
        <p:spPr/>
        <p:txBody>
          <a:bodyPr/>
          <a:lstStyle/>
          <a:p>
            <a:fld id="{5586B75A-687E-405C-8A0B-8D00578BA2C3}" type="datetimeFigureOut">
              <a:rPr lang="en-US" dirty="0"/>
              <a:pPr/>
              <a:t>4/14/2023</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792483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4/14/2023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1804825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baseline="0"/>
            </a:lvl1pPr>
          </a:lstStyle>
          <a:p>
            <a:r>
              <a:rPr lang="en-US" dirty="0"/>
              <a:t>Click to edit Master title style</a:t>
            </a:r>
          </a:p>
        </p:txBody>
      </p:sp>
      <p:sp>
        <p:nvSpPr>
          <p:cNvPr id="3" name="Content Placeholder 2"/>
          <p:cNvSpPr>
            <a:spLocks noGrp="1"/>
          </p:cNvSpPr>
          <p:nvPr>
            <p:ph idx="1"/>
          </p:nvPr>
        </p:nvSpPr>
        <p:spPr>
          <a:xfrm>
            <a:off x="2900934" y="868680"/>
            <a:ext cx="54864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192024" y="3337560"/>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4/14/2023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1256172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a:lvl1pPr>
          </a:lstStyle>
          <a:p>
            <a:r>
              <a:rPr lang="en-US" dirty="0"/>
              <a:t>Click to edit Master title style</a:t>
            </a:r>
          </a:p>
        </p:txBody>
      </p:sp>
      <p:sp>
        <p:nvSpPr>
          <p:cNvPr id="3" name="Picture Placeholder 2"/>
          <p:cNvSpPr>
            <a:spLocks noGrp="1" noChangeAspect="1"/>
          </p:cNvSpPr>
          <p:nvPr>
            <p:ph type="pic" idx="1"/>
          </p:nvPr>
        </p:nvSpPr>
        <p:spPr>
          <a:xfrm>
            <a:off x="2677983" y="767419"/>
            <a:ext cx="6086423"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92024" y="3340602"/>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4/14/2023</a:t>
            </a:fld>
            <a:endParaRPr lang="en-US" dirty="0"/>
          </a:p>
        </p:txBody>
      </p:sp>
      <p:sp>
        <p:nvSpPr>
          <p:cNvPr id="9" name="Footer Placeholder 8"/>
          <p:cNvSpPr>
            <a:spLocks noGrp="1"/>
          </p:cNvSpPr>
          <p:nvPr>
            <p:ph type="ftr" sz="quarter" idx="11"/>
          </p:nvPr>
        </p:nvSpPr>
        <p:spPr>
          <a:xfrm>
            <a:off x="2624326" y="6356351"/>
            <a:ext cx="4433638"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1126203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89689" y="1123838"/>
            <a:ext cx="2210612" cy="4601183"/>
          </a:xfrm>
          <a:prstGeom prst="rect">
            <a:avLst/>
          </a:prstGeom>
        </p:spPr>
        <p:txBody>
          <a:bodyPr vert="horz" lIns="91440" tIns="45720" rIns="91440" bIns="45720" rtlCol="0" anchor="ctr">
            <a:normAutofit/>
          </a:bodyPr>
          <a:lstStyle/>
          <a:p>
            <a:r>
              <a:rPr lang="en-US" dirty="0"/>
              <a:t>Click to edit Master title style</a:t>
            </a:r>
          </a:p>
        </p:txBody>
      </p:sp>
      <p:sp>
        <p:nvSpPr>
          <p:cNvPr id="38" name="Rectangle 37"/>
          <p:cNvSpPr/>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2901951" y="864108"/>
            <a:ext cx="5486400" cy="5120640"/>
          </a:xfrm>
          <a:prstGeom prst="rect">
            <a:avLst/>
          </a:prstGeom>
        </p:spPr>
        <p:txBody>
          <a:bodyPr vert="horz" lIns="91440" tIns="45720" rIns="91440" bIns="45720" rtlCol="0"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96849" y="6356351"/>
            <a:ext cx="2057400"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fld id="{5586B75A-687E-405C-8A0B-8D00578BA2C3}" type="datetimeFigureOut">
              <a:rPr lang="en-US" dirty="0"/>
              <a:pPr/>
              <a:t>4/14/2023</a:t>
            </a:fld>
            <a:endParaRPr lang="en-US" dirty="0"/>
          </a:p>
        </p:txBody>
      </p:sp>
      <p:sp>
        <p:nvSpPr>
          <p:cNvPr id="5" name="Footer Placeholder 4"/>
          <p:cNvSpPr>
            <a:spLocks noGrp="1"/>
          </p:cNvSpPr>
          <p:nvPr>
            <p:ph type="ftr" sz="quarter" idx="3"/>
          </p:nvPr>
        </p:nvSpPr>
        <p:spPr>
          <a:xfrm>
            <a:off x="2901951" y="6356351"/>
            <a:ext cx="4433638"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7975602" y="6356351"/>
            <a:ext cx="1148195" cy="365125"/>
          </a:xfrm>
          <a:prstGeom prst="rect">
            <a:avLst/>
          </a:prstGeom>
        </p:spPr>
        <p:txBody>
          <a:bodyPr vert="horz" lIns="91440" tIns="45720" rIns="91440" bIns="45720" rtlCol="0" anchor="ctr"/>
          <a:lstStyle>
            <a:lvl1pPr algn="r">
              <a:defRPr sz="1100" b="1">
                <a:solidFill>
                  <a:schemeClr val="accent1"/>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19006046"/>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sldNum="0" hdr="0" ftr="0" dt="0"/>
  <p:txStyles>
    <p:titleStyle>
      <a:lvl1pPr algn="l" defTabSz="914400" rtl="0" eaLnBrk="1" latinLnBrk="0" hangingPunct="1">
        <a:lnSpc>
          <a:spcPct val="90000"/>
        </a:lnSpc>
        <a:spcBef>
          <a:spcPct val="0"/>
        </a:spcBef>
        <a:buNone/>
        <a:defRPr sz="30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19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7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5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EB472E-7CA6-4C2D-81E9-CD39A44F0B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AE0A0486-F672-4FEF-A0A9-E6C3B7E3A5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2467406" cy="5334001"/>
          </a:xfrm>
          <a:prstGeom prst="rect">
            <a:avLst/>
          </a:prstGeom>
          <a:solidFill>
            <a:srgbClr val="C8C8C8">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689BC21-5566-4B70-91EA-44B4299CB3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58902" y="761999"/>
            <a:ext cx="6592726" cy="3810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ytuł 1"/>
          <p:cNvSpPr>
            <a:spLocks noGrp="1"/>
          </p:cNvSpPr>
          <p:nvPr>
            <p:ph type="ctrTitle"/>
          </p:nvPr>
        </p:nvSpPr>
        <p:spPr>
          <a:xfrm>
            <a:off x="2791966" y="1298448"/>
            <a:ext cx="5390647" cy="2951819"/>
          </a:xfrm>
        </p:spPr>
        <p:txBody>
          <a:bodyPr anchor="b">
            <a:normAutofit/>
          </a:bodyPr>
          <a:lstStyle/>
          <a:p>
            <a:r>
              <a:rPr lang="pl-PL" sz="5000"/>
              <a:t>POSTĘPOWANIE NAKAZOWE I UPOMINAWCZE</a:t>
            </a:r>
          </a:p>
        </p:txBody>
      </p:sp>
      <p:sp>
        <p:nvSpPr>
          <p:cNvPr id="14" name="Rectangle 13">
            <a:extLst>
              <a:ext uri="{FF2B5EF4-FFF2-40B4-BE49-F238E27FC236}">
                <a16:creationId xmlns:a16="http://schemas.microsoft.com/office/drawing/2014/main" id="{7F1FCE6A-97BC-41EB-809A-50936E0F94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50666" y="4684418"/>
            <a:ext cx="6600962" cy="1411582"/>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odtytuł 2"/>
          <p:cNvSpPr>
            <a:spLocks noGrp="1"/>
          </p:cNvSpPr>
          <p:nvPr>
            <p:ph type="subTitle" idx="1"/>
          </p:nvPr>
        </p:nvSpPr>
        <p:spPr>
          <a:xfrm>
            <a:off x="2791966" y="5006151"/>
            <a:ext cx="5390647" cy="768116"/>
          </a:xfrm>
        </p:spPr>
        <p:txBody>
          <a:bodyPr anchor="t">
            <a:normAutofit/>
          </a:bodyPr>
          <a:lstStyle/>
          <a:p>
            <a:endParaRPr lang="pl-PL" sz="2100">
              <a:solidFill>
                <a:schemeClr val="accen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D5EA6-AB02-4F4E-B1BB-8C952813723B}"/>
              </a:ext>
            </a:extLst>
          </p:cNvPr>
          <p:cNvSpPr>
            <a:spLocks noGrp="1"/>
          </p:cNvSpPr>
          <p:nvPr>
            <p:ph type="title"/>
          </p:nvPr>
        </p:nvSpPr>
        <p:spPr/>
        <p:txBody>
          <a:bodyPr>
            <a:normAutofit/>
          </a:bodyPr>
          <a:lstStyle/>
          <a:p>
            <a:r>
              <a:rPr lang="pl-PL" dirty="0"/>
              <a:t>ustawa z dnia 8 marca 2013 r. o przeciwdziałaniu nadmiernym opóźnieniom w transakcjach handlowych</a:t>
            </a:r>
          </a:p>
        </p:txBody>
      </p:sp>
      <p:sp>
        <p:nvSpPr>
          <p:cNvPr id="3" name="Content Placeholder 2">
            <a:extLst>
              <a:ext uri="{FF2B5EF4-FFF2-40B4-BE49-F238E27FC236}">
                <a16:creationId xmlns:a16="http://schemas.microsoft.com/office/drawing/2014/main" id="{FF83CB0D-2078-43EA-85FE-D7AB4C6F18F3}"/>
              </a:ext>
            </a:extLst>
          </p:cNvPr>
          <p:cNvSpPr>
            <a:spLocks noGrp="1"/>
          </p:cNvSpPr>
          <p:nvPr>
            <p:ph idx="1"/>
          </p:nvPr>
        </p:nvSpPr>
        <p:spPr/>
        <p:txBody>
          <a:bodyPr>
            <a:normAutofit fontScale="92500" lnSpcReduction="20000"/>
          </a:bodyPr>
          <a:lstStyle/>
          <a:p>
            <a:pPr algn="just"/>
            <a:r>
              <a:rPr lang="pl-PL" dirty="0">
                <a:latin typeface="Calibri" pitchFamily="34" charset="0"/>
              </a:rPr>
              <a:t>Dołączone do pozwu łącznie: umowa, dowód spełnienia wzajemnego, odsetek w transakcjach handlowych określonych w tej ustawie lub rekompensaty, o której mowa w art. 10 ust. 1 tej ustawy, oraz na podstawie dokumentów potwierdzających poniesienie kosztów odzyskiwania należności, jeżeli powód dochodzi również zwrotu kosztów, o których mowa w art. 10 ust. 2 tej ustawy</a:t>
            </a:r>
          </a:p>
          <a:p>
            <a:pPr algn="just"/>
            <a:endParaRPr lang="pl-PL" dirty="0">
              <a:latin typeface="Calibri" pitchFamily="34" charset="0"/>
            </a:endParaRPr>
          </a:p>
          <a:p>
            <a:pPr algn="just"/>
            <a:r>
              <a:rPr lang="pl-PL" dirty="0">
                <a:latin typeface="Calibri" pitchFamily="34" charset="0"/>
              </a:rPr>
              <a:t>świadczenie pieniężne - wynagrodzenie za dostawę towaru lub wykonanie usługi w transakcji handlowej;</a:t>
            </a:r>
          </a:p>
          <a:p>
            <a:pPr algn="just"/>
            <a:r>
              <a:rPr lang="pl-PL" dirty="0">
                <a:latin typeface="Calibri" pitchFamily="34" charset="0"/>
              </a:rPr>
              <a:t>transakcja handlowa - umowa, której przedmiotem jest odpłatna dostawa towaru lub odpłatne świadczenie usługi, jeżeli strony, o których mowa w art. 2 (przedsiębiorcy, osoby wykonujące wolny zawód), zawierają ją w związku z wykonywaną działalnością;</a:t>
            </a:r>
          </a:p>
          <a:p>
            <a:pPr algn="just"/>
            <a:r>
              <a:rPr lang="pl-PL" dirty="0">
                <a:latin typeface="Calibri" pitchFamily="34" charset="0"/>
              </a:rPr>
              <a:t>Rekompensata za koszty odzyskiwania należności w wysokości 40/70/100 euro (w zależności od kwoty świadczenia)</a:t>
            </a:r>
          </a:p>
          <a:p>
            <a:pPr algn="just"/>
            <a:r>
              <a:rPr lang="pl-PL" dirty="0">
                <a:latin typeface="Calibri" pitchFamily="34" charset="0"/>
              </a:rPr>
              <a:t>Poniesienie innych kosztów odzyskiwania należności- udokumentowane koszty przewyższające kwotę ww. rekompensaty</a:t>
            </a:r>
          </a:p>
          <a:p>
            <a:endParaRPr lang="pl-PL" dirty="0"/>
          </a:p>
        </p:txBody>
      </p:sp>
    </p:spTree>
    <p:extLst>
      <p:ext uri="{BB962C8B-B14F-4D97-AF65-F5344CB8AC3E}">
        <p14:creationId xmlns:p14="http://schemas.microsoft.com/office/powerpoint/2010/main" val="42077839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17BCE-9459-4012-9C0A-3C80FC9EBC8E}"/>
              </a:ext>
            </a:extLst>
          </p:cNvPr>
          <p:cNvSpPr>
            <a:spLocks noGrp="1"/>
          </p:cNvSpPr>
          <p:nvPr>
            <p:ph type="title"/>
          </p:nvPr>
        </p:nvSpPr>
        <p:spPr>
          <a:xfrm>
            <a:off x="189688" y="1123838"/>
            <a:ext cx="2382047" cy="4601183"/>
          </a:xfrm>
        </p:spPr>
        <p:txBody>
          <a:bodyPr/>
          <a:lstStyle/>
          <a:p>
            <a:r>
              <a:rPr lang="pl-PL" sz="2400" dirty="0"/>
              <a:t>Zabezpieczenie,</a:t>
            </a:r>
            <a:br>
              <a:rPr lang="pl-PL" sz="2400" dirty="0"/>
            </a:br>
            <a:r>
              <a:rPr lang="pl-PL" sz="2400" dirty="0"/>
              <a:t>szczególny przypadek natychmiastowej wykonalności</a:t>
            </a:r>
          </a:p>
        </p:txBody>
      </p:sp>
      <p:sp>
        <p:nvSpPr>
          <p:cNvPr id="4" name="Prostokąt 3">
            <a:extLst>
              <a:ext uri="{FF2B5EF4-FFF2-40B4-BE49-F238E27FC236}">
                <a16:creationId xmlns:a16="http://schemas.microsoft.com/office/drawing/2014/main" id="{719C77B6-6AF0-4628-9FF5-560BE55245AD}"/>
              </a:ext>
            </a:extLst>
          </p:cNvPr>
          <p:cNvSpPr/>
          <p:nvPr/>
        </p:nvSpPr>
        <p:spPr>
          <a:xfrm>
            <a:off x="2743218" y="2276872"/>
            <a:ext cx="6072230" cy="446449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Content Placeholder 2">
            <a:extLst>
              <a:ext uri="{FF2B5EF4-FFF2-40B4-BE49-F238E27FC236}">
                <a16:creationId xmlns:a16="http://schemas.microsoft.com/office/drawing/2014/main" id="{6C22F495-2500-4ECD-BD20-859971116943}"/>
              </a:ext>
            </a:extLst>
          </p:cNvPr>
          <p:cNvSpPr>
            <a:spLocks noGrp="1"/>
          </p:cNvSpPr>
          <p:nvPr>
            <p:ph idx="1"/>
          </p:nvPr>
        </p:nvSpPr>
        <p:spPr>
          <a:xfrm>
            <a:off x="2714612" y="214290"/>
            <a:ext cx="6072230" cy="6383062"/>
          </a:xfrm>
        </p:spPr>
        <p:txBody>
          <a:bodyPr>
            <a:noAutofit/>
          </a:bodyPr>
          <a:lstStyle/>
          <a:p>
            <a:pPr algn="just">
              <a:buNone/>
            </a:pPr>
            <a:r>
              <a:rPr lang="pl-PL" sz="950" dirty="0">
                <a:latin typeface="Calibri" pitchFamily="34" charset="0"/>
                <a:cs typeface="Times New Roman" pitchFamily="18" charset="0"/>
              </a:rPr>
              <a:t>Art. 492 [Zabezpieczenie; wykonalność] </a:t>
            </a:r>
          </a:p>
          <a:p>
            <a:pPr algn="just">
              <a:buNone/>
            </a:pPr>
            <a:r>
              <a:rPr lang="pl-PL" sz="950" dirty="0">
                <a:latin typeface="Calibri" pitchFamily="34" charset="0"/>
                <a:cs typeface="Times New Roman" pitchFamily="18" charset="0"/>
              </a:rPr>
              <a:t>§ 1. </a:t>
            </a:r>
            <a:r>
              <a:rPr lang="pl-PL" sz="950" b="1" dirty="0">
                <a:latin typeface="Calibri" pitchFamily="34" charset="0"/>
                <a:cs typeface="Times New Roman" pitchFamily="18" charset="0"/>
              </a:rPr>
              <a:t>Nakaz zapłaty z chwilą wydania stanowi tytuł zabezpieczenia, wykonalny bez nadawania mu klauzuli wykonalności</a:t>
            </a:r>
            <a:r>
              <a:rPr lang="pl-PL" sz="950" dirty="0">
                <a:latin typeface="Calibri" pitchFamily="34" charset="0"/>
                <a:cs typeface="Times New Roman" pitchFamily="18" charset="0"/>
              </a:rPr>
              <a:t>. Kwota zasądzona nakazem wraz z wymagalnymi odsetkami stanowi sumę, której złożenie przez dłużnika na rachunek depozytowy Ministra Finansów w rozumieniu przepisów o finansach publicznych, zwany dalej ,,rachunkiem depozytowym Ministra Finansów'', wystarczy do zabezpieczenia. Jeżeli nakaz zobowiązuje do wydania rzeczy zamiennych, do zabezpieczenia wystarczy złożenie sumy równej wartości przedmiotu sporu. </a:t>
            </a:r>
          </a:p>
          <a:p>
            <a:pPr algn="just">
              <a:buNone/>
            </a:pPr>
            <a:r>
              <a:rPr lang="pl-PL" sz="950" dirty="0">
                <a:latin typeface="Calibri" pitchFamily="34" charset="0"/>
                <a:cs typeface="Times New Roman" pitchFamily="18" charset="0"/>
              </a:rPr>
              <a:t>§ 2. Powód wnosząc o dokonanie zabezpieczenia jest obowiązany wskazać </a:t>
            </a:r>
            <a:r>
              <a:rPr lang="pl-PL" sz="950" b="1" dirty="0">
                <a:latin typeface="Calibri" pitchFamily="34" charset="0"/>
                <a:cs typeface="Times New Roman" pitchFamily="18" charset="0"/>
              </a:rPr>
              <a:t>sposób zabezpieczenia</a:t>
            </a:r>
            <a:r>
              <a:rPr lang="pl-PL" sz="950" dirty="0">
                <a:latin typeface="Calibri" pitchFamily="34" charset="0"/>
                <a:cs typeface="Times New Roman" pitchFamily="18" charset="0"/>
              </a:rPr>
              <a:t>. Sąd na wniosek pozwanego może </a:t>
            </a:r>
            <a:r>
              <a:rPr lang="pl-PL" sz="950" b="1" dirty="0">
                <a:latin typeface="Calibri" pitchFamily="34" charset="0"/>
                <a:cs typeface="Times New Roman" pitchFamily="18" charset="0"/>
              </a:rPr>
              <a:t>ograniczyć zabezpieczenie według swego uznania</a:t>
            </a:r>
            <a:r>
              <a:rPr lang="pl-PL" sz="950" dirty="0">
                <a:latin typeface="Calibri" pitchFamily="34" charset="0"/>
                <a:cs typeface="Times New Roman" pitchFamily="18" charset="0"/>
              </a:rPr>
              <a:t>. Przepis art. 742 oraz przepisy </a:t>
            </a:r>
            <a:br>
              <a:rPr lang="pl-PL" sz="950" dirty="0">
                <a:latin typeface="Calibri" pitchFamily="34" charset="0"/>
                <a:cs typeface="Times New Roman" pitchFamily="18" charset="0"/>
              </a:rPr>
            </a:br>
            <a:r>
              <a:rPr lang="pl-PL" sz="950" dirty="0">
                <a:latin typeface="Calibri" pitchFamily="34" charset="0"/>
                <a:cs typeface="Times New Roman" pitchFamily="18" charset="0"/>
              </a:rPr>
              <a:t>o ograniczeniu zabezpieczenia przeciwko Skarbowi Państwa stosuje się odpowiednio.</a:t>
            </a:r>
          </a:p>
          <a:p>
            <a:pPr algn="just">
              <a:buNone/>
            </a:pPr>
            <a:r>
              <a:rPr lang="pl-PL" sz="950" dirty="0">
                <a:latin typeface="Calibri" pitchFamily="34" charset="0"/>
                <a:cs typeface="Times New Roman" pitchFamily="18" charset="0"/>
              </a:rPr>
              <a:t>§ 3.</a:t>
            </a:r>
            <a:r>
              <a:rPr lang="pl-PL" sz="950" baseline="30000" dirty="0">
                <a:latin typeface="Calibri" pitchFamily="34" charset="0"/>
                <a:cs typeface="Times New Roman" pitchFamily="18" charset="0"/>
              </a:rPr>
              <a:t> </a:t>
            </a:r>
            <a:r>
              <a:rPr lang="pl-PL" sz="950" dirty="0">
                <a:latin typeface="Calibri" pitchFamily="34" charset="0"/>
                <a:cs typeface="Times New Roman" pitchFamily="18" charset="0"/>
              </a:rPr>
              <a:t>Nakaz zapłaty wydany na podstawie </a:t>
            </a:r>
            <a:r>
              <a:rPr lang="pl-PL" sz="950" b="1" dirty="0">
                <a:latin typeface="Calibri" pitchFamily="34" charset="0"/>
                <a:cs typeface="Times New Roman" pitchFamily="18" charset="0"/>
              </a:rPr>
              <a:t>weksla lub czeku </a:t>
            </a:r>
            <a:r>
              <a:rPr lang="pl-PL" sz="950" dirty="0">
                <a:latin typeface="Calibri" pitchFamily="34" charset="0"/>
                <a:cs typeface="Times New Roman" pitchFamily="18" charset="0"/>
              </a:rPr>
              <a:t>staje się </a:t>
            </a:r>
            <a:r>
              <a:rPr lang="pl-PL" sz="950" b="1" dirty="0">
                <a:latin typeface="Calibri" pitchFamily="34" charset="0"/>
                <a:cs typeface="Times New Roman" pitchFamily="18" charset="0"/>
              </a:rPr>
              <a:t>natychmiast wykonalny po upływie terminu do zaspokojenia roszczenia</a:t>
            </a:r>
            <a:r>
              <a:rPr lang="pl-PL" sz="950" dirty="0">
                <a:latin typeface="Calibri" pitchFamily="34" charset="0"/>
                <a:cs typeface="Times New Roman" pitchFamily="18" charset="0"/>
              </a:rPr>
              <a:t>. W razie wniesienia zarzutów sąd może na wniosek pozwanego </a:t>
            </a:r>
            <a:r>
              <a:rPr lang="pl-PL" sz="950" b="1" dirty="0">
                <a:latin typeface="Calibri" pitchFamily="34" charset="0"/>
                <a:cs typeface="Times New Roman" pitchFamily="18" charset="0"/>
              </a:rPr>
              <a:t>wstrzymać wykonanie nakazu</a:t>
            </a:r>
            <a:r>
              <a:rPr lang="pl-PL" sz="950" dirty="0">
                <a:latin typeface="Calibri" pitchFamily="34" charset="0"/>
                <a:cs typeface="Times New Roman" pitchFamily="18" charset="0"/>
              </a:rPr>
              <a:t>. Przepisy o ograniczeniu wykonalności w sprawach przeciwko Skarbowi Państwa stosuje się odpowiednio. </a:t>
            </a:r>
          </a:p>
          <a:p>
            <a:pPr algn="just">
              <a:buFontTx/>
              <a:buChar char="-"/>
            </a:pPr>
            <a:r>
              <a:rPr lang="pl-PL" sz="950" b="1" dirty="0">
                <a:latin typeface="Calibri" pitchFamily="34" charset="0"/>
                <a:cs typeface="Times New Roman" pitchFamily="18" charset="0"/>
              </a:rPr>
              <a:t>Bez konieczności </a:t>
            </a:r>
            <a:r>
              <a:rPr lang="pl-PL" sz="1000" b="1" dirty="0">
                <a:latin typeface="Calibri" pitchFamily="34" charset="0"/>
                <a:cs typeface="Times New Roman" pitchFamily="18" charset="0"/>
              </a:rPr>
              <a:t>wydawania postanowienia o udzieleniu zabezpieczenia; atrakcyjne, bo nie trzeba spełniać przesłanek ogólnych do udzielenia zabezpieczenia</a:t>
            </a:r>
            <a:r>
              <a:rPr lang="pl-PL" sz="1000" dirty="0">
                <a:latin typeface="Calibri" pitchFamily="34" charset="0"/>
                <a:cs typeface="Times New Roman" pitchFamily="18" charset="0"/>
              </a:rPr>
              <a:t> (czyli np. nie trzeba wykazywać interesu prawnego </a:t>
            </a:r>
            <a:br>
              <a:rPr lang="pl-PL" sz="1000" dirty="0">
                <a:latin typeface="Calibri" pitchFamily="34" charset="0"/>
                <a:cs typeface="Times New Roman" pitchFamily="18" charset="0"/>
              </a:rPr>
            </a:br>
            <a:r>
              <a:rPr lang="pl-PL" sz="1000" dirty="0">
                <a:latin typeface="Calibri" pitchFamily="34" charset="0"/>
                <a:cs typeface="Times New Roman" pitchFamily="18" charset="0"/>
              </a:rPr>
              <a:t>w udzieleniu zabezpieczenia)</a:t>
            </a:r>
          </a:p>
          <a:p>
            <a:pPr algn="just">
              <a:buFontTx/>
              <a:buChar char="-"/>
            </a:pPr>
            <a:r>
              <a:rPr lang="pl-PL" sz="1000" dirty="0">
                <a:latin typeface="Calibri" pitchFamily="34" charset="0"/>
                <a:cs typeface="Times New Roman" pitchFamily="18" charset="0"/>
              </a:rPr>
              <a:t>Brak wskazania sposobu zabezpieczenia w orzeczeniu; </a:t>
            </a:r>
            <a:r>
              <a:rPr lang="pl-PL" sz="1000" u="sng" dirty="0">
                <a:latin typeface="Calibri" pitchFamily="34" charset="0"/>
                <a:cs typeface="Times New Roman" pitchFamily="18" charset="0"/>
              </a:rPr>
              <a:t>powód musi wskazać sposób </a:t>
            </a:r>
            <a:r>
              <a:rPr lang="pl-PL" sz="1000" dirty="0">
                <a:latin typeface="Calibri" pitchFamily="34" charset="0"/>
                <a:cs typeface="Times New Roman" pitchFamily="18" charset="0"/>
              </a:rPr>
              <a:t>zgodnie z art. 747, 755 KPC</a:t>
            </a:r>
          </a:p>
          <a:p>
            <a:pPr algn="just">
              <a:buFontTx/>
              <a:buChar char="-"/>
            </a:pPr>
            <a:r>
              <a:rPr lang="pl-PL" sz="1000" dirty="0">
                <a:latin typeface="Calibri" pitchFamily="34" charset="0"/>
                <a:cs typeface="Times New Roman" pitchFamily="18" charset="0"/>
              </a:rPr>
              <a:t>Upadek zabezpieczenia w momencie uprawomocnienia się rozstrzygnięcia sądu</a:t>
            </a:r>
          </a:p>
          <a:p>
            <a:pPr algn="just">
              <a:buFontTx/>
              <a:buChar char="-"/>
            </a:pPr>
            <a:r>
              <a:rPr lang="pl-PL" sz="1000" dirty="0">
                <a:latin typeface="Calibri" pitchFamily="34" charset="0"/>
                <a:cs typeface="Times New Roman" pitchFamily="18" charset="0"/>
              </a:rPr>
              <a:t>Czy regulacja postępowania nakazowego (mając na uwadze, że nakaz zapłaty, spełniający rolę postanowienia </a:t>
            </a:r>
            <a:br>
              <a:rPr lang="pl-PL" sz="1000" dirty="0">
                <a:latin typeface="Calibri" pitchFamily="34" charset="0"/>
                <a:cs typeface="Times New Roman" pitchFamily="18" charset="0"/>
              </a:rPr>
            </a:br>
            <a:r>
              <a:rPr lang="pl-PL" sz="1000" dirty="0">
                <a:latin typeface="Calibri" pitchFamily="34" charset="0"/>
                <a:cs typeface="Times New Roman" pitchFamily="18" charset="0"/>
              </a:rPr>
              <a:t>o udzieleniu zabezpieczenia, doręcza się stronom) jest w kolizji z art. 740 KPC, zgodnie z którym postanowienie o udzieleniu zabezpieczenia, które podlega wykonaniu przez organ egzekucyjny, oraz dalsze postanowienia dotyczące tego zabezpieczenia sąd doręcza </a:t>
            </a:r>
            <a:r>
              <a:rPr lang="pl-PL" sz="1000" b="1" dirty="0">
                <a:latin typeface="Calibri" pitchFamily="34" charset="0"/>
                <a:cs typeface="Times New Roman" pitchFamily="18" charset="0"/>
              </a:rPr>
              <a:t>tylko uprawnionemu</a:t>
            </a:r>
            <a:r>
              <a:rPr lang="pl-PL" sz="1000" dirty="0">
                <a:latin typeface="Calibri" pitchFamily="34" charset="0"/>
                <a:cs typeface="Times New Roman" pitchFamily="18" charset="0"/>
              </a:rPr>
              <a:t>, chyba że przepis szczególny stanowi inaczej. Doręczenia obowiązanemu postanowienia o udzieleniu zabezpieczenia, które podlega wykonaniu przez organ egzekucyjny dokonuje ten organ </a:t>
            </a:r>
            <a:r>
              <a:rPr lang="pl-PL" sz="1000" b="1" dirty="0">
                <a:latin typeface="Calibri" pitchFamily="34" charset="0"/>
                <a:cs typeface="Times New Roman" pitchFamily="18" charset="0"/>
              </a:rPr>
              <a:t>równocześnie z przystąpieniem do wykonania tego postanowienia?</a:t>
            </a:r>
          </a:p>
          <a:p>
            <a:pPr algn="just">
              <a:buFontTx/>
              <a:buChar char="-"/>
            </a:pPr>
            <a:r>
              <a:rPr lang="pl-PL" sz="1000" b="1" dirty="0">
                <a:latin typeface="Calibri" pitchFamily="34" charset="0"/>
                <a:cs typeface="Times New Roman" pitchFamily="18" charset="0"/>
              </a:rPr>
              <a:t>Za R. Flejszarem: </a:t>
            </a:r>
            <a:r>
              <a:rPr lang="pl-PL" sz="1000" dirty="0">
                <a:latin typeface="Calibri" pitchFamily="34" charset="0"/>
                <a:cs typeface="Times New Roman" pitchFamily="18" charset="0"/>
              </a:rPr>
              <a:t>„sąd powinien w pierwszej kolejności dokonać doręczenia, o którym mowa w art. 740 § 1 KPC, umożliwiając powodowi (uprawnionemu) zrealizowanie zabezpieczenia na podstawie nakazu zapłaty, </a:t>
            </a:r>
            <a:br>
              <a:rPr lang="pl-PL" sz="1000" dirty="0">
                <a:latin typeface="Calibri" pitchFamily="34" charset="0"/>
                <a:cs typeface="Times New Roman" pitchFamily="18" charset="0"/>
              </a:rPr>
            </a:br>
            <a:r>
              <a:rPr lang="pl-PL" sz="1000" dirty="0">
                <a:latin typeface="Calibri" pitchFamily="34" charset="0"/>
                <a:cs typeface="Times New Roman" pitchFamily="18" charset="0"/>
              </a:rPr>
              <a:t>a dopiero po otrzymaniu dowodu tego doręczenia powinien on dokonać doręczenia przewidzianego w art. 491 § 3 KPC. Równoczesne stosowanie obu przepisów jest błędne, gdyż w praktyce prowadzi ono niejednokrotnie do sytuacji, w których obowiązany wcześniej niż uprawniony dowiaduje się o wydanym nakazie zapłaty” &lt;sporne&gt;</a:t>
            </a:r>
          </a:p>
          <a:p>
            <a:pPr algn="just">
              <a:buNone/>
            </a:pPr>
            <a:r>
              <a:rPr lang="pl-PL" sz="1000" dirty="0">
                <a:latin typeface="Calibri" pitchFamily="34" charset="0"/>
                <a:cs typeface="Times New Roman" pitchFamily="18" charset="0"/>
              </a:rPr>
              <a:t>- NZ na podstawie weksla: </a:t>
            </a:r>
            <a:r>
              <a:rPr lang="pl-PL" sz="1000" b="1" dirty="0">
                <a:latin typeface="Calibri" pitchFamily="34" charset="0"/>
                <a:cs typeface="Times New Roman" pitchFamily="18" charset="0"/>
              </a:rPr>
              <a:t>natychmiast wykonalny po upływie terminu do zaspokojenia roszczenia</a:t>
            </a:r>
            <a:br>
              <a:rPr lang="pl-PL" sz="1000" b="1" dirty="0">
                <a:latin typeface="Calibri" pitchFamily="34" charset="0"/>
                <a:cs typeface="Times New Roman" pitchFamily="18" charset="0"/>
              </a:rPr>
            </a:br>
            <a:r>
              <a:rPr lang="pl-PL" sz="1000" b="1" dirty="0">
                <a:solidFill>
                  <a:srgbClr val="FFC000"/>
                </a:solidFill>
                <a:latin typeface="Calibri" pitchFamily="34" charset="0"/>
                <a:cs typeface="Times New Roman" pitchFamily="18" charset="0"/>
              </a:rPr>
              <a:t>(UWAGA! Potrzebna klauzula wykonalności)</a:t>
            </a:r>
            <a:endParaRPr lang="pl-PL" sz="1000" dirty="0">
              <a:solidFill>
                <a:srgbClr val="FFC000"/>
              </a:solidFill>
              <a:latin typeface="Calibri" pitchFamily="34" charset="0"/>
            </a:endParaRPr>
          </a:p>
          <a:p>
            <a:pPr marL="0" indent="0" algn="just">
              <a:buNone/>
            </a:pPr>
            <a:r>
              <a:rPr lang="pl-PL" sz="1000" b="1" dirty="0">
                <a:latin typeface="Calibri" pitchFamily="34" charset="0"/>
              </a:rPr>
              <a:t>Rozwiązanie nieatrakcyjne dla pozwanego</a:t>
            </a:r>
            <a:r>
              <a:rPr lang="pl-PL" sz="1000" dirty="0">
                <a:latin typeface="Calibri" pitchFamily="34" charset="0"/>
              </a:rPr>
              <a:t>: po upływie terminu na zaspokojenie roszczenia niezależnie </a:t>
            </a:r>
            <a:br>
              <a:rPr lang="pl-PL" sz="1000" dirty="0">
                <a:latin typeface="Calibri" pitchFamily="34" charset="0"/>
              </a:rPr>
            </a:br>
            <a:r>
              <a:rPr lang="pl-PL" sz="1000" dirty="0">
                <a:latin typeface="Calibri" pitchFamily="34" charset="0"/>
              </a:rPr>
              <a:t>od wniesienia środka zaskarżenia nakaz zapłaty wydany na podstawie weksla/czeku staje się tytułem egzekucyjnym, który po zaopatrzeniu go w klauzulę wykonalności może stanowić pdstawę do prowadzenia egzekucji sądowej.</a:t>
            </a:r>
            <a:endParaRPr lang="pl-PL" sz="700" dirty="0"/>
          </a:p>
        </p:txBody>
      </p:sp>
    </p:spTree>
    <p:extLst>
      <p:ext uri="{BB962C8B-B14F-4D97-AF65-F5344CB8AC3E}">
        <p14:creationId xmlns:p14="http://schemas.microsoft.com/office/powerpoint/2010/main" val="501040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102E8E4-3982-4884-AA0F-68EC37047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p:cNvSpPr>
            <a:spLocks noGrp="1"/>
          </p:cNvSpPr>
          <p:nvPr>
            <p:ph type="title"/>
          </p:nvPr>
        </p:nvSpPr>
        <p:spPr>
          <a:xfrm>
            <a:off x="6143636" y="2000240"/>
            <a:ext cx="2431787" cy="4690532"/>
          </a:xfrm>
        </p:spPr>
        <p:txBody>
          <a:bodyPr anchor="b">
            <a:normAutofit/>
          </a:bodyPr>
          <a:lstStyle/>
          <a:p>
            <a:pPr algn="r"/>
            <a:r>
              <a:rPr lang="pl-PL" dirty="0">
                <a:solidFill>
                  <a:schemeClr val="accent1"/>
                </a:solidFill>
                <a:latin typeface="Calibri" pitchFamily="34" charset="0"/>
                <a:cs typeface="Times New Roman" pitchFamily="18" charset="0"/>
              </a:rPr>
              <a:t>Zarzuty</a:t>
            </a:r>
          </a:p>
        </p:txBody>
      </p:sp>
      <p:sp>
        <p:nvSpPr>
          <p:cNvPr id="10" name="Rectangle 9">
            <a:extLst>
              <a:ext uri="{FF2B5EF4-FFF2-40B4-BE49-F238E27FC236}">
                <a16:creationId xmlns:a16="http://schemas.microsoft.com/office/drawing/2014/main" id="{51EB3F61-F91A-45E6-81DA-F22A4CBAC4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8"/>
            <a:ext cx="965201" cy="5333999"/>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Symbol zastępczy zawartości 2"/>
          <p:cNvSpPr>
            <a:spLocks noGrp="1"/>
          </p:cNvSpPr>
          <p:nvPr>
            <p:ph idx="1"/>
          </p:nvPr>
        </p:nvSpPr>
        <p:spPr>
          <a:xfrm>
            <a:off x="1085851" y="100670"/>
            <a:ext cx="7558511" cy="5971536"/>
          </a:xfrm>
        </p:spPr>
        <p:txBody>
          <a:bodyPr vert="horz" lIns="91440" tIns="45720" rIns="91440" bIns="45720" rtlCol="0" anchor="t">
            <a:noAutofit/>
          </a:bodyPr>
          <a:lstStyle/>
          <a:p>
            <a:r>
              <a:rPr lang="pl-PL" sz="1400" dirty="0">
                <a:latin typeface="Calibri"/>
                <a:cs typeface="Times New Roman"/>
              </a:rPr>
              <a:t>Środek zaskarżenia </a:t>
            </a:r>
            <a:r>
              <a:rPr lang="pl-PL" sz="1400" dirty="0" err="1">
                <a:latin typeface="Calibri"/>
                <a:cs typeface="Times New Roman"/>
              </a:rPr>
              <a:t>niedewolutywny</a:t>
            </a:r>
            <a:r>
              <a:rPr lang="pl-PL" sz="1400" dirty="0">
                <a:latin typeface="Calibri"/>
                <a:cs typeface="Times New Roman"/>
              </a:rPr>
              <a:t> i suspensywny,</a:t>
            </a:r>
          </a:p>
          <a:p>
            <a:r>
              <a:rPr lang="pl-PL" sz="1400" dirty="0">
                <a:latin typeface="Calibri"/>
                <a:cs typeface="Times New Roman"/>
              </a:rPr>
              <a:t>pozwany powinien wskazać, czy zaskarża nakaz w całości czy w części oraz przedstawić zarzuty, które pod rygorem ich utraty należy zgłosić przed wdaniem się w spór co do istoty sprawy (zarzuty formalne).</a:t>
            </a:r>
          </a:p>
          <a:p>
            <a:r>
              <a:rPr lang="pl-PL" sz="1400" dirty="0">
                <a:latin typeface="Calibri"/>
                <a:cs typeface="Times New Roman"/>
              </a:rPr>
              <a:t>Pozwany powinien wymienić fakty, z których wywodzi żądania i dowody na wykazanie każdego z nich</a:t>
            </a:r>
          </a:p>
          <a:p>
            <a:r>
              <a:rPr lang="pl-PL" sz="1400" dirty="0">
                <a:latin typeface="Calibri"/>
                <a:cs typeface="Times New Roman"/>
              </a:rPr>
              <a:t>Brak wprost wyartykułowanej prekluzji na zarzuty, twierdzenia i dowody (obowiązują reguły ogólne, w tym zasada z art. 6 KPC)</a:t>
            </a:r>
          </a:p>
          <a:p>
            <a:r>
              <a:rPr lang="pl-PL" sz="1400" dirty="0">
                <a:latin typeface="Calibri"/>
                <a:cs typeface="Times New Roman"/>
              </a:rPr>
              <a:t>Prawidłowe wniesienie zarzutów powoduje, </a:t>
            </a:r>
            <a:r>
              <a:rPr lang="pl-PL" sz="1400" b="1" dirty="0">
                <a:latin typeface="Calibri"/>
                <a:cs typeface="Times New Roman"/>
              </a:rPr>
              <a:t>że rozpoczyna się drugi etap postępowania nakazowego.</a:t>
            </a:r>
          </a:p>
          <a:p>
            <a:r>
              <a:rPr lang="pl-PL" sz="1400" dirty="0">
                <a:latin typeface="Calibri"/>
                <a:cs typeface="Times New Roman"/>
              </a:rPr>
              <a:t>Ograniczenia drugiego etapu:</a:t>
            </a:r>
          </a:p>
          <a:p>
            <a:pPr lvl="1"/>
            <a:r>
              <a:rPr lang="pl-PL" sz="1200" dirty="0">
                <a:latin typeface="Calibri"/>
                <a:cs typeface="Times New Roman"/>
              </a:rPr>
              <a:t>Powództwo wzajemne jest niedopuszczalne,</a:t>
            </a:r>
          </a:p>
          <a:p>
            <a:pPr lvl="1"/>
            <a:r>
              <a:rPr lang="pl-PL" sz="1200" dirty="0">
                <a:latin typeface="Calibri"/>
                <a:cs typeface="Times New Roman"/>
              </a:rPr>
              <a:t>Ograniczenie przekształceń podmiotowych (art. 493 § 3 pkt 1), </a:t>
            </a:r>
          </a:p>
          <a:p>
            <a:pPr lvl="1"/>
            <a:r>
              <a:rPr lang="pl-PL" sz="1200" dirty="0">
                <a:latin typeface="Calibri"/>
                <a:cs typeface="Times New Roman"/>
              </a:rPr>
              <a:t>Ograniczenie przekształceń przedmiotowych (art. 493 § 3 pkt 3)</a:t>
            </a:r>
          </a:p>
          <a:p>
            <a:pPr lvl="1"/>
            <a:r>
              <a:rPr lang="pl-PL" sz="1200" dirty="0">
                <a:latin typeface="Calibri"/>
                <a:cs typeface="Times New Roman"/>
              </a:rPr>
              <a:t>do zarzutu potrącenia zgłoszonego przez pozwanego znajduje zastosowanie art. 2031 KPC</a:t>
            </a:r>
          </a:p>
          <a:p>
            <a:endParaRPr lang="pl-PL" sz="1400" dirty="0">
              <a:latin typeface="Calibri"/>
              <a:cs typeface="Times New Roman" pitchFamily="18" charset="0"/>
            </a:endParaRPr>
          </a:p>
          <a:p>
            <a:pPr>
              <a:buNone/>
            </a:pPr>
            <a:r>
              <a:rPr lang="pl-PL" sz="1400" dirty="0">
                <a:latin typeface="Calibri"/>
                <a:cs typeface="Times New Roman"/>
              </a:rPr>
              <a:t>Art. 497 [Cofnięcie zarzutów]</a:t>
            </a:r>
          </a:p>
          <a:p>
            <a:pPr>
              <a:buNone/>
            </a:pPr>
            <a:r>
              <a:rPr lang="pl-PL" sz="1400" dirty="0">
                <a:latin typeface="Calibri"/>
                <a:cs typeface="Times New Roman"/>
              </a:rPr>
              <a:t>§ 1. W przypadku cofnięcia zarzutów sąd stwierdza postanowieniem, że nakaz zapłaty </a:t>
            </a:r>
            <a:r>
              <a:rPr lang="pl-PL" sz="1400" b="1" dirty="0">
                <a:latin typeface="Calibri"/>
                <a:cs typeface="Times New Roman"/>
              </a:rPr>
              <a:t>pozostaje w mocy i orzeka o kosztach jak przy cofnięciu pozwu</a:t>
            </a:r>
            <a:r>
              <a:rPr lang="pl-PL" sz="1400" dirty="0">
                <a:latin typeface="Calibri"/>
                <a:cs typeface="Times New Roman"/>
              </a:rPr>
              <a:t>. Przepis art. 203 § 3 stosuje się odpowiednio. </a:t>
            </a:r>
            <a:endParaRPr lang="pl-PL" sz="1400" dirty="0">
              <a:latin typeface="Calibri"/>
              <a:cs typeface="Times New Roman" pitchFamily="18" charset="0"/>
            </a:endParaRPr>
          </a:p>
          <a:p>
            <a:pPr>
              <a:buNone/>
            </a:pPr>
            <a:r>
              <a:rPr lang="pl-PL" sz="1400" dirty="0">
                <a:latin typeface="Calibri"/>
                <a:cs typeface="Times New Roman"/>
              </a:rPr>
              <a:t>§ 2. W przypadku, o którym mowa w art. 203 § 4, sąd może uznać cofnięcie zarzutów za niedopuszczalne. </a:t>
            </a:r>
          </a:p>
        </p:txBody>
      </p:sp>
      <p:sp>
        <p:nvSpPr>
          <p:cNvPr id="12" name="Rectangle 11">
            <a:extLst>
              <a:ext uri="{FF2B5EF4-FFF2-40B4-BE49-F238E27FC236}">
                <a16:creationId xmlns:a16="http://schemas.microsoft.com/office/drawing/2014/main" id="{C0D1CB9A-4C6B-4843-B8E9-CD0071D37B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62991" y="767825"/>
            <a:ext cx="381009" cy="532817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CFEB699-1E86-4358-B065-4F62ADF89078}"/>
              </a:ext>
            </a:extLst>
          </p:cNvPr>
          <p:cNvSpPr>
            <a:spLocks noGrp="1"/>
          </p:cNvSpPr>
          <p:nvPr>
            <p:ph type="title"/>
          </p:nvPr>
        </p:nvSpPr>
        <p:spPr/>
        <p:txBody>
          <a:bodyPr/>
          <a:lstStyle/>
          <a:p>
            <a:r>
              <a:rPr lang="pl-PL" dirty="0"/>
              <a:t>KAZUS</a:t>
            </a:r>
          </a:p>
        </p:txBody>
      </p:sp>
      <p:sp>
        <p:nvSpPr>
          <p:cNvPr id="3" name="Symbol zastępczy zawartości 2">
            <a:extLst>
              <a:ext uri="{FF2B5EF4-FFF2-40B4-BE49-F238E27FC236}">
                <a16:creationId xmlns:a16="http://schemas.microsoft.com/office/drawing/2014/main" id="{8C50F751-90D3-40F8-8F06-AEFBBA06608C}"/>
              </a:ext>
            </a:extLst>
          </p:cNvPr>
          <p:cNvSpPr>
            <a:spLocks noGrp="1"/>
          </p:cNvSpPr>
          <p:nvPr>
            <p:ph idx="1"/>
          </p:nvPr>
        </p:nvSpPr>
        <p:spPr/>
        <p:txBody>
          <a:bodyPr/>
          <a:lstStyle/>
          <a:p>
            <a:pPr marL="0" indent="0" algn="just">
              <a:buNone/>
            </a:pPr>
            <a:r>
              <a:rPr lang="pl-PL" dirty="0">
                <a:latin typeface="Calibri"/>
                <a:cs typeface="Calibri"/>
              </a:rPr>
              <a:t>Firma BUDEX sp. z o.o. wykonała usługę polegającą na produkcji i montażu okien Janowi Kowalskiemu. Po wykonanej usłudze księgowa spółki, na życzenie klienta, wysłała f-</a:t>
            </a:r>
            <a:r>
              <a:rPr lang="pl-PL" dirty="0" err="1">
                <a:latin typeface="Calibri"/>
                <a:cs typeface="Calibri"/>
              </a:rPr>
              <a:t>rę</a:t>
            </a:r>
            <a:r>
              <a:rPr lang="pl-PL" dirty="0">
                <a:latin typeface="Calibri"/>
                <a:cs typeface="Calibri"/>
              </a:rPr>
              <a:t> X, która wskazywała, że P. Jan musi uiścić należność w terminie 14 dni od otrzymania niniejszego rachunku.  Drugi egzemplarz zostawiła a/a. Po upływie 2 m-</a:t>
            </a:r>
            <a:r>
              <a:rPr lang="pl-PL" dirty="0" err="1">
                <a:latin typeface="Calibri"/>
                <a:cs typeface="Calibri"/>
              </a:rPr>
              <a:t>cy</a:t>
            </a:r>
            <a:r>
              <a:rPr lang="pl-PL" dirty="0">
                <a:latin typeface="Calibri"/>
                <a:cs typeface="Calibri"/>
              </a:rPr>
              <a:t> Pan Kowalski przysłał pismo z prośbą o rozłożenie należności z f-</a:t>
            </a:r>
            <a:r>
              <a:rPr lang="pl-PL" dirty="0" err="1">
                <a:latin typeface="Calibri"/>
                <a:cs typeface="Calibri"/>
              </a:rPr>
              <a:t>ry</a:t>
            </a:r>
            <a:r>
              <a:rPr lang="pl-PL" dirty="0">
                <a:latin typeface="Calibri"/>
                <a:cs typeface="Calibri"/>
              </a:rPr>
              <a:t> X na 6 rat.</a:t>
            </a:r>
            <a:endParaRPr lang="pl-PL" dirty="0">
              <a:ea typeface="+mn-lt"/>
              <a:cs typeface="+mn-lt"/>
            </a:endParaRPr>
          </a:p>
          <a:p>
            <a:pPr algn="just"/>
            <a:r>
              <a:rPr lang="pl-PL" dirty="0">
                <a:latin typeface="Calibri"/>
                <a:cs typeface="Calibri"/>
              </a:rPr>
              <a:t>Czy spółka może dochodzić swojej należności w ramach postępowania nakazowego?</a:t>
            </a:r>
            <a:endParaRPr lang="en-US" dirty="0">
              <a:ea typeface="+mn-lt"/>
              <a:cs typeface="+mn-lt"/>
            </a:endParaRPr>
          </a:p>
          <a:p>
            <a:pPr algn="just"/>
            <a:endParaRPr lang="pl-PL" dirty="0"/>
          </a:p>
        </p:txBody>
      </p:sp>
    </p:spTree>
    <p:extLst>
      <p:ext uri="{BB962C8B-B14F-4D97-AF65-F5344CB8AC3E}">
        <p14:creationId xmlns:p14="http://schemas.microsoft.com/office/powerpoint/2010/main" val="25819726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762000"/>
            <a:ext cx="3156366"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ytuł 1"/>
          <p:cNvSpPr>
            <a:spLocks noGrp="1"/>
          </p:cNvSpPr>
          <p:nvPr>
            <p:ph type="title"/>
          </p:nvPr>
        </p:nvSpPr>
        <p:spPr>
          <a:xfrm>
            <a:off x="370695" y="1683144"/>
            <a:ext cx="2081191" cy="3491712"/>
          </a:xfrm>
        </p:spPr>
        <p:txBody>
          <a:bodyPr>
            <a:normAutofit/>
          </a:bodyPr>
          <a:lstStyle/>
          <a:p>
            <a:r>
              <a:rPr lang="pl-PL" dirty="0">
                <a:latin typeface="Calibri" pitchFamily="34" charset="0"/>
                <a:cs typeface="Times New Roman" pitchFamily="18" charset="0"/>
              </a:rPr>
              <a:t>Zakończenie drugiego etapu PN</a:t>
            </a:r>
          </a:p>
        </p:txBody>
      </p:sp>
      <p:sp>
        <p:nvSpPr>
          <p:cNvPr id="3" name="Symbol zastępczy zawartości 2"/>
          <p:cNvSpPr>
            <a:spLocks noGrp="1"/>
          </p:cNvSpPr>
          <p:nvPr>
            <p:ph idx="1"/>
          </p:nvPr>
        </p:nvSpPr>
        <p:spPr>
          <a:xfrm>
            <a:off x="3271204" y="1683143"/>
            <a:ext cx="4970533" cy="3491713"/>
          </a:xfrm>
        </p:spPr>
        <p:txBody>
          <a:bodyPr>
            <a:normAutofit/>
          </a:bodyPr>
          <a:lstStyle/>
          <a:p>
            <a:r>
              <a:rPr lang="pl-PL" sz="1600" dirty="0">
                <a:latin typeface="Calibri" pitchFamily="34" charset="0"/>
                <a:cs typeface="Times New Roman" pitchFamily="18" charset="0"/>
              </a:rPr>
              <a:t>zachodzą podstawy do odrzucenia pozwu lub umorzenia postępowania, sąd z urzędu postanowieniem uchyla nakaz zapłaty i wydaje odpowiednie rozstrzygnięcie</a:t>
            </a:r>
          </a:p>
          <a:p>
            <a:r>
              <a:rPr lang="pl-PL" sz="1600" dirty="0">
                <a:latin typeface="Calibri" pitchFamily="34" charset="0"/>
                <a:cs typeface="Times New Roman" pitchFamily="18" charset="0"/>
              </a:rPr>
              <a:t>sąd wydaje wyrok, którym w całości/części utrzymuje nakaz zapłaty w mocy</a:t>
            </a:r>
          </a:p>
          <a:p>
            <a:r>
              <a:rPr lang="pl-PL" sz="1600" dirty="0">
                <a:latin typeface="Calibri" pitchFamily="34" charset="0"/>
                <a:cs typeface="Times New Roman" pitchFamily="18" charset="0"/>
              </a:rPr>
              <a:t>sąd wydaje wyrok, którym uchyla nakaz zapłaty i orzeka o żądaniu pozwu,</a:t>
            </a:r>
          </a:p>
          <a:p>
            <a:r>
              <a:rPr lang="pl-PL" sz="1600" dirty="0">
                <a:latin typeface="Calibri" pitchFamily="34" charset="0"/>
                <a:cs typeface="Times New Roman" pitchFamily="18" charset="0"/>
              </a:rPr>
              <a:t>Przy cofnięciu zarzutów: sąd stwierdza w drodze postanowienia, że nakaz zapłaty pozostaje w mocy i orzeka o kosztach jak przy cofnięciu pozwu</a:t>
            </a:r>
          </a:p>
        </p:txBody>
      </p:sp>
      <p:sp>
        <p:nvSpPr>
          <p:cNvPr id="12" name="Freeform: Shape 11">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8392887" y="1056875"/>
            <a:ext cx="75111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E1AC6-F76C-4192-9B72-F44DB29EF8ED}"/>
              </a:ext>
            </a:extLst>
          </p:cNvPr>
          <p:cNvSpPr>
            <a:spLocks noGrp="1"/>
          </p:cNvSpPr>
          <p:nvPr>
            <p:ph type="title"/>
          </p:nvPr>
        </p:nvSpPr>
        <p:spPr/>
        <p:txBody>
          <a:bodyPr>
            <a:normAutofit/>
          </a:bodyPr>
          <a:lstStyle/>
          <a:p>
            <a:r>
              <a:rPr lang="pl-PL" sz="2800" dirty="0"/>
              <a:t>Postępowanie upominawcze</a:t>
            </a:r>
          </a:p>
        </p:txBody>
      </p:sp>
      <p:sp>
        <p:nvSpPr>
          <p:cNvPr id="3" name="Content Placeholder 2">
            <a:extLst>
              <a:ext uri="{FF2B5EF4-FFF2-40B4-BE49-F238E27FC236}">
                <a16:creationId xmlns:a16="http://schemas.microsoft.com/office/drawing/2014/main" id="{8363CE14-5BAA-4AA5-AE34-1330D0CAFAC8}"/>
              </a:ext>
            </a:extLst>
          </p:cNvPr>
          <p:cNvSpPr>
            <a:spLocks noGrp="1"/>
          </p:cNvSpPr>
          <p:nvPr>
            <p:ph idx="1"/>
          </p:nvPr>
        </p:nvSpPr>
        <p:spPr/>
        <p:txBody>
          <a:bodyPr>
            <a:noAutofit/>
          </a:bodyPr>
          <a:lstStyle/>
          <a:p>
            <a:pPr algn="just"/>
            <a:r>
              <a:rPr lang="pl-PL" sz="1600" dirty="0">
                <a:latin typeface="Calibri" pitchFamily="34" charset="0"/>
              </a:rPr>
              <a:t>Postępowanie </a:t>
            </a:r>
            <a:r>
              <a:rPr lang="pl-PL" sz="1600" b="1" dirty="0">
                <a:latin typeface="Calibri" pitchFamily="34" charset="0"/>
              </a:rPr>
              <a:t>jednoetapowe obligatoryjne</a:t>
            </a:r>
            <a:r>
              <a:rPr lang="pl-PL" sz="1600" dirty="0">
                <a:latin typeface="Calibri" pitchFamily="34" charset="0"/>
              </a:rPr>
              <a:t> w przeciwieństwie do postępowania nakazowego. Po skutecznym wniesieniu sprzeciwu nakaz zapłaty </a:t>
            </a:r>
            <a:r>
              <a:rPr lang="pl-PL" sz="1600" b="1" dirty="0">
                <a:latin typeface="Calibri" pitchFamily="34" charset="0"/>
              </a:rPr>
              <a:t>traci moc i przechodzimy do punktu wyjścia</a:t>
            </a:r>
            <a:r>
              <a:rPr lang="pl-PL" sz="1600" dirty="0">
                <a:latin typeface="Calibri" pitchFamily="34" charset="0"/>
              </a:rPr>
              <a:t>. </a:t>
            </a:r>
          </a:p>
          <a:p>
            <a:pPr algn="just"/>
            <a:r>
              <a:rPr lang="pl-PL" sz="1600" dirty="0">
                <a:latin typeface="Calibri" pitchFamily="34" charset="0"/>
              </a:rPr>
              <a:t>Właściwy rzeczowo: SO, SR</a:t>
            </a:r>
          </a:p>
          <a:p>
            <a:pPr marL="0" indent="0" algn="just">
              <a:buNone/>
            </a:pPr>
            <a:r>
              <a:rPr lang="pl-PL" sz="1600" dirty="0">
                <a:latin typeface="Calibri" pitchFamily="34" charset="0"/>
              </a:rPr>
              <a:t>Sąd wyda nakaz zapłaty, jeżeli powód dochodzi roszczenia pieniężnego albo świadczenia innych rzeczy zamiennych, chyba że:</a:t>
            </a:r>
          </a:p>
          <a:p>
            <a:pPr marL="0" indent="0" algn="just">
              <a:buNone/>
            </a:pPr>
            <a:r>
              <a:rPr lang="pl-PL" sz="1600" dirty="0">
                <a:latin typeface="Calibri" pitchFamily="34" charset="0"/>
              </a:rPr>
              <a:t>1) roszczenie jest oczywiście bezzasadne;</a:t>
            </a:r>
          </a:p>
          <a:p>
            <a:pPr marL="0" indent="0" algn="just">
              <a:buNone/>
            </a:pPr>
            <a:r>
              <a:rPr lang="pl-PL" sz="1600" dirty="0">
                <a:latin typeface="Calibri" pitchFamily="34" charset="0"/>
              </a:rPr>
              <a:t>2) twierdzenia co do faktów budzą wątpliwość;</a:t>
            </a:r>
          </a:p>
          <a:p>
            <a:pPr marL="0" indent="0" algn="just">
              <a:buNone/>
            </a:pPr>
            <a:r>
              <a:rPr lang="pl-PL" sz="1600" dirty="0">
                <a:latin typeface="Calibri" pitchFamily="34" charset="0"/>
              </a:rPr>
              <a:t>3) zaspokojenie roszczenia zależy od świadczenia wzajemnego;</a:t>
            </a:r>
          </a:p>
          <a:p>
            <a:pPr marL="0" indent="0" algn="just">
              <a:buNone/>
            </a:pPr>
            <a:endParaRPr lang="pl-PL" sz="1600" dirty="0">
              <a:latin typeface="Calibri" pitchFamily="34" charset="0"/>
            </a:endParaRPr>
          </a:p>
          <a:p>
            <a:pPr marL="0" indent="0" algn="just">
              <a:buNone/>
            </a:pPr>
            <a:r>
              <a:rPr lang="pl-PL" sz="1600" dirty="0">
                <a:latin typeface="Calibri" pitchFamily="34" charset="0"/>
              </a:rPr>
              <a:t>Powyższy katalog to katalog tzw. negatywnych przesłanek do wydania nakazu zapłaty. Co do zasady, jest on katalogiem zamkniętym. Trzeba mieć jednak na uwadze, że nakaz zapłaty nie zostanie wydany w tych wszystkich przypadkach, gdy zgodnie z art. 480</a:t>
            </a:r>
            <a:r>
              <a:rPr lang="pl-PL" sz="1600" baseline="30000" dirty="0">
                <a:latin typeface="Calibri" pitchFamily="34" charset="0"/>
              </a:rPr>
              <a:t>1</a:t>
            </a:r>
            <a:r>
              <a:rPr lang="pl-PL" sz="1600" dirty="0">
                <a:latin typeface="Calibri" pitchFamily="34" charset="0"/>
              </a:rPr>
              <a:t> </a:t>
            </a:r>
            <a:r>
              <a:rPr lang="pl-PL" sz="1600" dirty="0">
                <a:latin typeface="Calibri" pitchFamily="34" charset="0"/>
                <a:cs typeface="Times New Roman" panose="02020603050405020304" pitchFamily="18" charset="0"/>
              </a:rPr>
              <a:t>§ 2 KPC n</a:t>
            </a:r>
            <a:r>
              <a:rPr lang="pl-PL" sz="1600" dirty="0">
                <a:latin typeface="Calibri" pitchFamily="34" charset="0"/>
              </a:rPr>
              <a:t>ie ma podstaw do jego wydania, tj gdy zachodzą przeszkody procesowe, które torpedują możliwość merytorycznego rozpoznania i rozstrzygnięcia sprawy – np. art. 199 i 1099 KPC.</a:t>
            </a:r>
          </a:p>
        </p:txBody>
      </p:sp>
    </p:spTree>
    <p:extLst>
      <p:ext uri="{BB962C8B-B14F-4D97-AF65-F5344CB8AC3E}">
        <p14:creationId xmlns:p14="http://schemas.microsoft.com/office/powerpoint/2010/main" val="13491622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F5F1F-7B9D-4D66-A5F2-977E32ECC06C}"/>
              </a:ext>
            </a:extLst>
          </p:cNvPr>
          <p:cNvSpPr>
            <a:spLocks noGrp="1"/>
          </p:cNvSpPr>
          <p:nvPr>
            <p:ph type="title"/>
          </p:nvPr>
        </p:nvSpPr>
        <p:spPr/>
        <p:txBody>
          <a:bodyPr>
            <a:normAutofit/>
          </a:bodyPr>
          <a:lstStyle/>
          <a:p>
            <a:r>
              <a:rPr lang="pl-PL" sz="2800" dirty="0">
                <a:latin typeface="Calibri" pitchFamily="34" charset="0"/>
              </a:rPr>
              <a:t>Oczywista bezzasadność roszczenia</a:t>
            </a:r>
          </a:p>
        </p:txBody>
      </p:sp>
      <p:sp>
        <p:nvSpPr>
          <p:cNvPr id="3" name="Content Placeholder 2">
            <a:extLst>
              <a:ext uri="{FF2B5EF4-FFF2-40B4-BE49-F238E27FC236}">
                <a16:creationId xmlns:a16="http://schemas.microsoft.com/office/drawing/2014/main" id="{ED5488CC-A30B-4B11-8266-72C3C514520B}"/>
              </a:ext>
            </a:extLst>
          </p:cNvPr>
          <p:cNvSpPr>
            <a:spLocks noGrp="1"/>
          </p:cNvSpPr>
          <p:nvPr>
            <p:ph idx="1"/>
          </p:nvPr>
        </p:nvSpPr>
        <p:spPr/>
        <p:txBody>
          <a:bodyPr>
            <a:normAutofit/>
          </a:bodyPr>
          <a:lstStyle/>
          <a:p>
            <a:r>
              <a:rPr lang="pl-PL" dirty="0">
                <a:latin typeface="Calibri" pitchFamily="34" charset="0"/>
              </a:rPr>
              <a:t>Ocena oczywistej bezzsadności pozostawiona referendarzowi lub uznaniu sądu</a:t>
            </a:r>
          </a:p>
          <a:p>
            <a:r>
              <a:rPr lang="pl-PL" dirty="0">
                <a:latin typeface="Calibri" pitchFamily="34" charset="0"/>
              </a:rPr>
              <a:t>„chodzi o stan rzeczy "oczywisty", stwierdzalny </a:t>
            </a:r>
            <a:r>
              <a:rPr lang="pl-PL" i="1" dirty="0">
                <a:latin typeface="Calibri" pitchFamily="34" charset="0"/>
              </a:rPr>
              <a:t>prima facie</a:t>
            </a:r>
            <a:r>
              <a:rPr lang="pl-PL" dirty="0">
                <a:latin typeface="Calibri" pitchFamily="34" charset="0"/>
              </a:rPr>
              <a:t>, od razu, widoczny, niewątpliwy, niewymagający dowodu lub badania, a według dyrektyw filozoficznych (gnozeologicznych) – stan o właściwościach "jawnie prawdziwych” - uchwała Sądu Najwyższego z 17.1.2001 r., III CZP 49/00</a:t>
            </a:r>
          </a:p>
          <a:p>
            <a:r>
              <a:rPr lang="pl-PL" dirty="0">
                <a:latin typeface="Calibri" pitchFamily="34" charset="0"/>
              </a:rPr>
              <a:t>z treści pozwu wynika wyraźnie, że powodowi nie przysługuje prawo żądania od pozwanego określonego świadczenia na podstawie okoliczności faktycznych</a:t>
            </a:r>
          </a:p>
          <a:p>
            <a:r>
              <a:rPr lang="pl-PL" dirty="0">
                <a:latin typeface="Calibri" pitchFamily="34" charset="0"/>
              </a:rPr>
              <a:t>Przykład: powód występuje z żądaniem zapłaty kwoty wygranej w karty</a:t>
            </a:r>
          </a:p>
        </p:txBody>
      </p:sp>
    </p:spTree>
    <p:extLst>
      <p:ext uri="{BB962C8B-B14F-4D97-AF65-F5344CB8AC3E}">
        <p14:creationId xmlns:p14="http://schemas.microsoft.com/office/powerpoint/2010/main" val="7366340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24DAC-21F9-428B-A99F-7C8A2C9D2893}"/>
              </a:ext>
            </a:extLst>
          </p:cNvPr>
          <p:cNvSpPr>
            <a:spLocks noGrp="1"/>
          </p:cNvSpPr>
          <p:nvPr>
            <p:ph type="title"/>
          </p:nvPr>
        </p:nvSpPr>
        <p:spPr/>
        <p:txBody>
          <a:bodyPr>
            <a:normAutofit/>
          </a:bodyPr>
          <a:lstStyle/>
          <a:p>
            <a:r>
              <a:rPr lang="pl-PL" dirty="0"/>
              <a:t>Twierdzenia co do faktów budzą wątpliwość</a:t>
            </a:r>
          </a:p>
        </p:txBody>
      </p:sp>
      <p:sp>
        <p:nvSpPr>
          <p:cNvPr id="3" name="Content Placeholder 2">
            <a:extLst>
              <a:ext uri="{FF2B5EF4-FFF2-40B4-BE49-F238E27FC236}">
                <a16:creationId xmlns:a16="http://schemas.microsoft.com/office/drawing/2014/main" id="{50045915-01AD-45DC-9FB3-F13D74C8BD5A}"/>
              </a:ext>
            </a:extLst>
          </p:cNvPr>
          <p:cNvSpPr>
            <a:spLocks noGrp="1"/>
          </p:cNvSpPr>
          <p:nvPr>
            <p:ph idx="1"/>
          </p:nvPr>
        </p:nvSpPr>
        <p:spPr/>
        <p:txBody>
          <a:bodyPr/>
          <a:lstStyle/>
          <a:p>
            <a:r>
              <a:rPr lang="pl-PL" dirty="0"/>
              <a:t>Najczęściej przy wzajemnej niezgodności lub sprzeczności twierdzeń co do faktów,</a:t>
            </a:r>
          </a:p>
          <a:p>
            <a:r>
              <a:rPr lang="pl-PL" dirty="0"/>
              <a:t>niezgodność przytoczonych okoliczności ze zgromadzonym materiałem dowodowym</a:t>
            </a:r>
          </a:p>
          <a:p>
            <a:r>
              <a:rPr lang="pl-PL" dirty="0"/>
              <a:t>Dalekie nieprawdopodobieństwo</a:t>
            </a:r>
          </a:p>
        </p:txBody>
      </p:sp>
    </p:spTree>
    <p:extLst>
      <p:ext uri="{BB962C8B-B14F-4D97-AF65-F5344CB8AC3E}">
        <p14:creationId xmlns:p14="http://schemas.microsoft.com/office/powerpoint/2010/main" val="15349328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70583-A3CF-4D6A-A045-B5C44A096595}"/>
              </a:ext>
            </a:extLst>
          </p:cNvPr>
          <p:cNvSpPr>
            <a:spLocks noGrp="1"/>
          </p:cNvSpPr>
          <p:nvPr>
            <p:ph type="title"/>
          </p:nvPr>
        </p:nvSpPr>
        <p:spPr/>
        <p:txBody>
          <a:bodyPr>
            <a:normAutofit/>
          </a:bodyPr>
          <a:lstStyle/>
          <a:p>
            <a:r>
              <a:rPr lang="pl-PL" dirty="0">
                <a:latin typeface="Calibri" pitchFamily="34" charset="0"/>
              </a:rPr>
              <a:t>Zaspokojenie roszczenia zależy od świadczenia wzajemnego</a:t>
            </a:r>
          </a:p>
        </p:txBody>
      </p:sp>
      <p:sp>
        <p:nvSpPr>
          <p:cNvPr id="3" name="Content Placeholder 2">
            <a:extLst>
              <a:ext uri="{FF2B5EF4-FFF2-40B4-BE49-F238E27FC236}">
                <a16:creationId xmlns:a16="http://schemas.microsoft.com/office/drawing/2014/main" id="{093D66A9-7FAF-46BC-A608-20D7ED87C896}"/>
              </a:ext>
            </a:extLst>
          </p:cNvPr>
          <p:cNvSpPr>
            <a:spLocks noGrp="1"/>
          </p:cNvSpPr>
          <p:nvPr>
            <p:ph idx="1"/>
          </p:nvPr>
        </p:nvSpPr>
        <p:spPr/>
        <p:txBody>
          <a:bodyPr/>
          <a:lstStyle/>
          <a:p>
            <a:pPr algn="just"/>
            <a:r>
              <a:rPr lang="pl-PL" dirty="0">
                <a:latin typeface="Calibri" pitchFamily="34" charset="0"/>
              </a:rPr>
              <a:t>Chodzi tu o sytuację, gdy powód, mimo ciążącego na nim obowiązku wcześniejszego świadczenia wzajemnego, tego świadczenia nie wypełnił</a:t>
            </a:r>
          </a:p>
          <a:p>
            <a:pPr algn="just"/>
            <a:r>
              <a:rPr lang="pl-PL" dirty="0">
                <a:latin typeface="Calibri" pitchFamily="34" charset="0"/>
              </a:rPr>
              <a:t>Jeżeli sąd dysponuje dowodem, że świadczenie wzajemne powoda na rzecz pozwanego zostało spełnione, wydanie nakazu jest możliwe.</a:t>
            </a:r>
          </a:p>
        </p:txBody>
      </p:sp>
    </p:spTree>
    <p:extLst>
      <p:ext uri="{BB962C8B-B14F-4D97-AF65-F5344CB8AC3E}">
        <p14:creationId xmlns:p14="http://schemas.microsoft.com/office/powerpoint/2010/main" val="17154297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C8DEC-A419-41AC-9CBB-353F890C6C7F}"/>
              </a:ext>
            </a:extLst>
          </p:cNvPr>
          <p:cNvSpPr>
            <a:spLocks noGrp="1"/>
          </p:cNvSpPr>
          <p:nvPr>
            <p:ph type="title"/>
          </p:nvPr>
        </p:nvSpPr>
        <p:spPr/>
        <p:txBody>
          <a:bodyPr/>
          <a:lstStyle/>
          <a:p>
            <a:r>
              <a:rPr lang="pl-PL" dirty="0">
                <a:latin typeface="Calibri" pitchFamily="34" charset="0"/>
              </a:rPr>
              <a:t>Sprzeciw</a:t>
            </a:r>
          </a:p>
        </p:txBody>
      </p:sp>
      <p:sp>
        <p:nvSpPr>
          <p:cNvPr id="3" name="Content Placeholder 2">
            <a:extLst>
              <a:ext uri="{FF2B5EF4-FFF2-40B4-BE49-F238E27FC236}">
                <a16:creationId xmlns:a16="http://schemas.microsoft.com/office/drawing/2014/main" id="{5AD16466-47A0-4929-9F00-94B6C7E614A7}"/>
              </a:ext>
            </a:extLst>
          </p:cNvPr>
          <p:cNvSpPr>
            <a:spLocks noGrp="1"/>
          </p:cNvSpPr>
          <p:nvPr>
            <p:ph idx="1"/>
          </p:nvPr>
        </p:nvSpPr>
        <p:spPr/>
        <p:txBody>
          <a:bodyPr/>
          <a:lstStyle/>
          <a:p>
            <a:r>
              <a:rPr lang="pl-PL" dirty="0">
                <a:latin typeface="Calibri" pitchFamily="34" charset="0"/>
              </a:rPr>
              <a:t>Prawidłowe wniesienie sprzeciwu powoduje, że nakaz zapłaty TRACI MOC.</a:t>
            </a:r>
          </a:p>
          <a:p>
            <a:r>
              <a:rPr lang="pl-PL" dirty="0">
                <a:latin typeface="Calibri" pitchFamily="34" charset="0"/>
              </a:rPr>
              <a:t>sąd rozpoznaje sprawę w granicach wniesionego sprzeciwu, wyznaczonego zakresem zaskarżenia nakazu zapłaty.</a:t>
            </a:r>
          </a:p>
        </p:txBody>
      </p:sp>
    </p:spTree>
    <p:extLst>
      <p:ext uri="{BB962C8B-B14F-4D97-AF65-F5344CB8AC3E}">
        <p14:creationId xmlns:p14="http://schemas.microsoft.com/office/powerpoint/2010/main" val="582888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Prostokąt 7"/>
          <p:cNvSpPr/>
          <p:nvPr/>
        </p:nvSpPr>
        <p:spPr>
          <a:xfrm>
            <a:off x="2786050" y="0"/>
            <a:ext cx="5929354" cy="12858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useBgFill="1">
        <p:nvSpPr>
          <p:cNvPr id="9" name="Rectangle 11">
            <a:extLst>
              <a:ext uri="{FF2B5EF4-FFF2-40B4-BE49-F238E27FC236}">
                <a16:creationId xmlns:a16="http://schemas.microsoft.com/office/drawing/2014/main" id="{80516254-1D9F-4F3A-9870-3A3280BE2B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ytuł 1"/>
          <p:cNvSpPr>
            <a:spLocks noGrp="1"/>
          </p:cNvSpPr>
          <p:nvPr>
            <p:ph type="title"/>
          </p:nvPr>
        </p:nvSpPr>
        <p:spPr>
          <a:xfrm>
            <a:off x="714348" y="785794"/>
            <a:ext cx="2091121" cy="5120639"/>
          </a:xfrm>
        </p:spPr>
        <p:txBody>
          <a:bodyPr>
            <a:normAutofit/>
          </a:bodyPr>
          <a:lstStyle/>
          <a:p>
            <a:pPr algn="r"/>
            <a:r>
              <a:rPr lang="pl-PL" sz="1700" b="1" dirty="0">
                <a:solidFill>
                  <a:schemeClr val="tx1">
                    <a:lumMod val="85000"/>
                    <a:lumOff val="15000"/>
                  </a:schemeClr>
                </a:solidFill>
                <a:latin typeface="Calibri"/>
                <a:cs typeface="Times New Roman"/>
              </a:rPr>
              <a:t>INFORMACJE WSPÓLNE DLA POSTĘPOWANIA NAKAZOWEGO </a:t>
            </a:r>
            <a:br>
              <a:rPr lang="pl-PL" sz="1700" b="1" dirty="0">
                <a:latin typeface="Calibri"/>
                <a:cs typeface="Times New Roman" pitchFamily="18" charset="0"/>
              </a:rPr>
            </a:br>
            <a:r>
              <a:rPr lang="pl-PL" sz="1700" b="1" dirty="0">
                <a:solidFill>
                  <a:schemeClr val="tx1">
                    <a:lumMod val="85000"/>
                    <a:lumOff val="15000"/>
                  </a:schemeClr>
                </a:solidFill>
                <a:latin typeface="Calibri"/>
                <a:cs typeface="Times New Roman"/>
              </a:rPr>
              <a:t>I UPOMINAWCZEGO</a:t>
            </a:r>
          </a:p>
        </p:txBody>
      </p:sp>
      <p:sp>
        <p:nvSpPr>
          <p:cNvPr id="14" name="Rectangle 13">
            <a:extLst>
              <a:ext uri="{FF2B5EF4-FFF2-40B4-BE49-F238E27FC236}">
                <a16:creationId xmlns:a16="http://schemas.microsoft.com/office/drawing/2014/main" id="{FC14672B-27A5-4CDA-ABAF-5E4CF4B41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65200"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ymbol zastępczy zawartości 2"/>
          <p:cNvSpPr>
            <a:spLocks noGrp="1"/>
          </p:cNvSpPr>
          <p:nvPr>
            <p:ph idx="1"/>
          </p:nvPr>
        </p:nvSpPr>
        <p:spPr>
          <a:xfrm>
            <a:off x="2857488" y="0"/>
            <a:ext cx="5857916" cy="6858000"/>
          </a:xfrm>
        </p:spPr>
        <p:txBody>
          <a:bodyPr>
            <a:noAutofit/>
          </a:bodyPr>
          <a:lstStyle/>
          <a:p>
            <a:pPr algn="just">
              <a:buNone/>
            </a:pPr>
            <a:r>
              <a:rPr lang="pl-PL" sz="950" dirty="0">
                <a:latin typeface="Calibri"/>
                <a:cs typeface="Times New Roman"/>
              </a:rPr>
              <a:t>Art. 480</a:t>
            </a:r>
            <a:r>
              <a:rPr lang="pl-PL" sz="950" baseline="30000" dirty="0">
                <a:latin typeface="Calibri"/>
                <a:cs typeface="Times New Roman"/>
              </a:rPr>
              <a:t>1</a:t>
            </a:r>
            <a:r>
              <a:rPr lang="pl-PL" sz="950" dirty="0">
                <a:latin typeface="Calibri"/>
                <a:cs typeface="Times New Roman"/>
              </a:rPr>
              <a:t> [Nakaz zapłaty]</a:t>
            </a:r>
            <a:endParaRPr lang="pl-PL" sz="950" dirty="0">
              <a:latin typeface="Calibri"/>
              <a:cs typeface="Calibri"/>
            </a:endParaRPr>
          </a:p>
          <a:p>
            <a:pPr algn="just">
              <a:buNone/>
            </a:pPr>
            <a:r>
              <a:rPr lang="pl-PL" sz="950" dirty="0">
                <a:latin typeface="Calibri"/>
                <a:cs typeface="Times New Roman"/>
              </a:rPr>
              <a:t>§ 1. Sąd wydaje nakaz zapłaty, </a:t>
            </a:r>
            <a:r>
              <a:rPr lang="pl-PL" sz="950" b="1" dirty="0">
                <a:latin typeface="Calibri"/>
                <a:cs typeface="Times New Roman"/>
              </a:rPr>
              <a:t>jeżeli powód dochodzi roszczenia pieniężnego albo świadczenia innych rzeczy zamiennych</a:t>
            </a:r>
            <a:r>
              <a:rPr lang="pl-PL" sz="950" dirty="0">
                <a:latin typeface="Calibri"/>
                <a:cs typeface="Times New Roman"/>
              </a:rPr>
              <a:t>, a w innych przypadkach - jeżeli przepis szczególny tak stanowi. </a:t>
            </a:r>
            <a:endParaRPr lang="pl-PL" sz="950" dirty="0">
              <a:latin typeface="Calibri"/>
              <a:cs typeface="Times New Roman" pitchFamily="18" charset="0"/>
            </a:endParaRPr>
          </a:p>
          <a:p>
            <a:pPr algn="just">
              <a:buNone/>
            </a:pPr>
            <a:r>
              <a:rPr lang="pl-PL" sz="950" dirty="0">
                <a:latin typeface="Calibri"/>
                <a:cs typeface="Times New Roman"/>
              </a:rPr>
              <a:t>§ 2. Po </a:t>
            </a:r>
            <a:r>
              <a:rPr lang="pl-PL" sz="950" b="1" dirty="0">
                <a:latin typeface="Calibri"/>
                <a:cs typeface="Times New Roman"/>
              </a:rPr>
              <a:t>utracie mocy </a:t>
            </a:r>
            <a:r>
              <a:rPr lang="pl-PL" sz="950" dirty="0">
                <a:latin typeface="Calibri"/>
                <a:cs typeface="Times New Roman"/>
              </a:rPr>
              <a:t>lub </a:t>
            </a:r>
            <a:r>
              <a:rPr lang="pl-PL" sz="950" b="1" dirty="0">
                <a:latin typeface="Calibri"/>
                <a:cs typeface="Times New Roman"/>
              </a:rPr>
              <a:t>uchyleniu nakazu zapłaty </a:t>
            </a:r>
            <a:r>
              <a:rPr lang="pl-PL" sz="950" dirty="0">
                <a:latin typeface="Calibri"/>
                <a:cs typeface="Times New Roman"/>
              </a:rPr>
              <a:t>albo w przypadku </a:t>
            </a:r>
            <a:r>
              <a:rPr lang="pl-PL" sz="950" b="1" dirty="0">
                <a:latin typeface="Calibri"/>
                <a:cs typeface="Times New Roman"/>
              </a:rPr>
              <a:t>braku podstaw do jego wydania </a:t>
            </a:r>
            <a:r>
              <a:rPr lang="pl-PL" sz="950" dirty="0">
                <a:latin typeface="Calibri"/>
                <a:cs typeface="Times New Roman"/>
              </a:rPr>
              <a:t>sąd rozpoznaje sprawę według przepisów ogólnych lub w postępowaniu odrębnym właściwym dla danej sprawy, chyba że przepis szczególny przewiduje inny skutek, w szczególności umorzenie postępowania. </a:t>
            </a:r>
            <a:endParaRPr lang="pl-PL" sz="950" dirty="0">
              <a:latin typeface="Calibri"/>
              <a:cs typeface="Times New Roman" pitchFamily="18" charset="0"/>
            </a:endParaRPr>
          </a:p>
          <a:p>
            <a:pPr algn="just">
              <a:buNone/>
            </a:pPr>
            <a:r>
              <a:rPr lang="pl-PL" sz="950" dirty="0">
                <a:latin typeface="Calibri"/>
                <a:cs typeface="Times New Roman"/>
              </a:rPr>
              <a:t>Katalog spraw: </a:t>
            </a:r>
            <a:endParaRPr lang="pl-PL" sz="950" dirty="0">
              <a:latin typeface="Calibri"/>
              <a:cs typeface="Times New Roman" pitchFamily="18" charset="0"/>
            </a:endParaRPr>
          </a:p>
          <a:p>
            <a:pPr algn="just">
              <a:buFontTx/>
              <a:buChar char="-"/>
            </a:pPr>
            <a:r>
              <a:rPr lang="pl-PL" sz="950" dirty="0">
                <a:latin typeface="Calibri"/>
                <a:cs typeface="Times New Roman"/>
              </a:rPr>
              <a:t>o roszczenie pieniężne,</a:t>
            </a:r>
          </a:p>
          <a:p>
            <a:pPr algn="just">
              <a:buFontTx/>
              <a:buChar char="-"/>
            </a:pPr>
            <a:r>
              <a:rPr lang="pl-PL" sz="950" dirty="0">
                <a:latin typeface="Calibri"/>
                <a:cs typeface="Times New Roman"/>
              </a:rPr>
              <a:t>o świadczenie innych rzeczy zamiennych (czyli oznaczonych co do gatunku),</a:t>
            </a:r>
          </a:p>
          <a:p>
            <a:pPr algn="just">
              <a:buFontTx/>
              <a:buChar char="-"/>
            </a:pPr>
            <a:r>
              <a:rPr lang="pl-PL" sz="950" dirty="0">
                <a:latin typeface="Calibri"/>
                <a:cs typeface="Times New Roman"/>
              </a:rPr>
              <a:t>jeżeli przepis szczególny tak stanowi (brak)</a:t>
            </a:r>
          </a:p>
          <a:p>
            <a:pPr marL="109220" indent="0" algn="just">
              <a:buNone/>
            </a:pPr>
            <a:r>
              <a:rPr lang="pl-PL" sz="950" dirty="0">
                <a:latin typeface="Calibri"/>
                <a:cs typeface="Times New Roman"/>
              </a:rPr>
              <a:t>Na tej podstawie możemy przesądzić, że w ramach tych postępowań przyspieszonych można rozpoznawać </a:t>
            </a:r>
            <a:r>
              <a:rPr lang="pl-PL" sz="950" b="1" dirty="0">
                <a:latin typeface="Calibri"/>
                <a:cs typeface="Times New Roman"/>
              </a:rPr>
              <a:t>jedynie powództwa o świadczenie</a:t>
            </a:r>
            <a:r>
              <a:rPr lang="pl-PL" sz="950" dirty="0">
                <a:latin typeface="Calibri"/>
                <a:cs typeface="Times New Roman"/>
              </a:rPr>
              <a:t>. Praktyka wskazuje, że podstawą formułowanych roszczeń będą przede wszystkim świadczenia wynikające z umów. Nic jednak nie stoi na przeszkodzie, aby dochodzić roszczenia, którego źródłem jest delikt lub bezpodstawne wzbogacenie.</a:t>
            </a:r>
          </a:p>
          <a:p>
            <a:pPr marL="109220" indent="0" algn="just">
              <a:buNone/>
            </a:pPr>
            <a:endParaRPr lang="pl-PL" sz="950" dirty="0">
              <a:latin typeface="Calibri"/>
              <a:cs typeface="Times New Roman" pitchFamily="18" charset="0"/>
            </a:endParaRPr>
          </a:p>
          <a:p>
            <a:pPr algn="just">
              <a:buNone/>
            </a:pPr>
            <a:r>
              <a:rPr lang="pl-PL" sz="950" b="1" dirty="0">
                <a:solidFill>
                  <a:srgbClr val="FFC000"/>
                </a:solidFill>
                <a:latin typeface="Calibri"/>
                <a:cs typeface="Times New Roman"/>
              </a:rPr>
              <a:t>Utrata mocy</a:t>
            </a:r>
            <a:r>
              <a:rPr lang="pl-PL" sz="950" dirty="0">
                <a:latin typeface="Calibri"/>
                <a:cs typeface="Times New Roman"/>
              </a:rPr>
              <a:t>- 505§2 KPC TYLKO DLA PU</a:t>
            </a:r>
          </a:p>
          <a:p>
            <a:pPr algn="just">
              <a:buNone/>
            </a:pPr>
            <a:r>
              <a:rPr lang="pl-PL" sz="950" b="1" dirty="0">
                <a:solidFill>
                  <a:srgbClr val="FFC000"/>
                </a:solidFill>
                <a:latin typeface="Calibri"/>
                <a:cs typeface="Times New Roman"/>
              </a:rPr>
              <a:t>Uchylenie NZ </a:t>
            </a:r>
            <a:r>
              <a:rPr lang="pl-PL" sz="950" dirty="0">
                <a:latin typeface="Calibri"/>
                <a:cs typeface="Times New Roman"/>
              </a:rPr>
              <a:t> wspólne dla PN i PU: 480</a:t>
            </a:r>
            <a:r>
              <a:rPr lang="pl-PL" sz="950" baseline="30000" dirty="0">
                <a:latin typeface="Calibri"/>
                <a:cs typeface="Times New Roman"/>
              </a:rPr>
              <a:t>2</a:t>
            </a:r>
            <a:r>
              <a:rPr lang="pl-PL" sz="950" dirty="0">
                <a:latin typeface="Calibri"/>
                <a:cs typeface="Times New Roman"/>
              </a:rPr>
              <a:t>§ 5 KPC: Jeżeli po wydaniu nakazu zapłaty okaże się, że </a:t>
            </a:r>
            <a:r>
              <a:rPr lang="pl-PL" sz="950" b="1" dirty="0">
                <a:latin typeface="Calibri"/>
                <a:cs typeface="Times New Roman"/>
              </a:rPr>
              <a:t>pozwany w chwili wniesienia pozwu nie miał zdolności sądowej, zdolności procesowej albo organu powołanego do jego reprezentowania, a braki te nie zostały usunięte w wyznaczonym terminie </a:t>
            </a:r>
            <a:r>
              <a:rPr lang="pl-PL" sz="950" dirty="0">
                <a:latin typeface="Calibri"/>
                <a:cs typeface="Times New Roman"/>
              </a:rPr>
              <a:t>zgodnie z przepisami kodeksu, sąd z urzędu uchyla nakaz zapłaty i wydaje odpowiednie postanowienie; 493 § 4 KPC: po wniesieniu zarzutów [PN]: Jeżeli zachodzą podstawy do </a:t>
            </a:r>
            <a:r>
              <a:rPr lang="pl-PL" sz="950" b="1" dirty="0">
                <a:latin typeface="Calibri"/>
                <a:cs typeface="Times New Roman"/>
              </a:rPr>
              <a:t>odrzucenia pozwu lub umorzenia postępowania</a:t>
            </a:r>
            <a:r>
              <a:rPr lang="pl-PL" sz="950" dirty="0">
                <a:latin typeface="Calibri"/>
                <a:cs typeface="Times New Roman"/>
              </a:rPr>
              <a:t>, sąd z urzędu postanowieniem uchyla nakaz zapłaty i wydaje odpowiednie rozstrzygnięcie. W innym przypadku sąd wydaje wyrok, którym w całości lub części utrzymuje nakaz zapłaty w mocy albo go </a:t>
            </a:r>
            <a:r>
              <a:rPr lang="pl-PL" sz="950" b="1" dirty="0">
                <a:latin typeface="Calibri"/>
                <a:cs typeface="Times New Roman"/>
              </a:rPr>
              <a:t>uchyla i orzeka o żądaniu pozwu)</a:t>
            </a:r>
            <a:endParaRPr lang="pl-PL" sz="950" dirty="0">
              <a:latin typeface="Calibri"/>
              <a:cs typeface="Times New Roman"/>
            </a:endParaRPr>
          </a:p>
          <a:p>
            <a:pPr algn="just">
              <a:buNone/>
            </a:pPr>
            <a:r>
              <a:rPr lang="pl-PL" sz="950" b="1" dirty="0">
                <a:solidFill>
                  <a:srgbClr val="FFC000"/>
                </a:solidFill>
                <a:latin typeface="Calibri"/>
                <a:cs typeface="Times New Roman"/>
              </a:rPr>
              <a:t>Brak podstaw do wydania NZ </a:t>
            </a:r>
            <a:r>
              <a:rPr lang="pl-PL" sz="950" dirty="0">
                <a:latin typeface="Calibri"/>
                <a:cs typeface="Times New Roman"/>
              </a:rPr>
              <a:t>(np. brak wniosku przy PN, brak legitymacji, sprawy o inne roszczenie niż pieniężne itd.)</a:t>
            </a:r>
          </a:p>
          <a:p>
            <a:pPr algn="just">
              <a:buNone/>
            </a:pPr>
            <a:r>
              <a:rPr lang="pl-PL" sz="950" dirty="0">
                <a:latin typeface="Calibri"/>
                <a:cs typeface="Times New Roman"/>
              </a:rPr>
              <a:t>Art. 480</a:t>
            </a:r>
            <a:r>
              <a:rPr lang="pl-PL" sz="950" baseline="30000" dirty="0">
                <a:latin typeface="Calibri"/>
                <a:cs typeface="Times New Roman"/>
              </a:rPr>
              <a:t>4</a:t>
            </a:r>
            <a:r>
              <a:rPr lang="pl-PL" sz="950" dirty="0">
                <a:latin typeface="Calibri"/>
                <a:cs typeface="Times New Roman"/>
              </a:rPr>
              <a:t> [Posiedzenie niejawne]</a:t>
            </a:r>
          </a:p>
          <a:p>
            <a:pPr algn="just">
              <a:buNone/>
            </a:pPr>
            <a:r>
              <a:rPr lang="pl-PL" sz="950" dirty="0">
                <a:latin typeface="Calibri"/>
                <a:cs typeface="Times New Roman"/>
              </a:rPr>
              <a:t>§ 1. Nakaz zapłaty sąd wydaje </a:t>
            </a:r>
            <a:r>
              <a:rPr lang="pl-PL" sz="950" b="1" dirty="0">
                <a:latin typeface="Calibri"/>
                <a:cs typeface="Times New Roman"/>
              </a:rPr>
              <a:t>na posiedzeniu niejawnym</a:t>
            </a:r>
            <a:r>
              <a:rPr lang="pl-PL" sz="950" dirty="0">
                <a:latin typeface="Calibri"/>
                <a:cs typeface="Times New Roman"/>
              </a:rPr>
              <a:t>. </a:t>
            </a:r>
            <a:endParaRPr lang="pl-PL" sz="950" dirty="0">
              <a:latin typeface="Calibri"/>
              <a:cs typeface="Times New Roman" pitchFamily="18" charset="0"/>
            </a:endParaRPr>
          </a:p>
          <a:p>
            <a:pPr algn="just">
              <a:buNone/>
            </a:pPr>
            <a:r>
              <a:rPr lang="pl-PL" sz="950" dirty="0">
                <a:latin typeface="Calibri"/>
                <a:cs typeface="Times New Roman"/>
              </a:rPr>
              <a:t>§ 2. Czynności w sprawie, z wyłączeniem prowadzenia rozprawy i wydania wyroku, może wykonywać referendarz sądowy. </a:t>
            </a:r>
            <a:endParaRPr lang="pl-PL" sz="950" dirty="0">
              <a:latin typeface="Calibri"/>
              <a:cs typeface="Times New Roman" pitchFamily="18" charset="0"/>
            </a:endParaRPr>
          </a:p>
          <a:p>
            <a:pPr algn="just">
              <a:buNone/>
            </a:pPr>
            <a:r>
              <a:rPr lang="pl-PL" sz="950" b="1" dirty="0">
                <a:latin typeface="Calibri"/>
                <a:cs typeface="Times New Roman"/>
              </a:rPr>
              <a:t>Referendarz sądowy</a:t>
            </a:r>
            <a:r>
              <a:rPr lang="pl-PL" sz="950" dirty="0">
                <a:latin typeface="Calibri"/>
                <a:cs typeface="Times New Roman"/>
              </a:rPr>
              <a:t> może brać udział w czynnościach w ramach pierwszych etapów omawianych postępowań przyspieszonych.</a:t>
            </a:r>
            <a:endParaRPr lang="pl-PL" sz="950" dirty="0"/>
          </a:p>
        </p:txBody>
      </p:sp>
      <p:sp>
        <p:nvSpPr>
          <p:cNvPr id="18" name="Rectangle 17">
            <a:extLst>
              <a:ext uri="{FF2B5EF4-FFF2-40B4-BE49-F238E27FC236}">
                <a16:creationId xmlns:a16="http://schemas.microsoft.com/office/drawing/2014/main" id="{9A206779-5C74-4555-94BC-5845C92EC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62991" y="767825"/>
            <a:ext cx="381009" cy="5328173"/>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762000"/>
            <a:ext cx="3156366"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ymbol zastępczy zawartości 2"/>
          <p:cNvSpPr>
            <a:spLocks noGrp="1"/>
          </p:cNvSpPr>
          <p:nvPr>
            <p:ph idx="1"/>
          </p:nvPr>
        </p:nvSpPr>
        <p:spPr>
          <a:xfrm>
            <a:off x="3271204" y="1683143"/>
            <a:ext cx="4970533" cy="3491713"/>
          </a:xfrm>
        </p:spPr>
        <p:txBody>
          <a:bodyPr>
            <a:normAutofit/>
          </a:bodyPr>
          <a:lstStyle/>
          <a:p>
            <a:endParaRPr lang="pl-PL" sz="1600" dirty="0"/>
          </a:p>
          <a:p>
            <a:pPr algn="just">
              <a:buNone/>
            </a:pPr>
            <a:r>
              <a:rPr lang="pl-PL" sz="1600" dirty="0">
                <a:latin typeface="Calibri" pitchFamily="34" charset="0"/>
                <a:cs typeface="Times New Roman" pitchFamily="18" charset="0"/>
              </a:rPr>
              <a:t>Art. 505 [Postępowanie ze sprzeciwu] </a:t>
            </a:r>
          </a:p>
          <a:p>
            <a:pPr algn="just">
              <a:buNone/>
            </a:pPr>
            <a:r>
              <a:rPr lang="pl-PL" sz="1600" dirty="0">
                <a:latin typeface="Calibri" pitchFamily="34" charset="0"/>
                <a:cs typeface="Times New Roman" pitchFamily="18" charset="0"/>
              </a:rPr>
              <a:t>§ 1.</a:t>
            </a:r>
            <a:r>
              <a:rPr lang="pl-PL" sz="1600" baseline="30000" dirty="0">
                <a:latin typeface="Calibri" pitchFamily="34" charset="0"/>
                <a:cs typeface="Times New Roman" pitchFamily="18" charset="0"/>
              </a:rPr>
              <a:t> </a:t>
            </a:r>
            <a:r>
              <a:rPr lang="pl-PL" sz="1600" dirty="0">
                <a:latin typeface="Calibri" pitchFamily="34" charset="0"/>
                <a:cs typeface="Times New Roman" pitchFamily="18" charset="0"/>
              </a:rPr>
              <a:t>Od nakazu zapłaty pozwany może wnieść </a:t>
            </a:r>
            <a:r>
              <a:rPr lang="pl-PL" sz="1600" b="1" dirty="0">
                <a:latin typeface="Calibri" pitchFamily="34" charset="0"/>
                <a:cs typeface="Times New Roman" pitchFamily="18" charset="0"/>
              </a:rPr>
              <a:t>sprzeciw</a:t>
            </a:r>
            <a:r>
              <a:rPr lang="pl-PL" sz="1600" dirty="0">
                <a:latin typeface="Calibri" pitchFamily="34" charset="0"/>
                <a:cs typeface="Times New Roman" pitchFamily="18" charset="0"/>
              </a:rPr>
              <a:t>. </a:t>
            </a:r>
          </a:p>
          <a:p>
            <a:pPr algn="just">
              <a:buNone/>
            </a:pPr>
            <a:r>
              <a:rPr lang="pl-PL" sz="1600" dirty="0">
                <a:latin typeface="Calibri" pitchFamily="34" charset="0"/>
                <a:cs typeface="Times New Roman" pitchFamily="18" charset="0"/>
              </a:rPr>
              <a:t>2. </a:t>
            </a:r>
            <a:r>
              <a:rPr lang="pl-PL" sz="1600" b="1" dirty="0">
                <a:latin typeface="Calibri" pitchFamily="34" charset="0"/>
                <a:cs typeface="Times New Roman" pitchFamily="18" charset="0"/>
              </a:rPr>
              <a:t>Nakaz zapłaty traci moc w części zaskarżonej sprzeciwem</a:t>
            </a:r>
            <a:r>
              <a:rPr lang="pl-PL" sz="1600" dirty="0">
                <a:latin typeface="Calibri" pitchFamily="34" charset="0"/>
                <a:cs typeface="Times New Roman" pitchFamily="18" charset="0"/>
              </a:rPr>
              <a:t>. Sprzeciw jednego tylko ze </a:t>
            </a:r>
            <a:r>
              <a:rPr lang="pl-PL" sz="1600" dirty="0" err="1">
                <a:latin typeface="Calibri" pitchFamily="34" charset="0"/>
                <a:cs typeface="Times New Roman" pitchFamily="18" charset="0"/>
              </a:rPr>
              <a:t>współpozwanych</a:t>
            </a:r>
            <a:r>
              <a:rPr lang="pl-PL" sz="1600" dirty="0">
                <a:latin typeface="Calibri" pitchFamily="34" charset="0"/>
                <a:cs typeface="Times New Roman" pitchFamily="18" charset="0"/>
              </a:rPr>
              <a:t> o to samo roszczenie oraz co do jednego lub niektórych uwzględnionych roszczeń powoduje utratę mocy nakazu jedynie co do nich.</a:t>
            </a:r>
          </a:p>
          <a:p>
            <a:pPr algn="just">
              <a:buNone/>
            </a:pPr>
            <a:r>
              <a:rPr lang="pl-PL" sz="1600" dirty="0">
                <a:latin typeface="Calibri" pitchFamily="34" charset="0"/>
                <a:cs typeface="Times New Roman" pitchFamily="18" charset="0"/>
              </a:rPr>
              <a:t>§ 3.</a:t>
            </a:r>
            <a:r>
              <a:rPr lang="pl-PL" sz="1600" baseline="30000" dirty="0">
                <a:latin typeface="Calibri" pitchFamily="34" charset="0"/>
                <a:cs typeface="Times New Roman" pitchFamily="18" charset="0"/>
              </a:rPr>
              <a:t> </a:t>
            </a:r>
            <a:r>
              <a:rPr lang="pl-PL" sz="1600" dirty="0">
                <a:latin typeface="Calibri" pitchFamily="34" charset="0"/>
                <a:cs typeface="Times New Roman" pitchFamily="18" charset="0"/>
              </a:rPr>
              <a:t>Na wniosek strony sąd wydaje postanowienie stwierdzające </a:t>
            </a:r>
            <a:r>
              <a:rPr lang="pl-PL" sz="1600" b="1" dirty="0">
                <a:latin typeface="Calibri" pitchFamily="34" charset="0"/>
                <a:cs typeface="Times New Roman" pitchFamily="18" charset="0"/>
              </a:rPr>
              <a:t>utratę mocy nakazu zapłaty w całości lub części</a:t>
            </a:r>
            <a:r>
              <a:rPr lang="pl-PL" sz="1600" dirty="0">
                <a:latin typeface="Calibri" pitchFamily="34" charset="0"/>
                <a:cs typeface="Times New Roman" pitchFamily="18" charset="0"/>
              </a:rPr>
              <a:t>. </a:t>
            </a:r>
          </a:p>
          <a:p>
            <a:endParaRPr lang="pl-PL" sz="1600" dirty="0"/>
          </a:p>
        </p:txBody>
      </p:sp>
      <p:sp>
        <p:nvSpPr>
          <p:cNvPr id="12" name="Freeform: Shape 11">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8392887" y="1056875"/>
            <a:ext cx="75111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0516254-1D9F-4F3A-9870-3A3280BE2B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7CBE8668-47D7-42A1-8803-D834680C47FA}"/>
              </a:ext>
            </a:extLst>
          </p:cNvPr>
          <p:cNvSpPr>
            <a:spLocks noGrp="1"/>
          </p:cNvSpPr>
          <p:nvPr>
            <p:ph type="title"/>
          </p:nvPr>
        </p:nvSpPr>
        <p:spPr>
          <a:xfrm>
            <a:off x="1154337" y="864108"/>
            <a:ext cx="2305435" cy="5120639"/>
          </a:xfrm>
        </p:spPr>
        <p:txBody>
          <a:bodyPr>
            <a:normAutofit/>
          </a:bodyPr>
          <a:lstStyle/>
          <a:p>
            <a:pPr algn="r"/>
            <a:r>
              <a:rPr lang="pl-PL" sz="2600" dirty="0">
                <a:solidFill>
                  <a:schemeClr val="tx1">
                    <a:lumMod val="85000"/>
                    <a:lumOff val="15000"/>
                  </a:schemeClr>
                </a:solidFill>
                <a:latin typeface="Calibri" pitchFamily="34" charset="0"/>
              </a:rPr>
              <a:t>Rozstrzygnięcia po prawidłowym wniesieniu sprzeciwu co do całości nakazu</a:t>
            </a:r>
          </a:p>
        </p:txBody>
      </p:sp>
      <p:sp>
        <p:nvSpPr>
          <p:cNvPr id="10" name="Rectangle 9">
            <a:extLst>
              <a:ext uri="{FF2B5EF4-FFF2-40B4-BE49-F238E27FC236}">
                <a16:creationId xmlns:a16="http://schemas.microsoft.com/office/drawing/2014/main" id="{FC14672B-27A5-4CDA-ABAF-5E4CF4B41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65200"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713346" y="2085681"/>
            <a:ext cx="0" cy="2686639"/>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2B0357E6-E1D4-4EE7-858A-E0272FC9F587}"/>
              </a:ext>
            </a:extLst>
          </p:cNvPr>
          <p:cNvSpPr>
            <a:spLocks noGrp="1"/>
          </p:cNvSpPr>
          <p:nvPr>
            <p:ph idx="1"/>
          </p:nvPr>
        </p:nvSpPr>
        <p:spPr>
          <a:xfrm>
            <a:off x="3966921" y="864108"/>
            <a:ext cx="4433008" cy="5120640"/>
          </a:xfrm>
        </p:spPr>
        <p:txBody>
          <a:bodyPr>
            <a:normAutofit/>
          </a:bodyPr>
          <a:lstStyle/>
          <a:p>
            <a:r>
              <a:rPr lang="pl-PL" dirty="0">
                <a:latin typeface="Calibri" pitchFamily="34" charset="0"/>
              </a:rPr>
              <a:t>Wyrok uwzględniający powództwo w całości</a:t>
            </a:r>
          </a:p>
          <a:p>
            <a:r>
              <a:rPr lang="pl-PL" dirty="0">
                <a:latin typeface="Calibri" pitchFamily="34" charset="0"/>
              </a:rPr>
              <a:t>Wyrok uwzględniający powództwo w części</a:t>
            </a:r>
          </a:p>
          <a:p>
            <a:r>
              <a:rPr lang="pl-PL" dirty="0">
                <a:latin typeface="Calibri" pitchFamily="34" charset="0"/>
              </a:rPr>
              <a:t>Wyrok oddalający powództwo</a:t>
            </a:r>
          </a:p>
          <a:p>
            <a:r>
              <a:rPr lang="pl-PL" dirty="0">
                <a:latin typeface="Calibri" pitchFamily="34" charset="0"/>
              </a:rPr>
              <a:t>Postanowienie, w którym pozew odrzuci</a:t>
            </a:r>
          </a:p>
          <a:p>
            <a:r>
              <a:rPr lang="pl-PL" dirty="0">
                <a:latin typeface="Calibri" pitchFamily="34" charset="0"/>
              </a:rPr>
              <a:t>Postanowienie o umorzeniu postępowania</a:t>
            </a:r>
          </a:p>
          <a:p>
            <a:endParaRPr lang="pl-PL" dirty="0"/>
          </a:p>
        </p:txBody>
      </p:sp>
      <p:sp>
        <p:nvSpPr>
          <p:cNvPr id="14" name="Rectangle 13">
            <a:extLst>
              <a:ext uri="{FF2B5EF4-FFF2-40B4-BE49-F238E27FC236}">
                <a16:creationId xmlns:a16="http://schemas.microsoft.com/office/drawing/2014/main" id="{9A206779-5C74-4555-94BC-5845C92EC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62991" y="767825"/>
            <a:ext cx="381009" cy="5328173"/>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464226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0516254-1D9F-4F3A-9870-3A3280BE2B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86448DA9-2A20-4F98-9838-F9E59D5928EE}"/>
              </a:ext>
            </a:extLst>
          </p:cNvPr>
          <p:cNvSpPr>
            <a:spLocks noGrp="1"/>
          </p:cNvSpPr>
          <p:nvPr>
            <p:ph type="title"/>
          </p:nvPr>
        </p:nvSpPr>
        <p:spPr>
          <a:xfrm>
            <a:off x="1154337" y="864108"/>
            <a:ext cx="2305435" cy="5120639"/>
          </a:xfrm>
        </p:spPr>
        <p:txBody>
          <a:bodyPr>
            <a:normAutofit/>
          </a:bodyPr>
          <a:lstStyle/>
          <a:p>
            <a:pPr algn="r"/>
            <a:r>
              <a:rPr lang="pl-PL" sz="2800" dirty="0">
                <a:solidFill>
                  <a:schemeClr val="tx1">
                    <a:lumMod val="85000"/>
                    <a:lumOff val="15000"/>
                  </a:schemeClr>
                </a:solidFill>
                <a:latin typeface="Calibri" pitchFamily="34" charset="0"/>
              </a:rPr>
              <a:t>Elektroniczne postępowanie upominawcze</a:t>
            </a:r>
          </a:p>
        </p:txBody>
      </p:sp>
      <p:sp>
        <p:nvSpPr>
          <p:cNvPr id="10" name="Rectangle 9">
            <a:extLst>
              <a:ext uri="{FF2B5EF4-FFF2-40B4-BE49-F238E27FC236}">
                <a16:creationId xmlns:a16="http://schemas.microsoft.com/office/drawing/2014/main" id="{FC14672B-27A5-4CDA-ABAF-5E4CF4B41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65200"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713346" y="2085681"/>
            <a:ext cx="0" cy="2686639"/>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F1DA01F-23D2-455D-9893-299E7794ABC9}"/>
              </a:ext>
            </a:extLst>
          </p:cNvPr>
          <p:cNvSpPr>
            <a:spLocks noGrp="1"/>
          </p:cNvSpPr>
          <p:nvPr>
            <p:ph idx="1"/>
          </p:nvPr>
        </p:nvSpPr>
        <p:spPr>
          <a:xfrm>
            <a:off x="3966921" y="864108"/>
            <a:ext cx="4433008" cy="5120640"/>
          </a:xfrm>
        </p:spPr>
        <p:txBody>
          <a:bodyPr>
            <a:normAutofit/>
          </a:bodyPr>
          <a:lstStyle/>
          <a:p>
            <a:r>
              <a:rPr lang="pl-PL" sz="1400" dirty="0">
                <a:latin typeface="Calibri" pitchFamily="34" charset="0"/>
              </a:rPr>
              <a:t>Odmiana postępowania upominawczego,</a:t>
            </a:r>
          </a:p>
          <a:p>
            <a:r>
              <a:rPr lang="pl-PL" sz="1400" dirty="0">
                <a:latin typeface="Calibri" pitchFamily="34" charset="0"/>
              </a:rPr>
              <a:t>EPU jest postępowaniem fakultatywnym,</a:t>
            </a:r>
          </a:p>
          <a:p>
            <a:r>
              <a:rPr lang="pl-PL" sz="1400" dirty="0">
                <a:latin typeface="Calibri" pitchFamily="34" charset="0"/>
              </a:rPr>
              <a:t>Sprawy w ramach EPU rozpatruje tylko i wyłącznie Sąd Rejonowy Lublin-Zachód w Lublinie </a:t>
            </a:r>
          </a:p>
          <a:p>
            <a:r>
              <a:rPr lang="pl-PL" sz="1400" dirty="0">
                <a:latin typeface="Calibri" pitchFamily="34" charset="0"/>
              </a:rPr>
              <a:t>W ramach EPU stosuje się tylko i wyłącznie przepisy jednego postępowania odrębnego innego niż EPU- tj. postępowania upominawczego.</a:t>
            </a:r>
          </a:p>
          <a:p>
            <a:r>
              <a:rPr lang="pl-PL" sz="1400" dirty="0">
                <a:latin typeface="Calibri" pitchFamily="34" charset="0"/>
              </a:rPr>
              <a:t>Orzeczeniem merytorycznym wydawanym w ramach EPU jest nakaz zapłaty.</a:t>
            </a:r>
          </a:p>
          <a:p>
            <a:r>
              <a:rPr lang="pl-PL" sz="1400" dirty="0">
                <a:latin typeface="Calibri" pitchFamily="34" charset="0"/>
              </a:rPr>
              <a:t>Nakaz zapłaty nie może być wydany wtedy, gdy:</a:t>
            </a:r>
          </a:p>
          <a:p>
            <a:pPr lvl="1"/>
            <a:r>
              <a:rPr lang="pl-PL" sz="1400" dirty="0">
                <a:latin typeface="Calibri" pitchFamily="34" charset="0"/>
              </a:rPr>
              <a:t>powód dochodzi roszczenia innego niż pieniężne (odrębność od katalogu przedmiotowego postępowania upominawczego; w postępowaniu upominawczym bowiem do katalogu spraw wchodziło jeszcze świadczenie innych rzeczy zamiennych)</a:t>
            </a:r>
          </a:p>
          <a:p>
            <a:pPr lvl="1"/>
            <a:r>
              <a:rPr lang="pl-PL" sz="1400" dirty="0">
                <a:latin typeface="Calibri" pitchFamily="34" charset="0"/>
              </a:rPr>
              <a:t> doręczenie pozwanemu nakazu miałoby nastąpić poza granicami kraju ( w ramach postępowania upominawczego istniała możliwość doręczenia nakazu zarówno w granicach UE, jak i poza nią).</a:t>
            </a:r>
          </a:p>
          <a:p>
            <a:pPr lvl="1"/>
            <a:r>
              <a:rPr lang="pl-PL" sz="1400" dirty="0">
                <a:latin typeface="Calibri" pitchFamily="34" charset="0"/>
              </a:rPr>
              <a:t>Plus katalog z art. 499 KPC</a:t>
            </a:r>
          </a:p>
        </p:txBody>
      </p:sp>
      <p:sp>
        <p:nvSpPr>
          <p:cNvPr id="14" name="Rectangle 13">
            <a:extLst>
              <a:ext uri="{FF2B5EF4-FFF2-40B4-BE49-F238E27FC236}">
                <a16:creationId xmlns:a16="http://schemas.microsoft.com/office/drawing/2014/main" id="{9A206779-5C74-4555-94BC-5845C92EC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62991" y="767825"/>
            <a:ext cx="381009" cy="5328173"/>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311877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102E8E4-3982-4884-AA0F-68EC37047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176E4B7-2F25-4B62-814C-30EDCDEFEE81}"/>
              </a:ext>
            </a:extLst>
          </p:cNvPr>
          <p:cNvSpPr>
            <a:spLocks noGrp="1"/>
          </p:cNvSpPr>
          <p:nvPr>
            <p:ph type="title"/>
          </p:nvPr>
        </p:nvSpPr>
        <p:spPr>
          <a:xfrm>
            <a:off x="6210552" y="1405464"/>
            <a:ext cx="2431787" cy="4690532"/>
          </a:xfrm>
        </p:spPr>
        <p:txBody>
          <a:bodyPr anchor="b">
            <a:normAutofit/>
          </a:bodyPr>
          <a:lstStyle/>
          <a:p>
            <a:pPr algn="r"/>
            <a:r>
              <a:rPr lang="pl-PL">
                <a:solidFill>
                  <a:schemeClr val="accent1"/>
                </a:solidFill>
              </a:rPr>
              <a:t>Odrębności EPU</a:t>
            </a:r>
          </a:p>
        </p:txBody>
      </p:sp>
      <p:sp>
        <p:nvSpPr>
          <p:cNvPr id="10" name="Rectangle 9">
            <a:extLst>
              <a:ext uri="{FF2B5EF4-FFF2-40B4-BE49-F238E27FC236}">
                <a16:creationId xmlns:a16="http://schemas.microsoft.com/office/drawing/2014/main" id="{51EB3F61-F91A-45E6-81DA-F22A4CBAC4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8"/>
            <a:ext cx="965201" cy="5333999"/>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Content Placeholder 2">
            <a:extLst>
              <a:ext uri="{FF2B5EF4-FFF2-40B4-BE49-F238E27FC236}">
                <a16:creationId xmlns:a16="http://schemas.microsoft.com/office/drawing/2014/main" id="{74D9517F-5DED-47F3-982B-E288018F2341}"/>
              </a:ext>
            </a:extLst>
          </p:cNvPr>
          <p:cNvSpPr>
            <a:spLocks noGrp="1"/>
          </p:cNvSpPr>
          <p:nvPr>
            <p:ph idx="1"/>
          </p:nvPr>
        </p:nvSpPr>
        <p:spPr>
          <a:xfrm>
            <a:off x="1085851" y="152862"/>
            <a:ext cx="5763114" cy="6506805"/>
          </a:xfrm>
        </p:spPr>
        <p:txBody>
          <a:bodyPr vert="horz" lIns="91440" tIns="45720" rIns="91440" bIns="45720" rtlCol="0" anchor="t">
            <a:noAutofit/>
          </a:bodyPr>
          <a:lstStyle/>
          <a:p>
            <a:pPr algn="just"/>
            <a:r>
              <a:rPr lang="pl-PL" sz="1100" dirty="0"/>
              <a:t>Katalog przedmiotowy ograniczony: tylko i wyłącznie roszczenia pieniężne, które stały się wymagalne w okresie </a:t>
            </a:r>
            <a:r>
              <a:rPr lang="pl-PL" sz="1100" b="1" dirty="0"/>
              <a:t>trzech lat przed dniem wniesienia pozwu</a:t>
            </a:r>
            <a:r>
              <a:rPr lang="pl-PL" sz="1100" dirty="0"/>
              <a:t>.</a:t>
            </a:r>
            <a:endParaRPr lang="pl-PL" dirty="0"/>
          </a:p>
          <a:p>
            <a:pPr algn="just"/>
            <a:r>
              <a:rPr lang="pl-PL" sz="1100" dirty="0"/>
              <a:t>Obowiązek powoda wnoszenia wszystkich pism za pośrednictwem systemu teleinformatycznego,</a:t>
            </a:r>
          </a:p>
          <a:p>
            <a:pPr algn="just"/>
            <a:r>
              <a:rPr lang="pl-PL" sz="1100" dirty="0"/>
              <a:t>W przypadku pozwanego istnieje wybór! Pozwany może, nie musi, dokonać wyboru wnoszenia pism procesowych za pośrednictwem systemu teleinformatycznego. Jeżeli jednak pozwany zdecyduje się na formę teleinformatyczną, nie będzie mógł wnosić pism procesowych w formie tradycyjnej.’</a:t>
            </a:r>
          </a:p>
          <a:p>
            <a:pPr algn="just"/>
            <a:r>
              <a:rPr lang="pl-PL" sz="1100" dirty="0"/>
              <a:t>UWAGA: </a:t>
            </a:r>
            <a:r>
              <a:rPr lang="pl-PL" sz="1100" b="1" dirty="0"/>
              <a:t>Pisma niewniesione za pośrednictwem systemu teleinformatycznego nie wywołują skutków prawnych, jakie ustawa wiąże z wniesieniem pisma do sądu.</a:t>
            </a:r>
            <a:endParaRPr lang="pl-PL" sz="1100" dirty="0"/>
          </a:p>
          <a:p>
            <a:pPr algn="just"/>
            <a:r>
              <a:rPr lang="pl-PL" sz="1100" dirty="0"/>
              <a:t>Pisma wnoszone za pośrednictwem systemu teleinformatycznego nie wymagają opatrzenia ich kwalifikowanym podpisem elektronicznym, podpisem zaufanym albo podpisem osobistym.</a:t>
            </a:r>
          </a:p>
          <a:p>
            <a:pPr algn="just"/>
            <a:r>
              <a:rPr lang="pl-PL" sz="1100" dirty="0"/>
              <a:t>Powód nie dołącza dowodów do pozwu- jedynie wskazuje te dowody na poparcie swoich twierdzeń,</a:t>
            </a:r>
          </a:p>
          <a:p>
            <a:pPr algn="just"/>
            <a:r>
              <a:rPr lang="pl-PL" sz="1100" dirty="0"/>
              <a:t>W ramach EPU nie uiszcza się opłaty skarbowej od pełnomocnictwa- konsekwencja nie dołączania dowodów do pozwu. Niemniej, na dane pełnomocnictwo należy się powołać.</a:t>
            </a:r>
          </a:p>
          <a:p>
            <a:pPr algn="just"/>
            <a:r>
              <a:rPr lang="pl-PL" sz="1100" dirty="0"/>
              <a:t>Powód zobowiązany jest do wskazania numeru PESEL lub NIP </a:t>
            </a:r>
            <a:r>
              <a:rPr lang="pl-PL" sz="1100" b="1" dirty="0"/>
              <a:t>pozwanego</a:t>
            </a:r>
            <a:r>
              <a:rPr lang="pl-PL" sz="1100" dirty="0"/>
              <a:t> ( lub KRS)- w postępowaniu innym niż EPU tylko PESEL, NIP powoda</a:t>
            </a:r>
          </a:p>
          <a:p>
            <a:pPr algn="just"/>
            <a:r>
              <a:rPr lang="pl-PL" sz="1100" dirty="0"/>
              <a:t>W przypadku braku podstaw do wydania nakazu zapłaty, postępowanie </a:t>
            </a:r>
            <a:r>
              <a:rPr lang="pl-PL" sz="1100" b="1" u="sng" dirty="0"/>
              <a:t>umarza się!</a:t>
            </a:r>
            <a:endParaRPr lang="pl-PL" sz="1100" dirty="0"/>
          </a:p>
          <a:p>
            <a:pPr algn="just"/>
            <a:r>
              <a:rPr lang="pl-PL" sz="1100" dirty="0"/>
              <a:t>W przypadku doręczenia nakazu zapłaty, po podwójnym awizowaniu uznaje się za doręczony nakaz zapłaty wydany w ramach EPU, o ile nakaz został wysłany na adres pozwanego widniejący w bazie PESEL,</a:t>
            </a:r>
          </a:p>
          <a:p>
            <a:pPr algn="just"/>
            <a:r>
              <a:rPr lang="pl-PL" sz="1100" dirty="0"/>
              <a:t>Art. 505 </a:t>
            </a:r>
            <a:r>
              <a:rPr lang="pl-PL" sz="1100" baseline="30000" dirty="0"/>
              <a:t>34</a:t>
            </a:r>
            <a:r>
              <a:rPr lang="pl-PL" sz="1100" dirty="0"/>
              <a:t>§ 2. Jeżeli po wydaniu nakazu zapłaty okaże się, że nie można go doręczyć pozwanemu w kraju, </a:t>
            </a:r>
            <a:r>
              <a:rPr lang="pl-PL" sz="1100" b="1" dirty="0"/>
              <a:t>sąd z urzędu uchyla nakaz zapłaty i umarza postępowanie</a:t>
            </a:r>
            <a:r>
              <a:rPr lang="pl-PL" sz="1100" dirty="0"/>
              <a:t>, chyba że </a:t>
            </a:r>
            <a:r>
              <a:rPr lang="pl-PL" sz="1100" b="1" dirty="0"/>
              <a:t>powód w wyznaczonym terminie, nie dłuższym niż miesiąc, usunie przeszkodę w doręczeniu nakazu zapłaty</a:t>
            </a:r>
            <a:r>
              <a:rPr lang="pl-PL" sz="1100" dirty="0"/>
              <a:t>. Wezwanie do usunięcia przeszkody </a:t>
            </a:r>
            <a:r>
              <a:rPr lang="pl-PL" sz="1100" b="1" dirty="0"/>
              <a:t>nie podlega powtórzeniu</a:t>
            </a:r>
            <a:r>
              <a:rPr lang="pl-PL" sz="1100" dirty="0"/>
              <a:t>.</a:t>
            </a:r>
          </a:p>
          <a:p>
            <a:pPr algn="just"/>
            <a:r>
              <a:rPr lang="pl-PL" sz="1100" dirty="0"/>
              <a:t>Postanowienia, które podlegają zaskarżeniu, uzasadniane są tutaj z urzędu</a:t>
            </a:r>
          </a:p>
          <a:p>
            <a:pPr algn="just"/>
            <a:r>
              <a:rPr lang="pl-PL" sz="1100" dirty="0"/>
              <a:t>Pamiętaj: NZ wydanemu w EPU nadaje się klauzulę wykonalności z urzędu niezwłocznie po jego uprawomocnieniu się (art. 782 </a:t>
            </a:r>
            <a:r>
              <a:rPr lang="pl-PL" sz="1100" dirty="0">
                <a:latin typeface="Calibri" pitchFamily="34" charset="0"/>
                <a:cs typeface="Times New Roman" pitchFamily="18" charset="0"/>
              </a:rPr>
              <a:t>§ 2 KPC)</a:t>
            </a:r>
            <a:endParaRPr lang="pl-PL" sz="1100" dirty="0"/>
          </a:p>
        </p:txBody>
      </p:sp>
      <p:sp>
        <p:nvSpPr>
          <p:cNvPr id="12" name="Rectangle 11">
            <a:extLst>
              <a:ext uri="{FF2B5EF4-FFF2-40B4-BE49-F238E27FC236}">
                <a16:creationId xmlns:a16="http://schemas.microsoft.com/office/drawing/2014/main" id="{C0D1CB9A-4C6B-4843-B8E9-CD0071D37B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62991" y="767825"/>
            <a:ext cx="381009" cy="532817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88969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0516254-1D9F-4F3A-9870-3A3280BE2B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5CAA236A-BC6B-405D-A08E-B5BB72A8D24C}"/>
              </a:ext>
            </a:extLst>
          </p:cNvPr>
          <p:cNvSpPr>
            <a:spLocks noGrp="1"/>
          </p:cNvSpPr>
          <p:nvPr>
            <p:ph type="title"/>
          </p:nvPr>
        </p:nvSpPr>
        <p:spPr>
          <a:xfrm>
            <a:off x="1154337" y="864108"/>
            <a:ext cx="2305435" cy="5120639"/>
          </a:xfrm>
        </p:spPr>
        <p:txBody>
          <a:bodyPr>
            <a:normAutofit/>
          </a:bodyPr>
          <a:lstStyle/>
          <a:p>
            <a:pPr algn="r"/>
            <a:r>
              <a:rPr lang="pl-PL" dirty="0">
                <a:solidFill>
                  <a:schemeClr val="tx1">
                    <a:lumMod val="85000"/>
                    <a:lumOff val="15000"/>
                  </a:schemeClr>
                </a:solidFill>
                <a:latin typeface="Calibri" pitchFamily="34" charset="0"/>
              </a:rPr>
              <a:t>Sprzeciw</a:t>
            </a:r>
          </a:p>
        </p:txBody>
      </p:sp>
      <p:sp>
        <p:nvSpPr>
          <p:cNvPr id="10" name="Rectangle 9">
            <a:extLst>
              <a:ext uri="{FF2B5EF4-FFF2-40B4-BE49-F238E27FC236}">
                <a16:creationId xmlns:a16="http://schemas.microsoft.com/office/drawing/2014/main" id="{FC14672B-27A5-4CDA-ABAF-5E4CF4B41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65200"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713346" y="2085681"/>
            <a:ext cx="0" cy="2686639"/>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9273E65-12B7-495E-8530-0D29E56D7F95}"/>
              </a:ext>
            </a:extLst>
          </p:cNvPr>
          <p:cNvSpPr>
            <a:spLocks noGrp="1"/>
          </p:cNvSpPr>
          <p:nvPr>
            <p:ph idx="1"/>
          </p:nvPr>
        </p:nvSpPr>
        <p:spPr>
          <a:xfrm>
            <a:off x="3966921" y="864108"/>
            <a:ext cx="4433008" cy="5120640"/>
          </a:xfrm>
        </p:spPr>
        <p:txBody>
          <a:bodyPr>
            <a:normAutofit/>
          </a:bodyPr>
          <a:lstStyle/>
          <a:p>
            <a:r>
              <a:rPr lang="pl-PL" sz="1600" dirty="0">
                <a:latin typeface="Calibri" pitchFamily="34" charset="0"/>
              </a:rPr>
              <a:t>Od nakazu zapłaty wydanemu w ramach EPU można wnieść środek zaskarżenia- sprzeciw.</a:t>
            </a:r>
          </a:p>
          <a:p>
            <a:r>
              <a:rPr lang="pl-PL" sz="1600" dirty="0">
                <a:latin typeface="Calibri" pitchFamily="34" charset="0"/>
              </a:rPr>
              <a:t>Podobnie jak do pozwu, do sprzeciwu nie dołącza się dowodów.</a:t>
            </a:r>
          </a:p>
          <a:p>
            <a:r>
              <a:rPr lang="pl-PL" sz="1600" dirty="0">
                <a:latin typeface="Calibri" pitchFamily="34" charset="0"/>
              </a:rPr>
              <a:t> w przypadku wniesienia sprzeciwu sąd </a:t>
            </a:r>
            <a:r>
              <a:rPr lang="pl-PL" sz="1600" b="1" dirty="0">
                <a:latin typeface="Calibri" pitchFamily="34" charset="0"/>
              </a:rPr>
              <a:t>umarza postępowanie w zakresie, w którym nakaz zapłaty utracił moc</a:t>
            </a:r>
            <a:r>
              <a:rPr lang="pl-PL" sz="1600" dirty="0">
                <a:latin typeface="Calibri" pitchFamily="34" charset="0"/>
              </a:rPr>
              <a:t>.</a:t>
            </a:r>
          </a:p>
          <a:p>
            <a:r>
              <a:rPr lang="pl-PL" sz="1600" dirty="0">
                <a:latin typeface="Calibri" pitchFamily="34" charset="0"/>
              </a:rPr>
              <a:t> w terminie </a:t>
            </a:r>
            <a:r>
              <a:rPr lang="pl-PL" sz="1600" b="1" dirty="0">
                <a:latin typeface="Calibri" pitchFamily="34" charset="0"/>
              </a:rPr>
              <a:t>trzech miesięcy od dnia wydania postanowienia </a:t>
            </a:r>
            <a:r>
              <a:rPr lang="pl-PL" sz="1600" dirty="0">
                <a:latin typeface="Calibri" pitchFamily="34" charset="0"/>
              </a:rPr>
              <a:t>o umorzeniu elektronicznego postępowania upominawczego, gdy powód wniesie pozew przeciwko pozwanemu </a:t>
            </a:r>
            <a:r>
              <a:rPr lang="pl-PL" sz="1600" b="1" dirty="0">
                <a:latin typeface="Calibri" pitchFamily="34" charset="0"/>
              </a:rPr>
              <a:t>o to samo roszczenie w postępowaniu innym niż elektroniczne postępowanie upominawcze, skutki prawne, które ustawa wiąże z wytoczeniem powództwa, następują z dniem wniesienia pozwu w elektronicznym postępowaniu upominawczym</a:t>
            </a:r>
            <a:r>
              <a:rPr lang="pl-PL" sz="1600" dirty="0">
                <a:latin typeface="Calibri" pitchFamily="34" charset="0"/>
              </a:rPr>
              <a:t>.</a:t>
            </a:r>
          </a:p>
        </p:txBody>
      </p:sp>
      <p:sp>
        <p:nvSpPr>
          <p:cNvPr id="14" name="Rectangle 13">
            <a:extLst>
              <a:ext uri="{FF2B5EF4-FFF2-40B4-BE49-F238E27FC236}">
                <a16:creationId xmlns:a16="http://schemas.microsoft.com/office/drawing/2014/main" id="{9A206779-5C74-4555-94BC-5845C92EC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62991" y="767825"/>
            <a:ext cx="381009" cy="5328173"/>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06435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F1D7602-6D2D-46C2-A7B2-434F3678DC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35539253-EA7C-41D9-9930-0923683AA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9148581"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Tytuł 1"/>
          <p:cNvSpPr>
            <a:spLocks noGrp="1"/>
          </p:cNvSpPr>
          <p:nvPr>
            <p:ph type="title"/>
          </p:nvPr>
        </p:nvSpPr>
        <p:spPr>
          <a:xfrm>
            <a:off x="482600" y="1123837"/>
            <a:ext cx="2305435" cy="4601183"/>
          </a:xfrm>
        </p:spPr>
        <p:txBody>
          <a:bodyPr>
            <a:normAutofit/>
          </a:bodyPr>
          <a:lstStyle/>
          <a:p>
            <a:pPr algn="r"/>
            <a:r>
              <a:rPr lang="pl-PL" sz="1700" b="1" dirty="0">
                <a:solidFill>
                  <a:schemeClr val="tx1">
                    <a:lumMod val="85000"/>
                    <a:lumOff val="15000"/>
                  </a:schemeClr>
                </a:solidFill>
                <a:latin typeface="Calibri"/>
                <a:cs typeface="Times New Roman"/>
              </a:rPr>
              <a:t>INFORMACJE WSPÓLNE DLA POSTĘPOWANIA NAKAZOWEGO </a:t>
            </a:r>
            <a:br>
              <a:rPr lang="pl-PL" sz="1700" b="1" dirty="0">
                <a:latin typeface="Calibri"/>
                <a:cs typeface="Times New Roman" pitchFamily="18" charset="0"/>
              </a:rPr>
            </a:br>
            <a:r>
              <a:rPr lang="pl-PL" sz="1700" b="1" dirty="0">
                <a:solidFill>
                  <a:schemeClr val="tx1">
                    <a:lumMod val="85000"/>
                    <a:lumOff val="15000"/>
                  </a:schemeClr>
                </a:solidFill>
                <a:latin typeface="Calibri"/>
                <a:cs typeface="Times New Roman"/>
              </a:rPr>
              <a:t>I UPOMINAWCZEGO</a:t>
            </a:r>
          </a:p>
        </p:txBody>
      </p:sp>
      <p:cxnSp>
        <p:nvCxnSpPr>
          <p:cNvPr id="14" name="Straight Connector 13">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041610" y="2085681"/>
            <a:ext cx="0" cy="2686639"/>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p:cNvSpPr>
            <a:spLocks noGrp="1"/>
          </p:cNvSpPr>
          <p:nvPr>
            <p:ph idx="1"/>
          </p:nvPr>
        </p:nvSpPr>
        <p:spPr>
          <a:xfrm>
            <a:off x="3295185" y="864108"/>
            <a:ext cx="5725179" cy="5120640"/>
          </a:xfrm>
        </p:spPr>
        <p:txBody>
          <a:bodyPr vert="horz" lIns="91440" tIns="45720" rIns="91440" bIns="45720" numCol="2" spcCol="180000" rtlCol="0" anchor="ctr">
            <a:noAutofit/>
          </a:bodyPr>
          <a:lstStyle/>
          <a:p>
            <a:pPr marL="0" indent="0" algn="just">
              <a:buNone/>
            </a:pPr>
            <a:r>
              <a:rPr lang="pl-PL" sz="1000" b="1" dirty="0"/>
              <a:t>Art.  480</a:t>
            </a:r>
            <a:r>
              <a:rPr lang="pl-PL" sz="1000" b="1" baseline="30000" dirty="0"/>
              <a:t>2</a:t>
            </a:r>
            <a:r>
              <a:rPr lang="pl-PL" sz="1000" b="1" dirty="0"/>
              <a:t>.  [Treść nakazu zapłaty; termin zaspokojenia roszczenia; doręczenie nakazu zapłaty; uchylenie nakazu zapłaty]</a:t>
            </a:r>
          </a:p>
          <a:p>
            <a:pPr marL="0" indent="0" algn="just">
              <a:buNone/>
            </a:pPr>
            <a:r>
              <a:rPr lang="pl-PL" sz="1000" b="1" dirty="0"/>
              <a:t>§  1. </a:t>
            </a:r>
            <a:r>
              <a:rPr lang="pl-PL" sz="1000" dirty="0"/>
              <a:t>W nakazie zapłaty</a:t>
            </a:r>
            <a:r>
              <a:rPr lang="pl-PL" sz="1000" b="1" dirty="0"/>
              <a:t> sąd nakazuje pozwanemu, aby w terminie oznaczonym w nakazie zaspokoił roszczenie </a:t>
            </a:r>
            <a:r>
              <a:rPr lang="pl-PL" sz="1000" b="1" u="sng" dirty="0"/>
              <a:t>w całości </a:t>
            </a:r>
            <a:r>
              <a:rPr lang="pl-PL" sz="1000" b="1" dirty="0"/>
              <a:t>wraz z kosztami albo wniósł środek zaskarżenia</a:t>
            </a:r>
            <a:r>
              <a:rPr lang="pl-PL" sz="1000" dirty="0"/>
              <a:t>.</a:t>
            </a:r>
          </a:p>
          <a:p>
            <a:pPr marL="0" indent="0" algn="just">
              <a:buNone/>
            </a:pPr>
            <a:r>
              <a:rPr lang="pl-PL" sz="1000" b="1" dirty="0"/>
              <a:t>§  2. </a:t>
            </a:r>
            <a:r>
              <a:rPr lang="pl-PL" sz="1000" dirty="0"/>
              <a:t>Termin, o którym mowa w § 1, wynosi:</a:t>
            </a:r>
          </a:p>
          <a:p>
            <a:pPr marL="0" indent="0" algn="just">
              <a:buNone/>
            </a:pPr>
            <a:r>
              <a:rPr lang="pl-PL" sz="1000" dirty="0"/>
              <a:t>1)</a:t>
            </a:r>
            <a:r>
              <a:rPr lang="pl-PL" sz="1000" b="1" dirty="0"/>
              <a:t>dwa tygodnie </a:t>
            </a:r>
            <a:r>
              <a:rPr lang="pl-PL" sz="1000" dirty="0"/>
              <a:t>od dnia doręczenia nakazu w przypadku nakazu zapłaty wydanego w </a:t>
            </a:r>
            <a:r>
              <a:rPr lang="pl-PL" sz="1000" b="1" dirty="0"/>
              <a:t>postępowaniu upominawczym, gdy doręczenie nakazu pozwanemu ma mieć miejsce w kraju</a:t>
            </a:r>
            <a:r>
              <a:rPr lang="pl-PL" sz="1000" dirty="0"/>
              <a:t>;</a:t>
            </a:r>
          </a:p>
          <a:p>
            <a:pPr marL="0" indent="0" algn="just">
              <a:buNone/>
            </a:pPr>
            <a:r>
              <a:rPr lang="pl-PL" sz="1000" dirty="0"/>
              <a:t>2)</a:t>
            </a:r>
            <a:r>
              <a:rPr lang="pl-PL" sz="1000" b="1" dirty="0"/>
              <a:t>miesiąc</a:t>
            </a:r>
            <a:r>
              <a:rPr lang="pl-PL" sz="1000" dirty="0"/>
              <a:t> od dnia doręczenia nakazu w przypadku nakazu zapłaty wydanego w </a:t>
            </a:r>
            <a:r>
              <a:rPr lang="pl-PL" sz="1000" b="1" dirty="0"/>
              <a:t>postępowaniu upominawczym, gdy doręczenie nakazu pozwanemu ma mieć miejsce poza granicami kraju na terytorium Unii Europejskie</a:t>
            </a:r>
            <a:r>
              <a:rPr lang="pl-PL" sz="1000" dirty="0"/>
              <a:t>j;</a:t>
            </a:r>
          </a:p>
          <a:p>
            <a:pPr marL="0" indent="0" algn="just">
              <a:buNone/>
            </a:pPr>
            <a:r>
              <a:rPr lang="pl-PL" sz="1000" dirty="0"/>
              <a:t>3)</a:t>
            </a:r>
            <a:r>
              <a:rPr lang="pl-PL" sz="1000" b="1" dirty="0"/>
              <a:t>miesiąc</a:t>
            </a:r>
            <a:r>
              <a:rPr lang="pl-PL" sz="1000" dirty="0"/>
              <a:t> od dnia doręczenia nakazu w przypadku nakazu zapłaty wydanego w </a:t>
            </a:r>
            <a:r>
              <a:rPr lang="pl-PL" sz="1000" b="1" dirty="0"/>
              <a:t>postępowaniu nakazowym</a:t>
            </a:r>
            <a:r>
              <a:rPr lang="pl-PL" sz="1000" dirty="0"/>
              <a:t>, </a:t>
            </a:r>
            <a:r>
              <a:rPr lang="pl-PL" sz="1000" b="1" dirty="0"/>
              <a:t>gdy doręczenie nakazu pozwanemu ma mieć miejsce na terytorium Unii Europejskiej</a:t>
            </a:r>
            <a:r>
              <a:rPr lang="pl-PL" sz="1000" dirty="0"/>
              <a:t>;</a:t>
            </a:r>
          </a:p>
          <a:p>
            <a:pPr marL="0" indent="0" algn="just">
              <a:buNone/>
            </a:pPr>
            <a:r>
              <a:rPr lang="pl-PL" sz="1000" dirty="0"/>
              <a:t>4)</a:t>
            </a:r>
            <a:r>
              <a:rPr lang="pl-PL" sz="1000" b="1" dirty="0"/>
              <a:t>trzy miesiące </a:t>
            </a:r>
            <a:r>
              <a:rPr lang="pl-PL" sz="1000" dirty="0"/>
              <a:t>od dnia doręczenia nakazu, w przypadku </a:t>
            </a:r>
            <a:r>
              <a:rPr lang="pl-PL" sz="1000" b="1" dirty="0"/>
              <a:t>gdy doręczenie nakazu ma mieć miejsce poza terytorium Unii Europejskiej.</a:t>
            </a:r>
          </a:p>
          <a:p>
            <a:pPr marL="0" indent="0" algn="just">
              <a:buNone/>
            </a:pPr>
            <a:r>
              <a:rPr lang="pl-PL" sz="1000" b="1" dirty="0"/>
              <a:t>§  2</a:t>
            </a:r>
            <a:r>
              <a:rPr lang="pl-PL" sz="1000" b="1" baseline="30000" dirty="0"/>
              <a:t>1</a:t>
            </a:r>
            <a:r>
              <a:rPr lang="pl-PL" sz="1000" b="1" dirty="0"/>
              <a:t>. </a:t>
            </a:r>
            <a:r>
              <a:rPr lang="pl-PL" sz="1000" dirty="0"/>
              <a:t>Jeżeli </a:t>
            </a:r>
            <a:r>
              <a:rPr lang="pl-PL" sz="1000" b="1" dirty="0"/>
              <a:t>po wydaniu nakazu </a:t>
            </a:r>
            <a:r>
              <a:rPr lang="pl-PL" sz="1000" dirty="0"/>
              <a:t>zapłaty okaże się, że </a:t>
            </a:r>
            <a:r>
              <a:rPr lang="pl-PL" sz="1000" b="1" dirty="0"/>
              <a:t>doręczenie nakazu zapłaty ma nastąpić w miejscu, które zgodnie z § 2 uzasadnia oznaczenie innego terminu, niż termin oznaczony w wydanym nakazie, sąd z urzędu wydaje postanowienie, którym zmienia nakaz w stosownym zakresie</a:t>
            </a:r>
            <a:r>
              <a:rPr lang="pl-PL" sz="1000" dirty="0"/>
              <a:t>.</a:t>
            </a:r>
          </a:p>
          <a:p>
            <a:pPr marL="0" indent="0" algn="just">
              <a:buNone/>
            </a:pPr>
            <a:r>
              <a:rPr lang="pl-PL" sz="1000" b="1" dirty="0"/>
              <a:t>§  2</a:t>
            </a:r>
            <a:r>
              <a:rPr lang="pl-PL" sz="1000" b="1" baseline="30000" dirty="0"/>
              <a:t>2</a:t>
            </a:r>
            <a:r>
              <a:rPr lang="pl-PL" sz="1000" b="1" dirty="0"/>
              <a:t>. </a:t>
            </a:r>
            <a:r>
              <a:rPr lang="pl-PL" sz="1000" dirty="0"/>
              <a:t>O zmianie nakazu zapłaty na podstawie § 2</a:t>
            </a:r>
            <a:r>
              <a:rPr lang="pl-PL" sz="1000" baseline="30000" dirty="0"/>
              <a:t>1 </a:t>
            </a:r>
            <a:r>
              <a:rPr lang="pl-PL" sz="1000" dirty="0"/>
              <a:t>umieszcza się </a:t>
            </a:r>
            <a:r>
              <a:rPr lang="pl-PL" sz="1000" b="1" dirty="0"/>
              <a:t>wzmiankę na oryginale nakazu, a na żądanie stron także na wydanych im wypisach</a:t>
            </a:r>
            <a:r>
              <a:rPr lang="pl-PL" sz="1000" dirty="0"/>
              <a:t>. Dalsze odpisy i wypisy powinny być zredagowane w brzmieniu uwzględniającym postanowienie o zmianie nakazu.</a:t>
            </a:r>
          </a:p>
          <a:p>
            <a:pPr marL="0" indent="0" algn="just">
              <a:buNone/>
            </a:pPr>
            <a:r>
              <a:rPr lang="pl-PL" sz="1000" b="1" dirty="0"/>
              <a:t>§  3. Nakaz zapłaty doręcza się stronom</a:t>
            </a:r>
            <a:r>
              <a:rPr lang="pl-PL" sz="1000" dirty="0"/>
              <a:t>. </a:t>
            </a:r>
            <a:r>
              <a:rPr lang="pl-PL" sz="1000" b="1" dirty="0"/>
              <a:t>Pozwanemu</a:t>
            </a:r>
            <a:r>
              <a:rPr lang="pl-PL" sz="1000" dirty="0"/>
              <a:t> nakaz zapłaty doręcza się z </a:t>
            </a:r>
            <a:r>
              <a:rPr lang="pl-PL" sz="1000" b="1" dirty="0"/>
              <a:t>odpisem pozwu, z odpisami załączników do pozwu oraz pouczeniem o terminie i sposobie zaskarżenia nakazu oraz skutkach jego niezaskarżenia</a:t>
            </a:r>
            <a:r>
              <a:rPr lang="pl-PL" sz="1000" dirty="0"/>
              <a:t>.</a:t>
            </a:r>
          </a:p>
          <a:p>
            <a:pPr marL="0" indent="0" algn="just">
              <a:buNone/>
            </a:pPr>
            <a:r>
              <a:rPr lang="pl-PL" sz="1000" b="1" dirty="0"/>
              <a:t>§  4. </a:t>
            </a:r>
            <a:r>
              <a:rPr lang="pl-PL" sz="1000" dirty="0"/>
              <a:t>Nakaz zapłaty, od którego </a:t>
            </a:r>
            <a:r>
              <a:rPr lang="pl-PL" sz="1000" b="1" dirty="0"/>
              <a:t>nie wniesiono środka zaskarżenia, ma skutki prawomocnego wyroku.</a:t>
            </a:r>
          </a:p>
          <a:p>
            <a:pPr marL="0" indent="0" algn="just">
              <a:buNone/>
            </a:pPr>
            <a:r>
              <a:rPr lang="pl-PL" sz="1000" b="1" dirty="0"/>
              <a:t>§  5. </a:t>
            </a:r>
            <a:r>
              <a:rPr lang="pl-PL" sz="1000" dirty="0"/>
              <a:t>Jeżeli </a:t>
            </a:r>
            <a:r>
              <a:rPr lang="pl-PL" sz="1000" b="1" dirty="0"/>
              <a:t>po wydaniu </a:t>
            </a:r>
            <a:r>
              <a:rPr lang="pl-PL" sz="1000" dirty="0"/>
              <a:t>nakazu zapłaty okaże się, że pozwany </a:t>
            </a:r>
            <a:r>
              <a:rPr lang="pl-PL" sz="1000" b="1" dirty="0"/>
              <a:t>w chwili wniesienia pozwu nie miał zdolności sądowej, zdolności procesowej albo organu powołanego do jego reprezentowania, a braki te nie zostały usunięte w wyznaczonym terminie zgodnie z przepisami kodeksu, sąd z urzędu uchyla nakaz zapłaty i wydaje odpowiednie postanowienie</a:t>
            </a:r>
            <a:r>
              <a:rPr lang="pl-PL" sz="1000" dirty="0"/>
              <a:t>.</a:t>
            </a:r>
          </a:p>
          <a:p>
            <a:pPr marL="0" indent="0" algn="just">
              <a:buNone/>
            </a:pPr>
            <a:r>
              <a:rPr lang="pl-PL" sz="1000" dirty="0">
                <a:latin typeface="Calibri"/>
                <a:cs typeface="Times New Roman"/>
              </a:rPr>
              <a:t> </a:t>
            </a:r>
            <a:r>
              <a:rPr lang="pl-PL" sz="1000" b="1" dirty="0">
                <a:solidFill>
                  <a:srgbClr val="FFC000"/>
                </a:solidFill>
                <a:latin typeface="Calibri"/>
                <a:cs typeface="Times New Roman"/>
              </a:rPr>
              <a:t>Wniesienie środka zaskarżenia, gdy doręczono NZ na terenie kraju:</a:t>
            </a:r>
          </a:p>
          <a:p>
            <a:pPr marL="0" indent="0" algn="just">
              <a:buNone/>
            </a:pPr>
            <a:r>
              <a:rPr lang="pl-PL" sz="1000" b="1" dirty="0">
                <a:solidFill>
                  <a:srgbClr val="FFC000"/>
                </a:solidFill>
                <a:latin typeface="Calibri"/>
                <a:cs typeface="Times New Roman"/>
              </a:rPr>
              <a:t>PU- 2 tygodnie</a:t>
            </a:r>
          </a:p>
          <a:p>
            <a:pPr marL="0" indent="0" algn="just">
              <a:buNone/>
            </a:pPr>
            <a:r>
              <a:rPr lang="pl-PL" sz="1000" b="1" dirty="0">
                <a:solidFill>
                  <a:srgbClr val="FFC000"/>
                </a:solidFill>
                <a:latin typeface="Calibri"/>
                <a:cs typeface="Times New Roman"/>
              </a:rPr>
              <a:t>PN- miesiąc</a:t>
            </a:r>
            <a:endParaRPr lang="pl-PL" sz="1000" b="1" dirty="0">
              <a:solidFill>
                <a:srgbClr val="FFC000"/>
              </a:solidFill>
              <a:latin typeface="Calibri"/>
              <a:cs typeface="Times New Roman" pitchFamily="18" charset="0"/>
            </a:endParaRPr>
          </a:p>
          <a:p>
            <a:pPr algn="just">
              <a:buNone/>
            </a:pPr>
            <a:r>
              <a:rPr lang="pl-PL" sz="1000" dirty="0">
                <a:latin typeface="Calibri"/>
                <a:cs typeface="Times New Roman"/>
              </a:rPr>
              <a:t>Miejsce pobytu pozwanego nie jest znane- regulacja ogólna art. 143 i nast. KPC</a:t>
            </a:r>
          </a:p>
          <a:p>
            <a:pPr algn="just">
              <a:buNone/>
            </a:pPr>
            <a:endParaRPr lang="pl-PL" sz="600" dirty="0"/>
          </a:p>
        </p:txBody>
      </p:sp>
    </p:spTree>
    <p:extLst>
      <p:ext uri="{BB962C8B-B14F-4D97-AF65-F5344CB8AC3E}">
        <p14:creationId xmlns:p14="http://schemas.microsoft.com/office/powerpoint/2010/main" val="8826258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762000"/>
            <a:ext cx="3156366"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Tytuł 1"/>
          <p:cNvSpPr>
            <a:spLocks noGrp="1"/>
          </p:cNvSpPr>
          <p:nvPr>
            <p:ph type="title"/>
          </p:nvPr>
        </p:nvSpPr>
        <p:spPr>
          <a:xfrm>
            <a:off x="370695" y="1683144"/>
            <a:ext cx="2081191" cy="3491712"/>
          </a:xfrm>
        </p:spPr>
        <p:txBody>
          <a:bodyPr>
            <a:normAutofit/>
          </a:bodyPr>
          <a:lstStyle/>
          <a:p>
            <a:r>
              <a:rPr lang="pl-PL" sz="1400" b="1" dirty="0">
                <a:latin typeface="Calibri"/>
                <a:cs typeface="Times New Roman"/>
              </a:rPr>
              <a:t>INFORMACJE WSPÓLNE DLA POSTĘPOWANIA NAKAZOWEGO </a:t>
            </a:r>
            <a:br>
              <a:rPr lang="pl-PL" sz="1400" b="1" dirty="0">
                <a:latin typeface="Calibri"/>
                <a:cs typeface="Times New Roman" pitchFamily="18" charset="0"/>
              </a:rPr>
            </a:br>
            <a:r>
              <a:rPr lang="pl-PL" sz="1400" b="1" dirty="0">
                <a:latin typeface="Calibri"/>
                <a:cs typeface="Times New Roman"/>
              </a:rPr>
              <a:t>I UPOMINAWCZEGO</a:t>
            </a:r>
          </a:p>
        </p:txBody>
      </p:sp>
      <p:sp>
        <p:nvSpPr>
          <p:cNvPr id="3" name="Symbol zastępczy zawartości 2"/>
          <p:cNvSpPr>
            <a:spLocks noGrp="1"/>
          </p:cNvSpPr>
          <p:nvPr>
            <p:ph idx="1"/>
          </p:nvPr>
        </p:nvSpPr>
        <p:spPr>
          <a:xfrm>
            <a:off x="3271204" y="-357165"/>
            <a:ext cx="4970533" cy="6858000"/>
          </a:xfrm>
        </p:spPr>
        <p:txBody>
          <a:bodyPr vert="horz" lIns="91440" tIns="45720" rIns="91440" bIns="45720" rtlCol="0" anchor="ctr">
            <a:noAutofit/>
          </a:bodyPr>
          <a:lstStyle/>
          <a:p>
            <a:pPr>
              <a:buNone/>
            </a:pPr>
            <a:endParaRPr lang="pl-PL" sz="1600" dirty="0">
              <a:latin typeface="Calibri" pitchFamily="34" charset="0"/>
              <a:cs typeface="Times New Roman" pitchFamily="18" charset="0"/>
            </a:endParaRPr>
          </a:p>
          <a:p>
            <a:pPr algn="just">
              <a:buNone/>
            </a:pPr>
            <a:endParaRPr lang="pl-PL" sz="1600" dirty="0">
              <a:latin typeface="Calibri" pitchFamily="34" charset="0"/>
              <a:cs typeface="Times New Roman" pitchFamily="18" charset="0"/>
            </a:endParaRPr>
          </a:p>
          <a:p>
            <a:pPr algn="just">
              <a:buNone/>
            </a:pPr>
            <a:endParaRPr lang="pl-PL" sz="1600" dirty="0">
              <a:latin typeface="Calibri" pitchFamily="34" charset="0"/>
              <a:cs typeface="Times New Roman" pitchFamily="18" charset="0"/>
            </a:endParaRPr>
          </a:p>
          <a:p>
            <a:pPr algn="just">
              <a:buNone/>
            </a:pPr>
            <a:r>
              <a:rPr lang="pl-PL" sz="1600" dirty="0">
                <a:latin typeface="Calibri" pitchFamily="34" charset="0"/>
                <a:cs typeface="Times New Roman"/>
              </a:rPr>
              <a:t>Art. 480</a:t>
            </a:r>
            <a:r>
              <a:rPr lang="pl-PL" sz="1600" baseline="30000" dirty="0">
                <a:latin typeface="Calibri" pitchFamily="34" charset="0"/>
                <a:cs typeface="Times New Roman"/>
              </a:rPr>
              <a:t>3</a:t>
            </a:r>
            <a:r>
              <a:rPr lang="pl-PL" sz="1600" dirty="0">
                <a:latin typeface="Calibri" pitchFamily="34" charset="0"/>
                <a:cs typeface="Times New Roman"/>
              </a:rPr>
              <a:t> [Środek zaskarżenia od nakazu zapłaty]</a:t>
            </a:r>
          </a:p>
          <a:p>
            <a:pPr algn="just">
              <a:buNone/>
            </a:pPr>
            <a:r>
              <a:rPr lang="pl-PL" sz="1600" dirty="0">
                <a:latin typeface="Calibri" pitchFamily="34" charset="0"/>
                <a:cs typeface="Times New Roman"/>
              </a:rPr>
              <a:t>§ 1. Środek zaskarżenia od nakazu zapłaty </a:t>
            </a:r>
            <a:r>
              <a:rPr lang="pl-PL" sz="1600" b="1" dirty="0">
                <a:latin typeface="Calibri" pitchFamily="34" charset="0"/>
                <a:cs typeface="Times New Roman"/>
              </a:rPr>
              <a:t>wnosi się do sądu, który wydał nakaz zapłaty</a:t>
            </a:r>
            <a:r>
              <a:rPr lang="pl-PL" sz="1600" dirty="0">
                <a:latin typeface="Calibri" pitchFamily="34" charset="0"/>
                <a:cs typeface="Times New Roman"/>
              </a:rPr>
              <a:t>. </a:t>
            </a:r>
          </a:p>
          <a:p>
            <a:pPr algn="just">
              <a:buNone/>
            </a:pPr>
            <a:r>
              <a:rPr lang="pl-PL" sz="1600" dirty="0">
                <a:latin typeface="Calibri" pitchFamily="34" charset="0"/>
                <a:cs typeface="Times New Roman"/>
              </a:rPr>
              <a:t>§ 2. W piśmie zawierającym środek zaskarżenia od nakazu zapłaty pozwany powinien wskazać, czy zaskarża nakaz </a:t>
            </a:r>
            <a:r>
              <a:rPr lang="pl-PL" sz="1600" b="1" dirty="0">
                <a:latin typeface="Calibri" pitchFamily="34" charset="0"/>
                <a:cs typeface="Times New Roman"/>
              </a:rPr>
              <a:t>w całości czy w części oraz przedstawić zarzuty, które pod rygorem ich utraty należy zgłosić przed wdaniem się w spór co do istoty sprawy</a:t>
            </a:r>
            <a:r>
              <a:rPr lang="pl-PL" sz="1600" dirty="0">
                <a:latin typeface="Calibri" pitchFamily="34" charset="0"/>
                <a:cs typeface="Times New Roman"/>
              </a:rPr>
              <a:t>. </a:t>
            </a:r>
            <a:endParaRPr lang="pl-PL" sz="1600" dirty="0">
              <a:latin typeface="Calibri" pitchFamily="34" charset="0"/>
              <a:cs typeface="Times New Roman" pitchFamily="18" charset="0"/>
            </a:endParaRPr>
          </a:p>
          <a:p>
            <a:pPr algn="just">
              <a:buNone/>
            </a:pPr>
            <a:r>
              <a:rPr lang="pl-PL" sz="1600" dirty="0">
                <a:latin typeface="Calibri" pitchFamily="34" charset="0"/>
                <a:cs typeface="Times New Roman"/>
              </a:rPr>
              <a:t>§ 3. Sąd odrzuca środek zaskarżenia </a:t>
            </a:r>
            <a:r>
              <a:rPr lang="pl-PL" sz="1600" b="1" dirty="0">
                <a:latin typeface="Calibri" pitchFamily="34" charset="0"/>
                <a:cs typeface="Times New Roman"/>
              </a:rPr>
              <a:t>niedopuszczalny, spóźniony, nieopłacony lub dotknięty brakami, których nie usunięto pomimo wezwania</a:t>
            </a:r>
            <a:r>
              <a:rPr lang="pl-PL" sz="1600" dirty="0">
                <a:latin typeface="Calibri" pitchFamily="34" charset="0"/>
                <a:cs typeface="Times New Roman"/>
              </a:rPr>
              <a:t>. </a:t>
            </a:r>
            <a:endParaRPr lang="pl-PL" sz="1600" dirty="0">
              <a:latin typeface="Calibri" pitchFamily="34" charset="0"/>
              <a:cs typeface="Times New Roman" pitchFamily="18" charset="0"/>
            </a:endParaRPr>
          </a:p>
          <a:p>
            <a:pPr algn="just">
              <a:buNone/>
            </a:pPr>
            <a:endParaRPr lang="pl-PL" sz="1300" dirty="0">
              <a:latin typeface="Times New Roman" pitchFamily="18" charset="0"/>
              <a:cs typeface="Times New Roman" pitchFamily="18" charset="0"/>
            </a:endParaRPr>
          </a:p>
          <a:p>
            <a:pPr>
              <a:buNone/>
            </a:pPr>
            <a:endParaRPr lang="pl-PL" sz="1300" dirty="0">
              <a:latin typeface="Times New Roman" pitchFamily="18" charset="0"/>
              <a:cs typeface="Times New Roman" pitchFamily="18" charset="0"/>
            </a:endParaRPr>
          </a:p>
          <a:p>
            <a:pPr>
              <a:buNone/>
            </a:pPr>
            <a:endParaRPr lang="pl-PL" sz="1300" dirty="0">
              <a:latin typeface="Times New Roman" pitchFamily="18" charset="0"/>
              <a:cs typeface="Times New Roman" pitchFamily="18" charset="0"/>
            </a:endParaRPr>
          </a:p>
          <a:p>
            <a:pPr>
              <a:buNone/>
            </a:pPr>
            <a:endParaRPr lang="pl-PL" sz="1300" dirty="0">
              <a:latin typeface="Times New Roman" pitchFamily="18" charset="0"/>
              <a:cs typeface="Times New Roman" pitchFamily="18" charset="0"/>
            </a:endParaRPr>
          </a:p>
          <a:p>
            <a:pPr>
              <a:buNone/>
            </a:pPr>
            <a:endParaRPr lang="pl-PL" sz="1300" dirty="0">
              <a:latin typeface="Times New Roman" pitchFamily="18" charset="0"/>
              <a:cs typeface="Times New Roman" pitchFamily="18" charset="0"/>
            </a:endParaRPr>
          </a:p>
          <a:p>
            <a:pPr>
              <a:buNone/>
            </a:pPr>
            <a:endParaRPr lang="pl-PL" sz="1300" dirty="0">
              <a:latin typeface="Times New Roman" pitchFamily="18" charset="0"/>
              <a:cs typeface="Times New Roman" pitchFamily="18" charset="0"/>
            </a:endParaRPr>
          </a:p>
          <a:p>
            <a:pPr>
              <a:buNone/>
            </a:pPr>
            <a:endParaRPr lang="pl-PL" sz="1300" dirty="0"/>
          </a:p>
        </p:txBody>
      </p:sp>
      <p:sp>
        <p:nvSpPr>
          <p:cNvPr id="14" name="Freeform: Shape 13">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8392887" y="1056875"/>
            <a:ext cx="75111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2" name="Diagram 1">
            <a:extLst>
              <a:ext uri="{FF2B5EF4-FFF2-40B4-BE49-F238E27FC236}">
                <a16:creationId xmlns:a16="http://schemas.microsoft.com/office/drawing/2014/main" id="{8D6748D8-F83F-464F-8481-5CBAC5C77ECD}"/>
              </a:ext>
            </a:extLst>
          </p:cNvPr>
          <p:cNvGraphicFramePr/>
          <p:nvPr>
            <p:extLst>
              <p:ext uri="{D42A27DB-BD31-4B8C-83A1-F6EECF244321}">
                <p14:modId xmlns:p14="http://schemas.microsoft.com/office/powerpoint/2010/main" val="3069145058"/>
              </p:ext>
            </p:extLst>
          </p:nvPr>
        </p:nvGraphicFramePr>
        <p:xfrm>
          <a:off x="3798661" y="4204607"/>
          <a:ext cx="3915617" cy="18879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pole tekstowe 3">
            <a:extLst>
              <a:ext uri="{FF2B5EF4-FFF2-40B4-BE49-F238E27FC236}">
                <a16:creationId xmlns:a16="http://schemas.microsoft.com/office/drawing/2014/main" id="{AEDE6FB0-1A3C-430E-A3FE-C325F2D8E453}"/>
              </a:ext>
            </a:extLst>
          </p:cNvPr>
          <p:cNvSpPr txBox="1"/>
          <p:nvPr/>
        </p:nvSpPr>
        <p:spPr>
          <a:xfrm>
            <a:off x="0" y="6321265"/>
            <a:ext cx="8964488" cy="507831"/>
          </a:xfrm>
          <a:prstGeom prst="rect">
            <a:avLst/>
          </a:prstGeom>
          <a:noFill/>
        </p:spPr>
        <p:txBody>
          <a:bodyPr wrap="square" rtlCol="0">
            <a:spAutoFit/>
          </a:bodyPr>
          <a:lstStyle/>
          <a:p>
            <a:r>
              <a:rPr lang="pl-PL" sz="900" dirty="0"/>
              <a:t>- art. 19 ust. 4 UKSC: Trzy czwarte części opłaty pobiera się od pozwanego w razie wniesienia zarzutów od nakazu zapłaty wydanego w postępowaniu nakazowym, jednakże w przypadku gdy nakaz zapłaty w postępowaniu nakazowym został wydany przeciwko konsumentowi, od pozwanego konsumenta pobiera się opłatę nie większą niż 750 złotych.</a:t>
            </a:r>
          </a:p>
          <a:p>
            <a:r>
              <a:rPr lang="pl-PL" sz="900" dirty="0"/>
              <a:t>- sprzeciw nie podlega opłacie w PU</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rostokąt 1">
            <a:extLst>
              <a:ext uri="{FF2B5EF4-FFF2-40B4-BE49-F238E27FC236}">
                <a16:creationId xmlns:a16="http://schemas.microsoft.com/office/drawing/2014/main" id="{0EC31550-6CAB-4830-BC24-7DA03356EC34}"/>
              </a:ext>
            </a:extLst>
          </p:cNvPr>
          <p:cNvSpPr/>
          <p:nvPr/>
        </p:nvSpPr>
        <p:spPr>
          <a:xfrm>
            <a:off x="4860032" y="1556792"/>
            <a:ext cx="3744416" cy="49685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useBgFill="1">
        <p:nvSpPr>
          <p:cNvPr id="27" name="Rectangle 26">
            <a:extLst>
              <a:ext uri="{FF2B5EF4-FFF2-40B4-BE49-F238E27FC236}">
                <a16:creationId xmlns:a16="http://schemas.microsoft.com/office/drawing/2014/main" id="{4102E8E4-3982-4884-AA0F-68EC37047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Prostokąt 3">
            <a:extLst>
              <a:ext uri="{FF2B5EF4-FFF2-40B4-BE49-F238E27FC236}">
                <a16:creationId xmlns:a16="http://schemas.microsoft.com/office/drawing/2014/main" id="{3F53292C-A83B-4349-8844-892ABFAA9979}"/>
              </a:ext>
            </a:extLst>
          </p:cNvPr>
          <p:cNvSpPr/>
          <p:nvPr/>
        </p:nvSpPr>
        <p:spPr>
          <a:xfrm>
            <a:off x="4860032" y="1556792"/>
            <a:ext cx="3744416" cy="511256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9" name="Rectangle 28">
            <a:extLst>
              <a:ext uri="{FF2B5EF4-FFF2-40B4-BE49-F238E27FC236}">
                <a16:creationId xmlns:a16="http://schemas.microsoft.com/office/drawing/2014/main" id="{51EB3F61-F91A-45E6-81DA-F22A4CBAC4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8"/>
            <a:ext cx="965201" cy="5333999"/>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Symbol zastępczy zawartości 2"/>
          <p:cNvSpPr>
            <a:spLocks noGrp="1"/>
          </p:cNvSpPr>
          <p:nvPr>
            <p:ph idx="1"/>
          </p:nvPr>
        </p:nvSpPr>
        <p:spPr>
          <a:xfrm>
            <a:off x="1085851" y="188640"/>
            <a:ext cx="7537635" cy="6624736"/>
          </a:xfrm>
        </p:spPr>
        <p:txBody>
          <a:bodyPr vert="horz" lIns="91440" tIns="45720" rIns="91440" bIns="45720" numCol="2" spcCol="144000" rtlCol="0" anchor="t">
            <a:normAutofit fontScale="92500" lnSpcReduction="10000"/>
          </a:bodyPr>
          <a:lstStyle/>
          <a:p>
            <a:pPr algn="just">
              <a:buNone/>
            </a:pPr>
            <a:r>
              <a:rPr lang="pl-PL" sz="1100" dirty="0">
                <a:latin typeface="Calibri"/>
                <a:cs typeface="Times New Roman"/>
              </a:rPr>
              <a:t>Art.  484</a:t>
            </a:r>
            <a:r>
              <a:rPr lang="pl-PL" sz="1100" baseline="30000" dirty="0">
                <a:latin typeface="Calibri"/>
                <a:cs typeface="Times New Roman"/>
              </a:rPr>
              <a:t>1</a:t>
            </a:r>
            <a:r>
              <a:rPr lang="pl-PL" sz="1100" dirty="0">
                <a:latin typeface="Calibri"/>
                <a:cs typeface="Times New Roman"/>
              </a:rPr>
              <a:t>.  [Postępowanie nakazowe w postępowaniu cywilnym]</a:t>
            </a:r>
          </a:p>
          <a:p>
            <a:pPr algn="just">
              <a:buNone/>
            </a:pPr>
            <a:r>
              <a:rPr lang="pl-PL" sz="1100" dirty="0">
                <a:latin typeface="Calibri"/>
                <a:cs typeface="Times New Roman"/>
              </a:rPr>
              <a:t>Nakaz zapłaty w postępowaniu nakazowym wydaje się </a:t>
            </a:r>
            <a:r>
              <a:rPr lang="pl-PL" sz="1100" b="1" dirty="0">
                <a:latin typeface="Calibri"/>
                <a:cs typeface="Times New Roman"/>
              </a:rPr>
              <a:t>na wniosek powoda zgłoszony w pozwie</a:t>
            </a:r>
            <a:r>
              <a:rPr lang="pl-PL" sz="1100" dirty="0">
                <a:latin typeface="Calibri"/>
                <a:cs typeface="Times New Roman"/>
              </a:rPr>
              <a:t>.</a:t>
            </a:r>
          </a:p>
          <a:p>
            <a:pPr algn="just">
              <a:buNone/>
            </a:pPr>
            <a:r>
              <a:rPr lang="pl-PL" sz="1100" dirty="0">
                <a:latin typeface="Calibri"/>
                <a:cs typeface="Times New Roman"/>
              </a:rPr>
              <a:t>Art. 485 [Podstawa] </a:t>
            </a:r>
            <a:endParaRPr lang="pl-PL" sz="1100" dirty="0">
              <a:latin typeface="Calibri"/>
              <a:cs typeface="Times New Roman" pitchFamily="18" charset="0"/>
            </a:endParaRPr>
          </a:p>
          <a:p>
            <a:pPr algn="just">
              <a:buNone/>
            </a:pPr>
            <a:r>
              <a:rPr lang="pl-PL" sz="1100" dirty="0">
                <a:latin typeface="Calibri"/>
                <a:cs typeface="Times New Roman"/>
              </a:rPr>
              <a:t>§ 1. Sąd </a:t>
            </a:r>
            <a:r>
              <a:rPr lang="pl-PL" sz="1100" b="1" dirty="0">
                <a:latin typeface="Calibri"/>
                <a:cs typeface="Times New Roman"/>
              </a:rPr>
              <a:t>wydaje </a:t>
            </a:r>
            <a:r>
              <a:rPr lang="pl-PL" sz="1100" dirty="0">
                <a:latin typeface="Calibri"/>
                <a:cs typeface="Times New Roman"/>
              </a:rPr>
              <a:t>nakaz zapłaty w postępowaniu nakazowym, jeżeli </a:t>
            </a:r>
            <a:r>
              <a:rPr lang="pl-PL" sz="1100" b="1" dirty="0">
                <a:solidFill>
                  <a:srgbClr val="FFC000"/>
                </a:solidFill>
                <a:latin typeface="Calibri"/>
                <a:cs typeface="Times New Roman"/>
              </a:rPr>
              <a:t>fakty uzasadniające dochodzone roszczenie są udowodnione dołączonym do pozwu</a:t>
            </a:r>
            <a:r>
              <a:rPr lang="pl-PL" sz="1100" dirty="0">
                <a:latin typeface="Calibri"/>
                <a:cs typeface="Times New Roman"/>
              </a:rPr>
              <a:t>: </a:t>
            </a:r>
            <a:endParaRPr lang="pl-PL" sz="1100" dirty="0">
              <a:latin typeface="Calibri"/>
              <a:cs typeface="Times New Roman" pitchFamily="18" charset="0"/>
            </a:endParaRPr>
          </a:p>
          <a:p>
            <a:pPr algn="just">
              <a:buNone/>
            </a:pPr>
            <a:r>
              <a:rPr lang="pl-PL" sz="1100" dirty="0">
                <a:latin typeface="Calibri"/>
                <a:cs typeface="Times New Roman"/>
              </a:rPr>
              <a:t>1) dokumentem urzędowym;</a:t>
            </a:r>
          </a:p>
          <a:p>
            <a:pPr algn="just">
              <a:buNone/>
            </a:pPr>
            <a:r>
              <a:rPr lang="pl-PL" sz="1100" dirty="0">
                <a:latin typeface="Calibri"/>
                <a:cs typeface="Times New Roman"/>
              </a:rPr>
              <a:t>2) zaakceptowanym przez dłużnika rachunkiem; </a:t>
            </a:r>
            <a:endParaRPr lang="pl-PL" sz="1100" dirty="0">
              <a:latin typeface="Calibri"/>
              <a:cs typeface="Times New Roman" pitchFamily="18" charset="0"/>
            </a:endParaRPr>
          </a:p>
          <a:p>
            <a:pPr algn="just">
              <a:buNone/>
            </a:pPr>
            <a:r>
              <a:rPr lang="pl-PL" sz="1100" dirty="0">
                <a:latin typeface="Calibri"/>
                <a:cs typeface="Times New Roman"/>
              </a:rPr>
              <a:t>3) wezwaniem dłużnika do zapłaty </a:t>
            </a:r>
            <a:r>
              <a:rPr lang="pl-PL" sz="1100" b="1" dirty="0">
                <a:latin typeface="Calibri"/>
                <a:cs typeface="Times New Roman"/>
              </a:rPr>
              <a:t>i</a:t>
            </a:r>
            <a:r>
              <a:rPr lang="pl-PL" sz="1100" dirty="0">
                <a:latin typeface="Calibri"/>
                <a:cs typeface="Times New Roman"/>
              </a:rPr>
              <a:t> pisemnym oświadczeniem dłużnika o uznaniu długu;</a:t>
            </a:r>
          </a:p>
          <a:p>
            <a:pPr algn="just">
              <a:buNone/>
            </a:pPr>
            <a:r>
              <a:rPr lang="pl-PL" sz="1100" dirty="0">
                <a:latin typeface="Calibri"/>
                <a:cs typeface="Times New Roman"/>
              </a:rPr>
              <a:t>4) (uchylony)</a:t>
            </a:r>
          </a:p>
          <a:p>
            <a:pPr algn="just">
              <a:buNone/>
            </a:pPr>
            <a:r>
              <a:rPr lang="pl-PL" sz="1100" dirty="0">
                <a:latin typeface="Calibri"/>
                <a:cs typeface="Times New Roman"/>
              </a:rPr>
              <a:t>§ 2. Sąd </a:t>
            </a:r>
            <a:r>
              <a:rPr lang="pl-PL" sz="1100" b="1" dirty="0">
                <a:latin typeface="Calibri"/>
                <a:cs typeface="Times New Roman"/>
              </a:rPr>
              <a:t>wydaje</a:t>
            </a:r>
            <a:r>
              <a:rPr lang="pl-PL" sz="1100" dirty="0">
                <a:latin typeface="Calibri"/>
                <a:cs typeface="Times New Roman"/>
              </a:rPr>
              <a:t> również nakaz zapłaty przeciwko zobowiązanemu z weksla lub czeku należycie wypełnionego, których prawdziwość i treść nie nasuwają wątpliwości. W przypadku przejścia na powoda praw z weksla lub czeku, do wydania nakazu niezbędne jest również przedstawienie dokumentów uzasadniających roszczenie, o ile przejście tych praw na powoda nie wynika bezpośrednio z weksla lub czeku. </a:t>
            </a:r>
            <a:r>
              <a:rPr lang="pl-PL" sz="1100" b="1" dirty="0">
                <a:solidFill>
                  <a:srgbClr val="FFC000"/>
                </a:solidFill>
                <a:latin typeface="Calibri"/>
                <a:cs typeface="Times New Roman"/>
              </a:rPr>
              <a:t>Jeżeli dłużnikiem jest konsument, niezbędne jest przedstawienie wraz z pozwem umowy, z której wynika roszczenie zabezpieczone wekslem, wraz z deklaracją wekslową i załącznikami. W treści pozwu skierowanego przeciwko osobie fizycznej zamieszcza się oświadczenie o tym, czy roszczenie dochodzone pozwem powstało w związku z umową zawartą z konsumentem.</a:t>
            </a:r>
            <a:endParaRPr lang="pl-PL" sz="1100" b="1" dirty="0">
              <a:solidFill>
                <a:srgbClr val="FFC000"/>
              </a:solidFill>
              <a:latin typeface="Calibri"/>
              <a:cs typeface="Times New Roman" pitchFamily="18" charset="0"/>
            </a:endParaRPr>
          </a:p>
          <a:p>
            <a:pPr algn="just">
              <a:buNone/>
            </a:pPr>
            <a:r>
              <a:rPr lang="pl-PL" sz="1100" dirty="0">
                <a:latin typeface="Calibri"/>
                <a:cs typeface="Times New Roman"/>
              </a:rPr>
              <a:t>§ 2</a:t>
            </a:r>
            <a:r>
              <a:rPr lang="pl-PL" sz="1100" baseline="30000" dirty="0">
                <a:latin typeface="Calibri"/>
                <a:cs typeface="Times New Roman"/>
              </a:rPr>
              <a:t>1</a:t>
            </a:r>
            <a:r>
              <a:rPr lang="pl-PL" sz="1100" dirty="0">
                <a:latin typeface="Calibri"/>
                <a:cs typeface="Times New Roman"/>
              </a:rPr>
              <a:t>. Sąd </a:t>
            </a:r>
            <a:r>
              <a:rPr lang="pl-PL" sz="1100" b="1" dirty="0">
                <a:latin typeface="Calibri"/>
                <a:cs typeface="Times New Roman"/>
              </a:rPr>
              <a:t>wydaje</a:t>
            </a:r>
            <a:r>
              <a:rPr lang="pl-PL" sz="1100" dirty="0">
                <a:latin typeface="Calibri"/>
                <a:cs typeface="Times New Roman"/>
              </a:rPr>
              <a:t> nakaz zapłaty na podstawie dołączonej do pozwu </a:t>
            </a:r>
            <a:r>
              <a:rPr lang="pl-PL" sz="1100" b="1" dirty="0">
                <a:latin typeface="Calibri"/>
                <a:cs typeface="Times New Roman"/>
              </a:rPr>
              <a:t>umowy, dowodu spełnienia wzajemnego świadczenia niepieniężnego, dowodu doręczenia dłużnikowi faktury lub rachunku</a:t>
            </a:r>
            <a:r>
              <a:rPr lang="pl-PL" sz="1100" dirty="0">
                <a:latin typeface="Calibri"/>
                <a:cs typeface="Times New Roman"/>
              </a:rPr>
              <a:t>, jeżeli powód dochodzi należności zapłaty świadczenia pieniężnego w rozumieniu art. 4 pkt 1a ustawy z dnia 8 marca 2013 r. o przeciwdziałaniu nadmiernym opóźnieniom w transakcjach handlowych (Dz.U. z 2019 r. poz. 118 i 1649), odsetek w transakcjach handlowych określonych w tej ustawie lub rekompensaty, o której mowa w art. 10 ust. 1 tej ustawy, oraz na podstawie dokumentów potwierdzających poniesienie kosztów odzyskiwania należności, jeżeli powód dochodzi również zwrotu kosztów, o których mowa w art. 10 ust. 2 tej ustawy. </a:t>
            </a:r>
            <a:endParaRPr lang="pl-PL" sz="1100" dirty="0">
              <a:latin typeface="Calibri"/>
              <a:cs typeface="Times New Roman" pitchFamily="18" charset="0"/>
            </a:endParaRPr>
          </a:p>
          <a:p>
            <a:pPr algn="just">
              <a:buNone/>
            </a:pPr>
            <a:r>
              <a:rPr lang="pl-PL" sz="1100" dirty="0">
                <a:latin typeface="Calibri"/>
                <a:cs typeface="Times New Roman"/>
              </a:rPr>
              <a:t>§ 3. (uchylony)</a:t>
            </a:r>
          </a:p>
          <a:p>
            <a:pPr algn="just">
              <a:buNone/>
            </a:pPr>
            <a:r>
              <a:rPr lang="pl-PL" sz="1100" dirty="0">
                <a:latin typeface="Calibri"/>
                <a:cs typeface="Times New Roman"/>
              </a:rPr>
              <a:t>§ 4. Jeżeli nie dołączono oryginału weksla lub czeku lub w treści pozwu nie zamieszczono oświadczenia, o którym mowa w § 2 zdanie czwarte, przewodniczący wzywa powoda do ich złożenia pod rygorem zwrotu pozwu na podstawie art. 130. </a:t>
            </a:r>
          </a:p>
          <a:p>
            <a:pPr algn="just">
              <a:buNone/>
            </a:pPr>
            <a:r>
              <a:rPr lang="pl-PL" sz="1100" dirty="0">
                <a:latin typeface="Calibri"/>
                <a:cs typeface="Times New Roman" pitchFamily="18" charset="0"/>
              </a:rPr>
              <a:t>§  5. Sąd może skazać na grzywnę powoda, jego przedstawiciela ustawowego lub pełnomocnika, który w złej wierze lub wskutek niezachowania należytej staranności złożył niezgodne z prawdą oświadczenie, o którym mowa w § 2 zdanie czwarte, że roszczenie dochodzone pozwem nie powstało w związku z umową zawartą z konsumentem.</a:t>
            </a:r>
          </a:p>
          <a:p>
            <a:r>
              <a:rPr lang="pl-PL" sz="1100" dirty="0">
                <a:latin typeface="Calibri"/>
                <a:cs typeface="Times New Roman"/>
              </a:rPr>
              <a:t>Postępowanie odrębne fakultatywne- na wniosek (</a:t>
            </a:r>
            <a:r>
              <a:rPr lang="pl-PL" sz="1100" i="1" dirty="0">
                <a:latin typeface="Calibri"/>
                <a:cs typeface="Times New Roman"/>
              </a:rPr>
              <a:t>art. 484 </a:t>
            </a:r>
            <a:r>
              <a:rPr lang="pl-PL" sz="1100" i="1" baseline="30000" dirty="0">
                <a:latin typeface="Calibri"/>
                <a:cs typeface="Times New Roman"/>
              </a:rPr>
              <a:t>1</a:t>
            </a:r>
            <a:r>
              <a:rPr lang="pl-PL" sz="1100" i="1" dirty="0">
                <a:latin typeface="Calibri"/>
                <a:cs typeface="Times New Roman"/>
              </a:rPr>
              <a:t> KPC Nakaz zapłaty w postępowaniu nakazowym wydaje się na wniosek powoda zgłoszony w pozwie</a:t>
            </a:r>
            <a:r>
              <a:rPr lang="pl-PL" sz="1100" dirty="0">
                <a:latin typeface="Calibri"/>
                <a:cs typeface="Times New Roman"/>
              </a:rPr>
              <a:t>)</a:t>
            </a:r>
          </a:p>
          <a:p>
            <a:r>
              <a:rPr lang="pl-PL" sz="1100" dirty="0">
                <a:latin typeface="Calibri"/>
                <a:cs typeface="Times New Roman"/>
              </a:rPr>
              <a:t>Właściwy rzeczowo- SR, SO</a:t>
            </a:r>
          </a:p>
          <a:p>
            <a:r>
              <a:rPr lang="pl-PL" sz="1100" dirty="0">
                <a:latin typeface="Calibri"/>
                <a:cs typeface="Times New Roman"/>
              </a:rPr>
              <a:t>Fakty uzasadniające dochodzone roszczenie- fakty dot. </a:t>
            </a:r>
            <a:r>
              <a:rPr lang="pl-PL" sz="1100" b="1" dirty="0">
                <a:latin typeface="Calibri"/>
                <a:cs typeface="Times New Roman"/>
              </a:rPr>
              <a:t>istnienia</a:t>
            </a:r>
            <a:r>
              <a:rPr lang="pl-PL" sz="1100" dirty="0">
                <a:latin typeface="Calibri"/>
                <a:cs typeface="Times New Roman"/>
              </a:rPr>
              <a:t> roszczenia, jak i jego</a:t>
            </a:r>
            <a:r>
              <a:rPr lang="pl-PL" sz="1100" b="1" dirty="0">
                <a:latin typeface="Calibri"/>
                <a:cs typeface="Times New Roman"/>
              </a:rPr>
              <a:t> wysokości</a:t>
            </a:r>
          </a:p>
          <a:p>
            <a:r>
              <a:rPr lang="pl-PL" sz="1100" dirty="0">
                <a:latin typeface="Calibri"/>
                <a:cs typeface="Times New Roman"/>
              </a:rPr>
              <a:t>Enumeratywny katalog dowodów- tzw. szczególne podstawy dowodowe do wydania nakazu zapłaty</a:t>
            </a:r>
          </a:p>
          <a:p>
            <a:r>
              <a:rPr lang="pl-PL" sz="1100" dirty="0">
                <a:latin typeface="Calibri"/>
                <a:cs typeface="Times New Roman"/>
              </a:rPr>
              <a:t>Katalog dotyczy roszczenia głównego!</a:t>
            </a:r>
          </a:p>
          <a:p>
            <a:r>
              <a:rPr lang="pl-PL" sz="1100" dirty="0">
                <a:latin typeface="Calibri"/>
                <a:cs typeface="Times New Roman"/>
              </a:rPr>
              <a:t>??? Czy należy udowadniać odsetki? Każde czy tylko te za opóźnienie według wyższej stopy niż odsetki ustawowe?</a:t>
            </a:r>
          </a:p>
          <a:p>
            <a:r>
              <a:rPr lang="pl-PL" sz="1100" dirty="0">
                <a:latin typeface="Calibri"/>
                <a:cs typeface="Times New Roman"/>
              </a:rPr>
              <a:t>Brak konieczności wykazania osobnym dokumentem żądania ustawowych odsetek za opóźnienie z art. 481 § 1 KC.  Jednakże przy wyższej stopie niż odsetki ustawowe, wierzyciel powinien wykazać odpowiedni dokument na tę okoliczność.</a:t>
            </a:r>
          </a:p>
          <a:p>
            <a:r>
              <a:rPr lang="pl-PL" sz="1100" dirty="0">
                <a:latin typeface="Calibri"/>
                <a:cs typeface="Times New Roman"/>
              </a:rPr>
              <a:t>W pozwie wykazujemy tylko okoliczności uzasadniające wydanie nakazu zapłaty, a więc wystarczy złożenie dokumentów zgodnych ze specyfiką z art. 485 KPC. </a:t>
            </a:r>
            <a:endParaRPr lang="pl-PL" sz="1100" dirty="0">
              <a:latin typeface="Calibri"/>
              <a:cs typeface="Times New Roman" pitchFamily="18" charset="0"/>
            </a:endParaRPr>
          </a:p>
          <a:p>
            <a:r>
              <a:rPr lang="pl-PL" sz="1100" dirty="0">
                <a:latin typeface="Calibri"/>
                <a:cs typeface="Times New Roman"/>
              </a:rPr>
              <a:t>Zasady postępowania nakazowego nie pozwalają sądowi na zasądzenie należności dochodzonej w tym postępowaniu, na innej podstawie faktycznej niż określona przez powoda („… fakty uzasadniające dochodzone roszczenie są udowodnione dołączonym do pozwu”)</a:t>
            </a:r>
          </a:p>
          <a:p>
            <a:r>
              <a:rPr lang="pl-PL" sz="1100" dirty="0">
                <a:latin typeface="Calibri"/>
                <a:cs typeface="Calibri"/>
              </a:rPr>
              <a:t>sąd nie bada materialnoprawnej podstawy żądania pozwu tak jak w zwykłym postępowaniu- tu wyłączona jest kontradyktoryjność, sąd wydaje orzeczenie na podstawie materiału procesowego dostarczonego przez powoda</a:t>
            </a:r>
          </a:p>
          <a:p>
            <a:r>
              <a:rPr lang="pl-PL" sz="1100" dirty="0">
                <a:latin typeface="Calibri"/>
                <a:cs typeface="Calibri"/>
              </a:rPr>
              <a:t>¼ opłaty</a:t>
            </a:r>
          </a:p>
        </p:txBody>
      </p:sp>
      <p:sp>
        <p:nvSpPr>
          <p:cNvPr id="31" name="Rectangle 30">
            <a:extLst>
              <a:ext uri="{FF2B5EF4-FFF2-40B4-BE49-F238E27FC236}">
                <a16:creationId xmlns:a16="http://schemas.microsoft.com/office/drawing/2014/main" id="{C0D1CB9A-4C6B-4843-B8E9-CD0071D37B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62991" y="767825"/>
            <a:ext cx="381009" cy="532817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pole tekstowe 18">
            <a:extLst>
              <a:ext uri="{FF2B5EF4-FFF2-40B4-BE49-F238E27FC236}">
                <a16:creationId xmlns:a16="http://schemas.microsoft.com/office/drawing/2014/main" id="{66D00CF7-0BEF-4165-BB65-BB3BE74936DD}"/>
              </a:ext>
            </a:extLst>
          </p:cNvPr>
          <p:cNvSpPr txBox="1"/>
          <p:nvPr/>
        </p:nvSpPr>
        <p:spPr>
          <a:xfrm rot="16200000">
            <a:off x="-1674313" y="2730674"/>
            <a:ext cx="430895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l-PL" dirty="0"/>
              <a:t>POSTĘPOWANIE NAKAZOWE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A6D52-4A66-4A8D-AFB1-EB7ADF7ACA9F}"/>
              </a:ext>
            </a:extLst>
          </p:cNvPr>
          <p:cNvSpPr>
            <a:spLocks noGrp="1"/>
          </p:cNvSpPr>
          <p:nvPr>
            <p:ph type="title"/>
          </p:nvPr>
        </p:nvSpPr>
        <p:spPr/>
        <p:txBody>
          <a:bodyPr/>
          <a:lstStyle/>
          <a:p>
            <a:r>
              <a:rPr lang="pl-PL" dirty="0"/>
              <a:t>Dokument urzędowy</a:t>
            </a:r>
          </a:p>
        </p:txBody>
      </p:sp>
      <p:sp>
        <p:nvSpPr>
          <p:cNvPr id="4" name="Content Placeholder 2">
            <a:extLst>
              <a:ext uri="{FF2B5EF4-FFF2-40B4-BE49-F238E27FC236}">
                <a16:creationId xmlns:a16="http://schemas.microsoft.com/office/drawing/2014/main" id="{2577B088-1654-4DD2-8528-67B768D3F65C}"/>
              </a:ext>
            </a:extLst>
          </p:cNvPr>
          <p:cNvSpPr>
            <a:spLocks noGrp="1"/>
          </p:cNvSpPr>
          <p:nvPr>
            <p:ph idx="1"/>
          </p:nvPr>
        </p:nvSpPr>
        <p:spPr/>
        <p:txBody>
          <a:bodyPr>
            <a:normAutofit fontScale="92500" lnSpcReduction="20000"/>
          </a:bodyPr>
          <a:lstStyle/>
          <a:p>
            <a:pPr marL="0" indent="0" algn="just">
              <a:buNone/>
            </a:pPr>
            <a:br>
              <a:rPr lang="pl-PL" sz="1600" b="1" dirty="0">
                <a:latin typeface="Calibri" pitchFamily="34" charset="0"/>
              </a:rPr>
            </a:br>
            <a:r>
              <a:rPr lang="pl-PL" sz="1600" b="1" dirty="0">
                <a:latin typeface="Calibri" pitchFamily="34" charset="0"/>
              </a:rPr>
              <a:t>Art. 244 KPC</a:t>
            </a:r>
          </a:p>
          <a:p>
            <a:pPr marL="0" indent="0" algn="just">
              <a:buNone/>
            </a:pPr>
            <a:r>
              <a:rPr lang="pl-PL" sz="1600" dirty="0">
                <a:latin typeface="Calibri" pitchFamily="34" charset="0"/>
              </a:rPr>
              <a:t>§ 1. Dokumenty urzędowe, sporządzone w przepisanej formie przez powołane do tego organy władzy publicznej i inne organy państwowe w zakresie ich działania, stanowią dowód tego, co zostało w nich urzędowo zaświadczone.</a:t>
            </a:r>
          </a:p>
          <a:p>
            <a:pPr marL="0" indent="0" algn="just">
              <a:buNone/>
            </a:pPr>
            <a:r>
              <a:rPr lang="pl-PL" sz="1600" dirty="0">
                <a:latin typeface="Calibri" pitchFamily="34" charset="0"/>
              </a:rPr>
              <a:t>§ 2. Przepis § 1 stosuje się odpowiednio do dokumentów urzędowych sporządzonych przez podmioty, inne niż wymienione w § 1, w zakresie zleconych im przez ustawę zadań z dziedziny administracji publicznej.</a:t>
            </a:r>
          </a:p>
          <a:p>
            <a:pPr marL="0" indent="0" algn="just">
              <a:buNone/>
            </a:pPr>
            <a:endParaRPr lang="pl-PL" sz="1600" b="1" dirty="0">
              <a:latin typeface="Calibri" pitchFamily="34" charset="0"/>
            </a:endParaRPr>
          </a:p>
          <a:p>
            <a:pPr marL="0" indent="0" algn="just">
              <a:buNone/>
            </a:pPr>
            <a:r>
              <a:rPr lang="pl-PL" sz="1600" b="1" dirty="0">
                <a:latin typeface="Calibri" pitchFamily="34" charset="0"/>
              </a:rPr>
              <a:t>Orzeczenia sądowe, decyzje administracyjne, zaświadczenia, protokoły sądowe itd.</a:t>
            </a:r>
          </a:p>
          <a:p>
            <a:pPr marL="0" indent="0" algn="just">
              <a:buNone/>
            </a:pPr>
            <a:br>
              <a:rPr lang="pl-PL" sz="1600" b="1" dirty="0">
                <a:latin typeface="Calibri" pitchFamily="34" charset="0"/>
              </a:rPr>
            </a:br>
            <a:r>
              <a:rPr lang="pl-PL" sz="1600" b="1" dirty="0">
                <a:latin typeface="Calibri" pitchFamily="34" charset="0"/>
              </a:rPr>
              <a:t>Art.  2 ustawy- Prawo o notariacie</a:t>
            </a:r>
          </a:p>
          <a:p>
            <a:pPr marL="0" indent="0" algn="just">
              <a:buNone/>
            </a:pPr>
            <a:r>
              <a:rPr lang="pl-PL" sz="1600" b="1" dirty="0">
                <a:latin typeface="Calibri" pitchFamily="34" charset="0"/>
              </a:rPr>
              <a:t> §  2. </a:t>
            </a:r>
            <a:r>
              <a:rPr lang="pl-PL" sz="1600" dirty="0">
                <a:latin typeface="Calibri" pitchFamily="34" charset="0"/>
              </a:rPr>
              <a:t>Czynności notarialne, dokonane przez notariusza zgodnie z prawem, </a:t>
            </a:r>
            <a:r>
              <a:rPr lang="pl-PL" sz="1600" b="1" dirty="0">
                <a:latin typeface="Calibri" pitchFamily="34" charset="0"/>
              </a:rPr>
              <a:t>mają charakter dokumentu urzędowego</a:t>
            </a:r>
            <a:r>
              <a:rPr lang="pl-PL" sz="1600" dirty="0">
                <a:latin typeface="Calibri" pitchFamily="34" charset="0"/>
              </a:rPr>
              <a:t>. </a:t>
            </a:r>
          </a:p>
          <a:p>
            <a:pPr marL="0" indent="0" algn="just">
              <a:buNone/>
            </a:pPr>
            <a:endParaRPr lang="pl-PL" sz="1600" dirty="0">
              <a:latin typeface="Calibri" pitchFamily="34" charset="0"/>
            </a:endParaRPr>
          </a:p>
          <a:p>
            <a:pPr marL="0" indent="0" algn="just">
              <a:buNone/>
            </a:pPr>
            <a:r>
              <a:rPr lang="pl-PL" sz="1600" dirty="0">
                <a:latin typeface="Calibri" pitchFamily="34" charset="0"/>
              </a:rPr>
              <a:t>Na podstawie aktu notarialnego nie powinno wydawać się nakazu zapłaty, gdyż akt notarialny nie jest dokumentem urzędowym, a jedynie uznawany jest jako zrównany w skutkach z dokumentem urzędowym. </a:t>
            </a:r>
            <a:r>
              <a:rPr lang="pl-PL" sz="1600" b="1" dirty="0">
                <a:latin typeface="Calibri" pitchFamily="34" charset="0"/>
              </a:rPr>
              <a:t>UWAGA! Brak zgodności co do powyższego w doktrynie przedmiotu</a:t>
            </a:r>
          </a:p>
          <a:p>
            <a:pPr marL="0" indent="0" algn="just">
              <a:buNone/>
            </a:pPr>
            <a:endParaRPr lang="pl-PL" sz="1600" dirty="0">
              <a:latin typeface="Calibri" pitchFamily="34" charset="0"/>
            </a:endParaRPr>
          </a:p>
          <a:p>
            <a:pPr marL="0" indent="0">
              <a:buNone/>
            </a:pPr>
            <a:endParaRPr lang="pl-PL" dirty="0"/>
          </a:p>
        </p:txBody>
      </p:sp>
    </p:spTree>
    <p:extLst>
      <p:ext uri="{BB962C8B-B14F-4D97-AF65-F5344CB8AC3E}">
        <p14:creationId xmlns:p14="http://schemas.microsoft.com/office/powerpoint/2010/main" val="3273066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EE194-01B7-409B-A41B-6F5AABD8C909}"/>
              </a:ext>
            </a:extLst>
          </p:cNvPr>
          <p:cNvSpPr>
            <a:spLocks noGrp="1"/>
          </p:cNvSpPr>
          <p:nvPr>
            <p:ph type="title"/>
          </p:nvPr>
        </p:nvSpPr>
        <p:spPr/>
        <p:txBody>
          <a:bodyPr>
            <a:normAutofit/>
          </a:bodyPr>
          <a:lstStyle/>
          <a:p>
            <a:r>
              <a:rPr lang="pl-PL" sz="2400" dirty="0"/>
              <a:t>Zaakceptowany przez dłużnika rachunek</a:t>
            </a:r>
          </a:p>
        </p:txBody>
      </p:sp>
      <p:sp>
        <p:nvSpPr>
          <p:cNvPr id="3" name="Content Placeholder 2">
            <a:extLst>
              <a:ext uri="{FF2B5EF4-FFF2-40B4-BE49-F238E27FC236}">
                <a16:creationId xmlns:a16="http://schemas.microsoft.com/office/drawing/2014/main" id="{CEF1910A-AB2D-43A7-80B2-999C8B139DA4}"/>
              </a:ext>
            </a:extLst>
          </p:cNvPr>
          <p:cNvSpPr>
            <a:spLocks noGrp="1"/>
          </p:cNvSpPr>
          <p:nvPr>
            <p:ph idx="1"/>
          </p:nvPr>
        </p:nvSpPr>
        <p:spPr/>
        <p:txBody>
          <a:bodyPr>
            <a:normAutofit/>
          </a:bodyPr>
          <a:lstStyle/>
          <a:p>
            <a:pPr algn="just"/>
            <a:r>
              <a:rPr lang="pl-PL" dirty="0">
                <a:latin typeface="Calibri" pitchFamily="34" charset="0"/>
                <a:cs typeface="Times New Roman" pitchFamily="18" charset="0"/>
              </a:rPr>
              <a:t>Rachunek- każdy dokument rozliczeniowy</a:t>
            </a:r>
          </a:p>
          <a:p>
            <a:pPr algn="just"/>
            <a:r>
              <a:rPr lang="pl-PL" dirty="0">
                <a:latin typeface="Calibri" pitchFamily="34" charset="0"/>
                <a:cs typeface="Times New Roman" pitchFamily="18" charset="0"/>
              </a:rPr>
              <a:t>Nie każda faktura stanowi przejaw zaakceptowanego przez dłużnika rachunku, a tylko taka, która została przez niego podpisana lub akceptacja wynika z innego odrębnego dokumentu. Zaakceptowaniem faktury nie jest pokwitowanie odbioru przesyłki.</a:t>
            </a:r>
          </a:p>
          <a:p>
            <a:pPr algn="just"/>
            <a:r>
              <a:rPr lang="pl-PL" dirty="0">
                <a:latin typeface="Calibri" pitchFamily="34" charset="0"/>
                <a:cs typeface="Times New Roman" pitchFamily="18" charset="0"/>
              </a:rPr>
              <a:t>Przez akceptację rachunku powinno się rozumieć potwierdzenie przez dłużnika stwierdzonego w ramach tego rachunku zobowiązania, co następuje przez złożenie podpisu dłużnika na rachunku lub na innym dokumencie</a:t>
            </a:r>
          </a:p>
          <a:p>
            <a:pPr marL="109728" indent="0">
              <a:buNone/>
            </a:pPr>
            <a:endParaRPr lang="pl-PL" dirty="0"/>
          </a:p>
        </p:txBody>
      </p:sp>
    </p:spTree>
    <p:extLst>
      <p:ext uri="{BB962C8B-B14F-4D97-AF65-F5344CB8AC3E}">
        <p14:creationId xmlns:p14="http://schemas.microsoft.com/office/powerpoint/2010/main" val="3338382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F17C0-4F21-48C5-A82C-593DB3E8EAB5}"/>
              </a:ext>
            </a:extLst>
          </p:cNvPr>
          <p:cNvSpPr>
            <a:spLocks noGrp="1"/>
          </p:cNvSpPr>
          <p:nvPr>
            <p:ph type="title"/>
          </p:nvPr>
        </p:nvSpPr>
        <p:spPr/>
        <p:txBody>
          <a:bodyPr>
            <a:normAutofit/>
          </a:bodyPr>
          <a:lstStyle/>
          <a:p>
            <a:r>
              <a:rPr lang="pl-PL" sz="2400" dirty="0"/>
              <a:t>Wezwanie dłużnika do zapłaty i pisemne oświadczenie dłużnika o uznaniu długu</a:t>
            </a:r>
          </a:p>
        </p:txBody>
      </p:sp>
      <p:sp>
        <p:nvSpPr>
          <p:cNvPr id="3" name="Content Placeholder 2">
            <a:extLst>
              <a:ext uri="{FF2B5EF4-FFF2-40B4-BE49-F238E27FC236}">
                <a16:creationId xmlns:a16="http://schemas.microsoft.com/office/drawing/2014/main" id="{2AC6F97C-8627-4DAF-8D0A-9B484180A0C0}"/>
              </a:ext>
            </a:extLst>
          </p:cNvPr>
          <p:cNvSpPr>
            <a:spLocks noGrp="1"/>
          </p:cNvSpPr>
          <p:nvPr>
            <p:ph idx="1"/>
          </p:nvPr>
        </p:nvSpPr>
        <p:spPr/>
        <p:txBody>
          <a:bodyPr>
            <a:normAutofit fontScale="92500" lnSpcReduction="10000"/>
          </a:bodyPr>
          <a:lstStyle/>
          <a:p>
            <a:pPr algn="just"/>
            <a:r>
              <a:rPr lang="pl-PL" dirty="0">
                <a:latin typeface="Calibri" pitchFamily="34" charset="0"/>
                <a:cs typeface="Times New Roman" pitchFamily="18" charset="0"/>
              </a:rPr>
              <a:t>Wezwanie do zapłaty (podpisane przez Wierzyciela) plus pisemne właściwe i niewłaściwe uznanie długu.</a:t>
            </a:r>
          </a:p>
          <a:p>
            <a:pPr algn="just"/>
            <a:r>
              <a:rPr lang="pl-PL" dirty="0">
                <a:latin typeface="Calibri" pitchFamily="34" charset="0"/>
                <a:cs typeface="Times New Roman" pitchFamily="18" charset="0"/>
              </a:rPr>
              <a:t>doręczenie dłużnikowi dokumentu rozliczeniowego (faktury) jest wezwaniem go do spełnienia świadczenia pieniężnego, jeżeli zawarto w nim stosowną wzmiankę co do sposobu i czasu zapłaty (uchw. SN z 19.5.1992 r., III CZP 56/92),</a:t>
            </a:r>
          </a:p>
          <a:p>
            <a:pPr algn="just"/>
            <a:r>
              <a:rPr lang="pl-PL" dirty="0">
                <a:latin typeface="Calibri" pitchFamily="34" charset="0"/>
                <a:cs typeface="Times New Roman" pitchFamily="18" charset="0"/>
              </a:rPr>
              <a:t>Wezwanie do zapłaty może mieć dowolną treść</a:t>
            </a:r>
          </a:p>
          <a:p>
            <a:pPr algn="just"/>
            <a:r>
              <a:rPr lang="pl-PL" b="1" dirty="0">
                <a:latin typeface="Calibri" pitchFamily="34" charset="0"/>
                <a:cs typeface="Times New Roman" pitchFamily="18" charset="0"/>
              </a:rPr>
              <a:t>uznanie właściwe</a:t>
            </a:r>
            <a:r>
              <a:rPr lang="pl-PL" dirty="0">
                <a:latin typeface="Calibri" pitchFamily="34" charset="0"/>
                <a:cs typeface="Times New Roman" pitchFamily="18" charset="0"/>
              </a:rPr>
              <a:t> to szczególnego rodzaju umowa nienazwana, w której strony zgodnie ustalają treść łączącego je stosunku prawnego (np. co do wysokości świadczenia czy terminu płatności</a:t>
            </a:r>
          </a:p>
          <a:p>
            <a:pPr algn="just"/>
            <a:r>
              <a:rPr lang="pl-PL" b="1" dirty="0">
                <a:latin typeface="Calibri" pitchFamily="34" charset="0"/>
                <a:cs typeface="Times New Roman" pitchFamily="18" charset="0"/>
              </a:rPr>
              <a:t>uznanie niewłaściwe</a:t>
            </a:r>
            <a:r>
              <a:rPr lang="pl-PL" dirty="0">
                <a:latin typeface="Calibri" pitchFamily="34" charset="0"/>
                <a:cs typeface="Times New Roman" pitchFamily="18" charset="0"/>
              </a:rPr>
              <a:t> jest oświadczeniem wiedzy, jednostronnym przyznaniem faktów przez dłużnika np. wiem, że jestem winny tyle i tyle...</a:t>
            </a:r>
            <a:br>
              <a:rPr lang="pl-PL" dirty="0">
                <a:latin typeface="Calibri" pitchFamily="34" charset="0"/>
                <a:cs typeface="Times New Roman" pitchFamily="18" charset="0"/>
              </a:rPr>
            </a:br>
            <a:r>
              <a:rPr lang="pl-PL" dirty="0">
                <a:latin typeface="Calibri" pitchFamily="34" charset="0"/>
                <a:cs typeface="Times New Roman" pitchFamily="18" charset="0"/>
              </a:rPr>
              <a:t> Może ono wprawdzie zawierać również element oświadczenia woli, ale z punktu widzenia przerwania biegu przedawnienia dłużnik nie musi wyrazić woli spełnienia świadczenia (rozłożenie na raty, przedłużenie terminu, umorzenie odsetek)</a:t>
            </a:r>
          </a:p>
          <a:p>
            <a:endParaRPr lang="pl-PL" dirty="0"/>
          </a:p>
        </p:txBody>
      </p:sp>
    </p:spTree>
    <p:extLst>
      <p:ext uri="{BB962C8B-B14F-4D97-AF65-F5344CB8AC3E}">
        <p14:creationId xmlns:p14="http://schemas.microsoft.com/office/powerpoint/2010/main" val="1448368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78688-4249-42DC-94B4-EE9250A49A09}"/>
              </a:ext>
            </a:extLst>
          </p:cNvPr>
          <p:cNvSpPr>
            <a:spLocks noGrp="1"/>
          </p:cNvSpPr>
          <p:nvPr>
            <p:ph type="title"/>
          </p:nvPr>
        </p:nvSpPr>
        <p:spPr/>
        <p:txBody>
          <a:bodyPr/>
          <a:lstStyle/>
          <a:p>
            <a:r>
              <a:rPr lang="pl-PL" dirty="0"/>
              <a:t>Weksle, czeki</a:t>
            </a:r>
          </a:p>
        </p:txBody>
      </p:sp>
      <p:sp>
        <p:nvSpPr>
          <p:cNvPr id="3" name="Content Placeholder 2">
            <a:extLst>
              <a:ext uri="{FF2B5EF4-FFF2-40B4-BE49-F238E27FC236}">
                <a16:creationId xmlns:a16="http://schemas.microsoft.com/office/drawing/2014/main" id="{436E33B0-5E9C-4717-8B5C-405D5D857FEE}"/>
              </a:ext>
            </a:extLst>
          </p:cNvPr>
          <p:cNvSpPr>
            <a:spLocks noGrp="1"/>
          </p:cNvSpPr>
          <p:nvPr>
            <p:ph idx="1"/>
          </p:nvPr>
        </p:nvSpPr>
        <p:spPr/>
        <p:txBody>
          <a:bodyPr>
            <a:normAutofit/>
          </a:bodyPr>
          <a:lstStyle/>
          <a:p>
            <a:pPr algn="just"/>
            <a:r>
              <a:rPr lang="pl-PL" sz="1500" dirty="0">
                <a:latin typeface="Calibri" pitchFamily="34" charset="0"/>
              </a:rPr>
              <a:t>zarówno w chwili wydawania wekslowego nakazu zapłaty,</a:t>
            </a:r>
            <a:br>
              <a:rPr lang="pl-PL" sz="1500" dirty="0">
                <a:latin typeface="Calibri" pitchFamily="34" charset="0"/>
              </a:rPr>
            </a:br>
            <a:r>
              <a:rPr lang="pl-PL" sz="1500" dirty="0">
                <a:latin typeface="Calibri" pitchFamily="34" charset="0"/>
              </a:rPr>
              <a:t>jak i w późniejszej fazie postępowania, sąd powinien z urzędu zbadać formalne wymagania ważności weksla, tj. ocenić,</a:t>
            </a:r>
            <a:br>
              <a:rPr lang="pl-PL" sz="1500" dirty="0">
                <a:latin typeface="Calibri" pitchFamily="34" charset="0"/>
              </a:rPr>
            </a:br>
            <a:r>
              <a:rPr lang="pl-PL" sz="1500" dirty="0">
                <a:latin typeface="Calibri" pitchFamily="34" charset="0"/>
              </a:rPr>
              <a:t>czy zostały spełnione wymagania przewidziane w art. 1 i 101 PrWeksl (post. SN z 14.2.2014 r., II CSK 291/13, Legalis).</a:t>
            </a:r>
          </a:p>
          <a:p>
            <a:pPr algn="just"/>
            <a:r>
              <a:rPr lang="pl-PL" sz="1500" dirty="0">
                <a:latin typeface="Calibri" pitchFamily="34" charset="0"/>
              </a:rPr>
              <a:t>Legitymacja do żądania wydania nakazu zapłaty na podstawie weksla powinna wynikać bezpośrednio z dołączonego do pozwu weksla lub z dokumentów wymienionych w art. 485 § 2 zd. 2 KPC</a:t>
            </a:r>
          </a:p>
          <a:p>
            <a:pPr algn="just"/>
            <a:r>
              <a:rPr lang="pl-PL" sz="1500" dirty="0">
                <a:latin typeface="Calibri" pitchFamily="34" charset="0"/>
              </a:rPr>
              <a:t>Weksle lub czeki muszą zostać dołączone do pozwu w oryginale! Jeżeli powód nie dołączy oryginału weksla lub czeku, przewodniczący wezwie do ich złożenia do akt pod rygorem zwrotu pozwu na podstawie art. 130 KPC.</a:t>
            </a:r>
          </a:p>
          <a:p>
            <a:pPr algn="just"/>
            <a:r>
              <a:rPr lang="pl-PL" sz="1500" dirty="0">
                <a:latin typeface="Calibri" pitchFamily="34" charset="0"/>
              </a:rPr>
              <a:t>Szczególna ochrona konsumenta: Jeżeli dłużnikiem jest konsument, niezbędne jest przedstawienie wraz z pozwem umowy, z której wynika roszczenie zabezpieczone wekslem, </a:t>
            </a:r>
            <a:br>
              <a:rPr lang="pl-PL" sz="1500" dirty="0">
                <a:latin typeface="Calibri" pitchFamily="34" charset="0"/>
              </a:rPr>
            </a:br>
            <a:r>
              <a:rPr lang="pl-PL" sz="1500" dirty="0">
                <a:latin typeface="Calibri" pitchFamily="34" charset="0"/>
              </a:rPr>
              <a:t>wraz z deklaracją wekslową i załącznikami. W treści pozwu skierowanego przeciwko osobie fizycznej zamieszcza się oświadczenie o tym, czy roszczenie dochodzone pozwem powstało w związku z umową zawartą z konsumentem.</a:t>
            </a:r>
          </a:p>
          <a:p>
            <a:pPr algn="just"/>
            <a:r>
              <a:rPr lang="pl-PL" sz="1500" dirty="0">
                <a:latin typeface="Calibri" pitchFamily="34" charset="0"/>
              </a:rPr>
              <a:t>W przypadku braku oświadczenia w treści pozwu- postępowanie naprawcze</a:t>
            </a:r>
          </a:p>
          <a:p>
            <a:endParaRPr lang="pl-PL" dirty="0"/>
          </a:p>
        </p:txBody>
      </p:sp>
    </p:spTree>
    <p:extLst>
      <p:ext uri="{BB962C8B-B14F-4D97-AF65-F5344CB8AC3E}">
        <p14:creationId xmlns:p14="http://schemas.microsoft.com/office/powerpoint/2010/main" val="1689484938"/>
      </p:ext>
    </p:extLst>
  </p:cSld>
  <p:clrMapOvr>
    <a:masterClrMapping/>
  </p:clrMapOvr>
</p:sld>
</file>

<file path=ppt/theme/theme1.xml><?xml version="1.0" encoding="utf-8"?>
<a:theme xmlns:a="http://schemas.openxmlformats.org/drawingml/2006/main" name="Frame">
  <a:themeElements>
    <a:clrScheme name="Fram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Frame">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39D77354-939E-4A26-AE51-B3F9618B14B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4C45BB15EBE7584DA6CD114B7EBB8E0B" ma:contentTypeVersion="5" ma:contentTypeDescription="Utwórz nowy dokument." ma:contentTypeScope="" ma:versionID="02fa5f2e04df051299c20410bb31c7ce">
  <xsd:schema xmlns:xsd="http://www.w3.org/2001/XMLSchema" xmlns:xs="http://www.w3.org/2001/XMLSchema" xmlns:p="http://schemas.microsoft.com/office/2006/metadata/properties" xmlns:ns2="d448033f-6250-49be-9b84-7fcdb5ebcbec" targetNamespace="http://schemas.microsoft.com/office/2006/metadata/properties" ma:root="true" ma:fieldsID="c02865e8dde0906a752c605750f43462" ns2:_="">
    <xsd:import namespace="d448033f-6250-49be-9b84-7fcdb5ebcbe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448033f-6250-49be-9b84-7fcdb5ebcbe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SearchProperties" ma:index="12"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zawartości"/>
        <xsd:element ref="dc:title" minOccurs="0" maxOccurs="1" ma:index="4" ma:displayName="Tytu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CF1FCF5-4324-4B74-9246-1168EB30BE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448033f-6250-49be-9b84-7fcdb5ebcbe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AC02A65-54D9-4660-A386-2E4E663BA0AF}">
  <ds:schemaRefs>
    <ds:schemaRef ds:uri="http://schemas.microsoft.com/sharepoint/v3/contenttype/forms"/>
  </ds:schemaRefs>
</ds:datastoreItem>
</file>

<file path=customXml/itemProps3.xml><?xml version="1.0" encoding="utf-8"?>
<ds:datastoreItem xmlns:ds="http://schemas.openxmlformats.org/officeDocument/2006/customXml" ds:itemID="{B744FB00-F04A-4CC0-915B-C8B4D43C24B5}">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Urban</Template>
  <TotalTime>446</TotalTime>
  <Words>4248</Words>
  <Application>Microsoft Office PowerPoint</Application>
  <PresentationFormat>Pokaz na ekranie (4:3)</PresentationFormat>
  <Paragraphs>213</Paragraphs>
  <Slides>24</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24</vt:i4>
      </vt:variant>
    </vt:vector>
  </HeadingPairs>
  <TitlesOfParts>
    <vt:vector size="29" baseType="lpstr">
      <vt:lpstr>Calibri</vt:lpstr>
      <vt:lpstr>Corbel</vt:lpstr>
      <vt:lpstr>Times New Roman</vt:lpstr>
      <vt:lpstr>Wingdings 2</vt:lpstr>
      <vt:lpstr>Frame</vt:lpstr>
      <vt:lpstr>POSTĘPOWANIE NAKAZOWE I UPOMINAWCZE</vt:lpstr>
      <vt:lpstr>INFORMACJE WSPÓLNE DLA POSTĘPOWANIA NAKAZOWEGO  I UPOMINAWCZEGO</vt:lpstr>
      <vt:lpstr>INFORMACJE WSPÓLNE DLA POSTĘPOWANIA NAKAZOWEGO  I UPOMINAWCZEGO</vt:lpstr>
      <vt:lpstr>INFORMACJE WSPÓLNE DLA POSTĘPOWANIA NAKAZOWEGO  I UPOMINAWCZEGO</vt:lpstr>
      <vt:lpstr>Prezentacja programu PowerPoint</vt:lpstr>
      <vt:lpstr>Dokument urzędowy</vt:lpstr>
      <vt:lpstr>Zaakceptowany przez dłużnika rachunek</vt:lpstr>
      <vt:lpstr>Wezwanie dłużnika do zapłaty i pisemne oświadczenie dłużnika o uznaniu długu</vt:lpstr>
      <vt:lpstr>Weksle, czeki</vt:lpstr>
      <vt:lpstr>ustawa z dnia 8 marca 2013 r. o przeciwdziałaniu nadmiernym opóźnieniom w transakcjach handlowych</vt:lpstr>
      <vt:lpstr>Zabezpieczenie, szczególny przypadek natychmiastowej wykonalności</vt:lpstr>
      <vt:lpstr>Zarzuty</vt:lpstr>
      <vt:lpstr>KAZUS</vt:lpstr>
      <vt:lpstr>Zakończenie drugiego etapu PN</vt:lpstr>
      <vt:lpstr>Postępowanie upominawcze</vt:lpstr>
      <vt:lpstr>Oczywista bezzasadność roszczenia</vt:lpstr>
      <vt:lpstr>Twierdzenia co do faktów budzą wątpliwość</vt:lpstr>
      <vt:lpstr>Zaspokojenie roszczenia zależy od świadczenia wzajemnego</vt:lpstr>
      <vt:lpstr>Sprzeciw</vt:lpstr>
      <vt:lpstr>Prezentacja programu PowerPoint</vt:lpstr>
      <vt:lpstr>Rozstrzygnięcia po prawidłowym wniesieniu sprzeciwu co do całości nakazu</vt:lpstr>
      <vt:lpstr>Elektroniczne postępowanie upominawcze</vt:lpstr>
      <vt:lpstr>Odrębności EPU</vt:lpstr>
      <vt:lpstr>Sprzeciw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POSTĘPOWANIE NAKAZOWE I UPOMINAWCZE</dc:title>
  <dc:creator>Nowak Martyna</dc:creator>
  <cp:lastModifiedBy>Martyna Nowak</cp:lastModifiedBy>
  <cp:revision>159</cp:revision>
  <dcterms:created xsi:type="dcterms:W3CDTF">2020-03-05T12:58:48Z</dcterms:created>
  <dcterms:modified xsi:type="dcterms:W3CDTF">2023-04-14T10:31:11Z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0x0101004C45BB15EBE7584DA6CD114B7EBB8E0B</vt:lpwstr>
  </property>
</Properties>
</file>