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6" r:id="rId20"/>
    <p:sldId id="277" r:id="rId21"/>
    <p:sldId id="279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94660"/>
  </p:normalViewPr>
  <p:slideViewPr>
    <p:cSldViewPr>
      <p:cViewPr varScale="1">
        <p:scale>
          <a:sx n="62" d="100"/>
          <a:sy n="62" d="100"/>
        </p:scale>
        <p:origin x="1300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#1">
  <dgm:title val=""/>
  <dgm:desc val=""/>
  <dgm:catLst>
    <dgm:cat type="accent3" pri="11200"/>
  </dgm:catLst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#1">
  <dgm:title val=""/>
  <dgm:desc val=""/>
  <dgm:catLst>
    <dgm:cat type="accent3" pri="11100"/>
  </dgm:catLst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#1">
  <dgm:title val=""/>
  <dgm:desc val=""/>
  <dgm:catLst>
    <dgm:cat type="accent1" pri="11100"/>
  </dgm:catLst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#1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#1">
  <dgm:title val=""/>
  <dgm:desc val=""/>
  <dgm:catLst>
    <dgm:cat type="colorful" pri="10300"/>
  </dgm:catLst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262E1B-3863-4AFB-8031-897D57E40CEE}" type="doc">
      <dgm:prSet loTypeId="urn:microsoft.com/office/officeart/2005/8/layout/radial4#1" loCatId="relationship" qsTypeId="urn:microsoft.com/office/officeart/2005/8/quickstyle/simple2#1" qsCatId="simple" csTypeId="urn:microsoft.com/office/officeart/2005/8/colors/colorful1#1" csCatId="colorful" phldr="1"/>
      <dgm:spPr/>
      <dgm:t>
        <a:bodyPr/>
        <a:lstStyle/>
        <a:p>
          <a:endParaRPr lang="pl-PL"/>
        </a:p>
      </dgm:t>
    </dgm:pt>
    <dgm:pt modelId="{7E58D7BC-28DD-4DDA-AE90-FA75FDCDA407}">
      <dgm:prSet phldrT="[Tekst]"/>
      <dgm:spPr/>
      <dgm:t>
        <a:bodyPr/>
        <a:lstStyle/>
        <a:p>
          <a:r>
            <a:rPr lang="pl-PL" b="1" dirty="0"/>
            <a:t>POSTĘPOWANIA ODRĘBNE</a:t>
          </a:r>
        </a:p>
      </dgm:t>
    </dgm:pt>
    <dgm:pt modelId="{B8EB8778-CB3E-40AD-BE4B-BD563AC3A89E}" type="parTrans" cxnId="{9487828A-B876-47EA-ADDD-02EF26B103F6}">
      <dgm:prSet/>
      <dgm:spPr/>
      <dgm:t>
        <a:bodyPr/>
        <a:lstStyle/>
        <a:p>
          <a:endParaRPr lang="pl-PL"/>
        </a:p>
      </dgm:t>
    </dgm:pt>
    <dgm:pt modelId="{0DC94AFE-A312-47F5-881A-F95C7CDC1367}" type="sibTrans" cxnId="{9487828A-B876-47EA-ADDD-02EF26B103F6}">
      <dgm:prSet/>
      <dgm:spPr/>
      <dgm:t>
        <a:bodyPr/>
        <a:lstStyle/>
        <a:p>
          <a:endParaRPr lang="pl-PL"/>
        </a:p>
      </dgm:t>
    </dgm:pt>
    <dgm:pt modelId="{0543E8D6-F607-43ED-86BA-D2B820B72960}">
      <dgm:prSet phldrT="[Tekst]"/>
      <dgm:spPr/>
      <dgm:t>
        <a:bodyPr/>
        <a:lstStyle/>
        <a:p>
          <a:r>
            <a:rPr lang="pl-PL" dirty="0"/>
            <a:t>Specyfika określonej kategorii spraw</a:t>
          </a:r>
        </a:p>
      </dgm:t>
    </dgm:pt>
    <dgm:pt modelId="{33092CBA-F734-47E1-A6AF-5BE748B9AF21}" type="parTrans" cxnId="{7F19D512-3509-4128-A57A-F72C5852C727}">
      <dgm:prSet/>
      <dgm:spPr/>
      <dgm:t>
        <a:bodyPr/>
        <a:lstStyle/>
        <a:p>
          <a:endParaRPr lang="pl-PL"/>
        </a:p>
      </dgm:t>
    </dgm:pt>
    <dgm:pt modelId="{32B3C8BE-8D44-406E-BB02-C77C41D22DAE}" type="sibTrans" cxnId="{7F19D512-3509-4128-A57A-F72C5852C727}">
      <dgm:prSet/>
      <dgm:spPr/>
      <dgm:t>
        <a:bodyPr/>
        <a:lstStyle/>
        <a:p>
          <a:endParaRPr lang="pl-PL"/>
        </a:p>
      </dgm:t>
    </dgm:pt>
    <dgm:pt modelId="{AAA40024-CF77-4009-BBE6-DE0208E2F837}">
      <dgm:prSet phldrT="[Tekst]"/>
      <dgm:spPr/>
      <dgm:t>
        <a:bodyPr/>
        <a:lstStyle/>
        <a:p>
          <a:r>
            <a:rPr lang="pl-PL" dirty="0"/>
            <a:t>Cel wyodrębnienia nr 1:Wymóg większego zaangażowania i kontroli sądu lub</a:t>
          </a:r>
        </a:p>
      </dgm:t>
    </dgm:pt>
    <dgm:pt modelId="{57DD6D37-FC2B-40E6-8AF7-94E4C7754433}" type="parTrans" cxnId="{31D26495-C86E-4751-B3F1-4E12BEBAEE16}">
      <dgm:prSet/>
      <dgm:spPr/>
      <dgm:t>
        <a:bodyPr/>
        <a:lstStyle/>
        <a:p>
          <a:endParaRPr lang="pl-PL"/>
        </a:p>
      </dgm:t>
    </dgm:pt>
    <dgm:pt modelId="{15ABB9AF-143F-46E3-842B-D97E7398ADEE}" type="sibTrans" cxnId="{31D26495-C86E-4751-B3F1-4E12BEBAEE16}">
      <dgm:prSet/>
      <dgm:spPr/>
      <dgm:t>
        <a:bodyPr/>
        <a:lstStyle/>
        <a:p>
          <a:endParaRPr lang="pl-PL"/>
        </a:p>
      </dgm:t>
    </dgm:pt>
    <dgm:pt modelId="{C5949BFC-8589-4238-B8AA-919B7B2B69B7}">
      <dgm:prSet phldrT="[Tekst]"/>
      <dgm:spPr/>
      <dgm:t>
        <a:bodyPr/>
        <a:lstStyle/>
        <a:p>
          <a:r>
            <a:rPr lang="pl-PL" dirty="0"/>
            <a:t>Cel wyodrębnienia nr 2: przyspieszenie postępowania, np. EPU</a:t>
          </a:r>
        </a:p>
      </dgm:t>
    </dgm:pt>
    <dgm:pt modelId="{BBF6A876-6A5B-47DD-B33C-3FBB44CF710A}" type="parTrans" cxnId="{5FCAA722-2361-4AF2-9544-C7DEBE8FA06D}">
      <dgm:prSet/>
      <dgm:spPr/>
      <dgm:t>
        <a:bodyPr/>
        <a:lstStyle/>
        <a:p>
          <a:endParaRPr lang="pl-PL"/>
        </a:p>
      </dgm:t>
    </dgm:pt>
    <dgm:pt modelId="{89DDCC9F-3598-4858-9FA5-E83E96410F99}" type="sibTrans" cxnId="{5FCAA722-2361-4AF2-9544-C7DEBE8FA06D}">
      <dgm:prSet/>
      <dgm:spPr/>
      <dgm:t>
        <a:bodyPr/>
        <a:lstStyle/>
        <a:p>
          <a:endParaRPr lang="pl-PL"/>
        </a:p>
      </dgm:t>
    </dgm:pt>
    <dgm:pt modelId="{325D9E88-C1FE-43B6-99D0-21BE95DC935A}" type="pres">
      <dgm:prSet presAssocID="{F7262E1B-3863-4AFB-8031-897D57E40CE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743B3C8-7716-436D-A855-D7E70EE0A639}" type="pres">
      <dgm:prSet presAssocID="{7E58D7BC-28DD-4DDA-AE90-FA75FDCDA407}" presName="centerShape" presStyleLbl="node0" presStyleIdx="0" presStyleCnt="1"/>
      <dgm:spPr/>
    </dgm:pt>
    <dgm:pt modelId="{B4B29316-605E-461C-A6A1-377924C28232}" type="pres">
      <dgm:prSet presAssocID="{33092CBA-F734-47E1-A6AF-5BE748B9AF21}" presName="parTrans" presStyleLbl="bgSibTrans2D1" presStyleIdx="0" presStyleCnt="3"/>
      <dgm:spPr/>
    </dgm:pt>
    <dgm:pt modelId="{82E49BE5-5D13-459C-8150-36AD07AEEC5A}" type="pres">
      <dgm:prSet presAssocID="{0543E8D6-F607-43ED-86BA-D2B820B72960}" presName="node" presStyleLbl="node1" presStyleIdx="0" presStyleCnt="3">
        <dgm:presLayoutVars>
          <dgm:bulletEnabled val="1"/>
        </dgm:presLayoutVars>
      </dgm:prSet>
      <dgm:spPr/>
    </dgm:pt>
    <dgm:pt modelId="{F32F13E4-5A9C-4AAB-B157-FBBCFA5A3FB0}" type="pres">
      <dgm:prSet presAssocID="{57DD6D37-FC2B-40E6-8AF7-94E4C7754433}" presName="parTrans" presStyleLbl="bgSibTrans2D1" presStyleIdx="1" presStyleCnt="3"/>
      <dgm:spPr/>
    </dgm:pt>
    <dgm:pt modelId="{31AF410F-D5B8-47BD-BD5B-ACEF7F9BB6A8}" type="pres">
      <dgm:prSet presAssocID="{AAA40024-CF77-4009-BBE6-DE0208E2F837}" presName="node" presStyleLbl="node1" presStyleIdx="1" presStyleCnt="3">
        <dgm:presLayoutVars>
          <dgm:bulletEnabled val="1"/>
        </dgm:presLayoutVars>
      </dgm:prSet>
      <dgm:spPr/>
    </dgm:pt>
    <dgm:pt modelId="{5D28C115-B550-43FB-9E8A-D0B257081966}" type="pres">
      <dgm:prSet presAssocID="{BBF6A876-6A5B-47DD-B33C-3FBB44CF710A}" presName="parTrans" presStyleLbl="bgSibTrans2D1" presStyleIdx="2" presStyleCnt="3"/>
      <dgm:spPr/>
    </dgm:pt>
    <dgm:pt modelId="{C6D5B27F-778B-42FB-92AA-B5416903E69A}" type="pres">
      <dgm:prSet presAssocID="{C5949BFC-8589-4238-B8AA-919B7B2B69B7}" presName="node" presStyleLbl="node1" presStyleIdx="2" presStyleCnt="3">
        <dgm:presLayoutVars>
          <dgm:bulletEnabled val="1"/>
        </dgm:presLayoutVars>
      </dgm:prSet>
      <dgm:spPr/>
    </dgm:pt>
  </dgm:ptLst>
  <dgm:cxnLst>
    <dgm:cxn modelId="{84658F01-10E6-408A-816D-EBF3EFCEA121}" type="presOf" srcId="{57DD6D37-FC2B-40E6-8AF7-94E4C7754433}" destId="{F32F13E4-5A9C-4AAB-B157-FBBCFA5A3FB0}" srcOrd="0" destOrd="0" presId="urn:microsoft.com/office/officeart/2005/8/layout/radial4#1"/>
    <dgm:cxn modelId="{7F19D512-3509-4128-A57A-F72C5852C727}" srcId="{7E58D7BC-28DD-4DDA-AE90-FA75FDCDA407}" destId="{0543E8D6-F607-43ED-86BA-D2B820B72960}" srcOrd="0" destOrd="0" parTransId="{33092CBA-F734-47E1-A6AF-5BE748B9AF21}" sibTransId="{32B3C8BE-8D44-406E-BB02-C77C41D22DAE}"/>
    <dgm:cxn modelId="{5FCAA722-2361-4AF2-9544-C7DEBE8FA06D}" srcId="{7E58D7BC-28DD-4DDA-AE90-FA75FDCDA407}" destId="{C5949BFC-8589-4238-B8AA-919B7B2B69B7}" srcOrd="2" destOrd="0" parTransId="{BBF6A876-6A5B-47DD-B33C-3FBB44CF710A}" sibTransId="{89DDCC9F-3598-4858-9FA5-E83E96410F99}"/>
    <dgm:cxn modelId="{1543B831-B2FA-4728-A51C-380F58A44296}" type="presOf" srcId="{33092CBA-F734-47E1-A6AF-5BE748B9AF21}" destId="{B4B29316-605E-461C-A6A1-377924C28232}" srcOrd="0" destOrd="0" presId="urn:microsoft.com/office/officeart/2005/8/layout/radial4#1"/>
    <dgm:cxn modelId="{9D666E7D-7937-42B7-8384-A3D4401FEC8C}" type="presOf" srcId="{AAA40024-CF77-4009-BBE6-DE0208E2F837}" destId="{31AF410F-D5B8-47BD-BD5B-ACEF7F9BB6A8}" srcOrd="0" destOrd="0" presId="urn:microsoft.com/office/officeart/2005/8/layout/radial4#1"/>
    <dgm:cxn modelId="{9487828A-B876-47EA-ADDD-02EF26B103F6}" srcId="{F7262E1B-3863-4AFB-8031-897D57E40CEE}" destId="{7E58D7BC-28DD-4DDA-AE90-FA75FDCDA407}" srcOrd="0" destOrd="0" parTransId="{B8EB8778-CB3E-40AD-BE4B-BD563AC3A89E}" sibTransId="{0DC94AFE-A312-47F5-881A-F95C7CDC1367}"/>
    <dgm:cxn modelId="{31D26495-C86E-4751-B3F1-4E12BEBAEE16}" srcId="{7E58D7BC-28DD-4DDA-AE90-FA75FDCDA407}" destId="{AAA40024-CF77-4009-BBE6-DE0208E2F837}" srcOrd="1" destOrd="0" parTransId="{57DD6D37-FC2B-40E6-8AF7-94E4C7754433}" sibTransId="{15ABB9AF-143F-46E3-842B-D97E7398ADEE}"/>
    <dgm:cxn modelId="{06232BCF-C8BD-4493-8416-36FFD3626D82}" type="presOf" srcId="{F7262E1B-3863-4AFB-8031-897D57E40CEE}" destId="{325D9E88-C1FE-43B6-99D0-21BE95DC935A}" srcOrd="0" destOrd="0" presId="urn:microsoft.com/office/officeart/2005/8/layout/radial4#1"/>
    <dgm:cxn modelId="{099138D4-E6BE-4D5F-89F6-74E75668409C}" type="presOf" srcId="{0543E8D6-F607-43ED-86BA-D2B820B72960}" destId="{82E49BE5-5D13-459C-8150-36AD07AEEC5A}" srcOrd="0" destOrd="0" presId="urn:microsoft.com/office/officeart/2005/8/layout/radial4#1"/>
    <dgm:cxn modelId="{EC2EAAEE-8E29-4D0B-BEC3-AAAEAD1D003D}" type="presOf" srcId="{7E58D7BC-28DD-4DDA-AE90-FA75FDCDA407}" destId="{7743B3C8-7716-436D-A855-D7E70EE0A639}" srcOrd="0" destOrd="0" presId="urn:microsoft.com/office/officeart/2005/8/layout/radial4#1"/>
    <dgm:cxn modelId="{674AE9F5-5289-4C4A-ABF3-C5D98DFC8220}" type="presOf" srcId="{C5949BFC-8589-4238-B8AA-919B7B2B69B7}" destId="{C6D5B27F-778B-42FB-92AA-B5416903E69A}" srcOrd="0" destOrd="0" presId="urn:microsoft.com/office/officeart/2005/8/layout/radial4#1"/>
    <dgm:cxn modelId="{0277F4FC-ADA6-4DA3-8B01-C73DB94451F5}" type="presOf" srcId="{BBF6A876-6A5B-47DD-B33C-3FBB44CF710A}" destId="{5D28C115-B550-43FB-9E8A-D0B257081966}" srcOrd="0" destOrd="0" presId="urn:microsoft.com/office/officeart/2005/8/layout/radial4#1"/>
    <dgm:cxn modelId="{88D5FEF4-8637-415D-A699-056547CF6128}" type="presParOf" srcId="{325D9E88-C1FE-43B6-99D0-21BE95DC935A}" destId="{7743B3C8-7716-436D-A855-D7E70EE0A639}" srcOrd="0" destOrd="0" presId="urn:microsoft.com/office/officeart/2005/8/layout/radial4#1"/>
    <dgm:cxn modelId="{A7672DDD-BDC0-4CC1-9A6A-FAA8B7421313}" type="presParOf" srcId="{325D9E88-C1FE-43B6-99D0-21BE95DC935A}" destId="{B4B29316-605E-461C-A6A1-377924C28232}" srcOrd="1" destOrd="0" presId="urn:microsoft.com/office/officeart/2005/8/layout/radial4#1"/>
    <dgm:cxn modelId="{A3FA74C1-01F7-45C6-9B51-F08C030A6A16}" type="presParOf" srcId="{325D9E88-C1FE-43B6-99D0-21BE95DC935A}" destId="{82E49BE5-5D13-459C-8150-36AD07AEEC5A}" srcOrd="2" destOrd="0" presId="urn:microsoft.com/office/officeart/2005/8/layout/radial4#1"/>
    <dgm:cxn modelId="{929AA9AF-0497-4747-B4C5-E66F0C41921A}" type="presParOf" srcId="{325D9E88-C1FE-43B6-99D0-21BE95DC935A}" destId="{F32F13E4-5A9C-4AAB-B157-FBBCFA5A3FB0}" srcOrd="3" destOrd="0" presId="urn:microsoft.com/office/officeart/2005/8/layout/radial4#1"/>
    <dgm:cxn modelId="{1712FAF8-647D-4F46-B033-2ECB8514C535}" type="presParOf" srcId="{325D9E88-C1FE-43B6-99D0-21BE95DC935A}" destId="{31AF410F-D5B8-47BD-BD5B-ACEF7F9BB6A8}" srcOrd="4" destOrd="0" presId="urn:microsoft.com/office/officeart/2005/8/layout/radial4#1"/>
    <dgm:cxn modelId="{20F2530D-C991-49A2-B721-A6F874200EA5}" type="presParOf" srcId="{325D9E88-C1FE-43B6-99D0-21BE95DC935A}" destId="{5D28C115-B550-43FB-9E8A-D0B257081966}" srcOrd="5" destOrd="0" presId="urn:microsoft.com/office/officeart/2005/8/layout/radial4#1"/>
    <dgm:cxn modelId="{B6042E42-DEB3-42A9-90D8-BA4EEC6571EE}" type="presParOf" srcId="{325D9E88-C1FE-43B6-99D0-21BE95DC935A}" destId="{C6D5B27F-778B-42FB-92AA-B5416903E69A}" srcOrd="6" destOrd="0" presId="urn:microsoft.com/office/officeart/2005/8/layout/radial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50DE19-CF58-439D-BA1A-8F01BE286216}" type="doc">
      <dgm:prSet loTypeId="urn:microsoft.com/office/officeart/2005/8/layout/hierarchy3#1" loCatId="hierarchy" qsTypeId="urn:microsoft.com/office/officeart/2005/8/quickstyle/simple1#1" qsCatId="simple" csTypeId="urn:microsoft.com/office/officeart/2005/8/colors/accent3_2#1" csCatId="accent3" phldr="1"/>
      <dgm:spPr/>
      <dgm:t>
        <a:bodyPr/>
        <a:lstStyle/>
        <a:p>
          <a:endParaRPr lang="pl-PL"/>
        </a:p>
      </dgm:t>
    </dgm:pt>
    <dgm:pt modelId="{81950C7F-B4A3-451B-A12F-0CC21B5CF7C4}">
      <dgm:prSet phldrT="[Tekst]" custT="1"/>
      <dgm:spPr/>
      <dgm:t>
        <a:bodyPr/>
        <a:lstStyle/>
        <a:p>
          <a:r>
            <a:rPr lang="pl-PL" sz="2000" dirty="0"/>
            <a:t>POSTĘPOWANIA ODRĘBNE</a:t>
          </a:r>
        </a:p>
      </dgm:t>
    </dgm:pt>
    <dgm:pt modelId="{4CB3CE66-9185-4A3D-9644-E7ECA1A1CFB1}" type="parTrans" cxnId="{B7793E7B-0E71-4E86-88C6-A1A84ECB8B0C}">
      <dgm:prSet/>
      <dgm:spPr/>
      <dgm:t>
        <a:bodyPr/>
        <a:lstStyle/>
        <a:p>
          <a:endParaRPr lang="pl-PL"/>
        </a:p>
      </dgm:t>
    </dgm:pt>
    <dgm:pt modelId="{F23BF7BF-27A9-4ECA-BBCC-B293DCF0C975}" type="sibTrans" cxnId="{B7793E7B-0E71-4E86-88C6-A1A84ECB8B0C}">
      <dgm:prSet/>
      <dgm:spPr/>
      <dgm:t>
        <a:bodyPr/>
        <a:lstStyle/>
        <a:p>
          <a:endParaRPr lang="pl-PL"/>
        </a:p>
      </dgm:t>
    </dgm:pt>
    <dgm:pt modelId="{1C1CCBB0-A365-4828-91D0-608A1746E593}">
      <dgm:prSet phldrT="[Tekst]" custT="1"/>
      <dgm:spPr/>
      <dgm:t>
        <a:bodyPr/>
        <a:lstStyle/>
        <a:p>
          <a:r>
            <a:rPr lang="pl-PL" sz="1800" dirty="0"/>
            <a:t>OBLIGATORYJNE</a:t>
          </a:r>
        </a:p>
      </dgm:t>
    </dgm:pt>
    <dgm:pt modelId="{239F46C3-6C93-467F-B130-300DB6A8D8D8}" type="parTrans" cxnId="{3188D4EE-CD69-469F-ABC0-A5ECB6036F5A}">
      <dgm:prSet/>
      <dgm:spPr/>
      <dgm:t>
        <a:bodyPr/>
        <a:lstStyle/>
        <a:p>
          <a:endParaRPr lang="pl-PL"/>
        </a:p>
      </dgm:t>
    </dgm:pt>
    <dgm:pt modelId="{A10EED9E-7B95-4202-A4FF-65D94B9E52C7}" type="sibTrans" cxnId="{3188D4EE-CD69-469F-ABC0-A5ECB6036F5A}">
      <dgm:prSet/>
      <dgm:spPr/>
      <dgm:t>
        <a:bodyPr/>
        <a:lstStyle/>
        <a:p>
          <a:endParaRPr lang="pl-PL"/>
        </a:p>
      </dgm:t>
    </dgm:pt>
    <dgm:pt modelId="{7BE62F0B-1B23-4FBA-920E-A05A128C00D7}">
      <dgm:prSet phldrT="[Tekst]" custT="1"/>
      <dgm:spPr/>
      <dgm:t>
        <a:bodyPr/>
        <a:lstStyle/>
        <a:p>
          <a:r>
            <a:rPr lang="pl-PL" sz="1800" dirty="0"/>
            <a:t>FAKULTATYWNE</a:t>
          </a:r>
        </a:p>
      </dgm:t>
    </dgm:pt>
    <dgm:pt modelId="{80A7359E-0541-4AD6-80C4-08E0E1B61A5C}" type="parTrans" cxnId="{9920151A-54F6-4786-A9DB-80A3DB63FF75}">
      <dgm:prSet/>
      <dgm:spPr/>
      <dgm:t>
        <a:bodyPr/>
        <a:lstStyle/>
        <a:p>
          <a:endParaRPr lang="pl-PL"/>
        </a:p>
      </dgm:t>
    </dgm:pt>
    <dgm:pt modelId="{CEEAD015-9918-4692-99DA-94E3D832C04A}" type="sibTrans" cxnId="{9920151A-54F6-4786-A9DB-80A3DB63FF75}">
      <dgm:prSet/>
      <dgm:spPr/>
      <dgm:t>
        <a:bodyPr/>
        <a:lstStyle/>
        <a:p>
          <a:endParaRPr lang="pl-PL"/>
        </a:p>
      </dgm:t>
    </dgm:pt>
    <dgm:pt modelId="{3A7EB566-5014-4870-8479-6B2F5B679A42}" type="pres">
      <dgm:prSet presAssocID="{C050DE19-CF58-439D-BA1A-8F01BE28621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5040E1E-127B-4C97-9F04-CFE0D0404543}" type="pres">
      <dgm:prSet presAssocID="{81950C7F-B4A3-451B-A12F-0CC21B5CF7C4}" presName="root" presStyleCnt="0"/>
      <dgm:spPr/>
    </dgm:pt>
    <dgm:pt modelId="{1C1B9812-776E-4CED-806A-8DBFEA8D15B1}" type="pres">
      <dgm:prSet presAssocID="{81950C7F-B4A3-451B-A12F-0CC21B5CF7C4}" presName="rootComposite" presStyleCnt="0"/>
      <dgm:spPr/>
    </dgm:pt>
    <dgm:pt modelId="{1D86CF7C-3D73-42D7-8702-AD9CE47D81D7}" type="pres">
      <dgm:prSet presAssocID="{81950C7F-B4A3-451B-A12F-0CC21B5CF7C4}" presName="rootText" presStyleLbl="node1" presStyleIdx="0" presStyleCnt="1"/>
      <dgm:spPr/>
    </dgm:pt>
    <dgm:pt modelId="{46A32219-600E-4C75-953D-3DA6196594C9}" type="pres">
      <dgm:prSet presAssocID="{81950C7F-B4A3-451B-A12F-0CC21B5CF7C4}" presName="rootConnector" presStyleLbl="node1" presStyleIdx="0" presStyleCnt="1"/>
      <dgm:spPr/>
    </dgm:pt>
    <dgm:pt modelId="{887C54E1-CBDD-4F63-901B-FDCEB45ED69F}" type="pres">
      <dgm:prSet presAssocID="{81950C7F-B4A3-451B-A12F-0CC21B5CF7C4}" presName="childShape" presStyleCnt="0"/>
      <dgm:spPr/>
    </dgm:pt>
    <dgm:pt modelId="{DAE8F19F-9C8C-45FF-BBE9-8FB6502B3EFA}" type="pres">
      <dgm:prSet presAssocID="{239F46C3-6C93-467F-B130-300DB6A8D8D8}" presName="Name13" presStyleLbl="parChTrans1D2" presStyleIdx="0" presStyleCnt="2"/>
      <dgm:spPr/>
    </dgm:pt>
    <dgm:pt modelId="{D4CDBF64-3224-4152-9B1E-B441901EF548}" type="pres">
      <dgm:prSet presAssocID="{1C1CCBB0-A365-4828-91D0-608A1746E593}" presName="childText" presStyleLbl="bgAcc1" presStyleIdx="0" presStyleCnt="2">
        <dgm:presLayoutVars>
          <dgm:bulletEnabled val="1"/>
        </dgm:presLayoutVars>
      </dgm:prSet>
      <dgm:spPr/>
    </dgm:pt>
    <dgm:pt modelId="{0059D835-397D-4C3A-BFA9-CDA0B3534F36}" type="pres">
      <dgm:prSet presAssocID="{80A7359E-0541-4AD6-80C4-08E0E1B61A5C}" presName="Name13" presStyleLbl="parChTrans1D2" presStyleIdx="1" presStyleCnt="2"/>
      <dgm:spPr/>
    </dgm:pt>
    <dgm:pt modelId="{2DE02FBD-07C2-40E4-B0C0-B8056FE9B5BC}" type="pres">
      <dgm:prSet presAssocID="{7BE62F0B-1B23-4FBA-920E-A05A128C00D7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25764117-D9A6-42B0-B2C8-F0E08543E770}" type="presOf" srcId="{7BE62F0B-1B23-4FBA-920E-A05A128C00D7}" destId="{2DE02FBD-07C2-40E4-B0C0-B8056FE9B5BC}" srcOrd="0" destOrd="0" presId="urn:microsoft.com/office/officeart/2005/8/layout/hierarchy3#1"/>
    <dgm:cxn modelId="{9920151A-54F6-4786-A9DB-80A3DB63FF75}" srcId="{81950C7F-B4A3-451B-A12F-0CC21B5CF7C4}" destId="{7BE62F0B-1B23-4FBA-920E-A05A128C00D7}" srcOrd="1" destOrd="0" parTransId="{80A7359E-0541-4AD6-80C4-08E0E1B61A5C}" sibTransId="{CEEAD015-9918-4692-99DA-94E3D832C04A}"/>
    <dgm:cxn modelId="{B6C8AA5B-C0BA-406F-82ED-C8A0100ECD75}" type="presOf" srcId="{80A7359E-0541-4AD6-80C4-08E0E1B61A5C}" destId="{0059D835-397D-4C3A-BFA9-CDA0B3534F36}" srcOrd="0" destOrd="0" presId="urn:microsoft.com/office/officeart/2005/8/layout/hierarchy3#1"/>
    <dgm:cxn modelId="{4B147C44-FC04-4615-8023-A6490788DF52}" type="presOf" srcId="{81950C7F-B4A3-451B-A12F-0CC21B5CF7C4}" destId="{46A32219-600E-4C75-953D-3DA6196594C9}" srcOrd="1" destOrd="0" presId="urn:microsoft.com/office/officeart/2005/8/layout/hierarchy3#1"/>
    <dgm:cxn modelId="{6860386B-11BD-43E7-97D8-247B8B2AEA3D}" type="presOf" srcId="{81950C7F-B4A3-451B-A12F-0CC21B5CF7C4}" destId="{1D86CF7C-3D73-42D7-8702-AD9CE47D81D7}" srcOrd="0" destOrd="0" presId="urn:microsoft.com/office/officeart/2005/8/layout/hierarchy3#1"/>
    <dgm:cxn modelId="{28C61B7A-EFA3-409A-A44E-197B0CF40DB5}" type="presOf" srcId="{1C1CCBB0-A365-4828-91D0-608A1746E593}" destId="{D4CDBF64-3224-4152-9B1E-B441901EF548}" srcOrd="0" destOrd="0" presId="urn:microsoft.com/office/officeart/2005/8/layout/hierarchy3#1"/>
    <dgm:cxn modelId="{B7793E7B-0E71-4E86-88C6-A1A84ECB8B0C}" srcId="{C050DE19-CF58-439D-BA1A-8F01BE286216}" destId="{81950C7F-B4A3-451B-A12F-0CC21B5CF7C4}" srcOrd="0" destOrd="0" parTransId="{4CB3CE66-9185-4A3D-9644-E7ECA1A1CFB1}" sibTransId="{F23BF7BF-27A9-4ECA-BBCC-B293DCF0C975}"/>
    <dgm:cxn modelId="{9D2DA48B-6D58-4EEB-8095-427BFCCC0535}" type="presOf" srcId="{239F46C3-6C93-467F-B130-300DB6A8D8D8}" destId="{DAE8F19F-9C8C-45FF-BBE9-8FB6502B3EFA}" srcOrd="0" destOrd="0" presId="urn:microsoft.com/office/officeart/2005/8/layout/hierarchy3#1"/>
    <dgm:cxn modelId="{B465CE8E-C0FB-4456-879A-34DB600A4EC7}" type="presOf" srcId="{C050DE19-CF58-439D-BA1A-8F01BE286216}" destId="{3A7EB566-5014-4870-8479-6B2F5B679A42}" srcOrd="0" destOrd="0" presId="urn:microsoft.com/office/officeart/2005/8/layout/hierarchy3#1"/>
    <dgm:cxn modelId="{3188D4EE-CD69-469F-ABC0-A5ECB6036F5A}" srcId="{81950C7F-B4A3-451B-A12F-0CC21B5CF7C4}" destId="{1C1CCBB0-A365-4828-91D0-608A1746E593}" srcOrd="0" destOrd="0" parTransId="{239F46C3-6C93-467F-B130-300DB6A8D8D8}" sibTransId="{A10EED9E-7B95-4202-A4FF-65D94B9E52C7}"/>
    <dgm:cxn modelId="{8DAB16F1-B312-4A15-9D2A-D9A31748DB3A}" type="presParOf" srcId="{3A7EB566-5014-4870-8479-6B2F5B679A42}" destId="{F5040E1E-127B-4C97-9F04-CFE0D0404543}" srcOrd="0" destOrd="0" presId="urn:microsoft.com/office/officeart/2005/8/layout/hierarchy3#1"/>
    <dgm:cxn modelId="{FBD5557D-DEDB-4059-B8B5-1CE636360054}" type="presParOf" srcId="{F5040E1E-127B-4C97-9F04-CFE0D0404543}" destId="{1C1B9812-776E-4CED-806A-8DBFEA8D15B1}" srcOrd="0" destOrd="0" presId="urn:microsoft.com/office/officeart/2005/8/layout/hierarchy3#1"/>
    <dgm:cxn modelId="{177DF40A-67F8-4BAC-B283-6ACC482C94A3}" type="presParOf" srcId="{1C1B9812-776E-4CED-806A-8DBFEA8D15B1}" destId="{1D86CF7C-3D73-42D7-8702-AD9CE47D81D7}" srcOrd="0" destOrd="0" presId="urn:microsoft.com/office/officeart/2005/8/layout/hierarchy3#1"/>
    <dgm:cxn modelId="{B7F6DDA4-EC10-456A-9A51-F5EC9EA77727}" type="presParOf" srcId="{1C1B9812-776E-4CED-806A-8DBFEA8D15B1}" destId="{46A32219-600E-4C75-953D-3DA6196594C9}" srcOrd="1" destOrd="0" presId="urn:microsoft.com/office/officeart/2005/8/layout/hierarchy3#1"/>
    <dgm:cxn modelId="{BB53DAA2-178C-4949-BABA-287BCA4FABE4}" type="presParOf" srcId="{F5040E1E-127B-4C97-9F04-CFE0D0404543}" destId="{887C54E1-CBDD-4F63-901B-FDCEB45ED69F}" srcOrd="1" destOrd="0" presId="urn:microsoft.com/office/officeart/2005/8/layout/hierarchy3#1"/>
    <dgm:cxn modelId="{5EC895CE-783E-4EDA-87FB-59A3CBB30692}" type="presParOf" srcId="{887C54E1-CBDD-4F63-901B-FDCEB45ED69F}" destId="{DAE8F19F-9C8C-45FF-BBE9-8FB6502B3EFA}" srcOrd="0" destOrd="0" presId="urn:microsoft.com/office/officeart/2005/8/layout/hierarchy3#1"/>
    <dgm:cxn modelId="{A9434BEE-386D-4940-8FEF-98B476E6C302}" type="presParOf" srcId="{887C54E1-CBDD-4F63-901B-FDCEB45ED69F}" destId="{D4CDBF64-3224-4152-9B1E-B441901EF548}" srcOrd="1" destOrd="0" presId="urn:microsoft.com/office/officeart/2005/8/layout/hierarchy3#1"/>
    <dgm:cxn modelId="{E5F2FE80-83FC-4D13-85BB-19FF86E354B3}" type="presParOf" srcId="{887C54E1-CBDD-4F63-901B-FDCEB45ED69F}" destId="{0059D835-397D-4C3A-BFA9-CDA0B3534F36}" srcOrd="2" destOrd="0" presId="urn:microsoft.com/office/officeart/2005/8/layout/hierarchy3#1"/>
    <dgm:cxn modelId="{5DE79032-3A3B-43C8-B58F-232689504A9B}" type="presParOf" srcId="{887C54E1-CBDD-4F63-901B-FDCEB45ED69F}" destId="{2DE02FBD-07C2-40E4-B0C0-B8056FE9B5BC}" srcOrd="3" destOrd="0" presId="urn:microsoft.com/office/officeart/2005/8/layout/hierarchy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C77FB5-13FA-4687-9995-2939B79DDD71}" type="doc">
      <dgm:prSet loTypeId="urn:microsoft.com/office/officeart/2005/8/layout/process1" loCatId="process" qsTypeId="urn:microsoft.com/office/officeart/2005/8/quickstyle/simple1#2" qsCatId="simple" csTypeId="urn:microsoft.com/office/officeart/2005/8/colors/accent3_1#1" csCatId="accent3" phldr="1"/>
      <dgm:spPr/>
    </dgm:pt>
    <dgm:pt modelId="{8156AEE2-048D-4C63-81E4-02A4E43892CB}">
      <dgm:prSet phldrT="[Tekst]" custT="1"/>
      <dgm:spPr/>
      <dgm:t>
        <a:bodyPr/>
        <a:lstStyle/>
        <a:p>
          <a:r>
            <a:rPr lang="pl-PL" sz="1200" dirty="0"/>
            <a:t>POSTĘPOWANIE ODRĘBNE A</a:t>
          </a:r>
        </a:p>
      </dgm:t>
    </dgm:pt>
    <dgm:pt modelId="{944DF0C9-2FAB-4125-89E2-EA6149AAC737}" type="parTrans" cxnId="{AE0A53A5-A51A-42EA-86F9-0D50A758B130}">
      <dgm:prSet/>
      <dgm:spPr/>
      <dgm:t>
        <a:bodyPr/>
        <a:lstStyle/>
        <a:p>
          <a:endParaRPr lang="pl-PL"/>
        </a:p>
      </dgm:t>
    </dgm:pt>
    <dgm:pt modelId="{904F4E8B-7368-4220-9D9B-E465EF67AA5F}" type="sibTrans" cxnId="{AE0A53A5-A51A-42EA-86F9-0D50A758B130}">
      <dgm:prSet/>
      <dgm:spPr/>
      <dgm:t>
        <a:bodyPr/>
        <a:lstStyle/>
        <a:p>
          <a:endParaRPr lang="pl-PL"/>
        </a:p>
      </dgm:t>
    </dgm:pt>
    <dgm:pt modelId="{47ADC195-45D2-4B5A-8F16-0DD258FC74E3}">
      <dgm:prSet phldrT="[Tekst]" custT="1"/>
      <dgm:spPr/>
      <dgm:t>
        <a:bodyPr/>
        <a:lstStyle/>
        <a:p>
          <a:r>
            <a:rPr lang="pl-PL" sz="1200" dirty="0"/>
            <a:t>POSTĘPOWANIE ODRĘBNE B</a:t>
          </a:r>
        </a:p>
      </dgm:t>
    </dgm:pt>
    <dgm:pt modelId="{39E4E0C8-7B1A-49D5-949E-6BF66342B03D}" type="sibTrans" cxnId="{67D0AA96-5B32-43A8-8088-3D5BB32105D8}">
      <dgm:prSet/>
      <dgm:spPr/>
      <dgm:t>
        <a:bodyPr/>
        <a:lstStyle/>
        <a:p>
          <a:endParaRPr lang="pl-PL"/>
        </a:p>
      </dgm:t>
    </dgm:pt>
    <dgm:pt modelId="{D77A3AC7-FB7D-4D2C-9D69-301F99C502CF}" type="parTrans" cxnId="{67D0AA96-5B32-43A8-8088-3D5BB32105D8}">
      <dgm:prSet/>
      <dgm:spPr/>
      <dgm:t>
        <a:bodyPr/>
        <a:lstStyle/>
        <a:p>
          <a:endParaRPr lang="pl-PL"/>
        </a:p>
      </dgm:t>
    </dgm:pt>
    <dgm:pt modelId="{0CB85E60-9113-4077-82D4-D7F4CDE9D2A3}" type="pres">
      <dgm:prSet presAssocID="{32C77FB5-13FA-4687-9995-2939B79DDD71}" presName="Name0" presStyleCnt="0">
        <dgm:presLayoutVars>
          <dgm:dir/>
          <dgm:resizeHandles val="exact"/>
        </dgm:presLayoutVars>
      </dgm:prSet>
      <dgm:spPr/>
    </dgm:pt>
    <dgm:pt modelId="{1910DBFB-46F9-4CB4-A6CC-AB8A8F1E63D7}" type="pres">
      <dgm:prSet presAssocID="{8156AEE2-048D-4C63-81E4-02A4E43892CB}" presName="node" presStyleLbl="node1" presStyleIdx="0" presStyleCnt="2">
        <dgm:presLayoutVars>
          <dgm:bulletEnabled val="1"/>
        </dgm:presLayoutVars>
      </dgm:prSet>
      <dgm:spPr/>
    </dgm:pt>
    <dgm:pt modelId="{BED87A5A-8EB2-4AC8-B458-9E8FAC206DB9}" type="pres">
      <dgm:prSet presAssocID="{904F4E8B-7368-4220-9D9B-E465EF67AA5F}" presName="sibTrans" presStyleLbl="sibTrans2D1" presStyleIdx="0" presStyleCnt="1"/>
      <dgm:spPr/>
    </dgm:pt>
    <dgm:pt modelId="{1286BB0D-CF19-4A43-9F5A-51614500E4D4}" type="pres">
      <dgm:prSet presAssocID="{904F4E8B-7368-4220-9D9B-E465EF67AA5F}" presName="connectorText" presStyleLbl="sibTrans2D1" presStyleIdx="0" presStyleCnt="1"/>
      <dgm:spPr/>
    </dgm:pt>
    <dgm:pt modelId="{D6BDC332-0933-4688-88EE-14C858141D49}" type="pres">
      <dgm:prSet presAssocID="{47ADC195-45D2-4B5A-8F16-0DD258FC74E3}" presName="node" presStyleLbl="node1" presStyleIdx="1" presStyleCnt="2">
        <dgm:presLayoutVars>
          <dgm:bulletEnabled val="1"/>
        </dgm:presLayoutVars>
      </dgm:prSet>
      <dgm:spPr/>
    </dgm:pt>
  </dgm:ptLst>
  <dgm:cxnLst>
    <dgm:cxn modelId="{E7C09601-7C44-4B0F-BA49-AE02C17CC64B}" type="presOf" srcId="{32C77FB5-13FA-4687-9995-2939B79DDD71}" destId="{0CB85E60-9113-4077-82D4-D7F4CDE9D2A3}" srcOrd="0" destOrd="0" presId="urn:microsoft.com/office/officeart/2005/8/layout/process1"/>
    <dgm:cxn modelId="{5AC76F4F-CECF-4619-878D-47DA6CA610CF}" type="presOf" srcId="{8156AEE2-048D-4C63-81E4-02A4E43892CB}" destId="{1910DBFB-46F9-4CB4-A6CC-AB8A8F1E63D7}" srcOrd="0" destOrd="0" presId="urn:microsoft.com/office/officeart/2005/8/layout/process1"/>
    <dgm:cxn modelId="{CB72D385-0C8C-4B57-A15A-ED274193BF43}" type="presOf" srcId="{47ADC195-45D2-4B5A-8F16-0DD258FC74E3}" destId="{D6BDC332-0933-4688-88EE-14C858141D49}" srcOrd="0" destOrd="0" presId="urn:microsoft.com/office/officeart/2005/8/layout/process1"/>
    <dgm:cxn modelId="{67D0AA96-5B32-43A8-8088-3D5BB32105D8}" srcId="{32C77FB5-13FA-4687-9995-2939B79DDD71}" destId="{47ADC195-45D2-4B5A-8F16-0DD258FC74E3}" srcOrd="1" destOrd="0" parTransId="{D77A3AC7-FB7D-4D2C-9D69-301F99C502CF}" sibTransId="{39E4E0C8-7B1A-49D5-949E-6BF66342B03D}"/>
    <dgm:cxn modelId="{AE0A53A5-A51A-42EA-86F9-0D50A758B130}" srcId="{32C77FB5-13FA-4687-9995-2939B79DDD71}" destId="{8156AEE2-048D-4C63-81E4-02A4E43892CB}" srcOrd="0" destOrd="0" parTransId="{944DF0C9-2FAB-4125-89E2-EA6149AAC737}" sibTransId="{904F4E8B-7368-4220-9D9B-E465EF67AA5F}"/>
    <dgm:cxn modelId="{47481CAC-45E2-475E-977C-44B9BD229C25}" type="presOf" srcId="{904F4E8B-7368-4220-9D9B-E465EF67AA5F}" destId="{BED87A5A-8EB2-4AC8-B458-9E8FAC206DB9}" srcOrd="0" destOrd="0" presId="urn:microsoft.com/office/officeart/2005/8/layout/process1"/>
    <dgm:cxn modelId="{DAFE70F9-C705-4495-9D0E-7E212D23AE60}" type="presOf" srcId="{904F4E8B-7368-4220-9D9B-E465EF67AA5F}" destId="{1286BB0D-CF19-4A43-9F5A-51614500E4D4}" srcOrd="1" destOrd="0" presId="urn:microsoft.com/office/officeart/2005/8/layout/process1"/>
    <dgm:cxn modelId="{84777857-E4FE-4A4C-8F51-DF4DB9BE869A}" type="presParOf" srcId="{0CB85E60-9113-4077-82D4-D7F4CDE9D2A3}" destId="{1910DBFB-46F9-4CB4-A6CC-AB8A8F1E63D7}" srcOrd="0" destOrd="0" presId="urn:microsoft.com/office/officeart/2005/8/layout/process1"/>
    <dgm:cxn modelId="{88F269B8-2E21-453A-B469-846A12E0EAFC}" type="presParOf" srcId="{0CB85E60-9113-4077-82D4-D7F4CDE9D2A3}" destId="{BED87A5A-8EB2-4AC8-B458-9E8FAC206DB9}" srcOrd="1" destOrd="0" presId="urn:microsoft.com/office/officeart/2005/8/layout/process1"/>
    <dgm:cxn modelId="{783386D7-761D-484B-BB2C-D1FB0B6F731D}" type="presParOf" srcId="{BED87A5A-8EB2-4AC8-B458-9E8FAC206DB9}" destId="{1286BB0D-CF19-4A43-9F5A-51614500E4D4}" srcOrd="0" destOrd="0" presId="urn:microsoft.com/office/officeart/2005/8/layout/process1"/>
    <dgm:cxn modelId="{C336EBC1-236E-49E1-B59C-1CE080041D5D}" type="presParOf" srcId="{0CB85E60-9113-4077-82D4-D7F4CDE9D2A3}" destId="{D6BDC332-0933-4688-88EE-14C858141D4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C77FB5-13FA-4687-9995-2939B79DDD71}" type="doc">
      <dgm:prSet loTypeId="urn:microsoft.com/office/officeart/2005/8/layout/process1" loCatId="process" qsTypeId="urn:microsoft.com/office/officeart/2005/8/quickstyle/simple1#3" qsCatId="simple" csTypeId="urn:microsoft.com/office/officeart/2005/8/colors/accent1_1#1" csCatId="accent1" phldr="1"/>
      <dgm:spPr/>
    </dgm:pt>
    <dgm:pt modelId="{8156AEE2-048D-4C63-81E4-02A4E43892CB}">
      <dgm:prSet phldrT="[Tekst]"/>
      <dgm:spPr/>
      <dgm:t>
        <a:bodyPr/>
        <a:lstStyle/>
        <a:p>
          <a:r>
            <a:rPr lang="pl-PL" dirty="0"/>
            <a:t>POSTĘPOWANIE ODRĘBNE A</a:t>
          </a:r>
        </a:p>
      </dgm:t>
    </dgm:pt>
    <dgm:pt modelId="{944DF0C9-2FAB-4125-89E2-EA6149AAC737}" type="parTrans" cxnId="{AE0A53A5-A51A-42EA-86F9-0D50A758B130}">
      <dgm:prSet/>
      <dgm:spPr/>
      <dgm:t>
        <a:bodyPr/>
        <a:lstStyle/>
        <a:p>
          <a:endParaRPr lang="pl-PL"/>
        </a:p>
      </dgm:t>
    </dgm:pt>
    <dgm:pt modelId="{904F4E8B-7368-4220-9D9B-E465EF67AA5F}" type="sibTrans" cxnId="{AE0A53A5-A51A-42EA-86F9-0D50A758B130}">
      <dgm:prSet/>
      <dgm:spPr/>
      <dgm:t>
        <a:bodyPr/>
        <a:lstStyle/>
        <a:p>
          <a:endParaRPr lang="pl-PL"/>
        </a:p>
      </dgm:t>
    </dgm:pt>
    <dgm:pt modelId="{47ADC195-45D2-4B5A-8F16-0DD258FC74E3}">
      <dgm:prSet phldrT="[Tekst]"/>
      <dgm:spPr/>
      <dgm:t>
        <a:bodyPr/>
        <a:lstStyle/>
        <a:p>
          <a:r>
            <a:rPr lang="pl-PL" dirty="0"/>
            <a:t>POSTĘPOWANIE ZWYKŁE- POMINIĘCIE PRZEPISÓW POSTĘPOWANIA ODRĘBNEGO</a:t>
          </a:r>
        </a:p>
      </dgm:t>
    </dgm:pt>
    <dgm:pt modelId="{39E4E0C8-7B1A-49D5-949E-6BF66342B03D}" type="sibTrans" cxnId="{67D0AA96-5B32-43A8-8088-3D5BB32105D8}">
      <dgm:prSet/>
      <dgm:spPr/>
      <dgm:t>
        <a:bodyPr/>
        <a:lstStyle/>
        <a:p>
          <a:endParaRPr lang="pl-PL"/>
        </a:p>
      </dgm:t>
    </dgm:pt>
    <dgm:pt modelId="{D77A3AC7-FB7D-4D2C-9D69-301F99C502CF}" type="parTrans" cxnId="{67D0AA96-5B32-43A8-8088-3D5BB32105D8}">
      <dgm:prSet/>
      <dgm:spPr/>
      <dgm:t>
        <a:bodyPr/>
        <a:lstStyle/>
        <a:p>
          <a:endParaRPr lang="pl-PL"/>
        </a:p>
      </dgm:t>
    </dgm:pt>
    <dgm:pt modelId="{0CB85E60-9113-4077-82D4-D7F4CDE9D2A3}" type="pres">
      <dgm:prSet presAssocID="{32C77FB5-13FA-4687-9995-2939B79DDD71}" presName="Name0" presStyleCnt="0">
        <dgm:presLayoutVars>
          <dgm:dir/>
          <dgm:resizeHandles val="exact"/>
        </dgm:presLayoutVars>
      </dgm:prSet>
      <dgm:spPr/>
    </dgm:pt>
    <dgm:pt modelId="{1910DBFB-46F9-4CB4-A6CC-AB8A8F1E63D7}" type="pres">
      <dgm:prSet presAssocID="{8156AEE2-048D-4C63-81E4-02A4E43892CB}" presName="node" presStyleLbl="node1" presStyleIdx="0" presStyleCnt="2">
        <dgm:presLayoutVars>
          <dgm:bulletEnabled val="1"/>
        </dgm:presLayoutVars>
      </dgm:prSet>
      <dgm:spPr/>
    </dgm:pt>
    <dgm:pt modelId="{BED87A5A-8EB2-4AC8-B458-9E8FAC206DB9}" type="pres">
      <dgm:prSet presAssocID="{904F4E8B-7368-4220-9D9B-E465EF67AA5F}" presName="sibTrans" presStyleLbl="sibTrans2D1" presStyleIdx="0" presStyleCnt="1"/>
      <dgm:spPr/>
    </dgm:pt>
    <dgm:pt modelId="{1286BB0D-CF19-4A43-9F5A-51614500E4D4}" type="pres">
      <dgm:prSet presAssocID="{904F4E8B-7368-4220-9D9B-E465EF67AA5F}" presName="connectorText" presStyleLbl="sibTrans2D1" presStyleIdx="0" presStyleCnt="1"/>
      <dgm:spPr/>
    </dgm:pt>
    <dgm:pt modelId="{D6BDC332-0933-4688-88EE-14C858141D49}" type="pres">
      <dgm:prSet presAssocID="{47ADC195-45D2-4B5A-8F16-0DD258FC74E3}" presName="node" presStyleLbl="node1" presStyleIdx="1" presStyleCnt="2">
        <dgm:presLayoutVars>
          <dgm:bulletEnabled val="1"/>
        </dgm:presLayoutVars>
      </dgm:prSet>
      <dgm:spPr/>
    </dgm:pt>
  </dgm:ptLst>
  <dgm:cxnLst>
    <dgm:cxn modelId="{E114D11C-DA83-4EBA-9801-D7A9C07C6B07}" type="presOf" srcId="{904F4E8B-7368-4220-9D9B-E465EF67AA5F}" destId="{BED87A5A-8EB2-4AC8-B458-9E8FAC206DB9}" srcOrd="0" destOrd="0" presId="urn:microsoft.com/office/officeart/2005/8/layout/process1"/>
    <dgm:cxn modelId="{DA717C27-1831-4FB9-849B-D9F1ED41D913}" type="presOf" srcId="{47ADC195-45D2-4B5A-8F16-0DD258FC74E3}" destId="{D6BDC332-0933-4688-88EE-14C858141D49}" srcOrd="0" destOrd="0" presId="urn:microsoft.com/office/officeart/2005/8/layout/process1"/>
    <dgm:cxn modelId="{D4901331-7977-4BD6-BD83-8F4B0C37EA0D}" type="presOf" srcId="{8156AEE2-048D-4C63-81E4-02A4E43892CB}" destId="{1910DBFB-46F9-4CB4-A6CC-AB8A8F1E63D7}" srcOrd="0" destOrd="0" presId="urn:microsoft.com/office/officeart/2005/8/layout/process1"/>
    <dgm:cxn modelId="{0CA08C4A-ADC2-4A90-8FA0-99CFAC8DED60}" type="presOf" srcId="{32C77FB5-13FA-4687-9995-2939B79DDD71}" destId="{0CB85E60-9113-4077-82D4-D7F4CDE9D2A3}" srcOrd="0" destOrd="0" presId="urn:microsoft.com/office/officeart/2005/8/layout/process1"/>
    <dgm:cxn modelId="{67D0AA96-5B32-43A8-8088-3D5BB32105D8}" srcId="{32C77FB5-13FA-4687-9995-2939B79DDD71}" destId="{47ADC195-45D2-4B5A-8F16-0DD258FC74E3}" srcOrd="1" destOrd="0" parTransId="{D77A3AC7-FB7D-4D2C-9D69-301F99C502CF}" sibTransId="{39E4E0C8-7B1A-49D5-949E-6BF66342B03D}"/>
    <dgm:cxn modelId="{FED3BCA3-A06E-42D3-AF43-270641312AD2}" type="presOf" srcId="{904F4E8B-7368-4220-9D9B-E465EF67AA5F}" destId="{1286BB0D-CF19-4A43-9F5A-51614500E4D4}" srcOrd="1" destOrd="0" presId="urn:microsoft.com/office/officeart/2005/8/layout/process1"/>
    <dgm:cxn modelId="{AE0A53A5-A51A-42EA-86F9-0D50A758B130}" srcId="{32C77FB5-13FA-4687-9995-2939B79DDD71}" destId="{8156AEE2-048D-4C63-81E4-02A4E43892CB}" srcOrd="0" destOrd="0" parTransId="{944DF0C9-2FAB-4125-89E2-EA6149AAC737}" sibTransId="{904F4E8B-7368-4220-9D9B-E465EF67AA5F}"/>
    <dgm:cxn modelId="{0713E752-0564-46AC-A339-40C8AA7CF1E4}" type="presParOf" srcId="{0CB85E60-9113-4077-82D4-D7F4CDE9D2A3}" destId="{1910DBFB-46F9-4CB4-A6CC-AB8A8F1E63D7}" srcOrd="0" destOrd="0" presId="urn:microsoft.com/office/officeart/2005/8/layout/process1"/>
    <dgm:cxn modelId="{0ACAD1EE-8D96-4D63-B470-571CD0D2F617}" type="presParOf" srcId="{0CB85E60-9113-4077-82D4-D7F4CDE9D2A3}" destId="{BED87A5A-8EB2-4AC8-B458-9E8FAC206DB9}" srcOrd="1" destOrd="0" presId="urn:microsoft.com/office/officeart/2005/8/layout/process1"/>
    <dgm:cxn modelId="{3EE46FA6-D459-4AD7-8E99-75FE6F7E6739}" type="presParOf" srcId="{BED87A5A-8EB2-4AC8-B458-9E8FAC206DB9}" destId="{1286BB0D-CF19-4A43-9F5A-51614500E4D4}" srcOrd="0" destOrd="0" presId="urn:microsoft.com/office/officeart/2005/8/layout/process1"/>
    <dgm:cxn modelId="{549D1F06-ED12-4D19-A96F-C2EA28F3B3FA}" type="presParOf" srcId="{0CB85E60-9113-4077-82D4-D7F4CDE9D2A3}" destId="{D6BDC332-0933-4688-88EE-14C858141D4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2359D9-F032-49A9-A4AE-5C29EE1D92E3}" type="doc">
      <dgm:prSet loTypeId="urn:microsoft.com/office/officeart/2005/8/layout/radial3" loCatId="cycle" qsTypeId="urn:microsoft.com/office/officeart/2005/8/quickstyle/simple1#4" qsCatId="simple" csTypeId="urn:microsoft.com/office/officeart/2005/8/colors/colorful2#1" csCatId="colorful" phldr="1"/>
      <dgm:spPr/>
      <dgm:t>
        <a:bodyPr/>
        <a:lstStyle/>
        <a:p>
          <a:endParaRPr lang="pl-PL"/>
        </a:p>
      </dgm:t>
    </dgm:pt>
    <dgm:pt modelId="{AE24EAD5-7D92-4803-82A0-35F1F69E97A0}">
      <dgm:prSet phldrT="[Tekst]"/>
      <dgm:spPr/>
      <dgm:t>
        <a:bodyPr/>
        <a:lstStyle/>
        <a:p>
          <a:r>
            <a:rPr lang="pl-PL" dirty="0"/>
            <a:t>POSTĘPOWANIE UPROSZCZONE</a:t>
          </a:r>
        </a:p>
      </dgm:t>
    </dgm:pt>
    <dgm:pt modelId="{36E34603-8CAB-464E-A66D-C9134D0ADA05}" type="parTrans" cxnId="{D98A9D55-9417-44DC-8FD3-AA139FE0AE01}">
      <dgm:prSet/>
      <dgm:spPr/>
      <dgm:t>
        <a:bodyPr/>
        <a:lstStyle/>
        <a:p>
          <a:endParaRPr lang="pl-PL"/>
        </a:p>
      </dgm:t>
    </dgm:pt>
    <dgm:pt modelId="{D7B69522-5606-4997-B8DA-2D249BA56D86}" type="sibTrans" cxnId="{D98A9D55-9417-44DC-8FD3-AA139FE0AE01}">
      <dgm:prSet/>
      <dgm:spPr/>
      <dgm:t>
        <a:bodyPr/>
        <a:lstStyle/>
        <a:p>
          <a:endParaRPr lang="pl-PL"/>
        </a:p>
      </dgm:t>
    </dgm:pt>
    <dgm:pt modelId="{E78EA6EE-CE3C-43FD-AACD-1EB683DBCCAC}">
      <dgm:prSet phldrT="[Tekst]"/>
      <dgm:spPr/>
      <dgm:t>
        <a:bodyPr/>
        <a:lstStyle/>
        <a:p>
          <a:r>
            <a:rPr lang="pl-PL" dirty="0"/>
            <a:t>Źródłem roszczenia nie musi być tylko umowa! Może być to także czyn niedozwolony</a:t>
          </a:r>
        </a:p>
      </dgm:t>
    </dgm:pt>
    <dgm:pt modelId="{BE6F4A54-EB15-48CC-9BE0-A28F5E743B43}" type="parTrans" cxnId="{87784FED-8617-416F-A340-23E442855064}">
      <dgm:prSet/>
      <dgm:spPr/>
      <dgm:t>
        <a:bodyPr/>
        <a:lstStyle/>
        <a:p>
          <a:endParaRPr lang="pl-PL"/>
        </a:p>
      </dgm:t>
    </dgm:pt>
    <dgm:pt modelId="{424A76BD-A7F0-46AB-B26E-7BD882742407}" type="sibTrans" cxnId="{87784FED-8617-416F-A340-23E442855064}">
      <dgm:prSet/>
      <dgm:spPr/>
      <dgm:t>
        <a:bodyPr/>
        <a:lstStyle/>
        <a:p>
          <a:endParaRPr lang="pl-PL"/>
        </a:p>
      </dgm:t>
    </dgm:pt>
    <dgm:pt modelId="{846679C1-F097-450A-9286-69DB13C461C8}">
      <dgm:prSet phldrT="[Tekst]"/>
      <dgm:spPr/>
      <dgm:t>
        <a:bodyPr/>
        <a:lstStyle/>
        <a:p>
          <a:r>
            <a:rPr lang="pl-PL" dirty="0"/>
            <a:t>Wyłączenie powództw o ustalenie lub o ukształtowanie prawa lub stosunku prawnego</a:t>
          </a:r>
        </a:p>
      </dgm:t>
    </dgm:pt>
    <dgm:pt modelId="{19BD10AD-B005-46E6-A764-7B22D4EF72EB}" type="parTrans" cxnId="{59B1A407-06A7-4C52-AFE1-86721DF58B60}">
      <dgm:prSet/>
      <dgm:spPr/>
      <dgm:t>
        <a:bodyPr/>
        <a:lstStyle/>
        <a:p>
          <a:endParaRPr lang="pl-PL"/>
        </a:p>
      </dgm:t>
    </dgm:pt>
    <dgm:pt modelId="{52517D63-DC62-4849-80E5-765AD9C7C70A}" type="sibTrans" cxnId="{59B1A407-06A7-4C52-AFE1-86721DF58B60}">
      <dgm:prSet/>
      <dgm:spPr/>
      <dgm:t>
        <a:bodyPr/>
        <a:lstStyle/>
        <a:p>
          <a:endParaRPr lang="pl-PL"/>
        </a:p>
      </dgm:t>
    </dgm:pt>
    <dgm:pt modelId="{CAC25F70-FB6F-483F-94F9-3F95D51B18F0}">
      <dgm:prSet phldrT="[Tekst]"/>
      <dgm:spPr/>
      <dgm:t>
        <a:bodyPr/>
        <a:lstStyle/>
        <a:p>
          <a:r>
            <a:rPr lang="pl-PL" dirty="0"/>
            <a:t>Właściwy SR dla wszystkich spraw rozpatrywanych  w ramach post. </a:t>
          </a:r>
          <a:r>
            <a:rPr lang="pl-PL" dirty="0" err="1"/>
            <a:t>upr</a:t>
          </a:r>
          <a:r>
            <a:rPr lang="pl-PL" dirty="0"/>
            <a:t>. Za wyjątkiem spraw o rentę</a:t>
          </a:r>
        </a:p>
      </dgm:t>
    </dgm:pt>
    <dgm:pt modelId="{85443BA2-1193-47D6-A3D0-C2764C7D22B8}" type="parTrans" cxnId="{720050D2-4EC8-40B6-922D-02193A2E6610}">
      <dgm:prSet/>
      <dgm:spPr/>
      <dgm:t>
        <a:bodyPr/>
        <a:lstStyle/>
        <a:p>
          <a:endParaRPr lang="pl-PL"/>
        </a:p>
      </dgm:t>
    </dgm:pt>
    <dgm:pt modelId="{9135E061-5398-4B02-AD57-89C8D5224802}" type="sibTrans" cxnId="{720050D2-4EC8-40B6-922D-02193A2E6610}">
      <dgm:prSet/>
      <dgm:spPr/>
      <dgm:t>
        <a:bodyPr/>
        <a:lstStyle/>
        <a:p>
          <a:endParaRPr lang="pl-PL"/>
        </a:p>
      </dgm:t>
    </dgm:pt>
    <dgm:pt modelId="{7B901478-D414-49BA-81B2-30EFAD64387C}">
      <dgm:prSet phldrT="[Tekst]"/>
      <dgm:spPr/>
      <dgm:t>
        <a:bodyPr/>
        <a:lstStyle/>
        <a:p>
          <a:r>
            <a:rPr lang="pl-PL" dirty="0"/>
            <a:t>Powództwa o świadczenie przy WPS nieprzekraczającym 20 tys. PLN</a:t>
          </a:r>
        </a:p>
      </dgm:t>
    </dgm:pt>
    <dgm:pt modelId="{16CD39A7-C733-461C-9D1F-8E5002C6BAE0}" type="parTrans" cxnId="{EA35C7FF-9EA4-4771-9524-3293F99D7F8E}">
      <dgm:prSet/>
      <dgm:spPr/>
      <dgm:t>
        <a:bodyPr/>
        <a:lstStyle/>
        <a:p>
          <a:endParaRPr lang="pl-PL"/>
        </a:p>
      </dgm:t>
    </dgm:pt>
    <dgm:pt modelId="{EACC596C-60A3-4B9B-810F-850AF4AFA34A}" type="sibTrans" cxnId="{EA35C7FF-9EA4-4771-9524-3293F99D7F8E}">
      <dgm:prSet/>
      <dgm:spPr/>
      <dgm:t>
        <a:bodyPr/>
        <a:lstStyle/>
        <a:p>
          <a:endParaRPr lang="pl-PL"/>
        </a:p>
      </dgm:t>
    </dgm:pt>
    <dgm:pt modelId="{0421E6ED-6D6A-4903-9DC9-5BEAC0FB54B5}">
      <dgm:prSet/>
      <dgm:spPr/>
      <dgm:t>
        <a:bodyPr/>
        <a:lstStyle/>
        <a:p>
          <a:r>
            <a:rPr lang="pl-PL" dirty="0"/>
            <a:t>SO właściwy dla spraw o rentę</a:t>
          </a:r>
        </a:p>
      </dgm:t>
    </dgm:pt>
    <dgm:pt modelId="{D2AAE16E-FDBE-425C-BA2C-274E7CD02555}" type="parTrans" cxnId="{030F0017-9903-4540-A98A-68A54EC52009}">
      <dgm:prSet/>
      <dgm:spPr/>
      <dgm:t>
        <a:bodyPr/>
        <a:lstStyle/>
        <a:p>
          <a:endParaRPr lang="pl-PL"/>
        </a:p>
      </dgm:t>
    </dgm:pt>
    <dgm:pt modelId="{DB955ECB-1D21-40D1-BBDA-2CCBCB60AAC1}" type="sibTrans" cxnId="{030F0017-9903-4540-A98A-68A54EC52009}">
      <dgm:prSet/>
      <dgm:spPr/>
      <dgm:t>
        <a:bodyPr/>
        <a:lstStyle/>
        <a:p>
          <a:endParaRPr lang="pl-PL"/>
        </a:p>
      </dgm:t>
    </dgm:pt>
    <dgm:pt modelId="{5F759A51-5488-4F74-8F09-0FFCEBA9129D}">
      <dgm:prSet/>
      <dgm:spPr/>
      <dgm:t>
        <a:bodyPr/>
        <a:lstStyle/>
        <a:p>
          <a:r>
            <a:rPr lang="pl-PL" dirty="0"/>
            <a:t>Świadczenie pieniężne, jak i niepieniężne; świadczenie polegające zarówno na działaniu, jak i zaniechaniu</a:t>
          </a:r>
        </a:p>
      </dgm:t>
    </dgm:pt>
    <dgm:pt modelId="{5863B6C3-0FB5-4E4D-A605-62B390BD9389}" type="parTrans" cxnId="{EB96FC94-CB93-47B0-BFFA-294A6324D0FE}">
      <dgm:prSet/>
      <dgm:spPr/>
      <dgm:t>
        <a:bodyPr/>
        <a:lstStyle/>
        <a:p>
          <a:endParaRPr lang="pl-PL"/>
        </a:p>
      </dgm:t>
    </dgm:pt>
    <dgm:pt modelId="{215E2015-7662-4D73-A033-6B5C7974C3A4}" type="sibTrans" cxnId="{EB96FC94-CB93-47B0-BFFA-294A6324D0FE}">
      <dgm:prSet/>
      <dgm:spPr/>
      <dgm:t>
        <a:bodyPr/>
        <a:lstStyle/>
        <a:p>
          <a:endParaRPr lang="pl-PL"/>
        </a:p>
      </dgm:t>
    </dgm:pt>
    <dgm:pt modelId="{2D320735-30AF-4AE6-9172-7CAE2F6E114A}">
      <dgm:prSet/>
      <dgm:spPr/>
      <dgm:t>
        <a:bodyPr/>
        <a:lstStyle/>
        <a:p>
          <a:r>
            <a:rPr lang="pl-PL" dirty="0"/>
            <a:t>Brak kryterium podmiotowego;; tylko kryterium wartościowe-  próg kwotowy</a:t>
          </a:r>
        </a:p>
      </dgm:t>
    </dgm:pt>
    <dgm:pt modelId="{40772BCF-C599-48CE-9A84-E35BFBA54255}" type="parTrans" cxnId="{563DDC1B-2C23-40FB-B2C7-DACE59F9C556}">
      <dgm:prSet/>
      <dgm:spPr/>
      <dgm:t>
        <a:bodyPr/>
        <a:lstStyle/>
        <a:p>
          <a:endParaRPr lang="pl-PL"/>
        </a:p>
      </dgm:t>
    </dgm:pt>
    <dgm:pt modelId="{43BD3F3C-C9DF-4313-B02D-CB18C15C3C66}" type="sibTrans" cxnId="{563DDC1B-2C23-40FB-B2C7-DACE59F9C556}">
      <dgm:prSet/>
      <dgm:spPr/>
      <dgm:t>
        <a:bodyPr/>
        <a:lstStyle/>
        <a:p>
          <a:endParaRPr lang="pl-PL"/>
        </a:p>
      </dgm:t>
    </dgm:pt>
    <dgm:pt modelId="{CD0B2E2F-50BC-41A2-8117-5F098D04DC13}" type="pres">
      <dgm:prSet presAssocID="{012359D9-F032-49A9-A4AE-5C29EE1D92E3}" presName="composite" presStyleCnt="0">
        <dgm:presLayoutVars>
          <dgm:chMax val="1"/>
          <dgm:dir/>
          <dgm:resizeHandles val="exact"/>
        </dgm:presLayoutVars>
      </dgm:prSet>
      <dgm:spPr/>
    </dgm:pt>
    <dgm:pt modelId="{ACC7D028-FF62-4FFE-A160-CD7129C0E2AD}" type="pres">
      <dgm:prSet presAssocID="{012359D9-F032-49A9-A4AE-5C29EE1D92E3}" presName="radial" presStyleCnt="0">
        <dgm:presLayoutVars>
          <dgm:animLvl val="ctr"/>
        </dgm:presLayoutVars>
      </dgm:prSet>
      <dgm:spPr/>
    </dgm:pt>
    <dgm:pt modelId="{9547B92F-3AA8-403C-AB8F-43F2B2081155}" type="pres">
      <dgm:prSet presAssocID="{AE24EAD5-7D92-4803-82A0-35F1F69E97A0}" presName="centerShape" presStyleLbl="vennNode1" presStyleIdx="0" presStyleCnt="8" custScaleX="83391" custScaleY="75978"/>
      <dgm:spPr/>
    </dgm:pt>
    <dgm:pt modelId="{38A66F47-F2D5-4495-B909-AA6F921CD8BB}" type="pres">
      <dgm:prSet presAssocID="{E78EA6EE-CE3C-43FD-AACD-1EB683DBCCAC}" presName="node" presStyleLbl="vennNode1" presStyleIdx="1" presStyleCnt="8">
        <dgm:presLayoutVars>
          <dgm:bulletEnabled val="1"/>
        </dgm:presLayoutVars>
      </dgm:prSet>
      <dgm:spPr/>
    </dgm:pt>
    <dgm:pt modelId="{AF369AC1-8A60-4165-80DF-B607DD0C900E}" type="pres">
      <dgm:prSet presAssocID="{846679C1-F097-450A-9286-69DB13C461C8}" presName="node" presStyleLbl="vennNode1" presStyleIdx="2" presStyleCnt="8">
        <dgm:presLayoutVars>
          <dgm:bulletEnabled val="1"/>
        </dgm:presLayoutVars>
      </dgm:prSet>
      <dgm:spPr/>
    </dgm:pt>
    <dgm:pt modelId="{D05D3E81-F60B-4D43-8FDF-A1B2F79AFAD9}" type="pres">
      <dgm:prSet presAssocID="{CAC25F70-FB6F-483F-94F9-3F95D51B18F0}" presName="node" presStyleLbl="vennNode1" presStyleIdx="3" presStyleCnt="8">
        <dgm:presLayoutVars>
          <dgm:bulletEnabled val="1"/>
        </dgm:presLayoutVars>
      </dgm:prSet>
      <dgm:spPr/>
    </dgm:pt>
    <dgm:pt modelId="{C9E257BA-2137-48E0-A9E7-65DC3F26D2D7}" type="pres">
      <dgm:prSet presAssocID="{0421E6ED-6D6A-4903-9DC9-5BEAC0FB54B5}" presName="node" presStyleLbl="vennNode1" presStyleIdx="4" presStyleCnt="8">
        <dgm:presLayoutVars>
          <dgm:bulletEnabled val="1"/>
        </dgm:presLayoutVars>
      </dgm:prSet>
      <dgm:spPr/>
    </dgm:pt>
    <dgm:pt modelId="{F9166ACE-2618-49B5-B1AF-2CF7B7180834}" type="pres">
      <dgm:prSet presAssocID="{7B901478-D414-49BA-81B2-30EFAD64387C}" presName="node" presStyleLbl="vennNode1" presStyleIdx="5" presStyleCnt="8">
        <dgm:presLayoutVars>
          <dgm:bulletEnabled val="1"/>
        </dgm:presLayoutVars>
      </dgm:prSet>
      <dgm:spPr/>
    </dgm:pt>
    <dgm:pt modelId="{609FA6A4-2448-417A-A572-89FB15B7AE6D}" type="pres">
      <dgm:prSet presAssocID="{5F759A51-5488-4F74-8F09-0FFCEBA9129D}" presName="node" presStyleLbl="vennNode1" presStyleIdx="6" presStyleCnt="8">
        <dgm:presLayoutVars>
          <dgm:bulletEnabled val="1"/>
        </dgm:presLayoutVars>
      </dgm:prSet>
      <dgm:spPr/>
    </dgm:pt>
    <dgm:pt modelId="{79D114AE-AD6C-4558-BE05-B28E682F207A}" type="pres">
      <dgm:prSet presAssocID="{2D320735-30AF-4AE6-9172-7CAE2F6E114A}" presName="node" presStyleLbl="vennNode1" presStyleIdx="7" presStyleCnt="8">
        <dgm:presLayoutVars>
          <dgm:bulletEnabled val="1"/>
        </dgm:presLayoutVars>
      </dgm:prSet>
      <dgm:spPr/>
    </dgm:pt>
  </dgm:ptLst>
  <dgm:cxnLst>
    <dgm:cxn modelId="{5FB93D06-CC16-40CE-B662-A0FFE42DF557}" type="presOf" srcId="{7B901478-D414-49BA-81B2-30EFAD64387C}" destId="{F9166ACE-2618-49B5-B1AF-2CF7B7180834}" srcOrd="0" destOrd="0" presId="urn:microsoft.com/office/officeart/2005/8/layout/radial3"/>
    <dgm:cxn modelId="{59B1A407-06A7-4C52-AFE1-86721DF58B60}" srcId="{AE24EAD5-7D92-4803-82A0-35F1F69E97A0}" destId="{846679C1-F097-450A-9286-69DB13C461C8}" srcOrd="1" destOrd="0" parTransId="{19BD10AD-B005-46E6-A764-7B22D4EF72EB}" sibTransId="{52517D63-DC62-4849-80E5-765AD9C7C70A}"/>
    <dgm:cxn modelId="{F8F4F20C-8998-4584-923E-2D9B87A62FCC}" type="presOf" srcId="{CAC25F70-FB6F-483F-94F9-3F95D51B18F0}" destId="{D05D3E81-F60B-4D43-8FDF-A1B2F79AFAD9}" srcOrd="0" destOrd="0" presId="urn:microsoft.com/office/officeart/2005/8/layout/radial3"/>
    <dgm:cxn modelId="{030F0017-9903-4540-A98A-68A54EC52009}" srcId="{AE24EAD5-7D92-4803-82A0-35F1F69E97A0}" destId="{0421E6ED-6D6A-4903-9DC9-5BEAC0FB54B5}" srcOrd="3" destOrd="0" parTransId="{D2AAE16E-FDBE-425C-BA2C-274E7CD02555}" sibTransId="{DB955ECB-1D21-40D1-BBDA-2CCBCB60AAC1}"/>
    <dgm:cxn modelId="{563DDC1B-2C23-40FB-B2C7-DACE59F9C556}" srcId="{AE24EAD5-7D92-4803-82A0-35F1F69E97A0}" destId="{2D320735-30AF-4AE6-9172-7CAE2F6E114A}" srcOrd="6" destOrd="0" parTransId="{40772BCF-C599-48CE-9A84-E35BFBA54255}" sibTransId="{43BD3F3C-C9DF-4313-B02D-CB18C15C3C66}"/>
    <dgm:cxn modelId="{7625AF3B-F4AD-4C76-9B35-EF39034DD9FD}" type="presOf" srcId="{846679C1-F097-450A-9286-69DB13C461C8}" destId="{AF369AC1-8A60-4165-80DF-B607DD0C900E}" srcOrd="0" destOrd="0" presId="urn:microsoft.com/office/officeart/2005/8/layout/radial3"/>
    <dgm:cxn modelId="{BFBB804B-20B2-4E34-8D85-1589AB5F62BA}" type="presOf" srcId="{AE24EAD5-7D92-4803-82A0-35F1F69E97A0}" destId="{9547B92F-3AA8-403C-AB8F-43F2B2081155}" srcOrd="0" destOrd="0" presId="urn:microsoft.com/office/officeart/2005/8/layout/radial3"/>
    <dgm:cxn modelId="{9EF70574-E7FA-4CDB-A686-75E6235F5F14}" type="presOf" srcId="{2D320735-30AF-4AE6-9172-7CAE2F6E114A}" destId="{79D114AE-AD6C-4558-BE05-B28E682F207A}" srcOrd="0" destOrd="0" presId="urn:microsoft.com/office/officeart/2005/8/layout/radial3"/>
    <dgm:cxn modelId="{2F7BF274-D564-479E-A9A1-C877E1C47466}" type="presOf" srcId="{012359D9-F032-49A9-A4AE-5C29EE1D92E3}" destId="{CD0B2E2F-50BC-41A2-8117-5F098D04DC13}" srcOrd="0" destOrd="0" presId="urn:microsoft.com/office/officeart/2005/8/layout/radial3"/>
    <dgm:cxn modelId="{D98A9D55-9417-44DC-8FD3-AA139FE0AE01}" srcId="{012359D9-F032-49A9-A4AE-5C29EE1D92E3}" destId="{AE24EAD5-7D92-4803-82A0-35F1F69E97A0}" srcOrd="0" destOrd="0" parTransId="{36E34603-8CAB-464E-A66D-C9134D0ADA05}" sibTransId="{D7B69522-5606-4997-B8DA-2D249BA56D86}"/>
    <dgm:cxn modelId="{5C33F278-7528-4C73-B149-891AA4E9DF66}" type="presOf" srcId="{0421E6ED-6D6A-4903-9DC9-5BEAC0FB54B5}" destId="{C9E257BA-2137-48E0-A9E7-65DC3F26D2D7}" srcOrd="0" destOrd="0" presId="urn:microsoft.com/office/officeart/2005/8/layout/radial3"/>
    <dgm:cxn modelId="{A5DC7979-1BF1-49FF-807F-24F87CA8CCE6}" type="presOf" srcId="{E78EA6EE-CE3C-43FD-AACD-1EB683DBCCAC}" destId="{38A66F47-F2D5-4495-B909-AA6F921CD8BB}" srcOrd="0" destOrd="0" presId="urn:microsoft.com/office/officeart/2005/8/layout/radial3"/>
    <dgm:cxn modelId="{EB96FC94-CB93-47B0-BFFA-294A6324D0FE}" srcId="{AE24EAD5-7D92-4803-82A0-35F1F69E97A0}" destId="{5F759A51-5488-4F74-8F09-0FFCEBA9129D}" srcOrd="5" destOrd="0" parTransId="{5863B6C3-0FB5-4E4D-A605-62B390BD9389}" sibTransId="{215E2015-7662-4D73-A033-6B5C7974C3A4}"/>
    <dgm:cxn modelId="{477E5C97-D576-488C-8C6F-B2EEAE4E7DC2}" type="presOf" srcId="{5F759A51-5488-4F74-8F09-0FFCEBA9129D}" destId="{609FA6A4-2448-417A-A572-89FB15B7AE6D}" srcOrd="0" destOrd="0" presId="urn:microsoft.com/office/officeart/2005/8/layout/radial3"/>
    <dgm:cxn modelId="{720050D2-4EC8-40B6-922D-02193A2E6610}" srcId="{AE24EAD5-7D92-4803-82A0-35F1F69E97A0}" destId="{CAC25F70-FB6F-483F-94F9-3F95D51B18F0}" srcOrd="2" destOrd="0" parTransId="{85443BA2-1193-47D6-A3D0-C2764C7D22B8}" sibTransId="{9135E061-5398-4B02-AD57-89C8D5224802}"/>
    <dgm:cxn modelId="{87784FED-8617-416F-A340-23E442855064}" srcId="{AE24EAD5-7D92-4803-82A0-35F1F69E97A0}" destId="{E78EA6EE-CE3C-43FD-AACD-1EB683DBCCAC}" srcOrd="0" destOrd="0" parTransId="{BE6F4A54-EB15-48CC-9BE0-A28F5E743B43}" sibTransId="{424A76BD-A7F0-46AB-B26E-7BD882742407}"/>
    <dgm:cxn modelId="{EA35C7FF-9EA4-4771-9524-3293F99D7F8E}" srcId="{AE24EAD5-7D92-4803-82A0-35F1F69E97A0}" destId="{7B901478-D414-49BA-81B2-30EFAD64387C}" srcOrd="4" destOrd="0" parTransId="{16CD39A7-C733-461C-9D1F-8E5002C6BAE0}" sibTransId="{EACC596C-60A3-4B9B-810F-850AF4AFA34A}"/>
    <dgm:cxn modelId="{FF2136F6-A435-4B13-9A8B-02D81891EF9E}" type="presParOf" srcId="{CD0B2E2F-50BC-41A2-8117-5F098D04DC13}" destId="{ACC7D028-FF62-4FFE-A160-CD7129C0E2AD}" srcOrd="0" destOrd="0" presId="urn:microsoft.com/office/officeart/2005/8/layout/radial3"/>
    <dgm:cxn modelId="{75574509-03D1-4062-837A-8B4149DC70D8}" type="presParOf" srcId="{ACC7D028-FF62-4FFE-A160-CD7129C0E2AD}" destId="{9547B92F-3AA8-403C-AB8F-43F2B2081155}" srcOrd="0" destOrd="0" presId="urn:microsoft.com/office/officeart/2005/8/layout/radial3"/>
    <dgm:cxn modelId="{0F5A6FE1-F1BE-4ED1-B0AF-EB9684383A50}" type="presParOf" srcId="{ACC7D028-FF62-4FFE-A160-CD7129C0E2AD}" destId="{38A66F47-F2D5-4495-B909-AA6F921CD8BB}" srcOrd="1" destOrd="0" presId="urn:microsoft.com/office/officeart/2005/8/layout/radial3"/>
    <dgm:cxn modelId="{F458335B-A5AC-4C0A-ADE4-6AB35D6BE66A}" type="presParOf" srcId="{ACC7D028-FF62-4FFE-A160-CD7129C0E2AD}" destId="{AF369AC1-8A60-4165-80DF-B607DD0C900E}" srcOrd="2" destOrd="0" presId="urn:microsoft.com/office/officeart/2005/8/layout/radial3"/>
    <dgm:cxn modelId="{E8FE3906-5839-4BB1-AB3F-2E6AF848700E}" type="presParOf" srcId="{ACC7D028-FF62-4FFE-A160-CD7129C0E2AD}" destId="{D05D3E81-F60B-4D43-8FDF-A1B2F79AFAD9}" srcOrd="3" destOrd="0" presId="urn:microsoft.com/office/officeart/2005/8/layout/radial3"/>
    <dgm:cxn modelId="{3A317F88-4D6E-4E0F-A7BE-9C12506E2E8C}" type="presParOf" srcId="{ACC7D028-FF62-4FFE-A160-CD7129C0E2AD}" destId="{C9E257BA-2137-48E0-A9E7-65DC3F26D2D7}" srcOrd="4" destOrd="0" presId="urn:microsoft.com/office/officeart/2005/8/layout/radial3"/>
    <dgm:cxn modelId="{14E39BBB-48B2-4CA7-B50E-D8C64D925554}" type="presParOf" srcId="{ACC7D028-FF62-4FFE-A160-CD7129C0E2AD}" destId="{F9166ACE-2618-49B5-B1AF-2CF7B7180834}" srcOrd="5" destOrd="0" presId="urn:microsoft.com/office/officeart/2005/8/layout/radial3"/>
    <dgm:cxn modelId="{6339F119-D145-4AC9-ADB5-3BD26BE700BD}" type="presParOf" srcId="{ACC7D028-FF62-4FFE-A160-CD7129C0E2AD}" destId="{609FA6A4-2448-417A-A572-89FB15B7AE6D}" srcOrd="6" destOrd="0" presId="urn:microsoft.com/office/officeart/2005/8/layout/radial3"/>
    <dgm:cxn modelId="{A24A4E44-283E-4FBB-A94C-FA663BE8918C}" type="presParOf" srcId="{ACC7D028-FF62-4FFE-A160-CD7129C0E2AD}" destId="{79D114AE-AD6C-4558-BE05-B28E682F207A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C833D5-8556-42D1-8366-7297BE5A42D9}" type="doc">
      <dgm:prSet loTypeId="urn:microsoft.com/office/officeart/2005/8/layout/vList3#1" loCatId="list" qsTypeId="urn:microsoft.com/office/officeart/2005/8/quickstyle/simple1#5" qsCatId="simple" csTypeId="urn:microsoft.com/office/officeart/2005/8/colors/colorful3#1" csCatId="colorful" phldr="1"/>
      <dgm:spPr/>
    </dgm:pt>
    <dgm:pt modelId="{D0DE1563-00F8-4BD8-A1F1-9E67CDCAC5EA}">
      <dgm:prSet phldrT="[Text]"/>
      <dgm:spPr/>
      <dgm:t>
        <a:bodyPr/>
        <a:lstStyle/>
        <a:p>
          <a:endParaRPr lang="pl-PL" dirty="0"/>
        </a:p>
        <a:p>
          <a:r>
            <a:rPr lang="pl-PL" dirty="0"/>
            <a:t>Oddala apelację 385 KPC</a:t>
          </a:r>
        </a:p>
      </dgm:t>
    </dgm:pt>
    <dgm:pt modelId="{5689D080-982A-4FD8-A27B-E1CAC9F17653}" type="parTrans" cxnId="{2B6C8856-1D56-4ED5-927E-6AEEB915CC4A}">
      <dgm:prSet/>
      <dgm:spPr/>
      <dgm:t>
        <a:bodyPr/>
        <a:lstStyle/>
        <a:p>
          <a:endParaRPr lang="pl-PL"/>
        </a:p>
      </dgm:t>
    </dgm:pt>
    <dgm:pt modelId="{CB785E06-3060-48FA-A58D-C30800DC1162}" type="sibTrans" cxnId="{2B6C8856-1D56-4ED5-927E-6AEEB915CC4A}">
      <dgm:prSet/>
      <dgm:spPr/>
      <dgm:t>
        <a:bodyPr/>
        <a:lstStyle/>
        <a:p>
          <a:endParaRPr lang="pl-PL"/>
        </a:p>
      </dgm:t>
    </dgm:pt>
    <dgm:pt modelId="{F383CE8A-179C-407F-BFE1-A3E313CF2B6A}">
      <dgm:prSet phldrT="[Text]"/>
      <dgm:spPr/>
      <dgm:t>
        <a:bodyPr/>
        <a:lstStyle/>
        <a:p>
          <a:r>
            <a:rPr lang="pl-PL" dirty="0"/>
            <a:t>Wyrok </a:t>
          </a:r>
          <a:r>
            <a:rPr lang="pl-PL"/>
            <a:t>odpowiada prawu- oddala </a:t>
          </a:r>
          <a:r>
            <a:rPr lang="pl-PL" dirty="0"/>
            <a:t>apelację </a:t>
          </a:r>
          <a:r>
            <a:rPr lang="pl-PL" dirty="0">
              <a:latin typeface="Times New Roman" panose="02020603050405020304" pitchFamily="18" charset="0"/>
              <a:cs typeface="Times New Roman" panose="02020603050405020304" pitchFamily="18" charset="0"/>
            </a:rPr>
            <a:t>§3 art. </a:t>
          </a:r>
          <a:r>
            <a:rPr lang="pl-PL" b="1" dirty="0"/>
            <a:t>505</a:t>
          </a:r>
          <a:r>
            <a:rPr lang="pl-PL" b="1" baseline="30000" dirty="0"/>
            <a:t>12 </a:t>
          </a:r>
          <a:endParaRPr lang="pl-PL" dirty="0"/>
        </a:p>
      </dgm:t>
    </dgm:pt>
    <dgm:pt modelId="{CDC67739-A2E5-4BFA-A6C6-28F5B38E602A}" type="parTrans" cxnId="{933496AE-14FF-434E-958F-EBDF0C7682E3}">
      <dgm:prSet/>
      <dgm:spPr/>
      <dgm:t>
        <a:bodyPr/>
        <a:lstStyle/>
        <a:p>
          <a:endParaRPr lang="pl-PL"/>
        </a:p>
      </dgm:t>
    </dgm:pt>
    <dgm:pt modelId="{E3E580A5-6430-43A7-9E0F-DDF580DD53E2}" type="sibTrans" cxnId="{933496AE-14FF-434E-958F-EBDF0C7682E3}">
      <dgm:prSet/>
      <dgm:spPr/>
      <dgm:t>
        <a:bodyPr/>
        <a:lstStyle/>
        <a:p>
          <a:endParaRPr lang="pl-PL"/>
        </a:p>
      </dgm:t>
    </dgm:pt>
    <dgm:pt modelId="{04733441-407E-4591-AC45-244E304B5E61}">
      <dgm:prSet phldrT="[Text]"/>
      <dgm:spPr/>
      <dgm:t>
        <a:bodyPr/>
        <a:lstStyle/>
        <a:p>
          <a:r>
            <a:rPr lang="pl-PL" dirty="0"/>
            <a:t>Uwzględnia apelację, zmienia zaskarżony wyrok i orzeka co do istoty </a:t>
          </a:r>
        </a:p>
      </dgm:t>
    </dgm:pt>
    <dgm:pt modelId="{0CB6A0B6-E992-4F7F-861E-2EDF42D7446C}" type="parTrans" cxnId="{0FDFFBD5-10F3-4329-9414-F55E822D8F56}">
      <dgm:prSet/>
      <dgm:spPr/>
      <dgm:t>
        <a:bodyPr/>
        <a:lstStyle/>
        <a:p>
          <a:endParaRPr lang="pl-PL"/>
        </a:p>
      </dgm:t>
    </dgm:pt>
    <dgm:pt modelId="{FBCA02F1-27D7-4A11-81DF-F2AD3F5B0224}" type="sibTrans" cxnId="{0FDFFBD5-10F3-4329-9414-F55E822D8F56}">
      <dgm:prSet/>
      <dgm:spPr/>
      <dgm:t>
        <a:bodyPr/>
        <a:lstStyle/>
        <a:p>
          <a:endParaRPr lang="pl-PL"/>
        </a:p>
      </dgm:t>
    </dgm:pt>
    <dgm:pt modelId="{91BCB123-31DB-4F90-87F4-58C288B719F3}">
      <dgm:prSet/>
      <dgm:spPr/>
      <dgm:t>
        <a:bodyPr/>
        <a:lstStyle/>
        <a:p>
          <a:r>
            <a:rPr lang="pl-PL" b="0" i="0" dirty="0"/>
            <a:t>uchyla wyrok oraz odrzuca pozew lub umarza postępowanie</a:t>
          </a:r>
          <a:endParaRPr lang="pl-PL" dirty="0"/>
        </a:p>
      </dgm:t>
    </dgm:pt>
    <dgm:pt modelId="{64601E17-1E54-4CCD-81E8-18C7F4636647}" type="parTrans" cxnId="{CE557C19-098D-416E-B03F-53AF9E77E3DC}">
      <dgm:prSet/>
      <dgm:spPr/>
      <dgm:t>
        <a:bodyPr/>
        <a:lstStyle/>
        <a:p>
          <a:endParaRPr lang="pl-PL"/>
        </a:p>
      </dgm:t>
    </dgm:pt>
    <dgm:pt modelId="{54341C23-B04D-4021-8611-A33CEBD981A4}" type="sibTrans" cxnId="{CE557C19-098D-416E-B03F-53AF9E77E3DC}">
      <dgm:prSet/>
      <dgm:spPr/>
      <dgm:t>
        <a:bodyPr/>
        <a:lstStyle/>
        <a:p>
          <a:endParaRPr lang="pl-PL"/>
        </a:p>
      </dgm:t>
    </dgm:pt>
    <dgm:pt modelId="{0CCEB332-059B-4182-91D9-C3625D4C6ED0}">
      <dgm:prSet/>
      <dgm:spPr/>
      <dgm:t>
        <a:bodyPr/>
        <a:lstStyle/>
        <a:p>
          <a:endParaRPr lang="pl-PL" dirty="0"/>
        </a:p>
        <a:p>
          <a:r>
            <a:rPr lang="pl-PL" b="0" i="0" dirty="0"/>
            <a:t>w razie nierozpoznania przez sąd pierwszej instancji istoty sprawy albo gdy wydanie wyroku wymaga przeprowadzenia postępowania dowodowego w całości- uchyla i przekazuje</a:t>
          </a:r>
          <a:endParaRPr lang="pl-PL" dirty="0"/>
        </a:p>
      </dgm:t>
    </dgm:pt>
    <dgm:pt modelId="{89E29384-4270-4172-B204-3E98E01A598A}" type="parTrans" cxnId="{701F4E08-B3D9-42FB-B867-E2559A5417C6}">
      <dgm:prSet/>
      <dgm:spPr/>
      <dgm:t>
        <a:bodyPr/>
        <a:lstStyle/>
        <a:p>
          <a:endParaRPr lang="pl-PL"/>
        </a:p>
      </dgm:t>
    </dgm:pt>
    <dgm:pt modelId="{41C866F1-D51E-4316-B9E4-813AD95C64C9}" type="sibTrans" cxnId="{701F4E08-B3D9-42FB-B867-E2559A5417C6}">
      <dgm:prSet/>
      <dgm:spPr/>
      <dgm:t>
        <a:bodyPr/>
        <a:lstStyle/>
        <a:p>
          <a:endParaRPr lang="pl-PL"/>
        </a:p>
      </dgm:t>
    </dgm:pt>
    <dgm:pt modelId="{B3FFD019-3513-40D1-8357-6FDAE59FCA0B}">
      <dgm:prSet/>
      <dgm:spPr/>
      <dgm:t>
        <a:bodyPr/>
        <a:lstStyle/>
        <a:p>
          <a:r>
            <a:rPr lang="pl-PL" b="0" i="0" dirty="0"/>
            <a:t>uchyla zaskarżony wyrok, znosi postępowanie w zakresie dotkniętym nieważnością i przekazuje sprawę sądowi pierwszej instancji do ponownego rozpoznania.</a:t>
          </a:r>
          <a:endParaRPr lang="pl-PL" dirty="0"/>
        </a:p>
      </dgm:t>
    </dgm:pt>
    <dgm:pt modelId="{773976A3-68D1-495F-908C-8BE1B7240312}" type="parTrans" cxnId="{DBA19A36-2AB3-4C42-822C-C3202A2DCFFE}">
      <dgm:prSet/>
      <dgm:spPr/>
      <dgm:t>
        <a:bodyPr/>
        <a:lstStyle/>
        <a:p>
          <a:endParaRPr lang="pl-PL"/>
        </a:p>
      </dgm:t>
    </dgm:pt>
    <dgm:pt modelId="{6E074F86-9CF0-4642-98FC-117DAC3A21AE}" type="sibTrans" cxnId="{DBA19A36-2AB3-4C42-822C-C3202A2DCFFE}">
      <dgm:prSet/>
      <dgm:spPr/>
      <dgm:t>
        <a:bodyPr/>
        <a:lstStyle/>
        <a:p>
          <a:endParaRPr lang="pl-PL"/>
        </a:p>
      </dgm:t>
    </dgm:pt>
    <dgm:pt modelId="{6144413C-E987-4575-A33B-9FE9093C878D}">
      <dgm:prSet/>
      <dgm:spPr/>
      <dgm:t>
        <a:bodyPr/>
        <a:lstStyle/>
        <a:p>
          <a:r>
            <a:rPr lang="pl-PL" dirty="0"/>
            <a:t>zachodzi </a:t>
          </a:r>
          <a:r>
            <a:rPr lang="pl-PL" b="1" dirty="0"/>
            <a:t>naruszenie prawa materialnego</a:t>
          </a:r>
          <a:r>
            <a:rPr lang="pl-PL" dirty="0"/>
            <a:t>, a zgromadzone </a:t>
          </a:r>
          <a:r>
            <a:rPr lang="pl-PL" b="1" dirty="0"/>
            <a:t>dowody nie dają wystarczających podstaw do zmiany</a:t>
          </a:r>
          <a:r>
            <a:rPr lang="pl-PL" dirty="0"/>
            <a:t> wyroku, </a:t>
          </a:r>
          <a:r>
            <a:rPr lang="pl-PL" b="1" dirty="0"/>
            <a:t>uchyla </a:t>
          </a:r>
          <a:r>
            <a:rPr lang="pl-PL" dirty="0"/>
            <a:t>zaskarżony wyrok i przekazuje sprawę do </a:t>
          </a:r>
          <a:r>
            <a:rPr lang="pl-PL" b="1" dirty="0"/>
            <a:t>ponownego rozpoznania</a:t>
          </a:r>
          <a:endParaRPr lang="pl-PL" dirty="0"/>
        </a:p>
      </dgm:t>
    </dgm:pt>
    <dgm:pt modelId="{F06A7EE9-F507-40A3-9F2E-B56052F8DA31}" type="parTrans" cxnId="{FABC8D16-E6A9-4930-A594-F6D96C043524}">
      <dgm:prSet/>
      <dgm:spPr/>
      <dgm:t>
        <a:bodyPr/>
        <a:lstStyle/>
        <a:p>
          <a:endParaRPr lang="pl-PL"/>
        </a:p>
      </dgm:t>
    </dgm:pt>
    <dgm:pt modelId="{BCFC67DB-2FF3-44F0-8201-C5839041242B}" type="sibTrans" cxnId="{FABC8D16-E6A9-4930-A594-F6D96C043524}">
      <dgm:prSet/>
      <dgm:spPr/>
      <dgm:t>
        <a:bodyPr/>
        <a:lstStyle/>
        <a:p>
          <a:endParaRPr lang="pl-PL"/>
        </a:p>
      </dgm:t>
    </dgm:pt>
    <dgm:pt modelId="{66532172-BD4B-48F8-A5DF-3D8F949E435D}" type="pres">
      <dgm:prSet presAssocID="{4EC833D5-8556-42D1-8366-7297BE5A42D9}" presName="linearFlow" presStyleCnt="0">
        <dgm:presLayoutVars>
          <dgm:dir/>
          <dgm:resizeHandles val="exact"/>
        </dgm:presLayoutVars>
      </dgm:prSet>
      <dgm:spPr/>
    </dgm:pt>
    <dgm:pt modelId="{B5133F26-FBB1-4C4C-8088-79E3D58570DF}" type="pres">
      <dgm:prSet presAssocID="{D0DE1563-00F8-4BD8-A1F1-9E67CDCAC5EA}" presName="composite" presStyleCnt="0"/>
      <dgm:spPr/>
    </dgm:pt>
    <dgm:pt modelId="{54F57554-6133-48BA-9640-99E89C800FAF}" type="pres">
      <dgm:prSet presAssocID="{D0DE1563-00F8-4BD8-A1F1-9E67CDCAC5EA}" presName="imgShp" presStyleLbl="fgImgPlace1" presStyleIdx="0" presStyleCnt="7"/>
      <dgm:spPr/>
    </dgm:pt>
    <dgm:pt modelId="{2652784F-17A6-4574-969B-EE930792C791}" type="pres">
      <dgm:prSet presAssocID="{D0DE1563-00F8-4BD8-A1F1-9E67CDCAC5EA}" presName="txShp" presStyleLbl="node1" presStyleIdx="0" presStyleCnt="7">
        <dgm:presLayoutVars>
          <dgm:bulletEnabled val="1"/>
        </dgm:presLayoutVars>
      </dgm:prSet>
      <dgm:spPr/>
    </dgm:pt>
    <dgm:pt modelId="{5A62F57F-28DA-42FC-AF94-3DABA2DA84D9}" type="pres">
      <dgm:prSet presAssocID="{CB785E06-3060-48FA-A58D-C30800DC1162}" presName="spacing" presStyleCnt="0"/>
      <dgm:spPr/>
    </dgm:pt>
    <dgm:pt modelId="{ACAB625F-623A-4981-A5D3-7FE59C3CAD54}" type="pres">
      <dgm:prSet presAssocID="{F383CE8A-179C-407F-BFE1-A3E313CF2B6A}" presName="composite" presStyleCnt="0"/>
      <dgm:spPr/>
    </dgm:pt>
    <dgm:pt modelId="{8A749290-D492-4555-8773-0D147D7AC545}" type="pres">
      <dgm:prSet presAssocID="{F383CE8A-179C-407F-BFE1-A3E313CF2B6A}" presName="imgShp" presStyleLbl="fgImgPlace1" presStyleIdx="1" presStyleCnt="7"/>
      <dgm:spPr/>
    </dgm:pt>
    <dgm:pt modelId="{AC82930C-56C8-4A9E-B88C-94272D40EA6D}" type="pres">
      <dgm:prSet presAssocID="{F383CE8A-179C-407F-BFE1-A3E313CF2B6A}" presName="txShp" presStyleLbl="node1" presStyleIdx="1" presStyleCnt="7">
        <dgm:presLayoutVars>
          <dgm:bulletEnabled val="1"/>
        </dgm:presLayoutVars>
      </dgm:prSet>
      <dgm:spPr/>
    </dgm:pt>
    <dgm:pt modelId="{0EEF8C15-B1A3-44F9-AB17-C330BA9CECAC}" type="pres">
      <dgm:prSet presAssocID="{E3E580A5-6430-43A7-9E0F-DDF580DD53E2}" presName="spacing" presStyleCnt="0"/>
      <dgm:spPr/>
    </dgm:pt>
    <dgm:pt modelId="{14424D27-D5E2-450D-89AB-35F91BA1057B}" type="pres">
      <dgm:prSet presAssocID="{04733441-407E-4591-AC45-244E304B5E61}" presName="composite" presStyleCnt="0"/>
      <dgm:spPr/>
    </dgm:pt>
    <dgm:pt modelId="{3845368A-B9DE-41DD-8873-9026EEEDB136}" type="pres">
      <dgm:prSet presAssocID="{04733441-407E-4591-AC45-244E304B5E61}" presName="imgShp" presStyleLbl="fgImgPlace1" presStyleIdx="2" presStyleCnt="7"/>
      <dgm:spPr/>
    </dgm:pt>
    <dgm:pt modelId="{0B0FC9A6-5AC7-4A0B-A9DA-669101DF866E}" type="pres">
      <dgm:prSet presAssocID="{04733441-407E-4591-AC45-244E304B5E61}" presName="txShp" presStyleLbl="node1" presStyleIdx="2" presStyleCnt="7">
        <dgm:presLayoutVars>
          <dgm:bulletEnabled val="1"/>
        </dgm:presLayoutVars>
      </dgm:prSet>
      <dgm:spPr/>
    </dgm:pt>
    <dgm:pt modelId="{93AE1685-02A1-47EC-B73D-443AE07075A4}" type="pres">
      <dgm:prSet presAssocID="{FBCA02F1-27D7-4A11-81DF-F2AD3F5B0224}" presName="spacing" presStyleCnt="0"/>
      <dgm:spPr/>
    </dgm:pt>
    <dgm:pt modelId="{76FB684B-082B-4A69-AB18-17052F23AC58}" type="pres">
      <dgm:prSet presAssocID="{91BCB123-31DB-4F90-87F4-58C288B719F3}" presName="composite" presStyleCnt="0"/>
      <dgm:spPr/>
    </dgm:pt>
    <dgm:pt modelId="{9FDA088C-5F31-4CA2-BC97-49BBCD5052EB}" type="pres">
      <dgm:prSet presAssocID="{91BCB123-31DB-4F90-87F4-58C288B719F3}" presName="imgShp" presStyleLbl="fgImgPlace1" presStyleIdx="3" presStyleCnt="7"/>
      <dgm:spPr/>
    </dgm:pt>
    <dgm:pt modelId="{35B44E53-A784-4D90-BA18-5F3EC2DE2F22}" type="pres">
      <dgm:prSet presAssocID="{91BCB123-31DB-4F90-87F4-58C288B719F3}" presName="txShp" presStyleLbl="node1" presStyleIdx="3" presStyleCnt="7">
        <dgm:presLayoutVars>
          <dgm:bulletEnabled val="1"/>
        </dgm:presLayoutVars>
      </dgm:prSet>
      <dgm:spPr/>
    </dgm:pt>
    <dgm:pt modelId="{E6758DE7-8450-4A14-925D-6BDB14528CD2}" type="pres">
      <dgm:prSet presAssocID="{54341C23-B04D-4021-8611-A33CEBD981A4}" presName="spacing" presStyleCnt="0"/>
      <dgm:spPr/>
    </dgm:pt>
    <dgm:pt modelId="{596204BE-C1E0-4B8C-9A1A-B31AF6991452}" type="pres">
      <dgm:prSet presAssocID="{0CCEB332-059B-4182-91D9-C3625D4C6ED0}" presName="composite" presStyleCnt="0"/>
      <dgm:spPr/>
    </dgm:pt>
    <dgm:pt modelId="{1C044F34-0EB9-42F0-84B3-3511C8D89428}" type="pres">
      <dgm:prSet presAssocID="{0CCEB332-059B-4182-91D9-C3625D4C6ED0}" presName="imgShp" presStyleLbl="fgImgPlace1" presStyleIdx="4" presStyleCnt="7"/>
      <dgm:spPr/>
    </dgm:pt>
    <dgm:pt modelId="{0B416900-978A-4199-A50E-127C501759A8}" type="pres">
      <dgm:prSet presAssocID="{0CCEB332-059B-4182-91D9-C3625D4C6ED0}" presName="txShp" presStyleLbl="node1" presStyleIdx="4" presStyleCnt="7">
        <dgm:presLayoutVars>
          <dgm:bulletEnabled val="1"/>
        </dgm:presLayoutVars>
      </dgm:prSet>
      <dgm:spPr/>
    </dgm:pt>
    <dgm:pt modelId="{82FA2C0D-0089-4B82-9819-29218A12C72B}" type="pres">
      <dgm:prSet presAssocID="{41C866F1-D51E-4316-B9E4-813AD95C64C9}" presName="spacing" presStyleCnt="0"/>
      <dgm:spPr/>
    </dgm:pt>
    <dgm:pt modelId="{625497B8-D88D-4D21-8190-2C9690AC5F5A}" type="pres">
      <dgm:prSet presAssocID="{B3FFD019-3513-40D1-8357-6FDAE59FCA0B}" presName="composite" presStyleCnt="0"/>
      <dgm:spPr/>
    </dgm:pt>
    <dgm:pt modelId="{F81F4480-1147-4CC0-B9F2-7E6E1BC78C8F}" type="pres">
      <dgm:prSet presAssocID="{B3FFD019-3513-40D1-8357-6FDAE59FCA0B}" presName="imgShp" presStyleLbl="fgImgPlace1" presStyleIdx="5" presStyleCnt="7"/>
      <dgm:spPr/>
    </dgm:pt>
    <dgm:pt modelId="{61F3DA39-F419-40EE-9AA8-64E77F70EAF8}" type="pres">
      <dgm:prSet presAssocID="{B3FFD019-3513-40D1-8357-6FDAE59FCA0B}" presName="txShp" presStyleLbl="node1" presStyleIdx="5" presStyleCnt="7">
        <dgm:presLayoutVars>
          <dgm:bulletEnabled val="1"/>
        </dgm:presLayoutVars>
      </dgm:prSet>
      <dgm:spPr/>
    </dgm:pt>
    <dgm:pt modelId="{47ABC47E-F5E5-426B-A628-86EC4B7201A9}" type="pres">
      <dgm:prSet presAssocID="{6E074F86-9CF0-4642-98FC-117DAC3A21AE}" presName="spacing" presStyleCnt="0"/>
      <dgm:spPr/>
    </dgm:pt>
    <dgm:pt modelId="{22E00078-D6B5-4EC6-9C3F-87D329091EBE}" type="pres">
      <dgm:prSet presAssocID="{6144413C-E987-4575-A33B-9FE9093C878D}" presName="composite" presStyleCnt="0"/>
      <dgm:spPr/>
    </dgm:pt>
    <dgm:pt modelId="{F6A7E71A-D387-4536-926E-601EA2AFC5A8}" type="pres">
      <dgm:prSet presAssocID="{6144413C-E987-4575-A33B-9FE9093C878D}" presName="imgShp" presStyleLbl="fgImgPlace1" presStyleIdx="6" presStyleCnt="7"/>
      <dgm:spPr/>
    </dgm:pt>
    <dgm:pt modelId="{C54DB982-C0A3-43A0-AC13-1FC2CBD0A35C}" type="pres">
      <dgm:prSet presAssocID="{6144413C-E987-4575-A33B-9FE9093C878D}" presName="txShp" presStyleLbl="node1" presStyleIdx="6" presStyleCnt="7">
        <dgm:presLayoutVars>
          <dgm:bulletEnabled val="1"/>
        </dgm:presLayoutVars>
      </dgm:prSet>
      <dgm:spPr/>
    </dgm:pt>
  </dgm:ptLst>
  <dgm:cxnLst>
    <dgm:cxn modelId="{304A1006-9CC6-4F27-BEDB-8703933B9DAD}" type="presOf" srcId="{4EC833D5-8556-42D1-8366-7297BE5A42D9}" destId="{66532172-BD4B-48F8-A5DF-3D8F949E435D}" srcOrd="0" destOrd="0" presId="urn:microsoft.com/office/officeart/2005/8/layout/vList3#1"/>
    <dgm:cxn modelId="{701F4E08-B3D9-42FB-B867-E2559A5417C6}" srcId="{4EC833D5-8556-42D1-8366-7297BE5A42D9}" destId="{0CCEB332-059B-4182-91D9-C3625D4C6ED0}" srcOrd="4" destOrd="0" parTransId="{89E29384-4270-4172-B204-3E98E01A598A}" sibTransId="{41C866F1-D51E-4316-B9E4-813AD95C64C9}"/>
    <dgm:cxn modelId="{FABC8D16-E6A9-4930-A594-F6D96C043524}" srcId="{4EC833D5-8556-42D1-8366-7297BE5A42D9}" destId="{6144413C-E987-4575-A33B-9FE9093C878D}" srcOrd="6" destOrd="0" parTransId="{F06A7EE9-F507-40A3-9F2E-B56052F8DA31}" sibTransId="{BCFC67DB-2FF3-44F0-8201-C5839041242B}"/>
    <dgm:cxn modelId="{CE557C19-098D-416E-B03F-53AF9E77E3DC}" srcId="{4EC833D5-8556-42D1-8366-7297BE5A42D9}" destId="{91BCB123-31DB-4F90-87F4-58C288B719F3}" srcOrd="3" destOrd="0" parTransId="{64601E17-1E54-4CCD-81E8-18C7F4636647}" sibTransId="{54341C23-B04D-4021-8611-A33CEBD981A4}"/>
    <dgm:cxn modelId="{DBA19A36-2AB3-4C42-822C-C3202A2DCFFE}" srcId="{4EC833D5-8556-42D1-8366-7297BE5A42D9}" destId="{B3FFD019-3513-40D1-8357-6FDAE59FCA0B}" srcOrd="5" destOrd="0" parTransId="{773976A3-68D1-495F-908C-8BE1B7240312}" sibTransId="{6E074F86-9CF0-4642-98FC-117DAC3A21AE}"/>
    <dgm:cxn modelId="{5A56AF4D-700A-4125-A2BA-CC64C3F1E44F}" type="presOf" srcId="{91BCB123-31DB-4F90-87F4-58C288B719F3}" destId="{35B44E53-A784-4D90-BA18-5F3EC2DE2F22}" srcOrd="0" destOrd="0" presId="urn:microsoft.com/office/officeart/2005/8/layout/vList3#1"/>
    <dgm:cxn modelId="{15674372-02FE-4FD2-B0A7-2B90B2297AB7}" type="presOf" srcId="{0CCEB332-059B-4182-91D9-C3625D4C6ED0}" destId="{0B416900-978A-4199-A50E-127C501759A8}" srcOrd="0" destOrd="0" presId="urn:microsoft.com/office/officeart/2005/8/layout/vList3#1"/>
    <dgm:cxn modelId="{2B6C8856-1D56-4ED5-927E-6AEEB915CC4A}" srcId="{4EC833D5-8556-42D1-8366-7297BE5A42D9}" destId="{D0DE1563-00F8-4BD8-A1F1-9E67CDCAC5EA}" srcOrd="0" destOrd="0" parTransId="{5689D080-982A-4FD8-A27B-E1CAC9F17653}" sibTransId="{CB785E06-3060-48FA-A58D-C30800DC1162}"/>
    <dgm:cxn modelId="{BE946DA3-3E37-4DE5-9B90-3F9AEB31F6F7}" type="presOf" srcId="{6144413C-E987-4575-A33B-9FE9093C878D}" destId="{C54DB982-C0A3-43A0-AC13-1FC2CBD0A35C}" srcOrd="0" destOrd="0" presId="urn:microsoft.com/office/officeart/2005/8/layout/vList3#1"/>
    <dgm:cxn modelId="{933496AE-14FF-434E-958F-EBDF0C7682E3}" srcId="{4EC833D5-8556-42D1-8366-7297BE5A42D9}" destId="{F383CE8A-179C-407F-BFE1-A3E313CF2B6A}" srcOrd="1" destOrd="0" parTransId="{CDC67739-A2E5-4BFA-A6C6-28F5B38E602A}" sibTransId="{E3E580A5-6430-43A7-9E0F-DDF580DD53E2}"/>
    <dgm:cxn modelId="{A61602B8-7DC4-4024-B0FF-E772BA69D6AF}" type="presOf" srcId="{B3FFD019-3513-40D1-8357-6FDAE59FCA0B}" destId="{61F3DA39-F419-40EE-9AA8-64E77F70EAF8}" srcOrd="0" destOrd="0" presId="urn:microsoft.com/office/officeart/2005/8/layout/vList3#1"/>
    <dgm:cxn modelId="{3F5EF0BB-4D85-4C3D-8CB6-3A3EEA7E1DAF}" type="presOf" srcId="{F383CE8A-179C-407F-BFE1-A3E313CF2B6A}" destId="{AC82930C-56C8-4A9E-B88C-94272D40EA6D}" srcOrd="0" destOrd="0" presId="urn:microsoft.com/office/officeart/2005/8/layout/vList3#1"/>
    <dgm:cxn modelId="{E7C2EEC1-2357-4903-B1E1-17D6CF502EC8}" type="presOf" srcId="{04733441-407E-4591-AC45-244E304B5E61}" destId="{0B0FC9A6-5AC7-4A0B-A9DA-669101DF866E}" srcOrd="0" destOrd="0" presId="urn:microsoft.com/office/officeart/2005/8/layout/vList3#1"/>
    <dgm:cxn modelId="{7622D5CC-1F70-4E8B-B8B3-190B7CFF69B4}" type="presOf" srcId="{D0DE1563-00F8-4BD8-A1F1-9E67CDCAC5EA}" destId="{2652784F-17A6-4574-969B-EE930792C791}" srcOrd="0" destOrd="0" presId="urn:microsoft.com/office/officeart/2005/8/layout/vList3#1"/>
    <dgm:cxn modelId="{0FDFFBD5-10F3-4329-9414-F55E822D8F56}" srcId="{4EC833D5-8556-42D1-8366-7297BE5A42D9}" destId="{04733441-407E-4591-AC45-244E304B5E61}" srcOrd="2" destOrd="0" parTransId="{0CB6A0B6-E992-4F7F-861E-2EDF42D7446C}" sibTransId="{FBCA02F1-27D7-4A11-81DF-F2AD3F5B0224}"/>
    <dgm:cxn modelId="{FE3E3B19-AF0E-40AF-B6BC-0990AE293FA6}" type="presParOf" srcId="{66532172-BD4B-48F8-A5DF-3D8F949E435D}" destId="{B5133F26-FBB1-4C4C-8088-79E3D58570DF}" srcOrd="0" destOrd="0" presId="urn:microsoft.com/office/officeart/2005/8/layout/vList3#1"/>
    <dgm:cxn modelId="{43CAE6ED-3F7B-4002-97E8-9BB3C8034EF9}" type="presParOf" srcId="{B5133F26-FBB1-4C4C-8088-79E3D58570DF}" destId="{54F57554-6133-48BA-9640-99E89C800FAF}" srcOrd="0" destOrd="0" presId="urn:microsoft.com/office/officeart/2005/8/layout/vList3#1"/>
    <dgm:cxn modelId="{ED1C091E-C926-4546-9F90-FFC9C2A3CB61}" type="presParOf" srcId="{B5133F26-FBB1-4C4C-8088-79E3D58570DF}" destId="{2652784F-17A6-4574-969B-EE930792C791}" srcOrd="1" destOrd="0" presId="urn:microsoft.com/office/officeart/2005/8/layout/vList3#1"/>
    <dgm:cxn modelId="{239B71E7-5FF3-40BC-8B07-464B7AE2F4C2}" type="presParOf" srcId="{66532172-BD4B-48F8-A5DF-3D8F949E435D}" destId="{5A62F57F-28DA-42FC-AF94-3DABA2DA84D9}" srcOrd="1" destOrd="0" presId="urn:microsoft.com/office/officeart/2005/8/layout/vList3#1"/>
    <dgm:cxn modelId="{B83ED529-415C-44D7-A614-97F257F5F825}" type="presParOf" srcId="{66532172-BD4B-48F8-A5DF-3D8F949E435D}" destId="{ACAB625F-623A-4981-A5D3-7FE59C3CAD54}" srcOrd="2" destOrd="0" presId="urn:microsoft.com/office/officeart/2005/8/layout/vList3#1"/>
    <dgm:cxn modelId="{73486D55-C77E-44FD-9D1E-4B81221CA4BE}" type="presParOf" srcId="{ACAB625F-623A-4981-A5D3-7FE59C3CAD54}" destId="{8A749290-D492-4555-8773-0D147D7AC545}" srcOrd="0" destOrd="0" presId="urn:microsoft.com/office/officeart/2005/8/layout/vList3#1"/>
    <dgm:cxn modelId="{F31A0F9A-901B-43E1-8B62-9E6138C6E10A}" type="presParOf" srcId="{ACAB625F-623A-4981-A5D3-7FE59C3CAD54}" destId="{AC82930C-56C8-4A9E-B88C-94272D40EA6D}" srcOrd="1" destOrd="0" presId="urn:microsoft.com/office/officeart/2005/8/layout/vList3#1"/>
    <dgm:cxn modelId="{01097073-06AB-4E9C-BD08-31B5A1715547}" type="presParOf" srcId="{66532172-BD4B-48F8-A5DF-3D8F949E435D}" destId="{0EEF8C15-B1A3-44F9-AB17-C330BA9CECAC}" srcOrd="3" destOrd="0" presId="urn:microsoft.com/office/officeart/2005/8/layout/vList3#1"/>
    <dgm:cxn modelId="{6DCAFD0A-8126-4C68-BCD8-75396B3893EB}" type="presParOf" srcId="{66532172-BD4B-48F8-A5DF-3D8F949E435D}" destId="{14424D27-D5E2-450D-89AB-35F91BA1057B}" srcOrd="4" destOrd="0" presId="urn:microsoft.com/office/officeart/2005/8/layout/vList3#1"/>
    <dgm:cxn modelId="{44139050-1766-416A-8210-DECF65E7550F}" type="presParOf" srcId="{14424D27-D5E2-450D-89AB-35F91BA1057B}" destId="{3845368A-B9DE-41DD-8873-9026EEEDB136}" srcOrd="0" destOrd="0" presId="urn:microsoft.com/office/officeart/2005/8/layout/vList3#1"/>
    <dgm:cxn modelId="{9A80E8EE-9AC9-4043-8E36-2EBDC75D9A18}" type="presParOf" srcId="{14424D27-D5E2-450D-89AB-35F91BA1057B}" destId="{0B0FC9A6-5AC7-4A0B-A9DA-669101DF866E}" srcOrd="1" destOrd="0" presId="urn:microsoft.com/office/officeart/2005/8/layout/vList3#1"/>
    <dgm:cxn modelId="{40C5E071-B51B-41AB-8736-0DBB4A29B68E}" type="presParOf" srcId="{66532172-BD4B-48F8-A5DF-3D8F949E435D}" destId="{93AE1685-02A1-47EC-B73D-443AE07075A4}" srcOrd="5" destOrd="0" presId="urn:microsoft.com/office/officeart/2005/8/layout/vList3#1"/>
    <dgm:cxn modelId="{60D10050-4756-4AB7-8245-0D5EB55D1698}" type="presParOf" srcId="{66532172-BD4B-48F8-A5DF-3D8F949E435D}" destId="{76FB684B-082B-4A69-AB18-17052F23AC58}" srcOrd="6" destOrd="0" presId="urn:microsoft.com/office/officeart/2005/8/layout/vList3#1"/>
    <dgm:cxn modelId="{801A68B7-DA91-42DF-BFE3-B343B46E181F}" type="presParOf" srcId="{76FB684B-082B-4A69-AB18-17052F23AC58}" destId="{9FDA088C-5F31-4CA2-BC97-49BBCD5052EB}" srcOrd="0" destOrd="0" presId="urn:microsoft.com/office/officeart/2005/8/layout/vList3#1"/>
    <dgm:cxn modelId="{E14D363D-0A22-4909-A011-E2F8C7389973}" type="presParOf" srcId="{76FB684B-082B-4A69-AB18-17052F23AC58}" destId="{35B44E53-A784-4D90-BA18-5F3EC2DE2F22}" srcOrd="1" destOrd="0" presId="urn:microsoft.com/office/officeart/2005/8/layout/vList3#1"/>
    <dgm:cxn modelId="{42758576-0718-4909-B507-986F57E7CF51}" type="presParOf" srcId="{66532172-BD4B-48F8-A5DF-3D8F949E435D}" destId="{E6758DE7-8450-4A14-925D-6BDB14528CD2}" srcOrd="7" destOrd="0" presId="urn:microsoft.com/office/officeart/2005/8/layout/vList3#1"/>
    <dgm:cxn modelId="{79D349AE-83E7-422B-8238-07A82F459706}" type="presParOf" srcId="{66532172-BD4B-48F8-A5DF-3D8F949E435D}" destId="{596204BE-C1E0-4B8C-9A1A-B31AF6991452}" srcOrd="8" destOrd="0" presId="urn:microsoft.com/office/officeart/2005/8/layout/vList3#1"/>
    <dgm:cxn modelId="{7A4BC109-9901-4F7E-B61E-B2D1CC961CCB}" type="presParOf" srcId="{596204BE-C1E0-4B8C-9A1A-B31AF6991452}" destId="{1C044F34-0EB9-42F0-84B3-3511C8D89428}" srcOrd="0" destOrd="0" presId="urn:microsoft.com/office/officeart/2005/8/layout/vList3#1"/>
    <dgm:cxn modelId="{9EF08856-3819-459C-933A-ABF2C4C8645D}" type="presParOf" srcId="{596204BE-C1E0-4B8C-9A1A-B31AF6991452}" destId="{0B416900-978A-4199-A50E-127C501759A8}" srcOrd="1" destOrd="0" presId="urn:microsoft.com/office/officeart/2005/8/layout/vList3#1"/>
    <dgm:cxn modelId="{4B74E900-E2ED-4C17-9065-65342AA399E6}" type="presParOf" srcId="{66532172-BD4B-48F8-A5DF-3D8F949E435D}" destId="{82FA2C0D-0089-4B82-9819-29218A12C72B}" srcOrd="9" destOrd="0" presId="urn:microsoft.com/office/officeart/2005/8/layout/vList3#1"/>
    <dgm:cxn modelId="{17AA64A2-1D77-4D2A-B4F1-FF7F65EA61AF}" type="presParOf" srcId="{66532172-BD4B-48F8-A5DF-3D8F949E435D}" destId="{625497B8-D88D-4D21-8190-2C9690AC5F5A}" srcOrd="10" destOrd="0" presId="urn:microsoft.com/office/officeart/2005/8/layout/vList3#1"/>
    <dgm:cxn modelId="{37160829-71EC-4CD4-AC64-E0392C62BEFD}" type="presParOf" srcId="{625497B8-D88D-4D21-8190-2C9690AC5F5A}" destId="{F81F4480-1147-4CC0-B9F2-7E6E1BC78C8F}" srcOrd="0" destOrd="0" presId="urn:microsoft.com/office/officeart/2005/8/layout/vList3#1"/>
    <dgm:cxn modelId="{EFDCC1F6-FFA8-4E50-910F-6C40940C62CF}" type="presParOf" srcId="{625497B8-D88D-4D21-8190-2C9690AC5F5A}" destId="{61F3DA39-F419-40EE-9AA8-64E77F70EAF8}" srcOrd="1" destOrd="0" presId="urn:microsoft.com/office/officeart/2005/8/layout/vList3#1"/>
    <dgm:cxn modelId="{463B42F7-9D0E-4E31-A7CA-56870F4D5878}" type="presParOf" srcId="{66532172-BD4B-48F8-A5DF-3D8F949E435D}" destId="{47ABC47E-F5E5-426B-A628-86EC4B7201A9}" srcOrd="11" destOrd="0" presId="urn:microsoft.com/office/officeart/2005/8/layout/vList3#1"/>
    <dgm:cxn modelId="{47635D9E-B521-4D32-9C81-15BAD8A8EA97}" type="presParOf" srcId="{66532172-BD4B-48F8-A5DF-3D8F949E435D}" destId="{22E00078-D6B5-4EC6-9C3F-87D329091EBE}" srcOrd="12" destOrd="0" presId="urn:microsoft.com/office/officeart/2005/8/layout/vList3#1"/>
    <dgm:cxn modelId="{8EEFF7A8-9A1E-496C-9E6A-122F03236AC9}" type="presParOf" srcId="{22E00078-D6B5-4EC6-9C3F-87D329091EBE}" destId="{F6A7E71A-D387-4536-926E-601EA2AFC5A8}" srcOrd="0" destOrd="0" presId="urn:microsoft.com/office/officeart/2005/8/layout/vList3#1"/>
    <dgm:cxn modelId="{14347DF7-ECE9-409C-BB3C-060CEEABF982}" type="presParOf" srcId="{22E00078-D6B5-4EC6-9C3F-87D329091EBE}" destId="{C54DB982-C0A3-43A0-AC13-1FC2CBD0A35C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3B3C8-7716-436D-A855-D7E70EE0A639}">
      <dsp:nvSpPr>
        <dsp:cNvPr id="0" name=""/>
        <dsp:cNvSpPr/>
      </dsp:nvSpPr>
      <dsp:spPr bwMode="white">
        <a:xfrm>
          <a:off x="3173503" y="2047465"/>
          <a:ext cx="1718285" cy="17182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POSTĘPOWANIA ODRĘBNE</a:t>
          </a:r>
        </a:p>
      </dsp:txBody>
      <dsp:txXfrm>
        <a:off x="3425140" y="2299102"/>
        <a:ext cx="1215011" cy="1215011"/>
      </dsp:txXfrm>
    </dsp:sp>
    <dsp:sp modelId="{B4B29316-605E-461C-A6A1-377924C28232}">
      <dsp:nvSpPr>
        <dsp:cNvPr id="0" name=""/>
        <dsp:cNvSpPr/>
      </dsp:nvSpPr>
      <dsp:spPr>
        <a:xfrm rot="12900000">
          <a:off x="2067787" y="1747172"/>
          <a:ext cx="1317408" cy="48971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2E49BE5-5D13-459C-8150-36AD07AEEC5A}">
      <dsp:nvSpPr>
        <dsp:cNvPr id="0" name=""/>
        <dsp:cNvSpPr/>
      </dsp:nvSpPr>
      <dsp:spPr bwMode="white">
        <a:xfrm>
          <a:off x="1370726" y="961262"/>
          <a:ext cx="1632371" cy="13058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Specyfika określonej kategorii spraw</a:t>
          </a:r>
        </a:p>
      </dsp:txBody>
      <dsp:txXfrm>
        <a:off x="1408974" y="999510"/>
        <a:ext cx="1555875" cy="1229400"/>
      </dsp:txXfrm>
    </dsp:sp>
    <dsp:sp modelId="{F32F13E4-5A9C-4AAB-B157-FBBCFA5A3FB0}">
      <dsp:nvSpPr>
        <dsp:cNvPr id="0" name=""/>
        <dsp:cNvSpPr/>
      </dsp:nvSpPr>
      <dsp:spPr>
        <a:xfrm rot="16200000">
          <a:off x="3373942" y="1067231"/>
          <a:ext cx="1317408" cy="48971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1AF410F-D5B8-47BD-BD5B-ACEF7F9BB6A8}">
      <dsp:nvSpPr>
        <dsp:cNvPr id="0" name=""/>
        <dsp:cNvSpPr/>
      </dsp:nvSpPr>
      <dsp:spPr bwMode="white">
        <a:xfrm>
          <a:off x="3216460" y="434"/>
          <a:ext cx="1632371" cy="13058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Cel wyodrębnienia nr 1:Wymóg większego zaangażowania i kontroli sądu lub</a:t>
          </a:r>
        </a:p>
      </dsp:txBody>
      <dsp:txXfrm>
        <a:off x="3254708" y="38682"/>
        <a:ext cx="1555875" cy="1229400"/>
      </dsp:txXfrm>
    </dsp:sp>
    <dsp:sp modelId="{5D28C115-B550-43FB-9E8A-D0B257081966}">
      <dsp:nvSpPr>
        <dsp:cNvPr id="0" name=""/>
        <dsp:cNvSpPr/>
      </dsp:nvSpPr>
      <dsp:spPr>
        <a:xfrm rot="19500000">
          <a:off x="4680097" y="1747172"/>
          <a:ext cx="1317408" cy="489711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6D5B27F-778B-42FB-92AA-B5416903E69A}">
      <dsp:nvSpPr>
        <dsp:cNvPr id="0" name=""/>
        <dsp:cNvSpPr/>
      </dsp:nvSpPr>
      <dsp:spPr bwMode="white">
        <a:xfrm>
          <a:off x="5062195" y="961262"/>
          <a:ext cx="1632371" cy="130589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Cel wyodrębnienia nr 2: przyspieszenie postępowania, np. EPU</a:t>
          </a:r>
        </a:p>
      </dsp:txBody>
      <dsp:txXfrm>
        <a:off x="5100443" y="999510"/>
        <a:ext cx="1555875" cy="1229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6CF7C-3D73-42D7-8702-AD9CE47D81D7}">
      <dsp:nvSpPr>
        <dsp:cNvPr id="0" name=""/>
        <dsp:cNvSpPr/>
      </dsp:nvSpPr>
      <dsp:spPr>
        <a:xfrm>
          <a:off x="0" y="464346"/>
          <a:ext cx="2571768" cy="12858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POSTĘPOWANIA ODRĘBNE</a:t>
          </a:r>
        </a:p>
      </dsp:txBody>
      <dsp:txXfrm>
        <a:off x="37662" y="502008"/>
        <a:ext cx="2496444" cy="1210560"/>
      </dsp:txXfrm>
    </dsp:sp>
    <dsp:sp modelId="{DAE8F19F-9C8C-45FF-BBE9-8FB6502B3EFA}">
      <dsp:nvSpPr>
        <dsp:cNvPr id="0" name=""/>
        <dsp:cNvSpPr/>
      </dsp:nvSpPr>
      <dsp:spPr>
        <a:xfrm>
          <a:off x="257176" y="1750231"/>
          <a:ext cx="257176" cy="964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4413"/>
              </a:lnTo>
              <a:lnTo>
                <a:pt x="257176" y="964413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CDBF64-3224-4152-9B1E-B441901EF548}">
      <dsp:nvSpPr>
        <dsp:cNvPr id="0" name=""/>
        <dsp:cNvSpPr/>
      </dsp:nvSpPr>
      <dsp:spPr>
        <a:xfrm>
          <a:off x="514353" y="2071701"/>
          <a:ext cx="2057414" cy="12858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OBLIGATORYJNE</a:t>
          </a:r>
        </a:p>
      </dsp:txBody>
      <dsp:txXfrm>
        <a:off x="552015" y="2109363"/>
        <a:ext cx="1982090" cy="1210560"/>
      </dsp:txXfrm>
    </dsp:sp>
    <dsp:sp modelId="{0059D835-397D-4C3A-BFA9-CDA0B3534F36}">
      <dsp:nvSpPr>
        <dsp:cNvPr id="0" name=""/>
        <dsp:cNvSpPr/>
      </dsp:nvSpPr>
      <dsp:spPr>
        <a:xfrm>
          <a:off x="257176" y="1750231"/>
          <a:ext cx="257176" cy="2571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1767"/>
              </a:lnTo>
              <a:lnTo>
                <a:pt x="257176" y="2571767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E02FBD-07C2-40E4-B0C0-B8056FE9B5BC}">
      <dsp:nvSpPr>
        <dsp:cNvPr id="0" name=""/>
        <dsp:cNvSpPr/>
      </dsp:nvSpPr>
      <dsp:spPr>
        <a:xfrm>
          <a:off x="514353" y="3679057"/>
          <a:ext cx="2057414" cy="12858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FAKULTATYWNE</a:t>
          </a:r>
        </a:p>
      </dsp:txBody>
      <dsp:txXfrm>
        <a:off x="552015" y="3716719"/>
        <a:ext cx="1982090" cy="12105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0DBFB-46F9-4CB4-A6CC-AB8A8F1E63D7}">
      <dsp:nvSpPr>
        <dsp:cNvPr id="0" name=""/>
        <dsp:cNvSpPr/>
      </dsp:nvSpPr>
      <dsp:spPr>
        <a:xfrm>
          <a:off x="1190" y="0"/>
          <a:ext cx="2539007" cy="6429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POSTĘPOWANIE ODRĘBNE A</a:t>
          </a:r>
        </a:p>
      </dsp:txBody>
      <dsp:txXfrm>
        <a:off x="20021" y="18831"/>
        <a:ext cx="2501345" cy="605280"/>
      </dsp:txXfrm>
    </dsp:sp>
    <dsp:sp modelId="{BED87A5A-8EB2-4AC8-B458-9E8FAC206DB9}">
      <dsp:nvSpPr>
        <dsp:cNvPr id="0" name=""/>
        <dsp:cNvSpPr/>
      </dsp:nvSpPr>
      <dsp:spPr>
        <a:xfrm>
          <a:off x="2794099" y="6634"/>
          <a:ext cx="538269" cy="6296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700" kern="1200"/>
        </a:p>
      </dsp:txBody>
      <dsp:txXfrm>
        <a:off x="2794099" y="132569"/>
        <a:ext cx="376788" cy="377803"/>
      </dsp:txXfrm>
    </dsp:sp>
    <dsp:sp modelId="{D6BDC332-0933-4688-88EE-14C858141D49}">
      <dsp:nvSpPr>
        <dsp:cNvPr id="0" name=""/>
        <dsp:cNvSpPr/>
      </dsp:nvSpPr>
      <dsp:spPr>
        <a:xfrm>
          <a:off x="3555801" y="0"/>
          <a:ext cx="2539007" cy="6429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POSTĘPOWANIE ODRĘBNE B</a:t>
          </a:r>
        </a:p>
      </dsp:txBody>
      <dsp:txXfrm>
        <a:off x="3574632" y="18831"/>
        <a:ext cx="2501345" cy="6052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0DBFB-46F9-4CB4-A6CC-AB8A8F1E63D7}">
      <dsp:nvSpPr>
        <dsp:cNvPr id="0" name=""/>
        <dsp:cNvSpPr/>
      </dsp:nvSpPr>
      <dsp:spPr>
        <a:xfrm>
          <a:off x="1190" y="0"/>
          <a:ext cx="2539007" cy="6429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POSTĘPOWANIE ODRĘBNE A</a:t>
          </a:r>
        </a:p>
      </dsp:txBody>
      <dsp:txXfrm>
        <a:off x="20021" y="18831"/>
        <a:ext cx="2501345" cy="605280"/>
      </dsp:txXfrm>
    </dsp:sp>
    <dsp:sp modelId="{BED87A5A-8EB2-4AC8-B458-9E8FAC206DB9}">
      <dsp:nvSpPr>
        <dsp:cNvPr id="0" name=""/>
        <dsp:cNvSpPr/>
      </dsp:nvSpPr>
      <dsp:spPr>
        <a:xfrm>
          <a:off x="2794099" y="6634"/>
          <a:ext cx="538269" cy="6296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/>
        </a:p>
      </dsp:txBody>
      <dsp:txXfrm>
        <a:off x="2794099" y="132569"/>
        <a:ext cx="376788" cy="377803"/>
      </dsp:txXfrm>
    </dsp:sp>
    <dsp:sp modelId="{D6BDC332-0933-4688-88EE-14C858141D49}">
      <dsp:nvSpPr>
        <dsp:cNvPr id="0" name=""/>
        <dsp:cNvSpPr/>
      </dsp:nvSpPr>
      <dsp:spPr>
        <a:xfrm>
          <a:off x="3555801" y="0"/>
          <a:ext cx="2539007" cy="6429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POSTĘPOWANIE ZWYKŁE- POMINIĘCIE PRZEPISÓW POSTĘPOWANIA ODRĘBNEGO</a:t>
          </a:r>
        </a:p>
      </dsp:txBody>
      <dsp:txXfrm>
        <a:off x="3574632" y="18831"/>
        <a:ext cx="2501345" cy="6052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47B92F-3AA8-403C-AB8F-43F2B2081155}">
      <dsp:nvSpPr>
        <dsp:cNvPr id="0" name=""/>
        <dsp:cNvSpPr/>
      </dsp:nvSpPr>
      <dsp:spPr>
        <a:xfrm>
          <a:off x="2993399" y="1714897"/>
          <a:ext cx="2657198" cy="242098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POSTĘPOWANIE UPROSZCZONE</a:t>
          </a:r>
        </a:p>
      </dsp:txBody>
      <dsp:txXfrm>
        <a:off x="3382537" y="2069442"/>
        <a:ext cx="1878922" cy="1711897"/>
      </dsp:txXfrm>
    </dsp:sp>
    <dsp:sp modelId="{38A66F47-F2D5-4495-B909-AA6F921CD8BB}">
      <dsp:nvSpPr>
        <dsp:cNvPr id="0" name=""/>
        <dsp:cNvSpPr/>
      </dsp:nvSpPr>
      <dsp:spPr>
        <a:xfrm>
          <a:off x="3525390" y="52512"/>
          <a:ext cx="1593216" cy="1593216"/>
        </a:xfrm>
        <a:prstGeom prst="ellipse">
          <a:avLst/>
        </a:prstGeom>
        <a:solidFill>
          <a:schemeClr val="accent2">
            <a:alpha val="50000"/>
            <a:hueOff val="-217828"/>
            <a:satOff val="-95"/>
            <a:lumOff val="-19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Źródłem roszczenia nie musi być tylko umowa! Może być to także czyn niedozwolony</a:t>
          </a:r>
        </a:p>
      </dsp:txBody>
      <dsp:txXfrm>
        <a:off x="3758711" y="285833"/>
        <a:ext cx="1126574" cy="1126574"/>
      </dsp:txXfrm>
    </dsp:sp>
    <dsp:sp modelId="{AF369AC1-8A60-4165-80DF-B607DD0C900E}">
      <dsp:nvSpPr>
        <dsp:cNvPr id="0" name=""/>
        <dsp:cNvSpPr/>
      </dsp:nvSpPr>
      <dsp:spPr>
        <a:xfrm>
          <a:off x="5148685" y="834249"/>
          <a:ext cx="1593216" cy="1593216"/>
        </a:xfrm>
        <a:prstGeom prst="ellipse">
          <a:avLst/>
        </a:prstGeom>
        <a:solidFill>
          <a:schemeClr val="accent2">
            <a:alpha val="50000"/>
            <a:hueOff val="-435656"/>
            <a:satOff val="-189"/>
            <a:lumOff val="-39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Wyłączenie powództw o ustalenie lub o ukształtowanie prawa lub stosunku prawnego</a:t>
          </a:r>
        </a:p>
      </dsp:txBody>
      <dsp:txXfrm>
        <a:off x="5382006" y="1067570"/>
        <a:ext cx="1126574" cy="1126574"/>
      </dsp:txXfrm>
    </dsp:sp>
    <dsp:sp modelId="{D05D3E81-F60B-4D43-8FDF-A1B2F79AFAD9}">
      <dsp:nvSpPr>
        <dsp:cNvPr id="0" name=""/>
        <dsp:cNvSpPr/>
      </dsp:nvSpPr>
      <dsp:spPr>
        <a:xfrm>
          <a:off x="5549605" y="2590797"/>
          <a:ext cx="1593216" cy="1593216"/>
        </a:xfrm>
        <a:prstGeom prst="ellipse">
          <a:avLst/>
        </a:prstGeom>
        <a:solidFill>
          <a:schemeClr val="accent2">
            <a:alpha val="50000"/>
            <a:hueOff val="-653484"/>
            <a:satOff val="-284"/>
            <a:lumOff val="-59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Właściwy SR dla wszystkich spraw rozpatrywanych  w ramach post. </a:t>
          </a:r>
          <a:r>
            <a:rPr lang="pl-PL" sz="1000" kern="1200" dirty="0" err="1"/>
            <a:t>upr</a:t>
          </a:r>
          <a:r>
            <a:rPr lang="pl-PL" sz="1000" kern="1200" dirty="0"/>
            <a:t>. Za wyjątkiem spraw o rentę</a:t>
          </a:r>
        </a:p>
      </dsp:txBody>
      <dsp:txXfrm>
        <a:off x="5782926" y="2824118"/>
        <a:ext cx="1126574" cy="1126574"/>
      </dsp:txXfrm>
    </dsp:sp>
    <dsp:sp modelId="{C9E257BA-2137-48E0-A9E7-65DC3F26D2D7}">
      <dsp:nvSpPr>
        <dsp:cNvPr id="0" name=""/>
        <dsp:cNvSpPr/>
      </dsp:nvSpPr>
      <dsp:spPr>
        <a:xfrm>
          <a:off x="4426251" y="3999439"/>
          <a:ext cx="1593216" cy="1593216"/>
        </a:xfrm>
        <a:prstGeom prst="ellipse">
          <a:avLst/>
        </a:prstGeom>
        <a:solidFill>
          <a:schemeClr val="accent2">
            <a:alpha val="50000"/>
            <a:hueOff val="-871312"/>
            <a:satOff val="-378"/>
            <a:lumOff val="-79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SO właściwy dla spraw o rentę</a:t>
          </a:r>
        </a:p>
      </dsp:txBody>
      <dsp:txXfrm>
        <a:off x="4659572" y="4232760"/>
        <a:ext cx="1126574" cy="1126574"/>
      </dsp:txXfrm>
    </dsp:sp>
    <dsp:sp modelId="{F9166ACE-2618-49B5-B1AF-2CF7B7180834}">
      <dsp:nvSpPr>
        <dsp:cNvPr id="0" name=""/>
        <dsp:cNvSpPr/>
      </dsp:nvSpPr>
      <dsp:spPr>
        <a:xfrm>
          <a:off x="2624530" y="3999439"/>
          <a:ext cx="1593216" cy="1593216"/>
        </a:xfrm>
        <a:prstGeom prst="ellipse">
          <a:avLst/>
        </a:prstGeom>
        <a:solidFill>
          <a:schemeClr val="accent2">
            <a:alpha val="50000"/>
            <a:hueOff val="-1089140"/>
            <a:satOff val="-473"/>
            <a:lumOff val="-99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Powództwa o świadczenie przy WPS nieprzekraczającym 20 tys. PLN</a:t>
          </a:r>
        </a:p>
      </dsp:txBody>
      <dsp:txXfrm>
        <a:off x="2857851" y="4232760"/>
        <a:ext cx="1126574" cy="1126574"/>
      </dsp:txXfrm>
    </dsp:sp>
    <dsp:sp modelId="{609FA6A4-2448-417A-A572-89FB15B7AE6D}">
      <dsp:nvSpPr>
        <dsp:cNvPr id="0" name=""/>
        <dsp:cNvSpPr/>
      </dsp:nvSpPr>
      <dsp:spPr>
        <a:xfrm>
          <a:off x="1501175" y="2590797"/>
          <a:ext cx="1593216" cy="1593216"/>
        </a:xfrm>
        <a:prstGeom prst="ellipse">
          <a:avLst/>
        </a:prstGeom>
        <a:solidFill>
          <a:schemeClr val="accent2">
            <a:alpha val="50000"/>
            <a:hueOff val="-1306968"/>
            <a:satOff val="-567"/>
            <a:lumOff val="-119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Świadczenie pieniężne, jak i niepieniężne; świadczenie polegające zarówno na działaniu, jak i zaniechaniu</a:t>
          </a:r>
        </a:p>
      </dsp:txBody>
      <dsp:txXfrm>
        <a:off x="1734496" y="2824118"/>
        <a:ext cx="1126574" cy="1126574"/>
      </dsp:txXfrm>
    </dsp:sp>
    <dsp:sp modelId="{79D114AE-AD6C-4558-BE05-B28E682F207A}">
      <dsp:nvSpPr>
        <dsp:cNvPr id="0" name=""/>
        <dsp:cNvSpPr/>
      </dsp:nvSpPr>
      <dsp:spPr>
        <a:xfrm>
          <a:off x="1902096" y="834249"/>
          <a:ext cx="1593216" cy="1593216"/>
        </a:xfrm>
        <a:prstGeom prst="ellipse">
          <a:avLst/>
        </a:prstGeom>
        <a:solidFill>
          <a:schemeClr val="accent2">
            <a:alpha val="50000"/>
            <a:hueOff val="-1524796"/>
            <a:satOff val="-662"/>
            <a:lumOff val="-139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Brak kryterium podmiotowego;; tylko kryterium wartościowe-  próg kwotowy</a:t>
          </a:r>
        </a:p>
      </dsp:txBody>
      <dsp:txXfrm>
        <a:off x="2135417" y="1067570"/>
        <a:ext cx="1126574" cy="11265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2784F-17A6-4574-969B-EE930792C791}">
      <dsp:nvSpPr>
        <dsp:cNvPr id="0" name=""/>
        <dsp:cNvSpPr/>
      </dsp:nvSpPr>
      <dsp:spPr>
        <a:xfrm rot="10800000">
          <a:off x="2029314" y="2533"/>
          <a:ext cx="7374339" cy="687472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156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Oddala apelację 385 KPC</a:t>
          </a:r>
        </a:p>
      </dsp:txBody>
      <dsp:txXfrm rot="10800000">
        <a:off x="2201182" y="2533"/>
        <a:ext cx="7202471" cy="687472"/>
      </dsp:txXfrm>
    </dsp:sp>
    <dsp:sp modelId="{54F57554-6133-48BA-9640-99E89C800FAF}">
      <dsp:nvSpPr>
        <dsp:cNvPr id="0" name=""/>
        <dsp:cNvSpPr/>
      </dsp:nvSpPr>
      <dsp:spPr>
        <a:xfrm>
          <a:off x="1685578" y="2533"/>
          <a:ext cx="687472" cy="687472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2930C-56C8-4A9E-B88C-94272D40EA6D}">
      <dsp:nvSpPr>
        <dsp:cNvPr id="0" name=""/>
        <dsp:cNvSpPr/>
      </dsp:nvSpPr>
      <dsp:spPr>
        <a:xfrm rot="10800000">
          <a:off x="2029314" y="895222"/>
          <a:ext cx="7374339" cy="687472"/>
        </a:xfrm>
        <a:prstGeom prst="homePlate">
          <a:avLst/>
        </a:prstGeom>
        <a:solidFill>
          <a:schemeClr val="accent3">
            <a:hueOff val="1594969"/>
            <a:satOff val="-2251"/>
            <a:lumOff val="-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156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Wyrok </a:t>
          </a:r>
          <a:r>
            <a:rPr lang="pl-PL" sz="1200" kern="1200"/>
            <a:t>odpowiada prawu- oddala </a:t>
          </a:r>
          <a:r>
            <a:rPr lang="pl-PL" sz="1200" kern="1200" dirty="0"/>
            <a:t>apelację </a:t>
          </a:r>
          <a:r>
            <a:rPr lang="pl-PL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§3 art. </a:t>
          </a:r>
          <a:r>
            <a:rPr lang="pl-PL" sz="1200" b="1" kern="1200" dirty="0"/>
            <a:t>505</a:t>
          </a:r>
          <a:r>
            <a:rPr lang="pl-PL" sz="1200" b="1" kern="1200" baseline="30000" dirty="0"/>
            <a:t>12 </a:t>
          </a:r>
          <a:endParaRPr lang="pl-PL" sz="1200" kern="1200" dirty="0"/>
        </a:p>
      </dsp:txBody>
      <dsp:txXfrm rot="10800000">
        <a:off x="2201182" y="895222"/>
        <a:ext cx="7202471" cy="687472"/>
      </dsp:txXfrm>
    </dsp:sp>
    <dsp:sp modelId="{8A749290-D492-4555-8773-0D147D7AC545}">
      <dsp:nvSpPr>
        <dsp:cNvPr id="0" name=""/>
        <dsp:cNvSpPr/>
      </dsp:nvSpPr>
      <dsp:spPr>
        <a:xfrm>
          <a:off x="1685578" y="895222"/>
          <a:ext cx="687472" cy="687472"/>
        </a:xfrm>
        <a:prstGeom prst="ellipse">
          <a:avLst/>
        </a:prstGeom>
        <a:solidFill>
          <a:schemeClr val="accent3">
            <a:tint val="50000"/>
            <a:hueOff val="1639046"/>
            <a:satOff val="-1434"/>
            <a:lumOff val="-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0FC9A6-5AC7-4A0B-A9DA-669101DF866E}">
      <dsp:nvSpPr>
        <dsp:cNvPr id="0" name=""/>
        <dsp:cNvSpPr/>
      </dsp:nvSpPr>
      <dsp:spPr>
        <a:xfrm rot="10800000">
          <a:off x="2029314" y="1787910"/>
          <a:ext cx="7374339" cy="687472"/>
        </a:xfrm>
        <a:prstGeom prst="homePlate">
          <a:avLst/>
        </a:prstGeom>
        <a:solidFill>
          <a:schemeClr val="accent3">
            <a:hueOff val="3189938"/>
            <a:satOff val="-4502"/>
            <a:lumOff val="-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156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Uwzględnia apelację, zmienia zaskarżony wyrok i orzeka co do istoty </a:t>
          </a:r>
        </a:p>
      </dsp:txBody>
      <dsp:txXfrm rot="10800000">
        <a:off x="2201182" y="1787910"/>
        <a:ext cx="7202471" cy="687472"/>
      </dsp:txXfrm>
    </dsp:sp>
    <dsp:sp modelId="{3845368A-B9DE-41DD-8873-9026EEEDB136}">
      <dsp:nvSpPr>
        <dsp:cNvPr id="0" name=""/>
        <dsp:cNvSpPr/>
      </dsp:nvSpPr>
      <dsp:spPr>
        <a:xfrm>
          <a:off x="1685578" y="1787910"/>
          <a:ext cx="687472" cy="687472"/>
        </a:xfrm>
        <a:prstGeom prst="ellipse">
          <a:avLst/>
        </a:prstGeom>
        <a:solidFill>
          <a:schemeClr val="accent3">
            <a:tint val="50000"/>
            <a:hueOff val="3278092"/>
            <a:satOff val="-2868"/>
            <a:lumOff val="-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B44E53-A784-4D90-BA18-5F3EC2DE2F22}">
      <dsp:nvSpPr>
        <dsp:cNvPr id="0" name=""/>
        <dsp:cNvSpPr/>
      </dsp:nvSpPr>
      <dsp:spPr>
        <a:xfrm rot="10800000">
          <a:off x="2029314" y="2680599"/>
          <a:ext cx="7374339" cy="687472"/>
        </a:xfrm>
        <a:prstGeom prst="homePlate">
          <a:avLst/>
        </a:prstGeom>
        <a:solidFill>
          <a:schemeClr val="accent3">
            <a:hueOff val="4784907"/>
            <a:satOff val="-6752"/>
            <a:lumOff val="-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156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0" i="0" kern="1200" dirty="0"/>
            <a:t>uchyla wyrok oraz odrzuca pozew lub umarza postępowanie</a:t>
          </a:r>
          <a:endParaRPr lang="pl-PL" sz="1200" kern="1200" dirty="0"/>
        </a:p>
      </dsp:txBody>
      <dsp:txXfrm rot="10800000">
        <a:off x="2201182" y="2680599"/>
        <a:ext cx="7202471" cy="687472"/>
      </dsp:txXfrm>
    </dsp:sp>
    <dsp:sp modelId="{9FDA088C-5F31-4CA2-BC97-49BBCD5052EB}">
      <dsp:nvSpPr>
        <dsp:cNvPr id="0" name=""/>
        <dsp:cNvSpPr/>
      </dsp:nvSpPr>
      <dsp:spPr>
        <a:xfrm>
          <a:off x="1685578" y="2680599"/>
          <a:ext cx="687472" cy="687472"/>
        </a:xfrm>
        <a:prstGeom prst="ellipse">
          <a:avLst/>
        </a:prstGeom>
        <a:solidFill>
          <a:schemeClr val="accent3">
            <a:tint val="50000"/>
            <a:hueOff val="4917138"/>
            <a:satOff val="-4302"/>
            <a:lumOff val="-2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416900-978A-4199-A50E-127C501759A8}">
      <dsp:nvSpPr>
        <dsp:cNvPr id="0" name=""/>
        <dsp:cNvSpPr/>
      </dsp:nvSpPr>
      <dsp:spPr>
        <a:xfrm rot="10800000">
          <a:off x="2029314" y="3573288"/>
          <a:ext cx="7374339" cy="687472"/>
        </a:xfrm>
        <a:prstGeom prst="homePlate">
          <a:avLst/>
        </a:prstGeom>
        <a:solidFill>
          <a:schemeClr val="accent3">
            <a:hueOff val="6379876"/>
            <a:satOff val="-9003"/>
            <a:lumOff val="-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156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0" i="0" kern="1200" dirty="0"/>
            <a:t>w razie nierozpoznania przez sąd pierwszej instancji istoty sprawy albo gdy wydanie wyroku wymaga przeprowadzenia postępowania dowodowego w całości- uchyla i przekazuje</a:t>
          </a:r>
          <a:endParaRPr lang="pl-PL" sz="1200" kern="1200" dirty="0"/>
        </a:p>
      </dsp:txBody>
      <dsp:txXfrm rot="10800000">
        <a:off x="2201182" y="3573288"/>
        <a:ext cx="7202471" cy="687472"/>
      </dsp:txXfrm>
    </dsp:sp>
    <dsp:sp modelId="{1C044F34-0EB9-42F0-84B3-3511C8D89428}">
      <dsp:nvSpPr>
        <dsp:cNvPr id="0" name=""/>
        <dsp:cNvSpPr/>
      </dsp:nvSpPr>
      <dsp:spPr>
        <a:xfrm>
          <a:off x="1685578" y="3573288"/>
          <a:ext cx="687472" cy="687472"/>
        </a:xfrm>
        <a:prstGeom prst="ellipse">
          <a:avLst/>
        </a:prstGeom>
        <a:solidFill>
          <a:schemeClr val="accent3">
            <a:tint val="50000"/>
            <a:hueOff val="6556184"/>
            <a:satOff val="-5736"/>
            <a:lumOff val="-3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F3DA39-F419-40EE-9AA8-64E77F70EAF8}">
      <dsp:nvSpPr>
        <dsp:cNvPr id="0" name=""/>
        <dsp:cNvSpPr/>
      </dsp:nvSpPr>
      <dsp:spPr>
        <a:xfrm rot="10800000">
          <a:off x="2029314" y="4465976"/>
          <a:ext cx="7374339" cy="687472"/>
        </a:xfrm>
        <a:prstGeom prst="homePlate">
          <a:avLst/>
        </a:prstGeom>
        <a:solidFill>
          <a:schemeClr val="accent3">
            <a:hueOff val="7974844"/>
            <a:satOff val="-11254"/>
            <a:lumOff val="-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156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0" i="0" kern="1200" dirty="0"/>
            <a:t>uchyla zaskarżony wyrok, znosi postępowanie w zakresie dotkniętym nieważnością i przekazuje sprawę sądowi pierwszej instancji do ponownego rozpoznania.</a:t>
          </a:r>
          <a:endParaRPr lang="pl-PL" sz="1200" kern="1200" dirty="0"/>
        </a:p>
      </dsp:txBody>
      <dsp:txXfrm rot="10800000">
        <a:off x="2201182" y="4465976"/>
        <a:ext cx="7202471" cy="687472"/>
      </dsp:txXfrm>
    </dsp:sp>
    <dsp:sp modelId="{F81F4480-1147-4CC0-B9F2-7E6E1BC78C8F}">
      <dsp:nvSpPr>
        <dsp:cNvPr id="0" name=""/>
        <dsp:cNvSpPr/>
      </dsp:nvSpPr>
      <dsp:spPr>
        <a:xfrm>
          <a:off x="1685578" y="4465976"/>
          <a:ext cx="687472" cy="687472"/>
        </a:xfrm>
        <a:prstGeom prst="ellipse">
          <a:avLst/>
        </a:prstGeom>
        <a:solidFill>
          <a:schemeClr val="accent3">
            <a:tint val="50000"/>
            <a:hueOff val="8195229"/>
            <a:satOff val="-7170"/>
            <a:lumOff val="-44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4DB982-C0A3-43A0-AC13-1FC2CBD0A35C}">
      <dsp:nvSpPr>
        <dsp:cNvPr id="0" name=""/>
        <dsp:cNvSpPr/>
      </dsp:nvSpPr>
      <dsp:spPr>
        <a:xfrm rot="10800000">
          <a:off x="2029314" y="5358665"/>
          <a:ext cx="7374339" cy="687472"/>
        </a:xfrm>
        <a:prstGeom prst="homePlate">
          <a:avLst/>
        </a:prstGeom>
        <a:solidFill>
          <a:schemeClr val="accent3">
            <a:hueOff val="9569813"/>
            <a:satOff val="-13505"/>
            <a:lumOff val="-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156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zachodzi </a:t>
          </a:r>
          <a:r>
            <a:rPr lang="pl-PL" sz="1200" b="1" kern="1200" dirty="0"/>
            <a:t>naruszenie prawa materialnego</a:t>
          </a:r>
          <a:r>
            <a:rPr lang="pl-PL" sz="1200" kern="1200" dirty="0"/>
            <a:t>, a zgromadzone </a:t>
          </a:r>
          <a:r>
            <a:rPr lang="pl-PL" sz="1200" b="1" kern="1200" dirty="0"/>
            <a:t>dowody nie dają wystarczających podstaw do zmiany</a:t>
          </a:r>
          <a:r>
            <a:rPr lang="pl-PL" sz="1200" kern="1200" dirty="0"/>
            <a:t> wyroku, </a:t>
          </a:r>
          <a:r>
            <a:rPr lang="pl-PL" sz="1200" b="1" kern="1200" dirty="0"/>
            <a:t>uchyla </a:t>
          </a:r>
          <a:r>
            <a:rPr lang="pl-PL" sz="1200" kern="1200" dirty="0"/>
            <a:t>zaskarżony wyrok i przekazuje sprawę do </a:t>
          </a:r>
          <a:r>
            <a:rPr lang="pl-PL" sz="1200" b="1" kern="1200" dirty="0"/>
            <a:t>ponownego rozpoznania</a:t>
          </a:r>
          <a:endParaRPr lang="pl-PL" sz="1200" kern="1200" dirty="0"/>
        </a:p>
      </dsp:txBody>
      <dsp:txXfrm rot="10800000">
        <a:off x="2201182" y="5358665"/>
        <a:ext cx="7202471" cy="687472"/>
      </dsp:txXfrm>
    </dsp:sp>
    <dsp:sp modelId="{F6A7E71A-D387-4536-926E-601EA2AFC5A8}">
      <dsp:nvSpPr>
        <dsp:cNvPr id="0" name=""/>
        <dsp:cNvSpPr/>
      </dsp:nvSpPr>
      <dsp:spPr>
        <a:xfrm>
          <a:off x="1685578" y="5358665"/>
          <a:ext cx="687472" cy="687472"/>
        </a:xfrm>
        <a:prstGeom prst="ellipse">
          <a:avLst/>
        </a:prstGeom>
        <a:solidFill>
          <a:schemeClr val="accent3">
            <a:tint val="50000"/>
            <a:hueOff val="9834276"/>
            <a:satOff val="-8604"/>
            <a:lumOff val="-5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#1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Sty" val="arr"/>
              <dgm:param type="endSty" val="noArr"/>
              <dgm:param type="begPts" val="auto"/>
              <dgm:param type="endPts" val="ct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#1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linDir" val="fromT"/>
              <dgm:param type="chAlign" val="l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srcNode" val="rootConnector"/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srcNode" val="rootConnector"/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#1">
  <dgm:title val=""/>
  <dgm:desc val=""/>
  <dgm:catLst>
    <dgm:cat type="simple" pri="102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531B7-E849-4158-B66A-A3647839ABCD}" type="datetimeFigureOut">
              <a:rPr lang="pl-PL" smtClean="0"/>
              <a:t>15.04.2023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5604C-3A01-4A2F-8843-4521EB42A6CC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5604C-3A01-4A2F-8843-4521EB42A6CC}" type="slidenum">
              <a:rPr lang="pl-PL" smtClean="0"/>
              <a:t>10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t>4/15/2023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4/15/2023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4/15/2023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4/15/2023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t>4/15/2023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4/15/2023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4/15/2023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4/15/2023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4/15/2023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4/15/2023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t>4/15/2023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t>4/15/2023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anose="020B0604020202020204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150" indent="-22860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175" indent="-22860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200" indent="-22860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225" indent="-22860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28637" y="770467"/>
            <a:ext cx="8086725" cy="3294159"/>
          </a:xfrm>
        </p:spPr>
        <p:txBody>
          <a:bodyPr>
            <a:normAutofit/>
          </a:bodyPr>
          <a:lstStyle/>
          <a:p>
            <a:pPr algn="ctr"/>
            <a:r>
              <a:rPr lang="pl-PL" sz="5700">
                <a:latin typeface="+mn-lt"/>
              </a:rPr>
              <a:t>Postępowania odrębne – zagadnienia ogólne. </a:t>
            </a:r>
            <a:br>
              <a:rPr lang="pl-PL" sz="5700"/>
            </a:br>
            <a:endParaRPr lang="pl-PL" sz="570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1425" y="4064626"/>
            <a:ext cx="6921150" cy="1788170"/>
          </a:xfrm>
        </p:spPr>
        <p:txBody>
          <a:bodyPr>
            <a:normAutofit/>
          </a:bodyPr>
          <a:lstStyle/>
          <a:p>
            <a:pPr algn="ctr"/>
            <a:endParaRPr lang="pl-PL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66800"/>
          </a:xfrm>
        </p:spPr>
        <p:txBody>
          <a:bodyPr/>
          <a:lstStyle/>
          <a:p>
            <a:r>
              <a:rPr lang="pl-PL" dirty="0">
                <a:latin typeface="+mn-lt"/>
              </a:rPr>
              <a:t>Zakres zastosowania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5572164"/>
          </a:xfrm>
        </p:spPr>
        <p:txBody>
          <a:bodyPr numCol="2" spcCol="144000">
            <a:normAutofit fontScale="70000" lnSpcReduction="20000"/>
          </a:bodyPr>
          <a:lstStyle/>
          <a:p>
            <a:pPr algn="just">
              <a:buNone/>
            </a:pPr>
            <a:r>
              <a:rPr lang="pl-PL" dirty="0"/>
              <a:t>W postępowaniu uproszczonym rozpoznaje się:</a:t>
            </a:r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 - sprawy o świadczenie, jeżeli </a:t>
            </a:r>
            <a:r>
              <a:rPr lang="pl-PL" b="1" dirty="0"/>
              <a:t>wartość przedmiotu sporu </a:t>
            </a:r>
            <a:r>
              <a:rPr lang="pl-PL" dirty="0"/>
              <a:t>nie przekracza dwudziestu tysięcy złotych, [Poprzedni stan prawny: „sprawy o roszczenia wynikające z umów”. Postępowanie uproszczone dotyczyć więc będzie tylko żądań o świadczenie, nie zaś o ustalenie lub ukształtowanie.</a:t>
            </a:r>
          </a:p>
          <a:p>
            <a:pPr algn="just">
              <a:buNone/>
            </a:pPr>
            <a:endParaRPr lang="pl-PL" dirty="0"/>
          </a:p>
          <a:p>
            <a:pPr algn="just">
              <a:buFontTx/>
              <a:buChar char="-"/>
            </a:pPr>
            <a:r>
              <a:rPr lang="pl-PL" dirty="0"/>
              <a:t>sprawy o roszczenia z rękojmi lub gwarancji - jeżeli </a:t>
            </a:r>
            <a:r>
              <a:rPr lang="pl-PL" b="1" dirty="0"/>
              <a:t>wartość przedmiotu umowy</a:t>
            </a:r>
            <a:r>
              <a:rPr lang="pl-PL" dirty="0"/>
              <a:t> nie przekracza kwoty dwudziestu tysięcy złotych.</a:t>
            </a:r>
          </a:p>
          <a:p>
            <a:pPr algn="just">
              <a:buFontTx/>
              <a:buChar char="-"/>
            </a:pPr>
            <a:endParaRPr lang="pl-PL" dirty="0"/>
          </a:p>
          <a:p>
            <a:pPr algn="just">
              <a:buNone/>
            </a:pPr>
            <a:r>
              <a:rPr lang="pl-PL" dirty="0"/>
              <a:t>Wyłączenia: sprawy:</a:t>
            </a:r>
          </a:p>
          <a:p>
            <a:pPr algn="just">
              <a:buNone/>
            </a:pPr>
            <a:r>
              <a:rPr lang="pl-PL" dirty="0"/>
              <a:t>1) należące do właściwości sądów okręgowych;</a:t>
            </a:r>
          </a:p>
          <a:p>
            <a:pPr algn="just">
              <a:buNone/>
            </a:pPr>
            <a:r>
              <a:rPr lang="pl-PL" dirty="0"/>
              <a:t>2) małżeńskie i z zakresu stosunków między rodzicami a dziećmi;</a:t>
            </a:r>
          </a:p>
          <a:p>
            <a:pPr algn="just">
              <a:buNone/>
            </a:pPr>
            <a:r>
              <a:rPr lang="pl-PL" dirty="0"/>
              <a:t>3) z zakresu prawa pracy rozpoznawane z udziałem ławników [art. 47 § 2 pkt 1 KPC];</a:t>
            </a:r>
          </a:p>
          <a:p>
            <a:pPr algn="just">
              <a:buNone/>
            </a:pPr>
            <a:r>
              <a:rPr lang="pl-PL" dirty="0"/>
              <a:t>4) z zakresu ubezpieczeń społecznych, </a:t>
            </a:r>
            <a:br>
              <a:rPr lang="pl-PL" dirty="0"/>
            </a:br>
            <a:r>
              <a:rPr lang="pl-PL" dirty="0"/>
              <a:t>|z wyjątkiem spraw wymienionych w art. 477</a:t>
            </a:r>
            <a:r>
              <a:rPr lang="pl-PL" baseline="30000" dirty="0"/>
              <a:t>8</a:t>
            </a:r>
            <a:r>
              <a:rPr lang="pl-PL" dirty="0"/>
              <a:t> § 2 (</a:t>
            </a:r>
            <a:r>
              <a:rPr lang="pl-PL" sz="1800" dirty="0"/>
              <a:t>sprawy o zasiłek chorobowy, wyrównawczy, opiekuńczy, macierzyński, pogrzebowy, o świadczenie rehabilitacyjne, o odszkodowanie z tytułu wypadku przy pracy rolniczej, wypadku w drodze do pracy lub z pracy, wypadku przy pracy lub choroby zawodowej, wypadku lub choroby zawodowej pozostającej w związku z czynną służbą wojskową albo służbą w Policji, Agencji Bezpieczeństwa Wewnętrznego, Agencji Wywiadu, Służbie Kontrwywiadu Wojskowego, Służbie Wywiadu Wojskowego, Centralnym Biurze Antykorupcyjnym, Straży Granicznej, Straży Marszałkowskiej, Biurze Ochrony Rządu, Służbie Ochrony Państwa, Służbie Więziennej, Państwowej Straży Pożarnej i Służbie Celno-Skarbowej</a:t>
            </a:r>
            <a:r>
              <a:rPr lang="pl-PL" dirty="0"/>
              <a:t>) i spraw o rentę.</a:t>
            </a:r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	Sąd może rozpoznać sprawę </a:t>
            </a:r>
            <a:br>
              <a:rPr lang="pl-PL" dirty="0"/>
            </a:br>
            <a:r>
              <a:rPr lang="pl-PL" dirty="0"/>
              <a:t>z pominięciem przepisów </a:t>
            </a:r>
            <a:br>
              <a:rPr lang="pl-PL" dirty="0"/>
            </a:br>
            <a:r>
              <a:rPr lang="pl-PL" dirty="0"/>
              <a:t>o postępowaniu uproszczonym, jeżeli może to przyczynić się do sprawniejszego rozwiązania sporu.</a:t>
            </a:r>
          </a:p>
          <a:p>
            <a:pPr algn="just"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8643998" cy="5645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27347" y="3629416"/>
            <a:ext cx="8883040" cy="26513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7304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co do zasady, brak posiedzenia przygotowawczego, chyba że z okoliczności sprawy wynika, że przeprowadzenie posiedzenia przygotowawczego może przyczynić się do sprawniejszego rozpoznania sprawy (art. 505 [2] KPC)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jeden pozew = jedno roszczenie (ZASADA)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WYJĄTEK: kilka roszczeń w jednym pozwie(kumulacja przedmiotowa):</a:t>
            </a:r>
          </a:p>
          <a:p>
            <a:pPr algn="just">
              <a:buNone/>
            </a:pPr>
            <a:r>
              <a:rPr lang="pl-PL" dirty="0"/>
              <a:t>Przesłanki:</a:t>
            </a:r>
          </a:p>
          <a:p>
            <a:pPr lvl="1" algn="just"/>
            <a:r>
              <a:rPr lang="pl-PL" dirty="0"/>
              <a:t>gdy wynikają </a:t>
            </a:r>
            <a:r>
              <a:rPr lang="pl-PL" b="1" dirty="0"/>
              <a:t>z tego samego </a:t>
            </a:r>
            <a:r>
              <a:rPr lang="pl-PL" dirty="0"/>
              <a:t>stosunku prawnego lub</a:t>
            </a:r>
          </a:p>
          <a:p>
            <a:pPr lvl="1" algn="just"/>
            <a:r>
              <a:rPr lang="pl-PL" dirty="0"/>
              <a:t>Wynikają z  kilku stosunków prawnych </a:t>
            </a:r>
            <a:r>
              <a:rPr lang="pl-PL" b="1" dirty="0"/>
              <a:t>tego samego rodzaju</a:t>
            </a:r>
            <a:r>
              <a:rPr lang="pl-PL" dirty="0"/>
              <a:t>.</a:t>
            </a:r>
          </a:p>
          <a:p>
            <a:pPr lvl="1" algn="just"/>
            <a:endParaRPr lang="pl-PL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możliwość dochodzenia części roszczenia wtedy, gdy postępowanie uproszczone byłoby właściwe dla całości roszczenia </a:t>
            </a:r>
          </a:p>
          <a:p>
            <a:pPr algn="just"/>
            <a:endParaRPr lang="pl-PL" dirty="0"/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>
                <a:solidFill>
                  <a:schemeClr val="bg1"/>
                </a:solidFill>
              </a:rPr>
              <a:t>Art.  505</a:t>
            </a:r>
            <a:r>
              <a:rPr lang="pl-PL" baseline="30000" dirty="0">
                <a:solidFill>
                  <a:schemeClr val="bg1"/>
                </a:solidFill>
              </a:rPr>
              <a:t>3</a:t>
            </a:r>
            <a:r>
              <a:rPr lang="pl-PL" dirty="0">
                <a:solidFill>
                  <a:schemeClr val="bg1"/>
                </a:solidFill>
              </a:rPr>
              <a:t>.  [Zakaz kumulacji i rozdrabniania roszczeń] 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algn="just">
              <a:buNone/>
            </a:pPr>
            <a:r>
              <a:rPr lang="pl-PL" dirty="0">
                <a:solidFill>
                  <a:schemeClr val="bg1"/>
                </a:solidFill>
              </a:rPr>
              <a:t>§  1.  Jednym pozwem można dochodzić tylko jednego roszczenia.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algn="just">
              <a:buNone/>
            </a:pPr>
            <a:r>
              <a:rPr lang="pl-PL" dirty="0">
                <a:solidFill>
                  <a:schemeClr val="bg1"/>
                </a:solidFill>
              </a:rPr>
              <a:t>§  2.  Połączenie kilku roszczeń w jednym pozwie jest dopuszczalne tylko wtedy, gdy wynikają z tego samego stosunku prawnego lub kilku stosunków prawnych tego samego rodzaju. W przypadku niedopuszczalnego połączenia w jednym pozwie kilku roszczeń przewodniczący </a:t>
            </a:r>
            <a:r>
              <a:rPr lang="pl-PL" b="1" dirty="0">
                <a:solidFill>
                  <a:schemeClr val="bg1"/>
                </a:solidFill>
              </a:rPr>
              <a:t>zarządza zwrot pozwu bez wezwania do usunięcia tego braku. Jeżeli w terminie tygodnia od dnia doręczenia zarządzenia o zwrocie powód cofnie pozew w zakresie żądań niepodlegających łączeniu, pozew w pozostałej części wywołuje skutek od daty jego pierwotnego wniesienia</a:t>
            </a:r>
            <a:r>
              <a:rPr lang="pl-PL" dirty="0">
                <a:solidFill>
                  <a:schemeClr val="bg1"/>
                </a:solidFill>
              </a:rPr>
              <a:t>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algn="just">
              <a:buNone/>
            </a:pPr>
            <a:r>
              <a:rPr lang="pl-PL" dirty="0">
                <a:solidFill>
                  <a:schemeClr val="bg1"/>
                </a:solidFill>
              </a:rPr>
              <a:t>§  3.  Jeżeli powód dochodzi części roszczenia, sprawa podlega rozpoznaniu w postępowaniu przewidzianym w niniejszym rozdziale tylko wtedy, gdy postępowanie to byłoby właściwe dla całego roszczenia wynikającego z faktów przytoczonych przez powoda. W przeciwnym wypadku sprawa rozpoznawana jest z pominięciem przepisów niniejszego rozdziału.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361950" cy="6858000"/>
          </a:xfrm>
          <a:prstGeom prst="rect">
            <a:avLst/>
          </a:prstGeom>
          <a:solidFill>
            <a:schemeClr val="accent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23899" y="685689"/>
            <a:ext cx="8142106" cy="56972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buNone/>
            </a:pPr>
            <a:endParaRPr lang="pl-PL" sz="2000" dirty="0">
              <a:cs typeface="Calibri Light" panose="020F0302020204030204"/>
            </a:endParaRPr>
          </a:p>
          <a:p>
            <a:pPr algn="just">
              <a:buNone/>
            </a:pPr>
            <a:r>
              <a:rPr lang="pl-PL" sz="2000" dirty="0"/>
              <a:t>Kazus: </a:t>
            </a:r>
            <a:endParaRPr lang="pl-PL" sz="2000" dirty="0">
              <a:cs typeface="Calibri Light" panose="020F0302020204030204"/>
            </a:endParaRPr>
          </a:p>
          <a:p>
            <a:pPr algn="just">
              <a:buNone/>
            </a:pPr>
            <a:r>
              <a:rPr lang="pl-PL" sz="2000" dirty="0"/>
              <a:t>Kowalski i Wiśniewski zawarli umowę pożyczki na kwotę 40 000 PLN w połowie listopada 2019 roku celem dokonania zabezpieczenia finansowej realizacji projektu unijnego. Kowalski zobowiązał się, że zwróci kwotę do 16 grudnia 2019 roku. </a:t>
            </a:r>
            <a:endParaRPr lang="pl-PL" sz="2000" dirty="0">
              <a:cs typeface="Calibri Light" panose="020F0302020204030204"/>
            </a:endParaRPr>
          </a:p>
          <a:p>
            <a:pPr algn="just">
              <a:buNone/>
            </a:pPr>
            <a:r>
              <a:rPr lang="pl-PL" sz="2000" dirty="0"/>
              <a:t>W Mikołajki Kowalski zgłosił się do Wiśniewskiego, twierdząc, iż jego firma popadła w tarapaty finansowe z powodu nieotrzymania refundacji środków z budżetu UE. Powiedział mu, że spłaci go do końca roku 2019. Tego samego dnia przelał mu na poczet spłaty 25 000 PLN. </a:t>
            </a:r>
            <a:endParaRPr lang="pl-PL" sz="2000" dirty="0">
              <a:cs typeface="Calibri Light" panose="020F0302020204030204"/>
            </a:endParaRPr>
          </a:p>
          <a:p>
            <a:pPr algn="just">
              <a:buNone/>
            </a:pPr>
            <a:r>
              <a:rPr lang="pl-PL" sz="2000" dirty="0"/>
              <a:t>Od tego czasu kontakt z Kowalskim urwał się. </a:t>
            </a:r>
            <a:endParaRPr lang="pl-PL" sz="2000" dirty="0">
              <a:cs typeface="Calibri Light" panose="020F0302020204030204"/>
            </a:endParaRPr>
          </a:p>
          <a:p>
            <a:pPr algn="just">
              <a:buNone/>
            </a:pPr>
            <a:r>
              <a:rPr lang="pl-PL" sz="2000" dirty="0"/>
              <a:t>Zniecierpliwiony kolega po kilkunastu próbach skontaktowania się ze swoim dłużnikiem, wylał swoje frustracje na „forum prawniczym”, prosząc forumowiczów o wskazanie sposobu załatwienia sprawy. </a:t>
            </a:r>
            <a:endParaRPr lang="pl-PL" sz="2000" dirty="0">
              <a:cs typeface="Calibri Light" panose="020F0302020204030204"/>
            </a:endParaRPr>
          </a:p>
          <a:p>
            <a:pPr algn="just">
              <a:buNone/>
            </a:pPr>
            <a:r>
              <a:rPr lang="pl-PL" sz="2000" dirty="0"/>
              <a:t>Big_Boy123 doradził mu, aby ten złożył pozew jak najszybciej na resztę kwoty, bo sprawa jak najbardziej nadaje się na „</a:t>
            </a:r>
            <a:r>
              <a:rPr lang="pl-PL" sz="2000" dirty="0" err="1"/>
              <a:t>uproszcz</a:t>
            </a:r>
            <a:r>
              <a:rPr lang="pl-PL" sz="2000" dirty="0"/>
              <a:t>”. </a:t>
            </a:r>
            <a:endParaRPr lang="pl-PL" sz="2000" dirty="0">
              <a:cs typeface="Calibri Light" panose="020F0302020204030204"/>
            </a:endParaRPr>
          </a:p>
          <a:p>
            <a:pPr algn="just">
              <a:buNone/>
            </a:pPr>
            <a:r>
              <a:rPr lang="pl-PL" sz="2000" b="1" dirty="0"/>
              <a:t>Pytanie: Czy Big_Boy123 miał rację? </a:t>
            </a:r>
            <a:endParaRPr lang="pl-PL" sz="2000">
              <a:cs typeface="Calibri Light" panose="020F03020202040302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2918" y="936711"/>
            <a:ext cx="2241198" cy="4984578"/>
          </a:xfrm>
        </p:spPr>
        <p:txBody>
          <a:bodyPr>
            <a:normAutofit/>
          </a:bodyPr>
          <a:lstStyle/>
          <a:p>
            <a:br>
              <a:rPr lang="pl-PL" sz="3200">
                <a:solidFill>
                  <a:srgbClr val="FFFFFF"/>
                </a:solidFill>
              </a:rPr>
            </a:br>
            <a:r>
              <a:rPr lang="pl-PL" sz="3200">
                <a:solidFill>
                  <a:srgbClr val="FFFFFF"/>
                </a:solidFill>
                <a:latin typeface="+mn-lt"/>
              </a:rPr>
              <a:t>Uchwała </a:t>
            </a:r>
            <a:br>
              <a:rPr lang="pl-PL" sz="3200">
                <a:solidFill>
                  <a:srgbClr val="FFFFFF"/>
                </a:solidFill>
                <a:latin typeface="+mn-lt"/>
              </a:rPr>
            </a:br>
            <a:r>
              <a:rPr lang="pl-PL" sz="3200">
                <a:solidFill>
                  <a:srgbClr val="FFFFFF"/>
                </a:solidFill>
                <a:latin typeface="+mn-lt"/>
              </a:rPr>
              <a:t>Sądu Najwyższego </a:t>
            </a:r>
            <a:br>
              <a:rPr lang="pl-PL" sz="3200">
                <a:solidFill>
                  <a:srgbClr val="FFFFFF"/>
                </a:solidFill>
                <a:latin typeface="+mn-lt"/>
              </a:rPr>
            </a:br>
            <a:r>
              <a:rPr lang="pl-PL" sz="3200">
                <a:solidFill>
                  <a:srgbClr val="FFFFFF"/>
                </a:solidFill>
                <a:latin typeface="+mn-lt"/>
              </a:rPr>
              <a:t>z dnia 11 lutego 2005 r. </a:t>
            </a:r>
            <a:br>
              <a:rPr lang="pl-PL" sz="3200">
                <a:solidFill>
                  <a:srgbClr val="FFFFFF"/>
                </a:solidFill>
                <a:latin typeface="+mn-lt"/>
              </a:rPr>
            </a:br>
            <a:r>
              <a:rPr lang="pl-PL" sz="3200">
                <a:solidFill>
                  <a:srgbClr val="FFFFFF"/>
                </a:solidFill>
                <a:latin typeface="+mn-lt"/>
              </a:rPr>
              <a:t>III CZP 83/04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60791" y="936711"/>
            <a:ext cx="5111994" cy="4984578"/>
          </a:xfrm>
        </p:spPr>
        <p:txBody>
          <a:bodyPr anchor="ctr">
            <a:normAutofit/>
          </a:bodyPr>
          <a:lstStyle/>
          <a:p>
            <a:pPr>
              <a:buNone/>
            </a:pPr>
            <a:endParaRPr lang="pl-PL" sz="1500"/>
          </a:p>
          <a:p>
            <a:pPr>
              <a:buNone/>
            </a:pPr>
            <a:r>
              <a:rPr lang="pl-PL" sz="1500"/>
              <a:t>Jeżeli [...] powód twierdzi w pozwie, że przysługiwało mu w stosunku do pozwanego roszczenie w określonej wysokości i pozwany część tego roszczenia już zaspokoił, wobec czego powód dochodzi przed sądem tylko reszty niezaspokojonego roszczenia, to w istocie powód w takiej sytuacji dochodzi całego przysługującego mu roszczenia, a nie tylko jego części. Roszczenie zaspokojone wygasa w takiej części, w jakiej zostało zaspokojone, wobec czego pozostaje już tylko roszczenie w wysokości niezaspokojonej należności, która stanowi w tej sytuacji całe roszczenie, a nie jego część. W rozumieniu art. 5053 § 2 (obecnie § 3) k.p.c. dochodzenie roszczenia w części oznacza dochodzenie części roszczenia, które przysługuje powodowi wobec pozwanego według faktów przytoczonych w pozwie, a nie o część roszczenia, która w ramach danego stosunku prawnego w ogóle przysługiwała powodowi i pozostała po zaspokojeniu reszty. Gdy zatem, według twierdzeń pozwu, ze stosunku zobowiązaniowego wynikało dla powoda pierwotnie określone roszczenie, którego wartość przekraczała próg kwotowy wskazany w art. 5051 pkt. 1 k.p.c., jednak przed wytoczeniem powództwa doszło w wyniku zaspokojenia części należności do obniżenia wartości roszczenia poniżej tego progu, nie ma podstaw do stosowania art. 5053 § 2 (obecnie § 3) k.p.c. (...)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>
          <a:xfrm>
            <a:off x="169100" y="3180566"/>
            <a:ext cx="8883040" cy="1910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rostokąt 1"/>
          <p:cNvSpPr/>
          <p:nvPr/>
        </p:nvSpPr>
        <p:spPr>
          <a:xfrm>
            <a:off x="169100" y="122128"/>
            <a:ext cx="8883040" cy="1597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2246"/>
            <a:ext cx="8229600" cy="6312290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buNone/>
            </a:pPr>
            <a:r>
              <a:rPr lang="pl-PL" dirty="0">
                <a:solidFill>
                  <a:schemeClr val="bg1"/>
                </a:solidFill>
              </a:rPr>
              <a:t>Art.  505</a:t>
            </a:r>
            <a:r>
              <a:rPr lang="pl-PL" baseline="30000" dirty="0">
                <a:solidFill>
                  <a:schemeClr val="bg1"/>
                </a:solidFill>
              </a:rPr>
              <a:t>4</a:t>
            </a:r>
            <a:r>
              <a:rPr lang="pl-PL" dirty="0">
                <a:solidFill>
                  <a:schemeClr val="bg1"/>
                </a:solidFill>
              </a:rPr>
              <a:t>.  [Zmiana powództwa; powództwo wzajemne; zarzut potrącenia]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>
              <a:buNone/>
            </a:pPr>
            <a:r>
              <a:rPr lang="pl-PL" dirty="0">
                <a:solidFill>
                  <a:schemeClr val="bg1"/>
                </a:solidFill>
              </a:rPr>
              <a:t>§  1.  Zmiana powództwa jest niedopuszczalna. Przepisów art. 75-85 oraz art. 194-196 i art. 198 nie stosuje się.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>
              <a:buNone/>
            </a:pPr>
            <a:r>
              <a:rPr lang="pl-PL" dirty="0">
                <a:solidFill>
                  <a:schemeClr val="bg1"/>
                </a:solidFill>
              </a:rPr>
              <a:t>§  2.  Powództwo wzajemne oraz zarzut potrącenia są dopuszczalne, jeżeli roszczenia nadają się do rozpoznania w postępowaniu uproszczonym.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Art.75-85, 194-196, 198 k.p.c.- interwencja główna i uboczna, przypozwanie, przekształcenia podmiotowe, </a:t>
            </a:r>
            <a:r>
              <a:rPr lang="pl-PL" dirty="0" err="1"/>
              <a:t>dopozwanie</a:t>
            </a:r>
            <a:r>
              <a:rPr lang="pl-PL" dirty="0"/>
              <a:t>, zawiadomienie o toczącym się procesie, wezwanie do udziału w sprawie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>
              <a:buNone/>
            </a:pPr>
            <a:r>
              <a:rPr lang="pl-PL" dirty="0">
                <a:solidFill>
                  <a:schemeClr val="bg1"/>
                </a:solidFill>
              </a:rPr>
              <a:t>Art.  505</a:t>
            </a:r>
            <a:r>
              <a:rPr lang="pl-PL" baseline="30000" dirty="0">
                <a:solidFill>
                  <a:schemeClr val="bg1"/>
                </a:solidFill>
              </a:rPr>
              <a:t>6</a:t>
            </a:r>
            <a:r>
              <a:rPr lang="pl-PL" dirty="0">
                <a:solidFill>
                  <a:schemeClr val="bg1"/>
                </a:solidFill>
              </a:rPr>
              <a:t>.  [Zasądzenie odpowiedniej sumy] 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>
              <a:buNone/>
            </a:pPr>
            <a:r>
              <a:rPr lang="pl-PL" dirty="0">
                <a:solidFill>
                  <a:schemeClr val="bg1"/>
                </a:solidFill>
              </a:rPr>
              <a:t>§  1.  (uchylony).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>
              <a:buNone/>
            </a:pPr>
            <a:r>
              <a:rPr lang="pl-PL" dirty="0">
                <a:solidFill>
                  <a:schemeClr val="bg1"/>
                </a:solidFill>
              </a:rPr>
              <a:t>§  2.  (uchylony).</a:t>
            </a:r>
            <a:endParaRPr lang="pl-PL">
              <a:solidFill>
                <a:schemeClr val="bg1"/>
              </a:solidFill>
              <a:cs typeface="Calibri Light" panose="020F0302020204030204"/>
            </a:endParaRPr>
          </a:p>
          <a:p>
            <a:pPr>
              <a:buNone/>
            </a:pPr>
            <a:r>
              <a:rPr lang="pl-PL" dirty="0">
                <a:solidFill>
                  <a:schemeClr val="bg1"/>
                </a:solidFill>
              </a:rPr>
              <a:t>§  3.  Jeżeli sąd uzna, że ścisłe udowodnienie wysokości żądania jest niemożliwe lub nader utrudnione, może w wyroku zasądzić odpowiednią sumę według swej oceny, opartej na rozważeniu wszystkich okoliczności sprawy.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algn="just">
              <a:buNone/>
            </a:pPr>
            <a:endParaRPr lang="pl-PL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Uznanie sędziowskie możliwe wtedy, gdy po wyczerpaniu wszystkich dowodów dostępnych w postępowaniu uproszczonym i zaprezentowanych przez strony okaże się, że ścisłe udowodnienie </a:t>
            </a:r>
            <a:r>
              <a:rPr lang="pl-PL" b="1" dirty="0"/>
              <a:t>wysokości żądania (nie podstawy roszczenia czy źródła szkody)</a:t>
            </a:r>
            <a:r>
              <a:rPr lang="pl-PL" dirty="0"/>
              <a:t> jest niemożliwe lub bardzo utrudnione.</a:t>
            </a:r>
          </a:p>
          <a:p>
            <a:pPr>
              <a:buNone/>
            </a:pPr>
            <a:r>
              <a:rPr lang="pl-PL" dirty="0"/>
              <a:t>Niemożliwe- np. dowody nie istnieją,</a:t>
            </a:r>
          </a:p>
          <a:p>
            <a:pPr>
              <a:buNone/>
            </a:pPr>
            <a:r>
              <a:rPr lang="pl-PL" dirty="0"/>
              <a:t>Nader utrudnione- ryzyko przedłużenia postępowania, wysokie koszty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9100" y="497908"/>
            <a:ext cx="8883040" cy="4342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8742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buNone/>
            </a:pPr>
            <a:endParaRPr lang="pl-PL" sz="2600" dirty="0">
              <a:solidFill>
                <a:schemeClr val="bg1"/>
              </a:solidFill>
              <a:cs typeface="Calibri Light" panose="020F0302020204030204"/>
            </a:endParaRPr>
          </a:p>
          <a:p>
            <a:pPr algn="just">
              <a:buNone/>
            </a:pPr>
            <a:r>
              <a:rPr lang="pl-PL" sz="2600" dirty="0">
                <a:solidFill>
                  <a:schemeClr val="bg1"/>
                </a:solidFill>
              </a:rPr>
              <a:t>Art.  505</a:t>
            </a:r>
            <a:r>
              <a:rPr lang="pl-PL" sz="2600" baseline="30000" dirty="0">
                <a:solidFill>
                  <a:schemeClr val="bg1"/>
                </a:solidFill>
              </a:rPr>
              <a:t>7</a:t>
            </a:r>
            <a:r>
              <a:rPr lang="pl-PL" sz="2600" dirty="0">
                <a:solidFill>
                  <a:schemeClr val="bg1"/>
                </a:solidFill>
              </a:rPr>
              <a:t>.  [Zasięgnięcie opinii biegłego] </a:t>
            </a:r>
            <a:endParaRPr lang="pl-PL" sz="2600" dirty="0">
              <a:solidFill>
                <a:schemeClr val="bg1"/>
              </a:solidFill>
              <a:cs typeface="Calibri Light" panose="020F0302020204030204"/>
            </a:endParaRPr>
          </a:p>
          <a:p>
            <a:pPr algn="just">
              <a:buNone/>
            </a:pPr>
            <a:r>
              <a:rPr lang="pl-PL" sz="2600" dirty="0">
                <a:solidFill>
                  <a:schemeClr val="bg1"/>
                </a:solidFill>
              </a:rPr>
              <a:t>§  1.  Ilekroć </a:t>
            </a:r>
            <a:r>
              <a:rPr lang="pl-PL" sz="2600" b="1" dirty="0">
                <a:solidFill>
                  <a:schemeClr val="bg1"/>
                </a:solidFill>
              </a:rPr>
              <a:t>ustalenie zasadności lub wysokości świadczenia powinno nastąpić przy zastosowaniu wiadomości specjalnych</a:t>
            </a:r>
            <a:r>
              <a:rPr lang="pl-PL" sz="2600" dirty="0">
                <a:solidFill>
                  <a:schemeClr val="bg1"/>
                </a:solidFill>
              </a:rPr>
              <a:t>, od uznania sądu zależy powzięcie samodzielnej oceny opartej na rozważeniu wszystkich okoliczności sprawy albo zasięgnięcie opinii biegłego.</a:t>
            </a:r>
            <a:endParaRPr lang="pl-PL" sz="2600" dirty="0">
              <a:solidFill>
                <a:schemeClr val="bg1"/>
              </a:solidFill>
              <a:cs typeface="Calibri Light" panose="020F0302020204030204"/>
            </a:endParaRPr>
          </a:p>
          <a:p>
            <a:pPr algn="just">
              <a:buNone/>
            </a:pPr>
            <a:r>
              <a:rPr lang="pl-PL" sz="2600" dirty="0">
                <a:solidFill>
                  <a:schemeClr val="bg1"/>
                </a:solidFill>
              </a:rPr>
              <a:t>§  2.  Opinii biegłego nie zasięga się, jeżeli jej przewidywany koszt miałby przekroczyć wartość przedmiotu sporu, chyba że uzasadniają to wyjątkowe okoliczności.</a:t>
            </a:r>
            <a:endParaRPr lang="pl-PL" sz="2600" dirty="0">
              <a:solidFill>
                <a:schemeClr val="bg1"/>
              </a:solidFill>
              <a:cs typeface="Calibri Light" panose="020F0302020204030204"/>
            </a:endParaRPr>
          </a:p>
          <a:p>
            <a:pPr algn="just">
              <a:buNone/>
            </a:pPr>
            <a:r>
              <a:rPr lang="pl-PL" sz="2600" dirty="0">
                <a:solidFill>
                  <a:schemeClr val="bg1"/>
                </a:solidFill>
              </a:rPr>
              <a:t>§  3.  Złożenie zeznań przez świadka nie stoi na przeszkodzie zasięgnięciu jego opinii jako biegłego, także co do faktów, o których zeznał jako świadek, nawet jeżeli uprzednio sporządził opinię na zlecenie podmiotu innego niż sąd.</a:t>
            </a:r>
            <a:endParaRPr lang="pl-PL" sz="2600" dirty="0">
              <a:solidFill>
                <a:schemeClr val="bg1"/>
              </a:solidFill>
              <a:cs typeface="Calibri Light" panose="020F0302020204030204"/>
            </a:endParaRPr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endParaRPr lang="pl-PL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Ustalenie zasadności- czy się należy (np. czy rzecz ma wady)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Ustalenie wysokości- ile się należy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Nowa sytuacja świadka eksperta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69100" y="3431087"/>
            <a:ext cx="8883040" cy="1910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rostokąt 1"/>
          <p:cNvSpPr/>
          <p:nvPr/>
        </p:nvSpPr>
        <p:spPr>
          <a:xfrm>
            <a:off x="169100" y="435278"/>
            <a:ext cx="8883040" cy="115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860180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buNone/>
            </a:pPr>
            <a:r>
              <a:rPr lang="pl-PL" sz="1700" dirty="0">
                <a:solidFill>
                  <a:schemeClr val="bg1"/>
                </a:solidFill>
              </a:rPr>
              <a:t>Art.  505</a:t>
            </a:r>
            <a:r>
              <a:rPr lang="pl-PL" sz="1700" baseline="30000" dirty="0">
                <a:solidFill>
                  <a:schemeClr val="bg1"/>
                </a:solidFill>
              </a:rPr>
              <a:t>8</a:t>
            </a:r>
            <a:r>
              <a:rPr lang="pl-PL" sz="1700" dirty="0">
                <a:solidFill>
                  <a:schemeClr val="bg1"/>
                </a:solidFill>
              </a:rPr>
              <a:t>.  [Zrzeczenie się prawa do wniesienia apelacji; uzasadnienie wyroku] </a:t>
            </a:r>
            <a:endParaRPr lang="pl-PL" sz="1700" dirty="0">
              <a:solidFill>
                <a:schemeClr val="bg1"/>
              </a:solidFill>
              <a:cs typeface="Calibri Light" panose="020F0302020204030204"/>
            </a:endParaRPr>
          </a:p>
          <a:p>
            <a:pPr>
              <a:buNone/>
            </a:pPr>
            <a:r>
              <a:rPr lang="pl-PL" sz="1700" dirty="0">
                <a:solidFill>
                  <a:schemeClr val="bg1"/>
                </a:solidFill>
              </a:rPr>
              <a:t>§  1.  (uchylony).</a:t>
            </a:r>
            <a:endParaRPr lang="pl-PL" sz="1700" dirty="0">
              <a:solidFill>
                <a:schemeClr val="bg1"/>
              </a:solidFill>
              <a:cs typeface="Calibri Light" panose="020F0302020204030204"/>
            </a:endParaRPr>
          </a:p>
          <a:p>
            <a:pPr>
              <a:buNone/>
            </a:pPr>
            <a:r>
              <a:rPr lang="pl-PL" sz="1700" dirty="0">
                <a:solidFill>
                  <a:schemeClr val="bg1"/>
                </a:solidFill>
              </a:rPr>
              <a:t>§  2.  (uchylony).</a:t>
            </a:r>
            <a:endParaRPr lang="pl-PL" sz="1700" dirty="0">
              <a:solidFill>
                <a:schemeClr val="bg1"/>
              </a:solidFill>
              <a:cs typeface="Calibri Light" panose="020F0302020204030204"/>
            </a:endParaRPr>
          </a:p>
          <a:p>
            <a:pPr>
              <a:buNone/>
            </a:pPr>
            <a:endParaRPr lang="pl-PL" sz="1500" dirty="0"/>
          </a:p>
          <a:p>
            <a:pPr>
              <a:buNone/>
            </a:pPr>
            <a:r>
              <a:rPr lang="pl-PL" sz="1500" dirty="0"/>
              <a:t>Dawniej:</a:t>
            </a:r>
          </a:p>
          <a:p>
            <a:pPr>
              <a:buNone/>
            </a:pPr>
            <a:r>
              <a:rPr lang="pl-PL" sz="1500" dirty="0"/>
              <a:t>§ 1. Wniosek o sporządzenie uzasadnienia wyroku strona może zgłosić również do protokołu bezpośrednio po ogłoszeniu wyroku. </a:t>
            </a:r>
          </a:p>
          <a:p>
            <a:pPr>
              <a:buNone/>
            </a:pPr>
            <a:r>
              <a:rPr lang="pl-PL" sz="1500" dirty="0"/>
              <a:t>§ 2. Dla strony, która zrzekła się doręczenia uzasadnienia wyroku, termin do wniesienia apelacji biegnie od dnia ogłoszenia wyroku. </a:t>
            </a:r>
          </a:p>
          <a:p>
            <a:pPr>
              <a:buNone/>
            </a:pPr>
            <a:endParaRPr lang="pl-PL" sz="1900" dirty="0"/>
          </a:p>
          <a:p>
            <a:pPr>
              <a:buNone/>
            </a:pPr>
            <a:r>
              <a:rPr lang="pl-PL" sz="1500" dirty="0"/>
              <a:t>Uchylenie § 2 to konsekwencja zmian regulacji prawnych związanych z apelacją. </a:t>
            </a:r>
          </a:p>
          <a:p>
            <a:pPr>
              <a:buNone/>
            </a:pPr>
            <a:endParaRPr lang="pl-PL" sz="1900" dirty="0"/>
          </a:p>
          <a:p>
            <a:pPr>
              <a:buNone/>
            </a:pPr>
            <a:endParaRPr lang="pl-PL" sz="1900" dirty="0"/>
          </a:p>
          <a:p>
            <a:pPr>
              <a:buNone/>
            </a:pPr>
            <a:r>
              <a:rPr lang="pl-PL" sz="1900" dirty="0">
                <a:solidFill>
                  <a:schemeClr val="bg1"/>
                </a:solidFill>
              </a:rPr>
              <a:t>§  3.  Strona </a:t>
            </a:r>
            <a:r>
              <a:rPr lang="pl-PL" sz="1900" b="1" dirty="0">
                <a:solidFill>
                  <a:schemeClr val="bg1"/>
                </a:solidFill>
              </a:rPr>
              <a:t>obecna na posiedzeniu, na którym ogłoszono wyrok</a:t>
            </a:r>
            <a:r>
              <a:rPr lang="pl-PL" sz="1900" dirty="0">
                <a:solidFill>
                  <a:schemeClr val="bg1"/>
                </a:solidFill>
              </a:rPr>
              <a:t>, może po jego ogłoszeniu </a:t>
            </a:r>
            <a:r>
              <a:rPr lang="pl-PL" sz="1900" b="1" dirty="0">
                <a:solidFill>
                  <a:schemeClr val="bg1"/>
                </a:solidFill>
              </a:rPr>
              <a:t>w oświadczeniu złożonym do protokołu zrzec się prawa do wniesienia apelacji. W razie zrzeczenia się prawa do wniesienia apelacji przez wszystkich uprawnionych wyrok staje się prawomocny</a:t>
            </a:r>
            <a:r>
              <a:rPr lang="pl-PL" sz="1900" dirty="0">
                <a:solidFill>
                  <a:schemeClr val="bg1"/>
                </a:solidFill>
              </a:rPr>
              <a:t>.</a:t>
            </a:r>
            <a:endParaRPr lang="pl-PL" sz="1900" dirty="0">
              <a:solidFill>
                <a:schemeClr val="bg1"/>
              </a:solidFill>
              <a:cs typeface="Calibri Light" panose="020F0302020204030204"/>
            </a:endParaRPr>
          </a:p>
          <a:p>
            <a:pPr>
              <a:buNone/>
            </a:pPr>
            <a:r>
              <a:rPr lang="pl-PL" sz="1900" dirty="0">
                <a:solidFill>
                  <a:schemeClr val="bg1"/>
                </a:solidFill>
              </a:rPr>
              <a:t>§  4.  W sprawach, w których wartość przedmiotu sporu </a:t>
            </a:r>
            <a:r>
              <a:rPr lang="pl-PL" sz="1900" b="1" dirty="0">
                <a:solidFill>
                  <a:schemeClr val="bg1"/>
                </a:solidFill>
              </a:rPr>
              <a:t>nie przekracza tysiąca złotych*</a:t>
            </a:r>
            <a:r>
              <a:rPr lang="pl-PL" sz="1900" dirty="0">
                <a:solidFill>
                  <a:schemeClr val="bg1"/>
                </a:solidFill>
              </a:rPr>
              <a:t>, uzasadnienie wyroku ogranicza się do </a:t>
            </a:r>
            <a:r>
              <a:rPr lang="pl-PL" sz="1900" b="1" dirty="0">
                <a:solidFill>
                  <a:schemeClr val="bg1"/>
                </a:solidFill>
              </a:rPr>
              <a:t>wyjaśnienia podstawy prawnej wyroku z przytoczeniem przepisów prawa</a:t>
            </a:r>
            <a:r>
              <a:rPr lang="pl-PL" sz="1900" dirty="0">
                <a:solidFill>
                  <a:schemeClr val="bg1"/>
                </a:solidFill>
              </a:rPr>
              <a:t>. Od uznania sądu opartego na rozważeniu wszystkich okoliczności sprawy zależy rozszerzenie tego uzasadnienia o pozostałą treść określoną w art. 327</a:t>
            </a:r>
            <a:r>
              <a:rPr lang="pl-PL" sz="1900" baseline="30000" dirty="0">
                <a:solidFill>
                  <a:schemeClr val="bg1"/>
                </a:solidFill>
              </a:rPr>
              <a:t>1</a:t>
            </a:r>
            <a:r>
              <a:rPr lang="pl-PL" sz="1900" dirty="0">
                <a:solidFill>
                  <a:schemeClr val="bg1"/>
                </a:solidFill>
              </a:rPr>
              <a:t> § 1 (tzw. sprawy bagatelne)</a:t>
            </a:r>
            <a:endParaRPr lang="pl-PL" sz="1900" dirty="0">
              <a:solidFill>
                <a:schemeClr val="bg1"/>
              </a:solidFill>
              <a:cs typeface="Calibri Light" panose="020F0302020204030204"/>
            </a:endParaRPr>
          </a:p>
          <a:p>
            <a:pPr>
              <a:buNone/>
            </a:pPr>
            <a:endParaRPr lang="pl-PL" sz="1900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sz="1600" dirty="0"/>
              <a:t>Za R. </a:t>
            </a:r>
            <a:r>
              <a:rPr lang="pl-PL" sz="1600" dirty="0" err="1"/>
              <a:t>Fleszarem</a:t>
            </a:r>
            <a:r>
              <a:rPr lang="pl-PL" sz="1600" dirty="0"/>
              <a:t>: Sąd powinien (…) wyjaśnić stronom co najmniej istotę regulacji zawartej w tych przepisach – w sposób możliwie zrozumiały i przystępny, a zarazem – z uwagi na rodzaj sprawy – syntetyczny (ale nie lakoniczny)</a:t>
            </a:r>
          </a:p>
          <a:p>
            <a:pPr>
              <a:buNone/>
            </a:pPr>
            <a:r>
              <a:rPr lang="pl-PL" sz="1600" dirty="0"/>
              <a:t>* Od 1 lipca- „nie przekracza czterech tysięcy złotych”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Kiedy można zrzec się prawa do wniesienia apelacji?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855" indent="0">
              <a:buNone/>
            </a:pPr>
            <a:endParaRPr lang="pl-PL" dirty="0"/>
          </a:p>
          <a:p>
            <a:pPr marL="109855" indent="0">
              <a:buNone/>
            </a:pPr>
            <a:r>
              <a:rPr lang="pl-PL" dirty="0"/>
              <a:t>Strona </a:t>
            </a:r>
            <a:r>
              <a:rPr lang="pl-PL" b="1" dirty="0">
                <a:solidFill>
                  <a:srgbClr val="FF0000"/>
                </a:solidFill>
              </a:rPr>
              <a:t>obecna na posiedzeniu, na którym ogłoszono wyrok</a:t>
            </a:r>
            <a:r>
              <a:rPr lang="pl-PL" dirty="0"/>
              <a:t>, może po jego ogłoszeniu </a:t>
            </a:r>
            <a:r>
              <a:rPr lang="pl-PL" b="1" dirty="0"/>
              <a:t>w oświadczeniu złożonym do protokołu zrzec się prawa do wniesienia apelacji.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169100" y="5142977"/>
            <a:ext cx="8883040" cy="1597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rostokąt 1"/>
          <p:cNvSpPr/>
          <p:nvPr/>
        </p:nvSpPr>
        <p:spPr>
          <a:xfrm>
            <a:off x="169100" y="122128"/>
            <a:ext cx="8883040" cy="30584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13888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109220" indent="0">
              <a:buNone/>
            </a:pPr>
            <a:endParaRPr lang="pl-PL" b="1" dirty="0">
              <a:solidFill>
                <a:schemeClr val="bg1"/>
              </a:solidFill>
            </a:endParaRPr>
          </a:p>
          <a:p>
            <a:pPr marL="109220" indent="0">
              <a:buNone/>
            </a:pPr>
            <a:r>
              <a:rPr lang="pl-PL" b="1" dirty="0">
                <a:solidFill>
                  <a:schemeClr val="bg1"/>
                </a:solidFill>
              </a:rPr>
              <a:t>Art.  505</a:t>
            </a:r>
            <a:r>
              <a:rPr lang="pl-PL" b="1" baseline="30000" dirty="0">
                <a:solidFill>
                  <a:schemeClr val="bg1"/>
                </a:solidFill>
              </a:rPr>
              <a:t>9</a:t>
            </a:r>
            <a:r>
              <a:rPr lang="pl-PL" b="1" dirty="0">
                <a:solidFill>
                  <a:schemeClr val="bg1"/>
                </a:solidFill>
              </a:rPr>
              <a:t>.  [Zarzuty apelacji]</a:t>
            </a:r>
            <a:endParaRPr lang="pl-PL" b="1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b="1" dirty="0">
                <a:solidFill>
                  <a:schemeClr val="bg1"/>
                </a:solidFill>
              </a:rPr>
              <a:t>§  1. </a:t>
            </a:r>
            <a:r>
              <a:rPr lang="pl-PL" dirty="0">
                <a:solidFill>
                  <a:schemeClr val="bg1"/>
                </a:solidFill>
              </a:rPr>
              <a:t>(uchylony).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b="1" dirty="0">
                <a:solidFill>
                  <a:schemeClr val="bg1"/>
                </a:solidFill>
              </a:rPr>
              <a:t>§  1</a:t>
            </a:r>
            <a:r>
              <a:rPr lang="pl-PL" b="1" baseline="30000" dirty="0">
                <a:solidFill>
                  <a:schemeClr val="bg1"/>
                </a:solidFill>
              </a:rPr>
              <a:t>1</a:t>
            </a:r>
            <a:r>
              <a:rPr lang="pl-PL" b="1" dirty="0">
                <a:solidFill>
                  <a:schemeClr val="bg1"/>
                </a:solidFill>
              </a:rPr>
              <a:t>. </a:t>
            </a:r>
            <a:r>
              <a:rPr lang="pl-PL" dirty="0">
                <a:solidFill>
                  <a:schemeClr val="bg1"/>
                </a:solidFill>
              </a:rPr>
              <a:t>Apelację można oprzeć na zarzutach: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dirty="0">
                <a:solidFill>
                  <a:schemeClr val="bg1"/>
                </a:solidFill>
              </a:rPr>
              <a:t>1)naruszenia prawa materialnego przez błędną jego wykładnię lub niewłaściwe zastosowanie; [błędy orzeczenia]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dirty="0">
                <a:solidFill>
                  <a:schemeClr val="bg1"/>
                </a:solidFill>
              </a:rPr>
              <a:t>2)naruszenia przepisów postępowania, jeżeli mogło ono mieć wpływ na wynik sprawy. [błędy proceduralne]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b="1" dirty="0">
                <a:solidFill>
                  <a:schemeClr val="bg1"/>
                </a:solidFill>
              </a:rPr>
              <a:t>§  2. </a:t>
            </a:r>
            <a:r>
              <a:rPr lang="pl-PL" dirty="0">
                <a:solidFill>
                  <a:schemeClr val="bg1"/>
                </a:solidFill>
              </a:rPr>
              <a:t>Po upływie terminu do wniesienia apelacji przytaczanie dalszych zarzutów jest niedopuszczalne.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endParaRPr lang="pl-PL" dirty="0">
              <a:cs typeface="Calibri Light" panose="020F0302020204030204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l-PL" sz="1700" dirty="0"/>
              <a:t>Zamknięty katalog zarzutów apelacyjnych: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sz="1700" dirty="0"/>
              <a:t>Co z zarzutem dot. nieważności postępowania? Przy nieważności postępowania ciężar gatunkowy jest tak istotny, że strona zwolniona jest z wykazywania związku wpływu przyczyny nieważności na wynik postępowania!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sz="1700" dirty="0"/>
              <a:t>Błędy proceduralne: nie tylko stricte działania samego sądu, ale też dopuszczanie/blokowanie działań innych podmiotów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sz="1700" dirty="0"/>
              <a:t> §  2- prekluzja- Po upływie terminu do wniesienia apelacji niedopuszczalne jest przytaczanie dalszych zarzutów. Możliwe późniejsze uzasadnienie/sprecyzowanie zarzutów zgłoszonych w ramach apelacji</a:t>
            </a:r>
          </a:p>
          <a:p>
            <a:pPr>
              <a:buFontTx/>
              <a:buChar char="-"/>
            </a:pPr>
            <a:endParaRPr lang="pl-PL" dirty="0"/>
          </a:p>
          <a:p>
            <a:pPr marL="109220" indent="0">
              <a:buNone/>
            </a:pPr>
            <a:r>
              <a:rPr lang="pl-PL" b="1" dirty="0">
                <a:solidFill>
                  <a:schemeClr val="bg1"/>
                </a:solidFill>
              </a:rPr>
              <a:t>Art.  505</a:t>
            </a:r>
            <a:r>
              <a:rPr lang="pl-PL" b="1" baseline="30000" dirty="0">
                <a:solidFill>
                  <a:schemeClr val="bg1"/>
                </a:solidFill>
              </a:rPr>
              <a:t>10</a:t>
            </a:r>
            <a:r>
              <a:rPr lang="pl-PL" b="1" dirty="0">
                <a:solidFill>
                  <a:schemeClr val="bg1"/>
                </a:solidFill>
              </a:rPr>
              <a:t>.  [Rozpoznanie apelacji]§  1. </a:t>
            </a:r>
            <a:r>
              <a:rPr lang="pl-PL" dirty="0">
                <a:solidFill>
                  <a:schemeClr val="bg1"/>
                </a:solidFill>
              </a:rPr>
              <a:t>Sąd rozpoznaje apelację w składzie jednego sędziego. (WYJĄTEK!) </a:t>
            </a:r>
            <a:r>
              <a:rPr lang="pl-PL" dirty="0">
                <a:solidFill>
                  <a:schemeClr val="bg1"/>
                </a:solidFill>
                <a:highlight>
                  <a:srgbClr val="FF00FF"/>
                </a:highlight>
              </a:rPr>
              <a:t>od 1.7.23- taki sam skład dla zażalenia</a:t>
            </a:r>
            <a:endParaRPr lang="pl-PL" dirty="0">
              <a:solidFill>
                <a:schemeClr val="bg1"/>
              </a:solidFill>
              <a:highlight>
                <a:srgbClr val="FF00FF"/>
              </a:highlight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b="1" dirty="0">
                <a:solidFill>
                  <a:schemeClr val="bg1"/>
                </a:solidFill>
              </a:rPr>
              <a:t>§  2.  </a:t>
            </a:r>
            <a:r>
              <a:rPr lang="pl-PL" b="1" baseline="30000" dirty="0">
                <a:solidFill>
                  <a:schemeClr val="bg1"/>
                </a:solidFill>
              </a:rPr>
              <a:t>330</a:t>
            </a:r>
            <a:r>
              <a:rPr lang="pl-PL" dirty="0">
                <a:solidFill>
                  <a:schemeClr val="bg1"/>
                </a:solidFill>
              </a:rPr>
              <a:t> (uchylony).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b="1" dirty="0">
                <a:solidFill>
                  <a:schemeClr val="bg1"/>
                </a:solidFill>
              </a:rPr>
              <a:t>§  3. </a:t>
            </a:r>
            <a:r>
              <a:rPr lang="pl-PL" dirty="0">
                <a:solidFill>
                  <a:schemeClr val="bg1"/>
                </a:solidFill>
              </a:rPr>
              <a:t>(utracił moc)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endParaRPr lang="pl-PL" dirty="0">
              <a:cs typeface="Calibri Light" panose="020F030202020403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87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Postępowanie odrębne ≠ trzeci tryb postępowania </a:t>
            </a:r>
          </a:p>
          <a:p>
            <a:pPr>
              <a:buNone/>
            </a:pPr>
            <a:r>
              <a:rPr lang="pl-PL" sz="2200" i="1" dirty="0"/>
              <a:t>*tryb procesowy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507492" y="2011680"/>
          <a:ext cx="8065293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169100" y="4600183"/>
            <a:ext cx="8883040" cy="1576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rostokąt 1"/>
          <p:cNvSpPr/>
          <p:nvPr/>
        </p:nvSpPr>
        <p:spPr>
          <a:xfrm>
            <a:off x="169100" y="122128"/>
            <a:ext cx="8883040" cy="3517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365" y="692696"/>
            <a:ext cx="8688887" cy="6165304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109220" indent="0">
              <a:buNone/>
            </a:pPr>
            <a:r>
              <a:rPr lang="pl-PL" b="1" dirty="0">
                <a:solidFill>
                  <a:schemeClr val="bg1"/>
                </a:solidFill>
              </a:rPr>
              <a:t>Art.  505</a:t>
            </a:r>
            <a:r>
              <a:rPr lang="pl-PL" b="1" baseline="30000" dirty="0">
                <a:solidFill>
                  <a:schemeClr val="bg1"/>
                </a:solidFill>
              </a:rPr>
              <a:t>12</a:t>
            </a:r>
            <a:r>
              <a:rPr lang="pl-PL" b="1" dirty="0">
                <a:solidFill>
                  <a:schemeClr val="bg1"/>
                </a:solidFill>
              </a:rPr>
              <a:t>.  [Rozstrzygnięcia]</a:t>
            </a:r>
            <a:endParaRPr lang="pl-PL" b="1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b="1" dirty="0">
                <a:solidFill>
                  <a:schemeClr val="bg1"/>
                </a:solidFill>
              </a:rPr>
              <a:t>§  1. </a:t>
            </a:r>
            <a:r>
              <a:rPr lang="pl-PL" dirty="0">
                <a:solidFill>
                  <a:schemeClr val="bg1"/>
                </a:solidFill>
              </a:rPr>
              <a:t>Jeżeli sąd drugiej instancji stwierdzi, że zachodzi </a:t>
            </a:r>
            <a:r>
              <a:rPr lang="pl-PL" b="1" dirty="0">
                <a:solidFill>
                  <a:schemeClr val="bg1"/>
                </a:solidFill>
              </a:rPr>
              <a:t>naruszenie prawa materialnego</a:t>
            </a:r>
            <a:r>
              <a:rPr lang="pl-PL" dirty="0">
                <a:solidFill>
                  <a:schemeClr val="bg1"/>
                </a:solidFill>
              </a:rPr>
              <a:t>, a zgromadzone </a:t>
            </a:r>
            <a:r>
              <a:rPr lang="pl-PL" b="1" dirty="0">
                <a:solidFill>
                  <a:schemeClr val="bg1"/>
                </a:solidFill>
              </a:rPr>
              <a:t>dowody nie dają wystarczających podstaw do zmiany</a:t>
            </a:r>
            <a:r>
              <a:rPr lang="pl-PL" dirty="0">
                <a:solidFill>
                  <a:schemeClr val="bg1"/>
                </a:solidFill>
              </a:rPr>
              <a:t> wyroku, </a:t>
            </a:r>
            <a:r>
              <a:rPr lang="pl-PL" b="1" dirty="0">
                <a:solidFill>
                  <a:schemeClr val="bg1"/>
                </a:solidFill>
              </a:rPr>
              <a:t>uchyla </a:t>
            </a:r>
            <a:r>
              <a:rPr lang="pl-PL" dirty="0">
                <a:solidFill>
                  <a:schemeClr val="bg1"/>
                </a:solidFill>
              </a:rPr>
              <a:t>zaskarżony wyrok i przekazuje sprawę do </a:t>
            </a:r>
            <a:r>
              <a:rPr lang="pl-PL" b="1" dirty="0">
                <a:solidFill>
                  <a:schemeClr val="bg1"/>
                </a:solidFill>
              </a:rPr>
              <a:t>ponownego rozpoznania</a:t>
            </a:r>
            <a:r>
              <a:rPr lang="pl-PL" dirty="0">
                <a:solidFill>
                  <a:schemeClr val="bg1"/>
                </a:solidFill>
              </a:rPr>
              <a:t>. (a nie tylko w sytuacji nierozpoznania istoty sprawy lub konieczności przeprowadzenia postępowania dowodowego w całości)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b="1" dirty="0">
                <a:solidFill>
                  <a:schemeClr val="bg1"/>
                </a:solidFill>
              </a:rPr>
              <a:t>§  1</a:t>
            </a:r>
            <a:r>
              <a:rPr lang="pl-PL" b="1" baseline="30000" dirty="0">
                <a:solidFill>
                  <a:schemeClr val="bg1"/>
                </a:solidFill>
              </a:rPr>
              <a:t>1</a:t>
            </a:r>
            <a:r>
              <a:rPr lang="pl-PL" b="1" dirty="0">
                <a:solidFill>
                  <a:schemeClr val="bg1"/>
                </a:solidFill>
              </a:rPr>
              <a:t>.  </a:t>
            </a:r>
            <a:r>
              <a:rPr lang="pl-PL" dirty="0">
                <a:solidFill>
                  <a:schemeClr val="bg1"/>
                </a:solidFill>
              </a:rPr>
              <a:t>W sprawach określonych w art. 505</a:t>
            </a:r>
            <a:r>
              <a:rPr lang="pl-PL" baseline="30000" dirty="0">
                <a:solidFill>
                  <a:schemeClr val="bg1"/>
                </a:solidFill>
              </a:rPr>
              <a:t>8 </a:t>
            </a:r>
            <a:r>
              <a:rPr lang="pl-PL" dirty="0">
                <a:solidFill>
                  <a:schemeClr val="bg1"/>
                </a:solidFill>
              </a:rPr>
              <a:t>§ 4 (czyli sprawach bagatelnych; od 1.7.23 „nieprzekraczających 4 tyś. )przepisu § 1 nie stosuje się, a zaskarżony wyrok może zostać uchylony tylko w przypadkach określonych w art. 386 § 2 i 3.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dirty="0">
                <a:solidFill>
                  <a:schemeClr val="bg1"/>
                </a:solidFill>
              </a:rPr>
              <a:t>386 § 2 KPC- nieważność postępowania (wówczas uchyla zaskarżony wyrok, znosi postępowanie w zakresie dotkniętym nieważnością i przekazuje sprawę sądowi pierwszej instancji do ponownego rozpoznania).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dirty="0">
                <a:solidFill>
                  <a:schemeClr val="bg1"/>
                </a:solidFill>
              </a:rPr>
              <a:t>386 § 3 KPC- gdy pozew ulega odrzuceniu albo zachodzi podstawa do umorzenia postępowania, sąd drugiej instancji uchyla wyrok oraz odrzuca pozew lub umarza postępowanie.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b="1" dirty="0">
                <a:solidFill>
                  <a:schemeClr val="bg1"/>
                </a:solidFill>
              </a:rPr>
              <a:t>§  2. </a:t>
            </a:r>
            <a:r>
              <a:rPr lang="pl-PL" dirty="0">
                <a:solidFill>
                  <a:schemeClr val="bg1"/>
                </a:solidFill>
              </a:rPr>
              <a:t>Uchylając zaskarżony wyrok sąd drugiej instancji może przekazać sprawę do rozpoznania z wyłączeniem przepisów o postępowaniu uproszczonym także wówczas, gdy sprawa stosownie do art. 505</a:t>
            </a:r>
            <a:r>
              <a:rPr lang="pl-PL" baseline="30000" dirty="0">
                <a:solidFill>
                  <a:schemeClr val="bg1"/>
                </a:solidFill>
              </a:rPr>
              <a:t>1</a:t>
            </a:r>
            <a:r>
              <a:rPr lang="pl-PL" dirty="0">
                <a:solidFill>
                  <a:schemeClr val="bg1"/>
                </a:solidFill>
              </a:rPr>
              <a:t> podlega rozpoznaniu w tym postępowaniu.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b="1" dirty="0">
                <a:solidFill>
                  <a:schemeClr val="bg1"/>
                </a:solidFill>
              </a:rPr>
              <a:t>§  3. </a:t>
            </a:r>
            <a:r>
              <a:rPr lang="pl-PL" dirty="0">
                <a:solidFill>
                  <a:schemeClr val="bg1"/>
                </a:solidFill>
              </a:rPr>
              <a:t>Sąd drugiej instancji oddala apelację również wtedy, gdy mimo naruszenia prawa materialnego lub przepisów postępowania albo błędnego uzasadnienia zaskarżony wyrok odpowiada prawu.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endParaRPr lang="pl-PL" dirty="0">
              <a:solidFill>
                <a:schemeClr val="tx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dirty="0">
                <a:solidFill>
                  <a:schemeClr val="tx1"/>
                </a:solidFill>
              </a:rPr>
              <a:t>Wyrok odpowiada prawu- jest słuszny i sprawiedliwy</a:t>
            </a:r>
            <a:endParaRPr lang="pl-PL" dirty="0">
              <a:solidFill>
                <a:schemeClr val="tx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dirty="0">
                <a:solidFill>
                  <a:schemeClr val="tx1"/>
                </a:solidFill>
              </a:rPr>
              <a:t>Ale nie wtedy gdy zachodzi nieważność postępowania!</a:t>
            </a:r>
            <a:endParaRPr lang="pl-PL" dirty="0">
              <a:solidFill>
                <a:schemeClr val="tx1"/>
              </a:solidFill>
              <a:cs typeface="Calibri Light" panose="020F0302020204030204"/>
            </a:endParaRPr>
          </a:p>
          <a:p>
            <a:pPr marL="109220" indent="0">
              <a:buNone/>
            </a:pPr>
            <a:endParaRPr lang="pl-PL" dirty="0">
              <a:solidFill>
                <a:schemeClr val="accent2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b="1" dirty="0">
                <a:solidFill>
                  <a:schemeClr val="bg1"/>
                </a:solidFill>
              </a:rPr>
              <a:t>Art.  505</a:t>
            </a:r>
            <a:r>
              <a:rPr lang="pl-PL" b="1" baseline="30000" dirty="0">
                <a:solidFill>
                  <a:schemeClr val="bg1"/>
                </a:solidFill>
              </a:rPr>
              <a:t>13</a:t>
            </a:r>
            <a:r>
              <a:rPr lang="pl-PL" b="1" dirty="0">
                <a:solidFill>
                  <a:schemeClr val="bg1"/>
                </a:solidFill>
              </a:rPr>
              <a:t>.  [Uzasadnienie wyroku sądu drugiej instancji]</a:t>
            </a:r>
            <a:endParaRPr lang="pl-PL" b="1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b="1" dirty="0">
                <a:solidFill>
                  <a:schemeClr val="bg1"/>
                </a:solidFill>
              </a:rPr>
              <a:t>§  1. </a:t>
            </a:r>
            <a:r>
              <a:rPr lang="pl-PL" dirty="0">
                <a:solidFill>
                  <a:schemeClr val="bg1"/>
                </a:solidFill>
              </a:rPr>
              <a:t>(uchylony).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b="1" dirty="0">
                <a:solidFill>
                  <a:schemeClr val="bg1"/>
                </a:solidFill>
              </a:rPr>
              <a:t>§  2. </a:t>
            </a:r>
            <a:r>
              <a:rPr lang="pl-PL" dirty="0">
                <a:solidFill>
                  <a:schemeClr val="bg1"/>
                </a:solidFill>
              </a:rPr>
              <a:t>Jeżeli sąd drugiej instancji nie przeprowadził postępowania dowodowego, uzasadnienie wyroku powinno zawierać jedynie wyjaśnienie podstawy prawnej wyroku z przytoczeniem przepisów prawa.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b="1" dirty="0">
                <a:solidFill>
                  <a:schemeClr val="bg1"/>
                </a:solidFill>
              </a:rPr>
              <a:t>§  3. </a:t>
            </a:r>
            <a:r>
              <a:rPr lang="pl-PL" dirty="0">
                <a:solidFill>
                  <a:schemeClr val="bg1"/>
                </a:solidFill>
              </a:rPr>
              <a:t>(uchylony).</a:t>
            </a:r>
            <a:endParaRPr lang="pl-PL" dirty="0">
              <a:solidFill>
                <a:schemeClr val="bg1"/>
              </a:solidFill>
              <a:cs typeface="Calibri Light" panose="020F0302020204030204"/>
            </a:endParaRPr>
          </a:p>
          <a:p>
            <a:pPr marL="109220" indent="0">
              <a:buNone/>
            </a:pPr>
            <a:endParaRPr lang="pl-PL" dirty="0">
              <a:solidFill>
                <a:schemeClr val="tx1"/>
              </a:solidFill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dirty="0">
                <a:solidFill>
                  <a:schemeClr val="tx1"/>
                </a:solidFill>
              </a:rPr>
              <a:t>zbędne są ocena dowodów i odniesienie się do stanu faktycznego sprawy w kontekście przeprowadzonych dowodów</a:t>
            </a:r>
            <a:endParaRPr lang="pl-PL" dirty="0">
              <a:solidFill>
                <a:schemeClr val="tx1"/>
              </a:solidFill>
              <a:cs typeface="Calibri Light" panose="020F0302020204030204"/>
            </a:endParaRPr>
          </a:p>
          <a:p>
            <a:pPr marL="109220" indent="0">
              <a:buNone/>
            </a:pPr>
            <a:endParaRPr lang="pl-PL" dirty="0">
              <a:cs typeface="Calibri Light" panose="020F0302020204030204"/>
            </a:endParaRPr>
          </a:p>
          <a:p>
            <a:pPr marL="109220" indent="0">
              <a:buNone/>
            </a:pPr>
            <a:endParaRPr lang="pl-PL" dirty="0">
              <a:cs typeface="Calibri Light" panose="020F0302020204030204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1548680" y="692696"/>
          <a:ext cx="11089232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2918" y="936711"/>
            <a:ext cx="2241198" cy="4984578"/>
          </a:xfrm>
        </p:spPr>
        <p:txBody>
          <a:bodyPr>
            <a:normAutofit/>
          </a:bodyPr>
          <a:lstStyle/>
          <a:p>
            <a:r>
              <a:rPr lang="pl-PL" sz="2900">
                <a:solidFill>
                  <a:srgbClr val="FFFFFF"/>
                </a:solidFill>
                <a:latin typeface="+mn-lt"/>
              </a:rPr>
              <a:t>RODZAJE POSTĘPOWAŃ ODRĘBNYCH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99833" y="49451"/>
            <a:ext cx="5800924" cy="6686029"/>
          </a:xfrm>
        </p:spPr>
        <p:txBody>
          <a:bodyPr anchor="ctr">
            <a:normAutofit/>
          </a:bodyPr>
          <a:lstStyle/>
          <a:p>
            <a:pPr>
              <a:buFontTx/>
              <a:buChar char="-"/>
            </a:pPr>
            <a:r>
              <a:rPr lang="pl-PL" sz="1050" b="1" dirty="0"/>
              <a:t>Postępowanie w sprawach małżeńskich,</a:t>
            </a:r>
            <a:endParaRPr lang="pl-PL" sz="1050" b="1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050" b="1" dirty="0"/>
              <a:t>Postępowanie w sprawach ze stosunków między rodzicami a  dziećmi</a:t>
            </a:r>
            <a:endParaRPr lang="pl-PL" sz="1050" b="1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050" b="1" dirty="0"/>
              <a:t>Postępowanie w sprawach gospodarczych,</a:t>
            </a:r>
            <a:endParaRPr lang="pl-PL" sz="1050" b="1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050" b="1" dirty="0"/>
              <a:t>Postępowanie w sprawach z zakresu prawa pracy i ubezpieczeń społecznych,</a:t>
            </a:r>
            <a:endParaRPr lang="pl-PL" sz="1050" b="1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050" b="1" dirty="0"/>
              <a:t>Postępowanie w sprawach o naruszenie posiadania,</a:t>
            </a:r>
            <a:endParaRPr lang="pl-PL" sz="1050" b="1" dirty="0">
              <a:cs typeface="Calibri Light" panose="020F0302020204030204"/>
            </a:endParaRPr>
          </a:p>
          <a:p>
            <a:pPr>
              <a:buFontTx/>
              <a:buChar char="-"/>
            </a:pPr>
            <a:endParaRPr lang="pl-PL" sz="1050" b="1" dirty="0">
              <a:cs typeface="Calibri Light" panose="020F0302020204030204"/>
            </a:endParaRPr>
          </a:p>
          <a:p>
            <a:pPr marL="109220" indent="0">
              <a:buNone/>
            </a:pPr>
            <a:r>
              <a:rPr lang="pl-PL" sz="1050" b="1" dirty="0"/>
              <a:t>Szczególne postępowania gospodarcze (tzw. hybrydy):</a:t>
            </a:r>
            <a:endParaRPr lang="pl-PL" sz="1050" b="1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050" b="1" dirty="0"/>
              <a:t>Postępowanie w sprawach z zakresu ochrony konkurencji i konsumentów oraz w sprawie praktyk nieuczciwie wykorzystujących przewagę kontraktową,</a:t>
            </a:r>
            <a:endParaRPr lang="pl-PL" sz="1050" b="1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050" b="1" dirty="0"/>
              <a:t>Postępowanie w sprawach z zakresu regulacji energetyki,</a:t>
            </a:r>
            <a:endParaRPr lang="pl-PL" sz="1050" b="1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050" b="1" dirty="0"/>
              <a:t>Postępowanie w sprawach z zakresu regulacji telekomunikacji i poczty,</a:t>
            </a:r>
            <a:endParaRPr lang="pl-PL" sz="1050" b="1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050" b="1" dirty="0"/>
              <a:t>Postępowanie w sprawach z zakresu regulacji transportu kolejowego,</a:t>
            </a:r>
            <a:endParaRPr lang="pl-PL" sz="1050" b="1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050" b="1" dirty="0"/>
              <a:t>Postępowanie w sprawach z zakresu regulacji rynku wodno- kanalizacyjnego,</a:t>
            </a:r>
            <a:endParaRPr lang="pl-PL" sz="1050" b="1" dirty="0">
              <a:cs typeface="Calibri Light" panose="020F0302020204030204"/>
            </a:endParaRPr>
          </a:p>
          <a:p>
            <a:pPr marL="109220" indent="0">
              <a:buNone/>
            </a:pPr>
            <a:endParaRPr lang="pl-PL" sz="1050" b="1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050" b="1" dirty="0"/>
              <a:t>Postępowanie w sprawach własności intelektualnej,</a:t>
            </a:r>
            <a:endParaRPr lang="pl-PL" sz="1050" b="1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050" b="1" dirty="0"/>
              <a:t>Postępowanie nakazowe,</a:t>
            </a:r>
            <a:endParaRPr lang="pl-PL" sz="1050" b="1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050" b="1" dirty="0"/>
              <a:t>Postępowanie upominawcze,</a:t>
            </a:r>
            <a:endParaRPr lang="pl-PL" sz="1050" b="1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050" b="1" dirty="0"/>
              <a:t>Postępowanie uproszczone,</a:t>
            </a:r>
            <a:endParaRPr lang="pl-PL" sz="1050" b="1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050" b="1" dirty="0"/>
              <a:t>Elektroniczne postępowanie upominawcze,</a:t>
            </a:r>
            <a:endParaRPr lang="pl-PL" sz="1050" b="1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050" b="1" dirty="0"/>
              <a:t>Europejskie postępowanie nakazowe,</a:t>
            </a:r>
            <a:endParaRPr lang="pl-PL" sz="1050" b="1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050" b="1" dirty="0"/>
              <a:t>Europejskie postępowanie w sprawie drobnych roszczeń</a:t>
            </a:r>
            <a:endParaRPr lang="pl-PL" sz="1050" b="1" dirty="0">
              <a:cs typeface="Calibri Light" panose="020F0302020204030204"/>
            </a:endParaRPr>
          </a:p>
          <a:p>
            <a:pPr>
              <a:buNone/>
            </a:pPr>
            <a:endParaRPr lang="pl-PL" sz="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571472" y="428604"/>
          <a:ext cx="2571768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500430" y="4071942"/>
            <a:ext cx="5143536" cy="2352193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l-PL" sz="1200" dirty="0"/>
              <a:t>Postępowaniami fakultatywnymi są:</a:t>
            </a:r>
          </a:p>
          <a:p>
            <a:pPr algn="just"/>
            <a:r>
              <a:rPr lang="pl-PL" sz="1200" dirty="0"/>
              <a:t>-postępowanie nakazowe,</a:t>
            </a:r>
          </a:p>
          <a:p>
            <a:pPr algn="just"/>
            <a:r>
              <a:rPr lang="pl-PL" sz="1200" dirty="0"/>
              <a:t>-EPU,</a:t>
            </a:r>
          </a:p>
          <a:p>
            <a:pPr algn="just">
              <a:buFontTx/>
              <a:buChar char="-"/>
            </a:pPr>
            <a:r>
              <a:rPr lang="pl-PL" sz="1200" dirty="0"/>
              <a:t>Postępowania europejskie.</a:t>
            </a:r>
          </a:p>
          <a:p>
            <a:pPr algn="just"/>
            <a:r>
              <a:rPr lang="pl-PL" sz="1200" dirty="0"/>
              <a:t>Brak woli powoda co do rozpatrzenia sprawy w ramach ww. postępowania odrębnego skutkować będzie, co do zasady, rozpatrzeniem sprawy w ramach postępowania spornego zwykłego</a:t>
            </a:r>
          </a:p>
          <a:p>
            <a:r>
              <a:rPr lang="pl-PL" sz="1200" i="1" dirty="0"/>
              <a:t>*Chyba że sprawa będzie się kwalifikować pod reżim innego obligatoryjnego postępowania odrębnego</a:t>
            </a:r>
          </a:p>
          <a:p>
            <a:r>
              <a:rPr lang="pl-PL" sz="1200" i="1" dirty="0"/>
              <a:t>Uwaga! Na wniosek przedsiębiorcy, który jest osobą fizyczną, sąd rozpoznaje sprawę z pominięciem przepisów o postępowaniu gospodarczym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428992" y="2500306"/>
            <a:ext cx="5214974" cy="715089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endParaRPr lang="pl-PL" sz="1200" dirty="0"/>
          </a:p>
          <a:p>
            <a:pPr algn="just"/>
            <a:r>
              <a:rPr lang="pl-PL" sz="1200" dirty="0"/>
              <a:t>Kwalifikacja sprawy do postępowania odrębnego następuje na podstawie dekretacji przez Przewodniczącego w drodze zarządzenia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9100" y="122128"/>
            <a:ext cx="8883040" cy="1910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4927" y="119370"/>
            <a:ext cx="8887215" cy="6664409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just">
              <a:buNone/>
            </a:pPr>
            <a:endParaRPr lang="pl-PL" sz="1600" dirty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pl-PL" sz="1600" dirty="0">
                <a:solidFill>
                  <a:schemeClr val="bg1"/>
                </a:solidFill>
              </a:rPr>
              <a:t>Art.  201.  [Badanie trybu postępowania]</a:t>
            </a:r>
            <a:endParaRPr lang="pl-PL" sz="1600" dirty="0">
              <a:solidFill>
                <a:schemeClr val="bg1"/>
              </a:solidFill>
              <a:cs typeface="Calibri Light" panose="020F0302020204030204"/>
            </a:endParaRPr>
          </a:p>
          <a:p>
            <a:pPr algn="just">
              <a:buNone/>
            </a:pPr>
            <a:r>
              <a:rPr lang="pl-PL" sz="1600" dirty="0">
                <a:solidFill>
                  <a:schemeClr val="bg1"/>
                </a:solidFill>
              </a:rPr>
              <a:t>§  1.  Przewodniczący bada, w jakim trybie sprawa powinna być rozpoznana oraz </a:t>
            </a:r>
            <a:r>
              <a:rPr lang="pl-PL" sz="1600" b="1" dirty="0">
                <a:solidFill>
                  <a:schemeClr val="bg1"/>
                </a:solidFill>
              </a:rPr>
              <a:t>czy podlega rozpoznaniu według przepisów o postępowaniu odrębnym, i wydaje odpowiednie zarządzenia. W wypadkach przewidzianych w ustawie przewodniczący wyznacza posiedzenie niejawne w celu wydania nakazu zapłaty w postępowaniu upominawczym</a:t>
            </a:r>
            <a:r>
              <a:rPr lang="pl-PL" sz="1600" dirty="0">
                <a:solidFill>
                  <a:schemeClr val="bg1"/>
                </a:solidFill>
              </a:rPr>
              <a:t>.</a:t>
            </a:r>
            <a:endParaRPr lang="pl-PL" sz="1600" dirty="0">
              <a:solidFill>
                <a:schemeClr val="bg1"/>
              </a:solidFill>
              <a:cs typeface="Calibri Light" panose="020F0302020204030204"/>
            </a:endParaRPr>
          </a:p>
          <a:p>
            <a:pPr algn="just">
              <a:buNone/>
            </a:pPr>
            <a:r>
              <a:rPr lang="pl-PL" sz="1600" dirty="0">
                <a:solidFill>
                  <a:schemeClr val="bg1"/>
                </a:solidFill>
              </a:rPr>
              <a:t>§  2.  Jeżeli sprawę wszczęto lub prowadzono w trybie niewłaściwym, sąd rozpozna ją w trybie właściwym lub przekaże właściwemu sądowi do rozpoznania w takim trybie. W wypadku przekazania stosuje się odpowiednio przepisy § 2 i 3 artykułu poprzedzającego. Każda jednak strona może żądać powtórzenia czynności sądu dokonanych bez jej udziału.</a:t>
            </a:r>
            <a:endParaRPr lang="pl-PL" sz="1600" dirty="0">
              <a:solidFill>
                <a:schemeClr val="bg1"/>
              </a:solidFill>
              <a:cs typeface="Calibri Light" panose="020F0302020204030204"/>
            </a:endParaRPr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sz="1600" dirty="0"/>
              <a:t>Kwalifikacja sprawy przez Przewodniczącego Wydziału </a:t>
            </a:r>
            <a:r>
              <a:rPr lang="pl-PL" sz="1600" dirty="0">
                <a:sym typeface="Wingdings" panose="05000000000000000000" pitchFamily="2" charset="2"/>
              </a:rPr>
              <a:t>  w</a:t>
            </a:r>
            <a:r>
              <a:rPr lang="pl-PL" sz="1600" dirty="0"/>
              <a:t> oparciu o treść pozwu, w tym na podstawie zgłoszonego przez powoda żądania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sz="1600" dirty="0"/>
              <a:t>Zarządzenie przewodniczącego o rozpoznaniu sprawy w postępowaniu odrębnym nie wiąże sądu!</a:t>
            </a:r>
          </a:p>
          <a:p>
            <a:pPr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sz="1600" dirty="0"/>
              <a:t>W przypadku konieczności rozpoznania sprawy w ramach innego postępowania odrębnego  niż to, do którego sprawę zakwalifikował Przewodniczący, sąd rozpoznający sprawę powinien wydać odpowiednie postanowienie w tym zakresie (na rozprawie)(</a:t>
            </a:r>
            <a:r>
              <a:rPr lang="pl-PL" sz="1600" dirty="0">
                <a:sym typeface="Wingdings" panose="05000000000000000000" pitchFamily="2" charset="2"/>
              </a:rPr>
              <a:t> sporne w doktrynie; brak wyartykułowanego obowiązku sądu do wydania postanowienia w zaistniałym przypadku)</a:t>
            </a:r>
            <a:r>
              <a:rPr lang="pl-PL" sz="1600" dirty="0"/>
              <a:t> lub Przewodniczący składu powinien wydać odpowiednie zarządzenie (poza rozprawą lub wg niektórych również na rozprawie) (</a:t>
            </a:r>
            <a:r>
              <a:rPr lang="pl-PL" sz="1600" b="1" dirty="0"/>
              <a:t>nie przysługuje zażalenie, o ile przekazanie sprawy odbywa się w ramach  tego samego sądu. W innych przypadkach zastosowanie znajdzie art. 394 §1 pkt 4 KPC</a:t>
            </a:r>
            <a:r>
              <a:rPr lang="pl-PL" sz="1600" dirty="0"/>
              <a:t>).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sz="1600" dirty="0"/>
              <a:t>Powyższa zasada dotyczy także postępowania apelacyjnego lub zażaleniowego:</a:t>
            </a:r>
          </a:p>
          <a:p>
            <a:pPr algn="just">
              <a:buNone/>
            </a:pPr>
            <a:r>
              <a:rPr lang="pl-PL" sz="1600" i="1" dirty="0"/>
              <a:t>	*Jeśli więc przykładowo sąd pierwszej instancji błędnie - w ocenie sądu drugiej instancji - rozpoznał sprawę bez zastosowania przepisów o właściwym postępowaniu odrębnym, to sąd drugiej instancji, niezależnie od ewentualnej oceny skutków takiej błędnej kwalifikacji dokonanej przez sąd pierwszej instancji, powinien, stosując art. 13 § 1 zdanie drugie KPC, dalej rozpoznać sprawę według przepisów dotyczących właściwego postępowania odrębnego, jeżeli dla etapu postępowania </a:t>
            </a:r>
            <a:r>
              <a:rPr lang="pl-PL" sz="1600" i="1" dirty="0" err="1"/>
              <a:t>drugoinstancyjnego</a:t>
            </a:r>
            <a:r>
              <a:rPr lang="pl-PL" sz="1600" i="1" dirty="0"/>
              <a:t> takie przepisy istnieją.</a:t>
            </a:r>
            <a:endParaRPr lang="pl-PL" sz="1600" i="1" dirty="0">
              <a:cs typeface="Calibri Light" panose="020F0302020204030204"/>
            </a:endParaRPr>
          </a:p>
          <a:p>
            <a:pPr algn="just">
              <a:buNone/>
            </a:pPr>
            <a:r>
              <a:rPr lang="pl-PL" sz="1600" i="1" dirty="0"/>
              <a:t>					Uchwała SN z 19.04.2007 r., III CZP 11/07, Lex nr 244431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600" i="1" dirty="0"/>
              <a:t>Sąd drugiej instancji rozpoznaje sprawę w postępowaniu uproszczonym (art. 505</a:t>
            </a:r>
            <a:r>
              <a:rPr lang="pl-PL" sz="1600" i="1" baseline="30000" dirty="0"/>
              <a:t>10</a:t>
            </a:r>
            <a:r>
              <a:rPr lang="pl-PL" sz="1600" i="1" dirty="0"/>
              <a:t>k.p.c.) tylko wówczas, gdy w takim postępowaniu rozpoznał ją sąd pierwszej instancji. Jeżeli przewodniczący w zarządzeniu wydanym na podstawie art. 201 § 1 k.p.c. nie skierował sprawy do rozpoznania w postępowaniu uproszczonym, a następnie sąd nie wydał postanowienia o rozpoznaniu sprawy w tym postępowaniu odrębnym, to należy uznać, że sprawa nie została rozpoznana w postępowaniu uproszczonym, choćby zostały spełnione przesłanki określone w art. 5051 pkt 1 k.p.c. </a:t>
            </a:r>
          </a:p>
          <a:p>
            <a:pPr marL="0" indent="0" algn="r">
              <a:buNone/>
            </a:pPr>
            <a:r>
              <a:rPr lang="pl-PL" sz="1600" i="1" dirty="0"/>
              <a:t>Postanowienie SN z dnia 16 czerwca 2004 r., I PZP 1/04, OSNP 2005, nr 5, poz. 67).</a:t>
            </a:r>
          </a:p>
          <a:p>
            <a:pPr algn="just">
              <a:buNone/>
            </a:pPr>
            <a:endParaRPr lang="pl-PL" sz="16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rostokąt 55"/>
          <p:cNvSpPr/>
          <p:nvPr/>
        </p:nvSpPr>
        <p:spPr>
          <a:xfrm>
            <a:off x="179538" y="4036512"/>
            <a:ext cx="8883040" cy="2463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pl-PL" dirty="0">
                <a:latin typeface="+mn-lt"/>
              </a:rPr>
              <a:t>Zmiany kwalifikacji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428736"/>
            <a:ext cx="8229600" cy="64294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pl-PL" sz="1600" dirty="0"/>
          </a:p>
          <a:p>
            <a:pPr>
              <a:buNone/>
            </a:pPr>
            <a:r>
              <a:rPr lang="pl-PL" sz="1600" dirty="0"/>
              <a:t>Zmiany mogą dokonywać się następująco:</a:t>
            </a:r>
          </a:p>
          <a:p>
            <a:pPr>
              <a:buNone/>
            </a:pPr>
            <a:endParaRPr lang="pl-PL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71604" y="2357430"/>
          <a:ext cx="6096000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1571604" y="3143248"/>
          <a:ext cx="6096000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285720" y="3929066"/>
            <a:ext cx="8715436" cy="28007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endParaRPr lang="pl-PL" sz="1400" dirty="0"/>
          </a:p>
          <a:p>
            <a:pPr algn="just"/>
            <a:r>
              <a:rPr lang="pl-PL" sz="1400" dirty="0">
                <a:solidFill>
                  <a:schemeClr val="bg1"/>
                </a:solidFill>
              </a:rPr>
              <a:t>np.:</a:t>
            </a:r>
            <a:endParaRPr lang="pl-PL" sz="1400" dirty="0">
              <a:solidFill>
                <a:schemeClr val="bg1"/>
              </a:solidFill>
              <a:cs typeface="Calibri Light" panose="020F0302020204030204"/>
            </a:endParaRPr>
          </a:p>
          <a:p>
            <a:pPr algn="just"/>
            <a:r>
              <a:rPr lang="pl-PL" sz="1400" dirty="0">
                <a:solidFill>
                  <a:schemeClr val="bg1"/>
                </a:solidFill>
              </a:rPr>
              <a:t>Art.  505</a:t>
            </a:r>
            <a:r>
              <a:rPr lang="pl-PL" sz="1400" baseline="30000" dirty="0">
                <a:solidFill>
                  <a:schemeClr val="bg1"/>
                </a:solidFill>
              </a:rPr>
              <a:t>1 </a:t>
            </a:r>
            <a:r>
              <a:rPr lang="pl-PL" sz="1400" dirty="0">
                <a:solidFill>
                  <a:schemeClr val="bg1"/>
                </a:solidFill>
              </a:rPr>
              <a:t>§  3 KPC</a:t>
            </a:r>
            <a:endParaRPr lang="pl-PL" sz="1400" dirty="0">
              <a:solidFill>
                <a:schemeClr val="bg1"/>
              </a:solidFill>
              <a:cs typeface="Calibri Light" panose="020F0302020204030204"/>
            </a:endParaRPr>
          </a:p>
          <a:p>
            <a:pPr algn="just"/>
            <a:r>
              <a:rPr lang="pl-PL" sz="1400" dirty="0">
                <a:solidFill>
                  <a:schemeClr val="bg1"/>
                </a:solidFill>
              </a:rPr>
              <a:t> Sąd może rozpoznać sprawę </a:t>
            </a:r>
            <a:r>
              <a:rPr lang="pl-PL" sz="1400" b="1" dirty="0">
                <a:solidFill>
                  <a:schemeClr val="bg1"/>
                </a:solidFill>
              </a:rPr>
              <a:t>z pominięciem przepisów o postępowaniu uproszczonym</a:t>
            </a:r>
            <a:r>
              <a:rPr lang="pl-PL" sz="1400" dirty="0">
                <a:solidFill>
                  <a:schemeClr val="bg1"/>
                </a:solidFill>
              </a:rPr>
              <a:t>, jeżeli może to przyczynić się do sprawniejszego rozwiązania sporu.</a:t>
            </a:r>
            <a:endParaRPr lang="pl-PL" sz="1400" dirty="0">
              <a:solidFill>
                <a:schemeClr val="bg1"/>
              </a:solidFill>
              <a:cs typeface="Calibri Light" panose="020F0302020204030204"/>
            </a:endParaRPr>
          </a:p>
          <a:p>
            <a:pPr algn="just"/>
            <a:endParaRPr lang="pl-PL" sz="1400" dirty="0">
              <a:solidFill>
                <a:schemeClr val="bg1"/>
              </a:solidFill>
              <a:cs typeface="Calibri Light" panose="020F0302020204030204"/>
            </a:endParaRPr>
          </a:p>
          <a:p>
            <a:pPr algn="just"/>
            <a:r>
              <a:rPr lang="pl-PL" sz="1400" dirty="0">
                <a:solidFill>
                  <a:schemeClr val="bg1"/>
                </a:solidFill>
              </a:rPr>
              <a:t>Art. 480</a:t>
            </a:r>
            <a:r>
              <a:rPr lang="pl-PL" sz="1400" baseline="30000" dirty="0">
                <a:solidFill>
                  <a:schemeClr val="bg1"/>
                </a:solidFill>
              </a:rPr>
              <a:t>1</a:t>
            </a:r>
            <a:r>
              <a:rPr lang="pl-PL" sz="1400" dirty="0">
                <a:solidFill>
                  <a:schemeClr val="bg1"/>
                </a:solidFill>
              </a:rPr>
              <a:t> §  2 KPC</a:t>
            </a:r>
            <a:endParaRPr lang="pl-PL" sz="1400" dirty="0">
              <a:solidFill>
                <a:schemeClr val="bg1"/>
              </a:solidFill>
              <a:cs typeface="Calibri Light" panose="020F0302020204030204"/>
            </a:endParaRPr>
          </a:p>
          <a:p>
            <a:pPr algn="just"/>
            <a:r>
              <a:rPr lang="pl-PL" sz="1400" dirty="0">
                <a:solidFill>
                  <a:schemeClr val="bg1"/>
                </a:solidFill>
              </a:rPr>
              <a:t>Po utracie mocy lub uchyleniu nakazu zapłaty albo w przypadku braku podstaw do jego wydania </a:t>
            </a:r>
            <a:r>
              <a:rPr lang="pl-PL" sz="1400" b="1" dirty="0">
                <a:solidFill>
                  <a:schemeClr val="bg1"/>
                </a:solidFill>
              </a:rPr>
              <a:t>sąd rozpoznaje sprawę według przepisów ogólnych lub w postępowaniu odrębnym właściwym dla danej sprawy</a:t>
            </a:r>
            <a:r>
              <a:rPr lang="pl-PL" sz="1400" dirty="0">
                <a:solidFill>
                  <a:schemeClr val="bg1"/>
                </a:solidFill>
              </a:rPr>
              <a:t>, chyba że przepis szczególny przewiduje inny skutek, w szczególności umorzenie postępowania.</a:t>
            </a:r>
            <a:endParaRPr lang="pl-PL" sz="1400" dirty="0">
              <a:solidFill>
                <a:schemeClr val="bg1"/>
              </a:solidFill>
              <a:cs typeface="Calibri Light" panose="020F0302020204030204"/>
            </a:endParaRPr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361950" cy="6858000"/>
          </a:xfrm>
          <a:prstGeom prst="rect">
            <a:avLst/>
          </a:prstGeom>
          <a:solidFill>
            <a:schemeClr val="accent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23899" y="122018"/>
            <a:ext cx="8194297" cy="5050102"/>
          </a:xfrm>
        </p:spPr>
        <p:txBody>
          <a:bodyPr vert="horz" lIns="91440" tIns="45720" rIns="91440" bIns="45720" numCol="2" spcCol="180000" rtlCol="0" anchor="t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l-PL" sz="1400" dirty="0"/>
              <a:t>Możliwe, gdy: </a:t>
            </a:r>
            <a:endParaRPr lang="pl-PL" sz="1400" dirty="0">
              <a:cs typeface="Calibri Light" panose="020F0302020204030204"/>
            </a:endParaRPr>
          </a:p>
          <a:p>
            <a:pPr>
              <a:buFont typeface="Wingdings" panose="05000000000000000000" pitchFamily="2" charset="2"/>
              <a:buChar char="q"/>
            </a:pPr>
            <a:endParaRPr lang="pl-PL" sz="1400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400" dirty="0"/>
              <a:t>zakres podmiotowy i przedmiotowy odpowiada obu typom, </a:t>
            </a:r>
            <a:endParaRPr lang="pl-PL" sz="1400" dirty="0">
              <a:cs typeface="Calibri Light" panose="020F0302020204030204"/>
            </a:endParaRPr>
          </a:p>
          <a:p>
            <a:pPr>
              <a:buFontTx/>
              <a:buChar char="-"/>
            </a:pPr>
            <a:endParaRPr lang="pl-PL" sz="1400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400" dirty="0"/>
              <a:t>jedno z nich nie przewiduje wykluczenia jednoczesnego stosowania przepisów innego postępowania odrębnego; </a:t>
            </a:r>
            <a:endParaRPr lang="pl-PL" sz="1400" dirty="0">
              <a:cs typeface="Calibri Light" panose="020F0302020204030204"/>
            </a:endParaRPr>
          </a:p>
          <a:p>
            <a:pPr>
              <a:buNone/>
            </a:pPr>
            <a:r>
              <a:rPr lang="pl-PL" sz="1400" dirty="0"/>
              <a:t>np.:</a:t>
            </a:r>
            <a:endParaRPr lang="pl-PL" sz="1400" dirty="0">
              <a:cs typeface="Calibri Light" panose="020F0302020204030204"/>
            </a:endParaRPr>
          </a:p>
          <a:p>
            <a:pPr>
              <a:buNone/>
            </a:pPr>
            <a:r>
              <a:rPr lang="pl-PL" sz="1400" i="1" dirty="0"/>
              <a:t>505</a:t>
            </a:r>
            <a:r>
              <a:rPr lang="pl-PL" sz="1400" i="1" baseline="30000" dirty="0"/>
              <a:t>1 </a:t>
            </a:r>
            <a:r>
              <a:rPr lang="pl-PL" sz="1400" i="1" dirty="0"/>
              <a:t>§  2 KPC: Spośród spraw wymienionych w § 1 nie rozpoznaje się w postępowaniu uproszczonym spraw:</a:t>
            </a:r>
            <a:endParaRPr lang="pl-PL" sz="1400" i="1" dirty="0">
              <a:cs typeface="Calibri Light" panose="020F0302020204030204"/>
            </a:endParaRPr>
          </a:p>
          <a:p>
            <a:pPr>
              <a:buNone/>
            </a:pPr>
            <a:r>
              <a:rPr lang="pl-PL" sz="1400" i="1" dirty="0"/>
              <a:t>1) należących do właściwości sądów okręgowych;</a:t>
            </a:r>
            <a:endParaRPr lang="pl-PL" sz="1400" i="1" dirty="0">
              <a:cs typeface="Calibri Light" panose="020F0302020204030204"/>
            </a:endParaRPr>
          </a:p>
          <a:p>
            <a:pPr>
              <a:buNone/>
            </a:pPr>
            <a:r>
              <a:rPr lang="pl-PL" sz="1400" i="1" dirty="0"/>
              <a:t>2) </a:t>
            </a:r>
            <a:r>
              <a:rPr lang="pl-PL" sz="1400" b="1" i="1" dirty="0"/>
              <a:t>małżeńskich i z zakresu stosunków między rodzicami a dziećmi;</a:t>
            </a:r>
            <a:endParaRPr lang="pl-PL" sz="1400" b="1" i="1" dirty="0">
              <a:cs typeface="Calibri Light" panose="020F0302020204030204"/>
            </a:endParaRPr>
          </a:p>
          <a:p>
            <a:pPr>
              <a:buNone/>
            </a:pPr>
            <a:r>
              <a:rPr lang="pl-PL" sz="1400" b="1" i="1" dirty="0"/>
              <a:t>3) z zakresu prawa pracy rozpoznawanych z udziałem ławników;</a:t>
            </a:r>
            <a:endParaRPr lang="pl-PL" sz="1400" b="1" i="1" dirty="0">
              <a:cs typeface="Calibri Light" panose="020F0302020204030204"/>
            </a:endParaRPr>
          </a:p>
          <a:p>
            <a:pPr>
              <a:buNone/>
            </a:pPr>
            <a:r>
              <a:rPr lang="pl-PL" sz="1400" b="1" i="1" dirty="0"/>
              <a:t>4) z zakresu ubezpieczeń społecznych, z wyjątkiem spraw wymienionych w art. 477</a:t>
            </a:r>
            <a:r>
              <a:rPr lang="pl-PL" sz="1400" b="1" i="1" baseline="30000" dirty="0"/>
              <a:t>8</a:t>
            </a:r>
            <a:r>
              <a:rPr lang="pl-PL" sz="1400" b="1" i="1" dirty="0"/>
              <a:t> § 2 i spraw o rentę</a:t>
            </a:r>
            <a:r>
              <a:rPr lang="pl-PL" sz="1400" i="1" dirty="0"/>
              <a:t>.</a:t>
            </a:r>
            <a:endParaRPr lang="pl-PL" sz="1400" i="1" dirty="0">
              <a:cs typeface="Calibri Light" panose="020F0302020204030204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l-PL" sz="1400" dirty="0"/>
              <a:t>Jak stosować: </a:t>
            </a:r>
            <a:endParaRPr lang="pl-PL" sz="1400" dirty="0">
              <a:cs typeface="Calibri Light" panose="020F0302020204030204"/>
            </a:endParaRPr>
          </a:p>
          <a:p>
            <a:pPr>
              <a:buFont typeface="Wingdings" panose="05000000000000000000" pitchFamily="2" charset="2"/>
              <a:buChar char="q"/>
            </a:pPr>
            <a:endParaRPr lang="pl-PL" sz="1400" dirty="0">
              <a:cs typeface="Calibri Light" panose="020F0302020204030204"/>
            </a:endParaRPr>
          </a:p>
          <a:p>
            <a:pPr>
              <a:buFontTx/>
              <a:buChar char="-"/>
            </a:pPr>
            <a:r>
              <a:rPr lang="pl-PL" sz="1400" dirty="0"/>
              <a:t>istnieją normy kolizyjne </a:t>
            </a:r>
            <a:endParaRPr lang="pl-PL" sz="1400" dirty="0">
              <a:cs typeface="Calibri Light" panose="020F0302020204030204"/>
            </a:endParaRPr>
          </a:p>
          <a:p>
            <a:pPr>
              <a:buFontTx/>
              <a:buChar char="-"/>
            </a:pPr>
            <a:endParaRPr lang="pl-PL" sz="1400" dirty="0">
              <a:cs typeface="Calibri Light" panose="020F0302020204030204"/>
            </a:endParaRPr>
          </a:p>
          <a:p>
            <a:pPr>
              <a:buNone/>
            </a:pPr>
            <a:r>
              <a:rPr lang="pl-PL" sz="1400" dirty="0"/>
              <a:t>np.: Art.  505</a:t>
            </a:r>
            <a:r>
              <a:rPr lang="pl-PL" sz="1400" baseline="30000" dirty="0"/>
              <a:t>14</a:t>
            </a:r>
            <a:r>
              <a:rPr lang="pl-PL" sz="1400" dirty="0"/>
              <a:t> §  1 KPC:</a:t>
            </a:r>
            <a:endParaRPr lang="pl-PL" sz="1400" dirty="0">
              <a:cs typeface="Calibri Light" panose="020F0302020204030204"/>
            </a:endParaRPr>
          </a:p>
          <a:p>
            <a:pPr>
              <a:buNone/>
            </a:pPr>
            <a:r>
              <a:rPr lang="pl-PL" sz="1400" dirty="0"/>
              <a:t>W postępowaniu uproszczonym w sprawach z zakresu prawa pracy przepisów art. 466 (ustne zgłoszenie powództwa), art. 477(wezwanie do udziału w sprawie przez sąd) i art. 477</a:t>
            </a:r>
            <a:r>
              <a:rPr lang="pl-PL" sz="1400" baseline="30000" dirty="0"/>
              <a:t>1 </a:t>
            </a:r>
            <a:r>
              <a:rPr lang="pl-PL" sz="1400" dirty="0"/>
              <a:t>(uwzględnienie roszczenia alternatywnego) nie stosuje się.</a:t>
            </a:r>
            <a:endParaRPr lang="pl-PL" sz="1400" dirty="0">
              <a:cs typeface="Calibri Light" panose="020F0302020204030204"/>
            </a:endParaRPr>
          </a:p>
          <a:p>
            <a:pPr>
              <a:buNone/>
            </a:pPr>
            <a:endParaRPr lang="pl-PL" sz="1400" dirty="0">
              <a:cs typeface="Calibri Light" panose="020F0302020204030204"/>
            </a:endParaRPr>
          </a:p>
          <a:p>
            <a:pPr>
              <a:buNone/>
            </a:pPr>
            <a:r>
              <a:rPr lang="pl-PL" sz="1400" dirty="0"/>
              <a:t>- brak norm kolizyjnych: stosujemy przepisy bardziej szczegółowe, dalej idące w zakresie obostrzenia</a:t>
            </a:r>
            <a:endParaRPr lang="pl-PL" sz="1400" dirty="0">
              <a:cs typeface="Calibri Light" panose="020F0302020204030204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72198" y="4594123"/>
            <a:ext cx="6100301" cy="1818323"/>
          </a:xfrm>
        </p:spPr>
        <p:txBody>
          <a:bodyPr anchor="b">
            <a:normAutofit/>
          </a:bodyPr>
          <a:lstStyle/>
          <a:p>
            <a:pPr algn="r"/>
            <a:r>
              <a:rPr lang="pl-PL" sz="5200" dirty="0">
                <a:latin typeface="+mn-lt"/>
              </a:rPr>
              <a:t>Nakładanie się postępowań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+mn-lt"/>
              </a:rPr>
              <a:t>Postępowanie uproszczone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58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l-PL" sz="2000" dirty="0"/>
              <a:t>Przewodniczący wydziału (upoważniony sędzia) obligatoryjnie i z urzędu dokonuje oceny, czy sprawa podlega rozpoznaniu w postępowaniu uproszczonym (art. 201 § 1 zdanie pierwsze).</a:t>
            </a:r>
          </a:p>
          <a:p>
            <a:pPr>
              <a:buNone/>
            </a:pPr>
            <a:endParaRPr lang="pl-PL" b="1" dirty="0"/>
          </a:p>
          <a:p>
            <a:pPr>
              <a:buNone/>
            </a:pPr>
            <a:r>
              <a:rPr lang="pl-PL" sz="2000" b="1" dirty="0"/>
              <a:t>Art.  201 §  1 KPC:</a:t>
            </a:r>
          </a:p>
          <a:p>
            <a:pPr algn="just">
              <a:buNone/>
            </a:pPr>
            <a:r>
              <a:rPr lang="pl-PL" sz="2000" dirty="0"/>
              <a:t>  Przewodniczący bada, w jakim trybie sprawa powinna być rozpoznana oraz czy podlega rozpoznaniu według przepisów o postępowaniu odrębnym, i wydaje odpowiednie zarządzenia. 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500034" y="2357430"/>
            <a:ext cx="8286808" cy="150019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159</TotalTime>
  <Words>3286</Words>
  <Application>Microsoft Office PowerPoint</Application>
  <PresentationFormat>Pokaz na ekranie (4:3)</PresentationFormat>
  <Paragraphs>234</Paragraphs>
  <Slides>21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Metropolitan</vt:lpstr>
      <vt:lpstr>Postępowania odrębne – zagadnienia ogólne.  </vt:lpstr>
      <vt:lpstr>Prezentacja programu PowerPoint</vt:lpstr>
      <vt:lpstr>RODZAJE POSTĘPOWAŃ ODRĘBNYCH</vt:lpstr>
      <vt:lpstr>Prezentacja programu PowerPoint</vt:lpstr>
      <vt:lpstr>Prezentacja programu PowerPoint</vt:lpstr>
      <vt:lpstr>Zmiany kwalifikacji</vt:lpstr>
      <vt:lpstr>Nakładanie się postępowań</vt:lpstr>
      <vt:lpstr>Postępowanie uproszczone</vt:lpstr>
      <vt:lpstr>Prezentacja programu PowerPoint</vt:lpstr>
      <vt:lpstr>Zakres zastosowania</vt:lpstr>
      <vt:lpstr>Prezentacja programu PowerPoint</vt:lpstr>
      <vt:lpstr>Prezentacja programu PowerPoint</vt:lpstr>
      <vt:lpstr>Prezentacja programu PowerPoint</vt:lpstr>
      <vt:lpstr> Uchwała  Sądu Najwyższego  z dnia 11 lutego 2005 r.  III CZP 83/04 </vt:lpstr>
      <vt:lpstr>Prezentacja programu PowerPoint</vt:lpstr>
      <vt:lpstr>Prezentacja programu PowerPoint</vt:lpstr>
      <vt:lpstr>Prezentacja programu PowerPoint</vt:lpstr>
      <vt:lpstr>Kiedy można zrzec się prawa do wniesienia apelacji?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Postępowania odrębne – zagadnienia ogólne.  </dc:title>
  <dc:creator>Nowak Martyna</dc:creator>
  <cp:lastModifiedBy>Martyna Nowak</cp:lastModifiedBy>
  <cp:revision>181</cp:revision>
  <dcterms:created xsi:type="dcterms:W3CDTF">2020-02-28T08:04:00Z</dcterms:created>
  <dcterms:modified xsi:type="dcterms:W3CDTF">2023-04-15T10:55:54Z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0x0101004C45BB15EBE7584DA6CD114B7EBB8E0B</vt:lpwstr>
  </property>
  <property fmtid="{D5CDD505-2E9C-101B-9397-08002B2CF9AE}" pid="3" name="ICV">
    <vt:lpwstr>EF64B4324A6946C2B401802C85EF8CBC</vt:lpwstr>
  </property>
  <property fmtid="{D5CDD505-2E9C-101B-9397-08002B2CF9AE}" pid="4" name="KSOProductBuildVer">
    <vt:lpwstr>1045-11.2.0.11486</vt:lpwstr>
  </property>
</Properties>
</file>