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DE3575-0D7C-4339-9398-7224D695B7E1}" v="662" dt="2021-11-07T10:19:09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6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6A5DDB-FB14-485A-A3FC-4E5E2A75702B}" type="doc">
      <dgm:prSet loTypeId="urn:microsoft.com/office/officeart/2005/8/layout/vProcess5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l-PL"/>
        </a:p>
      </dgm:t>
    </dgm:pt>
    <dgm:pt modelId="{62341365-E129-4CA0-A376-EDFF8BCBE72E}">
      <dgm:prSet phldrT="[Tekst]"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Postępowanie przygotowawcze</a:t>
          </a:r>
          <a:endParaRPr lang="pl-PL" dirty="0"/>
        </a:p>
      </dgm:t>
    </dgm:pt>
    <dgm:pt modelId="{EA9AC723-872A-4453-872F-C8FF16FF3CAA}" type="parTrans" cxnId="{169F517A-2125-493E-8CCE-95B059EFEBBA}">
      <dgm:prSet/>
      <dgm:spPr/>
      <dgm:t>
        <a:bodyPr/>
        <a:lstStyle/>
        <a:p>
          <a:endParaRPr lang="pl-PL"/>
        </a:p>
      </dgm:t>
    </dgm:pt>
    <dgm:pt modelId="{2D38615B-AE1F-4E8E-87EC-77C32163C228}" type="sibTrans" cxnId="{169F517A-2125-493E-8CCE-95B059EFEBBA}">
      <dgm:prSet/>
      <dgm:spPr/>
      <dgm:t>
        <a:bodyPr/>
        <a:lstStyle/>
        <a:p>
          <a:endParaRPr lang="pl-PL"/>
        </a:p>
      </dgm:t>
    </dgm:pt>
    <dgm:pt modelId="{531239AC-8DC5-4408-8361-6B4F73AE2F90}">
      <dgm:prSet phldrT="[Tekst]"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Postępowanie główne</a:t>
          </a:r>
          <a:endParaRPr lang="pl-PL" dirty="0"/>
        </a:p>
      </dgm:t>
    </dgm:pt>
    <dgm:pt modelId="{9DAE5429-49EF-4433-8589-A669B0F1921E}" type="parTrans" cxnId="{3E073775-03BE-4AA6-8BDD-15445FE6C251}">
      <dgm:prSet/>
      <dgm:spPr/>
      <dgm:t>
        <a:bodyPr/>
        <a:lstStyle/>
        <a:p>
          <a:endParaRPr lang="pl-PL"/>
        </a:p>
      </dgm:t>
    </dgm:pt>
    <dgm:pt modelId="{B96373ED-141F-4569-BB95-8BFD1EF5FC76}" type="sibTrans" cxnId="{3E073775-03BE-4AA6-8BDD-15445FE6C251}">
      <dgm:prSet/>
      <dgm:spPr/>
      <dgm:t>
        <a:bodyPr/>
        <a:lstStyle/>
        <a:p>
          <a:endParaRPr lang="pl-PL"/>
        </a:p>
      </dgm:t>
    </dgm:pt>
    <dgm:pt modelId="{F15C38E8-95AB-4907-8022-0EFAA3754811}">
      <dgm:prSet phldrT="[Tekst]"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Postępowanie odwoławcze</a:t>
          </a:r>
          <a:endParaRPr lang="pl-PL" dirty="0"/>
        </a:p>
      </dgm:t>
    </dgm:pt>
    <dgm:pt modelId="{703A08EF-8FA5-4588-A8EF-35C477CE4634}" type="parTrans" cxnId="{249D53CB-22B0-4511-A4A3-2F51CDC2BF15}">
      <dgm:prSet/>
      <dgm:spPr/>
      <dgm:t>
        <a:bodyPr/>
        <a:lstStyle/>
        <a:p>
          <a:endParaRPr lang="pl-PL"/>
        </a:p>
      </dgm:t>
    </dgm:pt>
    <dgm:pt modelId="{E3825217-E0B9-4019-9A4A-4EE6C2379FA8}" type="sibTrans" cxnId="{249D53CB-22B0-4511-A4A3-2F51CDC2BF15}">
      <dgm:prSet/>
      <dgm:spPr/>
      <dgm:t>
        <a:bodyPr/>
        <a:lstStyle/>
        <a:p>
          <a:endParaRPr lang="pl-PL"/>
        </a:p>
      </dgm:t>
    </dgm:pt>
    <dgm:pt modelId="{52E95F93-2574-4CE3-BCE3-AD0ECC4CE6F6}">
      <dgm:prSet phldr="0"/>
      <dgm:spPr/>
      <dgm:t>
        <a:bodyPr/>
        <a:lstStyle/>
        <a:p>
          <a:pPr rtl="0"/>
          <a:r>
            <a:rPr lang="pl-PL" dirty="0">
              <a:latin typeface="Gill Sans MT" panose="020B0502020104020203"/>
            </a:rPr>
            <a:t>Postępowanie wykonawcze – k.k.w.</a:t>
          </a:r>
        </a:p>
      </dgm:t>
    </dgm:pt>
    <dgm:pt modelId="{8C74D04C-4632-437A-A427-5EC24DAE3117}" type="parTrans" cxnId="{51305920-2452-4A23-AA5B-47E7D145472A}">
      <dgm:prSet/>
      <dgm:spPr/>
    </dgm:pt>
    <dgm:pt modelId="{D1C043BA-1043-416B-842F-6AEDF34BF064}" type="sibTrans" cxnId="{51305920-2452-4A23-AA5B-47E7D145472A}">
      <dgm:prSet/>
      <dgm:spPr/>
    </dgm:pt>
    <dgm:pt modelId="{77C745E8-27C3-4F2C-8D65-6EFC3C5DB668}" type="pres">
      <dgm:prSet presAssocID="{9C6A5DDB-FB14-485A-A3FC-4E5E2A75702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6D318CB-C397-4211-ACDB-B0EAF2A879E6}" type="pres">
      <dgm:prSet presAssocID="{9C6A5DDB-FB14-485A-A3FC-4E5E2A75702B}" presName="dummyMaxCanvas" presStyleCnt="0">
        <dgm:presLayoutVars/>
      </dgm:prSet>
      <dgm:spPr/>
    </dgm:pt>
    <dgm:pt modelId="{FAC7529B-9FFD-4368-BF9E-95F4E7283545}" type="pres">
      <dgm:prSet presAssocID="{9C6A5DDB-FB14-485A-A3FC-4E5E2A75702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15A637F-BB04-4012-A5C1-3C31C2AB92C4}" type="pres">
      <dgm:prSet presAssocID="{9C6A5DDB-FB14-485A-A3FC-4E5E2A75702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65A07B-6F1B-4FF3-B9C5-CB9EB1F93BDB}" type="pres">
      <dgm:prSet presAssocID="{9C6A5DDB-FB14-485A-A3FC-4E5E2A75702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E6C1AA-A398-42E7-ACDD-CA1B859E850A}" type="pres">
      <dgm:prSet presAssocID="{9C6A5DDB-FB14-485A-A3FC-4E5E2A75702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C95BD3E-0ADD-4A78-ABC6-F498C6762948}" type="pres">
      <dgm:prSet presAssocID="{9C6A5DDB-FB14-485A-A3FC-4E5E2A75702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4FAD6A-0C27-4F81-8C08-4EC394EFF761}" type="pres">
      <dgm:prSet presAssocID="{9C6A5DDB-FB14-485A-A3FC-4E5E2A75702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E49F01A-F919-4221-94CE-C6D9E477EC74}" type="pres">
      <dgm:prSet presAssocID="{9C6A5DDB-FB14-485A-A3FC-4E5E2A75702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4F00754-1DDB-40AA-9557-5CD9702F0A80}" type="pres">
      <dgm:prSet presAssocID="{9C6A5DDB-FB14-485A-A3FC-4E5E2A75702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2B626C8-7A7D-4261-BDEA-B040B8A2E525}" type="pres">
      <dgm:prSet presAssocID="{9C6A5DDB-FB14-485A-A3FC-4E5E2A75702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535710-6715-4B7D-B4F5-113DD9BF3DAD}" type="pres">
      <dgm:prSet presAssocID="{9C6A5DDB-FB14-485A-A3FC-4E5E2A75702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DFC2E5-3331-4475-BFBC-9A1520DB556B}" type="pres">
      <dgm:prSet presAssocID="{9C6A5DDB-FB14-485A-A3FC-4E5E2A75702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55B9ECD-E051-42B3-A1E0-DFE10C288F87}" type="presOf" srcId="{F15C38E8-95AB-4907-8022-0EFAA3754811}" destId="{46535710-6715-4B7D-B4F5-113DD9BF3DAD}" srcOrd="1" destOrd="0" presId="urn:microsoft.com/office/officeart/2005/8/layout/vProcess5"/>
    <dgm:cxn modelId="{169F517A-2125-493E-8CCE-95B059EFEBBA}" srcId="{9C6A5DDB-FB14-485A-A3FC-4E5E2A75702B}" destId="{62341365-E129-4CA0-A376-EDFF8BCBE72E}" srcOrd="0" destOrd="0" parTransId="{EA9AC723-872A-4453-872F-C8FF16FF3CAA}" sibTransId="{2D38615B-AE1F-4E8E-87EC-77C32163C228}"/>
    <dgm:cxn modelId="{1210AF39-4B99-44D6-A623-223445B13642}" type="presOf" srcId="{531239AC-8DC5-4408-8361-6B4F73AE2F90}" destId="{B2B626C8-7A7D-4261-BDEA-B040B8A2E525}" srcOrd="1" destOrd="0" presId="urn:microsoft.com/office/officeart/2005/8/layout/vProcess5"/>
    <dgm:cxn modelId="{249D53CB-22B0-4511-A4A3-2F51CDC2BF15}" srcId="{9C6A5DDB-FB14-485A-A3FC-4E5E2A75702B}" destId="{F15C38E8-95AB-4907-8022-0EFAA3754811}" srcOrd="2" destOrd="0" parTransId="{703A08EF-8FA5-4588-A8EF-35C477CE4634}" sibTransId="{E3825217-E0B9-4019-9A4A-4EE6C2379FA8}"/>
    <dgm:cxn modelId="{51305920-2452-4A23-AA5B-47E7D145472A}" srcId="{9C6A5DDB-FB14-485A-A3FC-4E5E2A75702B}" destId="{52E95F93-2574-4CE3-BCE3-AD0ECC4CE6F6}" srcOrd="3" destOrd="0" parTransId="{8C74D04C-4632-437A-A427-5EC24DAE3117}" sibTransId="{D1C043BA-1043-416B-842F-6AEDF34BF064}"/>
    <dgm:cxn modelId="{1C4AC050-8080-47C7-97EA-4D2785D22C7F}" type="presOf" srcId="{E3825217-E0B9-4019-9A4A-4EE6C2379FA8}" destId="{BE49F01A-F919-4221-94CE-C6D9E477EC74}" srcOrd="0" destOrd="0" presId="urn:microsoft.com/office/officeart/2005/8/layout/vProcess5"/>
    <dgm:cxn modelId="{35067374-797F-4215-9B93-FEEEA5A1FAC0}" type="presOf" srcId="{62341365-E129-4CA0-A376-EDFF8BCBE72E}" destId="{74F00754-1DDB-40AA-9557-5CD9702F0A80}" srcOrd="1" destOrd="0" presId="urn:microsoft.com/office/officeart/2005/8/layout/vProcess5"/>
    <dgm:cxn modelId="{E634EB5F-4F6D-47FB-871C-5848768FCAA7}" type="presOf" srcId="{52E95F93-2574-4CE3-BCE3-AD0ECC4CE6F6}" destId="{54DFC2E5-3331-4475-BFBC-9A1520DB556B}" srcOrd="1" destOrd="0" presId="urn:microsoft.com/office/officeart/2005/8/layout/vProcess5"/>
    <dgm:cxn modelId="{3A534187-3019-4C6D-92F0-552448F0BFC0}" type="presOf" srcId="{531239AC-8DC5-4408-8361-6B4F73AE2F90}" destId="{815A637F-BB04-4012-A5C1-3C31C2AB92C4}" srcOrd="0" destOrd="0" presId="urn:microsoft.com/office/officeart/2005/8/layout/vProcess5"/>
    <dgm:cxn modelId="{7A00E7DD-CA4C-492F-AF7D-54B230D81984}" type="presOf" srcId="{52E95F93-2574-4CE3-BCE3-AD0ECC4CE6F6}" destId="{8BE6C1AA-A398-42E7-ACDD-CA1B859E850A}" srcOrd="0" destOrd="0" presId="urn:microsoft.com/office/officeart/2005/8/layout/vProcess5"/>
    <dgm:cxn modelId="{A3AD11C2-7462-448F-858C-55C3F3610642}" type="presOf" srcId="{9C6A5DDB-FB14-485A-A3FC-4E5E2A75702B}" destId="{77C745E8-27C3-4F2C-8D65-6EFC3C5DB668}" srcOrd="0" destOrd="0" presId="urn:microsoft.com/office/officeart/2005/8/layout/vProcess5"/>
    <dgm:cxn modelId="{140BAC78-69C5-4586-AF03-C86DEF73BBBE}" type="presOf" srcId="{B96373ED-141F-4569-BB95-8BFD1EF5FC76}" destId="{A44FAD6A-0C27-4F81-8C08-4EC394EFF761}" srcOrd="0" destOrd="0" presId="urn:microsoft.com/office/officeart/2005/8/layout/vProcess5"/>
    <dgm:cxn modelId="{3E073775-03BE-4AA6-8BDD-15445FE6C251}" srcId="{9C6A5DDB-FB14-485A-A3FC-4E5E2A75702B}" destId="{531239AC-8DC5-4408-8361-6B4F73AE2F90}" srcOrd="1" destOrd="0" parTransId="{9DAE5429-49EF-4433-8589-A669B0F1921E}" sibTransId="{B96373ED-141F-4569-BB95-8BFD1EF5FC76}"/>
    <dgm:cxn modelId="{32A92B3A-3457-47A5-8ECC-5D8BE8F8B706}" type="presOf" srcId="{F15C38E8-95AB-4907-8022-0EFAA3754811}" destId="{8865A07B-6F1B-4FF3-B9C5-CB9EB1F93BDB}" srcOrd="0" destOrd="0" presId="urn:microsoft.com/office/officeart/2005/8/layout/vProcess5"/>
    <dgm:cxn modelId="{336AF565-08E4-49A7-B0D6-D5C99AA4F854}" type="presOf" srcId="{2D38615B-AE1F-4E8E-87EC-77C32163C228}" destId="{CC95BD3E-0ADD-4A78-ABC6-F498C6762948}" srcOrd="0" destOrd="0" presId="urn:microsoft.com/office/officeart/2005/8/layout/vProcess5"/>
    <dgm:cxn modelId="{9BACD1ED-7F87-47F9-B3AF-3744BC5F093F}" type="presOf" srcId="{62341365-E129-4CA0-A376-EDFF8BCBE72E}" destId="{FAC7529B-9FFD-4368-BF9E-95F4E7283545}" srcOrd="0" destOrd="0" presId="urn:microsoft.com/office/officeart/2005/8/layout/vProcess5"/>
    <dgm:cxn modelId="{62C7EDFE-D5AA-411B-BE6F-A1FB8777ED53}" type="presParOf" srcId="{77C745E8-27C3-4F2C-8D65-6EFC3C5DB668}" destId="{F6D318CB-C397-4211-ACDB-B0EAF2A879E6}" srcOrd="0" destOrd="0" presId="urn:microsoft.com/office/officeart/2005/8/layout/vProcess5"/>
    <dgm:cxn modelId="{217E5686-9CC5-4718-967A-E5BB4F98732D}" type="presParOf" srcId="{77C745E8-27C3-4F2C-8D65-6EFC3C5DB668}" destId="{FAC7529B-9FFD-4368-BF9E-95F4E7283545}" srcOrd="1" destOrd="0" presId="urn:microsoft.com/office/officeart/2005/8/layout/vProcess5"/>
    <dgm:cxn modelId="{005A7980-4477-4A33-BC73-846E68D2B431}" type="presParOf" srcId="{77C745E8-27C3-4F2C-8D65-6EFC3C5DB668}" destId="{815A637F-BB04-4012-A5C1-3C31C2AB92C4}" srcOrd="2" destOrd="0" presId="urn:microsoft.com/office/officeart/2005/8/layout/vProcess5"/>
    <dgm:cxn modelId="{A2C067B4-1BDB-472A-B0E6-057FFE12722F}" type="presParOf" srcId="{77C745E8-27C3-4F2C-8D65-6EFC3C5DB668}" destId="{8865A07B-6F1B-4FF3-B9C5-CB9EB1F93BDB}" srcOrd="3" destOrd="0" presId="urn:microsoft.com/office/officeart/2005/8/layout/vProcess5"/>
    <dgm:cxn modelId="{C007AC92-339E-4C02-8AFB-3B1B527581B7}" type="presParOf" srcId="{77C745E8-27C3-4F2C-8D65-6EFC3C5DB668}" destId="{8BE6C1AA-A398-42E7-ACDD-CA1B859E850A}" srcOrd="4" destOrd="0" presId="urn:microsoft.com/office/officeart/2005/8/layout/vProcess5"/>
    <dgm:cxn modelId="{58365990-4F6D-40F2-90F0-6A36F8229716}" type="presParOf" srcId="{77C745E8-27C3-4F2C-8D65-6EFC3C5DB668}" destId="{CC95BD3E-0ADD-4A78-ABC6-F498C6762948}" srcOrd="5" destOrd="0" presId="urn:microsoft.com/office/officeart/2005/8/layout/vProcess5"/>
    <dgm:cxn modelId="{4A951429-CFC2-47A5-8558-38996F9930EE}" type="presParOf" srcId="{77C745E8-27C3-4F2C-8D65-6EFC3C5DB668}" destId="{A44FAD6A-0C27-4F81-8C08-4EC394EFF761}" srcOrd="6" destOrd="0" presId="urn:microsoft.com/office/officeart/2005/8/layout/vProcess5"/>
    <dgm:cxn modelId="{B411A7F1-C4AA-4A52-812A-D619AC5BCBBD}" type="presParOf" srcId="{77C745E8-27C3-4F2C-8D65-6EFC3C5DB668}" destId="{BE49F01A-F919-4221-94CE-C6D9E477EC74}" srcOrd="7" destOrd="0" presId="urn:microsoft.com/office/officeart/2005/8/layout/vProcess5"/>
    <dgm:cxn modelId="{EE51830F-2384-4DE5-9A23-CA6D130C2E23}" type="presParOf" srcId="{77C745E8-27C3-4F2C-8D65-6EFC3C5DB668}" destId="{74F00754-1DDB-40AA-9557-5CD9702F0A80}" srcOrd="8" destOrd="0" presId="urn:microsoft.com/office/officeart/2005/8/layout/vProcess5"/>
    <dgm:cxn modelId="{3BC86708-865C-4332-9B95-E4621C5EA474}" type="presParOf" srcId="{77C745E8-27C3-4F2C-8D65-6EFC3C5DB668}" destId="{B2B626C8-7A7D-4261-BDEA-B040B8A2E525}" srcOrd="9" destOrd="0" presId="urn:microsoft.com/office/officeart/2005/8/layout/vProcess5"/>
    <dgm:cxn modelId="{94C63B1D-A9B5-4CD0-8F45-1919077A2FD5}" type="presParOf" srcId="{77C745E8-27C3-4F2C-8D65-6EFC3C5DB668}" destId="{46535710-6715-4B7D-B4F5-113DD9BF3DAD}" srcOrd="10" destOrd="0" presId="urn:microsoft.com/office/officeart/2005/8/layout/vProcess5"/>
    <dgm:cxn modelId="{677C8C0C-BF80-4203-990C-1FBB1D1848A1}" type="presParOf" srcId="{77C745E8-27C3-4F2C-8D65-6EFC3C5DB668}" destId="{54DFC2E5-3331-4475-BFBC-9A1520DB556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C7529B-9FFD-4368-BF9E-95F4E7283545}">
      <dsp:nvSpPr>
        <dsp:cNvPr id="0" name=""/>
        <dsp:cNvSpPr/>
      </dsp:nvSpPr>
      <dsp:spPr>
        <a:xfrm>
          <a:off x="0" y="0"/>
          <a:ext cx="8209280" cy="683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>
              <a:latin typeface="Gill Sans MT" panose="020B0502020104020203"/>
            </a:rPr>
            <a:t>Postępowanie przygotowawcze</a:t>
          </a:r>
          <a:endParaRPr lang="pl-PL" sz="3000" kern="1200" dirty="0"/>
        </a:p>
      </dsp:txBody>
      <dsp:txXfrm>
        <a:off x="0" y="0"/>
        <a:ext cx="7453786" cy="683704"/>
      </dsp:txXfrm>
    </dsp:sp>
    <dsp:sp modelId="{815A637F-BB04-4012-A5C1-3C31C2AB92C4}">
      <dsp:nvSpPr>
        <dsp:cNvPr id="0" name=""/>
        <dsp:cNvSpPr/>
      </dsp:nvSpPr>
      <dsp:spPr>
        <a:xfrm>
          <a:off x="687527" y="808014"/>
          <a:ext cx="8209280" cy="6837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>
              <a:latin typeface="Gill Sans MT" panose="020B0502020104020203"/>
            </a:rPr>
            <a:t>Postępowanie główne</a:t>
          </a:r>
          <a:endParaRPr lang="pl-PL" sz="3000" kern="1200" dirty="0"/>
        </a:p>
      </dsp:txBody>
      <dsp:txXfrm>
        <a:off x="687527" y="808014"/>
        <a:ext cx="7077344" cy="683704"/>
      </dsp:txXfrm>
    </dsp:sp>
    <dsp:sp modelId="{8865A07B-6F1B-4FF3-B9C5-CB9EB1F93BDB}">
      <dsp:nvSpPr>
        <dsp:cNvPr id="0" name=""/>
        <dsp:cNvSpPr/>
      </dsp:nvSpPr>
      <dsp:spPr>
        <a:xfrm>
          <a:off x="1364792" y="1616028"/>
          <a:ext cx="8209280" cy="6837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>
              <a:latin typeface="Gill Sans MT" panose="020B0502020104020203"/>
            </a:rPr>
            <a:t>Postępowanie odwoławcze</a:t>
          </a:r>
          <a:endParaRPr lang="pl-PL" sz="3000" kern="1200" dirty="0"/>
        </a:p>
      </dsp:txBody>
      <dsp:txXfrm>
        <a:off x="1364792" y="1616028"/>
        <a:ext cx="7087606" cy="683704"/>
      </dsp:txXfrm>
    </dsp:sp>
    <dsp:sp modelId="{8BE6C1AA-A398-42E7-ACDD-CA1B859E850A}">
      <dsp:nvSpPr>
        <dsp:cNvPr id="0" name=""/>
        <dsp:cNvSpPr/>
      </dsp:nvSpPr>
      <dsp:spPr>
        <a:xfrm>
          <a:off x="2052319" y="2424043"/>
          <a:ext cx="8209280" cy="6837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>
              <a:latin typeface="Gill Sans MT" panose="020B0502020104020203"/>
            </a:rPr>
            <a:t>Postępowanie wykonawcze – k.k.w.</a:t>
          </a:r>
        </a:p>
      </dsp:txBody>
      <dsp:txXfrm>
        <a:off x="2052319" y="2424043"/>
        <a:ext cx="7077344" cy="683704"/>
      </dsp:txXfrm>
    </dsp:sp>
    <dsp:sp modelId="{CC95BD3E-0ADD-4A78-ABC6-F498C6762948}">
      <dsp:nvSpPr>
        <dsp:cNvPr id="0" name=""/>
        <dsp:cNvSpPr/>
      </dsp:nvSpPr>
      <dsp:spPr>
        <a:xfrm>
          <a:off x="7764872" y="523655"/>
          <a:ext cx="444407" cy="44440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100" kern="1200"/>
        </a:p>
      </dsp:txBody>
      <dsp:txXfrm>
        <a:off x="7764872" y="523655"/>
        <a:ext cx="444407" cy="444407"/>
      </dsp:txXfrm>
    </dsp:sp>
    <dsp:sp modelId="{A44FAD6A-0C27-4F81-8C08-4EC394EFF761}">
      <dsp:nvSpPr>
        <dsp:cNvPr id="0" name=""/>
        <dsp:cNvSpPr/>
      </dsp:nvSpPr>
      <dsp:spPr>
        <a:xfrm>
          <a:off x="8452399" y="1331670"/>
          <a:ext cx="444407" cy="44440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100" kern="1200"/>
        </a:p>
      </dsp:txBody>
      <dsp:txXfrm>
        <a:off x="8452399" y="1331670"/>
        <a:ext cx="444407" cy="444407"/>
      </dsp:txXfrm>
    </dsp:sp>
    <dsp:sp modelId="{BE49F01A-F919-4221-94CE-C6D9E477EC74}">
      <dsp:nvSpPr>
        <dsp:cNvPr id="0" name=""/>
        <dsp:cNvSpPr/>
      </dsp:nvSpPr>
      <dsp:spPr>
        <a:xfrm>
          <a:off x="9129664" y="2139684"/>
          <a:ext cx="444407" cy="44440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100" kern="1200"/>
        </a:p>
      </dsp:txBody>
      <dsp:txXfrm>
        <a:off x="9129664" y="2139684"/>
        <a:ext cx="444407" cy="444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="" xmlns:a16="http://schemas.microsoft.com/office/drawing/2014/main" id="{01758E62-2E74-4D13-9BE0-B7698644B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24EC5A7B-8E71-4543-905E-7FECF29C82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DC152-57AE-48FC-AD7A-25A659D6A174}" type="datetime1">
              <a:rPr lang="pl-PL" smtClean="0"/>
              <a:pPr/>
              <a:t>28.02.2023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BB6F8F1A-22FE-4294-8293-B0C09D98F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D871D7B1-6FD5-4FB5-B15F-3CE6418A7F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293F6-8D19-4B63-ABF6-5DECA470499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33251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1BD25-1A5A-442B-8D33-577184CE43BD}" type="datetime1">
              <a:rPr lang="pl-PL" smtClean="0"/>
              <a:pPr/>
              <a:t>28.02.2023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9CBFC-FC29-47F3-BD94-FF989B103499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="" xmlns:p14="http://schemas.microsoft.com/office/powerpoint/2010/main" val="11778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45704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3F0874-4122-4749-950C-DE19FCE765BF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03D7F8-5717-434A-95C8-7B4BB48E83EB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2B116C-D942-48CC-91DE-2E3756FFC54C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EF612F-1387-4E14-AA34-D1BA24B1F7D0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rtlCol="0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D8F7E1-7569-4703-A976-E0F5DB4EA315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9FB4AF-73F6-4876-B381-92DABACB7C30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 rtlCol="0"/>
          <a:lstStyle>
            <a:lvl5pPr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11" name="Tekst — symbol zastępczy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CDBB0E-B127-4578-973A-D71C39AC65FC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dirty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48790E-DD9B-4A11-8478-D9B7DA654C4C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4FEEA5-0F86-4BEF-8C3A-D713A2E19EA3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rostokąt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 rtlCol="0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9" name="Data — symbol zastępczy 8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3213A0-5D1D-48EA-A34E-11C90369CB5C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10" name="Stopka — symbol zastępczy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11" name="Numer slajdu — symbol zastępczy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1F2A3970-6345-4A15-A144-E465B7F0389F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CB9C545C-D8CE-4B41-8EDC-FCB092232D57}" type="datetime1">
              <a:rPr lang="pl-PL" noProof="0" smtClean="0"/>
              <a:pPr rtl="0"/>
              <a:t>28.02.2023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8A7A6979-0714-4377-B894-6BE4C2D6E202}" type="slidenum">
              <a:rPr lang="pl-PL" noProof="0" smtClean="0"/>
              <a:pPr rtl="0"/>
              <a:t>‹#›</a:t>
            </a:fld>
            <a:endParaRPr lang="pl-P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 smtClean="0">
                <a:ea typeface="+mj-lt"/>
                <a:cs typeface="+mj-lt"/>
              </a:rPr>
              <a:t>Prawo karne procesowe</a:t>
            </a:r>
            <a:br>
              <a:rPr lang="pl-PL" dirty="0" smtClean="0">
                <a:ea typeface="+mj-lt"/>
                <a:cs typeface="+mj-lt"/>
              </a:rPr>
            </a:br>
            <a:r>
              <a:rPr lang="pl-PL" smtClean="0">
                <a:ea typeface="+mj-lt"/>
                <a:cs typeface="+mj-lt"/>
              </a:rPr>
              <a:t>kryminologia mgr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Zajęcia 1</a:t>
            </a:r>
          </a:p>
        </p:txBody>
      </p:sp>
    </p:spTree>
    <p:extLst>
      <p:ext uri="{BB962C8B-B14F-4D97-AF65-F5344CB8AC3E}">
        <p14:creationId xmlns=""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3525F21-97CA-4251-AD86-3EADD23BB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Dyrektywa trafnej represji karnej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8AC8CC79-A702-494D-B7C5-B6C4EBA34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Dyrektywę trafnej reakcji karnej sprowadza się do następujących postulatów: </a:t>
            </a:r>
          </a:p>
          <a:p>
            <a:r>
              <a:rPr lang="pl-PL" dirty="0">
                <a:ea typeface="+mn-lt"/>
                <a:cs typeface="+mn-lt"/>
              </a:rPr>
              <a:t>– nikt niewinny nie poniesie odpowiedzialności; </a:t>
            </a:r>
          </a:p>
          <a:p>
            <a:r>
              <a:rPr lang="pl-PL" dirty="0">
                <a:ea typeface="+mn-lt"/>
                <a:cs typeface="+mn-lt"/>
              </a:rPr>
              <a:t>– nikt winny nie powinien ponieść odpowiedzialności większej, niż na to zasłużył; 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– nikt winny nie powinien uniknąć odpowiedzialności;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– nikt winny nie powinien ponieść odpowiedzialności mniejszej, niż na to zasłużył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272463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766F3B5-174D-49FC-9278-A2B1C8F11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procesu karnego – inne ujęcie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8805453-F854-4248-9910-8C5FE3B99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Osiągnięcie stanu sprawiedliwości prawnomaterialnej, czyli doprowadzenie do słusznego zastosowania normy prawa karnego materialnego</a:t>
            </a:r>
          </a:p>
          <a:p>
            <a:r>
              <a:rPr lang="pl-PL" dirty="0">
                <a:ea typeface="+mn-lt"/>
                <a:cs typeface="+mn-lt"/>
              </a:rPr>
              <a:t>Osiągnięcie stanu sprawiedliwości proceduralnej. Sprawiedliwość w tym znaczeniu to sytuacja, w której osoba, przeciwko której lub na rzecz której proces się toczy, nabiera przekonania, że organy procesowe zrobiły wszystko, aby prawu stało się zadość, postępując w stosunku do niej zgodnie z prawem, sumiennie i z najlepszą wolą. W literaturze przedmiotu pojęcie sprawiedliwości proceduralnej łączy się z zasadą uczciwego (rzetelnego) procesu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74488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9852B0A-55D3-419E-A4D3-5CBCC285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procesu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8A3AF85-E4DD-43C0-82A0-01532750E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„Zadaniem procesu karnego jest nie tylko implementacja norm prawa karnego materialnego. Równorzędnym zadaniem jest wszak takie zorganizowanie postępowania karnego (…), aby toczyło się ono rzetelnie i uczciwie w stosunku do stron, względnie innych uczestników. (…) Oba cele procesu karnego, a mianowicie sprawiedliwość karnomaterialna i sprawiedliwość proceduralna są zatem komplementarne.” (J. Skorupka)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157529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F2CEB93-644D-4599-BA44-03306B3A6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pl-PL" dirty="0">
                <a:ea typeface="+mj-lt"/>
                <a:cs typeface="+mj-lt"/>
              </a:rPr>
              <a:t>STADIA PROCESU</a:t>
            </a:r>
            <a:endParaRPr lang="pl-PL" dirty="0"/>
          </a:p>
        </p:txBody>
      </p:sp>
      <p:graphicFrame>
        <p:nvGraphicFramePr>
          <p:cNvPr id="4" name="Diagram 4">
            <a:extLst>
              <a:ext uri="{FF2B5EF4-FFF2-40B4-BE49-F238E27FC236}">
                <a16:creationId xmlns="" xmlns:a16="http://schemas.microsoft.com/office/drawing/2014/main" id="{AF8066A3-6ED4-4829-A1EE-588049AD59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00475760"/>
              </p:ext>
            </p:extLst>
          </p:nvPr>
        </p:nvGraphicFramePr>
        <p:xfrm>
          <a:off x="965200" y="2638425"/>
          <a:ext cx="102616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35328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2C597EE-1137-447A-A724-647C4AC34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ŹRÓDŁA PRAWA KARNEGO PROCESOWEGO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E87FE79-D605-4088-8B87-C5FB86814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Konstytucja RP (zob. m.in. art. 41-45),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Europejska Konwencja Praw Człowieka i Podstawowych Wolności z 4 XI 1950 r. (EKPC) i inne akty prawa międzynarodowego,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Ustawa z dnia 6 czerwca 1997 r. – Kodeks Postępowania Karnego, </a:t>
            </a:r>
          </a:p>
          <a:p>
            <a:r>
              <a:rPr lang="pl-PL" dirty="0">
                <a:ea typeface="+mn-lt"/>
                <a:cs typeface="+mn-lt"/>
              </a:rPr>
              <a:t>Inne ustawy (np. ustawa o świadku koronnym, ustawa o postępowaniu w sprawach nieletnich), 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Akty ustrojowe organów procesowych i innych uczestników procesu (np. prawo o ustroju sądów powszechnych, ustawa o Policji).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98656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4">
            <a:extLst>
              <a:ext uri="{FF2B5EF4-FFF2-40B4-BE49-F238E27FC236}">
                <a16:creationId xmlns="" xmlns:a16="http://schemas.microsoft.com/office/drawing/2014/main" id="{07AC0E85-FECE-4ED9-8EBF-E5F4C91FF4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0651" y="844556"/>
            <a:ext cx="7290697" cy="5174251"/>
          </a:xfrm>
        </p:spPr>
      </p:pic>
    </p:spTree>
    <p:extLst>
      <p:ext uri="{BB962C8B-B14F-4D97-AF65-F5344CB8AC3E}">
        <p14:creationId xmlns="" xmlns:p14="http://schemas.microsoft.com/office/powerpoint/2010/main" val="1462995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3D84EF4-6C3A-483F-8BC7-CCF2E20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TRYB PUBLICZNOSKARGOWY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79394A0-B115-48D4-8B82-B06EBA164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Postępowanie prowadzone z własnej inicjatywy przez organy ścigania, które w razie podejrzenia popełnienia przestępstwa mają obowiązek podjąć wszelkie działania w celu wykrycia sprawcy</a:t>
            </a:r>
          </a:p>
          <a:p>
            <a:r>
              <a:rPr lang="pl-PL" dirty="0">
                <a:ea typeface="+mn-lt"/>
                <a:cs typeface="+mn-lt"/>
              </a:rPr>
              <a:t>BEZWARUNKOWY - gdy w k.k. brak informacji co do trybu;</a:t>
            </a:r>
          </a:p>
          <a:p>
            <a:r>
              <a:rPr lang="pl-PL" dirty="0">
                <a:ea typeface="+mn-lt"/>
                <a:cs typeface="+mn-lt"/>
              </a:rPr>
              <a:t>WARUNKOWY – uzależniony od wniosku o ściganie właściwego podmiotu (art. 12 k.p.k.) lub zezwolenia na ściganie właściwego organu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02480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109F58F-5D2B-4DB5-92B1-2C4DD182B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TRYB PRYWATNOSKARGOWY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692D50E7-18D4-498A-B37F-85F281CDC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Postępowanie prowadzone na skutek prywatnego aktu oskarżenia wniesionego przez pokrzywdzonego, który staje się oskarżycielem prywatnym</a:t>
            </a:r>
          </a:p>
          <a:p>
            <a:r>
              <a:rPr lang="pl-PL" dirty="0"/>
              <a:t>Tryb uregulowany w art. 485 k.p.k. i n.</a:t>
            </a:r>
          </a:p>
          <a:p>
            <a:r>
              <a:rPr lang="pl-PL" dirty="0"/>
              <a:t>Oskarżyciel publiczny może wszcząć lub wstąpić, gdy zachodzi przesłanka interesu społecznego (art. 60 k.p.k.)</a:t>
            </a:r>
          </a:p>
        </p:txBody>
      </p:sp>
    </p:spTree>
    <p:extLst>
      <p:ext uri="{BB962C8B-B14F-4D97-AF65-F5344CB8AC3E}">
        <p14:creationId xmlns="" xmlns:p14="http://schemas.microsoft.com/office/powerpoint/2010/main" val="2109031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D03C6F3-0F8B-4E7F-B66E-B56A03C85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Przestępstwa ścigane z oskarżenia publicznego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213F4152-4C73-400C-B3ED-B69BEF9DC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ścigane </a:t>
            </a:r>
            <a:r>
              <a:rPr lang="pl-PL" b="1" dirty="0">
                <a:ea typeface="+mn-lt"/>
                <a:cs typeface="+mn-lt"/>
              </a:rPr>
              <a:t>z urzędu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znakomita większość spraw karnych jest inicjowana w tym trybie,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prawo nakazuje odpowiednim organom państwowym, aby niezależnie od źródła informacji dającej podstawę do podejrzenia, że mogło mieć miejsce zachowanie przestępne, i bez oczekiwania na reakcję podmiotu dotkniętego takim zachowaniem, podjęły czynności zmierzające do realizacji ścigania karnego,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ścigane niezależnie od woli pokrzywdzonego (interes społeczny w ich ściganiu)</a:t>
            </a:r>
          </a:p>
        </p:txBody>
      </p:sp>
    </p:spTree>
    <p:extLst>
      <p:ext uri="{BB962C8B-B14F-4D97-AF65-F5344CB8AC3E}">
        <p14:creationId xmlns="" xmlns:p14="http://schemas.microsoft.com/office/powerpoint/2010/main" val="293133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490CE33-0B7E-4603-9D6C-F85473291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Przestępstwa ścigane z oskarżenia publicznego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1AADEA5-8F32-4387-B16A-7E6288038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ścigane </a:t>
            </a:r>
            <a:r>
              <a:rPr lang="pl-PL" b="1" dirty="0">
                <a:ea typeface="+mn-lt"/>
                <a:cs typeface="+mn-lt"/>
              </a:rPr>
              <a:t>na wniosek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 sprawach o przestępstwa ścigane na wniosek postępowanie z chwilą złożenia wniosku toczy się z urzędu, czyli jest publicznoskargowe,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bezwzględnie wnioskowe - ścigane dopiero po złożeniu wniosku przez pokrzywdzonego, </a:t>
            </a:r>
            <a:r>
              <a:rPr lang="pl-PL" u="sng" dirty="0">
                <a:ea typeface="+mn-lt"/>
                <a:cs typeface="+mn-lt"/>
              </a:rPr>
              <a:t>niezależnie od relacji łączącej pokrzywdzonego z podejrzanym </a:t>
            </a:r>
            <a:r>
              <a:rPr lang="pl-PL" dirty="0">
                <a:ea typeface="+mn-lt"/>
                <a:cs typeface="+mn-lt"/>
              </a:rPr>
              <a:t>(np. art. 190 k.k. - groźba karalna, art. 192 k.k. - zabieg leczniczy bez zgody pacjenta),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przestępstwa względnie wnioskowe - wniosek jest wymagany z powodu </a:t>
            </a:r>
            <a:r>
              <a:rPr lang="pl-PL" u="sng" dirty="0">
                <a:ea typeface="+mn-lt"/>
                <a:cs typeface="+mn-lt"/>
              </a:rPr>
              <a:t>osobistego stosunku łączącego sprawcę z pokrzywdzonym</a:t>
            </a:r>
            <a:r>
              <a:rPr lang="pl-PL" dirty="0">
                <a:ea typeface="+mn-lt"/>
                <a:cs typeface="+mn-lt"/>
              </a:rPr>
              <a:t> (np. art. 278 § 4 k.k. - kradzież na szkodę osoby najbliższej)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78520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AF2629F-24A6-490A-9AE5-D28DDB88E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a typeface="+mj-lt"/>
                <a:cs typeface="+mj-lt"/>
              </a:rPr>
              <a:t>PROCES KARNY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E061F02-49AB-4D36-904A-D764BD3E3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zespół prawnie uregulowanych czynności, których celem jest wykrycie przestępstwa i jego sprawcy, osądzenie go za to przestępstwo i ewentualne wykonanie kary, środków karnych oraz środków zabezpieczających (S. Waltoś);</a:t>
            </a:r>
          </a:p>
          <a:p>
            <a:r>
              <a:rPr lang="pl-PL" dirty="0">
                <a:ea typeface="+mn-lt"/>
                <a:cs typeface="+mn-lt"/>
              </a:rPr>
              <a:t>prawnie uregulowana działalność zmierzająca do realizacji prawa karnego materialnego (prof. T. Grzegorczyk, J. Tylman)</a:t>
            </a: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2013392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EA2A701-16CC-4A6D-AFD3-1E943B765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WNIOSEK O ŚCIGANIE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0B25D56-97E7-49FB-AD54-376AF7C84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Wniosek o ściganie przestępstwa stanowi wyraz woli uprawnionego podmiotu i wywiera skutki prawne niezwłocznie po jego złożeniu (wyrok SA w Krakowie z 14.7.2005 r., II AKA 140/05). Wniosek powinien stanowić jednoznaczny wyraz woli ścigania (wyrok SA w Katowicach z 4.2.2010 r., II AKA 406/09). Wniosek nie musi zawierać imiennego wskazania sprawców.</a:t>
            </a:r>
          </a:p>
          <a:p>
            <a:r>
              <a:rPr lang="pl-PL" dirty="0"/>
              <a:t>Cofnięcie wniosku - art. 12 </a:t>
            </a:r>
            <a:r>
              <a:rPr lang="pl-PL" dirty="0">
                <a:ea typeface="+mn-lt"/>
                <a:cs typeface="+mn-lt"/>
              </a:rPr>
              <a:t>§ 3 k.p.k.</a:t>
            </a:r>
          </a:p>
          <a:p>
            <a:r>
              <a:rPr lang="pl-PL" dirty="0">
                <a:ea typeface="+mn-lt"/>
                <a:cs typeface="+mn-lt"/>
              </a:rPr>
              <a:t>Cofnięcie wniosku jest definitywne i wymaga: </a:t>
            </a:r>
          </a:p>
          <a:p>
            <a:r>
              <a:rPr lang="pl-PL" dirty="0">
                <a:ea typeface="+mn-lt"/>
                <a:cs typeface="+mn-lt"/>
              </a:rPr>
              <a:t>- zgody prokuratora albo sądu; - zachowania terminu </a:t>
            </a:r>
            <a:endParaRPr lang="pl-PL">
              <a:ea typeface="+mn-lt"/>
              <a:cs typeface="+mn-lt"/>
            </a:endParaRPr>
          </a:p>
          <a:p>
            <a:r>
              <a:rPr lang="pl-PL" dirty="0">
                <a:ea typeface="+mn-lt"/>
                <a:cs typeface="+mn-lt"/>
              </a:rPr>
              <a:t>- do zamknięcia przewodu sądowego na pierwszej rozprawie głównej.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4223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B4171D2-D4EC-4297-B901-1ABAAC4E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Przestępstwa ścigane z oskarżenia prywatnego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2A9ADF6-62F4-416F-A734-A7CDD2A2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l-PL" dirty="0">
                <a:ea typeface="+mn-lt"/>
                <a:cs typeface="+mn-lt"/>
              </a:rPr>
              <a:t>Postępowanie w sprawach z oskarżenia prywatnego jest </a:t>
            </a:r>
            <a:r>
              <a:rPr lang="pl-PL" b="1" dirty="0">
                <a:ea typeface="+mn-lt"/>
                <a:cs typeface="+mn-lt"/>
              </a:rPr>
              <a:t>wszczynane i popierane</a:t>
            </a:r>
            <a:r>
              <a:rPr lang="pl-PL" dirty="0">
                <a:ea typeface="+mn-lt"/>
                <a:cs typeface="+mn-lt"/>
              </a:rPr>
              <a:t> przez samego pokrzywdzonego będącego „kreatorem” tego postępowania. </a:t>
            </a:r>
            <a:endParaRPr lang="pl-PL">
              <a:ea typeface="+mn-lt"/>
              <a:cs typeface="+mn-lt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690654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Warunki dopuszczalności procesu (przesłanki procesowe)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Wszystkie okoliczności wskazane w przepisie art. 17 § 1 k.p.k.</a:t>
            </a:r>
          </a:p>
          <a:p>
            <a:pPr lvl="0"/>
            <a:endParaRPr lang="pl-PL"/>
          </a:p>
          <a:p>
            <a:pPr lvl="0"/>
            <a:r>
              <a:rPr lang="pl-PL"/>
              <a:t>Decydują o tym, czy postępowanie karne może zostać wszczęte i być dalej prowadzone w celu rozstrzygnięcia o odpowiedzialności oskarżonego za zarzucony mu czyn.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Przesłanki w innym ujęciu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Doktrynalnie wyróżnia się także przesłanki </a:t>
            </a:r>
            <a:r>
              <a:rPr lang="pl-PL" b="1"/>
              <a:t>szczególne, </a:t>
            </a:r>
            <a:r>
              <a:rPr lang="pl-PL"/>
              <a:t>dotyczące wybranych trybów procesu (np.  art. 500 i n. kpk - postępowanie nakazowe) oraz przesłanki </a:t>
            </a:r>
            <a:r>
              <a:rPr lang="pl-PL" b="1"/>
              <a:t>poszczególnych czynności procesowych </a:t>
            </a:r>
            <a:r>
              <a:rPr lang="pl-PL"/>
              <a:t>(np. przeszukania - art. 219 § 1 kpk)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/>
              <a:t>Rodzaje Warunków dopuszczalności procesu</a:t>
            </a:r>
            <a:br>
              <a:rPr lang="pl-PL"/>
            </a:br>
            <a:r>
              <a:rPr lang="pl-PL"/>
              <a:t>(Przesłanek procesowych)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Przesłanki wskazane w art. 17 § 1 kpk można ująć od strony </a:t>
            </a:r>
            <a:r>
              <a:rPr lang="pl-PL" b="1"/>
              <a:t>pozytywnej </a:t>
            </a:r>
            <a:r>
              <a:rPr lang="pl-PL"/>
              <a:t>(muszą zachodzić wszystkie) albo od strony </a:t>
            </a:r>
            <a:r>
              <a:rPr lang="pl-PL" b="1"/>
              <a:t>negatywnej </a:t>
            </a:r>
            <a:r>
              <a:rPr lang="pl-PL"/>
              <a:t>(wystąpienie jednej wyłącza możliwość wszczęcia i prowadzenia procesu)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Art. 17 § 1 kpk</a:t>
            </a:r>
            <a:br>
              <a:rPr lang="pl-PL"/>
            </a:br>
            <a:r>
              <a:rPr lang="pl-PL"/>
              <a:t>Katalog przesłanek procesu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2277596" y="2703094"/>
            <a:ext cx="7729724" cy="310198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pl-PL"/>
              <a:t>§  1. Nie wszczyna się postępowania, a wszczęte umarza, gdy:</a:t>
            </a:r>
          </a:p>
          <a:p>
            <a:pPr lvl="0">
              <a:buNone/>
            </a:pPr>
            <a:r>
              <a:rPr lang="pl-PL"/>
              <a:t>1) czynu nie popełniono albo brak jest danych dostatecznie uzasadniających podejrzenie jego popełnienia;</a:t>
            </a:r>
          </a:p>
          <a:p>
            <a:pPr lvl="0">
              <a:buNone/>
            </a:pPr>
            <a:r>
              <a:rPr lang="pl-PL"/>
              <a:t>2) czyn nie zawiera znamion czynu zabronionego albo ustawa stanowi, że sprawca nie popełnia przestępstwa;</a:t>
            </a:r>
          </a:p>
          <a:p>
            <a:pPr lvl="0">
              <a:buNone/>
            </a:pPr>
            <a:r>
              <a:rPr lang="pl-PL"/>
              <a:t>3) społeczna szkodliwość czynu jest znikoma;</a:t>
            </a:r>
          </a:p>
          <a:p>
            <a:pPr lvl="0">
              <a:buNone/>
            </a:pPr>
            <a:r>
              <a:rPr lang="pl-PL"/>
              <a:t>4) ustawa stanowi, że sprawca nie podlega karze;</a:t>
            </a:r>
          </a:p>
          <a:p>
            <a:pPr lvl="0">
              <a:buNone/>
            </a:pPr>
            <a:r>
              <a:rPr lang="pl-PL"/>
              <a:t>5) oskarżony zmarł;</a:t>
            </a:r>
          </a:p>
          <a:p>
            <a:pPr lvl="0">
              <a:buNone/>
            </a:pPr>
            <a:r>
              <a:rPr lang="pl-PL"/>
              <a:t>6) nastąpiło przedawnienie karalności;</a:t>
            </a:r>
          </a:p>
          <a:p>
            <a:pPr lvl="0">
              <a:buNone/>
            </a:pPr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pl-PL"/>
              <a:t>7) postępowanie karne co do tego samego czynu tej samej osoby zostało prawomocnie zakończone albo wcześniej wszczęte toczy się;</a:t>
            </a:r>
          </a:p>
          <a:p>
            <a:pPr lvl="0">
              <a:buNone/>
            </a:pPr>
            <a:r>
              <a:rPr lang="pl-PL"/>
              <a:t>8) sprawca nie podlega orzecznictwu polskich sądów karnych;</a:t>
            </a:r>
          </a:p>
          <a:p>
            <a:pPr lvl="0">
              <a:buNone/>
            </a:pPr>
            <a:r>
              <a:rPr lang="pl-PL"/>
              <a:t>9) brak skargi uprawnionego oskarżyciela;</a:t>
            </a:r>
          </a:p>
          <a:p>
            <a:pPr lvl="0">
              <a:buNone/>
            </a:pPr>
            <a:r>
              <a:rPr lang="pl-PL"/>
              <a:t>10) brak wymaganego zezwolenia na ściganie lub wniosku o ściganie pochodzącego od osoby uprawnionej, chyba że ustawa stanowi inaczej;</a:t>
            </a:r>
          </a:p>
          <a:p>
            <a:pPr lvl="0">
              <a:buNone/>
            </a:pPr>
            <a:r>
              <a:rPr lang="pl-PL"/>
              <a:t>11)</a:t>
            </a:r>
            <a:r>
              <a:rPr lang="pl-PL" b="1"/>
              <a:t> zachodzi inna okoliczność wyłączająca ściganie</a:t>
            </a:r>
          </a:p>
          <a:p>
            <a:pPr marL="0" lvl="0" indent="0">
              <a:buNone/>
            </a:pPr>
            <a:endParaRPr lang="pl-PL"/>
          </a:p>
          <a:p>
            <a:pPr lvl="0"/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Przesłanki bezwzględne i względne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Kryterium ustalane wg </a:t>
            </a:r>
            <a:r>
              <a:rPr lang="pl-PL" b="1"/>
              <a:t>trwałości konsekwencji </a:t>
            </a:r>
            <a:r>
              <a:rPr lang="pl-PL"/>
              <a:t>wynikających z instnienia przeszkody procesowej – brak możliwości konwalidowania negatywnej przesłanki </a:t>
            </a:r>
            <a:r>
              <a:rPr lang="pl-PL" b="1"/>
              <a:t>bezwzględnej</a:t>
            </a:r>
            <a:r>
              <a:rPr lang="pl-PL"/>
              <a:t>; możliwość konwalidowania przesłanki </a:t>
            </a:r>
            <a:r>
              <a:rPr lang="pl-PL" b="1"/>
              <a:t>względnej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Przesłanki Formalne, Materialne i mieszane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b="1"/>
              <a:t>Materialne </a:t>
            </a:r>
            <a:r>
              <a:rPr lang="pl-PL"/>
              <a:t>odnoszą się do kwestii odpowiedzialności karnej oskarżonego na płaszczyźnie prawa karnego materialnego (pkt 1 – 4) mają charakter merytoryczny - związany z oceną czynu (jego braku);</a:t>
            </a:r>
          </a:p>
          <a:p>
            <a:pPr lvl="0"/>
            <a:r>
              <a:rPr lang="pl-PL" b="1"/>
              <a:t>Formalne </a:t>
            </a:r>
            <a:r>
              <a:rPr lang="pl-PL"/>
              <a:t>realizują się na płaszczyźnie prawa procesowego. Warunkują proces (tak jak materialne), ale nie odnoszą się do merytorycznej oceny czynu. (pkt 5, 7 – 10)</a:t>
            </a:r>
          </a:p>
          <a:p>
            <a:pPr lvl="0"/>
            <a:r>
              <a:rPr lang="pl-PL" b="1"/>
              <a:t>Mieszane </a:t>
            </a:r>
            <a:r>
              <a:rPr lang="pl-PL"/>
              <a:t>mają konotacje materialne, ale wpływ na odpowiedzialność karną wywierają jedynie na płaszczyźnie procesowej – nie są związane z merytoryczną oceną czynu (pkt 6, 11 – w tym abolicja, amnestia, immunitety materialne - np. art. 137 § 4 pr.prok.)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Wystąpienie negatywnej przesłanki procesowej – skutki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17 § 1 kpk "postępowania </a:t>
            </a:r>
            <a:r>
              <a:rPr lang="pl-PL" b="1"/>
              <a:t>nie wszczyna się </a:t>
            </a:r>
            <a:r>
              <a:rPr lang="pl-PL"/>
              <a:t>a </a:t>
            </a:r>
            <a:r>
              <a:rPr lang="pl-PL" b="1"/>
              <a:t>wszczęte umarza</a:t>
            </a:r>
            <a:r>
              <a:rPr lang="pl-PL"/>
              <a:t>"</a:t>
            </a:r>
          </a:p>
          <a:p>
            <a:pPr lvl="0"/>
            <a:r>
              <a:rPr lang="pl-PL"/>
              <a:t>414 § 1. W razie stwierdzenia po rozpoczęciu przewodu sądowego okoliczności wyłączającej ściganie (...), sąd wyrokiem umarza postępowanie (…). Jednakże w razie stwierdzenia okoliczności wymienionych w art. 17 § 1 </a:t>
            </a:r>
            <a:r>
              <a:rPr lang="pl-PL" b="1"/>
              <a:t>pkt 1 i 2</a:t>
            </a:r>
            <a:r>
              <a:rPr lang="pl-PL"/>
              <a:t> sąd wydaje </a:t>
            </a:r>
            <a:r>
              <a:rPr lang="pl-PL" b="1"/>
              <a:t>wyrok uniewinniający</a:t>
            </a:r>
            <a:r>
              <a:rPr lang="pl-PL"/>
              <a:t>, chyba że sprawca w chwili czynu był niepoczytalny.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CB3906F-2207-49F2-ACCA-F12188951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PRZEDMIOT PROCESU KARNEGO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62F83C7C-7171-4319-8161-30B7E3548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przedmiotem procesu jest kwestia odpowiedzialności karnej oskarżonego za zarzucane mu przestępstwo </a:t>
            </a:r>
          </a:p>
          <a:p>
            <a:r>
              <a:rPr lang="pl-PL" dirty="0">
                <a:ea typeface="+mn-lt"/>
                <a:cs typeface="+mn-lt"/>
              </a:rPr>
              <a:t>odpowiedzialnością karną jest tutaj powinność poniesienia przez konkretną osobę konsekwencji określonych w prawie karnym za konkretne przestępstwo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80281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ZBieg przesłanek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Wszystkie zbiegające się przesłanki mogą stanowić wspólną podstawę prawną decyzji kończącej postępowanie, jeżeli każda z nich pociąga za sobą identyczne następstwa prawne;</a:t>
            </a:r>
          </a:p>
          <a:p>
            <a:pPr lvl="0"/>
            <a:r>
              <a:rPr lang="pl-PL"/>
              <a:t>W razie zbiegu </a:t>
            </a:r>
            <a:r>
              <a:rPr lang="pl-PL" b="1"/>
              <a:t>przesłanki uniewinnienia </a:t>
            </a:r>
            <a:r>
              <a:rPr lang="pl-PL"/>
              <a:t>z przesłanką powodującą </a:t>
            </a:r>
            <a:r>
              <a:rPr lang="pl-PL" b="1"/>
              <a:t>umorzenie </a:t>
            </a:r>
            <a:r>
              <a:rPr lang="pl-PL"/>
              <a:t>należy umorzyć postępowanie, ponieważ o winie oskarżonego wolno rozstrzygać tylko w procesie dopuszczalnym</a:t>
            </a:r>
          </a:p>
          <a:p>
            <a:pPr lvl="0"/>
            <a:r>
              <a:rPr lang="pl-PL"/>
              <a:t>Zbieg negatywnych przesłanek względnych i bezwzględnych powoduje zawsze umorzenie na podstawie tych drugich, ponieważ dotyczą one dopuszczalności procesu w każdym układzie procesowym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4BA3AFB-00ED-4E22-A142-3ED7ADAEF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Ustrój sądów w </a:t>
            </a:r>
            <a:r>
              <a:rPr lang="pl-PL" dirty="0" err="1"/>
              <a:t>polsce</a:t>
            </a:r>
            <a:r>
              <a:rPr lang="pl-PL" dirty="0"/>
              <a:t> – w odniesieniu do procesu karnego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E2C2E38-6D86-423E-87A7-B152C0858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SN</a:t>
            </a:r>
          </a:p>
          <a:p>
            <a:r>
              <a:rPr lang="pl-PL" dirty="0"/>
              <a:t>Sądy powszechne - (rejonowe, okręgowe i apelacyjne)</a:t>
            </a:r>
          </a:p>
          <a:p>
            <a:r>
              <a:rPr lang="pl-PL" dirty="0"/>
              <a:t>Sądy wojskowe - (garnizonowe, okręgowe) - zob. art. 647 k.p.k.</a:t>
            </a:r>
          </a:p>
          <a:p>
            <a:endParaRPr lang="pl-PL" dirty="0"/>
          </a:p>
          <a:p>
            <a:r>
              <a:rPr lang="pl-PL" dirty="0"/>
              <a:t>Konstytucja RP - art. 173 – 179</a:t>
            </a:r>
          </a:p>
        </p:txBody>
      </p:sp>
    </p:spTree>
    <p:extLst>
      <p:ext uri="{BB962C8B-B14F-4D97-AF65-F5344CB8AC3E}">
        <p14:creationId xmlns="" xmlns:p14="http://schemas.microsoft.com/office/powerpoint/2010/main" val="32163661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9DCCF09-8308-434E-980A-BB6584EE2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Prokuratura w </a:t>
            </a:r>
            <a:r>
              <a:rPr lang="pl-PL" dirty="0" err="1"/>
              <a:t>polsce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- Prawo o prokuraturze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AE86FFE9-AD2A-4B59-BE4A-4EE139312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Art. 1 § 1. Prokuraturę stanowią Prokurator Generalny, Prokurator Krajowy, pozostali zastępcy Prokuratora Generalnego oraz prokuratorzy powszechnych jednostek organizacyjnych prokuratury i prokuratorzy Instytutu Pamięci Narodowej - Komisji Ścigania Zbrodni przeciwko Narodowi Polskiemu, zwanego dalej „Instytutem Pamięci Narodowej”.</a:t>
            </a:r>
          </a:p>
          <a:p>
            <a:r>
              <a:rPr lang="pl-PL" dirty="0"/>
              <a:t>Powszechne jednostki organizacyjne prokuratury – prokuratury rejonowe, okręgowe, regionalne; Prokuratura Krajowa</a:t>
            </a:r>
          </a:p>
        </p:txBody>
      </p:sp>
    </p:spTree>
    <p:extLst>
      <p:ext uri="{BB962C8B-B14F-4D97-AF65-F5344CB8AC3E}">
        <p14:creationId xmlns="" xmlns:p14="http://schemas.microsoft.com/office/powerpoint/2010/main" val="325596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247187B-DF20-4438-B396-AE3233D46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Podstawa Faktyczna i prawna odpowiedzialności karnej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2B997555-C150-4DB8-9FB2-F0A12B0A9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b="1" dirty="0">
                <a:ea typeface="+mn-lt"/>
                <a:cs typeface="+mn-lt"/>
              </a:rPr>
              <a:t>podstawą faktyczną </a:t>
            </a:r>
            <a:r>
              <a:rPr lang="pl-PL" dirty="0">
                <a:ea typeface="+mn-lt"/>
                <a:cs typeface="+mn-lt"/>
              </a:rPr>
              <a:t>jest czyn zarzucany oskarżonemu, który w sytuacji udowodnienia jego popełnienia przypisuje się oskarżonemu w wyroku - zasadą jest, że między czynem zarzucanym, a więc tym umieszczonym w akcie oskarżenia, a czynem przypisanym, czyli tym, za który oskarżony zostaje skazany, powinna zachodzić tożsamość; oznacza to, że podstawy faktycznej nie można w sposób istotny zmieniać w toku postępowania karnego (zasada niezmienności przedmiotu procesu);</a:t>
            </a:r>
          </a:p>
          <a:p>
            <a:pPr marL="0" indent="0">
              <a:buNone/>
            </a:pPr>
            <a:r>
              <a:rPr lang="pl-PL" b="1" dirty="0">
                <a:ea typeface="+mn-lt"/>
                <a:cs typeface="+mn-lt"/>
              </a:rPr>
              <a:t>podstawa normatywna</a:t>
            </a:r>
            <a:r>
              <a:rPr lang="pl-PL" dirty="0">
                <a:ea typeface="+mn-lt"/>
                <a:cs typeface="+mn-lt"/>
              </a:rPr>
              <a:t> to kwalifikacja prawna czynu zarzucanego oskarżonemu; w odróżnieniu od podstawy faktycznej może ona zmieniać się w toku postępowania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5749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3DE67BF-DA13-4865-9149-EEC2EF2A3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Przedmiot procesu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4F63D5D-FAAC-4E07-873B-F009DC4AF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Przedmiot procesu powinien być niepodzielny i niezmienny w toku postępowania.</a:t>
            </a:r>
          </a:p>
          <a:p>
            <a:r>
              <a:rPr lang="pl-PL" dirty="0">
                <a:ea typeface="+mn-lt"/>
                <a:cs typeface="+mn-lt"/>
              </a:rPr>
              <a:t>Niezmienność przedmiotu procesu w postępowaniu przygotowawczym ma charakter względny (można zarzucić podejrzanemu nowe przestępstwo, zmienić poprzednio postawione zarzuty – art. 314 k.p.k.). – Niezmienność przedmiotu procesu nie oznacza niezmienności kwalifikacji prawnej. Przy zachowaniu tożsamości czynu, dane zachowanie można zakwalifikować z innego przepisu k.k.</a:t>
            </a:r>
          </a:p>
        </p:txBody>
      </p:sp>
    </p:spTree>
    <p:extLst>
      <p:ext uri="{BB962C8B-B14F-4D97-AF65-F5344CB8AC3E}">
        <p14:creationId xmlns="" xmlns:p14="http://schemas.microsoft.com/office/powerpoint/2010/main" val="2958681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2D1CDBD-3F31-4D44-9E25-42CBAC9A1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Przedmiot procesu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9FE5E52-036C-4B04-B899-6F5173A7B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Problem tożsamości czynu – czyn, za który oskarżony został skazany, musi być tym samym czynem, o który został oskarżony. </a:t>
            </a:r>
            <a:endParaRPr lang="pl-PL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Problematyka tożsamości czynu jest bardzo złożona i nie wpracowano dotychczas jednoznacznych kryteriów, które pomogłyby ustalić, czy tożsamość zachodzi, czy nie. SN posługuje się pojęciem „zdarzenia historycznego”, które musi być takie samo w całym toku postępowania.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Wypracowano </a:t>
            </a:r>
            <a:r>
              <a:rPr lang="pl-PL" b="1" dirty="0">
                <a:ea typeface="+mn-lt"/>
                <a:cs typeface="+mn-lt"/>
              </a:rPr>
              <a:t>kryteria negatywne</a:t>
            </a:r>
            <a:r>
              <a:rPr lang="pl-PL" dirty="0">
                <a:ea typeface="+mn-lt"/>
                <a:cs typeface="+mn-lt"/>
              </a:rPr>
              <a:t>, tzn. kiedy </a:t>
            </a:r>
            <a:r>
              <a:rPr lang="pl-PL" u="sng" dirty="0">
                <a:ea typeface="+mn-lt"/>
                <a:cs typeface="+mn-lt"/>
              </a:rPr>
              <a:t>nie można</a:t>
            </a:r>
            <a:r>
              <a:rPr lang="pl-PL" dirty="0">
                <a:ea typeface="+mn-lt"/>
                <a:cs typeface="+mn-lt"/>
              </a:rPr>
              <a:t> mówić o tożsamości czynu: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1. nastąpiła zmiana osoby sprawcy (przestępstwo popełnił kto inny) 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2. nastąpiła zamian dobra prawnego (przedmiotu ochrony) 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3. zmienił się pokrzywdzony i jednocześnie wystąpiła jakakolwiek różnica dotycząca czasu, miejsca, przedmiotu wykonawczego lub ustawowych znamion czynu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4. nie doszło do zmiany pokrzywdzonego, ale ujawniły się różnice (jednocześnie) dotyczące: czasu, miejsca, przedmiotu wykonawczego i ustawowych znamion czynu.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1583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3773412-1085-4AC5-899D-4BA79A14B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Podstawowe pojęcia procesu karnego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E992BFC9-BBA0-4A36-B696-9EBD1A9C3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Postępowanie karne można rozumieć jako postępowanie </a:t>
            </a:r>
            <a:r>
              <a:rPr lang="pl-PL" b="1" dirty="0">
                <a:ea typeface="+mn-lt"/>
                <a:cs typeface="+mn-lt"/>
              </a:rPr>
              <a:t>zasadnicze</a:t>
            </a:r>
            <a:r>
              <a:rPr lang="pl-PL" dirty="0">
                <a:ea typeface="+mn-lt"/>
                <a:cs typeface="+mn-lt"/>
              </a:rPr>
              <a:t>, zwyczajne (dotyczące głównego przedmiotu procesu). </a:t>
            </a:r>
            <a:endParaRPr lang="pl-PL" dirty="0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W odróżnieniu od postępowań dodatkowych, wśród których wyróżniamy: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– </a:t>
            </a:r>
            <a:r>
              <a:rPr lang="pl-PL" b="1" dirty="0">
                <a:ea typeface="+mn-lt"/>
                <a:cs typeface="+mn-lt"/>
              </a:rPr>
              <a:t>incydentalne </a:t>
            </a:r>
            <a:r>
              <a:rPr lang="pl-PL" dirty="0">
                <a:ea typeface="+mn-lt"/>
                <a:cs typeface="+mn-lt"/>
              </a:rPr>
              <a:t>(dot. kwestii wpadkowych) – np. kwestia tymczasowego aresztowania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– </a:t>
            </a:r>
            <a:r>
              <a:rPr lang="pl-PL" b="1" dirty="0">
                <a:ea typeface="+mn-lt"/>
                <a:cs typeface="+mn-lt"/>
              </a:rPr>
              <a:t>pomocnicze </a:t>
            </a:r>
            <a:r>
              <a:rPr lang="pl-PL" dirty="0">
                <a:ea typeface="+mn-lt"/>
                <a:cs typeface="+mn-lt"/>
              </a:rPr>
              <a:t>(usuwają szczególne trudności) – np. pomoc prawna, postępowanie renowacyjne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– </a:t>
            </a:r>
            <a:r>
              <a:rPr lang="pl-PL" b="1" dirty="0">
                <a:ea typeface="+mn-lt"/>
                <a:cs typeface="+mn-lt"/>
              </a:rPr>
              <a:t>następcze </a:t>
            </a:r>
            <a:r>
              <a:rPr lang="pl-PL" dirty="0">
                <a:ea typeface="+mn-lt"/>
                <a:cs typeface="+mn-lt"/>
              </a:rPr>
              <a:t>(toczą się po uprawomocnieniu wyroku) – np. o ułaskawienie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– </a:t>
            </a:r>
            <a:r>
              <a:rPr lang="pl-PL" b="1" dirty="0">
                <a:ea typeface="+mn-lt"/>
                <a:cs typeface="+mn-lt"/>
              </a:rPr>
              <a:t>uzupełniające </a:t>
            </a:r>
            <a:r>
              <a:rPr lang="pl-PL" dirty="0">
                <a:ea typeface="+mn-lt"/>
                <a:cs typeface="+mn-lt"/>
              </a:rPr>
              <a:t>prowadzone na podstawie art. 420 k.p.k.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44054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6AA93A0-F32D-4C48-A295-8F4247C47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CELE PROCESU KARNEGO - ART. 2 § 1 KPK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E0A9742-8139-4A82-A999-6C873FFE4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§ 1. Przepisy niniejszego kodeksu mają na celu takie ukształtowanie postępowania karnego, aby: </a:t>
            </a:r>
            <a:endParaRPr lang="pl-PL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1) sprawca przestępstwa został wykryty i pociągnięty do odpowiedzialności karnej, a osoba niewinna nie poniosła tej odpowiedzialności, 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2) przez trafne zastosowanie środków przewidzianych w prawie karnym oraz ujawnienie okoliczności sprzyjających popełnieniu przestępstwa osiągnięte zostały zadania postępowania karnego nie tylko w zwalczaniu przestępstw, lecz również w zapobieganiu im oraz w umacnianiu poszanowania prawa i zasad współżycia społecznego, 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3) zostały uwzględnione prawnie chronione interesy pokrzywdzonego przy jednoczesnym poszanowaniu jego godności, </a:t>
            </a:r>
            <a:endParaRPr lang="pl-PL"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4) rozstrzygnięcie sprawy nastąpiło w rozsądnym terminie.</a:t>
            </a:r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67582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DA2AF4A-CE67-45D7-A4B9-C172B9581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a typeface="+mj-lt"/>
                <a:cs typeface="+mj-lt"/>
              </a:rPr>
              <a:t>CELE PROCESU KARNEGO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D9767205-08F4-4CD4-9F03-A61FA83B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art. 2 § 1 pkt 1 i 2 k.p.k. - dyrektywa trafnej represji karnej </a:t>
            </a:r>
            <a:endParaRPr lang="pl-PL" dirty="0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art. 2 § 1 pkt 2 k.p.k. - prewencja ogólna i szczególna 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art. 2 § 1 pkt 3 k.p.k. - dyrektywa ochrony interesu i godności pokrzywdzonego</a:t>
            </a:r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</a:rPr>
              <a:t>art. 2 § 1 pkt 4 k.p.k. - dyrektywa rozstrzygnięcia sprawy w rozsądnym terminie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5738512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4</TotalTime>
  <Words>1430</Words>
  <Application>Microsoft Office PowerPoint</Application>
  <PresentationFormat>Niestandardowy</PresentationFormat>
  <Paragraphs>132</Paragraphs>
  <Slides>32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Paczka</vt:lpstr>
      <vt:lpstr>Prawo karne procesowe kryminologia mgr</vt:lpstr>
      <vt:lpstr>PROCES KARNY</vt:lpstr>
      <vt:lpstr>PRZEDMIOT PROCESU KARNEGO</vt:lpstr>
      <vt:lpstr>Podstawa Faktyczna i prawna odpowiedzialności karnej</vt:lpstr>
      <vt:lpstr>Przedmiot procesu </vt:lpstr>
      <vt:lpstr>Przedmiot procesu</vt:lpstr>
      <vt:lpstr>Podstawowe pojęcia procesu karnego </vt:lpstr>
      <vt:lpstr>CELE PROCESU KARNEGO - ART. 2 § 1 KPK</vt:lpstr>
      <vt:lpstr>CELE PROCESU KARNEGO</vt:lpstr>
      <vt:lpstr>Dyrektywa trafnej represji karnej </vt:lpstr>
      <vt:lpstr>Cele procesu karnego – inne ujęcie</vt:lpstr>
      <vt:lpstr>Cele procesu karnego</vt:lpstr>
      <vt:lpstr>STADIA PROCESU</vt:lpstr>
      <vt:lpstr>ŹRÓDŁA PRAWA KARNEGO PROCESOWEGO</vt:lpstr>
      <vt:lpstr>Slajd 15</vt:lpstr>
      <vt:lpstr>TRYB PUBLICZNOSKARGOWY</vt:lpstr>
      <vt:lpstr>TRYB PRYWATNOSKARGOWY</vt:lpstr>
      <vt:lpstr>Przestępstwa ścigane z oskarżenia publicznego </vt:lpstr>
      <vt:lpstr>Przestępstwa ścigane z oskarżenia publicznego</vt:lpstr>
      <vt:lpstr>WNIOSEK O ŚCIGANIE</vt:lpstr>
      <vt:lpstr>Przestępstwa ścigane z oskarżenia prywatnego</vt:lpstr>
      <vt:lpstr>Warunki dopuszczalności procesu (przesłanki procesowe)</vt:lpstr>
      <vt:lpstr>Przesłanki w innym ujęciu</vt:lpstr>
      <vt:lpstr>Rodzaje Warunków dopuszczalności procesu (Przesłanek procesowych)</vt:lpstr>
      <vt:lpstr>Art. 17 § 1 kpk Katalog przesłanek procesu</vt:lpstr>
      <vt:lpstr>Slajd 26</vt:lpstr>
      <vt:lpstr>Przesłanki bezwzględne i względne</vt:lpstr>
      <vt:lpstr>Przesłanki Formalne, Materialne i mieszane</vt:lpstr>
      <vt:lpstr>Wystąpienie negatywnej przesłanki procesowej – skutki</vt:lpstr>
      <vt:lpstr>ZBieg przesłanek</vt:lpstr>
      <vt:lpstr>Ustrój sądów w polsce – w odniesieniu do procesu karnego</vt:lpstr>
      <vt:lpstr>Prokuratura w polsce - Prawo o prokuraturze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x</cp:lastModifiedBy>
  <cp:revision>175</cp:revision>
  <dcterms:created xsi:type="dcterms:W3CDTF">2021-11-07T09:48:17Z</dcterms:created>
  <dcterms:modified xsi:type="dcterms:W3CDTF">2023-02-28T08:23:01Z</dcterms:modified>
</cp:coreProperties>
</file>