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>
  <p:sldMasterIdLst>
    <p:sldMasterId id="2147483759" r:id="rId1"/>
  </p:sldMasterIdLst>
  <p:notesMasterIdLst>
    <p:notesMasterId r:id="rId26"/>
  </p:notesMasterIdLst>
  <p:handoutMasterIdLst>
    <p:handoutMasterId r:id="rId27"/>
  </p:handoutMasterIdLst>
  <p:sldIdLst>
    <p:sldId id="28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7" r:id="rId16"/>
    <p:sldId id="269" r:id="rId17"/>
    <p:sldId id="270" r:id="rId18"/>
    <p:sldId id="271" r:id="rId19"/>
    <p:sldId id="272" r:id="rId20"/>
    <p:sldId id="275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>
      <p:cViewPr varScale="1">
        <p:scale>
          <a:sx n="109" d="100"/>
          <a:sy n="109" d="100"/>
        </p:scale>
        <p:origin x="17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08751D2-D72E-A657-B547-322682A74B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5B6605D0-55BC-99A6-B22C-F975C2C5F76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A230D814-F4B8-1B73-C3DD-988FB607A5C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2849F516-C1AC-84C2-CFA0-AB389A3F000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097570B-733D-F245-97DA-5DEDC82A255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DD7610F-DD11-4FD2-FA44-6F2703B488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93BF7A6-1DC3-5E92-9114-25F953DF99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C8CC9363-23B7-2250-BCCD-D74365882C4D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D32D1E91-12D7-EBF3-A836-C14E1BB2530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35DD2F15-1AAB-4122-D58D-6DB305A8A4C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B17627A4-3DB0-9728-32CF-1E012720CB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361AD49-0D9A-F342-A64B-5A627F35316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53E831D-370E-F269-C687-0DDD42BCC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38021-55DE-8346-94C7-C4F03528DF14}" type="datetime1">
              <a:rPr lang="pl-PL"/>
              <a:pPr>
                <a:defRPr/>
              </a:pPr>
              <a:t>18.03.2023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0C23911-2F10-611B-176E-CAEA51964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Marketing w sektorze usług  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B770E8E-2351-406A-23FA-EB725F2E5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BF42D-09BA-6841-8CE8-9FD5B148E9B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1857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7492AD2-4E95-6CFD-87B6-B4F3AD35A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8B730-D344-0342-96C5-19EF5BCE4F74}" type="datetime1">
              <a:rPr lang="pl-PL"/>
              <a:pPr>
                <a:defRPr/>
              </a:pPr>
              <a:t>18.03.2023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F97BC7E-4792-B643-D982-23815D80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Marketing w sektorze usług  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6E051C3-856C-1752-F2C7-33241024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1E7F6-52DB-B741-B6D4-71F8C652FFF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91726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E1EF7D6-BE4C-ADFB-928F-299DDE145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FB5F6-C719-E749-8EDC-2EF2E2F1D2A0}" type="datetime1">
              <a:rPr lang="pl-PL"/>
              <a:pPr>
                <a:defRPr/>
              </a:pPr>
              <a:t>18.03.2023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5FA7E4-CDF9-78F4-54D2-9C1A5186B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Marketing w sektorze usług  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1DD4F88-BD1D-6E5A-C8A2-AB6093AE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25D5D-E94B-C54D-8D9E-1B1EAA44347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6782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9745CB-447B-9395-6DFC-05F235C91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CE338-677A-4B41-9135-F5BD8E512339}" type="datetime1">
              <a:rPr lang="pl-PL"/>
              <a:pPr>
                <a:defRPr/>
              </a:pPr>
              <a:t>18.03.2023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D370A8F-CB9C-02D6-9D09-8AB5E16FF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Marketing w sektorze usług  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77DCDF6-E789-F4A8-3FE7-0F1F2C9B6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40358-1878-B844-AD98-FBA1D89B182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6959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719D997-DF58-8D16-A6B7-0AB51874E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C5DF4-6308-9045-9659-70272737F73A}" type="datetime1">
              <a:rPr lang="pl-PL"/>
              <a:pPr>
                <a:defRPr/>
              </a:pPr>
              <a:t>18.03.2023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C036BC8-FAFC-EE23-F284-7EB112D7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Marketing w sektorze usług  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A097A46-9AB2-109B-994B-638151995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910EF-F2B7-1F48-B76E-DE01116656C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9829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FC0F8645-F6B5-4EEA-5C8B-1032A342F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BCF76-8EE9-EF45-9284-5C8039542604}" type="datetime1">
              <a:rPr lang="pl-PL"/>
              <a:pPr>
                <a:defRPr/>
              </a:pPr>
              <a:t>18.03.2023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00069F76-F621-EF73-9B9F-5EB82972C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Marketing w sektorze usług  </a:t>
            </a: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7B28383B-05AE-AA8A-EE9D-708B0E089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55B48-C9CC-D74F-BF00-89752A6739D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281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7C4105ED-C06D-A950-8336-20194924A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66D6D-BF45-2447-B3EE-F8B538ED4ECC}" type="datetime1">
              <a:rPr lang="pl-PL"/>
              <a:pPr>
                <a:defRPr/>
              </a:pPr>
              <a:t>18.03.2023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6527F959-5706-1700-C979-96C439DCA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Marketing w sektorze usług  </a:t>
            </a:r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ED1E9C14-3D72-D8B9-D240-0382BB031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1BDB3-EFAE-6D46-BF7E-CB8F2C55E7E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1891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984A1705-962F-09F2-F42C-2E46B3CC8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22986-18EE-F34E-811B-1CEB1DEBB274}" type="datetime1">
              <a:rPr lang="pl-PL"/>
              <a:pPr>
                <a:defRPr/>
              </a:pPr>
              <a:t>18.03.2023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B85C780F-113C-C3B6-C2A5-73818540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Marketing w sektorze usług  </a:t>
            </a:r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262B9C9B-4998-F6B3-E936-F38AC9C60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C0E0B-7260-3A46-BF31-EBEF286F56D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57235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C8EA1B5B-19DA-7052-91AF-C31BFC111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2AC5B-9C64-FF4F-AF39-9661C2E0F83A}" type="datetime1">
              <a:rPr lang="pl-PL"/>
              <a:pPr>
                <a:defRPr/>
              </a:pPr>
              <a:t>18.03.2023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153B2509-7B79-21EF-B555-08AED64DE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Marketing w sektorze usług  </a:t>
            </a: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1E147866-C7B9-53E9-34F1-96E3D192C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054E9-4EDF-E24F-8B3C-35A4FD390D3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382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61E76597-2CF4-19DA-738D-FA64D5CE5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0D84F-7543-3940-BC78-EAE9221431E2}" type="datetime1">
              <a:rPr lang="pl-PL"/>
              <a:pPr>
                <a:defRPr/>
              </a:pPr>
              <a:t>18.03.2023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FE1E4ED8-56ED-FECB-6E2C-7159E5918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Marketing w sektorze usług  </a:t>
            </a:r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3E590B8D-C0AA-EFF9-9582-5C1DF4168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729B8-5B49-E445-B8B7-C3A10DE285B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1252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2F154FD-D260-64E2-5639-6E3243AE9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F645C-4A39-3F41-BE54-795672FA8009}" type="datetime1">
              <a:rPr lang="pl-PL"/>
              <a:pPr>
                <a:defRPr/>
              </a:pPr>
              <a:t>18.03.2023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5977D2E-4038-FCF5-F402-5D8F135CE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9E3A781-CC3C-7827-F918-EF3E8168E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A5D93-56C7-D24C-BB94-7C6B1719E82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5545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A17DD38C-87FE-C669-B3FD-026CD2CF4E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9CAC8CFC-F2A0-603E-74BE-9790662229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B6C832E-537D-958B-EC85-1AE6563CAF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69E819-7440-5749-BF64-460BAB22BF6F}" type="datetime1">
              <a:rPr lang="pl-PL"/>
              <a:pPr>
                <a:defRPr/>
              </a:pPr>
              <a:t>18.03.2023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4E01FF8-F3E1-34DF-4101-10CEE7E7F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l-PL"/>
              <a:t>Marketing w sektorze usług  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6698715-1EA2-6308-8C60-C955BC3D27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1E0589-1214-2C41-8BB0-1B85D46F943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6" r:id="rId9"/>
    <p:sldLayoutId id="2147483804" r:id="rId10"/>
    <p:sldLayoutId id="2147483805" r:id="rId11"/>
  </p:sldLayoutIdLst>
  <p:hf hdr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>
            <a:extLst>
              <a:ext uri="{FF2B5EF4-FFF2-40B4-BE49-F238E27FC236}">
                <a16:creationId xmlns:a16="http://schemas.microsoft.com/office/drawing/2014/main" id="{E3237C9A-950B-5270-A46E-90993D1346D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58888" y="596900"/>
            <a:ext cx="7389812" cy="3581400"/>
          </a:xfrm>
        </p:spPr>
        <p:txBody>
          <a:bodyPr/>
          <a:lstStyle/>
          <a:p>
            <a:pPr eaLnBrk="1" hangingPunct="1"/>
            <a:r>
              <a:rPr lang="pl-PL" altLang="pl-PL"/>
              <a:t>Zastosowanie marketingu </a:t>
            </a:r>
            <a:br>
              <a:rPr lang="pl-PL" altLang="pl-PL"/>
            </a:br>
            <a:r>
              <a:rPr lang="pl-PL" altLang="pl-PL"/>
              <a:t>w działalności usługowej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CB9FA962-A224-06FE-49BE-4FB288E5F5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Klasyfikacja usług 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CAD29770-D693-0A46-E328-BF77639344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 sz="2400"/>
              <a:t>Materialne działania skierowane na ciało: opieka zdrowotna, przewóz pasażerów, salon kosmetyczny, restauracje, salony piękności, fryzjerzy;</a:t>
            </a:r>
          </a:p>
          <a:p>
            <a:pPr eaLnBrk="1" hangingPunct="1"/>
            <a:r>
              <a:rPr lang="pl-PL" altLang="pl-PL" sz="2400"/>
              <a:t>Materialne działania skierowane na towary: naprawa obuwia, transport towarów, </a:t>
            </a:r>
          </a:p>
          <a:p>
            <a:pPr eaLnBrk="1" hangingPunct="1"/>
            <a:r>
              <a:rPr lang="pl-PL" altLang="pl-PL" sz="2400"/>
              <a:t>Działania niematerialne nakierowane na umysł człowieka – edukacja, radio, tv, opera, teatr;</a:t>
            </a:r>
          </a:p>
          <a:p>
            <a:pPr eaLnBrk="1" hangingPunct="1"/>
            <a:r>
              <a:rPr lang="pl-PL" altLang="pl-PL" sz="2400"/>
              <a:t>Działania niematerialne skierowane na środki niematerialne: bankowość, usługi prawnicze, księgowość.</a:t>
            </a:r>
          </a:p>
        </p:txBody>
      </p:sp>
      <p:sp>
        <p:nvSpPr>
          <p:cNvPr id="24579" name="Symbol zastępczy daty 3">
            <a:extLst>
              <a:ext uri="{FF2B5EF4-FFF2-40B4-BE49-F238E27FC236}">
                <a16:creationId xmlns:a16="http://schemas.microsoft.com/office/drawing/2014/main" id="{CDDDDB0E-289E-D1B9-AE45-DA0C2996DFC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45CE11-C73F-1D4B-B8AB-4441BEC0467B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24580" name="Symbol zastępczy stopki 4">
            <a:extLst>
              <a:ext uri="{FF2B5EF4-FFF2-40B4-BE49-F238E27FC236}">
                <a16:creationId xmlns:a16="http://schemas.microsoft.com/office/drawing/2014/main" id="{D47BBE56-D6D0-DC00-2215-C282B4DE2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24581" name="Symbol zastępczy numeru slajdu 5">
            <a:extLst>
              <a:ext uri="{FF2B5EF4-FFF2-40B4-BE49-F238E27FC236}">
                <a16:creationId xmlns:a16="http://schemas.microsoft.com/office/drawing/2014/main" id="{1DAADBDE-9432-DE69-3D06-D3516E30C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253CB26-A3B5-EB48-811C-28CE9E3A8A82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A2DF38DF-A471-6935-63F7-8B21750353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3 poziomy usług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C156CACD-A8C9-ED7B-C421-DDFA1ADC09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841500"/>
            <a:ext cx="8229600" cy="375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l-PL" altLang="pl-PL" u="sng"/>
              <a:t>1 poziom tworzenia usługi</a:t>
            </a:r>
          </a:p>
          <a:p>
            <a:pPr eaLnBrk="1" hangingPunct="1">
              <a:buFontTx/>
              <a:buNone/>
            </a:pPr>
            <a:r>
              <a:rPr lang="pl-PL" altLang="pl-PL"/>
              <a:t>Rdzeń usługi – jest to podstawowa usługa korespondująca z pierwotną potrzebą, a jej wartość użytkowa wynika z zaspokojenia potrzeby. </a:t>
            </a:r>
          </a:p>
        </p:txBody>
      </p:sp>
      <p:sp>
        <p:nvSpPr>
          <p:cNvPr id="25603" name="Symbol zastępczy daty 3">
            <a:extLst>
              <a:ext uri="{FF2B5EF4-FFF2-40B4-BE49-F238E27FC236}">
                <a16:creationId xmlns:a16="http://schemas.microsoft.com/office/drawing/2014/main" id="{271C18C5-6719-BB4C-3A12-8B8DA6C77A5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22AD18-B131-1C45-AC1D-D170B2C34DB7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25604" name="Symbol zastępczy stopki 4">
            <a:extLst>
              <a:ext uri="{FF2B5EF4-FFF2-40B4-BE49-F238E27FC236}">
                <a16:creationId xmlns:a16="http://schemas.microsoft.com/office/drawing/2014/main" id="{38B4F8F6-128E-ADA2-9C1B-46BB163E2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25605" name="Symbol zastępczy numeru slajdu 5">
            <a:extLst>
              <a:ext uri="{FF2B5EF4-FFF2-40B4-BE49-F238E27FC236}">
                <a16:creationId xmlns:a16="http://schemas.microsoft.com/office/drawing/2014/main" id="{EFF6D881-F81E-406A-0864-41B260B09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3490043-DC6A-3C48-A248-3E36FBF893B8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9B35BE2D-1120-3CFB-E22F-BFB07AB5F7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3 poziomy usług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4C8118A5-E81F-2932-A68B-AB3F824E04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l-PL" altLang="pl-PL" sz="2900" u="sng"/>
              <a:t>2 poziom tworzenia usługi: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l-PL" altLang="pl-PL" sz="2900"/>
              <a:t>Usługa rzeczywista – jest to usługa obudowana dodatkowymi cechami, jakich klient oczekuje. Poziom ten jest związany z postrzeganiem usługi i obejmuje: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l-PL" altLang="pl-PL" sz="2900"/>
              <a:t>Cechy osób świadczących usługi – jest to kluczowa kwestia dla klienta</a:t>
            </a:r>
            <a:r>
              <a:rPr lang="pl-PL" altLang="pl-PL"/>
              <a:t> </a:t>
            </a:r>
            <a:r>
              <a:rPr lang="pl-PL" altLang="pl-PL" sz="2900"/>
              <a:t>(doświadczenie, umiejętności merytoryczne i komunikacyjne</a:t>
            </a:r>
            <a:r>
              <a:rPr lang="pl-PL" altLang="pl-PL"/>
              <a:t>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l-PL" altLang="pl-PL"/>
              <a:t>Poziom jakości usług </a:t>
            </a:r>
            <a:r>
              <a:rPr lang="pl-PL" altLang="pl-PL" sz="1800"/>
              <a:t>( slajd nr 14 -15)</a:t>
            </a:r>
          </a:p>
        </p:txBody>
      </p:sp>
      <p:sp>
        <p:nvSpPr>
          <p:cNvPr id="26627" name="Symbol zastępczy daty 3">
            <a:extLst>
              <a:ext uri="{FF2B5EF4-FFF2-40B4-BE49-F238E27FC236}">
                <a16:creationId xmlns:a16="http://schemas.microsoft.com/office/drawing/2014/main" id="{D0DDE36C-C794-532E-BDC6-5C9A78F39DF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31050D2-3D0C-694C-9845-402B91D2C772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26628" name="Symbol zastępczy stopki 4">
            <a:extLst>
              <a:ext uri="{FF2B5EF4-FFF2-40B4-BE49-F238E27FC236}">
                <a16:creationId xmlns:a16="http://schemas.microsoft.com/office/drawing/2014/main" id="{82BF08B0-C3C3-7094-009B-DEB3A369E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26629" name="Symbol zastępczy numeru slajdu 5">
            <a:extLst>
              <a:ext uri="{FF2B5EF4-FFF2-40B4-BE49-F238E27FC236}">
                <a16:creationId xmlns:a16="http://schemas.microsoft.com/office/drawing/2014/main" id="{F471BFE9-E7A4-F544-9267-6E3FED896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8A3701-BCD8-BA44-A91E-ECF19EF67814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41AE07F0-FAE9-0535-41AB-70FF909363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3 poziomy usług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47BD220F-0611-EF4F-97DC-A7993AB4FF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l-PL" altLang="pl-PL"/>
              <a:t>3 poziom tworzenia usługi:</a:t>
            </a:r>
          </a:p>
          <a:p>
            <a:pPr eaLnBrk="1" hangingPunct="1">
              <a:buFontTx/>
              <a:buNone/>
            </a:pPr>
            <a:r>
              <a:rPr lang="pl-PL" altLang="pl-PL"/>
              <a:t>Usługa poszerzona – korzyści dodatkowe</a:t>
            </a:r>
          </a:p>
          <a:p>
            <a:pPr eaLnBrk="1" hangingPunct="1">
              <a:buFontTx/>
              <a:buNone/>
            </a:pPr>
            <a:r>
              <a:rPr lang="pl-PL" altLang="pl-PL"/>
              <a:t>To cechy, o jakie poszerzona jest usługa, a które mają na celu uzyskanie przewagi konkurencyjnej i zwiększenie liczby nabywców. </a:t>
            </a:r>
          </a:p>
        </p:txBody>
      </p:sp>
      <p:sp>
        <p:nvSpPr>
          <p:cNvPr id="27651" name="Symbol zastępczy daty 3">
            <a:extLst>
              <a:ext uri="{FF2B5EF4-FFF2-40B4-BE49-F238E27FC236}">
                <a16:creationId xmlns:a16="http://schemas.microsoft.com/office/drawing/2014/main" id="{3EABAC5F-AD1E-10E8-0F12-DAF3CC94CD2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D7FD71-01FE-1A4B-BD52-CC0AB35FDBF1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27652" name="Symbol zastępczy stopki 4">
            <a:extLst>
              <a:ext uri="{FF2B5EF4-FFF2-40B4-BE49-F238E27FC236}">
                <a16:creationId xmlns:a16="http://schemas.microsoft.com/office/drawing/2014/main" id="{0C3E0C02-44AC-3520-51FA-414B772C8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27653" name="Symbol zastępczy numeru slajdu 5">
            <a:extLst>
              <a:ext uri="{FF2B5EF4-FFF2-40B4-BE49-F238E27FC236}">
                <a16:creationId xmlns:a16="http://schemas.microsoft.com/office/drawing/2014/main" id="{4805C0B1-FAA3-519B-5336-E5A8FF138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8C00579-718F-D349-A23B-448B4AA2DE10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0183D779-8FFF-8512-2EE8-2028CBA8E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4000"/>
              <a:t>3 poziomy produktu dla usługi medycznej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C7F898AA-6F99-341B-ECFB-8550FBC5A8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8075612" cy="5257800"/>
          </a:xfrm>
        </p:spPr>
        <p:txBody>
          <a:bodyPr/>
          <a:lstStyle/>
          <a:p>
            <a:pPr eaLnBrk="1" hangingPunct="1"/>
            <a:r>
              <a:rPr lang="pl-PL" altLang="pl-PL" sz="2400"/>
              <a:t>Rdzeń usługi – to podstawowy zakres pomocy medycznej (badanie pacjenta i diagnoza)</a:t>
            </a:r>
          </a:p>
          <a:p>
            <a:pPr eaLnBrk="1" hangingPunct="1"/>
            <a:r>
              <a:rPr lang="pl-PL" altLang="pl-PL" sz="2400"/>
              <a:t>Usługa rzeczywista – ( organizacja miejsca świadczenia usługi, ich warunki, dostępność usługi w określonym czasie, możliwość korzystania z wiedzy określonych specjalistów)</a:t>
            </a:r>
          </a:p>
          <a:p>
            <a:pPr eaLnBrk="1" hangingPunct="1"/>
            <a:r>
              <a:rPr lang="pl-PL" altLang="pl-PL" sz="2400"/>
              <a:t>Usługa poszerzona – telefoniczna możliwość rejestracji, udzielanie informacji o godzinach przyjęć specjalistów, możliwość zamówienia wizyty domowej, możliwość zakupu szczepionki w gabinecie zabiegowym, komunikatywny personel  itp. </a:t>
            </a:r>
          </a:p>
        </p:txBody>
      </p:sp>
      <p:sp>
        <p:nvSpPr>
          <p:cNvPr id="28675" name="Symbol zastępczy daty 3">
            <a:extLst>
              <a:ext uri="{FF2B5EF4-FFF2-40B4-BE49-F238E27FC236}">
                <a16:creationId xmlns:a16="http://schemas.microsoft.com/office/drawing/2014/main" id="{6BBD9BEE-5D8F-E647-32BA-C695C6BB57D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73C1D7F-15F3-7C4A-A41F-4BBF8986138D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28676" name="Symbol zastępczy stopki 4">
            <a:extLst>
              <a:ext uri="{FF2B5EF4-FFF2-40B4-BE49-F238E27FC236}">
                <a16:creationId xmlns:a16="http://schemas.microsoft.com/office/drawing/2014/main" id="{FFDCC446-EA72-345D-E83A-4E107325D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28677" name="Symbol zastępczy numeru slajdu 5">
            <a:extLst>
              <a:ext uri="{FF2B5EF4-FFF2-40B4-BE49-F238E27FC236}">
                <a16:creationId xmlns:a16="http://schemas.microsoft.com/office/drawing/2014/main" id="{802CAEB1-03E1-8F79-210B-7AE6939EB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1605FB-4F48-2A4C-90FF-877F7E280E4D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28BC0F55-BC92-5FD7-DD2B-4CCDB3EB3B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4000"/>
              <a:t>3 poziomy produktu dla usługi edukacyjnej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8E19CDEB-153F-73FA-4E2A-39100C4C6F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 sz="2800"/>
              <a:t>Rdzeń usługi – to podstawowy zakres procesu kształcenia na określonym z góry zaplanowanym poziomie (szkoła podstawowa, liceum, szkoła wyższa)</a:t>
            </a:r>
          </a:p>
          <a:p>
            <a:pPr eaLnBrk="1" hangingPunct="1"/>
            <a:r>
              <a:rPr lang="pl-PL" altLang="pl-PL" sz="2800"/>
              <a:t>Usługa rzeczywista – ( organizacja miejsca świadczenia usługi, ich warunki, dostępność usługi w określonym czasie, możliwość korzystania z wiedzy określonych specjalistów)</a:t>
            </a:r>
          </a:p>
          <a:p>
            <a:pPr eaLnBrk="1" hangingPunct="1"/>
            <a:r>
              <a:rPr lang="pl-PL" altLang="pl-PL" sz="2800"/>
              <a:t>Usługa poszerzona – organizacja nauki w sposób bezstresowy i komfortowy.</a:t>
            </a:r>
          </a:p>
        </p:txBody>
      </p:sp>
      <p:sp>
        <p:nvSpPr>
          <p:cNvPr id="29699" name="Symbol zastępczy daty 3">
            <a:extLst>
              <a:ext uri="{FF2B5EF4-FFF2-40B4-BE49-F238E27FC236}">
                <a16:creationId xmlns:a16="http://schemas.microsoft.com/office/drawing/2014/main" id="{56F79795-49E8-6A9F-726B-9861D385C77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9431A9-6EA3-6642-9003-8171FDE107CC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29700" name="Symbol zastępczy stopki 4">
            <a:extLst>
              <a:ext uri="{FF2B5EF4-FFF2-40B4-BE49-F238E27FC236}">
                <a16:creationId xmlns:a16="http://schemas.microsoft.com/office/drawing/2014/main" id="{1123688C-CD33-C84B-7BEF-AEF34E95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29701" name="Symbol zastępczy numeru slajdu 5">
            <a:extLst>
              <a:ext uri="{FF2B5EF4-FFF2-40B4-BE49-F238E27FC236}">
                <a16:creationId xmlns:a16="http://schemas.microsoft.com/office/drawing/2014/main" id="{A2E1DC0B-8BE6-8727-DA48-9F66C0BA8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9B11DA8-135A-194D-A6C1-FA08502CE7D1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44C99A52-8C0A-75DD-7CE3-9D33AF3BA7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4000"/>
              <a:t>Kryteria dokonywania oceny  jakości różnorodnych usług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0C530CB0-CAC2-BF8E-49A8-FD86D6658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 sz="2800"/>
              <a:t>Dogodność usługi – dogodna lokalizacja placówek, odpowiedni czas ich otwarcia, krótkie oczekiwanie na wykonanie usługi;</a:t>
            </a:r>
          </a:p>
          <a:p>
            <a:pPr eaLnBrk="1" hangingPunct="1"/>
            <a:r>
              <a:rPr lang="pl-PL" altLang="pl-PL" sz="2800"/>
              <a:t>Informacje o usługach firmy – dobrze sformułowane zrozumiałe dla przeciętnego nabywcy,</a:t>
            </a:r>
          </a:p>
          <a:p>
            <a:pPr eaLnBrk="1" hangingPunct="1"/>
            <a:r>
              <a:rPr lang="pl-PL" altLang="pl-PL" sz="2800"/>
              <a:t>Kompetencje – fachowe przygotowanie usługodawców, ich szkolenie,</a:t>
            </a:r>
          </a:p>
          <a:p>
            <a:pPr eaLnBrk="1" hangingPunct="1"/>
            <a:r>
              <a:rPr lang="pl-PL" altLang="pl-PL" sz="2800"/>
              <a:t>Rzetelność – właściwe świadczenie usług</a:t>
            </a:r>
          </a:p>
          <a:p>
            <a:pPr eaLnBrk="1" hangingPunct="1"/>
            <a:endParaRPr lang="pl-PL" altLang="pl-PL" sz="2800"/>
          </a:p>
        </p:txBody>
      </p:sp>
      <p:sp>
        <p:nvSpPr>
          <p:cNvPr id="30723" name="Symbol zastępczy daty 3">
            <a:extLst>
              <a:ext uri="{FF2B5EF4-FFF2-40B4-BE49-F238E27FC236}">
                <a16:creationId xmlns:a16="http://schemas.microsoft.com/office/drawing/2014/main" id="{0E700D54-4DEC-8E36-26C1-6D985AFDABC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464C07-6189-0A48-8F07-1FB2B235C96C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30724" name="Symbol zastępczy stopki 4">
            <a:extLst>
              <a:ext uri="{FF2B5EF4-FFF2-40B4-BE49-F238E27FC236}">
                <a16:creationId xmlns:a16="http://schemas.microsoft.com/office/drawing/2014/main" id="{67AA1890-92ED-96BF-604E-12CB95F79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30725" name="Symbol zastępczy numeru slajdu 5">
            <a:extLst>
              <a:ext uri="{FF2B5EF4-FFF2-40B4-BE49-F238E27FC236}">
                <a16:creationId xmlns:a16="http://schemas.microsoft.com/office/drawing/2014/main" id="{56E58BD6-6B79-1C27-DBD0-569BE21B0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380C448-85DD-E543-9291-89D3C0793678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3BA3E980-64E9-485C-4508-70A910168B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4000"/>
              <a:t>Kryteria dokonywania oceny  jakości różnorodnych usług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052DC391-AD55-5F96-1200-21D8D5392D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 sz="2400"/>
              <a:t>Bezpieczeństwo – pozbawienie usługi elementów ryzyka, brak wątpliwości co do zachowania niezbędnych wymagań w zakresie bezpieczeństwa,</a:t>
            </a:r>
          </a:p>
          <a:p>
            <a:pPr eaLnBrk="1" hangingPunct="1"/>
            <a:r>
              <a:rPr lang="pl-PL" altLang="pl-PL" sz="2400"/>
              <a:t>Rodzaj stosowanych środków materialnych, stan placówki, wyposażenie, umiejętność korzystania z urządzeń,</a:t>
            </a:r>
          </a:p>
          <a:p>
            <a:pPr eaLnBrk="1" hangingPunct="1"/>
            <a:r>
              <a:rPr lang="pl-PL" altLang="pl-PL" sz="2400"/>
              <a:t>Empatia – uprzejmość – znajomość potrzeb nabywców – zrozumienie potrzeb, oczekiwań klientów </a:t>
            </a:r>
          </a:p>
          <a:p>
            <a:pPr eaLnBrk="1" hangingPunct="1"/>
            <a:r>
              <a:rPr lang="pl-PL" altLang="pl-PL" sz="2400"/>
              <a:t> Zaufanie.</a:t>
            </a:r>
          </a:p>
          <a:p>
            <a:pPr eaLnBrk="1" hangingPunct="1"/>
            <a:endParaRPr lang="pl-PL" altLang="pl-PL" sz="2400"/>
          </a:p>
        </p:txBody>
      </p:sp>
      <p:sp>
        <p:nvSpPr>
          <p:cNvPr id="31747" name="Symbol zastępczy daty 3">
            <a:extLst>
              <a:ext uri="{FF2B5EF4-FFF2-40B4-BE49-F238E27FC236}">
                <a16:creationId xmlns:a16="http://schemas.microsoft.com/office/drawing/2014/main" id="{2D0EE20A-A610-1BFC-445E-3AF2694A691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8E22BEC-5725-564C-A158-C41AB820380A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31748" name="Symbol zastępczy stopki 4">
            <a:extLst>
              <a:ext uri="{FF2B5EF4-FFF2-40B4-BE49-F238E27FC236}">
                <a16:creationId xmlns:a16="http://schemas.microsoft.com/office/drawing/2014/main" id="{271C2CDE-3CCF-5C83-DF1F-854318A1F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31749" name="Symbol zastępczy numeru slajdu 5">
            <a:extLst>
              <a:ext uri="{FF2B5EF4-FFF2-40B4-BE49-F238E27FC236}">
                <a16:creationId xmlns:a16="http://schemas.microsoft.com/office/drawing/2014/main" id="{23A35644-F110-DD09-0D63-5653995C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6008E11-573E-B940-B25D-D08206179E38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2A2AC31A-74FC-5B88-8062-3D461CCAA2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4000"/>
              <a:t>O co można poszerzyć usługę medyczną?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E211D820-8649-E36C-1138-58571363D7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 sz="2800"/>
              <a:t>Możliwość rejestracji pacjentów o dowolnej porze dnia i nocy do wszystkich specjalistów,</a:t>
            </a:r>
          </a:p>
          <a:p>
            <a:pPr eaLnBrk="1" hangingPunct="1"/>
            <a:r>
              <a:rPr lang="pl-PL" altLang="pl-PL" sz="2800"/>
              <a:t>Możliwość zamawiania wizyt domowych</a:t>
            </a:r>
          </a:p>
          <a:p>
            <a:pPr eaLnBrk="1" hangingPunct="1"/>
            <a:r>
              <a:rPr lang="pl-PL" altLang="pl-PL" sz="2800"/>
              <a:t>Możliwość rezerwacji dokładnego czasu wizyty ( unikanie kolejek)</a:t>
            </a:r>
          </a:p>
          <a:p>
            <a:pPr eaLnBrk="1" hangingPunct="1"/>
            <a:r>
              <a:rPr lang="pl-PL" altLang="pl-PL" sz="2800"/>
              <a:t>Dostęp do informacji o stanie zdrowia chorego</a:t>
            </a:r>
          </a:p>
          <a:p>
            <a:pPr eaLnBrk="1" hangingPunct="1"/>
            <a:r>
              <a:rPr lang="pl-PL" altLang="pl-PL" sz="2800"/>
              <a:t>Możliwość wykonywania zabiegów przez cały dzień,</a:t>
            </a:r>
          </a:p>
          <a:p>
            <a:pPr eaLnBrk="1" hangingPunct="1"/>
            <a:r>
              <a:rPr lang="pl-PL" altLang="pl-PL" sz="2800"/>
              <a:t>Możliwość zmiany opatrunku w domu, itp.</a:t>
            </a:r>
          </a:p>
        </p:txBody>
      </p:sp>
      <p:sp>
        <p:nvSpPr>
          <p:cNvPr id="32771" name="Symbol zastępczy daty 3">
            <a:extLst>
              <a:ext uri="{FF2B5EF4-FFF2-40B4-BE49-F238E27FC236}">
                <a16:creationId xmlns:a16="http://schemas.microsoft.com/office/drawing/2014/main" id="{53E2D739-CE86-835D-8305-4B5B2A06809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F0B41A-F5A0-2440-83A2-6A16AA2A4153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32772" name="Symbol zastępczy stopki 4">
            <a:extLst>
              <a:ext uri="{FF2B5EF4-FFF2-40B4-BE49-F238E27FC236}">
                <a16:creationId xmlns:a16="http://schemas.microsoft.com/office/drawing/2014/main" id="{26287410-5C65-9D2E-CD07-D2D51538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32773" name="Symbol zastępczy numeru slajdu 5">
            <a:extLst>
              <a:ext uri="{FF2B5EF4-FFF2-40B4-BE49-F238E27FC236}">
                <a16:creationId xmlns:a16="http://schemas.microsoft.com/office/drawing/2014/main" id="{5B19E5DE-1F00-175F-76D7-BFC31E9F0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038A4C0-DCB8-2249-88F3-8FA580F09F19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AE17E4DF-41ED-F77F-ECA2-7E2790AF2D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b="1"/>
              <a:t>Tworzenie marketingu – mix dla podmiotów świadczących usługi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380021A0-A369-3613-1732-F739475264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911350"/>
            <a:ext cx="8147050" cy="4144963"/>
          </a:xfrm>
        </p:spPr>
        <p:txBody>
          <a:bodyPr/>
          <a:lstStyle/>
          <a:p>
            <a:pPr eaLnBrk="1" hangingPunct="1"/>
            <a:r>
              <a:rPr lang="pl-PL" altLang="pl-PL"/>
              <a:t>Usługa</a:t>
            </a:r>
          </a:p>
          <a:p>
            <a:pPr eaLnBrk="1" hangingPunct="1"/>
            <a:r>
              <a:rPr lang="pl-PL" altLang="pl-PL"/>
              <a:t>Cena usługi</a:t>
            </a:r>
          </a:p>
          <a:p>
            <a:pPr eaLnBrk="1" hangingPunct="1"/>
            <a:r>
              <a:rPr lang="pl-PL" altLang="pl-PL"/>
              <a:t>Dystrybucja i lokalizacja usługi</a:t>
            </a:r>
          </a:p>
          <a:p>
            <a:pPr eaLnBrk="1" hangingPunct="1"/>
            <a:r>
              <a:rPr lang="pl-PL" altLang="pl-PL"/>
              <a:t>Promocja</a:t>
            </a:r>
          </a:p>
          <a:p>
            <a:pPr eaLnBrk="1" hangingPunct="1"/>
            <a:r>
              <a:rPr lang="pl-PL" altLang="pl-PL"/>
              <a:t>Personel</a:t>
            </a:r>
          </a:p>
          <a:p>
            <a:pPr eaLnBrk="1" hangingPunct="1"/>
            <a:r>
              <a:rPr lang="pl-PL" altLang="pl-PL"/>
              <a:t>Procesy</a:t>
            </a:r>
          </a:p>
          <a:p>
            <a:pPr eaLnBrk="1" hangingPunct="1"/>
            <a:r>
              <a:rPr lang="pl-PL" altLang="pl-PL"/>
              <a:t>Świadectwa materialne.</a:t>
            </a:r>
          </a:p>
        </p:txBody>
      </p:sp>
      <p:sp>
        <p:nvSpPr>
          <p:cNvPr id="33795" name="Symbol zastępczy daty 3">
            <a:extLst>
              <a:ext uri="{FF2B5EF4-FFF2-40B4-BE49-F238E27FC236}">
                <a16:creationId xmlns:a16="http://schemas.microsoft.com/office/drawing/2014/main" id="{803434CE-09F4-8AC0-CDD5-E97B55009F7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ED1FE71-9267-C641-B8BD-D894976BF8BE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33796" name="Symbol zastępczy stopki 4">
            <a:extLst>
              <a:ext uri="{FF2B5EF4-FFF2-40B4-BE49-F238E27FC236}">
                <a16:creationId xmlns:a16="http://schemas.microsoft.com/office/drawing/2014/main" id="{8B439CFB-55C8-D8B3-DADA-65D75EF52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33797" name="Symbol zastępczy numeru slajdu 5">
            <a:extLst>
              <a:ext uri="{FF2B5EF4-FFF2-40B4-BE49-F238E27FC236}">
                <a16:creationId xmlns:a16="http://schemas.microsoft.com/office/drawing/2014/main" id="{8A579680-0BAF-D982-4C3E-F8470E036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10C170-33BE-244B-B233-EA6C6C25FDC0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2F9B9EFF-19E9-3C8C-CAC8-AE60198109F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00113" y="0"/>
            <a:ext cx="5334000" cy="2160588"/>
          </a:xfrm>
        </p:spPr>
        <p:txBody>
          <a:bodyPr/>
          <a:lstStyle/>
          <a:p>
            <a:pPr eaLnBrk="1" hangingPunct="1"/>
            <a:r>
              <a:rPr lang="pl-PL" altLang="pl-PL"/>
              <a:t>Definicja usługi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8056E2A9-5CC6-D923-2272-22E643E4F7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71550" y="2492375"/>
            <a:ext cx="7231063" cy="3816350"/>
          </a:xfrm>
        </p:spPr>
        <p:txBody>
          <a:bodyPr/>
          <a:lstStyle/>
          <a:p>
            <a:pPr eaLnBrk="1" hangingPunct="1"/>
            <a:r>
              <a:rPr lang="pl-PL" altLang="pl-PL" sz="3600"/>
              <a:t>Usługa – to każda czynność zawierająca w sobie element niematerialności, która polega  na oddziaływaniu na klienta lub jego przedmioty, które nie powoduje przeniesienia praw własności</a:t>
            </a:r>
            <a:r>
              <a:rPr lang="pl-PL" altLang="pl-PL" sz="2800"/>
              <a:t>.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36F4DB0B-24E9-6C53-D0A4-FF80DCCA1C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772400" cy="1143000"/>
          </a:xfrm>
        </p:spPr>
        <p:txBody>
          <a:bodyPr/>
          <a:lstStyle/>
          <a:p>
            <a:pPr eaLnBrk="1" hangingPunct="1"/>
            <a:r>
              <a:rPr lang="pl-PL" altLang="pl-PL"/>
              <a:t>Dystrybucja – </a:t>
            </a:r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31D3B124-A82B-9A86-BAD9-2CD8235FFC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4213" y="2327275"/>
            <a:ext cx="7772400" cy="4530725"/>
          </a:xfrm>
        </p:spPr>
        <p:txBody>
          <a:bodyPr/>
          <a:lstStyle/>
          <a:p>
            <a:pPr eaLnBrk="1" hangingPunct="1"/>
            <a:r>
              <a:rPr lang="pl-PL" altLang="pl-PL"/>
              <a:t>Należy tak projektować wnętrze aby reakcja klienta była zgodna z misją i celem strategicznym firmy.</a:t>
            </a:r>
          </a:p>
          <a:p>
            <a:pPr eaLnBrk="1" hangingPunct="1"/>
            <a:r>
              <a:rPr lang="pl-PL" altLang="pl-PL"/>
              <a:t>Miejsce świadczenia usług jest kolejnym czynnikiem kształtującym</a:t>
            </a:r>
            <a:r>
              <a:rPr lang="en-US" altLang="pl-PL"/>
              <a:t> image</a:t>
            </a:r>
            <a:r>
              <a:rPr lang="pl-PL" altLang="pl-PL"/>
              <a:t> jednostki.</a:t>
            </a:r>
          </a:p>
        </p:txBody>
      </p:sp>
      <p:sp>
        <p:nvSpPr>
          <p:cNvPr id="34819" name="Symbol zastępczy daty 3">
            <a:extLst>
              <a:ext uri="{FF2B5EF4-FFF2-40B4-BE49-F238E27FC236}">
                <a16:creationId xmlns:a16="http://schemas.microsoft.com/office/drawing/2014/main" id="{BECBECA6-FB56-82EC-2A9D-E681A754F35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6F56AF-A089-D745-93A6-87FB8F2311FF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34820" name="Symbol zastępczy stopki 4">
            <a:extLst>
              <a:ext uri="{FF2B5EF4-FFF2-40B4-BE49-F238E27FC236}">
                <a16:creationId xmlns:a16="http://schemas.microsoft.com/office/drawing/2014/main" id="{BA0513C1-2271-B20F-5260-F89794A6A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34821" name="Symbol zastępczy numeru slajdu 5">
            <a:extLst>
              <a:ext uri="{FF2B5EF4-FFF2-40B4-BE49-F238E27FC236}">
                <a16:creationId xmlns:a16="http://schemas.microsoft.com/office/drawing/2014/main" id="{A7648AF5-ED24-2AAD-01EE-EA4AD53DE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E07D914-2304-5344-AA8A-C46A7BEFCFEB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132A7205-0207-8D09-99BF-9EF4D2AB43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Promocja</a:t>
            </a:r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9D33B919-F686-EEB8-9E9F-FF9E4BEA93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Reklama</a:t>
            </a:r>
          </a:p>
          <a:p>
            <a:pPr eaLnBrk="1" hangingPunct="1"/>
            <a:r>
              <a:rPr lang="pl-PL" altLang="pl-PL"/>
              <a:t>Sprzedaż osobista</a:t>
            </a:r>
          </a:p>
          <a:p>
            <a:pPr eaLnBrk="1" hangingPunct="1"/>
            <a:r>
              <a:rPr lang="pl-PL" altLang="pl-PL"/>
              <a:t>Promocja sprzedaży</a:t>
            </a:r>
          </a:p>
          <a:p>
            <a:pPr eaLnBrk="1" hangingPunct="1"/>
            <a:r>
              <a:rPr lang="pl-PL" altLang="pl-PL"/>
              <a:t>Public relations</a:t>
            </a:r>
          </a:p>
          <a:p>
            <a:pPr eaLnBrk="1" hangingPunct="1"/>
            <a:r>
              <a:rPr lang="pl-PL" altLang="pl-PL"/>
              <a:t>Mailing.</a:t>
            </a:r>
          </a:p>
        </p:txBody>
      </p:sp>
      <p:sp>
        <p:nvSpPr>
          <p:cNvPr id="35843" name="Symbol zastępczy daty 3">
            <a:extLst>
              <a:ext uri="{FF2B5EF4-FFF2-40B4-BE49-F238E27FC236}">
                <a16:creationId xmlns:a16="http://schemas.microsoft.com/office/drawing/2014/main" id="{7A2B8852-2AFB-52FC-4ED5-54F9D928573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D343390-B83F-BF46-8A05-E82D31D5043C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35844" name="Symbol zastępczy stopki 4">
            <a:extLst>
              <a:ext uri="{FF2B5EF4-FFF2-40B4-BE49-F238E27FC236}">
                <a16:creationId xmlns:a16="http://schemas.microsoft.com/office/drawing/2014/main" id="{41A0599E-842B-14A2-3FAA-BA1BB5F7A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35845" name="Symbol zastępczy numeru slajdu 5">
            <a:extLst>
              <a:ext uri="{FF2B5EF4-FFF2-40B4-BE49-F238E27FC236}">
                <a16:creationId xmlns:a16="http://schemas.microsoft.com/office/drawing/2014/main" id="{3DAB0D92-7F05-1961-00A5-F5332F18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2574AE-F386-9649-A777-58CCCB8A0A12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A0CF478E-9854-CF69-BB90-3CC5B740A1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Świadectwa materialne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D177A600-D3B5-5186-DDD4-7129F7C5D9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To świadectwa kwalifikacji personelu, który bezpośrednio świadczy usługę (fryzjerską, dydaktyczną, medyczną, kosmetyczną).</a:t>
            </a:r>
          </a:p>
          <a:p>
            <a:pPr eaLnBrk="1" hangingPunct="1"/>
            <a:r>
              <a:rPr lang="pl-PL" altLang="pl-PL"/>
              <a:t>Świadectwa przyczyniają się do uwiarygodnienia kompetencji osób, które świadczą usługi.</a:t>
            </a:r>
          </a:p>
        </p:txBody>
      </p:sp>
      <p:sp>
        <p:nvSpPr>
          <p:cNvPr id="36867" name="Symbol zastępczy daty 3">
            <a:extLst>
              <a:ext uri="{FF2B5EF4-FFF2-40B4-BE49-F238E27FC236}">
                <a16:creationId xmlns:a16="http://schemas.microsoft.com/office/drawing/2014/main" id="{3E3577C0-424B-C3AB-0D58-ED2FB2417CD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E261385-4F66-704B-837F-B2062C03527B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36868" name="Symbol zastępczy stopki 4">
            <a:extLst>
              <a:ext uri="{FF2B5EF4-FFF2-40B4-BE49-F238E27FC236}">
                <a16:creationId xmlns:a16="http://schemas.microsoft.com/office/drawing/2014/main" id="{1A1EDEE7-00A2-BEAE-F8AE-84FC0411F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36869" name="Symbol zastępczy numeru slajdu 5">
            <a:extLst>
              <a:ext uri="{FF2B5EF4-FFF2-40B4-BE49-F238E27FC236}">
                <a16:creationId xmlns:a16="http://schemas.microsoft.com/office/drawing/2014/main" id="{14E57DDC-6009-3FF9-3B82-830E54487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A8F89C-FAE8-F34F-BFBE-7E655E80D53C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FFA4996C-C9FA-59AE-1FA3-154A733C6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Procesy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654EA816-EB59-8604-BF65-E126F26AF6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 sz="2400"/>
              <a:t>Procesy świadczenia usług obejmują procedury, harmonogramy prac, mechanizmy i czynności, w wyniku których klient otrzymuje usługę.</a:t>
            </a:r>
          </a:p>
          <a:p>
            <a:pPr eaLnBrk="1" hangingPunct="1">
              <a:buFont typeface="Wingdings" pitchFamily="2" charset="2"/>
              <a:buNone/>
            </a:pPr>
            <a:r>
              <a:rPr lang="pl-PL" altLang="pl-PL" sz="2400"/>
              <a:t>Przykład: zastosowanie bankomatów w sektorze usług bankowych (przykład pozytywny)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l-PL" altLang="pl-PL" sz="2400"/>
              <a:t>Opóźniona naprawa auta (przykład negatywny)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l-PL" altLang="pl-PL" sz="2400"/>
              <a:t>Niedostarczenie posiłku na czas (przykład negatywny).</a:t>
            </a:r>
          </a:p>
          <a:p>
            <a:pPr eaLnBrk="1" hangingPunct="1">
              <a:buFont typeface="Wingdings" pitchFamily="2" charset="2"/>
              <a:buNone/>
            </a:pPr>
            <a:endParaRPr lang="pl-PL" altLang="pl-PL" sz="2400"/>
          </a:p>
          <a:p>
            <a:pPr eaLnBrk="1" hangingPunct="1"/>
            <a:r>
              <a:rPr lang="pl-PL" altLang="pl-PL" sz="2400"/>
              <a:t>Procesy mają znaczący wpływ na jakość usługi.    </a:t>
            </a:r>
          </a:p>
        </p:txBody>
      </p:sp>
      <p:sp>
        <p:nvSpPr>
          <p:cNvPr id="37891" name="Symbol zastępczy daty 3">
            <a:extLst>
              <a:ext uri="{FF2B5EF4-FFF2-40B4-BE49-F238E27FC236}">
                <a16:creationId xmlns:a16="http://schemas.microsoft.com/office/drawing/2014/main" id="{BA5806CF-BD23-E343-5C34-2B9B8A87DAB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054384-E5E1-D243-BD43-841C37CDB71E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37892" name="Symbol zastępczy stopki 4">
            <a:extLst>
              <a:ext uri="{FF2B5EF4-FFF2-40B4-BE49-F238E27FC236}">
                <a16:creationId xmlns:a16="http://schemas.microsoft.com/office/drawing/2014/main" id="{37A10C12-26B2-89E8-925E-DF14FD847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37893" name="Symbol zastępczy numeru slajdu 5">
            <a:extLst>
              <a:ext uri="{FF2B5EF4-FFF2-40B4-BE49-F238E27FC236}">
                <a16:creationId xmlns:a16="http://schemas.microsoft.com/office/drawing/2014/main" id="{325BFF45-E0DD-252B-A8D5-49A584B43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009AD76-FD40-A74F-86EC-902644DC08AA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7B5ADFEA-67AF-8BE8-FD4E-DBFC7FE9FD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200"/>
              <a:t>Inna koncepcja tworzenia marketingu – mix w sektorze usług</a:t>
            </a:r>
          </a:p>
        </p:txBody>
      </p:sp>
      <p:sp>
        <p:nvSpPr>
          <p:cNvPr id="38914" name="Rectangle 3">
            <a:extLst>
              <a:ext uri="{FF2B5EF4-FFF2-40B4-BE49-F238E27FC236}">
                <a16:creationId xmlns:a16="http://schemas.microsoft.com/office/drawing/2014/main" id="{D80AF4DB-8347-968D-29D0-A839921A5A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Usługa</a:t>
            </a:r>
          </a:p>
          <a:p>
            <a:pPr eaLnBrk="1" hangingPunct="1"/>
            <a:r>
              <a:rPr lang="pl-PL" altLang="pl-PL"/>
              <a:t>Ludzie </a:t>
            </a:r>
          </a:p>
          <a:p>
            <a:pPr eaLnBrk="1" hangingPunct="1"/>
            <a:r>
              <a:rPr lang="pl-PL" altLang="pl-PL"/>
              <a:t>Procesy</a:t>
            </a:r>
          </a:p>
          <a:p>
            <a:pPr eaLnBrk="1" hangingPunct="1"/>
            <a:r>
              <a:rPr lang="pl-PL" altLang="pl-PL"/>
              <a:t>Obsługa klienta</a:t>
            </a:r>
          </a:p>
          <a:p>
            <a:pPr eaLnBrk="1" hangingPunct="1"/>
            <a:r>
              <a:rPr lang="pl-PL" altLang="pl-PL"/>
              <a:t>Lokalizacja</a:t>
            </a:r>
          </a:p>
          <a:p>
            <a:pPr eaLnBrk="1" hangingPunct="1"/>
            <a:r>
              <a:rPr lang="pl-PL" altLang="pl-PL"/>
              <a:t>Cena </a:t>
            </a:r>
          </a:p>
          <a:p>
            <a:pPr eaLnBrk="1" hangingPunct="1"/>
            <a:r>
              <a:rPr lang="pl-PL" altLang="pl-PL"/>
              <a:t>Promocja.</a:t>
            </a:r>
          </a:p>
        </p:txBody>
      </p:sp>
      <p:sp>
        <p:nvSpPr>
          <p:cNvPr id="38915" name="Symbol zastępczy daty 3">
            <a:extLst>
              <a:ext uri="{FF2B5EF4-FFF2-40B4-BE49-F238E27FC236}">
                <a16:creationId xmlns:a16="http://schemas.microsoft.com/office/drawing/2014/main" id="{B9EE4AF5-9129-5A75-3B6F-6D0084090C4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8845936-A8CD-5343-B8EF-5C5C79DCD71B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38916" name="Symbol zastępczy stopki 4">
            <a:extLst>
              <a:ext uri="{FF2B5EF4-FFF2-40B4-BE49-F238E27FC236}">
                <a16:creationId xmlns:a16="http://schemas.microsoft.com/office/drawing/2014/main" id="{33C599DF-0C65-A9DB-FDC8-35104A13B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38917" name="Symbol zastępczy numeru slajdu 5">
            <a:extLst>
              <a:ext uri="{FF2B5EF4-FFF2-40B4-BE49-F238E27FC236}">
                <a16:creationId xmlns:a16="http://schemas.microsoft.com/office/drawing/2014/main" id="{54D1BEA2-E3A1-826B-67A8-422FC5D5E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09D8878-7B84-E941-987C-610AAF3F4AAA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F913BC1B-B3BD-FB48-13E5-F4CCA5D9F9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Definicja usługi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580CC4CC-6E0A-7005-A8CB-FB85A947E8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844675"/>
            <a:ext cx="8075612" cy="43576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l-PL" altLang="pl-PL"/>
              <a:t>Usługa –to dobrowolne działanie, jakie jedna strona może zaoferować innej. Jest ono nienamacalne i nie prowadzi do jakiejkolwiek wymiany własności. </a:t>
            </a:r>
          </a:p>
          <a:p>
            <a:pPr eaLnBrk="1" hangingPunct="1">
              <a:buFontTx/>
              <a:buNone/>
            </a:pPr>
            <a:r>
              <a:rPr lang="pl-PL" altLang="pl-PL"/>
              <a:t>Produkcja usługi może być  związana z produktem fizycznym.</a:t>
            </a:r>
          </a:p>
          <a:p>
            <a:pPr eaLnBrk="1" hangingPunct="1">
              <a:buFontTx/>
              <a:buNone/>
            </a:pPr>
            <a:endParaRPr lang="pl-PL" altLang="pl-PL"/>
          </a:p>
        </p:txBody>
      </p:sp>
      <p:sp>
        <p:nvSpPr>
          <p:cNvPr id="17411" name="Symbol zastępczy daty 3">
            <a:extLst>
              <a:ext uri="{FF2B5EF4-FFF2-40B4-BE49-F238E27FC236}">
                <a16:creationId xmlns:a16="http://schemas.microsoft.com/office/drawing/2014/main" id="{FEB970A2-07D3-A7F0-F387-E1FC0402D1E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B3630D-C405-1142-8FB0-FD7C2870A006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17412" name="Symbol zastępczy stopki 4">
            <a:extLst>
              <a:ext uri="{FF2B5EF4-FFF2-40B4-BE49-F238E27FC236}">
                <a16:creationId xmlns:a16="http://schemas.microsoft.com/office/drawing/2014/main" id="{4BF4B8A0-C7F9-7FAA-F8AC-84C0D1661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17413" name="Symbol zastępczy numeru slajdu 5">
            <a:extLst>
              <a:ext uri="{FF2B5EF4-FFF2-40B4-BE49-F238E27FC236}">
                <a16:creationId xmlns:a16="http://schemas.microsoft.com/office/drawing/2014/main" id="{34A5AACC-F28D-3DA1-2E20-994ADF6B0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49BA71-38D9-844F-92C6-59F57B52256F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834B5D13-740C-25FB-2EC5-3C92C77D7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Cechy odrębności usług 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0ED6281B-191E-06AC-E0E5-8FBD029A51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060575"/>
            <a:ext cx="8291513" cy="2476500"/>
          </a:xfrm>
        </p:spPr>
        <p:txBody>
          <a:bodyPr/>
          <a:lstStyle/>
          <a:p>
            <a:pPr eaLnBrk="1" hangingPunct="1"/>
            <a:r>
              <a:rPr lang="pl-PL" altLang="pl-PL"/>
              <a:t>Niematerialność</a:t>
            </a:r>
          </a:p>
          <a:p>
            <a:pPr eaLnBrk="1" hangingPunct="1"/>
            <a:r>
              <a:rPr lang="pl-PL" altLang="pl-PL"/>
              <a:t>Nierozdzielność</a:t>
            </a:r>
          </a:p>
          <a:p>
            <a:pPr eaLnBrk="1" hangingPunct="1"/>
            <a:r>
              <a:rPr lang="pl-PL" altLang="pl-PL"/>
              <a:t>Zmienność</a:t>
            </a:r>
          </a:p>
          <a:p>
            <a:pPr eaLnBrk="1" hangingPunct="1"/>
            <a:r>
              <a:rPr lang="pl-PL" altLang="pl-PL"/>
              <a:t>Nietrwałość</a:t>
            </a:r>
          </a:p>
        </p:txBody>
      </p:sp>
      <p:sp>
        <p:nvSpPr>
          <p:cNvPr id="18435" name="Symbol zastępczy daty 3">
            <a:extLst>
              <a:ext uri="{FF2B5EF4-FFF2-40B4-BE49-F238E27FC236}">
                <a16:creationId xmlns:a16="http://schemas.microsoft.com/office/drawing/2014/main" id="{A4743ECA-90D1-30D8-8558-80F0178E460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CF6A5F0-0447-3740-A669-1062D94AFA04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18436" name="Symbol zastępczy stopki 4">
            <a:extLst>
              <a:ext uri="{FF2B5EF4-FFF2-40B4-BE49-F238E27FC236}">
                <a16:creationId xmlns:a16="http://schemas.microsoft.com/office/drawing/2014/main" id="{D4246593-4DE1-041B-7F82-85205421B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18437" name="Symbol zastępczy numeru slajdu 5">
            <a:extLst>
              <a:ext uri="{FF2B5EF4-FFF2-40B4-BE49-F238E27FC236}">
                <a16:creationId xmlns:a16="http://schemas.microsoft.com/office/drawing/2014/main" id="{C104C437-BBA3-8469-75CE-9C2BE32A2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346F6D-56FC-514C-9DA9-4E741497B9C1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A1718DAB-A124-91C9-FA64-38439A029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Niematerialność 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56B7B102-0B0B-FA93-AB64-C286537CAD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0075" y="2360613"/>
            <a:ext cx="8086725" cy="3695700"/>
          </a:xfrm>
        </p:spPr>
        <p:txBody>
          <a:bodyPr/>
          <a:lstStyle/>
          <a:p>
            <a:pPr eaLnBrk="1" hangingPunct="1"/>
            <a:r>
              <a:rPr lang="pl-PL" altLang="pl-PL"/>
              <a:t>Nie można przypisać materialnego odpowiednika</a:t>
            </a:r>
          </a:p>
          <a:p>
            <a:pPr eaLnBrk="1" hangingPunct="1"/>
            <a:r>
              <a:rPr lang="pl-PL" altLang="pl-PL"/>
              <a:t>Nie można zobaczyć, dotknąć, powąchać,</a:t>
            </a:r>
          </a:p>
        </p:txBody>
      </p:sp>
      <p:sp>
        <p:nvSpPr>
          <p:cNvPr id="19459" name="Symbol zastępczy daty 3">
            <a:extLst>
              <a:ext uri="{FF2B5EF4-FFF2-40B4-BE49-F238E27FC236}">
                <a16:creationId xmlns:a16="http://schemas.microsoft.com/office/drawing/2014/main" id="{59F47203-13C6-592C-A629-9650182B458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EE0DCF-3A11-6240-95C2-75E6D64BB4D3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19460" name="Symbol zastępczy stopki 4">
            <a:extLst>
              <a:ext uri="{FF2B5EF4-FFF2-40B4-BE49-F238E27FC236}">
                <a16:creationId xmlns:a16="http://schemas.microsoft.com/office/drawing/2014/main" id="{5C34B45F-67FC-3A62-5521-4A57F2BD1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19461" name="Symbol zastępczy numeru slajdu 5">
            <a:extLst>
              <a:ext uri="{FF2B5EF4-FFF2-40B4-BE49-F238E27FC236}">
                <a16:creationId xmlns:a16="http://schemas.microsoft.com/office/drawing/2014/main" id="{069729A4-D6D5-6255-4838-7DE645C1B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A82C87-6A67-5642-8261-EEF2D6652410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89DC6A30-FCDC-678E-DE6D-4FF1465E2A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Nierozdzielność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F8F89A20-58C6-481A-D5E8-57F5D76174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6463" y="2012950"/>
            <a:ext cx="7780337" cy="2805113"/>
          </a:xfrm>
        </p:spPr>
        <p:txBody>
          <a:bodyPr/>
          <a:lstStyle/>
          <a:p>
            <a:pPr eaLnBrk="1" hangingPunct="1"/>
            <a:r>
              <a:rPr lang="pl-PL" altLang="pl-PL"/>
              <a:t>Usługi są najpierw zamawiane – zgłoszenie popytu na usługę – później następuje  produkcja i konsumpcja – jednocześnie a następnie dokonujemy zapłaty. </a:t>
            </a:r>
          </a:p>
        </p:txBody>
      </p:sp>
      <p:sp>
        <p:nvSpPr>
          <p:cNvPr id="20483" name="Symbol zastępczy daty 3">
            <a:extLst>
              <a:ext uri="{FF2B5EF4-FFF2-40B4-BE49-F238E27FC236}">
                <a16:creationId xmlns:a16="http://schemas.microsoft.com/office/drawing/2014/main" id="{EDE25243-2BB9-C001-915B-030D8719A49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C34CDA-D9A9-D442-ADA4-E0CB8BCE2C95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20484" name="Symbol zastępczy stopki 4">
            <a:extLst>
              <a:ext uri="{FF2B5EF4-FFF2-40B4-BE49-F238E27FC236}">
                <a16:creationId xmlns:a16="http://schemas.microsoft.com/office/drawing/2014/main" id="{91A52EFD-6F68-B550-F085-022FED08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20485" name="Symbol zastępczy numeru slajdu 5">
            <a:extLst>
              <a:ext uri="{FF2B5EF4-FFF2-40B4-BE49-F238E27FC236}">
                <a16:creationId xmlns:a16="http://schemas.microsoft.com/office/drawing/2014/main" id="{C7FA6FDC-6E33-8BAB-6E79-F14744A55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723283-CD32-A246-A107-F208681290B6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3830398B-FEF6-4218-111E-50E18A15CF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Zmienność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48E976C1-4E46-9806-809F-49DBF149A4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6013" y="2974975"/>
            <a:ext cx="7510462" cy="1627188"/>
          </a:xfrm>
        </p:spPr>
        <p:txBody>
          <a:bodyPr/>
          <a:lstStyle/>
          <a:p>
            <a:pPr eaLnBrk="1" hangingPunct="1"/>
            <a:r>
              <a:rPr lang="pl-PL" altLang="pl-PL"/>
              <a:t>Usługa zależy od tego, kto je wykonuje, jak i gdzie (np. usługa fryzjerska)</a:t>
            </a:r>
          </a:p>
        </p:txBody>
      </p:sp>
      <p:sp>
        <p:nvSpPr>
          <p:cNvPr id="21507" name="Symbol zastępczy daty 3">
            <a:extLst>
              <a:ext uri="{FF2B5EF4-FFF2-40B4-BE49-F238E27FC236}">
                <a16:creationId xmlns:a16="http://schemas.microsoft.com/office/drawing/2014/main" id="{EB09EC5A-B3F6-0118-649E-63D5EE3B421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078B93-9E5F-9343-B626-CD86B1334EAF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21508" name="Symbol zastępczy stopki 4">
            <a:extLst>
              <a:ext uri="{FF2B5EF4-FFF2-40B4-BE49-F238E27FC236}">
                <a16:creationId xmlns:a16="http://schemas.microsoft.com/office/drawing/2014/main" id="{6D6D8974-5095-AAC7-AA64-9F6BF8E2A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21509" name="Symbol zastępczy numeru slajdu 5">
            <a:extLst>
              <a:ext uri="{FF2B5EF4-FFF2-40B4-BE49-F238E27FC236}">
                <a16:creationId xmlns:a16="http://schemas.microsoft.com/office/drawing/2014/main" id="{B20085E1-6E50-F045-798C-13AD2B16B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3B36E2B-68EC-C44A-8BAE-774B40A402B3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5B7DEF3E-26BD-BD57-DE4A-C805D7574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Nietrwałość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48CA1854-F21C-8F15-6B99-143505D619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336800"/>
            <a:ext cx="8229600" cy="3719513"/>
          </a:xfrm>
        </p:spPr>
        <p:txBody>
          <a:bodyPr/>
          <a:lstStyle/>
          <a:p>
            <a:pPr eaLnBrk="1" hangingPunct="1"/>
            <a:r>
              <a:rPr lang="pl-PL" altLang="pl-PL"/>
              <a:t>Nie można magazynować usług w celu późniejszej odsprzedaży, każdy klient jest indywidualnym przypadkiem i musi otrzymać usługę w chwili potrzeby. </a:t>
            </a:r>
          </a:p>
        </p:txBody>
      </p:sp>
      <p:sp>
        <p:nvSpPr>
          <p:cNvPr id="22531" name="Symbol zastępczy daty 3">
            <a:extLst>
              <a:ext uri="{FF2B5EF4-FFF2-40B4-BE49-F238E27FC236}">
                <a16:creationId xmlns:a16="http://schemas.microsoft.com/office/drawing/2014/main" id="{557FD8BD-A477-0E63-03FA-1D413912D2F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F69DF55-51A1-164A-AA5A-D6E67766530D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22532" name="Symbol zastępczy stopki 4">
            <a:extLst>
              <a:ext uri="{FF2B5EF4-FFF2-40B4-BE49-F238E27FC236}">
                <a16:creationId xmlns:a16="http://schemas.microsoft.com/office/drawing/2014/main" id="{99FF2405-6AD1-3200-0FBA-26D9E0C17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22533" name="Symbol zastępczy numeru slajdu 5">
            <a:extLst>
              <a:ext uri="{FF2B5EF4-FFF2-40B4-BE49-F238E27FC236}">
                <a16:creationId xmlns:a16="http://schemas.microsoft.com/office/drawing/2014/main" id="{B8EDCFEA-612C-0CDE-90E3-126874310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9876C6-AC19-D64C-8B0B-200BA5B534BC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05FC07F6-CC8F-F62E-1AAE-2785DAF87A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4000"/>
              <a:t>Brak przewłaszczenia / odsprzedaży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24007A8B-3460-4FF2-E7EE-51D027760E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197100"/>
            <a:ext cx="8229600" cy="3859213"/>
          </a:xfrm>
        </p:spPr>
        <p:txBody>
          <a:bodyPr/>
          <a:lstStyle/>
          <a:p>
            <a:pPr eaLnBrk="1" hangingPunct="1"/>
            <a:r>
              <a:rPr lang="pl-PL" altLang="pl-PL"/>
              <a:t>Usługi nie można odsprzedać, dlatego do procesu świadczenia usług należy podchodzić indywidualnie do każdego  konsumenta. </a:t>
            </a:r>
          </a:p>
        </p:txBody>
      </p:sp>
      <p:sp>
        <p:nvSpPr>
          <p:cNvPr id="23555" name="Symbol zastępczy daty 3">
            <a:extLst>
              <a:ext uri="{FF2B5EF4-FFF2-40B4-BE49-F238E27FC236}">
                <a16:creationId xmlns:a16="http://schemas.microsoft.com/office/drawing/2014/main" id="{F14D2A6B-E771-BA66-F2CD-CAA3C63E6CE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9B14180-F7CE-B344-A437-45E00E948A78}" type="datetime1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18.03.2023</a:t>
            </a:fld>
            <a:endParaRPr lang="pl-PL" altLang="pl-PL">
              <a:latin typeface="Verdana" panose="020B0604030504040204" pitchFamily="34" charset="0"/>
            </a:endParaRPr>
          </a:p>
        </p:txBody>
      </p:sp>
      <p:sp>
        <p:nvSpPr>
          <p:cNvPr id="23556" name="Symbol zastępczy stopki 4">
            <a:extLst>
              <a:ext uri="{FF2B5EF4-FFF2-40B4-BE49-F238E27FC236}">
                <a16:creationId xmlns:a16="http://schemas.microsoft.com/office/drawing/2014/main" id="{2E493A01-AC6D-937A-B0AF-4407C4C94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>
                <a:latin typeface="Verdana" panose="020B0604030504040204" pitchFamily="34" charset="0"/>
              </a:rPr>
              <a:t>Marketing w sektorze usług  </a:t>
            </a:r>
          </a:p>
        </p:txBody>
      </p:sp>
      <p:sp>
        <p:nvSpPr>
          <p:cNvPr id="23557" name="Symbol zastępczy numeru slajdu 5">
            <a:extLst>
              <a:ext uri="{FF2B5EF4-FFF2-40B4-BE49-F238E27FC236}">
                <a16:creationId xmlns:a16="http://schemas.microsoft.com/office/drawing/2014/main" id="{772AAA9C-87E4-6BD8-60DF-82823CE14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BBB4184-B43F-8A41-818A-A3FB1D386E2C}" type="slidenum">
              <a:rPr lang="pl-PL" altLang="pl-PL" smtClean="0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l-PL" altLang="pl-PL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</TotalTime>
  <Words>966</Words>
  <Application>Microsoft Macintosh PowerPoint</Application>
  <PresentationFormat>Pokaz na ekranie (4:3)</PresentationFormat>
  <Paragraphs>165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30" baseType="lpstr">
      <vt:lpstr>Calibri</vt:lpstr>
      <vt:lpstr>Arial</vt:lpstr>
      <vt:lpstr>Calibri Light</vt:lpstr>
      <vt:lpstr>Verdana</vt:lpstr>
      <vt:lpstr>Wingdings</vt:lpstr>
      <vt:lpstr>Motyw pakietu Office</vt:lpstr>
      <vt:lpstr>Zastosowanie marketingu  w działalności usługowej</vt:lpstr>
      <vt:lpstr>Definicja usługi</vt:lpstr>
      <vt:lpstr>Definicja usługi</vt:lpstr>
      <vt:lpstr>Cechy odrębności usług </vt:lpstr>
      <vt:lpstr>Niematerialność </vt:lpstr>
      <vt:lpstr>Nierozdzielność</vt:lpstr>
      <vt:lpstr>Zmienność</vt:lpstr>
      <vt:lpstr>Nietrwałość</vt:lpstr>
      <vt:lpstr>Brak przewłaszczenia / odsprzedaży</vt:lpstr>
      <vt:lpstr>Klasyfikacja usług </vt:lpstr>
      <vt:lpstr>3 poziomy usług</vt:lpstr>
      <vt:lpstr>3 poziomy usług</vt:lpstr>
      <vt:lpstr>3 poziomy usług</vt:lpstr>
      <vt:lpstr>3 poziomy produktu dla usługi medycznej</vt:lpstr>
      <vt:lpstr>3 poziomy produktu dla usługi edukacyjnej</vt:lpstr>
      <vt:lpstr>Kryteria dokonywania oceny  jakości różnorodnych usług</vt:lpstr>
      <vt:lpstr>Kryteria dokonywania oceny  jakości różnorodnych usług</vt:lpstr>
      <vt:lpstr>O co można poszerzyć usługę medyczną?</vt:lpstr>
      <vt:lpstr>Tworzenie marketingu – mix dla podmiotów świadczących usługi</vt:lpstr>
      <vt:lpstr>Dystrybucja – </vt:lpstr>
      <vt:lpstr>Promocja</vt:lpstr>
      <vt:lpstr>Świadectwa materialne</vt:lpstr>
      <vt:lpstr>Procesy</vt:lpstr>
      <vt:lpstr>Inna koncepcja tworzenia marketingu – mix w sektorze usług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Definicja usługi</dc:title>
  <dc:creator>kasia</dc:creator>
  <cp:lastModifiedBy>Katarzyna Szalonka</cp:lastModifiedBy>
  <cp:revision>18</cp:revision>
  <dcterms:created xsi:type="dcterms:W3CDTF">2004-02-06T19:08:21Z</dcterms:created>
  <dcterms:modified xsi:type="dcterms:W3CDTF">2023-03-18T08:42:32Z</dcterms:modified>
</cp:coreProperties>
</file>