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97" r:id="rId26"/>
    <p:sldId id="277" r:id="rId27"/>
    <p:sldId id="278" r:id="rId28"/>
    <p:sldId id="279" r:id="rId29"/>
    <p:sldId id="280" r:id="rId30"/>
    <p:sldId id="281" r:id="rId31"/>
    <p:sldId id="295" r:id="rId32"/>
    <p:sldId id="282" r:id="rId33"/>
    <p:sldId id="283" r:id="rId34"/>
    <p:sldId id="284" r:id="rId35"/>
    <p:sldId id="285" r:id="rId36"/>
    <p:sldId id="296" r:id="rId37"/>
    <p:sldId id="286" r:id="rId38"/>
    <p:sldId id="287" r:id="rId39"/>
    <p:sldId id="288" r:id="rId40"/>
    <p:sldId id="289" r:id="rId41"/>
    <p:sldId id="290" r:id="rId42"/>
    <p:sldId id="291" r:id="rId43"/>
    <p:sldId id="292" r:id="rId44"/>
    <p:sldId id="293" r:id="rId45"/>
    <p:sldId id="294" r:id="rId46"/>
    <p:sldId id="299" r:id="rId47"/>
    <p:sldId id="302" r:id="rId48"/>
    <p:sldId id="309" r:id="rId49"/>
    <p:sldId id="310" r:id="rId50"/>
    <p:sldId id="311" r:id="rId51"/>
    <p:sldId id="308" r:id="rId52"/>
    <p:sldId id="312" r:id="rId53"/>
    <p:sldId id="313" r:id="rId5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8E91"/>
    <a:srgbClr val="FDB9BB"/>
    <a:srgbClr val="AC12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3F600D-5E63-4005-84D8-D42B6686156C}" v="1" dt="2021-06-04T21:12:39.6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660"/>
  </p:normalViewPr>
  <p:slideViewPr>
    <p:cSldViewPr snapToGrid="0">
      <p:cViewPr varScale="1">
        <p:scale>
          <a:sx n="62" d="100"/>
          <a:sy n="62" d="100"/>
        </p:scale>
        <p:origin x="7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ableStyles" Target="tableStyle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 Gruszczyńska" userId="S::299010@uwr.edu.pl::094e8c36-d31c-44ad-9d87-7c415b62e715" providerId="AD" clId="Web-{423F600D-5E63-4005-84D8-D42B6686156C}"/>
    <pc:docChg chg="modSld">
      <pc:chgData name="Sara Gruszczyńska" userId="S::299010@uwr.edu.pl::094e8c36-d31c-44ad-9d87-7c415b62e715" providerId="AD" clId="Web-{423F600D-5E63-4005-84D8-D42B6686156C}" dt="2021-06-04T21:12:39.682" v="0"/>
      <pc:docMkLst>
        <pc:docMk/>
      </pc:docMkLst>
      <pc:sldChg chg="addSp">
        <pc:chgData name="Sara Gruszczyńska" userId="S::299010@uwr.edu.pl::094e8c36-d31c-44ad-9d87-7c415b62e715" providerId="AD" clId="Web-{423F600D-5E63-4005-84D8-D42B6686156C}" dt="2021-06-04T21:12:39.682" v="0"/>
        <pc:sldMkLst>
          <pc:docMk/>
          <pc:sldMk cId="1218460341" sldId="275"/>
        </pc:sldMkLst>
        <pc:spChg chg="add">
          <ac:chgData name="Sara Gruszczyńska" userId="S::299010@uwr.edu.pl::094e8c36-d31c-44ad-9d87-7c415b62e715" providerId="AD" clId="Web-{423F600D-5E63-4005-84D8-D42B6686156C}" dt="2021-06-04T21:12:39.682" v="0"/>
          <ac:spMkLst>
            <pc:docMk/>
            <pc:sldMk cId="1218460341" sldId="275"/>
            <ac:spMk id="4" creationId="{5731E972-EA11-4CBB-BB43-48CD2706E8F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AB6668-0F27-4E96-A249-22BBEE459248}" type="doc">
      <dgm:prSet loTypeId="urn:microsoft.com/office/officeart/2005/8/layout/default" loCatId="list" qsTypeId="urn:microsoft.com/office/officeart/2005/8/quickstyle/simple1" qsCatId="simple" csTypeId="urn:microsoft.com/office/officeart/2005/8/colors/accent4_1" csCatId="accent4" phldr="1"/>
      <dgm:spPr/>
      <dgm:t>
        <a:bodyPr/>
        <a:lstStyle/>
        <a:p>
          <a:endParaRPr lang="pl-PL"/>
        </a:p>
      </dgm:t>
    </dgm:pt>
    <dgm:pt modelId="{3AE096E9-EB24-4AB6-B231-48A263F696BB}">
      <dgm:prSet phldrT="[Text]"/>
      <dgm:spPr/>
      <dgm:t>
        <a:bodyPr/>
        <a:lstStyle/>
        <a:p>
          <a:r>
            <a:rPr lang="pl-PL" dirty="0"/>
            <a:t>WARUNKI DLA POZWU</a:t>
          </a:r>
        </a:p>
      </dgm:t>
    </dgm:pt>
    <dgm:pt modelId="{253CBF70-2A08-4179-BFB5-8FE4E716C104}" type="parTrans" cxnId="{69597173-2BEB-465B-9FCD-12B881C98E09}">
      <dgm:prSet/>
      <dgm:spPr/>
      <dgm:t>
        <a:bodyPr/>
        <a:lstStyle/>
        <a:p>
          <a:endParaRPr lang="pl-PL"/>
        </a:p>
      </dgm:t>
    </dgm:pt>
    <dgm:pt modelId="{5F5916B3-8B3C-4F9B-B003-CAA866BBDBBE}" type="sibTrans" cxnId="{69597173-2BEB-465B-9FCD-12B881C98E09}">
      <dgm:prSet/>
      <dgm:spPr/>
      <dgm:t>
        <a:bodyPr/>
        <a:lstStyle/>
        <a:p>
          <a:endParaRPr lang="pl-PL"/>
        </a:p>
      </dgm:t>
    </dgm:pt>
    <dgm:pt modelId="{02E3844C-38FD-455E-A040-737018D79934}">
      <dgm:prSet phldrT="[Text]"/>
      <dgm:spPr/>
      <dgm:t>
        <a:bodyPr/>
        <a:lstStyle/>
        <a:p>
          <a:r>
            <a:rPr lang="pl-PL" dirty="0"/>
            <a:t>OZNACZENIE SKARŻONEGO ORZECZENIA</a:t>
          </a:r>
        </a:p>
      </dgm:t>
    </dgm:pt>
    <dgm:pt modelId="{583540B9-AD46-47DC-BB37-EF849A3E2F62}" type="parTrans" cxnId="{CB07F06C-2D08-4434-BD6F-4A316D7DA72A}">
      <dgm:prSet/>
      <dgm:spPr/>
      <dgm:t>
        <a:bodyPr/>
        <a:lstStyle/>
        <a:p>
          <a:endParaRPr lang="pl-PL"/>
        </a:p>
      </dgm:t>
    </dgm:pt>
    <dgm:pt modelId="{65C5880A-CE43-4D42-8EED-C866DA50339D}" type="sibTrans" cxnId="{CB07F06C-2D08-4434-BD6F-4A316D7DA72A}">
      <dgm:prSet/>
      <dgm:spPr/>
      <dgm:t>
        <a:bodyPr/>
        <a:lstStyle/>
        <a:p>
          <a:endParaRPr lang="pl-PL"/>
        </a:p>
      </dgm:t>
    </dgm:pt>
    <dgm:pt modelId="{C97D8EAC-DE4E-4ADA-9499-66AA0FC0003E}">
      <dgm:prSet phldrT="[Text]"/>
      <dgm:spPr/>
      <dgm:t>
        <a:bodyPr/>
        <a:lstStyle/>
        <a:p>
          <a:r>
            <a:rPr lang="pl-PL" dirty="0"/>
            <a:t>PODSTAWA WZNOWIENIA</a:t>
          </a:r>
        </a:p>
      </dgm:t>
    </dgm:pt>
    <dgm:pt modelId="{3480E913-83EC-45D2-B763-A4EE7FD94B6F}" type="parTrans" cxnId="{2E938056-6A04-4FCE-B8B6-51FDB3851988}">
      <dgm:prSet/>
      <dgm:spPr/>
      <dgm:t>
        <a:bodyPr/>
        <a:lstStyle/>
        <a:p>
          <a:endParaRPr lang="pl-PL"/>
        </a:p>
      </dgm:t>
    </dgm:pt>
    <dgm:pt modelId="{85739BA9-FAE4-446B-B908-1B1A60733A56}" type="sibTrans" cxnId="{2E938056-6A04-4FCE-B8B6-51FDB3851988}">
      <dgm:prSet/>
      <dgm:spPr/>
      <dgm:t>
        <a:bodyPr/>
        <a:lstStyle/>
        <a:p>
          <a:endParaRPr lang="pl-PL"/>
        </a:p>
      </dgm:t>
    </dgm:pt>
    <dgm:pt modelId="{71B1AF21-68F1-43E4-82A2-C02A5BCF48EF}">
      <dgm:prSet phldrT="[Text]"/>
      <dgm:spPr/>
      <dgm:t>
        <a:bodyPr/>
        <a:lstStyle/>
        <a:p>
          <a:r>
            <a:rPr lang="pl-PL" dirty="0"/>
            <a:t>UZASADNIENIE PODSTAWY</a:t>
          </a:r>
        </a:p>
      </dgm:t>
    </dgm:pt>
    <dgm:pt modelId="{517242C5-245A-409F-8A7C-00C26A22D10A}" type="parTrans" cxnId="{55952DB8-7272-4D2E-B048-BD92A288A7EC}">
      <dgm:prSet/>
      <dgm:spPr/>
      <dgm:t>
        <a:bodyPr/>
        <a:lstStyle/>
        <a:p>
          <a:endParaRPr lang="pl-PL"/>
        </a:p>
      </dgm:t>
    </dgm:pt>
    <dgm:pt modelId="{37563A40-B289-4F57-A6D0-D8075F2639D5}" type="sibTrans" cxnId="{55952DB8-7272-4D2E-B048-BD92A288A7EC}">
      <dgm:prSet/>
      <dgm:spPr/>
      <dgm:t>
        <a:bodyPr/>
        <a:lstStyle/>
        <a:p>
          <a:endParaRPr lang="pl-PL"/>
        </a:p>
      </dgm:t>
    </dgm:pt>
    <dgm:pt modelId="{24B9EBE5-1394-405B-BBFE-11352FA9025B}">
      <dgm:prSet phldrT="[Text]"/>
      <dgm:spPr/>
      <dgm:t>
        <a:bodyPr/>
        <a:lstStyle/>
        <a:p>
          <a:r>
            <a:rPr lang="pl-PL" dirty="0"/>
            <a:t>OKOLICZNOŚCI DOT. ZACHOWANIA TERMINU DO WNIESIENIA SKARGI</a:t>
          </a:r>
        </a:p>
      </dgm:t>
    </dgm:pt>
    <dgm:pt modelId="{97D58519-B173-43DD-B655-32ABC35AC581}" type="parTrans" cxnId="{7A9C8A06-2F91-4DA1-BA1C-AB842FCA1FAA}">
      <dgm:prSet/>
      <dgm:spPr/>
      <dgm:t>
        <a:bodyPr/>
        <a:lstStyle/>
        <a:p>
          <a:endParaRPr lang="pl-PL"/>
        </a:p>
      </dgm:t>
    </dgm:pt>
    <dgm:pt modelId="{17BF62F5-47F9-4D57-959B-7007B0BE47C8}" type="sibTrans" cxnId="{7A9C8A06-2F91-4DA1-BA1C-AB842FCA1FAA}">
      <dgm:prSet/>
      <dgm:spPr/>
      <dgm:t>
        <a:bodyPr/>
        <a:lstStyle/>
        <a:p>
          <a:endParaRPr lang="pl-PL"/>
        </a:p>
      </dgm:t>
    </dgm:pt>
    <dgm:pt modelId="{575D2FDC-4496-4F35-84A0-1E086A9E1CE8}">
      <dgm:prSet/>
      <dgm:spPr/>
      <dgm:t>
        <a:bodyPr/>
        <a:lstStyle/>
        <a:p>
          <a:r>
            <a:rPr lang="pl-PL" dirty="0"/>
            <a:t>WNIOSEK O UCHYLENIE LUB ZMIANĘ ZASKARŻONEGO ORZECZENIA</a:t>
          </a:r>
        </a:p>
      </dgm:t>
    </dgm:pt>
    <dgm:pt modelId="{4040B9D2-6FBB-46A2-9EF5-1CD4226E4C21}" type="parTrans" cxnId="{A6B11318-84F7-4207-90AA-9524C965C525}">
      <dgm:prSet/>
      <dgm:spPr/>
      <dgm:t>
        <a:bodyPr/>
        <a:lstStyle/>
        <a:p>
          <a:endParaRPr lang="pl-PL"/>
        </a:p>
      </dgm:t>
    </dgm:pt>
    <dgm:pt modelId="{30B4A260-40FB-460A-9C80-AB8D6302842F}" type="sibTrans" cxnId="{A6B11318-84F7-4207-90AA-9524C965C525}">
      <dgm:prSet/>
      <dgm:spPr/>
      <dgm:t>
        <a:bodyPr/>
        <a:lstStyle/>
        <a:p>
          <a:endParaRPr lang="pl-PL"/>
        </a:p>
      </dgm:t>
    </dgm:pt>
    <dgm:pt modelId="{BFC44210-1E03-47ED-B78D-889CAD19CBF4}" type="pres">
      <dgm:prSet presAssocID="{BEAB6668-0F27-4E96-A249-22BBEE459248}" presName="diagram" presStyleCnt="0">
        <dgm:presLayoutVars>
          <dgm:dir/>
          <dgm:resizeHandles val="exact"/>
        </dgm:presLayoutVars>
      </dgm:prSet>
      <dgm:spPr/>
    </dgm:pt>
    <dgm:pt modelId="{8C03A692-53DC-4671-B4A5-3A85EE7E6950}" type="pres">
      <dgm:prSet presAssocID="{3AE096E9-EB24-4AB6-B231-48A263F696BB}" presName="node" presStyleLbl="node1" presStyleIdx="0" presStyleCnt="6">
        <dgm:presLayoutVars>
          <dgm:bulletEnabled val="1"/>
        </dgm:presLayoutVars>
      </dgm:prSet>
      <dgm:spPr/>
    </dgm:pt>
    <dgm:pt modelId="{C2CD9EF1-6565-4B1B-B29F-62159813F98A}" type="pres">
      <dgm:prSet presAssocID="{5F5916B3-8B3C-4F9B-B003-CAA866BBDBBE}" presName="sibTrans" presStyleCnt="0"/>
      <dgm:spPr/>
    </dgm:pt>
    <dgm:pt modelId="{1CFC69CD-8FAF-4B3F-B12E-B1C1EF5A4B09}" type="pres">
      <dgm:prSet presAssocID="{02E3844C-38FD-455E-A040-737018D79934}" presName="node" presStyleLbl="node1" presStyleIdx="1" presStyleCnt="6">
        <dgm:presLayoutVars>
          <dgm:bulletEnabled val="1"/>
        </dgm:presLayoutVars>
      </dgm:prSet>
      <dgm:spPr/>
    </dgm:pt>
    <dgm:pt modelId="{962CCA14-438B-41EE-98D5-3350DC7EFF86}" type="pres">
      <dgm:prSet presAssocID="{65C5880A-CE43-4D42-8EED-C866DA50339D}" presName="sibTrans" presStyleCnt="0"/>
      <dgm:spPr/>
    </dgm:pt>
    <dgm:pt modelId="{42F4E46E-BCDD-44EE-99E7-8981B53D7382}" type="pres">
      <dgm:prSet presAssocID="{C97D8EAC-DE4E-4ADA-9499-66AA0FC0003E}" presName="node" presStyleLbl="node1" presStyleIdx="2" presStyleCnt="6">
        <dgm:presLayoutVars>
          <dgm:bulletEnabled val="1"/>
        </dgm:presLayoutVars>
      </dgm:prSet>
      <dgm:spPr/>
    </dgm:pt>
    <dgm:pt modelId="{840A5339-7577-4C41-88DB-0B9A0C280079}" type="pres">
      <dgm:prSet presAssocID="{85739BA9-FAE4-446B-B908-1B1A60733A56}" presName="sibTrans" presStyleCnt="0"/>
      <dgm:spPr/>
    </dgm:pt>
    <dgm:pt modelId="{F33CBAFC-2084-4726-A34E-B6CD16A6EFB7}" type="pres">
      <dgm:prSet presAssocID="{71B1AF21-68F1-43E4-82A2-C02A5BCF48EF}" presName="node" presStyleLbl="node1" presStyleIdx="3" presStyleCnt="6">
        <dgm:presLayoutVars>
          <dgm:bulletEnabled val="1"/>
        </dgm:presLayoutVars>
      </dgm:prSet>
      <dgm:spPr/>
    </dgm:pt>
    <dgm:pt modelId="{3F9AB08E-2025-4A2F-A417-DC54893EB5E7}" type="pres">
      <dgm:prSet presAssocID="{37563A40-B289-4F57-A6D0-D8075F2639D5}" presName="sibTrans" presStyleCnt="0"/>
      <dgm:spPr/>
    </dgm:pt>
    <dgm:pt modelId="{82D36B9C-414D-442B-BB5F-2AA75BA35C33}" type="pres">
      <dgm:prSet presAssocID="{24B9EBE5-1394-405B-BBFE-11352FA9025B}" presName="node" presStyleLbl="node1" presStyleIdx="4" presStyleCnt="6">
        <dgm:presLayoutVars>
          <dgm:bulletEnabled val="1"/>
        </dgm:presLayoutVars>
      </dgm:prSet>
      <dgm:spPr/>
    </dgm:pt>
    <dgm:pt modelId="{395D0150-42E2-4FB6-B237-73A7349AF1D4}" type="pres">
      <dgm:prSet presAssocID="{17BF62F5-47F9-4D57-959B-7007B0BE47C8}" presName="sibTrans" presStyleCnt="0"/>
      <dgm:spPr/>
    </dgm:pt>
    <dgm:pt modelId="{67588E52-9872-401C-B0E5-AD9682CB5FB4}" type="pres">
      <dgm:prSet presAssocID="{575D2FDC-4496-4F35-84A0-1E086A9E1CE8}" presName="node" presStyleLbl="node1" presStyleIdx="5" presStyleCnt="6">
        <dgm:presLayoutVars>
          <dgm:bulletEnabled val="1"/>
        </dgm:presLayoutVars>
      </dgm:prSet>
      <dgm:spPr/>
    </dgm:pt>
  </dgm:ptLst>
  <dgm:cxnLst>
    <dgm:cxn modelId="{7A9C8A06-2F91-4DA1-BA1C-AB842FCA1FAA}" srcId="{BEAB6668-0F27-4E96-A249-22BBEE459248}" destId="{24B9EBE5-1394-405B-BBFE-11352FA9025B}" srcOrd="4" destOrd="0" parTransId="{97D58519-B173-43DD-B655-32ABC35AC581}" sibTransId="{17BF62F5-47F9-4D57-959B-7007B0BE47C8}"/>
    <dgm:cxn modelId="{A6B11318-84F7-4207-90AA-9524C965C525}" srcId="{BEAB6668-0F27-4E96-A249-22BBEE459248}" destId="{575D2FDC-4496-4F35-84A0-1E086A9E1CE8}" srcOrd="5" destOrd="0" parTransId="{4040B9D2-6FBB-46A2-9EF5-1CD4226E4C21}" sibTransId="{30B4A260-40FB-460A-9C80-AB8D6302842F}"/>
    <dgm:cxn modelId="{14E0E518-349F-47C3-B44A-F41723CD1262}" type="presOf" srcId="{BEAB6668-0F27-4E96-A249-22BBEE459248}" destId="{BFC44210-1E03-47ED-B78D-889CAD19CBF4}" srcOrd="0" destOrd="0" presId="urn:microsoft.com/office/officeart/2005/8/layout/default"/>
    <dgm:cxn modelId="{F5BEAB27-9975-4AB8-933A-88E8D79DB752}" type="presOf" srcId="{71B1AF21-68F1-43E4-82A2-C02A5BCF48EF}" destId="{F33CBAFC-2084-4726-A34E-B6CD16A6EFB7}" srcOrd="0" destOrd="0" presId="urn:microsoft.com/office/officeart/2005/8/layout/default"/>
    <dgm:cxn modelId="{96BC2835-5C6F-49F5-ABBC-37929A474A89}" type="presOf" srcId="{24B9EBE5-1394-405B-BBFE-11352FA9025B}" destId="{82D36B9C-414D-442B-BB5F-2AA75BA35C33}" srcOrd="0" destOrd="0" presId="urn:microsoft.com/office/officeart/2005/8/layout/default"/>
    <dgm:cxn modelId="{CB07F06C-2D08-4434-BD6F-4A316D7DA72A}" srcId="{BEAB6668-0F27-4E96-A249-22BBEE459248}" destId="{02E3844C-38FD-455E-A040-737018D79934}" srcOrd="1" destOrd="0" parTransId="{583540B9-AD46-47DC-BB37-EF849A3E2F62}" sibTransId="{65C5880A-CE43-4D42-8EED-C866DA50339D}"/>
    <dgm:cxn modelId="{69597173-2BEB-465B-9FCD-12B881C98E09}" srcId="{BEAB6668-0F27-4E96-A249-22BBEE459248}" destId="{3AE096E9-EB24-4AB6-B231-48A263F696BB}" srcOrd="0" destOrd="0" parTransId="{253CBF70-2A08-4179-BFB5-8FE4E716C104}" sibTransId="{5F5916B3-8B3C-4F9B-B003-CAA866BBDBBE}"/>
    <dgm:cxn modelId="{2E938056-6A04-4FCE-B8B6-51FDB3851988}" srcId="{BEAB6668-0F27-4E96-A249-22BBEE459248}" destId="{C97D8EAC-DE4E-4ADA-9499-66AA0FC0003E}" srcOrd="2" destOrd="0" parTransId="{3480E913-83EC-45D2-B763-A4EE7FD94B6F}" sibTransId="{85739BA9-FAE4-446B-B908-1B1A60733A56}"/>
    <dgm:cxn modelId="{D58A2F9B-74D4-43A0-BC83-5CA8A95ACF40}" type="presOf" srcId="{C97D8EAC-DE4E-4ADA-9499-66AA0FC0003E}" destId="{42F4E46E-BCDD-44EE-99E7-8981B53D7382}" srcOrd="0" destOrd="0" presId="urn:microsoft.com/office/officeart/2005/8/layout/default"/>
    <dgm:cxn modelId="{55952DB8-7272-4D2E-B048-BD92A288A7EC}" srcId="{BEAB6668-0F27-4E96-A249-22BBEE459248}" destId="{71B1AF21-68F1-43E4-82A2-C02A5BCF48EF}" srcOrd="3" destOrd="0" parTransId="{517242C5-245A-409F-8A7C-00C26A22D10A}" sibTransId="{37563A40-B289-4F57-A6D0-D8075F2639D5}"/>
    <dgm:cxn modelId="{443E13B9-554A-4B7E-B582-2254F33157D7}" type="presOf" srcId="{575D2FDC-4496-4F35-84A0-1E086A9E1CE8}" destId="{67588E52-9872-401C-B0E5-AD9682CB5FB4}" srcOrd="0" destOrd="0" presId="urn:microsoft.com/office/officeart/2005/8/layout/default"/>
    <dgm:cxn modelId="{F9B021DF-5AA9-4DC8-A08C-39A6D0A5C5E6}" type="presOf" srcId="{02E3844C-38FD-455E-A040-737018D79934}" destId="{1CFC69CD-8FAF-4B3F-B12E-B1C1EF5A4B09}" srcOrd="0" destOrd="0" presId="urn:microsoft.com/office/officeart/2005/8/layout/default"/>
    <dgm:cxn modelId="{2FCEA9F7-78F9-4626-972C-5CA0E47D6936}" type="presOf" srcId="{3AE096E9-EB24-4AB6-B231-48A263F696BB}" destId="{8C03A692-53DC-4671-B4A5-3A85EE7E6950}" srcOrd="0" destOrd="0" presId="urn:microsoft.com/office/officeart/2005/8/layout/default"/>
    <dgm:cxn modelId="{436A3A5B-5862-4F4D-ADB0-5CBC871D5107}" type="presParOf" srcId="{BFC44210-1E03-47ED-B78D-889CAD19CBF4}" destId="{8C03A692-53DC-4671-B4A5-3A85EE7E6950}" srcOrd="0" destOrd="0" presId="urn:microsoft.com/office/officeart/2005/8/layout/default"/>
    <dgm:cxn modelId="{5996D644-E1F7-457C-8AD3-0FE4B321FDA9}" type="presParOf" srcId="{BFC44210-1E03-47ED-B78D-889CAD19CBF4}" destId="{C2CD9EF1-6565-4B1B-B29F-62159813F98A}" srcOrd="1" destOrd="0" presId="urn:microsoft.com/office/officeart/2005/8/layout/default"/>
    <dgm:cxn modelId="{424AB234-F30E-47AB-8CAF-0C5CE37CC6B5}" type="presParOf" srcId="{BFC44210-1E03-47ED-B78D-889CAD19CBF4}" destId="{1CFC69CD-8FAF-4B3F-B12E-B1C1EF5A4B09}" srcOrd="2" destOrd="0" presId="urn:microsoft.com/office/officeart/2005/8/layout/default"/>
    <dgm:cxn modelId="{97770F54-B57B-4398-A2A6-05F20CA20A29}" type="presParOf" srcId="{BFC44210-1E03-47ED-B78D-889CAD19CBF4}" destId="{962CCA14-438B-41EE-98D5-3350DC7EFF86}" srcOrd="3" destOrd="0" presId="urn:microsoft.com/office/officeart/2005/8/layout/default"/>
    <dgm:cxn modelId="{780C3481-D1B9-4091-B818-1D2BA654B302}" type="presParOf" srcId="{BFC44210-1E03-47ED-B78D-889CAD19CBF4}" destId="{42F4E46E-BCDD-44EE-99E7-8981B53D7382}" srcOrd="4" destOrd="0" presId="urn:microsoft.com/office/officeart/2005/8/layout/default"/>
    <dgm:cxn modelId="{9CBC9353-06A8-4E61-8DD8-A22A108F35C9}" type="presParOf" srcId="{BFC44210-1E03-47ED-B78D-889CAD19CBF4}" destId="{840A5339-7577-4C41-88DB-0B9A0C280079}" srcOrd="5" destOrd="0" presId="urn:microsoft.com/office/officeart/2005/8/layout/default"/>
    <dgm:cxn modelId="{E1C0F0EA-8022-43B7-8B7B-295BDE0E63F3}" type="presParOf" srcId="{BFC44210-1E03-47ED-B78D-889CAD19CBF4}" destId="{F33CBAFC-2084-4726-A34E-B6CD16A6EFB7}" srcOrd="6" destOrd="0" presId="urn:microsoft.com/office/officeart/2005/8/layout/default"/>
    <dgm:cxn modelId="{8D911066-2868-45CC-AFE1-E473C4D3C85C}" type="presParOf" srcId="{BFC44210-1E03-47ED-B78D-889CAD19CBF4}" destId="{3F9AB08E-2025-4A2F-A417-DC54893EB5E7}" srcOrd="7" destOrd="0" presId="urn:microsoft.com/office/officeart/2005/8/layout/default"/>
    <dgm:cxn modelId="{DB380682-FC37-457A-AE0C-6D578B828BAA}" type="presParOf" srcId="{BFC44210-1E03-47ED-B78D-889CAD19CBF4}" destId="{82D36B9C-414D-442B-BB5F-2AA75BA35C33}" srcOrd="8" destOrd="0" presId="urn:microsoft.com/office/officeart/2005/8/layout/default"/>
    <dgm:cxn modelId="{F5D31F44-C348-43C0-AC20-993CB420B952}" type="presParOf" srcId="{BFC44210-1E03-47ED-B78D-889CAD19CBF4}" destId="{395D0150-42E2-4FB6-B237-73A7349AF1D4}" srcOrd="9" destOrd="0" presId="urn:microsoft.com/office/officeart/2005/8/layout/default"/>
    <dgm:cxn modelId="{3E5BA237-36C2-4130-859B-7CAC9E028E24}" type="presParOf" srcId="{BFC44210-1E03-47ED-B78D-889CAD19CBF4}" destId="{67588E52-9872-401C-B0E5-AD9682CB5FB4}"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FE9B59-83C3-4926-A373-7BD7A309BDD2}" type="doc">
      <dgm:prSet loTypeId="urn:microsoft.com/office/officeart/2005/8/layout/default" loCatId="list" qsTypeId="urn:microsoft.com/office/officeart/2005/8/quickstyle/simple1" qsCatId="simple" csTypeId="urn:microsoft.com/office/officeart/2005/8/colors/accent4_5" csCatId="accent4" phldr="1"/>
      <dgm:spPr/>
      <dgm:t>
        <a:bodyPr/>
        <a:lstStyle/>
        <a:p>
          <a:endParaRPr lang="pl-PL"/>
        </a:p>
      </dgm:t>
    </dgm:pt>
    <dgm:pt modelId="{B181C899-CB85-4213-A18A-B7D3E4109226}">
      <dgm:prSet phldrT="[Text]"/>
      <dgm:spPr/>
      <dgm:t>
        <a:bodyPr/>
        <a:lstStyle/>
        <a:p>
          <a:r>
            <a:rPr lang="pl-PL" dirty="0"/>
            <a:t>OZNACZENIE ORZECZENIA + WSKAZANIE CZY ORZECZENIE SKARŻONE JEST W CAŁOŚCI CZY CZĘŚCI</a:t>
          </a:r>
        </a:p>
      </dgm:t>
    </dgm:pt>
    <dgm:pt modelId="{DDF5D1BE-5DFE-4BA5-8B9D-D7E22C9D2471}" type="parTrans" cxnId="{6A8ED164-56D4-494D-BD5A-CC271C254685}">
      <dgm:prSet/>
      <dgm:spPr/>
      <dgm:t>
        <a:bodyPr/>
        <a:lstStyle/>
        <a:p>
          <a:endParaRPr lang="pl-PL"/>
        </a:p>
      </dgm:t>
    </dgm:pt>
    <dgm:pt modelId="{63008477-F054-48AF-A955-1D9C1D83B20E}" type="sibTrans" cxnId="{6A8ED164-56D4-494D-BD5A-CC271C254685}">
      <dgm:prSet/>
      <dgm:spPr/>
      <dgm:t>
        <a:bodyPr/>
        <a:lstStyle/>
        <a:p>
          <a:endParaRPr lang="pl-PL"/>
        </a:p>
      </dgm:t>
    </dgm:pt>
    <dgm:pt modelId="{43541EF9-DD1C-44B4-9E2E-E43CB3BB6443}">
      <dgm:prSet phldrT="[Text]"/>
      <dgm:spPr/>
      <dgm:t>
        <a:bodyPr/>
        <a:lstStyle/>
        <a:p>
          <a:r>
            <a:rPr lang="pl-PL" dirty="0"/>
            <a:t>PRZYTOCZENIE PODSTAW SKARGI WRAZ Z ICH UZASADNIENIEM</a:t>
          </a:r>
        </a:p>
      </dgm:t>
    </dgm:pt>
    <dgm:pt modelId="{E74382CF-510E-4647-A8D8-DE466A6A65BA}" type="parTrans" cxnId="{36E75BA3-C84B-49BB-B265-BA1FE8C85156}">
      <dgm:prSet/>
      <dgm:spPr/>
      <dgm:t>
        <a:bodyPr/>
        <a:lstStyle/>
        <a:p>
          <a:endParaRPr lang="pl-PL"/>
        </a:p>
      </dgm:t>
    </dgm:pt>
    <dgm:pt modelId="{2AAB924F-E0B6-4D11-8F3D-7D273547C8DD}" type="sibTrans" cxnId="{36E75BA3-C84B-49BB-B265-BA1FE8C85156}">
      <dgm:prSet/>
      <dgm:spPr/>
      <dgm:t>
        <a:bodyPr/>
        <a:lstStyle/>
        <a:p>
          <a:endParaRPr lang="pl-PL"/>
        </a:p>
      </dgm:t>
    </dgm:pt>
    <dgm:pt modelId="{7316DA65-0231-452B-B1DC-8D4EA91DAEF4}">
      <dgm:prSet phldrT="[Text]"/>
      <dgm:spPr/>
      <dgm:t>
        <a:bodyPr/>
        <a:lstStyle/>
        <a:p>
          <a:r>
            <a:rPr lang="pl-PL" dirty="0"/>
            <a:t>WSKAZANIE KONKRETNEGO PRZEPISU PRAWA, Z KTÓRYM ZASKARŻONY WYROK JEST NIEZGODNY</a:t>
          </a:r>
        </a:p>
      </dgm:t>
    </dgm:pt>
    <dgm:pt modelId="{732CB84F-E28A-4473-B4DF-0A5913C99D97}" type="parTrans" cxnId="{937A108A-24D7-4595-98E5-DBE605499808}">
      <dgm:prSet/>
      <dgm:spPr/>
      <dgm:t>
        <a:bodyPr/>
        <a:lstStyle/>
        <a:p>
          <a:endParaRPr lang="pl-PL"/>
        </a:p>
      </dgm:t>
    </dgm:pt>
    <dgm:pt modelId="{DC2E3CD0-6F3C-4BA1-9199-205684276718}" type="sibTrans" cxnId="{937A108A-24D7-4595-98E5-DBE605499808}">
      <dgm:prSet/>
      <dgm:spPr/>
      <dgm:t>
        <a:bodyPr/>
        <a:lstStyle/>
        <a:p>
          <a:endParaRPr lang="pl-PL"/>
        </a:p>
      </dgm:t>
    </dgm:pt>
    <dgm:pt modelId="{67603E8F-89F5-452F-B847-F55CAE0552D7}">
      <dgm:prSet phldrT="[Text]"/>
      <dgm:spPr/>
      <dgm:t>
        <a:bodyPr/>
        <a:lstStyle/>
        <a:p>
          <a:r>
            <a:rPr lang="pl-PL" dirty="0"/>
            <a:t>WYKAZANIE, ŻE WZRUSZENIE ORZECZENIA NIE BYŁO I NIE JEST MOŻLIWE W DRODZE INNYCH ŚRODKÓW PRAWNYCH</a:t>
          </a:r>
        </a:p>
      </dgm:t>
    </dgm:pt>
    <dgm:pt modelId="{8DBE1B10-54EC-49DE-86E3-962D37B94A94}" type="parTrans" cxnId="{27175B80-92DC-44D0-94AA-05F265ABA766}">
      <dgm:prSet/>
      <dgm:spPr/>
      <dgm:t>
        <a:bodyPr/>
        <a:lstStyle/>
        <a:p>
          <a:endParaRPr lang="pl-PL"/>
        </a:p>
      </dgm:t>
    </dgm:pt>
    <dgm:pt modelId="{60DE2EC4-534D-4E1D-BB6E-C3DC35B58114}" type="sibTrans" cxnId="{27175B80-92DC-44D0-94AA-05F265ABA766}">
      <dgm:prSet/>
      <dgm:spPr/>
      <dgm:t>
        <a:bodyPr/>
        <a:lstStyle/>
        <a:p>
          <a:endParaRPr lang="pl-PL"/>
        </a:p>
      </dgm:t>
    </dgm:pt>
    <dgm:pt modelId="{84B9DB91-15AE-4214-886F-55FAC9C148F4}">
      <dgm:prSet phldrT="[Text]"/>
      <dgm:spPr/>
      <dgm:t>
        <a:bodyPr/>
        <a:lstStyle/>
        <a:p>
          <a:r>
            <a:rPr lang="pl-PL" dirty="0"/>
            <a:t>WNIOSEK O STWIERDZENIE NIEZGODNOŚCI ORZECZENIA Z PRAWEM</a:t>
          </a:r>
        </a:p>
      </dgm:t>
    </dgm:pt>
    <dgm:pt modelId="{53DA2C9D-E0C3-4251-883E-9C649D34E2CE}" type="parTrans" cxnId="{DDF96FE6-2BE1-4CDB-9258-A0DE37E90596}">
      <dgm:prSet/>
      <dgm:spPr/>
      <dgm:t>
        <a:bodyPr/>
        <a:lstStyle/>
        <a:p>
          <a:endParaRPr lang="pl-PL"/>
        </a:p>
      </dgm:t>
    </dgm:pt>
    <dgm:pt modelId="{E980E304-6346-4CD6-A3B8-D2D5A43E2051}" type="sibTrans" cxnId="{DDF96FE6-2BE1-4CDB-9258-A0DE37E90596}">
      <dgm:prSet/>
      <dgm:spPr/>
      <dgm:t>
        <a:bodyPr/>
        <a:lstStyle/>
        <a:p>
          <a:endParaRPr lang="pl-PL"/>
        </a:p>
      </dgm:t>
    </dgm:pt>
    <dgm:pt modelId="{9ADB69FE-6918-46E9-8851-F9EAB76D5D45}">
      <dgm:prSet/>
      <dgm:spPr/>
      <dgm:t>
        <a:bodyPr/>
        <a:lstStyle/>
        <a:p>
          <a:r>
            <a:rPr lang="pl-PL" dirty="0"/>
            <a:t>UPRAWDOPODOBNIENIE WYSTĄPIENIA SZKODY</a:t>
          </a:r>
        </a:p>
      </dgm:t>
    </dgm:pt>
    <dgm:pt modelId="{2B918616-DBF9-4882-8B8F-43C88613F1D2}" type="parTrans" cxnId="{9805C5DF-223E-4A6E-A681-E125227CAB27}">
      <dgm:prSet/>
      <dgm:spPr/>
    </dgm:pt>
    <dgm:pt modelId="{EABE159D-AD41-498F-87DB-D5061DD8CA39}" type="sibTrans" cxnId="{9805C5DF-223E-4A6E-A681-E125227CAB27}">
      <dgm:prSet/>
      <dgm:spPr/>
    </dgm:pt>
    <dgm:pt modelId="{F9093DFC-C6FD-4971-816F-E5E8C8B73162}" type="pres">
      <dgm:prSet presAssocID="{61FE9B59-83C3-4926-A373-7BD7A309BDD2}" presName="diagram" presStyleCnt="0">
        <dgm:presLayoutVars>
          <dgm:dir/>
          <dgm:resizeHandles val="exact"/>
        </dgm:presLayoutVars>
      </dgm:prSet>
      <dgm:spPr/>
    </dgm:pt>
    <dgm:pt modelId="{4A63CD27-B130-4073-856C-A171B8679BCF}" type="pres">
      <dgm:prSet presAssocID="{B181C899-CB85-4213-A18A-B7D3E4109226}" presName="node" presStyleLbl="node1" presStyleIdx="0" presStyleCnt="6">
        <dgm:presLayoutVars>
          <dgm:bulletEnabled val="1"/>
        </dgm:presLayoutVars>
      </dgm:prSet>
      <dgm:spPr/>
    </dgm:pt>
    <dgm:pt modelId="{0EDC1466-AD0F-4A9C-9097-FB6566AB1CB6}" type="pres">
      <dgm:prSet presAssocID="{63008477-F054-48AF-A955-1D9C1D83B20E}" presName="sibTrans" presStyleCnt="0"/>
      <dgm:spPr/>
    </dgm:pt>
    <dgm:pt modelId="{DCDF3740-71EF-4824-AE5E-1B38A96E7103}" type="pres">
      <dgm:prSet presAssocID="{43541EF9-DD1C-44B4-9E2E-E43CB3BB6443}" presName="node" presStyleLbl="node1" presStyleIdx="1" presStyleCnt="6">
        <dgm:presLayoutVars>
          <dgm:bulletEnabled val="1"/>
        </dgm:presLayoutVars>
      </dgm:prSet>
      <dgm:spPr/>
    </dgm:pt>
    <dgm:pt modelId="{B7618DEF-4D87-4A79-8E37-AF819412F8CB}" type="pres">
      <dgm:prSet presAssocID="{2AAB924F-E0B6-4D11-8F3D-7D273547C8DD}" presName="sibTrans" presStyleCnt="0"/>
      <dgm:spPr/>
    </dgm:pt>
    <dgm:pt modelId="{6F57510E-BFB4-413A-80B9-B5A3C6F41C3A}" type="pres">
      <dgm:prSet presAssocID="{7316DA65-0231-452B-B1DC-8D4EA91DAEF4}" presName="node" presStyleLbl="node1" presStyleIdx="2" presStyleCnt="6">
        <dgm:presLayoutVars>
          <dgm:bulletEnabled val="1"/>
        </dgm:presLayoutVars>
      </dgm:prSet>
      <dgm:spPr/>
    </dgm:pt>
    <dgm:pt modelId="{EF19FA38-E5CD-4E68-B84F-D48D0E287FBC}" type="pres">
      <dgm:prSet presAssocID="{DC2E3CD0-6F3C-4BA1-9199-205684276718}" presName="sibTrans" presStyleCnt="0"/>
      <dgm:spPr/>
    </dgm:pt>
    <dgm:pt modelId="{04848967-FE3B-4554-8F51-8152DE8FFAD4}" type="pres">
      <dgm:prSet presAssocID="{9ADB69FE-6918-46E9-8851-F9EAB76D5D45}" presName="node" presStyleLbl="node1" presStyleIdx="3" presStyleCnt="6">
        <dgm:presLayoutVars>
          <dgm:bulletEnabled val="1"/>
        </dgm:presLayoutVars>
      </dgm:prSet>
      <dgm:spPr/>
    </dgm:pt>
    <dgm:pt modelId="{C0B936F3-62E8-42E6-B3D4-EBA809F7BBC3}" type="pres">
      <dgm:prSet presAssocID="{EABE159D-AD41-498F-87DB-D5061DD8CA39}" presName="sibTrans" presStyleCnt="0"/>
      <dgm:spPr/>
    </dgm:pt>
    <dgm:pt modelId="{A934012C-11AB-44DD-9863-4D2806F938CD}" type="pres">
      <dgm:prSet presAssocID="{67603E8F-89F5-452F-B847-F55CAE0552D7}" presName="node" presStyleLbl="node1" presStyleIdx="4" presStyleCnt="6">
        <dgm:presLayoutVars>
          <dgm:bulletEnabled val="1"/>
        </dgm:presLayoutVars>
      </dgm:prSet>
      <dgm:spPr/>
    </dgm:pt>
    <dgm:pt modelId="{A83E8D6E-0D20-41B2-90F1-20DD719BBC18}" type="pres">
      <dgm:prSet presAssocID="{60DE2EC4-534D-4E1D-BB6E-C3DC35B58114}" presName="sibTrans" presStyleCnt="0"/>
      <dgm:spPr/>
    </dgm:pt>
    <dgm:pt modelId="{2FF9B4E2-A952-4C49-9E64-F670D24A908E}" type="pres">
      <dgm:prSet presAssocID="{84B9DB91-15AE-4214-886F-55FAC9C148F4}" presName="node" presStyleLbl="node1" presStyleIdx="5" presStyleCnt="6">
        <dgm:presLayoutVars>
          <dgm:bulletEnabled val="1"/>
        </dgm:presLayoutVars>
      </dgm:prSet>
      <dgm:spPr/>
    </dgm:pt>
  </dgm:ptLst>
  <dgm:cxnLst>
    <dgm:cxn modelId="{1C570B0B-CA74-4354-BA5C-5FDD01A4F227}" type="presOf" srcId="{9ADB69FE-6918-46E9-8851-F9EAB76D5D45}" destId="{04848967-FE3B-4554-8F51-8152DE8FFAD4}" srcOrd="0" destOrd="0" presId="urn:microsoft.com/office/officeart/2005/8/layout/default"/>
    <dgm:cxn modelId="{8E8DAE15-8629-46A1-A3F6-19053C196689}" type="presOf" srcId="{84B9DB91-15AE-4214-886F-55FAC9C148F4}" destId="{2FF9B4E2-A952-4C49-9E64-F670D24A908E}" srcOrd="0" destOrd="0" presId="urn:microsoft.com/office/officeart/2005/8/layout/default"/>
    <dgm:cxn modelId="{D9A81427-13D8-466A-9330-F6BAF6FD5E9B}" type="presOf" srcId="{B181C899-CB85-4213-A18A-B7D3E4109226}" destId="{4A63CD27-B130-4073-856C-A171B8679BCF}" srcOrd="0" destOrd="0" presId="urn:microsoft.com/office/officeart/2005/8/layout/default"/>
    <dgm:cxn modelId="{6A8ED164-56D4-494D-BD5A-CC271C254685}" srcId="{61FE9B59-83C3-4926-A373-7BD7A309BDD2}" destId="{B181C899-CB85-4213-A18A-B7D3E4109226}" srcOrd="0" destOrd="0" parTransId="{DDF5D1BE-5DFE-4BA5-8B9D-D7E22C9D2471}" sibTransId="{63008477-F054-48AF-A955-1D9C1D83B20E}"/>
    <dgm:cxn modelId="{EEB11870-65DA-4633-8C95-C0CF26E88F19}" type="presOf" srcId="{7316DA65-0231-452B-B1DC-8D4EA91DAEF4}" destId="{6F57510E-BFB4-413A-80B9-B5A3C6F41C3A}" srcOrd="0" destOrd="0" presId="urn:microsoft.com/office/officeart/2005/8/layout/default"/>
    <dgm:cxn modelId="{27175B80-92DC-44D0-94AA-05F265ABA766}" srcId="{61FE9B59-83C3-4926-A373-7BD7A309BDD2}" destId="{67603E8F-89F5-452F-B847-F55CAE0552D7}" srcOrd="4" destOrd="0" parTransId="{8DBE1B10-54EC-49DE-86E3-962D37B94A94}" sibTransId="{60DE2EC4-534D-4E1D-BB6E-C3DC35B58114}"/>
    <dgm:cxn modelId="{937A108A-24D7-4595-98E5-DBE605499808}" srcId="{61FE9B59-83C3-4926-A373-7BD7A309BDD2}" destId="{7316DA65-0231-452B-B1DC-8D4EA91DAEF4}" srcOrd="2" destOrd="0" parTransId="{732CB84F-E28A-4473-B4DF-0A5913C99D97}" sibTransId="{DC2E3CD0-6F3C-4BA1-9199-205684276718}"/>
    <dgm:cxn modelId="{36E75BA3-C84B-49BB-B265-BA1FE8C85156}" srcId="{61FE9B59-83C3-4926-A373-7BD7A309BDD2}" destId="{43541EF9-DD1C-44B4-9E2E-E43CB3BB6443}" srcOrd="1" destOrd="0" parTransId="{E74382CF-510E-4647-A8D8-DE466A6A65BA}" sibTransId="{2AAB924F-E0B6-4D11-8F3D-7D273547C8DD}"/>
    <dgm:cxn modelId="{9BE141AF-4079-46FF-BB4B-41CF575EAFEF}" type="presOf" srcId="{67603E8F-89F5-452F-B847-F55CAE0552D7}" destId="{A934012C-11AB-44DD-9863-4D2806F938CD}" srcOrd="0" destOrd="0" presId="urn:microsoft.com/office/officeart/2005/8/layout/default"/>
    <dgm:cxn modelId="{BB332DC9-04FA-4B11-B9ED-BFBA2F3B1A21}" type="presOf" srcId="{61FE9B59-83C3-4926-A373-7BD7A309BDD2}" destId="{F9093DFC-C6FD-4971-816F-E5E8C8B73162}" srcOrd="0" destOrd="0" presId="urn:microsoft.com/office/officeart/2005/8/layout/default"/>
    <dgm:cxn modelId="{9805C5DF-223E-4A6E-A681-E125227CAB27}" srcId="{61FE9B59-83C3-4926-A373-7BD7A309BDD2}" destId="{9ADB69FE-6918-46E9-8851-F9EAB76D5D45}" srcOrd="3" destOrd="0" parTransId="{2B918616-DBF9-4882-8B8F-43C88613F1D2}" sibTransId="{EABE159D-AD41-498F-87DB-D5061DD8CA39}"/>
    <dgm:cxn modelId="{DDF96FE6-2BE1-4CDB-9258-A0DE37E90596}" srcId="{61FE9B59-83C3-4926-A373-7BD7A309BDD2}" destId="{84B9DB91-15AE-4214-886F-55FAC9C148F4}" srcOrd="5" destOrd="0" parTransId="{53DA2C9D-E0C3-4251-883E-9C649D34E2CE}" sibTransId="{E980E304-6346-4CD6-A3B8-D2D5A43E2051}"/>
    <dgm:cxn modelId="{451B92ED-62F5-49B8-9EBE-97218621D593}" type="presOf" srcId="{43541EF9-DD1C-44B4-9E2E-E43CB3BB6443}" destId="{DCDF3740-71EF-4824-AE5E-1B38A96E7103}" srcOrd="0" destOrd="0" presId="urn:microsoft.com/office/officeart/2005/8/layout/default"/>
    <dgm:cxn modelId="{BE27AE84-5C3F-4346-B500-A48C2683E3E8}" type="presParOf" srcId="{F9093DFC-C6FD-4971-816F-E5E8C8B73162}" destId="{4A63CD27-B130-4073-856C-A171B8679BCF}" srcOrd="0" destOrd="0" presId="urn:microsoft.com/office/officeart/2005/8/layout/default"/>
    <dgm:cxn modelId="{CDAD7796-8B44-46C3-8D77-141684119A9E}" type="presParOf" srcId="{F9093DFC-C6FD-4971-816F-E5E8C8B73162}" destId="{0EDC1466-AD0F-4A9C-9097-FB6566AB1CB6}" srcOrd="1" destOrd="0" presId="urn:microsoft.com/office/officeart/2005/8/layout/default"/>
    <dgm:cxn modelId="{3789A0ED-5D87-4BC5-B9D7-E1FF2921813C}" type="presParOf" srcId="{F9093DFC-C6FD-4971-816F-E5E8C8B73162}" destId="{DCDF3740-71EF-4824-AE5E-1B38A96E7103}" srcOrd="2" destOrd="0" presId="urn:microsoft.com/office/officeart/2005/8/layout/default"/>
    <dgm:cxn modelId="{9602E8CD-D78B-4311-8AAA-9AA83A5334E1}" type="presParOf" srcId="{F9093DFC-C6FD-4971-816F-E5E8C8B73162}" destId="{B7618DEF-4D87-4A79-8E37-AF819412F8CB}" srcOrd="3" destOrd="0" presId="urn:microsoft.com/office/officeart/2005/8/layout/default"/>
    <dgm:cxn modelId="{B9037E93-9D33-44C8-A707-CC738494A925}" type="presParOf" srcId="{F9093DFC-C6FD-4971-816F-E5E8C8B73162}" destId="{6F57510E-BFB4-413A-80B9-B5A3C6F41C3A}" srcOrd="4" destOrd="0" presId="urn:microsoft.com/office/officeart/2005/8/layout/default"/>
    <dgm:cxn modelId="{C6240E89-35D7-4788-A724-57E620B3AA28}" type="presParOf" srcId="{F9093DFC-C6FD-4971-816F-E5E8C8B73162}" destId="{EF19FA38-E5CD-4E68-B84F-D48D0E287FBC}" srcOrd="5" destOrd="0" presId="urn:microsoft.com/office/officeart/2005/8/layout/default"/>
    <dgm:cxn modelId="{B7053FDA-EB9F-4D01-84D3-B3FAFC417DC0}" type="presParOf" srcId="{F9093DFC-C6FD-4971-816F-E5E8C8B73162}" destId="{04848967-FE3B-4554-8F51-8152DE8FFAD4}" srcOrd="6" destOrd="0" presId="urn:microsoft.com/office/officeart/2005/8/layout/default"/>
    <dgm:cxn modelId="{6D22EAFD-DBC8-4689-B846-00AA450A06F6}" type="presParOf" srcId="{F9093DFC-C6FD-4971-816F-E5E8C8B73162}" destId="{C0B936F3-62E8-42E6-B3D4-EBA809F7BBC3}" srcOrd="7" destOrd="0" presId="urn:microsoft.com/office/officeart/2005/8/layout/default"/>
    <dgm:cxn modelId="{D697B2D6-9FEE-4296-978B-9938308CBE93}" type="presParOf" srcId="{F9093DFC-C6FD-4971-816F-E5E8C8B73162}" destId="{A934012C-11AB-44DD-9863-4D2806F938CD}" srcOrd="8" destOrd="0" presId="urn:microsoft.com/office/officeart/2005/8/layout/default"/>
    <dgm:cxn modelId="{E7E89284-5099-4D41-B5D6-8D0A8BC95AFE}" type="presParOf" srcId="{F9093DFC-C6FD-4971-816F-E5E8C8B73162}" destId="{A83E8D6E-0D20-41B2-90F1-20DD719BBC18}" srcOrd="9" destOrd="0" presId="urn:microsoft.com/office/officeart/2005/8/layout/default"/>
    <dgm:cxn modelId="{EC86131B-58C5-4771-9784-53987E71797E}" type="presParOf" srcId="{F9093DFC-C6FD-4971-816F-E5E8C8B73162}" destId="{2FF9B4E2-A952-4C49-9E64-F670D24A908E}"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03A692-53DC-4671-B4A5-3A85EE7E6950}">
      <dsp:nvSpPr>
        <dsp:cNvPr id="0" name=""/>
        <dsp:cNvSpPr/>
      </dsp:nvSpPr>
      <dsp:spPr>
        <a:xfrm>
          <a:off x="175577" y="308"/>
          <a:ext cx="2398514" cy="1439108"/>
        </a:xfrm>
        <a:prstGeom prst="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WARUNKI DLA POZWU</a:t>
          </a:r>
        </a:p>
      </dsp:txBody>
      <dsp:txXfrm>
        <a:off x="175577" y="308"/>
        <a:ext cx="2398514" cy="1439108"/>
      </dsp:txXfrm>
    </dsp:sp>
    <dsp:sp modelId="{1CFC69CD-8FAF-4B3F-B12E-B1C1EF5A4B09}">
      <dsp:nvSpPr>
        <dsp:cNvPr id="0" name=""/>
        <dsp:cNvSpPr/>
      </dsp:nvSpPr>
      <dsp:spPr>
        <a:xfrm>
          <a:off x="2813942" y="308"/>
          <a:ext cx="2398514" cy="1439108"/>
        </a:xfrm>
        <a:prstGeom prst="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OZNACZENIE SKARŻONEGO ORZECZENIA</a:t>
          </a:r>
        </a:p>
      </dsp:txBody>
      <dsp:txXfrm>
        <a:off x="2813942" y="308"/>
        <a:ext cx="2398514" cy="1439108"/>
      </dsp:txXfrm>
    </dsp:sp>
    <dsp:sp modelId="{42F4E46E-BCDD-44EE-99E7-8981B53D7382}">
      <dsp:nvSpPr>
        <dsp:cNvPr id="0" name=""/>
        <dsp:cNvSpPr/>
      </dsp:nvSpPr>
      <dsp:spPr>
        <a:xfrm>
          <a:off x="5452308" y="308"/>
          <a:ext cx="2398514" cy="1439108"/>
        </a:xfrm>
        <a:prstGeom prst="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PODSTAWA WZNOWIENIA</a:t>
          </a:r>
        </a:p>
      </dsp:txBody>
      <dsp:txXfrm>
        <a:off x="5452308" y="308"/>
        <a:ext cx="2398514" cy="1439108"/>
      </dsp:txXfrm>
    </dsp:sp>
    <dsp:sp modelId="{F33CBAFC-2084-4726-A34E-B6CD16A6EFB7}">
      <dsp:nvSpPr>
        <dsp:cNvPr id="0" name=""/>
        <dsp:cNvSpPr/>
      </dsp:nvSpPr>
      <dsp:spPr>
        <a:xfrm>
          <a:off x="175577" y="1679268"/>
          <a:ext cx="2398514" cy="1439108"/>
        </a:xfrm>
        <a:prstGeom prst="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UZASADNIENIE PODSTAWY</a:t>
          </a:r>
        </a:p>
      </dsp:txBody>
      <dsp:txXfrm>
        <a:off x="175577" y="1679268"/>
        <a:ext cx="2398514" cy="1439108"/>
      </dsp:txXfrm>
    </dsp:sp>
    <dsp:sp modelId="{82D36B9C-414D-442B-BB5F-2AA75BA35C33}">
      <dsp:nvSpPr>
        <dsp:cNvPr id="0" name=""/>
        <dsp:cNvSpPr/>
      </dsp:nvSpPr>
      <dsp:spPr>
        <a:xfrm>
          <a:off x="2813942" y="1679268"/>
          <a:ext cx="2398514" cy="1439108"/>
        </a:xfrm>
        <a:prstGeom prst="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OKOLICZNOŚCI DOT. ZACHOWANIA TERMINU DO WNIESIENIA SKARGI</a:t>
          </a:r>
        </a:p>
      </dsp:txBody>
      <dsp:txXfrm>
        <a:off x="2813942" y="1679268"/>
        <a:ext cx="2398514" cy="1439108"/>
      </dsp:txXfrm>
    </dsp:sp>
    <dsp:sp modelId="{67588E52-9872-401C-B0E5-AD9682CB5FB4}">
      <dsp:nvSpPr>
        <dsp:cNvPr id="0" name=""/>
        <dsp:cNvSpPr/>
      </dsp:nvSpPr>
      <dsp:spPr>
        <a:xfrm>
          <a:off x="5452308" y="1679268"/>
          <a:ext cx="2398514" cy="1439108"/>
        </a:xfrm>
        <a:prstGeom prst="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WNIOSEK O UCHYLENIE LUB ZMIANĘ ZASKARŻONEGO ORZECZENIA</a:t>
          </a:r>
        </a:p>
      </dsp:txBody>
      <dsp:txXfrm>
        <a:off x="5452308" y="1679268"/>
        <a:ext cx="2398514" cy="14391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63CD27-B130-4073-856C-A171B8679BCF}">
      <dsp:nvSpPr>
        <dsp:cNvPr id="0" name=""/>
        <dsp:cNvSpPr/>
      </dsp:nvSpPr>
      <dsp:spPr>
        <a:xfrm>
          <a:off x="0" y="545851"/>
          <a:ext cx="3707804" cy="2224682"/>
        </a:xfrm>
        <a:prstGeom prst="rect">
          <a:avLst/>
        </a:prstGeom>
        <a:solidFill>
          <a:schemeClr val="accent4">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OZNACZENIE ORZECZENIA + WSKAZANIE CZY ORZECZENIE SKARŻONE JEST W CAŁOŚCI CZY CZĘŚCI</a:t>
          </a:r>
        </a:p>
      </dsp:txBody>
      <dsp:txXfrm>
        <a:off x="0" y="545851"/>
        <a:ext cx="3707804" cy="2224682"/>
      </dsp:txXfrm>
    </dsp:sp>
    <dsp:sp modelId="{DCDF3740-71EF-4824-AE5E-1B38A96E7103}">
      <dsp:nvSpPr>
        <dsp:cNvPr id="0" name=""/>
        <dsp:cNvSpPr/>
      </dsp:nvSpPr>
      <dsp:spPr>
        <a:xfrm>
          <a:off x="4078585" y="545851"/>
          <a:ext cx="3707804" cy="2224682"/>
        </a:xfrm>
        <a:prstGeom prst="rect">
          <a:avLst/>
        </a:prstGeom>
        <a:solidFill>
          <a:schemeClr val="accent4">
            <a:alpha val="90000"/>
            <a:hueOff val="0"/>
            <a:satOff val="0"/>
            <a:lumOff val="0"/>
            <a:alphaOff val="-8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PRZYTOCZENIE PODSTAW SKARGI WRAZ Z ICH UZASADNIENIEM</a:t>
          </a:r>
        </a:p>
      </dsp:txBody>
      <dsp:txXfrm>
        <a:off x="4078585" y="545851"/>
        <a:ext cx="3707804" cy="2224682"/>
      </dsp:txXfrm>
    </dsp:sp>
    <dsp:sp modelId="{6F57510E-BFB4-413A-80B9-B5A3C6F41C3A}">
      <dsp:nvSpPr>
        <dsp:cNvPr id="0" name=""/>
        <dsp:cNvSpPr/>
      </dsp:nvSpPr>
      <dsp:spPr>
        <a:xfrm>
          <a:off x="8157170" y="545851"/>
          <a:ext cx="3707804" cy="2224682"/>
        </a:xfrm>
        <a:prstGeom prst="rect">
          <a:avLst/>
        </a:prstGeom>
        <a:solidFill>
          <a:schemeClr val="accent4">
            <a:alpha val="90000"/>
            <a:hueOff val="0"/>
            <a:satOff val="0"/>
            <a:lumOff val="0"/>
            <a:alphaOff val="-16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WSKAZANIE KONKRETNEGO PRZEPISU PRAWA, Z KTÓRYM ZASKARŻONY WYROK JEST NIEZGODNY</a:t>
          </a:r>
        </a:p>
      </dsp:txBody>
      <dsp:txXfrm>
        <a:off x="8157170" y="545851"/>
        <a:ext cx="3707804" cy="2224682"/>
      </dsp:txXfrm>
    </dsp:sp>
    <dsp:sp modelId="{04848967-FE3B-4554-8F51-8152DE8FFAD4}">
      <dsp:nvSpPr>
        <dsp:cNvPr id="0" name=""/>
        <dsp:cNvSpPr/>
      </dsp:nvSpPr>
      <dsp:spPr>
        <a:xfrm>
          <a:off x="0" y="3141315"/>
          <a:ext cx="3707804" cy="2224682"/>
        </a:xfrm>
        <a:prstGeom prst="rect">
          <a:avLst/>
        </a:prstGeom>
        <a:solidFill>
          <a:schemeClr val="accent4">
            <a:alpha val="90000"/>
            <a:hueOff val="0"/>
            <a:satOff val="0"/>
            <a:lumOff val="0"/>
            <a:alphaOff val="-24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UPRAWDOPODOBNIENIE WYSTĄPIENIA SZKODY</a:t>
          </a:r>
        </a:p>
      </dsp:txBody>
      <dsp:txXfrm>
        <a:off x="0" y="3141315"/>
        <a:ext cx="3707804" cy="2224682"/>
      </dsp:txXfrm>
    </dsp:sp>
    <dsp:sp modelId="{A934012C-11AB-44DD-9863-4D2806F938CD}">
      <dsp:nvSpPr>
        <dsp:cNvPr id="0" name=""/>
        <dsp:cNvSpPr/>
      </dsp:nvSpPr>
      <dsp:spPr>
        <a:xfrm>
          <a:off x="4078585" y="3141315"/>
          <a:ext cx="3707804" cy="2224682"/>
        </a:xfrm>
        <a:prstGeom prst="rect">
          <a:avLst/>
        </a:prstGeom>
        <a:solidFill>
          <a:schemeClr val="accent4">
            <a:alpha val="90000"/>
            <a:hueOff val="0"/>
            <a:satOff val="0"/>
            <a:lumOff val="0"/>
            <a:alphaOff val="-32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WYKAZANIE, ŻE WZRUSZENIE ORZECZENIA NIE BYŁO I NIE JEST MOŻLIWE W DRODZE INNYCH ŚRODKÓW PRAWNYCH</a:t>
          </a:r>
        </a:p>
      </dsp:txBody>
      <dsp:txXfrm>
        <a:off x="4078585" y="3141315"/>
        <a:ext cx="3707804" cy="2224682"/>
      </dsp:txXfrm>
    </dsp:sp>
    <dsp:sp modelId="{2FF9B4E2-A952-4C49-9E64-F670D24A908E}">
      <dsp:nvSpPr>
        <dsp:cNvPr id="0" name=""/>
        <dsp:cNvSpPr/>
      </dsp:nvSpPr>
      <dsp:spPr>
        <a:xfrm>
          <a:off x="8157170" y="3141315"/>
          <a:ext cx="3707804" cy="2224682"/>
        </a:xfrm>
        <a:prstGeom prst="rect">
          <a:avLst/>
        </a:prstGeom>
        <a:solidFill>
          <a:schemeClr val="accent4">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WNIOSEK O STWIERDZENIE NIEZGODNOŚCI ORZECZENIA Z PRAWEM</a:t>
          </a:r>
        </a:p>
      </dsp:txBody>
      <dsp:txXfrm>
        <a:off x="8157170" y="3141315"/>
        <a:ext cx="3707804" cy="222468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161D9-BF63-4602-A6AC-7F60721754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pl-PL"/>
          </a:p>
        </p:txBody>
      </p:sp>
      <p:sp>
        <p:nvSpPr>
          <p:cNvPr id="3" name="Subtitle 2">
            <a:extLst>
              <a:ext uri="{FF2B5EF4-FFF2-40B4-BE49-F238E27FC236}">
                <a16:creationId xmlns:a16="http://schemas.microsoft.com/office/drawing/2014/main" id="{5C52968A-8CA6-4664-8362-50094BD422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pl-PL"/>
          </a:p>
        </p:txBody>
      </p:sp>
      <p:sp>
        <p:nvSpPr>
          <p:cNvPr id="4" name="Date Placeholder 3">
            <a:extLst>
              <a:ext uri="{FF2B5EF4-FFF2-40B4-BE49-F238E27FC236}">
                <a16:creationId xmlns:a16="http://schemas.microsoft.com/office/drawing/2014/main" id="{90C92C89-5204-4C24-8F7D-4C9FECE26B69}"/>
              </a:ext>
            </a:extLst>
          </p:cNvPr>
          <p:cNvSpPr>
            <a:spLocks noGrp="1"/>
          </p:cNvSpPr>
          <p:nvPr>
            <p:ph type="dt" sz="half" idx="10"/>
          </p:nvPr>
        </p:nvSpPr>
        <p:spPr/>
        <p:txBody>
          <a:bodyPr/>
          <a:lstStyle/>
          <a:p>
            <a:fld id="{54764B2E-033F-4593-A663-1FA20E9015C9}" type="datetimeFigureOut">
              <a:rPr lang="pl-PL" smtClean="0"/>
              <a:t>12.05.2023</a:t>
            </a:fld>
            <a:endParaRPr lang="pl-PL"/>
          </a:p>
        </p:txBody>
      </p:sp>
      <p:sp>
        <p:nvSpPr>
          <p:cNvPr id="5" name="Footer Placeholder 4">
            <a:extLst>
              <a:ext uri="{FF2B5EF4-FFF2-40B4-BE49-F238E27FC236}">
                <a16:creationId xmlns:a16="http://schemas.microsoft.com/office/drawing/2014/main" id="{B5005A2A-B0AB-4C71-B929-AF31E0381AEE}"/>
              </a:ext>
            </a:extLst>
          </p:cNvPr>
          <p:cNvSpPr>
            <a:spLocks noGrp="1"/>
          </p:cNvSpPr>
          <p:nvPr>
            <p:ph type="ftr" sz="quarter" idx="11"/>
          </p:nvPr>
        </p:nvSpPr>
        <p:spPr/>
        <p:txBody>
          <a:bodyPr/>
          <a:lstStyle/>
          <a:p>
            <a:endParaRPr lang="pl-PL"/>
          </a:p>
        </p:txBody>
      </p:sp>
      <p:sp>
        <p:nvSpPr>
          <p:cNvPr id="6" name="Slide Number Placeholder 5">
            <a:extLst>
              <a:ext uri="{FF2B5EF4-FFF2-40B4-BE49-F238E27FC236}">
                <a16:creationId xmlns:a16="http://schemas.microsoft.com/office/drawing/2014/main" id="{7D072343-94F3-4421-AB66-F7200D5E01C7}"/>
              </a:ext>
            </a:extLst>
          </p:cNvPr>
          <p:cNvSpPr>
            <a:spLocks noGrp="1"/>
          </p:cNvSpPr>
          <p:nvPr>
            <p:ph type="sldNum" sz="quarter" idx="12"/>
          </p:nvPr>
        </p:nvSpPr>
        <p:spPr/>
        <p:txBody>
          <a:bodyPr/>
          <a:lstStyle/>
          <a:p>
            <a:fld id="{F670AEE5-79D5-4722-AE31-9107763ABD9A}" type="slidenum">
              <a:rPr lang="pl-PL" smtClean="0"/>
              <a:t>‹#›</a:t>
            </a:fld>
            <a:endParaRPr lang="pl-PL"/>
          </a:p>
        </p:txBody>
      </p:sp>
    </p:spTree>
    <p:extLst>
      <p:ext uri="{BB962C8B-B14F-4D97-AF65-F5344CB8AC3E}">
        <p14:creationId xmlns:p14="http://schemas.microsoft.com/office/powerpoint/2010/main" val="173692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4AB05-BFD6-4CCA-95A9-CF582FED8D25}"/>
              </a:ext>
            </a:extLst>
          </p:cNvPr>
          <p:cNvSpPr>
            <a:spLocks noGrp="1"/>
          </p:cNvSpPr>
          <p:nvPr>
            <p:ph type="title"/>
          </p:nvPr>
        </p:nvSpPr>
        <p:spPr/>
        <p:txBody>
          <a:bodyPr/>
          <a:lstStyle/>
          <a:p>
            <a:r>
              <a:rPr lang="en-US"/>
              <a:t>Click to edit Master title style</a:t>
            </a:r>
            <a:endParaRPr lang="pl-PL"/>
          </a:p>
        </p:txBody>
      </p:sp>
      <p:sp>
        <p:nvSpPr>
          <p:cNvPr id="3" name="Vertical Text Placeholder 2">
            <a:extLst>
              <a:ext uri="{FF2B5EF4-FFF2-40B4-BE49-F238E27FC236}">
                <a16:creationId xmlns:a16="http://schemas.microsoft.com/office/drawing/2014/main" id="{9DAC1F2A-20AE-4624-A79D-230BA3F9DA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6E005BFB-DAFE-4214-B2E1-427DA7AA0DC2}"/>
              </a:ext>
            </a:extLst>
          </p:cNvPr>
          <p:cNvSpPr>
            <a:spLocks noGrp="1"/>
          </p:cNvSpPr>
          <p:nvPr>
            <p:ph type="dt" sz="half" idx="10"/>
          </p:nvPr>
        </p:nvSpPr>
        <p:spPr/>
        <p:txBody>
          <a:bodyPr/>
          <a:lstStyle/>
          <a:p>
            <a:fld id="{54764B2E-033F-4593-A663-1FA20E9015C9}" type="datetimeFigureOut">
              <a:rPr lang="pl-PL" smtClean="0"/>
              <a:t>12.05.2023</a:t>
            </a:fld>
            <a:endParaRPr lang="pl-PL"/>
          </a:p>
        </p:txBody>
      </p:sp>
      <p:sp>
        <p:nvSpPr>
          <p:cNvPr id="5" name="Footer Placeholder 4">
            <a:extLst>
              <a:ext uri="{FF2B5EF4-FFF2-40B4-BE49-F238E27FC236}">
                <a16:creationId xmlns:a16="http://schemas.microsoft.com/office/drawing/2014/main" id="{A39A82FD-AEFA-4583-9A58-D0C42CF450AD}"/>
              </a:ext>
            </a:extLst>
          </p:cNvPr>
          <p:cNvSpPr>
            <a:spLocks noGrp="1"/>
          </p:cNvSpPr>
          <p:nvPr>
            <p:ph type="ftr" sz="quarter" idx="11"/>
          </p:nvPr>
        </p:nvSpPr>
        <p:spPr/>
        <p:txBody>
          <a:bodyPr/>
          <a:lstStyle/>
          <a:p>
            <a:endParaRPr lang="pl-PL"/>
          </a:p>
        </p:txBody>
      </p:sp>
      <p:sp>
        <p:nvSpPr>
          <p:cNvPr id="6" name="Slide Number Placeholder 5">
            <a:extLst>
              <a:ext uri="{FF2B5EF4-FFF2-40B4-BE49-F238E27FC236}">
                <a16:creationId xmlns:a16="http://schemas.microsoft.com/office/drawing/2014/main" id="{B92949F8-15F4-401C-B1D8-7D12DA73440F}"/>
              </a:ext>
            </a:extLst>
          </p:cNvPr>
          <p:cNvSpPr>
            <a:spLocks noGrp="1"/>
          </p:cNvSpPr>
          <p:nvPr>
            <p:ph type="sldNum" sz="quarter" idx="12"/>
          </p:nvPr>
        </p:nvSpPr>
        <p:spPr/>
        <p:txBody>
          <a:bodyPr/>
          <a:lstStyle/>
          <a:p>
            <a:fld id="{F670AEE5-79D5-4722-AE31-9107763ABD9A}" type="slidenum">
              <a:rPr lang="pl-PL" smtClean="0"/>
              <a:t>‹#›</a:t>
            </a:fld>
            <a:endParaRPr lang="pl-PL"/>
          </a:p>
        </p:txBody>
      </p:sp>
    </p:spTree>
    <p:extLst>
      <p:ext uri="{BB962C8B-B14F-4D97-AF65-F5344CB8AC3E}">
        <p14:creationId xmlns:p14="http://schemas.microsoft.com/office/powerpoint/2010/main" val="3937090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250B1C-0914-4778-8FE5-A7DFCB9DBE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pl-PL"/>
          </a:p>
        </p:txBody>
      </p:sp>
      <p:sp>
        <p:nvSpPr>
          <p:cNvPr id="3" name="Vertical Text Placeholder 2">
            <a:extLst>
              <a:ext uri="{FF2B5EF4-FFF2-40B4-BE49-F238E27FC236}">
                <a16:creationId xmlns:a16="http://schemas.microsoft.com/office/drawing/2014/main" id="{A79C2F15-4EBB-4783-904F-40ABF07535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83536799-9A30-43D1-8CFE-17663500D9E2}"/>
              </a:ext>
            </a:extLst>
          </p:cNvPr>
          <p:cNvSpPr>
            <a:spLocks noGrp="1"/>
          </p:cNvSpPr>
          <p:nvPr>
            <p:ph type="dt" sz="half" idx="10"/>
          </p:nvPr>
        </p:nvSpPr>
        <p:spPr/>
        <p:txBody>
          <a:bodyPr/>
          <a:lstStyle/>
          <a:p>
            <a:fld id="{54764B2E-033F-4593-A663-1FA20E9015C9}" type="datetimeFigureOut">
              <a:rPr lang="pl-PL" smtClean="0"/>
              <a:t>12.05.2023</a:t>
            </a:fld>
            <a:endParaRPr lang="pl-PL"/>
          </a:p>
        </p:txBody>
      </p:sp>
      <p:sp>
        <p:nvSpPr>
          <p:cNvPr id="5" name="Footer Placeholder 4">
            <a:extLst>
              <a:ext uri="{FF2B5EF4-FFF2-40B4-BE49-F238E27FC236}">
                <a16:creationId xmlns:a16="http://schemas.microsoft.com/office/drawing/2014/main" id="{DF2CB786-2255-42A5-9904-73C2264A3B68}"/>
              </a:ext>
            </a:extLst>
          </p:cNvPr>
          <p:cNvSpPr>
            <a:spLocks noGrp="1"/>
          </p:cNvSpPr>
          <p:nvPr>
            <p:ph type="ftr" sz="quarter" idx="11"/>
          </p:nvPr>
        </p:nvSpPr>
        <p:spPr/>
        <p:txBody>
          <a:bodyPr/>
          <a:lstStyle/>
          <a:p>
            <a:endParaRPr lang="pl-PL"/>
          </a:p>
        </p:txBody>
      </p:sp>
      <p:sp>
        <p:nvSpPr>
          <p:cNvPr id="6" name="Slide Number Placeholder 5">
            <a:extLst>
              <a:ext uri="{FF2B5EF4-FFF2-40B4-BE49-F238E27FC236}">
                <a16:creationId xmlns:a16="http://schemas.microsoft.com/office/drawing/2014/main" id="{F4021539-5C2E-4F25-8907-C2D4C17C9E04}"/>
              </a:ext>
            </a:extLst>
          </p:cNvPr>
          <p:cNvSpPr>
            <a:spLocks noGrp="1"/>
          </p:cNvSpPr>
          <p:nvPr>
            <p:ph type="sldNum" sz="quarter" idx="12"/>
          </p:nvPr>
        </p:nvSpPr>
        <p:spPr/>
        <p:txBody>
          <a:bodyPr/>
          <a:lstStyle/>
          <a:p>
            <a:fld id="{F670AEE5-79D5-4722-AE31-9107763ABD9A}" type="slidenum">
              <a:rPr lang="pl-PL" smtClean="0"/>
              <a:t>‹#›</a:t>
            </a:fld>
            <a:endParaRPr lang="pl-PL"/>
          </a:p>
        </p:txBody>
      </p:sp>
    </p:spTree>
    <p:extLst>
      <p:ext uri="{BB962C8B-B14F-4D97-AF65-F5344CB8AC3E}">
        <p14:creationId xmlns:p14="http://schemas.microsoft.com/office/powerpoint/2010/main" val="2233699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21C7C-A948-40C5-B147-F2D7FA177CDE}"/>
              </a:ext>
            </a:extLst>
          </p:cNvPr>
          <p:cNvSpPr>
            <a:spLocks noGrp="1"/>
          </p:cNvSpPr>
          <p:nvPr>
            <p:ph type="title"/>
          </p:nvPr>
        </p:nvSpPr>
        <p:spPr/>
        <p:txBody>
          <a:bodyPr/>
          <a:lstStyle/>
          <a:p>
            <a:r>
              <a:rPr lang="en-US"/>
              <a:t>Click to edit Master title style</a:t>
            </a:r>
            <a:endParaRPr lang="pl-PL"/>
          </a:p>
        </p:txBody>
      </p:sp>
      <p:sp>
        <p:nvSpPr>
          <p:cNvPr id="3" name="Content Placeholder 2">
            <a:extLst>
              <a:ext uri="{FF2B5EF4-FFF2-40B4-BE49-F238E27FC236}">
                <a16:creationId xmlns:a16="http://schemas.microsoft.com/office/drawing/2014/main" id="{6A69B98C-0317-4D2E-B6E1-59D606F4EF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F2F19462-61AD-4626-BCE9-7AA3523CAE91}"/>
              </a:ext>
            </a:extLst>
          </p:cNvPr>
          <p:cNvSpPr>
            <a:spLocks noGrp="1"/>
          </p:cNvSpPr>
          <p:nvPr>
            <p:ph type="dt" sz="half" idx="10"/>
          </p:nvPr>
        </p:nvSpPr>
        <p:spPr/>
        <p:txBody>
          <a:bodyPr/>
          <a:lstStyle/>
          <a:p>
            <a:fld id="{54764B2E-033F-4593-A663-1FA20E9015C9}" type="datetimeFigureOut">
              <a:rPr lang="pl-PL" smtClean="0"/>
              <a:t>12.05.2023</a:t>
            </a:fld>
            <a:endParaRPr lang="pl-PL"/>
          </a:p>
        </p:txBody>
      </p:sp>
      <p:sp>
        <p:nvSpPr>
          <p:cNvPr id="5" name="Footer Placeholder 4">
            <a:extLst>
              <a:ext uri="{FF2B5EF4-FFF2-40B4-BE49-F238E27FC236}">
                <a16:creationId xmlns:a16="http://schemas.microsoft.com/office/drawing/2014/main" id="{A220C5ED-22AB-4BED-B760-A081CFF3D1C9}"/>
              </a:ext>
            </a:extLst>
          </p:cNvPr>
          <p:cNvSpPr>
            <a:spLocks noGrp="1"/>
          </p:cNvSpPr>
          <p:nvPr>
            <p:ph type="ftr" sz="quarter" idx="11"/>
          </p:nvPr>
        </p:nvSpPr>
        <p:spPr/>
        <p:txBody>
          <a:bodyPr/>
          <a:lstStyle/>
          <a:p>
            <a:endParaRPr lang="pl-PL"/>
          </a:p>
        </p:txBody>
      </p:sp>
      <p:sp>
        <p:nvSpPr>
          <p:cNvPr id="6" name="Slide Number Placeholder 5">
            <a:extLst>
              <a:ext uri="{FF2B5EF4-FFF2-40B4-BE49-F238E27FC236}">
                <a16:creationId xmlns:a16="http://schemas.microsoft.com/office/drawing/2014/main" id="{86CEF7F3-E686-4CA5-ACB1-298F94FA6E40}"/>
              </a:ext>
            </a:extLst>
          </p:cNvPr>
          <p:cNvSpPr>
            <a:spLocks noGrp="1"/>
          </p:cNvSpPr>
          <p:nvPr>
            <p:ph type="sldNum" sz="quarter" idx="12"/>
          </p:nvPr>
        </p:nvSpPr>
        <p:spPr/>
        <p:txBody>
          <a:bodyPr/>
          <a:lstStyle/>
          <a:p>
            <a:fld id="{F670AEE5-79D5-4722-AE31-9107763ABD9A}" type="slidenum">
              <a:rPr lang="pl-PL" smtClean="0"/>
              <a:t>‹#›</a:t>
            </a:fld>
            <a:endParaRPr lang="pl-PL"/>
          </a:p>
        </p:txBody>
      </p:sp>
    </p:spTree>
    <p:extLst>
      <p:ext uri="{BB962C8B-B14F-4D97-AF65-F5344CB8AC3E}">
        <p14:creationId xmlns:p14="http://schemas.microsoft.com/office/powerpoint/2010/main" val="2985816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715F5-384D-45A2-9436-1D39609D6F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pl-PL"/>
          </a:p>
        </p:txBody>
      </p:sp>
      <p:sp>
        <p:nvSpPr>
          <p:cNvPr id="3" name="Text Placeholder 2">
            <a:extLst>
              <a:ext uri="{FF2B5EF4-FFF2-40B4-BE49-F238E27FC236}">
                <a16:creationId xmlns:a16="http://schemas.microsoft.com/office/drawing/2014/main" id="{33135491-1DE1-40A3-84F2-9D361467F3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283D4E-40E3-4A99-B080-90BAD9C64EF2}"/>
              </a:ext>
            </a:extLst>
          </p:cNvPr>
          <p:cNvSpPr>
            <a:spLocks noGrp="1"/>
          </p:cNvSpPr>
          <p:nvPr>
            <p:ph type="dt" sz="half" idx="10"/>
          </p:nvPr>
        </p:nvSpPr>
        <p:spPr/>
        <p:txBody>
          <a:bodyPr/>
          <a:lstStyle/>
          <a:p>
            <a:fld id="{54764B2E-033F-4593-A663-1FA20E9015C9}" type="datetimeFigureOut">
              <a:rPr lang="pl-PL" smtClean="0"/>
              <a:t>12.05.2023</a:t>
            </a:fld>
            <a:endParaRPr lang="pl-PL"/>
          </a:p>
        </p:txBody>
      </p:sp>
      <p:sp>
        <p:nvSpPr>
          <p:cNvPr id="5" name="Footer Placeholder 4">
            <a:extLst>
              <a:ext uri="{FF2B5EF4-FFF2-40B4-BE49-F238E27FC236}">
                <a16:creationId xmlns:a16="http://schemas.microsoft.com/office/drawing/2014/main" id="{AD20D0F6-D5FD-4C3E-81FF-F33616ABA061}"/>
              </a:ext>
            </a:extLst>
          </p:cNvPr>
          <p:cNvSpPr>
            <a:spLocks noGrp="1"/>
          </p:cNvSpPr>
          <p:nvPr>
            <p:ph type="ftr" sz="quarter" idx="11"/>
          </p:nvPr>
        </p:nvSpPr>
        <p:spPr/>
        <p:txBody>
          <a:bodyPr/>
          <a:lstStyle/>
          <a:p>
            <a:endParaRPr lang="pl-PL"/>
          </a:p>
        </p:txBody>
      </p:sp>
      <p:sp>
        <p:nvSpPr>
          <p:cNvPr id="6" name="Slide Number Placeholder 5">
            <a:extLst>
              <a:ext uri="{FF2B5EF4-FFF2-40B4-BE49-F238E27FC236}">
                <a16:creationId xmlns:a16="http://schemas.microsoft.com/office/drawing/2014/main" id="{B728FA9B-D557-4743-AFF8-A2254E94B0E2}"/>
              </a:ext>
            </a:extLst>
          </p:cNvPr>
          <p:cNvSpPr>
            <a:spLocks noGrp="1"/>
          </p:cNvSpPr>
          <p:nvPr>
            <p:ph type="sldNum" sz="quarter" idx="12"/>
          </p:nvPr>
        </p:nvSpPr>
        <p:spPr/>
        <p:txBody>
          <a:bodyPr/>
          <a:lstStyle/>
          <a:p>
            <a:fld id="{F670AEE5-79D5-4722-AE31-9107763ABD9A}" type="slidenum">
              <a:rPr lang="pl-PL" smtClean="0"/>
              <a:t>‹#›</a:t>
            </a:fld>
            <a:endParaRPr lang="pl-PL"/>
          </a:p>
        </p:txBody>
      </p:sp>
    </p:spTree>
    <p:extLst>
      <p:ext uri="{BB962C8B-B14F-4D97-AF65-F5344CB8AC3E}">
        <p14:creationId xmlns:p14="http://schemas.microsoft.com/office/powerpoint/2010/main" val="2078427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C231A-BAD8-4047-B952-B00945AF3250}"/>
              </a:ext>
            </a:extLst>
          </p:cNvPr>
          <p:cNvSpPr>
            <a:spLocks noGrp="1"/>
          </p:cNvSpPr>
          <p:nvPr>
            <p:ph type="title"/>
          </p:nvPr>
        </p:nvSpPr>
        <p:spPr/>
        <p:txBody>
          <a:bodyPr/>
          <a:lstStyle/>
          <a:p>
            <a:r>
              <a:rPr lang="en-US"/>
              <a:t>Click to edit Master title style</a:t>
            </a:r>
            <a:endParaRPr lang="pl-PL"/>
          </a:p>
        </p:txBody>
      </p:sp>
      <p:sp>
        <p:nvSpPr>
          <p:cNvPr id="3" name="Content Placeholder 2">
            <a:extLst>
              <a:ext uri="{FF2B5EF4-FFF2-40B4-BE49-F238E27FC236}">
                <a16:creationId xmlns:a16="http://schemas.microsoft.com/office/drawing/2014/main" id="{4D11A81E-5CFF-4571-8397-665B75DEAE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a:extLst>
              <a:ext uri="{FF2B5EF4-FFF2-40B4-BE49-F238E27FC236}">
                <a16:creationId xmlns:a16="http://schemas.microsoft.com/office/drawing/2014/main" id="{9169E9ED-5555-4248-9B05-8768C84968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Date Placeholder 4">
            <a:extLst>
              <a:ext uri="{FF2B5EF4-FFF2-40B4-BE49-F238E27FC236}">
                <a16:creationId xmlns:a16="http://schemas.microsoft.com/office/drawing/2014/main" id="{A9C64A82-BD44-4622-8BDA-C6E0DE14D497}"/>
              </a:ext>
            </a:extLst>
          </p:cNvPr>
          <p:cNvSpPr>
            <a:spLocks noGrp="1"/>
          </p:cNvSpPr>
          <p:nvPr>
            <p:ph type="dt" sz="half" idx="10"/>
          </p:nvPr>
        </p:nvSpPr>
        <p:spPr/>
        <p:txBody>
          <a:bodyPr/>
          <a:lstStyle/>
          <a:p>
            <a:fld id="{54764B2E-033F-4593-A663-1FA20E9015C9}" type="datetimeFigureOut">
              <a:rPr lang="pl-PL" smtClean="0"/>
              <a:t>12.05.2023</a:t>
            </a:fld>
            <a:endParaRPr lang="pl-PL"/>
          </a:p>
        </p:txBody>
      </p:sp>
      <p:sp>
        <p:nvSpPr>
          <p:cNvPr id="6" name="Footer Placeholder 5">
            <a:extLst>
              <a:ext uri="{FF2B5EF4-FFF2-40B4-BE49-F238E27FC236}">
                <a16:creationId xmlns:a16="http://schemas.microsoft.com/office/drawing/2014/main" id="{BB83500A-0C9B-4253-8B22-5B9BAECA6E95}"/>
              </a:ext>
            </a:extLst>
          </p:cNvPr>
          <p:cNvSpPr>
            <a:spLocks noGrp="1"/>
          </p:cNvSpPr>
          <p:nvPr>
            <p:ph type="ftr" sz="quarter" idx="11"/>
          </p:nvPr>
        </p:nvSpPr>
        <p:spPr/>
        <p:txBody>
          <a:bodyPr/>
          <a:lstStyle/>
          <a:p>
            <a:endParaRPr lang="pl-PL"/>
          </a:p>
        </p:txBody>
      </p:sp>
      <p:sp>
        <p:nvSpPr>
          <p:cNvPr id="7" name="Slide Number Placeholder 6">
            <a:extLst>
              <a:ext uri="{FF2B5EF4-FFF2-40B4-BE49-F238E27FC236}">
                <a16:creationId xmlns:a16="http://schemas.microsoft.com/office/drawing/2014/main" id="{FBCEA971-7EB2-4D01-A7AF-AA6293510ACF}"/>
              </a:ext>
            </a:extLst>
          </p:cNvPr>
          <p:cNvSpPr>
            <a:spLocks noGrp="1"/>
          </p:cNvSpPr>
          <p:nvPr>
            <p:ph type="sldNum" sz="quarter" idx="12"/>
          </p:nvPr>
        </p:nvSpPr>
        <p:spPr/>
        <p:txBody>
          <a:bodyPr/>
          <a:lstStyle/>
          <a:p>
            <a:fld id="{F670AEE5-79D5-4722-AE31-9107763ABD9A}" type="slidenum">
              <a:rPr lang="pl-PL" smtClean="0"/>
              <a:t>‹#›</a:t>
            </a:fld>
            <a:endParaRPr lang="pl-PL"/>
          </a:p>
        </p:txBody>
      </p:sp>
    </p:spTree>
    <p:extLst>
      <p:ext uri="{BB962C8B-B14F-4D97-AF65-F5344CB8AC3E}">
        <p14:creationId xmlns:p14="http://schemas.microsoft.com/office/powerpoint/2010/main" val="3709698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AE25E-28A9-4DB3-A3F9-BA069B91559D}"/>
              </a:ext>
            </a:extLst>
          </p:cNvPr>
          <p:cNvSpPr>
            <a:spLocks noGrp="1"/>
          </p:cNvSpPr>
          <p:nvPr>
            <p:ph type="title"/>
          </p:nvPr>
        </p:nvSpPr>
        <p:spPr>
          <a:xfrm>
            <a:off x="839788" y="365125"/>
            <a:ext cx="10515600" cy="1325563"/>
          </a:xfrm>
        </p:spPr>
        <p:txBody>
          <a:bodyPr/>
          <a:lstStyle/>
          <a:p>
            <a:r>
              <a:rPr lang="en-US"/>
              <a:t>Click to edit Master title style</a:t>
            </a:r>
            <a:endParaRPr lang="pl-PL"/>
          </a:p>
        </p:txBody>
      </p:sp>
      <p:sp>
        <p:nvSpPr>
          <p:cNvPr id="3" name="Text Placeholder 2">
            <a:extLst>
              <a:ext uri="{FF2B5EF4-FFF2-40B4-BE49-F238E27FC236}">
                <a16:creationId xmlns:a16="http://schemas.microsoft.com/office/drawing/2014/main" id="{D64CEF8A-4B80-48D0-B0F9-831A97671A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7E7B78-1179-4727-BF35-40DC045201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a:extLst>
              <a:ext uri="{FF2B5EF4-FFF2-40B4-BE49-F238E27FC236}">
                <a16:creationId xmlns:a16="http://schemas.microsoft.com/office/drawing/2014/main" id="{EF53A532-7E6C-48CF-99ED-8A4A2E8AD4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F8E6C7-4512-4A02-B82C-E37F92696E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Date Placeholder 6">
            <a:extLst>
              <a:ext uri="{FF2B5EF4-FFF2-40B4-BE49-F238E27FC236}">
                <a16:creationId xmlns:a16="http://schemas.microsoft.com/office/drawing/2014/main" id="{3A85426C-4F71-424C-B126-9274C32965AC}"/>
              </a:ext>
            </a:extLst>
          </p:cNvPr>
          <p:cNvSpPr>
            <a:spLocks noGrp="1"/>
          </p:cNvSpPr>
          <p:nvPr>
            <p:ph type="dt" sz="half" idx="10"/>
          </p:nvPr>
        </p:nvSpPr>
        <p:spPr/>
        <p:txBody>
          <a:bodyPr/>
          <a:lstStyle/>
          <a:p>
            <a:fld id="{54764B2E-033F-4593-A663-1FA20E9015C9}" type="datetimeFigureOut">
              <a:rPr lang="pl-PL" smtClean="0"/>
              <a:t>12.05.2023</a:t>
            </a:fld>
            <a:endParaRPr lang="pl-PL"/>
          </a:p>
        </p:txBody>
      </p:sp>
      <p:sp>
        <p:nvSpPr>
          <p:cNvPr id="8" name="Footer Placeholder 7">
            <a:extLst>
              <a:ext uri="{FF2B5EF4-FFF2-40B4-BE49-F238E27FC236}">
                <a16:creationId xmlns:a16="http://schemas.microsoft.com/office/drawing/2014/main" id="{50131DAB-CAC8-4471-B319-F97E63045D83}"/>
              </a:ext>
            </a:extLst>
          </p:cNvPr>
          <p:cNvSpPr>
            <a:spLocks noGrp="1"/>
          </p:cNvSpPr>
          <p:nvPr>
            <p:ph type="ftr" sz="quarter" idx="11"/>
          </p:nvPr>
        </p:nvSpPr>
        <p:spPr/>
        <p:txBody>
          <a:bodyPr/>
          <a:lstStyle/>
          <a:p>
            <a:endParaRPr lang="pl-PL"/>
          </a:p>
        </p:txBody>
      </p:sp>
      <p:sp>
        <p:nvSpPr>
          <p:cNvPr id="9" name="Slide Number Placeholder 8">
            <a:extLst>
              <a:ext uri="{FF2B5EF4-FFF2-40B4-BE49-F238E27FC236}">
                <a16:creationId xmlns:a16="http://schemas.microsoft.com/office/drawing/2014/main" id="{97D55797-1FE9-4EFA-BA8C-D5D23B411D37}"/>
              </a:ext>
            </a:extLst>
          </p:cNvPr>
          <p:cNvSpPr>
            <a:spLocks noGrp="1"/>
          </p:cNvSpPr>
          <p:nvPr>
            <p:ph type="sldNum" sz="quarter" idx="12"/>
          </p:nvPr>
        </p:nvSpPr>
        <p:spPr/>
        <p:txBody>
          <a:bodyPr/>
          <a:lstStyle/>
          <a:p>
            <a:fld id="{F670AEE5-79D5-4722-AE31-9107763ABD9A}" type="slidenum">
              <a:rPr lang="pl-PL" smtClean="0"/>
              <a:t>‹#›</a:t>
            </a:fld>
            <a:endParaRPr lang="pl-PL"/>
          </a:p>
        </p:txBody>
      </p:sp>
    </p:spTree>
    <p:extLst>
      <p:ext uri="{BB962C8B-B14F-4D97-AF65-F5344CB8AC3E}">
        <p14:creationId xmlns:p14="http://schemas.microsoft.com/office/powerpoint/2010/main" val="3255971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6FDBA-3F6F-48D4-AE33-3B84D76B2A4B}"/>
              </a:ext>
            </a:extLst>
          </p:cNvPr>
          <p:cNvSpPr>
            <a:spLocks noGrp="1"/>
          </p:cNvSpPr>
          <p:nvPr>
            <p:ph type="title"/>
          </p:nvPr>
        </p:nvSpPr>
        <p:spPr/>
        <p:txBody>
          <a:bodyPr/>
          <a:lstStyle/>
          <a:p>
            <a:r>
              <a:rPr lang="en-US"/>
              <a:t>Click to edit Master title style</a:t>
            </a:r>
            <a:endParaRPr lang="pl-PL"/>
          </a:p>
        </p:txBody>
      </p:sp>
      <p:sp>
        <p:nvSpPr>
          <p:cNvPr id="3" name="Date Placeholder 2">
            <a:extLst>
              <a:ext uri="{FF2B5EF4-FFF2-40B4-BE49-F238E27FC236}">
                <a16:creationId xmlns:a16="http://schemas.microsoft.com/office/drawing/2014/main" id="{72A3C683-51A8-4072-A1A8-BE4008BC3EB2}"/>
              </a:ext>
            </a:extLst>
          </p:cNvPr>
          <p:cNvSpPr>
            <a:spLocks noGrp="1"/>
          </p:cNvSpPr>
          <p:nvPr>
            <p:ph type="dt" sz="half" idx="10"/>
          </p:nvPr>
        </p:nvSpPr>
        <p:spPr/>
        <p:txBody>
          <a:bodyPr/>
          <a:lstStyle/>
          <a:p>
            <a:fld id="{54764B2E-033F-4593-A663-1FA20E9015C9}" type="datetimeFigureOut">
              <a:rPr lang="pl-PL" smtClean="0"/>
              <a:t>12.05.2023</a:t>
            </a:fld>
            <a:endParaRPr lang="pl-PL"/>
          </a:p>
        </p:txBody>
      </p:sp>
      <p:sp>
        <p:nvSpPr>
          <p:cNvPr id="4" name="Footer Placeholder 3">
            <a:extLst>
              <a:ext uri="{FF2B5EF4-FFF2-40B4-BE49-F238E27FC236}">
                <a16:creationId xmlns:a16="http://schemas.microsoft.com/office/drawing/2014/main" id="{14FB1A77-E609-4010-ACE7-011E07CAE2E0}"/>
              </a:ext>
            </a:extLst>
          </p:cNvPr>
          <p:cNvSpPr>
            <a:spLocks noGrp="1"/>
          </p:cNvSpPr>
          <p:nvPr>
            <p:ph type="ftr" sz="quarter" idx="11"/>
          </p:nvPr>
        </p:nvSpPr>
        <p:spPr/>
        <p:txBody>
          <a:bodyPr/>
          <a:lstStyle/>
          <a:p>
            <a:endParaRPr lang="pl-PL"/>
          </a:p>
        </p:txBody>
      </p:sp>
      <p:sp>
        <p:nvSpPr>
          <p:cNvPr id="5" name="Slide Number Placeholder 4">
            <a:extLst>
              <a:ext uri="{FF2B5EF4-FFF2-40B4-BE49-F238E27FC236}">
                <a16:creationId xmlns:a16="http://schemas.microsoft.com/office/drawing/2014/main" id="{8525753F-B982-4EFC-B974-BDED560F0A75}"/>
              </a:ext>
            </a:extLst>
          </p:cNvPr>
          <p:cNvSpPr>
            <a:spLocks noGrp="1"/>
          </p:cNvSpPr>
          <p:nvPr>
            <p:ph type="sldNum" sz="quarter" idx="12"/>
          </p:nvPr>
        </p:nvSpPr>
        <p:spPr/>
        <p:txBody>
          <a:bodyPr/>
          <a:lstStyle/>
          <a:p>
            <a:fld id="{F670AEE5-79D5-4722-AE31-9107763ABD9A}" type="slidenum">
              <a:rPr lang="pl-PL" smtClean="0"/>
              <a:t>‹#›</a:t>
            </a:fld>
            <a:endParaRPr lang="pl-PL"/>
          </a:p>
        </p:txBody>
      </p:sp>
    </p:spTree>
    <p:extLst>
      <p:ext uri="{BB962C8B-B14F-4D97-AF65-F5344CB8AC3E}">
        <p14:creationId xmlns:p14="http://schemas.microsoft.com/office/powerpoint/2010/main" val="3209402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C335AC-B08A-46B8-8E82-5966476A6D5D}"/>
              </a:ext>
            </a:extLst>
          </p:cNvPr>
          <p:cNvSpPr>
            <a:spLocks noGrp="1"/>
          </p:cNvSpPr>
          <p:nvPr>
            <p:ph type="dt" sz="half" idx="10"/>
          </p:nvPr>
        </p:nvSpPr>
        <p:spPr/>
        <p:txBody>
          <a:bodyPr/>
          <a:lstStyle/>
          <a:p>
            <a:fld id="{54764B2E-033F-4593-A663-1FA20E9015C9}" type="datetimeFigureOut">
              <a:rPr lang="pl-PL" smtClean="0"/>
              <a:t>12.05.2023</a:t>
            </a:fld>
            <a:endParaRPr lang="pl-PL"/>
          </a:p>
        </p:txBody>
      </p:sp>
      <p:sp>
        <p:nvSpPr>
          <p:cNvPr id="3" name="Footer Placeholder 2">
            <a:extLst>
              <a:ext uri="{FF2B5EF4-FFF2-40B4-BE49-F238E27FC236}">
                <a16:creationId xmlns:a16="http://schemas.microsoft.com/office/drawing/2014/main" id="{F8C7B38A-88B5-4931-94B9-5073A3943BA2}"/>
              </a:ext>
            </a:extLst>
          </p:cNvPr>
          <p:cNvSpPr>
            <a:spLocks noGrp="1"/>
          </p:cNvSpPr>
          <p:nvPr>
            <p:ph type="ftr" sz="quarter" idx="11"/>
          </p:nvPr>
        </p:nvSpPr>
        <p:spPr/>
        <p:txBody>
          <a:bodyPr/>
          <a:lstStyle/>
          <a:p>
            <a:endParaRPr lang="pl-PL"/>
          </a:p>
        </p:txBody>
      </p:sp>
      <p:sp>
        <p:nvSpPr>
          <p:cNvPr id="4" name="Slide Number Placeholder 3">
            <a:extLst>
              <a:ext uri="{FF2B5EF4-FFF2-40B4-BE49-F238E27FC236}">
                <a16:creationId xmlns:a16="http://schemas.microsoft.com/office/drawing/2014/main" id="{DCBB1008-D01D-43D3-9F0D-485B77986CA0}"/>
              </a:ext>
            </a:extLst>
          </p:cNvPr>
          <p:cNvSpPr>
            <a:spLocks noGrp="1"/>
          </p:cNvSpPr>
          <p:nvPr>
            <p:ph type="sldNum" sz="quarter" idx="12"/>
          </p:nvPr>
        </p:nvSpPr>
        <p:spPr/>
        <p:txBody>
          <a:bodyPr/>
          <a:lstStyle/>
          <a:p>
            <a:fld id="{F670AEE5-79D5-4722-AE31-9107763ABD9A}" type="slidenum">
              <a:rPr lang="pl-PL" smtClean="0"/>
              <a:t>‹#›</a:t>
            </a:fld>
            <a:endParaRPr lang="pl-PL"/>
          </a:p>
        </p:txBody>
      </p:sp>
    </p:spTree>
    <p:extLst>
      <p:ext uri="{BB962C8B-B14F-4D97-AF65-F5344CB8AC3E}">
        <p14:creationId xmlns:p14="http://schemas.microsoft.com/office/powerpoint/2010/main" val="3350364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DA0BA-4364-4984-B017-1DDB5B5EC3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l-PL"/>
          </a:p>
        </p:txBody>
      </p:sp>
      <p:sp>
        <p:nvSpPr>
          <p:cNvPr id="3" name="Content Placeholder 2">
            <a:extLst>
              <a:ext uri="{FF2B5EF4-FFF2-40B4-BE49-F238E27FC236}">
                <a16:creationId xmlns:a16="http://schemas.microsoft.com/office/drawing/2014/main" id="{B46B8936-F2DD-4B5F-ABCF-250EBE4CD9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a:extLst>
              <a:ext uri="{FF2B5EF4-FFF2-40B4-BE49-F238E27FC236}">
                <a16:creationId xmlns:a16="http://schemas.microsoft.com/office/drawing/2014/main" id="{20A2E1F8-9C51-4A9A-B88B-1DB99E6BB8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FE82FF-47EA-4CA1-A315-821BCE8498A6}"/>
              </a:ext>
            </a:extLst>
          </p:cNvPr>
          <p:cNvSpPr>
            <a:spLocks noGrp="1"/>
          </p:cNvSpPr>
          <p:nvPr>
            <p:ph type="dt" sz="half" idx="10"/>
          </p:nvPr>
        </p:nvSpPr>
        <p:spPr/>
        <p:txBody>
          <a:bodyPr/>
          <a:lstStyle/>
          <a:p>
            <a:fld id="{54764B2E-033F-4593-A663-1FA20E9015C9}" type="datetimeFigureOut">
              <a:rPr lang="pl-PL" smtClean="0"/>
              <a:t>12.05.2023</a:t>
            </a:fld>
            <a:endParaRPr lang="pl-PL"/>
          </a:p>
        </p:txBody>
      </p:sp>
      <p:sp>
        <p:nvSpPr>
          <p:cNvPr id="6" name="Footer Placeholder 5">
            <a:extLst>
              <a:ext uri="{FF2B5EF4-FFF2-40B4-BE49-F238E27FC236}">
                <a16:creationId xmlns:a16="http://schemas.microsoft.com/office/drawing/2014/main" id="{64EDB6FA-A96C-42CD-BFA1-2BCCC9A65ACF}"/>
              </a:ext>
            </a:extLst>
          </p:cNvPr>
          <p:cNvSpPr>
            <a:spLocks noGrp="1"/>
          </p:cNvSpPr>
          <p:nvPr>
            <p:ph type="ftr" sz="quarter" idx="11"/>
          </p:nvPr>
        </p:nvSpPr>
        <p:spPr/>
        <p:txBody>
          <a:bodyPr/>
          <a:lstStyle/>
          <a:p>
            <a:endParaRPr lang="pl-PL"/>
          </a:p>
        </p:txBody>
      </p:sp>
      <p:sp>
        <p:nvSpPr>
          <p:cNvPr id="7" name="Slide Number Placeholder 6">
            <a:extLst>
              <a:ext uri="{FF2B5EF4-FFF2-40B4-BE49-F238E27FC236}">
                <a16:creationId xmlns:a16="http://schemas.microsoft.com/office/drawing/2014/main" id="{DF8E0672-29F3-4F5F-80F2-0B483BDCD7DC}"/>
              </a:ext>
            </a:extLst>
          </p:cNvPr>
          <p:cNvSpPr>
            <a:spLocks noGrp="1"/>
          </p:cNvSpPr>
          <p:nvPr>
            <p:ph type="sldNum" sz="quarter" idx="12"/>
          </p:nvPr>
        </p:nvSpPr>
        <p:spPr/>
        <p:txBody>
          <a:bodyPr/>
          <a:lstStyle/>
          <a:p>
            <a:fld id="{F670AEE5-79D5-4722-AE31-9107763ABD9A}" type="slidenum">
              <a:rPr lang="pl-PL" smtClean="0"/>
              <a:t>‹#›</a:t>
            </a:fld>
            <a:endParaRPr lang="pl-PL"/>
          </a:p>
        </p:txBody>
      </p:sp>
    </p:spTree>
    <p:extLst>
      <p:ext uri="{BB962C8B-B14F-4D97-AF65-F5344CB8AC3E}">
        <p14:creationId xmlns:p14="http://schemas.microsoft.com/office/powerpoint/2010/main" val="2688412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0864F-7B80-457C-8CFF-FCA3F55764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l-PL"/>
          </a:p>
        </p:txBody>
      </p:sp>
      <p:sp>
        <p:nvSpPr>
          <p:cNvPr id="3" name="Picture Placeholder 2">
            <a:extLst>
              <a:ext uri="{FF2B5EF4-FFF2-40B4-BE49-F238E27FC236}">
                <a16:creationId xmlns:a16="http://schemas.microsoft.com/office/drawing/2014/main" id="{031635D9-AC57-437A-91E0-0CEA6D3868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Text Placeholder 3">
            <a:extLst>
              <a:ext uri="{FF2B5EF4-FFF2-40B4-BE49-F238E27FC236}">
                <a16:creationId xmlns:a16="http://schemas.microsoft.com/office/drawing/2014/main" id="{4C37F535-A814-47AF-A5D8-684BDA13AE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8E7438-ACB7-4A85-B48A-07A1DFC56492}"/>
              </a:ext>
            </a:extLst>
          </p:cNvPr>
          <p:cNvSpPr>
            <a:spLocks noGrp="1"/>
          </p:cNvSpPr>
          <p:nvPr>
            <p:ph type="dt" sz="half" idx="10"/>
          </p:nvPr>
        </p:nvSpPr>
        <p:spPr/>
        <p:txBody>
          <a:bodyPr/>
          <a:lstStyle/>
          <a:p>
            <a:fld id="{54764B2E-033F-4593-A663-1FA20E9015C9}" type="datetimeFigureOut">
              <a:rPr lang="pl-PL" smtClean="0"/>
              <a:t>12.05.2023</a:t>
            </a:fld>
            <a:endParaRPr lang="pl-PL"/>
          </a:p>
        </p:txBody>
      </p:sp>
      <p:sp>
        <p:nvSpPr>
          <p:cNvPr id="6" name="Footer Placeholder 5">
            <a:extLst>
              <a:ext uri="{FF2B5EF4-FFF2-40B4-BE49-F238E27FC236}">
                <a16:creationId xmlns:a16="http://schemas.microsoft.com/office/drawing/2014/main" id="{2DB6E644-1083-45D2-BBD3-12C6DACFB6AE}"/>
              </a:ext>
            </a:extLst>
          </p:cNvPr>
          <p:cNvSpPr>
            <a:spLocks noGrp="1"/>
          </p:cNvSpPr>
          <p:nvPr>
            <p:ph type="ftr" sz="quarter" idx="11"/>
          </p:nvPr>
        </p:nvSpPr>
        <p:spPr/>
        <p:txBody>
          <a:bodyPr/>
          <a:lstStyle/>
          <a:p>
            <a:endParaRPr lang="pl-PL"/>
          </a:p>
        </p:txBody>
      </p:sp>
      <p:sp>
        <p:nvSpPr>
          <p:cNvPr id="7" name="Slide Number Placeholder 6">
            <a:extLst>
              <a:ext uri="{FF2B5EF4-FFF2-40B4-BE49-F238E27FC236}">
                <a16:creationId xmlns:a16="http://schemas.microsoft.com/office/drawing/2014/main" id="{E327B06C-4584-447B-9907-11AB6CBC9A97}"/>
              </a:ext>
            </a:extLst>
          </p:cNvPr>
          <p:cNvSpPr>
            <a:spLocks noGrp="1"/>
          </p:cNvSpPr>
          <p:nvPr>
            <p:ph type="sldNum" sz="quarter" idx="12"/>
          </p:nvPr>
        </p:nvSpPr>
        <p:spPr/>
        <p:txBody>
          <a:bodyPr/>
          <a:lstStyle/>
          <a:p>
            <a:fld id="{F670AEE5-79D5-4722-AE31-9107763ABD9A}" type="slidenum">
              <a:rPr lang="pl-PL" smtClean="0"/>
              <a:t>‹#›</a:t>
            </a:fld>
            <a:endParaRPr lang="pl-PL"/>
          </a:p>
        </p:txBody>
      </p:sp>
    </p:spTree>
    <p:extLst>
      <p:ext uri="{BB962C8B-B14F-4D97-AF65-F5344CB8AC3E}">
        <p14:creationId xmlns:p14="http://schemas.microsoft.com/office/powerpoint/2010/main" val="2175331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C84300-3F72-4E0E-A015-08EA1404CC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pl-PL"/>
          </a:p>
        </p:txBody>
      </p:sp>
      <p:sp>
        <p:nvSpPr>
          <p:cNvPr id="3" name="Text Placeholder 2">
            <a:extLst>
              <a:ext uri="{FF2B5EF4-FFF2-40B4-BE49-F238E27FC236}">
                <a16:creationId xmlns:a16="http://schemas.microsoft.com/office/drawing/2014/main" id="{8FF772F6-D7B6-407F-B312-9DBD64DE8C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299CD749-2B47-452F-959D-AE402B95A1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764B2E-033F-4593-A663-1FA20E9015C9}" type="datetimeFigureOut">
              <a:rPr lang="pl-PL" smtClean="0"/>
              <a:t>12.05.2023</a:t>
            </a:fld>
            <a:endParaRPr lang="pl-PL"/>
          </a:p>
        </p:txBody>
      </p:sp>
      <p:sp>
        <p:nvSpPr>
          <p:cNvPr id="5" name="Footer Placeholder 4">
            <a:extLst>
              <a:ext uri="{FF2B5EF4-FFF2-40B4-BE49-F238E27FC236}">
                <a16:creationId xmlns:a16="http://schemas.microsoft.com/office/drawing/2014/main" id="{500622FB-18F7-4CFC-AF2A-4B0CDB0A06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a:extLst>
              <a:ext uri="{FF2B5EF4-FFF2-40B4-BE49-F238E27FC236}">
                <a16:creationId xmlns:a16="http://schemas.microsoft.com/office/drawing/2014/main" id="{1D421EBC-583B-495F-8A94-8F7DBF5817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70AEE5-79D5-4722-AE31-9107763ABD9A}" type="slidenum">
              <a:rPr lang="pl-PL" smtClean="0"/>
              <a:t>‹#›</a:t>
            </a:fld>
            <a:endParaRPr lang="pl-PL"/>
          </a:p>
        </p:txBody>
      </p:sp>
    </p:spTree>
    <p:extLst>
      <p:ext uri="{BB962C8B-B14F-4D97-AF65-F5344CB8AC3E}">
        <p14:creationId xmlns:p14="http://schemas.microsoft.com/office/powerpoint/2010/main" val="30408095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slide" Target="slide27.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slide" Target="slide20.xml"/><Relationship Id="rId3" Type="http://schemas.openxmlformats.org/officeDocument/2006/relationships/slide" Target="slide5.xml"/><Relationship Id="rId7"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image" Target="../media/image2.png"/><Relationship Id="rId5" Type="http://schemas.openxmlformats.org/officeDocument/2006/relationships/slide" Target="slide11.xml"/><Relationship Id="rId10" Type="http://schemas.openxmlformats.org/officeDocument/2006/relationships/slide" Target="slide25.xml"/><Relationship Id="rId4" Type="http://schemas.openxmlformats.org/officeDocument/2006/relationships/slide" Target="slide6.xml"/><Relationship Id="rId9" Type="http://schemas.openxmlformats.org/officeDocument/2006/relationships/slide" Target="slide21.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4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4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4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4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4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4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4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4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Layout" Target="../diagrams/layout2.xml"/><Relationship Id="rId7" Type="http://schemas.openxmlformats.org/officeDocument/2006/relationships/slide" Target="slide4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9.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slide" Target="slide27.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4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4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4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slide" Target="slide41.xml"/><Relationship Id="rId3" Type="http://schemas.openxmlformats.org/officeDocument/2006/relationships/slide" Target="slide30.xml"/><Relationship Id="rId7" Type="http://schemas.openxmlformats.org/officeDocument/2006/relationships/slide" Target="slide40.xml"/><Relationship Id="rId12" Type="http://schemas.openxmlformats.org/officeDocument/2006/relationships/image" Target="../media/image7.png"/><Relationship Id="rId2" Type="http://schemas.openxmlformats.org/officeDocument/2006/relationships/slide" Target="slide29.xml"/><Relationship Id="rId1" Type="http://schemas.openxmlformats.org/officeDocument/2006/relationships/slideLayout" Target="../slideLayouts/slideLayout2.xml"/><Relationship Id="rId6" Type="http://schemas.openxmlformats.org/officeDocument/2006/relationships/slide" Target="slide39.xml"/><Relationship Id="rId11" Type="http://schemas.openxmlformats.org/officeDocument/2006/relationships/slide" Target="slide42.xml"/><Relationship Id="rId5" Type="http://schemas.openxmlformats.org/officeDocument/2006/relationships/slide" Target="slide36.xml"/><Relationship Id="rId10" Type="http://schemas.openxmlformats.org/officeDocument/2006/relationships/slide" Target="slide38.xml"/><Relationship Id="rId4" Type="http://schemas.openxmlformats.org/officeDocument/2006/relationships/slide" Target="slide31.xml"/><Relationship Id="rId9" Type="http://schemas.openxmlformats.org/officeDocument/2006/relationships/slide" Target="slide3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D2FF5-66F9-46BE-938B-5299ADB871C6}"/>
              </a:ext>
            </a:extLst>
          </p:cNvPr>
          <p:cNvSpPr>
            <a:spLocks noGrp="1"/>
          </p:cNvSpPr>
          <p:nvPr>
            <p:ph type="ctrTitle"/>
          </p:nvPr>
        </p:nvSpPr>
        <p:spPr>
          <a:xfrm>
            <a:off x="1523999" y="318977"/>
            <a:ext cx="9268047" cy="3190986"/>
          </a:xfrm>
        </p:spPr>
        <p:txBody>
          <a:bodyPr/>
          <a:lstStyle/>
          <a:p>
            <a:pPr algn="l"/>
            <a:r>
              <a:rPr lang="pl-PL" b="1" dirty="0">
                <a:latin typeface="Arial Narrow" panose="020B0606020202030204" pitchFamily="34" charset="0"/>
              </a:rPr>
              <a:t>SKARGA O WZNOWIENIE POSTĘPOWANIA</a:t>
            </a:r>
          </a:p>
        </p:txBody>
      </p:sp>
      <p:sp>
        <p:nvSpPr>
          <p:cNvPr id="13" name="Rectangle 12">
            <a:extLst>
              <a:ext uri="{FF2B5EF4-FFF2-40B4-BE49-F238E27FC236}">
                <a16:creationId xmlns:a16="http://schemas.microsoft.com/office/drawing/2014/main" id="{85EC8E9A-21F1-4E4B-807D-87411BBBCDF6}"/>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15" name="Picture 14">
            <a:extLst>
              <a:ext uri="{FF2B5EF4-FFF2-40B4-BE49-F238E27FC236}">
                <a16:creationId xmlns:a16="http://schemas.microsoft.com/office/drawing/2014/main" id="{A2193471-5DBF-4BB4-9D3B-A91338D17A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7196" y="2779382"/>
            <a:ext cx="3366237" cy="3366237"/>
          </a:xfrm>
          <a:prstGeom prst="rect">
            <a:avLst/>
          </a:prstGeom>
        </p:spPr>
      </p:pic>
    </p:spTree>
    <p:extLst>
      <p:ext uri="{BB962C8B-B14F-4D97-AF65-F5344CB8AC3E}">
        <p14:creationId xmlns:p14="http://schemas.microsoft.com/office/powerpoint/2010/main" val="2837596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DF8EDD8-1D3D-474C-836B-9B497007E794}"/>
              </a:ext>
            </a:extLst>
          </p:cNvPr>
          <p:cNvSpPr/>
          <p:nvPr/>
        </p:nvSpPr>
        <p:spPr>
          <a:xfrm>
            <a:off x="180753" y="2392327"/>
            <a:ext cx="11865935" cy="956929"/>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PRZYCZYNY NIEWAŻNOŚCI- ROZWINIĘCIE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6134986"/>
          </a:xfrm>
        </p:spPr>
        <p:txBody>
          <a:bodyPr>
            <a:noAutofit/>
          </a:bodyPr>
          <a:lstStyle/>
          <a:p>
            <a:pPr marL="0" indent="0" algn="just">
              <a:buNone/>
            </a:pPr>
            <a:r>
              <a:rPr lang="pl-PL" sz="1800" b="1" dirty="0"/>
              <a:t>Ad. F strona wskutek naruszenia przepisów prawa była pozbawiona możności działania, a przed uprawomocnieniem się wyroku niemożność działania nie ustała</a:t>
            </a:r>
          </a:p>
          <a:p>
            <a:pPr algn="just"/>
            <a:r>
              <a:rPr lang="pl-PL" sz="1200" dirty="0"/>
              <a:t>Art. 379 pkt 5- nieważność postępowania zachodzi, jeżeli strona została pozbawiona możności obrony swych praw</a:t>
            </a:r>
          </a:p>
          <a:p>
            <a:pPr algn="just"/>
            <a:r>
              <a:rPr lang="pl-PL" sz="1200" dirty="0"/>
              <a:t>W tej sytuacji, mimo braku tożsamości przesłanek, uznaje się, że podstawy te są znaczeniowo zbliżone.</a:t>
            </a:r>
          </a:p>
          <a:p>
            <a:pPr marL="0" indent="0" algn="just">
              <a:buNone/>
            </a:pPr>
            <a:r>
              <a:rPr lang="pl-PL" sz="1200" dirty="0"/>
              <a:t>Za Kłosem: w obu bowiem wypadkach w istocie do pozbawienia strony możności działania w procesie musi dojść w wyniku naruszenia określonych przepisów (KPC. Komentarz. Marciniak)</a:t>
            </a:r>
          </a:p>
          <a:p>
            <a:pPr marL="0" indent="0" algn="just">
              <a:buNone/>
            </a:pPr>
            <a:endParaRPr lang="pl-PL" sz="1200" dirty="0"/>
          </a:p>
          <a:p>
            <a:pPr marL="0" indent="0" algn="just">
              <a:buNone/>
            </a:pPr>
            <a:r>
              <a:rPr lang="pl-PL" sz="1200" dirty="0"/>
              <a:t>Zasadność wznowienia postępowania na podstawie art. 401 pkt 2 KPC jest oceniania przez pryzmat przesłanek nieważności postępowania określonych w art. 379 pkt 5 KPC, to znaczy całkowitego pozbawienia strony możności obrony jej praw przed sądem, czyli popierania żądań lub obrony przed zarzutami strony przeciwnej.</a:t>
            </a:r>
          </a:p>
          <a:p>
            <a:pPr algn="just">
              <a:buFontTx/>
              <a:buChar char="-"/>
            </a:pPr>
            <a:r>
              <a:rPr lang="pl-PL" sz="1200" dirty="0"/>
              <a:t>Postanowienie SN z dnia 24 lutego 2016 r., sygn. I CZ 132/15, Legalis.</a:t>
            </a:r>
          </a:p>
          <a:p>
            <a:pPr algn="just">
              <a:buFontTx/>
              <a:buChar char="-"/>
            </a:pPr>
            <a:endParaRPr lang="pl-PL" sz="1200" dirty="0"/>
          </a:p>
          <a:p>
            <a:pPr algn="just"/>
            <a:r>
              <a:rPr lang="pl-PL" sz="1200" dirty="0"/>
              <a:t>Kiedy mamy do czynienia z pozbawieniem możności działania:</a:t>
            </a:r>
          </a:p>
          <a:p>
            <a:pPr algn="just">
              <a:buFontTx/>
              <a:buChar char="-"/>
            </a:pPr>
            <a:r>
              <a:rPr lang="pl-PL" sz="1200" dirty="0"/>
              <a:t>Musi istnieć sytuacja obiektywna niewywołana przez stronę ( stan ten powinien wynikać z działania sądu lub z działania przeciwnika procesowego)</a:t>
            </a:r>
          </a:p>
          <a:p>
            <a:pPr algn="just">
              <a:buFontTx/>
              <a:buChar char="-"/>
            </a:pPr>
            <a:r>
              <a:rPr lang="pl-PL" sz="1200" dirty="0"/>
              <a:t>Strona nie ma w tej sytuacji faktycznej możliwości podjęcia działań- realizacji uprawnień, np. składanie wyjaśnień, przedstawianie dowodów, składanie odpowiednich środków ochrony prawnej</a:t>
            </a:r>
          </a:p>
          <a:p>
            <a:pPr algn="just">
              <a:buFontTx/>
              <a:buChar char="-"/>
            </a:pPr>
            <a:r>
              <a:rPr lang="pl-PL" sz="1200" dirty="0"/>
              <a:t>Sytuacja musi wynikać z uprzedniego naruszenia przepisów prawa- musi istnieć związek przyczynowo- skutkowy związany z naruszeniem przepisów, a wystąpieniem sytuacji uniemożliwiającej podjęcie działań,</a:t>
            </a:r>
          </a:p>
          <a:p>
            <a:pPr algn="just">
              <a:buFontTx/>
              <a:buChar char="-"/>
            </a:pPr>
            <a:r>
              <a:rPr lang="pl-PL" sz="1200" dirty="0"/>
              <a:t>Chodzi o pozbawienie możności działania, a nie utrudnienie w podejmowaniu działań</a:t>
            </a:r>
          </a:p>
          <a:p>
            <a:pPr marL="0" indent="0" algn="just">
              <a:buNone/>
            </a:pPr>
            <a:r>
              <a:rPr lang="pl-PL" sz="1200" dirty="0"/>
              <a:t>Przykłady: niedoręczenie zawiadomienia o terminie rozprawy, po której nastąpiło zamknięcie rozprawy i wydanie wyroku</a:t>
            </a:r>
          </a:p>
          <a:p>
            <a:pPr algn="just"/>
            <a:r>
              <a:rPr lang="pl-PL" sz="1200" dirty="0"/>
              <a:t>Wadliwe doręczenie nakazu zapłaty może być podstawą wniesienia skargi o wznowienie postępowania (tak: SN w postanowieniu z dnia 29 listopada 2016 r., sygn. </a:t>
            </a:r>
            <a:br>
              <a:rPr lang="pl-PL" sz="1200" dirty="0"/>
            </a:br>
            <a:r>
              <a:rPr lang="pl-PL" sz="1200" dirty="0"/>
              <a:t>I CZ 94/16, Legalis)- ale uwaga! Tutaj należałoby przyjąć, że nakaz zapłaty uprawomocnił się. Tutaj szczególnie ważne są koncepcje dotyczące rozpoczęcia czy nierozpoczęcia biegu terminu w przypadku wadliwego doręczenia nakazu zapłaty. Zakładając bowiem, że termin ten w ogóle nie rozpoczął swojego biegu, nie doszłoby do uprawomocnienia się orzeczenia.</a:t>
            </a:r>
          </a:p>
          <a:p>
            <a:pPr algn="just"/>
            <a:r>
              <a:rPr lang="pl-PL" sz="1200" dirty="0"/>
              <a:t>Niewłaściwe działanie pełnomocnika nie wchodzi w zakres tej przesłanki</a:t>
            </a:r>
          </a:p>
        </p:txBody>
      </p:sp>
      <p:sp>
        <p:nvSpPr>
          <p:cNvPr id="4" name="Rectangle 3">
            <a:extLst>
              <a:ext uri="{FF2B5EF4-FFF2-40B4-BE49-F238E27FC236}">
                <a16:creationId xmlns:a16="http://schemas.microsoft.com/office/drawing/2014/main" id="{29933EE0-5CED-4C6A-9DCE-F2C4877879A6}"/>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6" name="Picture 5">
            <a:hlinkClick r:id="rId2" action="ppaction://hlinksldjump" tooltip="powróć do slajdu &quot;To musisz wiedzieć&quot;!"/>
            <a:extLst>
              <a:ext uri="{FF2B5EF4-FFF2-40B4-BE49-F238E27FC236}">
                <a16:creationId xmlns:a16="http://schemas.microsoft.com/office/drawing/2014/main" id="{2C62A8E9-9858-4A10-97E5-0CF112AFBC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2504038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D62F770-B6F9-4A7E-BC80-9D2757390A96}"/>
              </a:ext>
            </a:extLst>
          </p:cNvPr>
          <p:cNvSpPr/>
          <p:nvPr/>
        </p:nvSpPr>
        <p:spPr>
          <a:xfrm>
            <a:off x="180753" y="3508745"/>
            <a:ext cx="11865935" cy="2169042"/>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223285"/>
            <a:ext cx="10515600" cy="318975"/>
          </a:xfrm>
        </p:spPr>
        <p:txBody>
          <a:bodyPr>
            <a:normAutofit fontScale="90000"/>
          </a:bodyPr>
          <a:lstStyle/>
          <a:p>
            <a:r>
              <a:rPr lang="pl-PL" sz="2800" dirty="0"/>
              <a:t>Przyczyna niezgodności aktu normatywnego z Konstytucją (art. 401</a:t>
            </a:r>
            <a:r>
              <a:rPr lang="pl-PL" sz="2800" baseline="30000" dirty="0"/>
              <a:t>1</a:t>
            </a:r>
            <a:r>
              <a:rPr lang="pl-PL" sz="2800" dirty="0"/>
              <a:t> KPC)</a:t>
            </a:r>
            <a:br>
              <a:rPr lang="pl-PL" sz="2800" dirty="0"/>
            </a:br>
            <a:endParaRPr lang="pl-PL" sz="2800" dirty="0"/>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a:bodyPr>
          <a:lstStyle/>
          <a:p>
            <a:pPr algn="just"/>
            <a:r>
              <a:rPr lang="pl-PL" sz="2000" dirty="0"/>
              <a:t>Brak możliwości powołania się na tę podstawę przy tzw. orzeczeniu interpretacyjnym TK, czyli w sytuacji, w której TK proponuje jedynie pewną wykładnię (zgodnie ze stanowiskiem SN w wyrażonym w postanowieniu z dnia 21 sierpnia 2003 r., sygn. III CO 9/03, Legalis).</a:t>
            </a:r>
          </a:p>
          <a:p>
            <a:pPr algn="just"/>
            <a:endParaRPr lang="pl-PL" sz="2000" dirty="0"/>
          </a:p>
          <a:p>
            <a:pPr algn="just"/>
            <a:r>
              <a:rPr lang="pl-PL" sz="2000" dirty="0"/>
              <a:t>Jeżeli TK określił późniejszą datę utraty mocy obowiązującej aktu normatywnego to dopóki nie nastąpi upływ tego terminu, skarga o wznowienie postępowania nie będzie dopuszczalna.</a:t>
            </a:r>
          </a:p>
          <a:p>
            <a:pPr algn="just"/>
            <a:endParaRPr lang="pl-PL" sz="2000" dirty="0"/>
          </a:p>
          <a:p>
            <a:pPr algn="just"/>
            <a:endParaRPr lang="pl-PL" sz="2000" dirty="0"/>
          </a:p>
          <a:p>
            <a:pPr marL="0" indent="0" algn="just">
              <a:buNone/>
            </a:pPr>
            <a:r>
              <a:rPr lang="pl-PL" sz="2000" dirty="0"/>
              <a:t>Określenie późniejszej daty utraty mocy obowiązującej aktu normatywnego nie może być tłumaczone inaczej niż jego pozostawienie przez oznaczony czas w porządku prawnym i oznacza, że Trybunał Konstytucyjny, mimo stwierdzenia niezgodności aktu z przepisami wyższego rzędu, działając w granicach kompetencji, utrzymuje w mocy normę prawną. Do wskazanej w wyroku Trybunału Konstytucyjnego daty utraty mocy obowiązującej przepis musi być uznany za zgodny z Konstytucją, a tym samym wyłączony jest skutek retrospektywny takiego wyroku.</a:t>
            </a:r>
          </a:p>
          <a:p>
            <a:pPr marL="0" indent="0" algn="just">
              <a:buNone/>
            </a:pPr>
            <a:r>
              <a:rPr lang="pl-PL" sz="2000" dirty="0"/>
              <a:t>- Wyrok SN z dnia 26 września 2014 r., sygn. IV CSK 738/13, Legalis</a:t>
            </a:r>
          </a:p>
        </p:txBody>
      </p:sp>
      <p:sp>
        <p:nvSpPr>
          <p:cNvPr id="6" name="Rectangle 5">
            <a:extLst>
              <a:ext uri="{FF2B5EF4-FFF2-40B4-BE49-F238E27FC236}">
                <a16:creationId xmlns:a16="http://schemas.microsoft.com/office/drawing/2014/main" id="{B1A2FCF1-802D-4034-BDAA-4551F4E64D99}"/>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7" name="Picture 6">
            <a:hlinkClick r:id="rId2" action="ppaction://hlinksldjump" tooltip="powróć do slajdu &quot;To musisz wiedzieć&quot;!"/>
            <a:extLst>
              <a:ext uri="{FF2B5EF4-FFF2-40B4-BE49-F238E27FC236}">
                <a16:creationId xmlns:a16="http://schemas.microsoft.com/office/drawing/2014/main" id="{36163519-1ED5-406C-BBE4-70DAED6C27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2790495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E31C60F-BB70-4A85-8737-37CD1AA000F4}"/>
              </a:ext>
            </a:extLst>
          </p:cNvPr>
          <p:cNvSpPr/>
          <p:nvPr/>
        </p:nvSpPr>
        <p:spPr>
          <a:xfrm>
            <a:off x="180753" y="446566"/>
            <a:ext cx="11865935" cy="2721935"/>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PODSTAWY RESTYTUCYJNE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446567"/>
            <a:ext cx="11865935" cy="6294475"/>
          </a:xfrm>
        </p:spPr>
        <p:txBody>
          <a:bodyPr>
            <a:noAutofit/>
          </a:bodyPr>
          <a:lstStyle/>
          <a:p>
            <a:pPr marL="0" indent="0" algn="just">
              <a:buNone/>
            </a:pPr>
            <a:r>
              <a:rPr lang="pl-PL" sz="1150" dirty="0"/>
              <a:t>Art. 403 [Podstawy]</a:t>
            </a:r>
          </a:p>
          <a:p>
            <a:pPr marL="0" indent="0" algn="just">
              <a:buNone/>
            </a:pPr>
            <a:r>
              <a:rPr lang="pl-PL" sz="1150" dirty="0"/>
              <a:t>§ 1. Można żądać wznowienia na tej podstawie, że:</a:t>
            </a:r>
          </a:p>
          <a:p>
            <a:pPr marL="0" indent="0" algn="just">
              <a:buNone/>
            </a:pPr>
            <a:r>
              <a:rPr lang="pl-PL" sz="1150" dirty="0"/>
              <a:t>1)wyrok został oparty na dokumencie podrobionym lub przerobionym albo na skazującym wyroku karnym, następnie uchylonym;</a:t>
            </a:r>
          </a:p>
          <a:p>
            <a:pPr marL="0" indent="0" algn="just">
              <a:buNone/>
            </a:pPr>
            <a:r>
              <a:rPr lang="pl-PL" sz="1150" dirty="0"/>
              <a:t>2)wyrok został uzyskany za pomocą przestępstwa.</a:t>
            </a:r>
          </a:p>
          <a:p>
            <a:pPr marL="0" indent="0" algn="just">
              <a:buNone/>
            </a:pPr>
            <a:r>
              <a:rPr lang="pl-PL" sz="1150" dirty="0"/>
              <a:t>§ 2.Można również żądać wznowienia w razie późniejszego wykrycia prawomocnego wyroku, dotyczącego tego samego stosunku prawnego, albo wykrycia takich faktów lub środków dowodowych, które mogłyby mieć wpływ na wynik sprawy, a z których strona nie mogła skorzystać w poprzednim postępowaniu.</a:t>
            </a:r>
          </a:p>
          <a:p>
            <a:pPr marL="0" indent="0" algn="just">
              <a:buNone/>
            </a:pPr>
            <a:r>
              <a:rPr lang="pl-PL" sz="1150" dirty="0"/>
              <a:t>§ 3.(uchylony)</a:t>
            </a:r>
          </a:p>
          <a:p>
            <a:pPr marL="0" indent="0" algn="just">
              <a:buNone/>
            </a:pPr>
            <a:r>
              <a:rPr lang="pl-PL" sz="1150" dirty="0"/>
              <a:t>§ 4. Można żądać wznowienia, jeżeli na treść wyroku miało wpływ postanowienie niekończące postępowania w sprawie, wydane na podstawie aktu normatywnego uznanego przez Trybunał Konstytucyjny za niezgodny z Konstytucją, ratyfikowaną umową międzynarodową lub z ustawą, uchylone lub zmienione zgodnie z art. 416</a:t>
            </a:r>
            <a:r>
              <a:rPr lang="pl-PL" sz="1150" baseline="30000" dirty="0"/>
              <a:t>1</a:t>
            </a:r>
            <a:r>
              <a:rPr lang="pl-PL" sz="1150" dirty="0"/>
              <a:t>.</a:t>
            </a:r>
          </a:p>
          <a:p>
            <a:pPr marL="0" indent="0" algn="just">
              <a:buNone/>
            </a:pPr>
            <a:r>
              <a:rPr lang="pl-PL" sz="1150" dirty="0"/>
              <a:t>Art. 404 [Rozwinięcie] Z powodu przestępstwa można żądać wznowienia jedynie wówczas, gdy czyn został ustalony prawomocnym wyrokiem skazującym, chyba że postępowanie karne nie może być wszczęte lub że zostało umorzone z innych przyczyn niż brak dowodów.</a:t>
            </a:r>
          </a:p>
          <a:p>
            <a:pPr marL="0" indent="0" algn="just">
              <a:buNone/>
            </a:pPr>
            <a:endParaRPr lang="pl-PL" sz="1150" dirty="0"/>
          </a:p>
          <a:p>
            <a:pPr marL="0" indent="0" algn="just">
              <a:buNone/>
            </a:pPr>
            <a:r>
              <a:rPr lang="pl-PL" sz="1150" dirty="0"/>
              <a:t>WŁAŚCIWE PODSTAWY RESTYTUCYJNE:</a:t>
            </a:r>
          </a:p>
          <a:p>
            <a:pPr algn="just">
              <a:buFontTx/>
              <a:buChar char="-"/>
            </a:pPr>
            <a:r>
              <a:rPr lang="pl-PL" sz="1150" dirty="0"/>
              <a:t>Wyrok został oparty na dokumencie podrobionym</a:t>
            </a:r>
          </a:p>
          <a:p>
            <a:pPr algn="just">
              <a:buFontTx/>
              <a:buChar char="-"/>
            </a:pPr>
            <a:r>
              <a:rPr lang="pl-PL" sz="1150" dirty="0"/>
              <a:t>Wyrok został oparty na dokumencie przerobionym</a:t>
            </a:r>
          </a:p>
          <a:p>
            <a:pPr algn="just">
              <a:buFontTx/>
              <a:buChar char="-"/>
            </a:pPr>
            <a:r>
              <a:rPr lang="pl-PL" sz="1150" dirty="0"/>
              <a:t>Wyrok został oparty na wyroku skazującym karnym następnie uchylonym</a:t>
            </a:r>
          </a:p>
          <a:p>
            <a:pPr algn="just">
              <a:buFontTx/>
              <a:buChar char="-"/>
            </a:pPr>
            <a:r>
              <a:rPr lang="pl-PL" sz="1150" dirty="0"/>
              <a:t>Wyrok został uzyskany za pomocą przestępstwa, a czyn ten został ustalony prawomocnym wyrokiem skazującym (chyba że postępowanie karne nie może być wszczęte lub że zostało umorzone z innych przyczyn niż brak dowodów)</a:t>
            </a:r>
          </a:p>
          <a:p>
            <a:pPr algn="just">
              <a:buFontTx/>
              <a:buChar char="-"/>
            </a:pPr>
            <a:r>
              <a:rPr lang="pl-PL" sz="1150" dirty="0"/>
              <a:t>Po wydaniu wyroku wykryto prawomocny wyrok, który dotyczył tego samego stosunku prawnego,</a:t>
            </a:r>
          </a:p>
          <a:p>
            <a:pPr algn="just">
              <a:buFontTx/>
              <a:buChar char="-"/>
            </a:pPr>
            <a:r>
              <a:rPr lang="pl-PL" sz="1150" dirty="0"/>
              <a:t>Po wydaniu wyroku wykryto takie fakty lub środki dowodowe, które mogłyby mieć wpływ na wynik sprawy, a strona nie mogła z nich skorzystać w poprzednim postępowaniu</a:t>
            </a:r>
          </a:p>
          <a:p>
            <a:pPr algn="just">
              <a:buFontTx/>
              <a:buChar char="-"/>
            </a:pPr>
            <a:r>
              <a:rPr lang="pl-PL" sz="1150" dirty="0"/>
              <a:t>Na treść wydanego wyroku mogło mieć wpływ postanowienie niekończące postępowania w sprawie, które zostało wydane na podstawie aktu normatywnego, o któym TK orzekł, że jest sprzeczne z Konstytucją, ratyfikowaną umową międzynarodową, ustawą uchylone lub zmienione zgodnie z art. 416</a:t>
            </a:r>
            <a:r>
              <a:rPr lang="pl-PL" sz="1150" baseline="30000" dirty="0"/>
              <a:t>1</a:t>
            </a:r>
            <a:endParaRPr lang="pl-PL" sz="1150" dirty="0"/>
          </a:p>
          <a:p>
            <a:pPr marL="0" indent="0" algn="just">
              <a:buNone/>
            </a:pPr>
            <a:r>
              <a:rPr lang="pl-PL" sz="1150" dirty="0"/>
              <a:t>Należy pamiętać, że przy podstawach restytucyjnych należy wykazać związek pomiędzy podstawą restytucyjną a treścią orzeczenia. W głównej mierze będzie prowadzić to do sytuacji, w której zmieniona zostania treść rozstrzygnięcia. Jednakże może się okazać, że sąd po przeprowadzeniu postępowania, po ponownym rozpoznaniu sprawy, wyda wyrok odpowiadający treści wyrokowi zaskarżonemu skargą.</a:t>
            </a:r>
          </a:p>
        </p:txBody>
      </p:sp>
      <p:sp>
        <p:nvSpPr>
          <p:cNvPr id="6" name="Rectangle 5">
            <a:extLst>
              <a:ext uri="{FF2B5EF4-FFF2-40B4-BE49-F238E27FC236}">
                <a16:creationId xmlns:a16="http://schemas.microsoft.com/office/drawing/2014/main" id="{F9995E3D-22D5-4AA7-A05A-A1CCB5FAB5DF}"/>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7" name="Picture 6">
            <a:hlinkClick r:id="rId2" action="ppaction://hlinksldjump" tooltip="powróć do slajdu &quot;To musisz wiedzieć&quot;!"/>
            <a:extLst>
              <a:ext uri="{FF2B5EF4-FFF2-40B4-BE49-F238E27FC236}">
                <a16:creationId xmlns:a16="http://schemas.microsoft.com/office/drawing/2014/main" id="{E448482C-6C0C-45CB-BE36-DB86FBF78B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84913" y="6443329"/>
            <a:ext cx="334185" cy="334185"/>
          </a:xfrm>
          <a:prstGeom prst="rect">
            <a:avLst/>
          </a:prstGeom>
        </p:spPr>
      </p:pic>
    </p:spTree>
    <p:extLst>
      <p:ext uri="{BB962C8B-B14F-4D97-AF65-F5344CB8AC3E}">
        <p14:creationId xmlns:p14="http://schemas.microsoft.com/office/powerpoint/2010/main" val="899298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3D71271-A1AD-458B-BBDD-2BE4150BF653}"/>
              </a:ext>
            </a:extLst>
          </p:cNvPr>
          <p:cNvSpPr/>
          <p:nvPr/>
        </p:nvSpPr>
        <p:spPr>
          <a:xfrm>
            <a:off x="180753" y="4646428"/>
            <a:ext cx="11865935" cy="1786270"/>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PODSTAWY RESTYTUCYJNE- ROZWINIĘCIE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542261"/>
            <a:ext cx="11865935" cy="6092453"/>
          </a:xfrm>
        </p:spPr>
        <p:txBody>
          <a:bodyPr>
            <a:normAutofit fontScale="62500" lnSpcReduction="20000"/>
          </a:bodyPr>
          <a:lstStyle/>
          <a:p>
            <a:pPr marL="0" indent="0" algn="just">
              <a:buNone/>
            </a:pPr>
            <a:r>
              <a:rPr lang="pl-PL" b="1" dirty="0"/>
              <a:t>Ad. Wyrok został oparty na dokumencie podrobionym lub przerobionym</a:t>
            </a:r>
          </a:p>
          <a:p>
            <a:pPr marL="0" indent="0" algn="just">
              <a:buNone/>
            </a:pPr>
            <a:endParaRPr lang="pl-PL" b="1" dirty="0"/>
          </a:p>
          <a:p>
            <a:pPr marL="0" indent="0" algn="just">
              <a:buNone/>
            </a:pPr>
            <a:r>
              <a:rPr lang="pl-PL" dirty="0"/>
              <a:t>Przerobienie oznaczać będzie nadanie innej treści niż pierwotna (zmiana treści, dodanie treści</a:t>
            </a:r>
          </a:p>
          <a:p>
            <a:pPr marL="0" indent="0" algn="just">
              <a:buNone/>
            </a:pPr>
            <a:r>
              <a:rPr lang="pl-PL" dirty="0"/>
              <a:t>Podrobienie- dokument sporządzony w całości przez inną osobę niż ta, od której ma pochodzić.</a:t>
            </a:r>
          </a:p>
          <a:p>
            <a:pPr marL="0" indent="0" algn="just">
              <a:buNone/>
            </a:pPr>
            <a:endParaRPr lang="pl-PL" dirty="0"/>
          </a:p>
          <a:p>
            <a:pPr marL="0" indent="0" algn="just">
              <a:buNone/>
            </a:pPr>
            <a:r>
              <a:rPr lang="pl-PL" dirty="0"/>
              <a:t>Uznaje się, że przerobienie pisma procesowego nie stanowić będzie przesłanki do wznowienia postępowania, a to z tej przyczyny, że pismo procesowe, nie jest, co do zasady, dokumentem służącym ustalaniu stanu faktycznego sprawy.</a:t>
            </a:r>
          </a:p>
          <a:p>
            <a:pPr marL="0" indent="0" algn="just">
              <a:buNone/>
            </a:pPr>
            <a:endParaRPr lang="pl-PL" dirty="0"/>
          </a:p>
          <a:p>
            <a:pPr marL="0" indent="0" algn="just">
              <a:buNone/>
            </a:pPr>
            <a:r>
              <a:rPr lang="pl-PL" dirty="0"/>
              <a:t>Oparcie na dokumencie- dokument miał istotne znaczenie dla treści wyroku, przywołany w uzasadnieniu orzeczenia- nie musi to być jedyny dowód w sprawie- kwestia irrelewantna</a:t>
            </a:r>
          </a:p>
          <a:p>
            <a:pPr marL="0" indent="0" algn="just">
              <a:buNone/>
            </a:pPr>
            <a:endParaRPr lang="pl-PL" dirty="0"/>
          </a:p>
          <a:p>
            <a:pPr marL="0" indent="0" algn="just">
              <a:buNone/>
            </a:pPr>
            <a:r>
              <a:rPr lang="pl-PL" dirty="0"/>
              <a:t>Okoliczność dotycząca sfałszowania dokumentu musi zostać wykazana w toku postępowania. Nie ma tutaj konieczności udowodnienie fałszu za pomocą prawomocnego wyroku skazującego. Fakt podrobienia może podlegać samodzielnemu badaniu w toku postępowania.</a:t>
            </a:r>
          </a:p>
          <a:p>
            <a:pPr marL="0" indent="0" algn="just">
              <a:buNone/>
            </a:pPr>
            <a:endParaRPr lang="pl-PL" dirty="0"/>
          </a:p>
          <a:p>
            <a:pPr marL="0" indent="0" algn="just">
              <a:buNone/>
            </a:pPr>
            <a:r>
              <a:rPr lang="pl-PL" dirty="0"/>
              <a:t>Gdy podstawę skargi stanowi zarzut, iż wyrok został oparty na dokumencie podrobionym lub przerobionym, warunkiem jej dopuszczalności nie jest wcześniejsze stwierdzenie tego czynu prawomocnym wyrokiem karnym skazującym. Okoliczność fałszu dokumentu może podlegać udowodnieniu w toku postępowania ze skargi o wznowienie i nie musi być wykazywana wyrokiem karnym. Fakt podrobienia lub przerobienia dokumentu można wykazywać w tym postępowaniu za pomocą wszelkich środków dowodowych, w tym także na podstawie dokumentów z akt postępowania karnego, jeśli takie zostało wszczęte.</a:t>
            </a:r>
          </a:p>
          <a:p>
            <a:pPr marL="0" indent="0" algn="just">
              <a:buNone/>
            </a:pPr>
            <a:r>
              <a:rPr lang="pl-PL" dirty="0"/>
              <a:t>- Postanowienie SN z dnia 15 listopada 2016 r., sygn. III CZ 43/16, Legalis</a:t>
            </a:r>
          </a:p>
          <a:p>
            <a:pPr marL="0" indent="0" algn="just">
              <a:buNone/>
            </a:pPr>
            <a:endParaRPr lang="pl-PL" dirty="0"/>
          </a:p>
        </p:txBody>
      </p:sp>
      <p:sp>
        <p:nvSpPr>
          <p:cNvPr id="6" name="Rectangle 5">
            <a:extLst>
              <a:ext uri="{FF2B5EF4-FFF2-40B4-BE49-F238E27FC236}">
                <a16:creationId xmlns:a16="http://schemas.microsoft.com/office/drawing/2014/main" id="{9E69A7A3-4FB3-4485-9ACF-54D99B1E94AD}"/>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7" name="Picture 6">
            <a:hlinkClick r:id="rId2" action="ppaction://hlinksldjump" tooltip="powróć do slajdu &quot;To musisz wiedzieć&quot;!"/>
            <a:extLst>
              <a:ext uri="{FF2B5EF4-FFF2-40B4-BE49-F238E27FC236}">
                <a16:creationId xmlns:a16="http://schemas.microsoft.com/office/drawing/2014/main" id="{5B34214D-C66E-4701-AC6D-F29B872EEF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84914" y="6464594"/>
            <a:ext cx="312920" cy="312920"/>
          </a:xfrm>
          <a:prstGeom prst="rect">
            <a:avLst/>
          </a:prstGeom>
        </p:spPr>
      </p:pic>
    </p:spTree>
    <p:extLst>
      <p:ext uri="{BB962C8B-B14F-4D97-AF65-F5344CB8AC3E}">
        <p14:creationId xmlns:p14="http://schemas.microsoft.com/office/powerpoint/2010/main" val="1510142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PODSTAWY RESTYTUCYJNE- ROZWINIĘCIE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a:bodyPr>
          <a:lstStyle/>
          <a:p>
            <a:pPr marL="0" indent="0" algn="just">
              <a:buNone/>
            </a:pPr>
            <a:r>
              <a:rPr lang="pl-PL" sz="1900" b="1" dirty="0"/>
              <a:t>Ad. Wyrok został oparty na skazującym wyroku karnym następnie uchylonym</a:t>
            </a:r>
          </a:p>
          <a:p>
            <a:pPr marL="0" indent="0" algn="just">
              <a:buNone/>
            </a:pPr>
            <a:endParaRPr lang="pl-PL" dirty="0"/>
          </a:p>
          <a:p>
            <a:pPr marL="0" indent="0" algn="just">
              <a:buNone/>
            </a:pPr>
            <a:r>
              <a:rPr lang="pl-PL" sz="2000" dirty="0"/>
              <a:t>Należy zwrócić uwagę, że ustawodawca nie posługuje się tutaj przymiotem prawomocności wyroku. Z punktu widzenia istotności omawianej przesłanki, brany pod uwagę będzie jedynie wyrok skazujący, który następnie został uchylony. Z powyższego wynika, że:</a:t>
            </a:r>
          </a:p>
          <a:p>
            <a:pPr marL="0" indent="0" algn="just">
              <a:buNone/>
            </a:pPr>
            <a:endParaRPr lang="pl-PL" sz="2000" dirty="0"/>
          </a:p>
          <a:p>
            <a:pPr marL="1169988" indent="-1169988" algn="just">
              <a:buFontTx/>
              <a:buChar char="-"/>
            </a:pPr>
            <a:r>
              <a:rPr lang="pl-PL" sz="2000" dirty="0"/>
              <a:t>Nieprawdą jest stanowisko doktryny, jakoby powyższa przesłanka ograniczała się tylko i wyłącznie do art. 11 KPC, czyli do sytuacji, gdy do ustaleń wyroku cywilnego przyjęto z wyroku karnego tylko ustalenia wyroku wydanego w postępowaniu karnym co do popełnienia przestępstwa,</a:t>
            </a:r>
          </a:p>
          <a:p>
            <a:pPr algn="just">
              <a:buFontTx/>
              <a:buChar char="-"/>
            </a:pPr>
            <a:endParaRPr lang="pl-PL" sz="2000" dirty="0"/>
          </a:p>
          <a:p>
            <a:pPr algn="just">
              <a:buFontTx/>
              <a:buChar char="-"/>
            </a:pPr>
            <a:r>
              <a:rPr lang="pl-PL" sz="2000" dirty="0"/>
              <a:t>jeżeli sąd cywilny oparł się także na innych ustaleniach dokonanych w skazującym wyroku karnym, który następnie został uchylony to to uchylenie może prowadzić do wznowienia postępowania,</a:t>
            </a:r>
          </a:p>
          <a:p>
            <a:pPr algn="just">
              <a:buFontTx/>
              <a:buChar char="-"/>
            </a:pPr>
            <a:endParaRPr lang="pl-PL" sz="2000" dirty="0"/>
          </a:p>
          <a:p>
            <a:pPr algn="just">
              <a:buFontTx/>
              <a:buChar char="-"/>
            </a:pPr>
            <a:r>
              <a:rPr lang="pl-PL" sz="2000" dirty="0"/>
              <a:t>Jeżeli sąd cywilny oparł się na ustaleniach z uniewinniającego wyroku karnego, który następnie został uchylony, nie można żądać wznowienia postępowania na podstawie omawianej przesłanki.</a:t>
            </a:r>
          </a:p>
          <a:p>
            <a:pPr algn="just">
              <a:buFontTx/>
              <a:buChar char="-"/>
            </a:pPr>
            <a:endParaRPr lang="pl-PL" dirty="0"/>
          </a:p>
          <a:p>
            <a:pPr algn="just">
              <a:buFontTx/>
              <a:buChar char="-"/>
            </a:pPr>
            <a:endParaRPr lang="pl-PL" dirty="0"/>
          </a:p>
          <a:p>
            <a:pPr marL="0" indent="0" algn="just">
              <a:buNone/>
            </a:pPr>
            <a:endParaRPr lang="pl-PL" dirty="0"/>
          </a:p>
        </p:txBody>
      </p:sp>
      <p:sp>
        <p:nvSpPr>
          <p:cNvPr id="5" name="Rectangle 4">
            <a:extLst>
              <a:ext uri="{FF2B5EF4-FFF2-40B4-BE49-F238E27FC236}">
                <a16:creationId xmlns:a16="http://schemas.microsoft.com/office/drawing/2014/main" id="{8BE84189-D6C5-449C-B915-5F6BB6C04389}"/>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7" name="Picture 6">
            <a:extLst>
              <a:ext uri="{FF2B5EF4-FFF2-40B4-BE49-F238E27FC236}">
                <a16:creationId xmlns:a16="http://schemas.microsoft.com/office/drawing/2014/main" id="{322A339F-516D-4386-8593-7B1C859D81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753" y="2968626"/>
            <a:ext cx="920748" cy="920748"/>
          </a:xfrm>
          <a:prstGeom prst="rect">
            <a:avLst/>
          </a:prstGeom>
        </p:spPr>
      </p:pic>
      <p:pic>
        <p:nvPicPr>
          <p:cNvPr id="6" name="Picture 5">
            <a:hlinkClick r:id="rId3" action="ppaction://hlinksldjump" tooltip="powróć do slajdu &quot;To musisz wiedzieć&quot;!"/>
            <a:extLst>
              <a:ext uri="{FF2B5EF4-FFF2-40B4-BE49-F238E27FC236}">
                <a16:creationId xmlns:a16="http://schemas.microsoft.com/office/drawing/2014/main" id="{4E180A38-419A-4D8A-A200-1CFE565AE6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3816982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PODSTAWY RESTYTUCYJNE- ROZWINIĘCIE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fontScale="77500" lnSpcReduction="20000"/>
          </a:bodyPr>
          <a:lstStyle/>
          <a:p>
            <a:pPr marL="0" indent="0" algn="just">
              <a:buNone/>
            </a:pPr>
            <a:r>
              <a:rPr lang="pl-PL" sz="2300" b="1" dirty="0"/>
              <a:t>Ad. Wyrok został uzyskany za pomocą przestępstwa, a czyn ten został ustalony prawomocnym wyrokiem skazującym (chyba że postępowanie karne nie może być wszczęte lub że zostało umorzone z innych przyczyn niż brak dowodów)</a:t>
            </a:r>
          </a:p>
          <a:p>
            <a:pPr marL="0" indent="0" algn="just">
              <a:buNone/>
            </a:pPr>
            <a:endParaRPr lang="pl-PL" dirty="0"/>
          </a:p>
          <a:p>
            <a:pPr algn="just"/>
            <a:r>
              <a:rPr lang="pl-PL" sz="2300" dirty="0"/>
              <a:t>musi istnieć bezpośredni związek przyczynowy pomiędzy popełnieniem czynu karalnego a treścią wyroku</a:t>
            </a:r>
          </a:p>
          <a:p>
            <a:pPr algn="just"/>
            <a:r>
              <a:rPr lang="pl-PL" sz="2300" dirty="0"/>
              <a:t>Większość doktryny wychodzi z założenia, że wystarczające jest tutaj zaistnienie czynu, który wypełnia ustawowe znamiona przestępstwa od strony przedmiotowej. Bez znaczenia będą więc okoliczności leżące po stronie podmiotowej przestępstwa, tj. czy można ukarać sprawcę. W konsekwencji twierdzi się, że można oprzeć skargę o wznowienie postępowania na tej podstawie, mimo iż osoba popełniająca czyn karalny była w momencie jego popełniania niepoczytalna.</a:t>
            </a:r>
          </a:p>
          <a:p>
            <a:pPr algn="just"/>
            <a:r>
              <a:rPr lang="pl-PL" sz="2300" dirty="0"/>
              <a:t>Osobą popełniającą przestępstwo mogą być nie tylko strony postępowania czy świadkowie, ale także sędziowie.</a:t>
            </a:r>
          </a:p>
          <a:p>
            <a:pPr algn="just"/>
            <a:r>
              <a:rPr lang="pl-PL" sz="2300" dirty="0"/>
              <a:t>Pod pojęciem przestępstwa rozumieć tutaj należy przestępstwa przeciwko wymiarowi sprawiedliwości takie jak:</a:t>
            </a:r>
          </a:p>
          <a:p>
            <a:pPr algn="just"/>
            <a:endParaRPr lang="pl-PL" sz="2300" dirty="0"/>
          </a:p>
          <a:p>
            <a:pPr lvl="1" algn="just">
              <a:buFontTx/>
              <a:buChar char="-"/>
            </a:pPr>
            <a:r>
              <a:rPr lang="pl-PL" sz="2300" dirty="0"/>
              <a:t>wywieranie wpływu na czynności urzędowe sądu przemocą lub groźbą,</a:t>
            </a:r>
          </a:p>
          <a:p>
            <a:pPr lvl="1" algn="just">
              <a:buFontTx/>
              <a:buChar char="-"/>
            </a:pPr>
            <a:r>
              <a:rPr lang="pl-PL" sz="2300" dirty="0"/>
              <a:t>Składanie fałszywych zeznań,</a:t>
            </a:r>
          </a:p>
          <a:p>
            <a:pPr lvl="1" algn="just">
              <a:buFontTx/>
              <a:buChar char="-"/>
            </a:pPr>
            <a:r>
              <a:rPr lang="pl-PL" sz="2300" dirty="0"/>
              <a:t>Użycie przemocy lub groźby bezprawnej w celu wywarcia wpływu na świadka, biegłego, tłumacza lub w związku z tym narusza jego nietykalność cielesną,</a:t>
            </a:r>
          </a:p>
          <a:p>
            <a:pPr lvl="1" algn="just">
              <a:buFontTx/>
              <a:buChar char="-"/>
            </a:pPr>
            <a:r>
              <a:rPr lang="pl-PL" sz="2300" dirty="0"/>
              <a:t>Łapownictwo bierne (art. 228 KK)</a:t>
            </a:r>
          </a:p>
          <a:p>
            <a:pPr lvl="1" algn="just">
              <a:buFontTx/>
              <a:buChar char="-"/>
            </a:pPr>
            <a:r>
              <a:rPr lang="pl-PL" sz="2300" dirty="0"/>
              <a:t>Przekroczenie uprawnień (art. 231 KK)</a:t>
            </a:r>
          </a:p>
          <a:p>
            <a:pPr lvl="1" algn="just">
              <a:buFontTx/>
              <a:buChar char="-"/>
            </a:pPr>
            <a:endParaRPr lang="pl-PL" sz="2300" dirty="0"/>
          </a:p>
          <a:p>
            <a:pPr algn="just">
              <a:buFont typeface="Wingdings" panose="05000000000000000000" pitchFamily="2" charset="2"/>
              <a:buChar char="§"/>
            </a:pPr>
            <a:r>
              <a:rPr lang="pl-PL" sz="2300" dirty="0"/>
              <a:t>Niektórzy przedstawiciele doktryny twierdzą, że nie należy przestępstw tych ograniczać tylko do przestępstw przeciwko wymiarowi sprawiedliwości, np. pozbawienie wolności strony celem uniemożliwienia jej dokonania istotnej czynności procesowej (tak: A. </a:t>
            </a:r>
            <a:r>
              <a:rPr lang="pl-PL" sz="2300" dirty="0" err="1"/>
              <a:t>Olaś</a:t>
            </a:r>
            <a:r>
              <a:rPr lang="pl-PL" sz="2300" dirty="0"/>
              <a:t> w komentarzu pod red. A. Rylskiego, </a:t>
            </a:r>
            <a:r>
              <a:rPr lang="pl-PL" sz="2300" dirty="0" err="1"/>
              <a:t>Legalis</a:t>
            </a:r>
            <a:r>
              <a:rPr lang="pl-PL" sz="2300" dirty="0"/>
              <a:t>)</a:t>
            </a:r>
          </a:p>
        </p:txBody>
      </p:sp>
      <p:sp>
        <p:nvSpPr>
          <p:cNvPr id="5" name="Rectangle 4">
            <a:extLst>
              <a:ext uri="{FF2B5EF4-FFF2-40B4-BE49-F238E27FC236}">
                <a16:creationId xmlns:a16="http://schemas.microsoft.com/office/drawing/2014/main" id="{B0387323-1605-4DFC-91A8-EE90839F5B6A}"/>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6" name="Picture 5">
            <a:hlinkClick r:id="rId2" action="ppaction://hlinksldjump" tooltip="powróć do slajdu &quot;To musisz wiedzieć&quot;!"/>
            <a:extLst>
              <a:ext uri="{FF2B5EF4-FFF2-40B4-BE49-F238E27FC236}">
                <a16:creationId xmlns:a16="http://schemas.microsoft.com/office/drawing/2014/main" id="{E4E78771-B4AD-4A7F-AA26-7F7BF6464A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4003606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1D9AD88-2473-453B-86D5-87275F699115}"/>
              </a:ext>
            </a:extLst>
          </p:cNvPr>
          <p:cNvSpPr/>
          <p:nvPr/>
        </p:nvSpPr>
        <p:spPr>
          <a:xfrm>
            <a:off x="180753" y="4316819"/>
            <a:ext cx="11865935" cy="1244009"/>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PODSTAWY RESTYTUCYJNE- ROZWINIĘCIE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fontScale="62500" lnSpcReduction="20000"/>
          </a:bodyPr>
          <a:lstStyle/>
          <a:p>
            <a:pPr marL="0" indent="0" algn="just">
              <a:buNone/>
            </a:pPr>
            <a:r>
              <a:rPr lang="pl-PL" b="1" dirty="0"/>
              <a:t>Ad. Po wydaniu wyroku wykryto prawomocny wyrok, który dotyczył tego samego stosunku prawnego</a:t>
            </a:r>
          </a:p>
          <a:p>
            <a:pPr marL="0" indent="0" algn="just">
              <a:buNone/>
            </a:pPr>
            <a:endParaRPr lang="pl-PL" dirty="0"/>
          </a:p>
          <a:p>
            <a:pPr marL="893763" indent="-893763" algn="just"/>
            <a:r>
              <a:rPr lang="pl-PL" dirty="0"/>
              <a:t>Zdaniem niektórych przedstawicieli doktryny powyższa przesłanka powinna wchodzić do katalogu bezwzględnych przesłanek, jakim jest katalog podstaw nieważności (w związku ze znaczeniowym powiązaniem z art. 379 pkt 3 KPC).</a:t>
            </a:r>
          </a:p>
          <a:p>
            <a:pPr algn="just"/>
            <a:r>
              <a:rPr lang="pl-PL" dirty="0"/>
              <a:t>Podnosi się jednak, że zaliczenie tej przesłanki do przesłanek restytucyjnych jest celowe i w związku z tym nie zawsze można żądać wznowienia postępowania z tytułu późniejszego wykrycia prawomocnego wyroku dotyczącego tego samego stosunku prawnego. Wskazuje się, że takie wznowienie nie będzie  z reguły uzasadnione, gdy później wykryty prawomocny wyrok i późniejsze orzeczenie objęte skargą o wznowienie są zgodne ze sobą. Wydaje się bowiem, powyższa podstawa restytucyjna swoje uzasadnienie znajduje wtedy, gdy drugie prawomocne orzeczenie jest w pewnym zakresie sprzeczne z później wykrytym, ale wcześniejszym prawomocnym wyrokiem(z racji swej prawomocności  to pierwsze chronologicznie orzeczenie korzysta z prawnego domniemania trafności).</a:t>
            </a:r>
          </a:p>
          <a:p>
            <a:pPr marL="0" indent="0" algn="just">
              <a:buNone/>
            </a:pPr>
            <a:endParaRPr lang="pl-PL" dirty="0"/>
          </a:p>
          <a:p>
            <a:pPr algn="just"/>
            <a:r>
              <a:rPr lang="pl-PL" dirty="0"/>
              <a:t>Orzeczenia dotyczące tego samego stosunku prawnego muszą dotyczyć tej samej kwestii prawnej, natomiast nie zostało to przesądzone, iż muszą mieć jednakową treść rozstrzygnięcia.</a:t>
            </a:r>
          </a:p>
          <a:p>
            <a:pPr marL="0" indent="0" algn="just">
              <a:buNone/>
            </a:pPr>
            <a:endParaRPr lang="pl-PL" dirty="0"/>
          </a:p>
          <a:p>
            <a:pPr marL="0" indent="0" algn="just">
              <a:buNone/>
            </a:pPr>
            <a:r>
              <a:rPr lang="pl-PL" dirty="0"/>
              <a:t>"tego samego stosunku prawnego", tzn. gdy przedmiotem rozstrzygnięcia w tym wyroku są te same prawa i obowiązki, dotyczące tych samych podmiotów, wynikające z określonych norm prawnych, które pomiędzy nimi były przedmiotem rozstrzygnięcia w postępowaniu, którego wznowienia dotyczy skarga.</a:t>
            </a:r>
          </a:p>
          <a:p>
            <a:pPr algn="just">
              <a:buFontTx/>
              <a:buChar char="-"/>
            </a:pPr>
            <a:r>
              <a:rPr lang="pl-PL" dirty="0"/>
              <a:t>Postanowienie SN </a:t>
            </a:r>
            <a:r>
              <a:rPr lang="pt-BR" dirty="0"/>
              <a:t>z dnia 26 marca 1999 r.</a:t>
            </a:r>
            <a:r>
              <a:rPr lang="pl-PL" dirty="0"/>
              <a:t>, sygn. </a:t>
            </a:r>
            <a:r>
              <a:rPr lang="pt-BR" dirty="0"/>
              <a:t>III AO 10/99</a:t>
            </a:r>
            <a:r>
              <a:rPr lang="pl-PL" dirty="0"/>
              <a:t>, dostęp SIP LEX.</a:t>
            </a:r>
          </a:p>
          <a:p>
            <a:pPr marL="0" indent="0" algn="just">
              <a:buNone/>
            </a:pPr>
            <a:endParaRPr lang="pl-PL" dirty="0"/>
          </a:p>
          <a:p>
            <a:pPr algn="just"/>
            <a:r>
              <a:rPr lang="pl-PL" dirty="0"/>
              <a:t>Ww. Podstawa jest spełniona tylko wtedy, gdy wykryty prawomocny wyrok był już prawomocny, zanim zapadł wyrok w postępowaniu, którego wznowienia się żąda.</a:t>
            </a:r>
          </a:p>
        </p:txBody>
      </p:sp>
      <p:sp>
        <p:nvSpPr>
          <p:cNvPr id="6" name="Rectangle 5">
            <a:extLst>
              <a:ext uri="{FF2B5EF4-FFF2-40B4-BE49-F238E27FC236}">
                <a16:creationId xmlns:a16="http://schemas.microsoft.com/office/drawing/2014/main" id="{1FCE29DA-DF18-407E-9936-AE25A7200CF1}"/>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8" name="Picture 7">
            <a:extLst>
              <a:ext uri="{FF2B5EF4-FFF2-40B4-BE49-F238E27FC236}">
                <a16:creationId xmlns:a16="http://schemas.microsoft.com/office/drawing/2014/main" id="{D2C4D69C-C814-425B-BDD4-3FD564B44A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312" y="1095153"/>
            <a:ext cx="789838" cy="789838"/>
          </a:xfrm>
          <a:prstGeom prst="rect">
            <a:avLst/>
          </a:prstGeom>
        </p:spPr>
      </p:pic>
      <p:pic>
        <p:nvPicPr>
          <p:cNvPr id="7" name="Picture 6">
            <a:hlinkClick r:id="rId3" action="ppaction://hlinksldjump" tooltip="powróć do slajdu &quot;To musisz wiedzieć&quot;!"/>
            <a:extLst>
              <a:ext uri="{FF2B5EF4-FFF2-40B4-BE49-F238E27FC236}">
                <a16:creationId xmlns:a16="http://schemas.microsoft.com/office/drawing/2014/main" id="{67381578-E74F-4EF9-AE3E-9CB65D81C8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3436878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PODSTAWY RESTYTUCYJNE- ROZWINIĘCIE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fontScale="55000" lnSpcReduction="20000"/>
          </a:bodyPr>
          <a:lstStyle/>
          <a:p>
            <a:pPr marL="0" indent="0" algn="just">
              <a:buNone/>
            </a:pPr>
            <a:r>
              <a:rPr lang="pl-PL" sz="3300" b="1" dirty="0"/>
              <a:t>Ad. Po wydaniu wyroku wykryto takie fakty lub środki dowodowe, które mogłyby mieć wpływ na wynik sprawy, a strona nie mogła z nich skorzystać w poprzednim postępowaniu</a:t>
            </a:r>
          </a:p>
          <a:p>
            <a:pPr marL="0" indent="0" algn="just">
              <a:buNone/>
            </a:pPr>
            <a:endParaRPr lang="pl-PL" dirty="0"/>
          </a:p>
          <a:p>
            <a:pPr algn="just"/>
            <a:r>
              <a:rPr lang="pl-PL" dirty="0"/>
              <a:t>Nie chodzi o dowody, które sąd pominął jako nieistotne</a:t>
            </a:r>
          </a:p>
          <a:p>
            <a:pPr marL="0" indent="0" algn="just">
              <a:buNone/>
            </a:pPr>
            <a:endParaRPr lang="pl-PL" dirty="0"/>
          </a:p>
          <a:p>
            <a:pPr algn="just"/>
            <a:r>
              <a:rPr lang="pl-PL" dirty="0"/>
              <a:t>Aktualizacja podstawy, gdy np. świadek przebywał w nieznanym miejscu, dokument znajdował się w niedostępnym miejscu</a:t>
            </a:r>
          </a:p>
          <a:p>
            <a:pPr marL="0" indent="0" algn="just">
              <a:buNone/>
            </a:pPr>
            <a:endParaRPr lang="pl-PL" dirty="0"/>
          </a:p>
          <a:p>
            <a:pPr marL="0" indent="0" algn="just">
              <a:buNone/>
            </a:pPr>
            <a:r>
              <a:rPr lang="pl-PL" dirty="0"/>
              <a:t>UWAGA! Mamy tutaj do czynienia z dwoma odrębnymi podstawami. Już bowiem samo wykrycie faktów mogących mieć wpływ na wynik sprawy lub samo wykrycie środków dowodowych mogących mieć wpływ na wynik sprawy powoduje dopuszczalność skargi o wznowienie postępowania</a:t>
            </a:r>
          </a:p>
          <a:p>
            <a:pPr algn="just">
              <a:buFontTx/>
              <a:buChar char="-"/>
            </a:pPr>
            <a:r>
              <a:rPr lang="pl-PL" dirty="0"/>
              <a:t>okoliczności, które istniały w czasie trwania prawomocnie zakończonego postępowania, przed uprawomocnieniem się zaskarżonego orzeczenia,</a:t>
            </a:r>
          </a:p>
          <a:p>
            <a:pPr algn="just">
              <a:buFontTx/>
              <a:buChar char="-"/>
            </a:pPr>
            <a:r>
              <a:rPr lang="pl-PL" dirty="0"/>
              <a:t>Nie mogą to być okoliczności, które wynikały z materiału procesowego, ale nie zostały dostrzeżone przez stronę</a:t>
            </a:r>
          </a:p>
          <a:p>
            <a:pPr algn="just">
              <a:buFontTx/>
              <a:buChar char="-"/>
            </a:pPr>
            <a:r>
              <a:rPr lang="pl-PL" dirty="0"/>
              <a:t>Nie mogą to być okoliczności, które zostały powołane przez stronę, ale zostały uznane za nieistotne albo uznane za  spóźnione</a:t>
            </a:r>
          </a:p>
          <a:p>
            <a:pPr algn="just">
              <a:buFontTx/>
              <a:buChar char="-"/>
            </a:pPr>
            <a:r>
              <a:rPr lang="pl-PL" dirty="0"/>
              <a:t>środki dowodowe, które istniały w czasie prawomocnie zakończonego postępowania, przed uprawomocnieniem się zaskarżonego orzeczenia</a:t>
            </a:r>
          </a:p>
          <a:p>
            <a:pPr algn="just">
              <a:buFontTx/>
              <a:buChar char="-"/>
            </a:pPr>
            <a:r>
              <a:rPr lang="pl-PL" dirty="0"/>
              <a:t>Środki dowodowe muszą dotyczyć okoliczności faktycznych, które tworzą podstawę faktyczną zaskarżonego orzeczenia. Mogą to być także środki, dowodowe co do okolilczności coo do których strona przedstawiła twierdzenia w prawomocnie zakończonym postępowaniu, ale twierdzeń tych nie potwierdziły dokonane ustalenia (Za: K. Weitzem, </a:t>
            </a:r>
            <a:r>
              <a:rPr lang="pl-PL" b="1" dirty="0"/>
              <a:t>Ereciński Tadeusz (red.), Kodeks postępowania cywilnego. Komentarz. Tom III. Postępowanie rozpoznawcze, wyd. V, uwaga 26)</a:t>
            </a:r>
          </a:p>
          <a:p>
            <a:pPr algn="just">
              <a:buFontTx/>
              <a:buChar char="-"/>
            </a:pPr>
            <a:endParaRPr lang="pl-PL" b="1" dirty="0"/>
          </a:p>
          <a:p>
            <a:pPr algn="just"/>
            <a:r>
              <a:rPr lang="pl-PL" b="1" dirty="0"/>
              <a:t>Reasumując, nowe fakty lub środki dowodowe to takie, które:</a:t>
            </a:r>
          </a:p>
          <a:p>
            <a:pPr marL="0" indent="0" algn="just">
              <a:buNone/>
            </a:pPr>
            <a:r>
              <a:rPr lang="pl-PL" b="1" dirty="0"/>
              <a:t>1) </a:t>
            </a:r>
            <a:r>
              <a:rPr lang="pl-PL" dirty="0"/>
              <a:t>mają przymiot nowości, nie były znane stronie w czasie, gdy toczyło się postępowanie (dopiero po uprawomocnieniu się wyroku zostały "wykryte"),</a:t>
            </a:r>
          </a:p>
          <a:p>
            <a:pPr marL="0" indent="0" algn="just">
              <a:buNone/>
            </a:pPr>
            <a:r>
              <a:rPr lang="pl-PL" b="1" dirty="0"/>
              <a:t>2) </a:t>
            </a:r>
            <a:r>
              <a:rPr lang="pl-PL" dirty="0"/>
              <a:t>gdyby były znane i ujawnione postępowaniu, mogłyby realnie wpłynąć na inną treść orzeczenia,</a:t>
            </a:r>
          </a:p>
          <a:p>
            <a:pPr marL="0" indent="0" algn="just">
              <a:buNone/>
            </a:pPr>
            <a:r>
              <a:rPr lang="pl-PL" b="1" dirty="0"/>
              <a:t>3) </a:t>
            </a:r>
            <a:r>
              <a:rPr lang="pl-PL" dirty="0"/>
              <a:t>strona nie mogła z nich skorzystać w poprzednim postępowaniu, czyli ich nieznajomość wynikała z przeszkód obiektywnych, a nie z przyczyn obciążających stronę.</a:t>
            </a:r>
          </a:p>
          <a:p>
            <a:pPr marL="0" indent="0">
              <a:buNone/>
            </a:pPr>
            <a:endParaRPr lang="pl-PL" dirty="0"/>
          </a:p>
        </p:txBody>
      </p:sp>
      <p:sp>
        <p:nvSpPr>
          <p:cNvPr id="5" name="Rectangle 4">
            <a:extLst>
              <a:ext uri="{FF2B5EF4-FFF2-40B4-BE49-F238E27FC236}">
                <a16:creationId xmlns:a16="http://schemas.microsoft.com/office/drawing/2014/main" id="{AE5A7D04-DF86-4ECE-AA34-3B04578E519B}"/>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6" name="Picture 5">
            <a:hlinkClick r:id="rId2" action="ppaction://hlinksldjump" tooltip="powróć do slajdu &quot;To musisz wiedzieć&quot;!"/>
            <a:extLst>
              <a:ext uri="{FF2B5EF4-FFF2-40B4-BE49-F238E27FC236}">
                <a16:creationId xmlns:a16="http://schemas.microsoft.com/office/drawing/2014/main" id="{AFDD298B-2D42-4FEB-962B-7D44D6DB50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84914" y="6351180"/>
            <a:ext cx="426334" cy="426334"/>
          </a:xfrm>
          <a:prstGeom prst="rect">
            <a:avLst/>
          </a:prstGeom>
        </p:spPr>
      </p:pic>
    </p:spTree>
    <p:extLst>
      <p:ext uri="{BB962C8B-B14F-4D97-AF65-F5344CB8AC3E}">
        <p14:creationId xmlns:p14="http://schemas.microsoft.com/office/powerpoint/2010/main" val="846873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PODSTAWY RESTYTUCYJNE- ROZWINIĘCIE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a:bodyPr>
          <a:lstStyle/>
          <a:p>
            <a:pPr marL="0" indent="0" algn="just">
              <a:buNone/>
            </a:pPr>
            <a:r>
              <a:rPr lang="pl-PL" sz="1800" b="1" dirty="0"/>
              <a:t>Ad. Na treść wydanego wyroku mogło mieć wpływ postanowienie niekończące postępowania w sprawie, które zostało wydane na podstawie aktu normatywnego, o którym TK orzekł, że jest sprzeczne z Konstytucją, ratyfikowaną umową międzynarodową, ustawą uchylone lub zmienione zgodnie z art. 416</a:t>
            </a:r>
            <a:r>
              <a:rPr lang="pl-PL" sz="1800" b="1" baseline="30000" dirty="0"/>
              <a:t>1</a:t>
            </a:r>
          </a:p>
          <a:p>
            <a:pPr marL="0" indent="0" algn="just">
              <a:buNone/>
            </a:pPr>
            <a:endParaRPr lang="pl-PL" baseline="30000" dirty="0"/>
          </a:p>
          <a:p>
            <a:pPr marL="0" indent="0" algn="just">
              <a:buNone/>
            </a:pPr>
            <a:r>
              <a:rPr lang="pl-PL" baseline="30000" dirty="0"/>
              <a:t>Tu skarżący powinien wykazać:</a:t>
            </a:r>
          </a:p>
          <a:p>
            <a:pPr algn="just">
              <a:buFontTx/>
              <a:buChar char="-"/>
            </a:pPr>
            <a:r>
              <a:rPr lang="pl-PL" baseline="30000" dirty="0"/>
              <a:t>Że treść postanowienia niekończącego postępowania w sprawia miała wpływ na treść finalnego orzeczenia,</a:t>
            </a:r>
          </a:p>
          <a:p>
            <a:pPr algn="just">
              <a:buFontTx/>
              <a:buChar char="-"/>
            </a:pPr>
            <a:r>
              <a:rPr lang="pl-PL" baseline="30000" dirty="0"/>
              <a:t>Że owo postanowienie oparte było na akcie normatywnym uznanym następnie przez TK za niezgodny z Konstytucją, ratyfikowaną umową międzynarodową, ustawą,</a:t>
            </a:r>
          </a:p>
          <a:p>
            <a:pPr algn="just">
              <a:buFontTx/>
              <a:buChar char="-"/>
            </a:pPr>
            <a:r>
              <a:rPr lang="pl-PL" baseline="30000" dirty="0"/>
              <a:t>Postanowienie niekończące postępowania w sprawie zostało uchylone na podstawie z art. 416[1] KPC- uchylenie postanowienia w innym, odrębnym postępowaniu, do którego w sposób odpowiedni stosuje się przepisy o wznowieniu postępowania</a:t>
            </a:r>
          </a:p>
          <a:p>
            <a:pPr marL="0" indent="0" algn="just">
              <a:buNone/>
            </a:pPr>
            <a:r>
              <a:rPr lang="pl-PL" baseline="30000" dirty="0"/>
              <a:t>Wymaga tutaj podkreślenia fakt, że postępowanie z art. 416[1] KPC nie jest środkiem zaskarżenia takim samym jak skarga o wznowienia postępowania. Celem tej regulacji nie jest bowiem wyeliminowanie wadliwego orzeczenia i rozpoznanie sprawy na nowo. W tym przypadku mamy do czynienia jedynie z doprowadzeniem do uchylenia lub zmiany tych postanowień, które dotyczą praw podmiotów biorących udział w postępowaniu, a wobec których nie można było wnieść skutecznego środka zaskarżenia z tego powodu, że wówczas istniał jeszcze akt normatywny, który następnie utracił moc na skutek wyroku Trybunału Konstytucyjnego.</a:t>
            </a:r>
            <a:endParaRPr lang="pl-PL" dirty="0"/>
          </a:p>
        </p:txBody>
      </p:sp>
      <p:sp>
        <p:nvSpPr>
          <p:cNvPr id="5" name="Rectangle 4">
            <a:extLst>
              <a:ext uri="{FF2B5EF4-FFF2-40B4-BE49-F238E27FC236}">
                <a16:creationId xmlns:a16="http://schemas.microsoft.com/office/drawing/2014/main" id="{5B54E320-0EE2-41BB-BEEB-96D4C76F5E15}"/>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6" name="Picture 5">
            <a:hlinkClick r:id="rId2" action="ppaction://hlinksldjump" tooltip="powróć do slajdu &quot;To musisz wiedzieć&quot;!"/>
            <a:extLst>
              <a:ext uri="{FF2B5EF4-FFF2-40B4-BE49-F238E27FC236}">
                <a16:creationId xmlns:a16="http://schemas.microsoft.com/office/drawing/2014/main" id="{3A5BDB62-1C80-4D94-AA42-DB0EF2C02B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53310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F589D5B-B446-4DB3-B03E-E6777C6C2CFE}"/>
              </a:ext>
            </a:extLst>
          </p:cNvPr>
          <p:cNvSpPr/>
          <p:nvPr/>
        </p:nvSpPr>
        <p:spPr>
          <a:xfrm>
            <a:off x="6276752" y="542260"/>
            <a:ext cx="5769935" cy="1467292"/>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Rectangle 6">
            <a:extLst>
              <a:ext uri="{FF2B5EF4-FFF2-40B4-BE49-F238E27FC236}">
                <a16:creationId xmlns:a16="http://schemas.microsoft.com/office/drawing/2014/main" id="{6CBA6451-D43D-43C5-863D-0F30588ADF59}"/>
              </a:ext>
            </a:extLst>
          </p:cNvPr>
          <p:cNvSpPr/>
          <p:nvPr/>
        </p:nvSpPr>
        <p:spPr>
          <a:xfrm>
            <a:off x="180753" y="542261"/>
            <a:ext cx="5915247" cy="146729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WŁAŚCIWOŚĆ SĄDU PRZY WZNOWIENIU POSTĘPOWANIA</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542261"/>
            <a:ext cx="11865935" cy="6092453"/>
          </a:xfrm>
        </p:spPr>
        <p:txBody>
          <a:bodyPr numCol="2" spcCol="360000">
            <a:normAutofit fontScale="32500" lnSpcReduction="20000"/>
          </a:bodyPr>
          <a:lstStyle/>
          <a:p>
            <a:pPr marL="0" indent="0" algn="just">
              <a:buNone/>
            </a:pPr>
            <a:r>
              <a:rPr lang="pl-PL" sz="4500" dirty="0"/>
              <a:t>Art. 405 KPC</a:t>
            </a:r>
          </a:p>
          <a:p>
            <a:pPr marL="0" indent="0" algn="just">
              <a:buNone/>
            </a:pPr>
            <a:r>
              <a:rPr lang="pl-PL" sz="4500" dirty="0"/>
              <a:t>Do wznowienia postępowania z przyczyn nieważności oraz na podstawie przewidzianej w art. 401</a:t>
            </a:r>
            <a:r>
              <a:rPr lang="pl-PL" sz="4500" baseline="30000" dirty="0"/>
              <a:t>1</a:t>
            </a:r>
            <a:r>
              <a:rPr lang="pl-PL" sz="4500" dirty="0"/>
              <a:t> właściwy jest sąd, który wydał zaskarżone orzeczenie, a jeżeli zaskarżono orzeczenia sądów różnych instancji, właściwy jest sąd instancji wyższej. Do wznowienia postępowania na innej podstawie właściwy jest sąd, który ostatnio orzekał co do istoty sprawy.</a:t>
            </a:r>
          </a:p>
          <a:p>
            <a:pPr marL="0" indent="0" algn="just">
              <a:buNone/>
            </a:pPr>
            <a:endParaRPr lang="pl-PL" sz="4500" dirty="0"/>
          </a:p>
          <a:p>
            <a:pPr algn="just"/>
            <a:r>
              <a:rPr lang="pl-PL" sz="4500" dirty="0"/>
              <a:t>Właściwość sądu powiązana jest z rodzajami podstaw wznowienia</a:t>
            </a:r>
          </a:p>
          <a:p>
            <a:pPr algn="just"/>
            <a:r>
              <a:rPr lang="pl-PL" sz="4500" dirty="0"/>
              <a:t>Jeżeli równolegle skarżący podaje dwie podstawy wznowienia, które zaistniały przed sądami różnych instancji sądem właściwym będzie sąd wyższej instancji.</a:t>
            </a:r>
          </a:p>
          <a:p>
            <a:pPr marL="0" indent="0" algn="just">
              <a:buNone/>
            </a:pPr>
            <a:endParaRPr lang="pl-PL" sz="4500" dirty="0"/>
          </a:p>
          <a:p>
            <a:pPr marL="0" indent="0" algn="just">
              <a:buNone/>
            </a:pPr>
            <a:endParaRPr lang="pl-PL" sz="4500" dirty="0"/>
          </a:p>
          <a:p>
            <a:pPr algn="just"/>
            <a:r>
              <a:rPr lang="pl-PL" sz="4500" dirty="0"/>
              <a:t>Sąd I instancji będzie właściwy wtedy, gdy będzie istnieć jedynie prawomocne orzeczenie sądu I instancji co do istoty sprawy- proszę zwrócić uwagę, że wówczas nie będzie miała tutaj znaczenia konkretna podstawa. Sąd I Instancji będzie właściwy również, gdy skarżący będzie skarżył orzeczenie tego sądu, powstałe w wyniku toczącego się postępowania po uchyleniu wyroku i przekazaniu sprawy do ponownego rozpoznania temu sądowi, przez sąd drugiej instancji.</a:t>
            </a:r>
          </a:p>
          <a:p>
            <a:pPr algn="just"/>
            <a:endParaRPr lang="pl-PL" sz="4500" dirty="0"/>
          </a:p>
          <a:p>
            <a:pPr algn="just"/>
            <a:r>
              <a:rPr lang="pl-PL" sz="4500" dirty="0"/>
              <a:t>Sąd II instancji będzie właściwy wtedy, gdy skarżący wykazuje, że postępowania przed sądami obu instancji były dotknięte podstawą wznowienia;</a:t>
            </a:r>
          </a:p>
          <a:p>
            <a:pPr algn="just"/>
            <a:endParaRPr lang="pl-PL" sz="4500" dirty="0"/>
          </a:p>
          <a:p>
            <a:pPr algn="just"/>
            <a:r>
              <a:rPr lang="pl-PL" sz="4500" dirty="0"/>
              <a:t>Sąd, który ostatnio orzekał co do istoty sprawy- wg SN będzie to:</a:t>
            </a:r>
          </a:p>
          <a:p>
            <a:pPr marL="514350" indent="-514350" algn="just">
              <a:buAutoNum type="arabicParenR"/>
            </a:pPr>
            <a:r>
              <a:rPr lang="pl-PL" sz="4500" dirty="0"/>
              <a:t>sąd pierwszej instancji, gdy jego orzeczenie nie zostało zaskarżone,</a:t>
            </a:r>
          </a:p>
          <a:p>
            <a:pPr marL="514350" indent="-514350" algn="just">
              <a:buAutoNum type="arabicParenR"/>
            </a:pPr>
            <a:r>
              <a:rPr lang="pl-PL" sz="4500" dirty="0"/>
              <a:t>2) sąd drugiej instancji, gdy oddalił apelację albo zmienił wyrok sądu pierwszej instancji i wyrok ten uprawomocnił się albo gdy wniesiona od tego wyroku skarga kasacyjna została oddalona.</a:t>
            </a:r>
          </a:p>
          <a:p>
            <a:pPr marL="0" indent="0" algn="just">
              <a:buNone/>
            </a:pPr>
            <a:r>
              <a:rPr lang="pl-PL" sz="4500" dirty="0"/>
              <a:t>- Postanowienie SN z dnia 27 lutego 2012 r., sygn. II CO 10/12, Legalis.</a:t>
            </a: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p:txBody>
      </p:sp>
      <p:graphicFrame>
        <p:nvGraphicFramePr>
          <p:cNvPr id="5" name="Table 5">
            <a:extLst>
              <a:ext uri="{FF2B5EF4-FFF2-40B4-BE49-F238E27FC236}">
                <a16:creationId xmlns:a16="http://schemas.microsoft.com/office/drawing/2014/main" id="{70B9C481-5864-4C99-8D19-38004110DA3F}"/>
              </a:ext>
            </a:extLst>
          </p:cNvPr>
          <p:cNvGraphicFramePr>
            <a:graphicFrameLocks noGrp="1"/>
          </p:cNvGraphicFramePr>
          <p:nvPr>
            <p:extLst>
              <p:ext uri="{D42A27DB-BD31-4B8C-83A1-F6EECF244321}">
                <p14:modId xmlns:p14="http://schemas.microsoft.com/office/powerpoint/2010/main" val="2336601775"/>
              </p:ext>
            </p:extLst>
          </p:nvPr>
        </p:nvGraphicFramePr>
        <p:xfrm>
          <a:off x="6276752" y="2726774"/>
          <a:ext cx="5769934" cy="2698553"/>
        </p:xfrm>
        <a:graphic>
          <a:graphicData uri="http://schemas.openxmlformats.org/drawingml/2006/table">
            <a:tbl>
              <a:tblPr firstRow="1" bandRow="1">
                <a:tableStyleId>{00A15C55-8517-42AA-B614-E9B94910E393}</a:tableStyleId>
              </a:tblPr>
              <a:tblGrid>
                <a:gridCol w="2884967">
                  <a:extLst>
                    <a:ext uri="{9D8B030D-6E8A-4147-A177-3AD203B41FA5}">
                      <a16:colId xmlns:a16="http://schemas.microsoft.com/office/drawing/2014/main" val="514801412"/>
                    </a:ext>
                  </a:extLst>
                </a:gridCol>
                <a:gridCol w="2884967">
                  <a:extLst>
                    <a:ext uri="{9D8B030D-6E8A-4147-A177-3AD203B41FA5}">
                      <a16:colId xmlns:a16="http://schemas.microsoft.com/office/drawing/2014/main" val="108460885"/>
                    </a:ext>
                  </a:extLst>
                </a:gridCol>
              </a:tblGrid>
              <a:tr h="0">
                <a:tc>
                  <a:txBody>
                    <a:bodyPr/>
                    <a:lstStyle/>
                    <a:p>
                      <a:pPr algn="ctr"/>
                      <a:r>
                        <a:rPr lang="pl-PL" sz="1400" dirty="0"/>
                        <a:t>PODSTAWA WZNOWIENIA</a:t>
                      </a:r>
                    </a:p>
                  </a:txBody>
                  <a:tcPr>
                    <a:solidFill>
                      <a:schemeClr val="tx1"/>
                    </a:solidFill>
                  </a:tcPr>
                </a:tc>
                <a:tc>
                  <a:txBody>
                    <a:bodyPr/>
                    <a:lstStyle/>
                    <a:p>
                      <a:pPr algn="ctr"/>
                      <a:r>
                        <a:rPr lang="pl-PL" sz="1400" dirty="0"/>
                        <a:t>WŁAŚCIWY SĄD</a:t>
                      </a:r>
                    </a:p>
                  </a:txBody>
                  <a:tcPr>
                    <a:solidFill>
                      <a:schemeClr val="tx1"/>
                    </a:solidFill>
                  </a:tcPr>
                </a:tc>
                <a:extLst>
                  <a:ext uri="{0D108BD9-81ED-4DB2-BD59-A6C34878D82A}">
                    <a16:rowId xmlns:a16="http://schemas.microsoft.com/office/drawing/2014/main" val="1381598247"/>
                  </a:ext>
                </a:extLst>
              </a:tr>
              <a:tr h="455445">
                <a:tc>
                  <a:txBody>
                    <a:bodyPr/>
                    <a:lstStyle/>
                    <a:p>
                      <a:pPr algn="ctr"/>
                      <a:r>
                        <a:rPr lang="pl-PL" sz="1400" dirty="0"/>
                        <a:t>Podstawy nieważności (401 KPC)</a:t>
                      </a:r>
                    </a:p>
                  </a:txBody>
                  <a:tcPr anchor="ctr">
                    <a:solidFill>
                      <a:schemeClr val="accent4">
                        <a:lumMod val="40000"/>
                        <a:lumOff val="60000"/>
                      </a:schemeClr>
                    </a:solidFill>
                  </a:tcPr>
                </a:tc>
                <a:tc>
                  <a:txBody>
                    <a:bodyPr/>
                    <a:lstStyle/>
                    <a:p>
                      <a:pPr algn="ctr"/>
                      <a:r>
                        <a:rPr lang="pl-PL" sz="1400" dirty="0"/>
                        <a:t>Sąd, który wydał zaskarżone orzeczenie</a:t>
                      </a:r>
                    </a:p>
                  </a:txBody>
                  <a:tcPr anchor="ctr">
                    <a:solidFill>
                      <a:schemeClr val="accent4">
                        <a:lumMod val="40000"/>
                        <a:lumOff val="60000"/>
                      </a:schemeClr>
                    </a:solidFill>
                  </a:tcPr>
                </a:tc>
                <a:extLst>
                  <a:ext uri="{0D108BD9-81ED-4DB2-BD59-A6C34878D82A}">
                    <a16:rowId xmlns:a16="http://schemas.microsoft.com/office/drawing/2014/main" val="3163337868"/>
                  </a:ext>
                </a:extLst>
              </a:tr>
              <a:tr h="642981">
                <a:tc>
                  <a:txBody>
                    <a:bodyPr/>
                    <a:lstStyle/>
                    <a:p>
                      <a:pPr algn="ctr"/>
                      <a:r>
                        <a:rPr lang="pl-PL" sz="1400" dirty="0"/>
                        <a:t>Podstawa związana z orzeczeniem TK</a:t>
                      </a:r>
                    </a:p>
                  </a:txBody>
                  <a:tcPr anchor="ct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dirty="0"/>
                        <a:t>Sąd, który wydał zaskarżone orzeczenie</a:t>
                      </a:r>
                    </a:p>
                    <a:p>
                      <a:pPr algn="ctr"/>
                      <a:endParaRPr lang="pl-PL" sz="1400" dirty="0"/>
                    </a:p>
                  </a:txBody>
                  <a:tcPr anchor="ctr">
                    <a:solidFill>
                      <a:schemeClr val="accent4">
                        <a:lumMod val="40000"/>
                        <a:lumOff val="60000"/>
                      </a:schemeClr>
                    </a:solidFill>
                  </a:tcPr>
                </a:tc>
                <a:extLst>
                  <a:ext uri="{0D108BD9-81ED-4DB2-BD59-A6C34878D82A}">
                    <a16:rowId xmlns:a16="http://schemas.microsoft.com/office/drawing/2014/main" val="447824462"/>
                  </a:ext>
                </a:extLst>
              </a:tr>
              <a:tr h="625913">
                <a:tc>
                  <a:txBody>
                    <a:bodyPr/>
                    <a:lstStyle/>
                    <a:p>
                      <a:pPr algn="ctr"/>
                      <a:r>
                        <a:rPr lang="pl-PL" sz="1400" dirty="0"/>
                        <a:t>Podstawa nieważności lub związana z orzeczeniem TK</a:t>
                      </a:r>
                    </a:p>
                  </a:txBody>
                  <a:tcPr anchor="ctr">
                    <a:solidFill>
                      <a:schemeClr val="accent4">
                        <a:lumMod val="40000"/>
                        <a:lumOff val="60000"/>
                      </a:schemeClr>
                    </a:solidFill>
                  </a:tcPr>
                </a:tc>
                <a:tc>
                  <a:txBody>
                    <a:bodyPr/>
                    <a:lstStyle/>
                    <a:p>
                      <a:pPr algn="ctr"/>
                      <a:r>
                        <a:rPr lang="pl-PL" sz="1400" dirty="0"/>
                        <a:t>Gdy skarżono orzeczenia różnych instancji- sąd instancji wyższej</a:t>
                      </a:r>
                    </a:p>
                  </a:txBody>
                  <a:tcPr anchor="ctr">
                    <a:solidFill>
                      <a:schemeClr val="accent4">
                        <a:lumMod val="40000"/>
                        <a:lumOff val="60000"/>
                      </a:schemeClr>
                    </a:solidFill>
                  </a:tcPr>
                </a:tc>
                <a:extLst>
                  <a:ext uri="{0D108BD9-81ED-4DB2-BD59-A6C34878D82A}">
                    <a16:rowId xmlns:a16="http://schemas.microsoft.com/office/drawing/2014/main" val="1169977266"/>
                  </a:ext>
                </a:extLst>
              </a:tr>
              <a:tr h="455445">
                <a:tc>
                  <a:txBody>
                    <a:bodyPr/>
                    <a:lstStyle/>
                    <a:p>
                      <a:pPr algn="ctr"/>
                      <a:r>
                        <a:rPr lang="pl-PL" sz="1400" dirty="0"/>
                        <a:t>Podstawy restytucyjne</a:t>
                      </a:r>
                    </a:p>
                  </a:txBody>
                  <a:tcPr anchor="ctr">
                    <a:solidFill>
                      <a:schemeClr val="accent4">
                        <a:lumMod val="40000"/>
                        <a:lumOff val="60000"/>
                      </a:schemeClr>
                    </a:solidFill>
                  </a:tcPr>
                </a:tc>
                <a:tc>
                  <a:txBody>
                    <a:bodyPr/>
                    <a:lstStyle/>
                    <a:p>
                      <a:pPr algn="ctr"/>
                      <a:r>
                        <a:rPr lang="pl-PL" sz="1400" dirty="0"/>
                        <a:t>Sąd, który ostatnio orzekał co do istoty sprawy</a:t>
                      </a:r>
                    </a:p>
                  </a:txBody>
                  <a:tcPr anchor="ctr">
                    <a:solidFill>
                      <a:schemeClr val="accent4">
                        <a:lumMod val="40000"/>
                        <a:lumOff val="60000"/>
                      </a:schemeClr>
                    </a:solidFill>
                  </a:tcPr>
                </a:tc>
                <a:extLst>
                  <a:ext uri="{0D108BD9-81ED-4DB2-BD59-A6C34878D82A}">
                    <a16:rowId xmlns:a16="http://schemas.microsoft.com/office/drawing/2014/main" val="3699951779"/>
                  </a:ext>
                </a:extLst>
              </a:tr>
            </a:tbl>
          </a:graphicData>
        </a:graphic>
      </p:graphicFrame>
      <p:sp>
        <p:nvSpPr>
          <p:cNvPr id="9" name="Rectangle 8">
            <a:extLst>
              <a:ext uri="{FF2B5EF4-FFF2-40B4-BE49-F238E27FC236}">
                <a16:creationId xmlns:a16="http://schemas.microsoft.com/office/drawing/2014/main" id="{19CE4C48-4EF0-4412-BA2F-F47A91895728}"/>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10" name="Picture 9">
            <a:hlinkClick r:id="rId2" action="ppaction://hlinksldjump" tooltip="powróć do slajdu &quot;To musisz wiedzieć&quot;!"/>
            <a:extLst>
              <a:ext uri="{FF2B5EF4-FFF2-40B4-BE49-F238E27FC236}">
                <a16:creationId xmlns:a16="http://schemas.microsoft.com/office/drawing/2014/main" id="{FF1DFFD1-B3D8-4358-91CD-630DEBE3A3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9381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0208C5B-C798-4016-9723-65D349259CC7}"/>
              </a:ext>
            </a:extLst>
          </p:cNvPr>
          <p:cNvSpPr/>
          <p:nvPr/>
        </p:nvSpPr>
        <p:spPr>
          <a:xfrm>
            <a:off x="180753" y="4316819"/>
            <a:ext cx="11865935" cy="1360967"/>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1" y="0"/>
            <a:ext cx="10579395" cy="542260"/>
          </a:xfrm>
        </p:spPr>
        <p:txBody>
          <a:bodyPr>
            <a:normAutofit/>
          </a:bodyPr>
          <a:lstStyle/>
          <a:p>
            <a:r>
              <a:rPr lang="pl-PL" sz="2800" dirty="0"/>
              <a:t>Wiadomości wstępne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542261"/>
            <a:ext cx="11865935" cy="6092454"/>
          </a:xfrm>
        </p:spPr>
        <p:txBody>
          <a:bodyPr>
            <a:normAutofit fontScale="92500" lnSpcReduction="10000"/>
          </a:bodyPr>
          <a:lstStyle/>
          <a:p>
            <a:pPr algn="just"/>
            <a:r>
              <a:rPr lang="pl-PL" sz="1400" dirty="0"/>
              <a:t>Skarga o wznowienie postępowania uregulowana jest w art. 399- 416</a:t>
            </a:r>
            <a:r>
              <a:rPr lang="pl-PL" sz="1400" baseline="30000" dirty="0"/>
              <a:t>1</a:t>
            </a:r>
            <a:r>
              <a:rPr lang="pl-PL" sz="1400" dirty="0"/>
              <a:t> KPC</a:t>
            </a:r>
          </a:p>
          <a:p>
            <a:pPr algn="just"/>
            <a:r>
              <a:rPr lang="pl-PL" sz="1400" dirty="0"/>
              <a:t>Jeżeli przepisy uregulowane w dziale o wznowieniu postępowania nie stanowią inaczej, to do postępowania z tej skargi stosuje się odpowiednio przepisy o postępowaniu przed sądem I instancji (art. 406 KPC)</a:t>
            </a:r>
          </a:p>
          <a:p>
            <a:pPr algn="just"/>
            <a:r>
              <a:rPr lang="pl-PL" sz="1400" b="1" dirty="0"/>
              <a:t>Zaliczana jest do nadzwyczajnych środków zaskarżenia- </a:t>
            </a:r>
            <a:r>
              <a:rPr lang="pl-PL" sz="1400" dirty="0"/>
              <a:t>przysługuje ona bowiem od prawomocnych orzeczeń (prawomocnych wyroków w postępowaniu procesowym, w przypadku postępowania nieprocesowego- prawomocnych postanowień co do istoty sprawy kończących postępowanie). </a:t>
            </a:r>
            <a:r>
              <a:rPr lang="pl-PL" sz="1400" b="1" dirty="0"/>
              <a:t>Co do zasady, jest ona niedewolutywnym środkiem zaskarżenia i środkiem względnie suspensywnym ( szerzej na następnych slajdach)</a:t>
            </a:r>
          </a:p>
          <a:p>
            <a:pPr algn="just"/>
            <a:r>
              <a:rPr lang="pl-PL" sz="1400" dirty="0"/>
              <a:t>Co do zasady, w procesie można żądać wznowienia </a:t>
            </a:r>
            <a:r>
              <a:rPr lang="pl-PL" sz="1400" b="1" dirty="0"/>
              <a:t>tylko takiego postępowania, które zostało zakończone prawomocnym wyrokiem</a:t>
            </a:r>
            <a:r>
              <a:rPr lang="pl-PL" sz="1400" dirty="0"/>
              <a:t> (art. 399</a:t>
            </a:r>
            <a:r>
              <a:rPr lang="pl-PL" sz="1400" dirty="0">
                <a:cs typeface="Times New Roman" panose="02020603050405020304" pitchFamily="18" charset="0"/>
              </a:rPr>
              <a:t>§1 KPC). Można więc powiedzieć, że zasadą jest korzystanie ze skargi o wznowienie postępowania tylko w sytuacjach, w których sprawa doczekała się merytorycznego rozstrzygnięcia. </a:t>
            </a:r>
            <a:r>
              <a:rPr lang="pl-PL" sz="1400" b="1" dirty="0">
                <a:cs typeface="Times New Roman" panose="02020603050405020304" pitchFamily="18" charset="0"/>
              </a:rPr>
              <a:t>Wyjątkiem</a:t>
            </a:r>
            <a:r>
              <a:rPr lang="pl-PL" sz="1400" dirty="0">
                <a:cs typeface="Times New Roman" panose="02020603050405020304" pitchFamily="18" charset="0"/>
              </a:rPr>
              <a:t>, jest tutaj sytuacja, gdy TK orzekł o niezgodności aktu normatywnego z Konstytucją RP, ratyfikowaną umową międzynarodową czy ustawą, które stanowiły podstawę wydanego orzeczenia (</a:t>
            </a:r>
            <a:r>
              <a:rPr lang="pl-PL" sz="1400" b="1" dirty="0">
                <a:cs typeface="Times New Roman" panose="02020603050405020304" pitchFamily="18" charset="0"/>
              </a:rPr>
              <a:t>w tym postanowienia</a:t>
            </a:r>
            <a:r>
              <a:rPr lang="pl-PL" sz="1400" dirty="0">
                <a:cs typeface="Times New Roman" panose="02020603050405020304" pitchFamily="18" charset="0"/>
              </a:rPr>
              <a:t>)- </a:t>
            </a:r>
            <a:r>
              <a:rPr lang="pl-PL" sz="1400" dirty="0"/>
              <a:t>art. 399</a:t>
            </a:r>
            <a:r>
              <a:rPr lang="pl-PL" sz="1400" dirty="0">
                <a:cs typeface="Times New Roman" panose="02020603050405020304" pitchFamily="18" charset="0"/>
              </a:rPr>
              <a:t>§2 KPC. Tym postanowieniem kończącym sprawę będzie:</a:t>
            </a:r>
          </a:p>
          <a:p>
            <a:pPr algn="just">
              <a:buFontTx/>
              <a:buChar char="-"/>
            </a:pPr>
            <a:r>
              <a:rPr lang="pl-PL" sz="1400" dirty="0">
                <a:cs typeface="Times New Roman" panose="02020603050405020304" pitchFamily="18" charset="0"/>
              </a:rPr>
              <a:t>Postanowienie o umorzeniu postępowania,</a:t>
            </a:r>
          </a:p>
          <a:p>
            <a:pPr algn="just">
              <a:buFontTx/>
              <a:buChar char="-"/>
            </a:pPr>
            <a:r>
              <a:rPr lang="pl-PL" sz="1400" dirty="0">
                <a:cs typeface="Times New Roman" panose="02020603050405020304" pitchFamily="18" charset="0"/>
              </a:rPr>
              <a:t>Postanowienie o odrzuceniu pozwu,</a:t>
            </a:r>
          </a:p>
          <a:p>
            <a:pPr algn="just">
              <a:buFontTx/>
              <a:buChar char="-"/>
            </a:pPr>
            <a:r>
              <a:rPr lang="pl-PL" sz="1400" dirty="0">
                <a:cs typeface="Times New Roman" panose="02020603050405020304" pitchFamily="18" charset="0"/>
              </a:rPr>
              <a:t>Postanowienie o odrzuceniu apelacji.</a:t>
            </a:r>
          </a:p>
          <a:p>
            <a:pPr marL="0" indent="0" algn="just">
              <a:buNone/>
            </a:pPr>
            <a:r>
              <a:rPr lang="pl-PL" sz="1400" dirty="0">
                <a:cs typeface="Times New Roman" panose="02020603050405020304" pitchFamily="18" charset="0"/>
              </a:rPr>
              <a:t>Przy czym wskazuje się, że stosowanie  art</a:t>
            </a:r>
            <a:r>
              <a:rPr lang="pl-PL" sz="1400" dirty="0"/>
              <a:t>. 399</a:t>
            </a:r>
            <a:r>
              <a:rPr lang="pl-PL" sz="1400" dirty="0">
                <a:cs typeface="Times New Roman" panose="02020603050405020304" pitchFamily="18" charset="0"/>
              </a:rPr>
              <a:t>§2 KPC możliwe jest w sytuacji, </a:t>
            </a:r>
            <a:r>
              <a:rPr lang="pl-PL" sz="1400" dirty="0"/>
              <a:t>w której </a:t>
            </a:r>
            <a:r>
              <a:rPr lang="pl-PL" sz="1400" b="1" dirty="0"/>
              <a:t>jedyną przesłanką </a:t>
            </a:r>
            <a:r>
              <a:rPr lang="pl-PL" sz="1400" dirty="0"/>
              <a:t>wydania postanowienia był przepis zawarty w akcie normatywnym, uznanym następnie przez TK za niezgodny z wskazanymi powyżej aktami.</a:t>
            </a:r>
            <a:endParaRPr lang="pl-PL" sz="1400" dirty="0">
              <a:cs typeface="Times New Roman" panose="02020603050405020304" pitchFamily="18" charset="0"/>
            </a:endParaRPr>
          </a:p>
          <a:p>
            <a:pPr algn="just"/>
            <a:r>
              <a:rPr lang="pl-PL" sz="1400" dirty="0">
                <a:cs typeface="Times New Roman" panose="02020603050405020304" pitchFamily="18" charset="0"/>
              </a:rPr>
              <a:t>Według SN, wznowienie postępowania przysługuje także w sprawach, które zakończyły się wydaniem </a:t>
            </a:r>
            <a:r>
              <a:rPr lang="pl-PL" sz="1400" b="1" dirty="0">
                <a:cs typeface="Times New Roman" panose="02020603050405020304" pitchFamily="18" charset="0"/>
              </a:rPr>
              <a:t>nakazu zapłaty</a:t>
            </a:r>
            <a:r>
              <a:rPr lang="pl-PL" sz="1400" dirty="0">
                <a:cs typeface="Times New Roman" panose="02020603050405020304" pitchFamily="18" charset="0"/>
              </a:rPr>
              <a:t> (nakaz zapłaty jako merytoryczny rodzaj orzeczenia, który po uprawomocnieniu ma skutki prawomocnego wyroku). Zdaniem SN:</a:t>
            </a:r>
          </a:p>
          <a:p>
            <a:pPr marL="0" indent="0" algn="just">
              <a:buNone/>
            </a:pPr>
            <a:r>
              <a:rPr lang="pl-PL" sz="1400" dirty="0">
                <a:cs typeface="Times New Roman" panose="02020603050405020304" pitchFamily="18" charset="0"/>
              </a:rPr>
              <a:t>W art. 399 KPC, statuującym ogólną zasadę dopuszczalności wznowienia postępowania prawomocnie zakończonego, istotnie jest mowa o wyroku, a nie generalnie o orzeczeniu. Jednakże ta terminologia miała jedynie na celu wyeliminowanie wznowienia postępowania zakończonego bez merytorycznego rozstrzygnięcia sprawy (np. zakończonego odrzuceniem pozwu). Inaczej mówiąc, ustawodawcy chodziło o podkreślenie, że skarga o wznowienie przysługuje jedynie od orzeczenia załatwiającego sprawę merytorycznie.</a:t>
            </a:r>
          </a:p>
          <a:p>
            <a:pPr marL="0" indent="0" algn="just">
              <a:buNone/>
            </a:pPr>
            <a:r>
              <a:rPr lang="pl-PL" sz="1400" dirty="0">
                <a:cs typeface="Times New Roman" panose="02020603050405020304" pitchFamily="18" charset="0"/>
              </a:rPr>
              <a:t>- Postanowienie SN z dnia 4 stycznia 1973 r., sygn. I CZ 152/72, Legalis.</a:t>
            </a:r>
          </a:p>
          <a:p>
            <a:pPr algn="just"/>
            <a:endParaRPr lang="pl-PL" sz="1400" dirty="0">
              <a:cs typeface="Times New Roman" panose="02020603050405020304" pitchFamily="18" charset="0"/>
            </a:endParaRPr>
          </a:p>
          <a:p>
            <a:pPr algn="just"/>
            <a:r>
              <a:rPr lang="pl-PL" sz="1400" dirty="0">
                <a:cs typeface="Times New Roman" panose="02020603050405020304" pitchFamily="18" charset="0"/>
              </a:rPr>
              <a:t>Skarga o wznowienie postępowania stanowi wyłom od zasady trwałości orzeczeń.</a:t>
            </a:r>
          </a:p>
          <a:p>
            <a:pPr algn="just"/>
            <a:r>
              <a:rPr lang="pl-PL" sz="1400" dirty="0">
                <a:cs typeface="Times New Roman" panose="02020603050405020304" pitchFamily="18" charset="0"/>
              </a:rPr>
              <a:t>Jej celem nie jest tzw. kolejna instancja, a jedynie wyeliminowanie niesłusznych rozstrzygnięć, gdy strona w trakcie postępowania nie mogła użyć środków prawnych zapobiegających wadliwości </a:t>
            </a:r>
            <a:endParaRPr lang="pl-PL" sz="1400" dirty="0"/>
          </a:p>
        </p:txBody>
      </p:sp>
      <p:sp>
        <p:nvSpPr>
          <p:cNvPr id="8" name="Rectangle 7">
            <a:extLst>
              <a:ext uri="{FF2B5EF4-FFF2-40B4-BE49-F238E27FC236}">
                <a16:creationId xmlns:a16="http://schemas.microsoft.com/office/drawing/2014/main" id="{BA943FC0-2F8F-41A0-A725-B200ED04BE30}"/>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 name="Picture 4">
            <a:hlinkClick r:id="rId2" action="ppaction://hlinksldjump" tooltip="powróć do slajdu &quot;To musisz wiedzieć&quot;!"/>
            <a:extLst>
              <a:ext uri="{FF2B5EF4-FFF2-40B4-BE49-F238E27FC236}">
                <a16:creationId xmlns:a16="http://schemas.microsoft.com/office/drawing/2014/main" id="{1A93A104-A298-4F04-B261-4721E824D1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4282834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68B6378-3957-4662-8527-7193B077669E}"/>
              </a:ext>
            </a:extLst>
          </p:cNvPr>
          <p:cNvSpPr/>
          <p:nvPr/>
        </p:nvSpPr>
        <p:spPr>
          <a:xfrm>
            <a:off x="180753" y="542261"/>
            <a:ext cx="11865935" cy="1552353"/>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TERMIN NA WNIESIENIE SKARGI</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fontScale="47500" lnSpcReduction="20000"/>
          </a:bodyPr>
          <a:lstStyle/>
          <a:p>
            <a:pPr marL="0" indent="0" algn="just">
              <a:buNone/>
            </a:pPr>
            <a:r>
              <a:rPr lang="pl-PL" dirty="0"/>
              <a:t>Art. 407 [Termin wniesienia skargi] </a:t>
            </a:r>
          </a:p>
          <a:p>
            <a:pPr marL="0" indent="0" algn="just">
              <a:buNone/>
            </a:pPr>
            <a:r>
              <a:rPr lang="pl-PL" dirty="0"/>
              <a:t>§ 1. Skargę o wznowienie wnosi się w terminie trzymiesięcznym; termin ten liczy się od dnia, w którym strona dowiedziała się o podstawie wznowienia, a gdy podstawą jest pozbawienie możności działania lub brak należytej reprezentacji - od dnia, w którym o wyroku dowiedziała się strona, jej organ lub jej przedstawiciel ustawowy.</a:t>
            </a:r>
          </a:p>
          <a:p>
            <a:pPr marL="0" indent="0" algn="just">
              <a:buNone/>
            </a:pPr>
            <a:r>
              <a:rPr lang="pl-PL" dirty="0"/>
              <a:t>§ 2. W sytuacji określonej w art. 401</a:t>
            </a:r>
            <a:r>
              <a:rPr lang="pl-PL" baseline="30000" dirty="0"/>
              <a:t>1</a:t>
            </a:r>
            <a:r>
              <a:rPr lang="pl-PL" dirty="0"/>
              <a:t> skargę o wznowienie wnosi się w terminie trzech miesięcy od dnia wejścia w życie orzeczenia Trybunału Konstytucyjnego. Jeżeli w chwili wydania orzeczenia Trybunału Konstytucyjnego orzeczenie, o którym mowa w art. 401</a:t>
            </a:r>
            <a:r>
              <a:rPr lang="pl-PL" baseline="30000" dirty="0"/>
              <a:t>1</a:t>
            </a:r>
            <a:r>
              <a:rPr lang="pl-PL" dirty="0"/>
              <a:t>, nie było jeszcze prawomocne na skutek wniesienia środka odwoławczego, który został następnie odrzucony, termin biegnie od dnia doręczenia postanowienia o odrzuceniu, a w wypadku wydania go na posiedzeniu jawnym - od dnia ogłoszenia tego postanowienia. </a:t>
            </a:r>
          </a:p>
          <a:p>
            <a:pPr marL="0" indent="0" algn="just">
              <a:buNone/>
            </a:pPr>
            <a:endParaRPr lang="pl-PL" dirty="0"/>
          </a:p>
          <a:p>
            <a:pPr marL="0" indent="0" algn="just">
              <a:buNone/>
            </a:pPr>
            <a:r>
              <a:rPr lang="pl-PL" b="1" dirty="0"/>
              <a:t>3 MIESIĄCE</a:t>
            </a:r>
          </a:p>
          <a:p>
            <a:pPr algn="just"/>
            <a:r>
              <a:rPr lang="pl-PL" u="sng" dirty="0"/>
              <a:t>dla podstaw nieważności i podstaw restytucyjnych:</a:t>
            </a:r>
          </a:p>
          <a:p>
            <a:pPr marL="0" indent="0" algn="just">
              <a:buNone/>
            </a:pPr>
            <a:r>
              <a:rPr lang="pl-PL" dirty="0"/>
              <a:t>Liczone od dnia, w którym stron dowiedziała się o podstawie wznowienia- ZASADA</a:t>
            </a:r>
          </a:p>
          <a:p>
            <a:pPr marL="0" indent="0" algn="just">
              <a:buNone/>
            </a:pPr>
            <a:r>
              <a:rPr lang="pl-PL" dirty="0"/>
              <a:t>Jeżeli podstawą jest pozbawienie możności działania lub brak należytej reprezentacji (czyli jedne z podstaw nieważności)- termin liczony jest od dnia, w którym strona, przedstawiciel ustawowy lub organ strony dowiedzieli się o wyroku</a:t>
            </a:r>
          </a:p>
          <a:p>
            <a:pPr algn="just"/>
            <a:r>
              <a:rPr lang="pl-PL" u="sng" dirty="0"/>
              <a:t>Dla podstawy związanej z orzeczeniem TK:</a:t>
            </a:r>
          </a:p>
          <a:p>
            <a:pPr marL="0" indent="0" algn="just">
              <a:buNone/>
            </a:pPr>
            <a:r>
              <a:rPr lang="pl-PL" dirty="0"/>
              <a:t>Liczone od dnia wejścia w życie orzeczenia TK- ZASADA</a:t>
            </a:r>
          </a:p>
          <a:p>
            <a:pPr algn="just"/>
            <a:r>
              <a:rPr lang="pl-PL" dirty="0"/>
              <a:t>Gdy orzeczenie, które chcemy zaskarżyć nie było w dniu wejścia w życie orzeczenia TK jeszcze prawomocne ze względu na wniesienie środka odwoławczego, który następnie został odrzucony- 3 miesiące liczymy od dnia doręczenia postanowienia o odrzuceniu lub od dnia ogłoszenia tego postanowienia na posiedzeniu jawnym.</a:t>
            </a:r>
          </a:p>
          <a:p>
            <a:pPr marL="627063" indent="-627063" algn="just"/>
            <a:r>
              <a:rPr lang="pl-PL" dirty="0"/>
              <a:t>Zdarza się, że TK odracza termin utraty mocy obowiązującej przepisu. Wtedy też może wskazać tzw. przywilej korzyści- tzn. TK stwierdza, że odroczenie terminu, o któym mowa wcześniej  nie stoi na przeszkodzie wznowienia postępowania w indywidualnej sprawie skarżącego, którego skarga konstytucyjna została uwzględniona. W takiej też sytuacji należałoby uznać, wbrew literalnemu brzmieniu art. 407 § 2 zd. 1 KPC – można żądać wznowienia postępowania w terminie 3 miesięcy od dnia ogłoszenia orzeczenia TK zamiast- tak jak to zostało wksazane przez ustawodawcę-  od dnia wejścia tego orzeczenia w życie. </a:t>
            </a:r>
          </a:p>
          <a:p>
            <a:pPr marL="0" indent="0" algn="just">
              <a:buNone/>
            </a:pPr>
            <a:endParaRPr lang="pl-PL" dirty="0"/>
          </a:p>
          <a:p>
            <a:pPr algn="just"/>
            <a:r>
              <a:rPr lang="pl-PL" dirty="0"/>
              <a:t>Po upływie 10 lat liczonych od dnia uprawomocnienia się wyroku nie można żądać wznowienia postępowania- ZASADA (art. </a:t>
            </a:r>
            <a:r>
              <a:rPr lang="pl-PL"/>
              <a:t>408 </a:t>
            </a:r>
            <a:r>
              <a:rPr lang="pl-PL" dirty="0"/>
              <a:t>KPC)</a:t>
            </a:r>
          </a:p>
          <a:p>
            <a:pPr algn="just"/>
            <a:r>
              <a:rPr lang="pl-PL" dirty="0"/>
              <a:t>Wyjątek: 10- letni termin nie obowiązuje, gdy strona była pozbawiona możności działania lub nie była należycie reprezentowana.</a:t>
            </a:r>
          </a:p>
        </p:txBody>
      </p:sp>
      <p:sp>
        <p:nvSpPr>
          <p:cNvPr id="6" name="Rectangle 5">
            <a:extLst>
              <a:ext uri="{FF2B5EF4-FFF2-40B4-BE49-F238E27FC236}">
                <a16:creationId xmlns:a16="http://schemas.microsoft.com/office/drawing/2014/main" id="{7F1C5DA8-B78D-4A4B-9539-2957BCB88C9D}"/>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8" name="Picture 7">
            <a:extLst>
              <a:ext uri="{FF2B5EF4-FFF2-40B4-BE49-F238E27FC236}">
                <a16:creationId xmlns:a16="http://schemas.microsoft.com/office/drawing/2014/main" id="{B50813DD-5E1F-4D67-ADAB-FCEB47EC7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753" y="4453269"/>
            <a:ext cx="659219" cy="659219"/>
          </a:xfrm>
          <a:prstGeom prst="rect">
            <a:avLst/>
          </a:prstGeom>
        </p:spPr>
      </p:pic>
      <p:pic>
        <p:nvPicPr>
          <p:cNvPr id="7" name="Picture 6">
            <a:hlinkClick r:id="rId3" action="ppaction://hlinksldjump" tooltip="powróć do slajdu &quot;To musisz wiedzieć&quot;!"/>
            <a:extLst>
              <a:ext uri="{FF2B5EF4-FFF2-40B4-BE49-F238E27FC236}">
                <a16:creationId xmlns:a16="http://schemas.microsoft.com/office/drawing/2014/main" id="{C3C4191B-78FB-458D-9191-4955415D84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1218460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1A3B072-CBDD-4FA8-99C7-69551FF572B4}"/>
              </a:ext>
            </a:extLst>
          </p:cNvPr>
          <p:cNvSpPr/>
          <p:nvPr/>
        </p:nvSpPr>
        <p:spPr>
          <a:xfrm>
            <a:off x="180753" y="627321"/>
            <a:ext cx="11865935" cy="195950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WYMOGI FORMALNE SKARGI</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lstStyle/>
          <a:p>
            <a:pPr marL="0" indent="0" algn="just">
              <a:buNone/>
            </a:pPr>
            <a:r>
              <a:rPr lang="pl-PL" sz="2400" dirty="0"/>
              <a:t>Art. 409 [Wymogi formalne]</a:t>
            </a:r>
          </a:p>
          <a:p>
            <a:pPr marL="0" indent="0" algn="just">
              <a:buNone/>
            </a:pPr>
            <a:r>
              <a:rPr lang="pl-PL" sz="2400" dirty="0"/>
              <a:t>Skarga o wznowienie powinna czynić zadość warunkom pozwu oraz zawierać oznaczenie zaskarżonego orzeczenia, podstawę wznowienia i jej uzasadnienie, okoliczności stwierdzające zachowanie terminu do wniesienia skargi oraz wniosek o uchylenie lub zmianę zaskarżonego orzeczenia.</a:t>
            </a:r>
          </a:p>
          <a:p>
            <a:pPr marL="0" indent="0">
              <a:buNone/>
            </a:pPr>
            <a:endParaRPr lang="pl-PL" dirty="0"/>
          </a:p>
          <a:p>
            <a:pPr marL="0" indent="0">
              <a:buNone/>
            </a:pPr>
            <a:endParaRPr lang="pl-PL" dirty="0"/>
          </a:p>
        </p:txBody>
      </p:sp>
      <p:graphicFrame>
        <p:nvGraphicFramePr>
          <p:cNvPr id="5" name="Diagram 4">
            <a:extLst>
              <a:ext uri="{FF2B5EF4-FFF2-40B4-BE49-F238E27FC236}">
                <a16:creationId xmlns:a16="http://schemas.microsoft.com/office/drawing/2014/main" id="{8FC5A128-C6A6-4DC7-9987-2287E1E829E6}"/>
              </a:ext>
            </a:extLst>
          </p:cNvPr>
          <p:cNvGraphicFramePr/>
          <p:nvPr>
            <p:extLst>
              <p:ext uri="{D42A27DB-BD31-4B8C-83A1-F6EECF244321}">
                <p14:modId xmlns:p14="http://schemas.microsoft.com/office/powerpoint/2010/main" val="2517582756"/>
              </p:ext>
            </p:extLst>
          </p:nvPr>
        </p:nvGraphicFramePr>
        <p:xfrm>
          <a:off x="2032000" y="3019647"/>
          <a:ext cx="8026400" cy="31186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a:extLst>
              <a:ext uri="{FF2B5EF4-FFF2-40B4-BE49-F238E27FC236}">
                <a16:creationId xmlns:a16="http://schemas.microsoft.com/office/drawing/2014/main" id="{97B6E610-70C5-4D23-B4E4-117C00669ADA}"/>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8" name="Picture 7">
            <a:hlinkClick r:id="rId7" action="ppaction://hlinksldjump" tooltip="powróć do slajdu &quot;To musisz wiedzieć&quot;!"/>
            <a:extLst>
              <a:ext uri="{FF2B5EF4-FFF2-40B4-BE49-F238E27FC236}">
                <a16:creationId xmlns:a16="http://schemas.microsoft.com/office/drawing/2014/main" id="{D969CD45-C3CF-48C5-8D92-763BD347AB7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949146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LEGITYMACJA DO WNIESIENIA SKARGI</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a:bodyPr>
          <a:lstStyle/>
          <a:p>
            <a:pPr marL="0" indent="0" algn="just">
              <a:buNone/>
            </a:pPr>
            <a:r>
              <a:rPr lang="pl-PL" sz="1600" dirty="0"/>
              <a:t> </a:t>
            </a:r>
            <a:r>
              <a:rPr lang="pl-PL" sz="1600" dirty="0">
                <a:sym typeface="Wingdings" panose="05000000000000000000" pitchFamily="2" charset="2"/>
              </a:rPr>
              <a:t> </a:t>
            </a:r>
            <a:r>
              <a:rPr lang="pl-PL" sz="1600" dirty="0"/>
              <a:t>ZASADA: </a:t>
            </a:r>
          </a:p>
          <a:p>
            <a:pPr marL="0" indent="0" algn="just">
              <a:buNone/>
            </a:pPr>
            <a:r>
              <a:rPr lang="pl-PL" sz="1600" dirty="0"/>
              <a:t>strony, które zostały wskazane w prawomocnym rozstrzygnięciu podlegającym zaskarżeniu skargą</a:t>
            </a:r>
          </a:p>
          <a:p>
            <a:pPr marL="0" indent="0" algn="just">
              <a:buNone/>
            </a:pPr>
            <a:endParaRPr lang="pl-PL" sz="1600" dirty="0"/>
          </a:p>
          <a:p>
            <a:pPr marL="0" indent="0" algn="just">
              <a:buNone/>
            </a:pPr>
            <a:r>
              <a:rPr lang="pl-PL" sz="1600" dirty="0">
                <a:sym typeface="Wingdings" panose="05000000000000000000" pitchFamily="2" charset="2"/>
              </a:rPr>
              <a:t> </a:t>
            </a:r>
            <a:r>
              <a:rPr lang="pl-PL" sz="1600" dirty="0"/>
              <a:t>WYJĄTEK:</a:t>
            </a:r>
          </a:p>
          <a:p>
            <a:pPr marL="0" indent="0" algn="just">
              <a:buNone/>
            </a:pPr>
            <a:r>
              <a:rPr lang="pl-PL" sz="1600" dirty="0"/>
              <a:t>skargę może wnieść tylko ta strona prawomocnie zakończonego postępowania, której dotyczy okoliczność mająca stanowić tę podstawę. PODSTAWY: pozbawienie strony możności działania lub brak należytej reprezentacji strony </a:t>
            </a:r>
          </a:p>
          <a:p>
            <a:pPr marL="0" indent="0" algn="just">
              <a:buNone/>
            </a:pPr>
            <a:endParaRPr lang="pl-PL" sz="1600" dirty="0"/>
          </a:p>
          <a:p>
            <a:pPr algn="just"/>
            <a:r>
              <a:rPr lang="pl-PL" sz="1600" dirty="0"/>
              <a:t>interwenient uboczny samoistny,</a:t>
            </a:r>
          </a:p>
          <a:p>
            <a:pPr algn="just"/>
            <a:r>
              <a:rPr lang="pl-PL" sz="1600" dirty="0"/>
              <a:t>Przy niesamoistnym spór w dotkrynie,</a:t>
            </a:r>
          </a:p>
          <a:p>
            <a:pPr algn="just"/>
            <a:r>
              <a:rPr lang="pl-PL" sz="1600" dirty="0"/>
              <a:t>Prokurator, niezależnie od tego, czy brał udział w poprzednim postępowaniu, chyba że nie brał udziału w prawomocnie zakończonym postępowaniu,w któym nie miał prawa wszczęcia postępowania (art. 7 zdanie drugie)</a:t>
            </a:r>
          </a:p>
          <a:p>
            <a:pPr algn="just"/>
            <a:r>
              <a:rPr lang="pl-PL" sz="1600" dirty="0"/>
              <a:t>Na takich samych zasadach w granicach przedmiotowych spraw- RPO, RPP, RPD,</a:t>
            </a:r>
          </a:p>
          <a:p>
            <a:pPr algn="just"/>
            <a:r>
              <a:rPr lang="pl-PL" sz="1600" dirty="0"/>
              <a:t>Organizacje pozarządowe, o których mowa w KPC,</a:t>
            </a:r>
          </a:p>
          <a:p>
            <a:pPr algn="just"/>
            <a:r>
              <a:rPr lang="pl-PL" sz="1600" dirty="0"/>
              <a:t>Inspektor pracy,</a:t>
            </a:r>
          </a:p>
          <a:p>
            <a:pPr algn="just"/>
            <a:r>
              <a:rPr lang="pl-PL" sz="1600" dirty="0"/>
              <a:t>Miejski (powiatowy) rzecznik konsumentów</a:t>
            </a:r>
          </a:p>
          <a:p>
            <a:pPr algn="just">
              <a:buFontTx/>
              <a:buChar char="-"/>
            </a:pPr>
            <a:endParaRPr lang="pl-PL" sz="1600" dirty="0"/>
          </a:p>
          <a:p>
            <a:pPr marL="0" indent="0" algn="just">
              <a:buNone/>
            </a:pPr>
            <a:r>
              <a:rPr lang="pl-PL" sz="1600" dirty="0"/>
              <a:t>Za: A. Bielińskim, [w:] M. Rzewuski, Postępowanie cywilne, Warszawa 2019, s. 334.</a:t>
            </a:r>
          </a:p>
        </p:txBody>
      </p:sp>
      <p:sp>
        <p:nvSpPr>
          <p:cNvPr id="6" name="Rectangle 5">
            <a:extLst>
              <a:ext uri="{FF2B5EF4-FFF2-40B4-BE49-F238E27FC236}">
                <a16:creationId xmlns:a16="http://schemas.microsoft.com/office/drawing/2014/main" id="{584E6268-2AC3-44EB-AC47-F1170E32252B}"/>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 name="Picture 4">
            <a:hlinkClick r:id="rId2" action="ppaction://hlinksldjump" tooltip="powróć do slajdu &quot;To musisz wiedzieć&quot;!"/>
            <a:extLst>
              <a:ext uri="{FF2B5EF4-FFF2-40B4-BE49-F238E27FC236}">
                <a16:creationId xmlns:a16="http://schemas.microsoft.com/office/drawing/2014/main" id="{0B4951D1-79B8-4FB8-A5B7-5E70D6A7FD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3406723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WYMOGI FORMALNE SKARGI- ROZSZERZENIE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fontScale="47500" lnSpcReduction="20000"/>
          </a:bodyPr>
          <a:lstStyle/>
          <a:p>
            <a:pPr marL="0" indent="0" algn="just">
              <a:buNone/>
            </a:pPr>
            <a:r>
              <a:rPr lang="pl-PL" sz="2900" b="1" dirty="0"/>
              <a:t>WARUNKI DLA POZWU:</a:t>
            </a:r>
          </a:p>
          <a:p>
            <a:pPr algn="just"/>
            <a:r>
              <a:rPr lang="pl-PL" dirty="0"/>
              <a:t>Niewątpliwie znajdą tutaj zastosowanie art. 126 i 128 KPC. Niektórzy przedstawiciele doktryny wysunęli tezę, że sformułowania tego nie powinno się odczytywać dosłownie, ponieważ podstawowymi warunkami pozwu są: określenie żądania i wskazanie okoliczności faktycznych uzasadniających to żądanie, natomiast skarga o wznowienie nie może zawierać takich faktorów. W obliczu powyższego proponuje się, aby art. 409 mówiący o warunkach pozwu odczytywać jako warunki pisma procesowego wymienione w art. 126 KPC.</a:t>
            </a:r>
          </a:p>
          <a:p>
            <a:pPr algn="just"/>
            <a:r>
              <a:rPr lang="pl-PL" dirty="0"/>
              <a:t>Wydaje się jednak, że powyższe stanowisko nie jest do końca trafne. Można wysunąć tezę, że żądanie, o którym mowa w art. 187 KPC to żądanie wznowienia prawomocnie zakończonego postępowania. Wydaje się także, że w przypadku skargi o wznowienie postępowania aktualizuje się konieczność wskazania WPS. </a:t>
            </a:r>
          </a:p>
          <a:p>
            <a:pPr algn="just"/>
            <a:r>
              <a:rPr lang="pl-PL" dirty="0"/>
              <a:t>Jeżeli zaś idzie o przytoczenie faktów uzasadniających żądanie- jest to tożsame z wymogiem skargi w postaci podania i uzasadnienia podstawy wznowienia. </a:t>
            </a:r>
            <a:br>
              <a:rPr lang="pl-PL" dirty="0"/>
            </a:br>
            <a:r>
              <a:rPr lang="pl-PL" dirty="0"/>
              <a:t>Skarga może zawierać wnioski, o których mowa w art. 187 § 2, jeżeli są one aktualne z punktu widzenia wznowienia postępowania.</a:t>
            </a:r>
          </a:p>
          <a:p>
            <a:pPr marL="0" indent="0" algn="just">
              <a:buNone/>
            </a:pPr>
            <a:r>
              <a:rPr lang="pl-PL" sz="2900" b="1" dirty="0"/>
              <a:t>OZNACZENIE SKARŻONEGO ORZECZENIA:</a:t>
            </a:r>
          </a:p>
          <a:p>
            <a:pPr algn="just"/>
            <a:r>
              <a:rPr lang="pl-PL" dirty="0"/>
              <a:t>Istotne, zwłaszcza gdy w ramach skarżonego postępowania zapadło kilka orzeczeń.</a:t>
            </a:r>
          </a:p>
          <a:p>
            <a:pPr marL="0" indent="0" algn="just">
              <a:buNone/>
            </a:pPr>
            <a:r>
              <a:rPr lang="pl-PL" sz="2900" b="1" dirty="0"/>
              <a:t>PODSTAWA I JEJ UZASADNIENIE:</a:t>
            </a:r>
          </a:p>
          <a:p>
            <a:pPr algn="just"/>
            <a:r>
              <a:rPr lang="pl-PL" dirty="0"/>
              <a:t>Wskazanie konkretnych podstaw istotne z punktu widzenia właściwości sądu. Przy wskazywaniu uzasadnienia podstawy, należy wykazać istnienie określonej podstawy. W przypadkach podstaw niebędących podstawami nieważności wskazać należy także, że ich zaistnienie mogło mieć wpływ na treść orzeczenia.</a:t>
            </a:r>
          </a:p>
          <a:p>
            <a:pPr algn="just"/>
            <a:r>
              <a:rPr lang="pl-PL" dirty="0"/>
              <a:t>Twierdzenia co do faktów powinny zostać poparte odpowiednimi dowodami.</a:t>
            </a:r>
          </a:p>
          <a:p>
            <a:pPr marL="0" indent="0" algn="just">
              <a:buNone/>
            </a:pPr>
            <a:r>
              <a:rPr lang="pl-PL" sz="2900" b="1" dirty="0"/>
              <a:t>OKOLICZNOŚCI ZWIĄZANE Z ZACHOWANIEM TERMINU:</a:t>
            </a:r>
          </a:p>
          <a:p>
            <a:pPr algn="just"/>
            <a:r>
              <a:rPr lang="pl-PL" dirty="0"/>
              <a:t>Istotne z punktu widzenia dopuszczalności skargi. Patrząc na brzmienie art. 410 § 2 wydaje się, że na te okoliczności nie trzeba przytaczać dowodów. Dopiero na wezwanie sądu, skarżący powinien bowiem je uprawdopodobnić.</a:t>
            </a:r>
          </a:p>
          <a:p>
            <a:pPr marL="0" indent="0" algn="just">
              <a:buNone/>
            </a:pPr>
            <a:r>
              <a:rPr lang="pl-PL" sz="2900" b="1" dirty="0"/>
              <a:t>WNIOSEK O UCHYLENIE LUB ZMIANĘ:</a:t>
            </a:r>
          </a:p>
          <a:p>
            <a:pPr algn="just"/>
            <a:r>
              <a:rPr lang="pl-PL" dirty="0"/>
              <a:t>Wniosek ten zależny jest od rodzaju podstawy, którą przytoczyliśmy w skardze. </a:t>
            </a:r>
          </a:p>
          <a:p>
            <a:pPr algn="just"/>
            <a:r>
              <a:rPr lang="pl-PL" dirty="0"/>
              <a:t>Podstawy nieważności- wyłącznie uchylenie (tak: K. Weitz; odmiennie m.in. A. Góra Błaszczykowska)</a:t>
            </a:r>
          </a:p>
          <a:p>
            <a:pPr algn="just"/>
            <a:r>
              <a:rPr lang="pl-PL" dirty="0"/>
              <a:t>Podstawy restytucyjne lub związana z orzeczeniem TK- zarówno uchylenie, jak  i zmiana.</a:t>
            </a:r>
          </a:p>
          <a:p>
            <a:pPr algn="just"/>
            <a:r>
              <a:rPr lang="pl-PL" dirty="0"/>
              <a:t>Należy jednak pamiętać, że wniosek ten nie jest dla sądu wiążący</a:t>
            </a:r>
          </a:p>
          <a:p>
            <a:pPr marL="0" indent="0" algn="just">
              <a:buNone/>
            </a:pPr>
            <a:endParaRPr lang="pl-PL" dirty="0"/>
          </a:p>
          <a:p>
            <a:pPr marL="0" indent="0" algn="just">
              <a:buNone/>
            </a:pPr>
            <a:r>
              <a:rPr lang="pl-PL" dirty="0"/>
              <a:t>!: Warto także w ramach skargi powołać te fakty i dowody, które byłyby isotne z punktu widzenia rozstrzygnięcia sprawy w ramach wznowionego postępowania- mimo że nie wynika to wprost z art. 409 KPC.</a:t>
            </a:r>
          </a:p>
          <a:p>
            <a:pPr marL="0" indent="0">
              <a:buNone/>
            </a:pPr>
            <a:endParaRPr lang="pl-PL" dirty="0"/>
          </a:p>
        </p:txBody>
      </p:sp>
      <p:sp>
        <p:nvSpPr>
          <p:cNvPr id="5" name="Rectangle 4">
            <a:extLst>
              <a:ext uri="{FF2B5EF4-FFF2-40B4-BE49-F238E27FC236}">
                <a16:creationId xmlns:a16="http://schemas.microsoft.com/office/drawing/2014/main" id="{E6BA05F7-FE48-4BC0-80F2-8B1F5ED25864}"/>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6" name="Picture 5">
            <a:hlinkClick r:id="rId2" action="ppaction://hlinksldjump" tooltip="powróć do slajdu &quot;To musisz wiedzieć&quot;!"/>
            <a:extLst>
              <a:ext uri="{FF2B5EF4-FFF2-40B4-BE49-F238E27FC236}">
                <a16:creationId xmlns:a16="http://schemas.microsoft.com/office/drawing/2014/main" id="{CE34AE17-4095-4AB7-BAF9-710C24617F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38344" y="6469170"/>
            <a:ext cx="308344" cy="308344"/>
          </a:xfrm>
          <a:prstGeom prst="rect">
            <a:avLst/>
          </a:prstGeom>
        </p:spPr>
      </p:pic>
    </p:spTree>
    <p:extLst>
      <p:ext uri="{BB962C8B-B14F-4D97-AF65-F5344CB8AC3E}">
        <p14:creationId xmlns:p14="http://schemas.microsoft.com/office/powerpoint/2010/main" val="36979651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AE26A0A-DDD3-4774-872C-DB22161D628E}"/>
              </a:ext>
            </a:extLst>
          </p:cNvPr>
          <p:cNvSpPr/>
          <p:nvPr/>
        </p:nvSpPr>
        <p:spPr>
          <a:xfrm>
            <a:off x="6262576" y="2424223"/>
            <a:ext cx="5929424" cy="4189227"/>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E16443B3-65A5-4725-B560-FC7F6333B6A5}"/>
              </a:ext>
            </a:extLst>
          </p:cNvPr>
          <p:cNvSpPr/>
          <p:nvPr/>
        </p:nvSpPr>
        <p:spPr>
          <a:xfrm>
            <a:off x="180753" y="2594344"/>
            <a:ext cx="5996763" cy="1382234"/>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BADANIE SKARGI</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446567"/>
            <a:ext cx="12011247" cy="6411432"/>
          </a:xfrm>
        </p:spPr>
        <p:txBody>
          <a:bodyPr numCol="2" spcCol="180000">
            <a:noAutofit/>
          </a:bodyPr>
          <a:lstStyle/>
          <a:p>
            <a:pPr algn="just"/>
            <a:r>
              <a:rPr lang="pl-PL" sz="1200" dirty="0"/>
              <a:t>W związku z tym, że na podstawie art. 406 KPC do tego postępowania stosujemy w sposób odpowiedni przepisy o postępowaniu przed sądem I instancji, przed badaniem sprawy, o którym mowa w art. 410 KPC, sąd powinien zbadać skargę pod kątem formalnym i ewentualnie na podstawie art. 130 KPC wezwać do uzupełnienia jej braków.</a:t>
            </a:r>
          </a:p>
          <a:p>
            <a:pPr marL="712788" indent="-712788" algn="just"/>
            <a:r>
              <a:rPr lang="pl-PL" sz="1200" dirty="0"/>
              <a:t> Niektórzy wychodzą z założenia, że w tej sytuacji powoływanie się na art. 406 KPC jest zbędne, ponieważ obowiązek ewentualnego badania skargi pod kątem braków formalnych wynika z tego, że skarga musi spełniać wymogi pisma procesowego, a regulacja art. 410 KPC nie daje sądowi podstaw do odrzucenie tejże w przypadku wystąpienia braków formalnych.</a:t>
            </a:r>
          </a:p>
          <a:p>
            <a:pPr algn="just"/>
            <a:r>
              <a:rPr lang="pl-PL" sz="1200" dirty="0"/>
              <a:t>W przypadku zwrotu skargi z powodu nieuzupełnienia braków można wnieść zażalenie na podstawie art. 394 § 1 pkt 2 KPC.</a:t>
            </a:r>
          </a:p>
          <a:p>
            <a:pPr marL="0" indent="0" algn="just">
              <a:buNone/>
            </a:pPr>
            <a:r>
              <a:rPr lang="pl-PL" sz="1200" dirty="0"/>
              <a:t>Art. 410 KPC</a:t>
            </a:r>
          </a:p>
          <a:p>
            <a:pPr marL="0" indent="0" algn="just">
              <a:buNone/>
            </a:pPr>
            <a:r>
              <a:rPr lang="pl-PL" sz="1200" dirty="0"/>
              <a:t>§ 1. Sąd odrzuca skargę wniesioną po upływie przepisanego terminu, niedopuszczalną lub nieopartą na ustawowej podstawie.</a:t>
            </a:r>
          </a:p>
          <a:p>
            <a:pPr marL="0" indent="0" algn="just">
              <a:buNone/>
            </a:pPr>
            <a:r>
              <a:rPr lang="pl-PL" sz="1200" dirty="0"/>
              <a:t>§ 2. Na żądanie sądu skarżący uprawdopodobni okoliczności stwierdzające zachowanie terminu lub dopuszczalność wznowienia.</a:t>
            </a:r>
          </a:p>
          <a:p>
            <a:pPr marL="0" indent="0" algn="just">
              <a:buNone/>
            </a:pPr>
            <a:endParaRPr lang="pl-PL" sz="1200" dirty="0"/>
          </a:p>
          <a:p>
            <a:pPr marL="0" indent="0" algn="just">
              <a:buNone/>
            </a:pPr>
            <a:r>
              <a:rPr lang="pl-PL" sz="1400" b="1" dirty="0"/>
              <a:t>Podstawy odrzucenia:</a:t>
            </a:r>
          </a:p>
          <a:p>
            <a:pPr marL="0" indent="0" algn="just">
              <a:buNone/>
            </a:pPr>
            <a:r>
              <a:rPr lang="pl-PL" sz="1200" dirty="0"/>
              <a:t>-</a:t>
            </a:r>
            <a:r>
              <a:rPr lang="pl-PL" sz="1400" b="1" dirty="0"/>
              <a:t>upływ terminu </a:t>
            </a:r>
            <a:r>
              <a:rPr lang="pl-PL" sz="1200" dirty="0"/>
              <a:t>(art. 408 KPC);</a:t>
            </a:r>
          </a:p>
          <a:p>
            <a:pPr marL="0" indent="0" algn="just">
              <a:buNone/>
            </a:pPr>
            <a:r>
              <a:rPr lang="pl-PL" sz="1200" b="1" dirty="0"/>
              <a:t>- </a:t>
            </a:r>
            <a:r>
              <a:rPr lang="pl-PL" sz="1400" b="1" dirty="0"/>
              <a:t>Skarga jest niedopuszczalna</a:t>
            </a:r>
            <a:r>
              <a:rPr lang="pl-PL" sz="1200" b="1" dirty="0"/>
              <a:t>;</a:t>
            </a:r>
          </a:p>
          <a:p>
            <a:pPr algn="just"/>
            <a:r>
              <a:rPr lang="pl-PL" sz="1200" dirty="0"/>
              <a:t>postępowanie nie zakończyło się wydaniem wyroku, a nie aktualizuje się przesłanka związana z orzeczeniem TK; orzeczenie nie jest prawomocne; po wydaniu wyroku orzekającego unieważnienie małżeństwa lub rozwód albo ustalającego nieistnienie małżeństwa choćby jedna ze stron zawarła nowy związek małżeński; orzekał sędzia wyłączony z mocy ustawy, ale strona przed uprawomocnieniem się wyroku mogła domagać się wyłączenia; niemożność działania ustała przed uprawomocnieniem się zaskarżonego orzeczenia; brak reprezentacji został podniesiony w drodze zarzutu; jeżeli strona potwierdziła dokonane czynności procesowe (art. 401 pkt 2 KPC); strona w poprzednim postępowaniu mogła skorzystać z prawomocnego, później wykrytego wyroku dotyczącego tego samego stosunku prawnego, lub z wykrycia takich okoliczności lub środków dowodowych, które mogły mieć wpływ na wynik sprawy; czyn karalny nie został ustalony prawomocnym wyrokiem skazującym (wniosek </a:t>
            </a:r>
            <a:r>
              <a:rPr lang="pl-PL" sz="1200" i="1" dirty="0"/>
              <a:t>a contrario</a:t>
            </a:r>
            <a:r>
              <a:rPr lang="pl-PL" sz="1200" dirty="0"/>
              <a:t> z art. 404 KPC); wznowienie postępowania dotyczyłoby postępowania zakończonego prawomocnym orzeczeniem wydanym na skutek skargi o wznowienie</a:t>
            </a:r>
          </a:p>
          <a:p>
            <a:pPr marL="0" indent="0" algn="just">
              <a:buNone/>
            </a:pPr>
            <a:r>
              <a:rPr lang="pl-PL" sz="1200" dirty="0"/>
              <a:t>- </a:t>
            </a:r>
            <a:r>
              <a:rPr lang="pl-PL" sz="1400" b="1" dirty="0"/>
              <a:t>Skarga nie jest oparta na ustawowej podstawie</a:t>
            </a:r>
            <a:r>
              <a:rPr lang="pl-PL" sz="1200" b="1" dirty="0"/>
              <a:t>:</a:t>
            </a:r>
          </a:p>
          <a:p>
            <a:pPr algn="just"/>
            <a:r>
              <a:rPr lang="pl-PL" sz="1200" dirty="0"/>
              <a:t>Gdy przytoczona podstawa nie odpowiada żadnej z podstaw wskazanych w KPC</a:t>
            </a:r>
          </a:p>
          <a:p>
            <a:pPr algn="just"/>
            <a:r>
              <a:rPr lang="pl-PL" sz="1200" dirty="0"/>
              <a:t>Gdy przytoczona podstawa odpowiada podstawie wskazanej w KPC, jednakże w rzeczywistości nie wystąpiła</a:t>
            </a:r>
          </a:p>
          <a:p>
            <a:pPr marL="0" indent="0" algn="just">
              <a:buNone/>
            </a:pPr>
            <a:endParaRPr lang="pl-PL" sz="1200" dirty="0"/>
          </a:p>
          <a:p>
            <a:pPr marL="0" indent="0" algn="just">
              <a:buNone/>
            </a:pPr>
            <a:r>
              <a:rPr lang="pl-PL" sz="1200" dirty="0"/>
              <a:t>Odrzucenie skargi na podstawie art. 410 § 1 KPC z powodu nieoparcia jej na ustawowej podstawie może nastąpić w sytuacji, w której z samego uzasadnienia skargi w sposób niebudzący wątpliwości wynika, że powołana w niej podstawa w rzeczywistości nie wystąpiła.</a:t>
            </a:r>
          </a:p>
          <a:p>
            <a:pPr marL="0" indent="0" algn="just">
              <a:buNone/>
            </a:pPr>
            <a:r>
              <a:rPr lang="pl-PL" sz="1200" dirty="0"/>
              <a:t>- Postanowienie SN z dnia 18 lutego 2015 r., sygn. I CZ 3/15, Legalis</a:t>
            </a:r>
          </a:p>
          <a:p>
            <a:pPr marL="0" indent="0" algn="just">
              <a:buNone/>
            </a:pPr>
            <a:r>
              <a:rPr lang="pl-PL" sz="1200" dirty="0"/>
              <a:t>W ramach przewidzianej w art. 410 § 1 KPC kontroli wstępnej sąd bada m.in., czy powołana w skardze podstawa wznowienia rzeczywiście istnieje. W wyniku przeprowadzonej kontroli wstępnej skarga ulega odrzuceniu nie tylko wtedy, gdy powołana w niej podstawa wznowienia została sformułowana w sposób nieodpowiadający ustawie, lecz także wtedy, gdy przytoczone w niej okoliczności dają się wprawdzie podciągnąć pod przewidzianą w ustawie podstawę wznowienia, jednak w rzeczywistości podstawa ta nie występuje.</a:t>
            </a:r>
          </a:p>
          <a:p>
            <a:pPr marL="0" indent="0" algn="just">
              <a:buNone/>
            </a:pPr>
            <a:r>
              <a:rPr lang="pl-PL" sz="1200" dirty="0"/>
              <a:t>- Postanowienie SN z dnia 11 stycznia 2017 r., sygn. IV CZ 80/16, Legalis</a:t>
            </a:r>
          </a:p>
          <a:p>
            <a:pPr marL="0" indent="0" algn="just">
              <a:buNone/>
            </a:pPr>
            <a:r>
              <a:rPr lang="pl-PL" sz="1200" dirty="0"/>
              <a:t>Skarga o wznowienie postępowania nie opiera się na ustawowej podstawie w rozumieniu art. 410 § 1 KPC zarówno wtedy, gdy przytoczona w niej podstawa nie odpowiada wzorcowi którejkolwiek z podstaw wznowienia (art. 401, art. 401[1], art. 403 KPC), jak i wówczas, gdy podstawa ta odpowiada wprawdzie temu wzorcowi, lecz w rzeczywistości nie wystąpiła. Badanie oparcia skargi na ustawowej podstawie nie ogranicza się do kontroli, czy wskazane w skardze okoliczności odpowiadają ustawowym podstawom wznowienia, ale obejmuje również ustalenie, czy podstawa rzeczywiście istnieje.</a:t>
            </a:r>
          </a:p>
          <a:p>
            <a:pPr marL="0" indent="0" algn="just">
              <a:buNone/>
            </a:pPr>
            <a:r>
              <a:rPr lang="pl-PL" sz="1200" dirty="0"/>
              <a:t>- Postanowienie SN z dnia 9 grudnia 2014 r., sygn. III CZ 51/14, Legalis</a:t>
            </a:r>
          </a:p>
        </p:txBody>
      </p:sp>
      <p:sp>
        <p:nvSpPr>
          <p:cNvPr id="7" name="Rectangle 6">
            <a:extLst>
              <a:ext uri="{FF2B5EF4-FFF2-40B4-BE49-F238E27FC236}">
                <a16:creationId xmlns:a16="http://schemas.microsoft.com/office/drawing/2014/main" id="{6E37430A-2BF5-4555-8694-FB7510D1D044}"/>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9" name="Picture 8">
            <a:extLst>
              <a:ext uri="{FF2B5EF4-FFF2-40B4-BE49-F238E27FC236}">
                <a16:creationId xmlns:a16="http://schemas.microsoft.com/office/drawing/2014/main" id="{67984337-D9FB-4030-BF0F-497B0DCC45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753" y="1329810"/>
            <a:ext cx="653161" cy="653161"/>
          </a:xfrm>
          <a:prstGeom prst="rect">
            <a:avLst/>
          </a:prstGeom>
        </p:spPr>
      </p:pic>
      <p:pic>
        <p:nvPicPr>
          <p:cNvPr id="8" name="Picture 7">
            <a:hlinkClick r:id="rId3" action="ppaction://hlinksldjump" tooltip="powróć do slajdu &quot;To musisz wiedzieć&quot;!"/>
            <a:extLst>
              <a:ext uri="{FF2B5EF4-FFF2-40B4-BE49-F238E27FC236}">
                <a16:creationId xmlns:a16="http://schemas.microsoft.com/office/drawing/2014/main" id="{B6274027-77D3-4C51-ADFD-6511A3B22A9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20474812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EA959A9-CC21-40A8-A7FF-982D004214FF}"/>
              </a:ext>
            </a:extLst>
          </p:cNvPr>
          <p:cNvSpPr/>
          <p:nvPr/>
        </p:nvSpPr>
        <p:spPr>
          <a:xfrm>
            <a:off x="180753" y="3429001"/>
            <a:ext cx="11865935" cy="813390"/>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922366EA-72B8-417F-87F5-01F0113BBD70}"/>
              </a:ext>
            </a:extLst>
          </p:cNvPr>
          <p:cNvSpPr/>
          <p:nvPr/>
        </p:nvSpPr>
        <p:spPr>
          <a:xfrm>
            <a:off x="180753" y="542261"/>
            <a:ext cx="11865935" cy="1626781"/>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PONOWNE ROZPOZNANIE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542261"/>
            <a:ext cx="11865935" cy="6092453"/>
          </a:xfrm>
        </p:spPr>
        <p:txBody>
          <a:bodyPr>
            <a:normAutofit fontScale="47500" lnSpcReduction="20000"/>
          </a:bodyPr>
          <a:lstStyle/>
          <a:p>
            <a:pPr marL="0" indent="0" algn="just">
              <a:buNone/>
            </a:pPr>
            <a:r>
              <a:rPr lang="pl-PL" dirty="0"/>
              <a:t>Art. 412 KPC</a:t>
            </a:r>
          </a:p>
          <a:p>
            <a:pPr marL="0" indent="0" algn="just">
              <a:buNone/>
            </a:pPr>
            <a:r>
              <a:rPr lang="pl-PL" dirty="0"/>
              <a:t>§ 1. Sąd rozpoznaje sprawę na nowo w granicach, jakie zakreśla podstawa wznowienia.</a:t>
            </a:r>
          </a:p>
          <a:p>
            <a:pPr marL="0" indent="0" algn="just">
              <a:buNone/>
            </a:pPr>
            <a:r>
              <a:rPr lang="pl-PL" dirty="0"/>
              <a:t>§ 2. Po ponownym rozpoznaniu sprawy sąd stosownie do okoliczności bądź oddala skargę o wznowienie, bądź uwzględniając ją zmienia zaskarżone orzeczenie albo je uchyla i w razie potrzeby pozew odrzuca lub postępowanie umarza.</a:t>
            </a:r>
          </a:p>
          <a:p>
            <a:pPr marL="0" indent="0" algn="just">
              <a:buNone/>
            </a:pPr>
            <a:r>
              <a:rPr lang="pl-PL" dirty="0"/>
              <a:t>§ 3. (uchylony)</a:t>
            </a:r>
          </a:p>
          <a:p>
            <a:pPr marL="0" indent="0" algn="just">
              <a:buNone/>
            </a:pPr>
            <a:r>
              <a:rPr lang="pl-PL" dirty="0"/>
              <a:t>§ 4</a:t>
            </a:r>
            <a:r>
              <a:rPr lang="pl-PL" b="1" dirty="0"/>
              <a:t>. Jeżeli do rozstrzygnięcia o wznowieniu postępowania zakończonego wyrokiem właściwy jest Sąd Najwyższy, sąd ten orzeka tylko o dopuszczalności wznowienia, a rozpoznanie sprawy przekazuje sądowi drugiej instancji.</a:t>
            </a:r>
          </a:p>
          <a:p>
            <a:pPr marL="0" indent="0" algn="just">
              <a:buNone/>
            </a:pPr>
            <a:endParaRPr lang="pl-PL" dirty="0"/>
          </a:p>
          <a:p>
            <a:pPr algn="just"/>
            <a:r>
              <a:rPr lang="pl-PL" dirty="0"/>
              <a:t>Na tym etapie sąd bada istnienie podstawy wznowienia, która została wskazana przez skarżącego, bada istnienie błędów, które wyczerpują daną podstawę. </a:t>
            </a:r>
            <a:r>
              <a:rPr lang="pl-PL" b="1" dirty="0"/>
              <a:t>Powyższe badanie odbywa się </a:t>
            </a:r>
            <a:r>
              <a:rPr lang="pl-PL" dirty="0"/>
              <a:t>na podstawie materiału faktycznego ze sprawy poprzedniej i przytoczonego w skardze i w związku z nią.</a:t>
            </a:r>
          </a:p>
          <a:p>
            <a:pPr algn="just"/>
            <a:r>
              <a:rPr lang="pl-PL" dirty="0"/>
              <a:t>Po rozpoznaniu spraw sąd może:</a:t>
            </a:r>
          </a:p>
          <a:p>
            <a:pPr lvl="1" algn="just">
              <a:buFontTx/>
              <a:buChar char="-"/>
            </a:pPr>
            <a:r>
              <a:rPr lang="pl-PL" sz="2500" b="1" dirty="0"/>
              <a:t>oddalić skargę, czyli utrzymać w mocy zaskarżony wyrok;</a:t>
            </a:r>
          </a:p>
          <a:p>
            <a:pPr marL="0" indent="0" algn="just">
              <a:buNone/>
            </a:pPr>
            <a:endParaRPr lang="pl-PL" dirty="0"/>
          </a:p>
          <a:p>
            <a:pPr marL="0" indent="0" algn="just">
              <a:buNone/>
            </a:pPr>
            <a:r>
              <a:rPr lang="pl-PL" dirty="0"/>
              <a:t>Skarga o wznowienie postępowania może zostać oddalona zarówno wtedy, gdy nie istnieją okoliczności stanowiące podstawy wznowienia, jak i wtedy, gdy okoliczności uzasadniające podstawę (inną niż nieważność postępowania) istnieją, lecz nie mają wpływu na treść zaskarżonego rozstrzygnięcia (art. 412 § 2 KPC).</a:t>
            </a:r>
          </a:p>
          <a:p>
            <a:pPr marL="0" indent="0" algn="just">
              <a:buNone/>
            </a:pPr>
            <a:r>
              <a:rPr lang="pl-PL" dirty="0"/>
              <a:t>- Wyrok SN z dnia 13 maja 2009 r., sygn. III UK 5/09, Legalis</a:t>
            </a:r>
          </a:p>
          <a:p>
            <a:pPr marL="0" indent="0" algn="just">
              <a:buNone/>
            </a:pPr>
            <a:endParaRPr lang="pl-PL" dirty="0"/>
          </a:p>
          <a:p>
            <a:pPr lvl="1" algn="just">
              <a:buFontTx/>
              <a:buChar char="-"/>
            </a:pPr>
            <a:r>
              <a:rPr lang="pl-PL" sz="2900" b="1" dirty="0"/>
              <a:t>uwzględnić skargę i orzec co do istoty sprawy; </a:t>
            </a:r>
          </a:p>
          <a:p>
            <a:pPr lvl="1" algn="just">
              <a:buFontTx/>
              <a:buChar char="-"/>
            </a:pPr>
            <a:r>
              <a:rPr lang="pl-PL" sz="2900" b="1" dirty="0"/>
              <a:t>uwzględnić skargę, uchylić zaskarżone orzeczenie i odrzucić pozew; </a:t>
            </a:r>
          </a:p>
          <a:p>
            <a:pPr lvl="1" algn="just">
              <a:buFontTx/>
              <a:buChar char="-"/>
            </a:pPr>
            <a:r>
              <a:rPr lang="pl-PL" sz="2900" b="1" dirty="0"/>
              <a:t>uwzględnić skargę, uchylić wyrok i umorzyć postępowanie.</a:t>
            </a:r>
          </a:p>
          <a:p>
            <a:pPr algn="just">
              <a:buFontTx/>
              <a:buChar char="-"/>
            </a:pPr>
            <a:endParaRPr lang="pl-PL" dirty="0"/>
          </a:p>
          <a:p>
            <a:pPr marL="808038" indent="-808038" algn="just">
              <a:tabLst>
                <a:tab pos="808038" algn="l"/>
              </a:tabLst>
            </a:pPr>
            <a:r>
              <a:rPr lang="pl-PL" dirty="0"/>
              <a:t>Zgodnie ze stanowiskiem zaproponowanym przez K. Weitza, w przypadku potwierdzenia istnienia podstawy nieważności, sąd zawsze powinien orzeczenie uchylić, a następnie wydać określone dalsze rozstrzygnięcie (wydać nowe orzeczenie merytoryczne, które treściowo będzie zbieżne z pierwotnym orzeczeniem lub orzec odmiennie; gdy z powodu nieważności zaskarżone były wyroki sądu I i II instancji, sąd II instancji powinien uchylić oba zaskarżone orzeczenia i przekazać sprawę sądowi I instancji do ponownego rozpoznania; ewentualnie pozew odrzucić lub postępowanie umorzyć)</a:t>
            </a:r>
          </a:p>
          <a:p>
            <a:pPr algn="just"/>
            <a:r>
              <a:rPr lang="pl-PL" dirty="0"/>
              <a:t>Środki zaskarżenia od wskazanych wyżej rozstrzygnięć- właściwe ze względu na instancję (apelacja lub skarga kasacyjna)</a:t>
            </a:r>
          </a:p>
          <a:p>
            <a:pPr marL="0" indent="0">
              <a:buNone/>
            </a:pPr>
            <a:endParaRPr lang="pl-PL" dirty="0"/>
          </a:p>
        </p:txBody>
      </p:sp>
      <p:sp>
        <p:nvSpPr>
          <p:cNvPr id="7" name="Rectangle 6">
            <a:extLst>
              <a:ext uri="{FF2B5EF4-FFF2-40B4-BE49-F238E27FC236}">
                <a16:creationId xmlns:a16="http://schemas.microsoft.com/office/drawing/2014/main" id="{C58E3340-7FA8-43EA-A482-ABE67B5927D8}"/>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9" name="Picture 8">
            <a:extLst>
              <a:ext uri="{FF2B5EF4-FFF2-40B4-BE49-F238E27FC236}">
                <a16:creationId xmlns:a16="http://schemas.microsoft.com/office/drawing/2014/main" id="{47CCAC42-D878-411E-AE66-2C850B07C6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753" y="5293241"/>
            <a:ext cx="633669" cy="633669"/>
          </a:xfrm>
          <a:prstGeom prst="rect">
            <a:avLst/>
          </a:prstGeom>
        </p:spPr>
      </p:pic>
      <p:pic>
        <p:nvPicPr>
          <p:cNvPr id="8" name="Picture 7">
            <a:hlinkClick r:id="rId3" action="ppaction://hlinksldjump" tooltip="powróć do slajdu &quot;To musisz wiedzieć&quot;!"/>
            <a:extLst>
              <a:ext uri="{FF2B5EF4-FFF2-40B4-BE49-F238E27FC236}">
                <a16:creationId xmlns:a16="http://schemas.microsoft.com/office/drawing/2014/main" id="{4F64CA0C-111A-4C93-8AFE-6BAF2875715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2461133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POZOSTAŁE INFORMACJE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a:bodyPr>
          <a:lstStyle/>
          <a:p>
            <a:pPr algn="just"/>
            <a:endParaRPr lang="pl-PL" sz="2000" dirty="0"/>
          </a:p>
          <a:p>
            <a:pPr algn="just"/>
            <a:endParaRPr lang="pl-PL" sz="2000" dirty="0"/>
          </a:p>
          <a:p>
            <a:pPr algn="just"/>
            <a:r>
              <a:rPr lang="pl-PL" sz="2000" dirty="0"/>
              <a:t>Sędzia, którego udziału lub zachowania się w procesie poprzednim dotyczy skarga, wyłączony jest od orzekania w postępowaniu ze skargi o wznowienie.</a:t>
            </a:r>
          </a:p>
          <a:p>
            <a:pPr algn="just"/>
            <a:endParaRPr lang="pl-PL" sz="2000" dirty="0"/>
          </a:p>
          <a:p>
            <a:pPr algn="just"/>
            <a:r>
              <a:rPr lang="pl-PL" sz="2000" dirty="0"/>
              <a:t>Samo wniesienie skargi nie pozbawia orzeczenia skuteczności i wykonalności. Dopiero po wydaniu nowego orzeczenia uchylającego lub zmieniającego wyrok tamuje wykonalność pierwszego orzeczenia.</a:t>
            </a:r>
          </a:p>
          <a:p>
            <a:pPr algn="just"/>
            <a:endParaRPr lang="pl-PL" sz="2000" dirty="0"/>
          </a:p>
          <a:p>
            <a:pPr algn="just"/>
            <a:r>
              <a:rPr lang="pl-PL" sz="2000" dirty="0"/>
              <a:t>Jedyną okolicznością powodującą możliwość (nie obowiązek!) wstrzymania wyroku jest uprawdopodobnienie przez skarżącego, że przez wykonanie zaskarżonego orzeczenia grozi mu niepowetowana szkoda. Sąd może wówczas wstrzymać wykonanie, chyba że strona przeciwna złoży odpowiednie zabezpiecznie.</a:t>
            </a:r>
          </a:p>
          <a:p>
            <a:pPr algn="just"/>
            <a:endParaRPr lang="pl-PL" sz="2000" dirty="0"/>
          </a:p>
          <a:p>
            <a:pPr algn="just"/>
            <a:r>
              <a:rPr lang="pl-PL" sz="2000" dirty="0"/>
              <a:t>Sąd na wniosek skarżącego w orzeczeniu kończącym postępowanie wznowieniowe (które uchyla lub zmienia skarżone orzeczenie) orzeka o zwrocie spełnionego lub wyegzekwowanego świadczenia lub o przywróceniu stanu poprzedniego.</a:t>
            </a:r>
          </a:p>
        </p:txBody>
      </p:sp>
      <p:sp>
        <p:nvSpPr>
          <p:cNvPr id="5" name="Rectangle 4">
            <a:extLst>
              <a:ext uri="{FF2B5EF4-FFF2-40B4-BE49-F238E27FC236}">
                <a16:creationId xmlns:a16="http://schemas.microsoft.com/office/drawing/2014/main" id="{4A526D12-096D-4D90-B156-431D99829C22}"/>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Tree>
    <p:extLst>
      <p:ext uri="{BB962C8B-B14F-4D97-AF65-F5344CB8AC3E}">
        <p14:creationId xmlns:p14="http://schemas.microsoft.com/office/powerpoint/2010/main" val="246638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13EC553F-8D94-4662-AF05-582356B67DE6}"/>
              </a:ext>
            </a:extLst>
          </p:cNvPr>
          <p:cNvGraphicFramePr>
            <a:graphicFrameLocks noGrp="1"/>
          </p:cNvGraphicFramePr>
          <p:nvPr>
            <p:extLst>
              <p:ext uri="{D42A27DB-BD31-4B8C-83A1-F6EECF244321}">
                <p14:modId xmlns:p14="http://schemas.microsoft.com/office/powerpoint/2010/main" val="191162928"/>
              </p:ext>
            </p:extLst>
          </p:nvPr>
        </p:nvGraphicFramePr>
        <p:xfrm>
          <a:off x="326065" y="548641"/>
          <a:ext cx="11539870" cy="6185157"/>
        </p:xfrm>
        <a:graphic>
          <a:graphicData uri="http://schemas.openxmlformats.org/drawingml/2006/table">
            <a:tbl>
              <a:tblPr firstRow="1" bandRow="1">
                <a:tableStyleId>{00A15C55-8517-42AA-B614-E9B94910E393}</a:tableStyleId>
              </a:tblPr>
              <a:tblGrid>
                <a:gridCol w="9542365">
                  <a:extLst>
                    <a:ext uri="{9D8B030D-6E8A-4147-A177-3AD203B41FA5}">
                      <a16:colId xmlns:a16="http://schemas.microsoft.com/office/drawing/2014/main" val="1270990318"/>
                    </a:ext>
                  </a:extLst>
                </a:gridCol>
                <a:gridCol w="1997505">
                  <a:extLst>
                    <a:ext uri="{9D8B030D-6E8A-4147-A177-3AD203B41FA5}">
                      <a16:colId xmlns:a16="http://schemas.microsoft.com/office/drawing/2014/main" val="1314902760"/>
                    </a:ext>
                  </a:extLst>
                </a:gridCol>
              </a:tblGrid>
              <a:tr h="626057">
                <a:tc>
                  <a:txBody>
                    <a:bodyPr/>
                    <a:lstStyle/>
                    <a:p>
                      <a:r>
                        <a:rPr lang="pl-PL" dirty="0"/>
                        <a:t>Zagadnienie</a:t>
                      </a:r>
                    </a:p>
                  </a:txBody>
                  <a:tcPr/>
                </a:tc>
                <a:tc>
                  <a:txBody>
                    <a:bodyPr/>
                    <a:lstStyle/>
                    <a:p>
                      <a:r>
                        <a:rPr lang="pl-PL" dirty="0"/>
                        <a:t>Powtórz- kliknij tutaj!</a:t>
                      </a:r>
                    </a:p>
                  </a:txBody>
                  <a:tcPr/>
                </a:tc>
                <a:extLst>
                  <a:ext uri="{0D108BD9-81ED-4DB2-BD59-A6C34878D82A}">
                    <a16:rowId xmlns:a16="http://schemas.microsoft.com/office/drawing/2014/main" val="2307631230"/>
                  </a:ext>
                </a:extLst>
              </a:tr>
              <a:tr h="6260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t>Charakter skargi o wznowienie postępowania (nadzwyczajny środek zaskarżenia niedewolutywny i względnie suspensywny)</a:t>
                      </a:r>
                      <a:endParaRPr lang="pl-PL" sz="1600" b="1"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hlinkClick r:id="rId2" action="ppaction://hlinksldjump"/>
                        </a:rPr>
                        <a:t>&lt;&lt;powtórz&gt;&gt;</a:t>
                      </a:r>
                      <a:endParaRPr lang="pl-PL" sz="1600" dirty="0"/>
                    </a:p>
                    <a:p>
                      <a:endParaRPr lang="pl-PL" sz="1600" dirty="0"/>
                    </a:p>
                  </a:txBody>
                  <a:tcPr/>
                </a:tc>
                <a:extLst>
                  <a:ext uri="{0D108BD9-81ED-4DB2-BD59-A6C34878D82A}">
                    <a16:rowId xmlns:a16="http://schemas.microsoft.com/office/drawing/2014/main" val="2568741105"/>
                  </a:ext>
                </a:extLst>
              </a:tr>
              <a:tr h="6260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t>Kategorie podstaw wznowienia (podstawy nieważności, podstawy restytucyjne, podstawa związana z orzeczeniem TK)</a:t>
                      </a:r>
                      <a:endParaRPr lang="pl-PL" sz="1600" b="1"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hlinkClick r:id="rId3" action="ppaction://hlinksldjump"/>
                        </a:rPr>
                        <a:t>&lt;&lt;powtórz&gt;&gt;</a:t>
                      </a:r>
                      <a:endParaRPr lang="pl-PL" sz="1600" dirty="0"/>
                    </a:p>
                    <a:p>
                      <a:endParaRPr lang="pl-PL" sz="1600" dirty="0"/>
                    </a:p>
                  </a:txBody>
                  <a:tcPr/>
                </a:tc>
                <a:extLst>
                  <a:ext uri="{0D108BD9-81ED-4DB2-BD59-A6C34878D82A}">
                    <a16:rowId xmlns:a16="http://schemas.microsoft.com/office/drawing/2014/main" val="2796515362"/>
                  </a:ext>
                </a:extLst>
              </a:tr>
              <a:tr h="1162678">
                <a:tc>
                  <a:txBody>
                    <a:bodyPr/>
                    <a:lstStyle/>
                    <a:p>
                      <a:r>
                        <a:rPr lang="pl-PL" sz="1600" dirty="0"/>
                        <a:t>Poszczególne podstawy ustawowe</a:t>
                      </a:r>
                      <a:endParaRPr lang="pl-PL" sz="1600" b="1"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hlinkClick r:id="rId4" action="ppaction://hlinksldjump"/>
                        </a:rPr>
                        <a:t>&lt;&lt;powtórz&gt;&gt;</a:t>
                      </a:r>
                      <a:endParaRPr lang="pl-PL"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hlinkClick r:id="rId5" action="ppaction://hlinksldjump"/>
                        </a:rPr>
                        <a:t>&lt;&lt;powtórz&gt;&gt;</a:t>
                      </a:r>
                      <a:endParaRPr lang="pl-PL"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hlinkClick r:id="rId6" action="ppaction://hlinksldjump"/>
                        </a:rPr>
                        <a:t>&lt;&lt;powtórz&gt;&gt;</a:t>
                      </a:r>
                      <a:endParaRPr lang="pl-PL" sz="1600" dirty="0"/>
                    </a:p>
                    <a:p>
                      <a:endParaRPr lang="pl-PL" sz="1600" dirty="0"/>
                    </a:p>
                  </a:txBody>
                  <a:tcPr/>
                </a:tc>
                <a:extLst>
                  <a:ext uri="{0D108BD9-81ED-4DB2-BD59-A6C34878D82A}">
                    <a16:rowId xmlns:a16="http://schemas.microsoft.com/office/drawing/2014/main" val="588245043"/>
                  </a:ext>
                </a:extLst>
              </a:tr>
              <a:tr h="6260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t>Przy których podstawach skarżący musi wykazać związek pomiędzy istnieniem podstawy a treścią orzeczenia (przy podstawach niebędących podstawami nieważności)</a:t>
                      </a:r>
                      <a:endParaRPr lang="pl-PL" sz="1600" b="1"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hlinkClick r:id="rId3" action="ppaction://hlinksldjump"/>
                        </a:rPr>
                        <a:t>&lt;&lt;powtórz&gt;&gt;</a:t>
                      </a:r>
                      <a:endParaRPr lang="pl-PL" sz="1600" dirty="0"/>
                    </a:p>
                    <a:p>
                      <a:endParaRPr lang="pl-PL" sz="1600" dirty="0"/>
                    </a:p>
                  </a:txBody>
                  <a:tcPr/>
                </a:tc>
                <a:extLst>
                  <a:ext uri="{0D108BD9-81ED-4DB2-BD59-A6C34878D82A}">
                    <a16:rowId xmlns:a16="http://schemas.microsoft.com/office/drawing/2014/main" val="4193775935"/>
                  </a:ext>
                </a:extLst>
              </a:tr>
              <a:tr h="6260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t>Niedopuszczalność skargi</a:t>
                      </a:r>
                    </a:p>
                    <a:p>
                      <a:endParaRPr lang="pl-PL" sz="1600" b="1"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hlinkClick r:id="rId7" action="ppaction://hlinksldjump"/>
                        </a:rPr>
                        <a:t>&lt;&lt;powtórz&gt;&gt;</a:t>
                      </a:r>
                      <a:endParaRPr lang="pl-PL" sz="1600" dirty="0"/>
                    </a:p>
                    <a:p>
                      <a:endParaRPr lang="pl-PL" sz="1600" dirty="0"/>
                    </a:p>
                  </a:txBody>
                  <a:tcPr/>
                </a:tc>
                <a:extLst>
                  <a:ext uri="{0D108BD9-81ED-4DB2-BD59-A6C34878D82A}">
                    <a16:rowId xmlns:a16="http://schemas.microsoft.com/office/drawing/2014/main" val="4232689260"/>
                  </a:ext>
                </a:extLst>
              </a:tr>
              <a:tr h="626057">
                <a:tc>
                  <a:txBody>
                    <a:bodyPr/>
                    <a:lstStyle/>
                    <a:p>
                      <a:r>
                        <a:rPr lang="pl-PL" sz="1600" dirty="0"/>
                        <a:t>Termin wniesienia skargi i sposób jego liczenia </a:t>
                      </a:r>
                    </a:p>
                    <a:p>
                      <a:endParaRPr lang="pl-PL" sz="1600" b="1"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hlinkClick r:id="rId8" action="ppaction://hlinksldjump"/>
                        </a:rPr>
                        <a:t>&lt;&lt;powtórz&gt;&gt;</a:t>
                      </a:r>
                      <a:endParaRPr lang="pl-PL" sz="1600" dirty="0"/>
                    </a:p>
                    <a:p>
                      <a:endParaRPr lang="pl-PL" sz="1600" dirty="0"/>
                    </a:p>
                  </a:txBody>
                  <a:tcPr/>
                </a:tc>
                <a:extLst>
                  <a:ext uri="{0D108BD9-81ED-4DB2-BD59-A6C34878D82A}">
                    <a16:rowId xmlns:a16="http://schemas.microsoft.com/office/drawing/2014/main" val="1312143369"/>
                  </a:ext>
                </a:extLst>
              </a:tr>
              <a:tr h="6260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t>Wymogi formalne skargi</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1600" b="1"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hlinkClick r:id="rId9" action="ppaction://hlinksldjump"/>
                        </a:rPr>
                        <a:t>&lt;&lt;powtórz&gt;&gt;</a:t>
                      </a:r>
                      <a:endParaRPr lang="pl-PL" sz="1600" dirty="0"/>
                    </a:p>
                    <a:p>
                      <a:endParaRPr lang="pl-PL" sz="1600" dirty="0"/>
                    </a:p>
                  </a:txBody>
                  <a:tcPr/>
                </a:tc>
                <a:extLst>
                  <a:ext uri="{0D108BD9-81ED-4DB2-BD59-A6C34878D82A}">
                    <a16:rowId xmlns:a16="http://schemas.microsoft.com/office/drawing/2014/main" val="2117684825"/>
                  </a:ext>
                </a:extLst>
              </a:tr>
              <a:tr h="6260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t>Możliwości rozstrzygnięcia w ramach tzw. postępowania wznowieniowego</a:t>
                      </a:r>
                      <a:endParaRPr lang="pl-PL" sz="1600" b="1"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dirty="0">
                          <a:hlinkClick r:id="rId10" action="ppaction://hlinksldjump"/>
                        </a:rPr>
                        <a:t>&lt;&lt;powtórz&gt;&gt;</a:t>
                      </a:r>
                      <a:endParaRPr lang="pl-PL" sz="1600" dirty="0"/>
                    </a:p>
                    <a:p>
                      <a:endParaRPr lang="pl-PL" sz="1600" dirty="0"/>
                    </a:p>
                  </a:txBody>
                  <a:tcPr/>
                </a:tc>
                <a:extLst>
                  <a:ext uri="{0D108BD9-81ED-4DB2-BD59-A6C34878D82A}">
                    <a16:rowId xmlns:a16="http://schemas.microsoft.com/office/drawing/2014/main" val="1389569227"/>
                  </a:ext>
                </a:extLst>
              </a:tr>
            </a:tbl>
          </a:graphicData>
        </a:graphic>
      </p:graphicFrame>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TO MUSISZ WIEDZIEĆ!</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0" y="-1"/>
            <a:ext cx="11865935" cy="5911701"/>
          </a:xfrm>
        </p:spPr>
        <p:txBody>
          <a:bodyPr/>
          <a:lstStyle/>
          <a:p>
            <a:endParaRPr lang="pl-PL" dirty="0"/>
          </a:p>
          <a:p>
            <a:endParaRPr lang="pl-PL" dirty="0"/>
          </a:p>
        </p:txBody>
      </p:sp>
      <p:sp>
        <p:nvSpPr>
          <p:cNvPr id="5" name="Rectangle 4">
            <a:extLst>
              <a:ext uri="{FF2B5EF4-FFF2-40B4-BE49-F238E27FC236}">
                <a16:creationId xmlns:a16="http://schemas.microsoft.com/office/drawing/2014/main" id="{E547F9C7-A454-4B7E-870B-7C82FAF04541}"/>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7" name="TextBox 6">
            <a:extLst>
              <a:ext uri="{FF2B5EF4-FFF2-40B4-BE49-F238E27FC236}">
                <a16:creationId xmlns:a16="http://schemas.microsoft.com/office/drawing/2014/main" id="{409F43D4-0EDF-4CAE-941C-58FC3822627C}"/>
              </a:ext>
            </a:extLst>
          </p:cNvPr>
          <p:cNvSpPr txBox="1"/>
          <p:nvPr/>
        </p:nvSpPr>
        <p:spPr>
          <a:xfrm>
            <a:off x="3474187" y="101273"/>
            <a:ext cx="7562408" cy="307777"/>
          </a:xfrm>
          <a:prstGeom prst="rect">
            <a:avLst/>
          </a:prstGeom>
          <a:noFill/>
        </p:spPr>
        <p:txBody>
          <a:bodyPr wrap="square" rtlCol="0">
            <a:spAutoFit/>
          </a:bodyPr>
          <a:lstStyle/>
          <a:p>
            <a:r>
              <a:rPr lang="pl-PL" sz="1400" i="1" dirty="0"/>
              <a:t>Aby powrócić ze slajdu, do którego Cię odesłało, klkinij na ikonę                znajdującą się na tym slajdzie</a:t>
            </a:r>
          </a:p>
        </p:txBody>
      </p:sp>
      <p:pic>
        <p:nvPicPr>
          <p:cNvPr id="9" name="Picture 8">
            <a:extLst>
              <a:ext uri="{FF2B5EF4-FFF2-40B4-BE49-F238E27FC236}">
                <a16:creationId xmlns:a16="http://schemas.microsoft.com/office/drawing/2014/main" id="{291DF8BC-2266-42F5-B1BC-1500CE4F3B08}"/>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196670" y="71254"/>
            <a:ext cx="399753" cy="399753"/>
          </a:xfrm>
          <a:prstGeom prst="rect">
            <a:avLst/>
          </a:prstGeom>
        </p:spPr>
      </p:pic>
    </p:spTree>
    <p:extLst>
      <p:ext uri="{BB962C8B-B14F-4D97-AF65-F5344CB8AC3E}">
        <p14:creationId xmlns:p14="http://schemas.microsoft.com/office/powerpoint/2010/main" val="20699127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D2FF5-66F9-46BE-938B-5299ADB871C6}"/>
              </a:ext>
            </a:extLst>
          </p:cNvPr>
          <p:cNvSpPr>
            <a:spLocks noGrp="1"/>
          </p:cNvSpPr>
          <p:nvPr>
            <p:ph type="ctrTitle"/>
          </p:nvPr>
        </p:nvSpPr>
        <p:spPr>
          <a:xfrm>
            <a:off x="1461976" y="1833507"/>
            <a:ext cx="9268047" cy="3190986"/>
          </a:xfrm>
        </p:spPr>
        <p:txBody>
          <a:bodyPr>
            <a:normAutofit fontScale="90000"/>
          </a:bodyPr>
          <a:lstStyle/>
          <a:p>
            <a:pPr algn="l"/>
            <a:r>
              <a:rPr lang="pl-PL" b="1" dirty="0">
                <a:latin typeface="Arial Narrow" panose="020B0606020202030204" pitchFamily="34" charset="0"/>
              </a:rPr>
              <a:t>SKARGA O STWIERDZENIE NIEZGODNOŚCI Z PRAWEM PRAWOMOCNEGO ORZECZENIA</a:t>
            </a:r>
            <a:r>
              <a:rPr lang="pl-PL" b="1" dirty="0">
                <a:solidFill>
                  <a:schemeClr val="bg1"/>
                </a:solidFill>
                <a:latin typeface="Arial Narrow" panose="020B0606020202030204" pitchFamily="34" charset="0"/>
              </a:rPr>
              <a:t>WZNOWIENIE POSTĘPOWANIA</a:t>
            </a:r>
          </a:p>
        </p:txBody>
      </p:sp>
      <p:sp>
        <p:nvSpPr>
          <p:cNvPr id="4" name="Rectangle 3">
            <a:extLst>
              <a:ext uri="{FF2B5EF4-FFF2-40B4-BE49-F238E27FC236}">
                <a16:creationId xmlns:a16="http://schemas.microsoft.com/office/drawing/2014/main" id="{17656452-4B88-478C-82D8-BA6F91E9E87D}"/>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 name="Picture 4">
            <a:extLst>
              <a:ext uri="{FF2B5EF4-FFF2-40B4-BE49-F238E27FC236}">
                <a16:creationId xmlns:a16="http://schemas.microsoft.com/office/drawing/2014/main" id="{ED405071-9D65-4625-B585-4E9C4EEE27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3791" y="2870791"/>
            <a:ext cx="3428259" cy="3428259"/>
          </a:xfrm>
          <a:prstGeom prst="rect">
            <a:avLst/>
          </a:prstGeom>
        </p:spPr>
      </p:pic>
    </p:spTree>
    <p:extLst>
      <p:ext uri="{BB962C8B-B14F-4D97-AF65-F5344CB8AC3E}">
        <p14:creationId xmlns:p14="http://schemas.microsoft.com/office/powerpoint/2010/main" val="920094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CFB134D-D82B-4174-A3AA-B6A1474BEA83}"/>
              </a:ext>
            </a:extLst>
          </p:cNvPr>
          <p:cNvSpPr/>
          <p:nvPr/>
        </p:nvSpPr>
        <p:spPr>
          <a:xfrm>
            <a:off x="180753" y="2721936"/>
            <a:ext cx="11865935" cy="4136063"/>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PODSTAWOWE INFORMACJE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542261"/>
            <a:ext cx="11865935" cy="6209413"/>
          </a:xfrm>
        </p:spPr>
        <p:txBody>
          <a:bodyPr>
            <a:noAutofit/>
          </a:bodyPr>
          <a:lstStyle/>
          <a:p>
            <a:pPr marL="808038" indent="-808038" algn="just"/>
            <a:r>
              <a:rPr lang="pl-PL" sz="1400" dirty="0"/>
              <a:t>Skarga o stwierdzenie niezgodności z prawem prawomocnego orzeczenia nie jest jednolicie rozumiana w doktrynie, jeżeli idzie o jej charakter. Problemem, który uniemożliwia proste i łatwe zaszeregowanie tej skargi jest to, że jej głównym celem nie jest postępowanie zmierzające do zmiany lub uchylenia orzeczenia, czyli zmierzające do wzruszenia orzeczenia, a uzyskanie prejudykatu, który stwierdza, że orzeczenie jest niezgodne z prawem, co umożliwia następnie dochodzenie w ramach odrębnego postępowania odszkodowania z tytułu szkody wyrządzonej przez wydanie takiego niezgodnego z prawem orzeczenia.</a:t>
            </a:r>
          </a:p>
          <a:p>
            <a:pPr algn="just"/>
            <a:r>
              <a:rPr lang="pl-PL" sz="1400" dirty="0"/>
              <a:t>Wydaje się jednak, że poprzez wniesienie tej skargi dochodzi do badania orzeczenia pod kątem jego zgodności z prawem, dlatego też można uznać, iż będzie ona nadzwyczajnym środkiem zaskarżenia.</a:t>
            </a:r>
          </a:p>
          <a:p>
            <a:pPr marL="0" indent="0" algn="just">
              <a:buNone/>
            </a:pPr>
            <a:endParaRPr lang="pl-PL" sz="1400" b="1" dirty="0"/>
          </a:p>
          <a:p>
            <a:pPr marL="0" indent="0" algn="just">
              <a:buNone/>
            </a:pPr>
            <a:r>
              <a:rPr lang="pl-PL" sz="1400" b="1" dirty="0"/>
              <a:t>REGULACJE WYJŚCIOWE:</a:t>
            </a:r>
          </a:p>
          <a:p>
            <a:pPr marL="0" indent="0" algn="just">
              <a:buNone/>
            </a:pPr>
            <a:r>
              <a:rPr lang="pl-PL" sz="1100" b="1" dirty="0"/>
              <a:t>Konstytucja RP:</a:t>
            </a:r>
          </a:p>
          <a:p>
            <a:pPr marL="0" indent="0" algn="just">
              <a:buNone/>
            </a:pPr>
            <a:r>
              <a:rPr lang="pl-PL" sz="1100" b="1" dirty="0"/>
              <a:t>Art.  77.  [Prawo do wynagrodzenia szkody] </a:t>
            </a:r>
          </a:p>
          <a:p>
            <a:pPr marL="0" indent="0" algn="just">
              <a:buNone/>
            </a:pPr>
            <a:r>
              <a:rPr lang="pl-PL" sz="1100" dirty="0"/>
              <a:t>1. Każdy ma prawo do wynagrodzenia szkody, jaka została mu wyrządzona przez niezgodne z prawem działanie organu władzy publicznej.</a:t>
            </a:r>
          </a:p>
          <a:p>
            <a:pPr marL="0" indent="0" algn="just">
              <a:buNone/>
            </a:pPr>
            <a:r>
              <a:rPr lang="pl-PL" sz="1100" dirty="0"/>
              <a:t>2. Ustawa nie może nikomu zamykać drogi sądowej dochodzenia naruszonych wolności lub praw.</a:t>
            </a:r>
          </a:p>
          <a:p>
            <a:pPr marL="0" indent="0" algn="just">
              <a:buNone/>
            </a:pPr>
            <a:endParaRPr lang="pl-PL" sz="1100" b="1" dirty="0"/>
          </a:p>
          <a:p>
            <a:pPr marL="0" indent="0" algn="just">
              <a:buNone/>
            </a:pPr>
            <a:r>
              <a:rPr lang="pl-PL" sz="1100" b="1" dirty="0"/>
              <a:t>Kodeks Cywilny:</a:t>
            </a:r>
          </a:p>
          <a:p>
            <a:pPr marL="0" indent="0" algn="just">
              <a:buNone/>
            </a:pPr>
            <a:r>
              <a:rPr lang="pl-PL" sz="1100" b="1" dirty="0"/>
              <a:t>Art.  417.  [Odpowiedzialność za szkodę wyrządzoną przez władzę publiczną]</a:t>
            </a:r>
          </a:p>
          <a:p>
            <a:pPr marL="0" indent="0" algn="just">
              <a:buNone/>
            </a:pPr>
            <a:r>
              <a:rPr lang="pl-PL" sz="1100" b="1" dirty="0"/>
              <a:t>§  1. </a:t>
            </a:r>
            <a:r>
              <a:rPr lang="pl-PL" sz="1100" dirty="0"/>
              <a:t>Za szkodę wyrządzoną przez niezgodne z prawem działanie lub zaniechanie przy wykonywaniu władzy publicznej ponosi odpowiedzialność Skarb Państwa lub jednostka samorządu terytorialnego lub inna osoba prawna wykonująca tę władzę z mocy prawa.</a:t>
            </a:r>
          </a:p>
          <a:p>
            <a:pPr marL="0" indent="0" algn="just">
              <a:buNone/>
            </a:pPr>
            <a:r>
              <a:rPr lang="pl-PL" sz="1100" b="1" dirty="0"/>
              <a:t>§  2. </a:t>
            </a:r>
            <a:r>
              <a:rPr lang="pl-PL" sz="1100" dirty="0"/>
              <a:t>Jeżeli wykonywanie zadań z zakresu władzy publicznej zlecono, na podstawie porozumienia, jednostce samorządu terytorialnego albo innej osobie prawnej, solidarną odpowiedzialność za wyrządzoną szkodę ponosi ich wykonawca oraz zlecająca je jednostka samorządu terytorialnego albo Skarb Państwa.</a:t>
            </a:r>
          </a:p>
          <a:p>
            <a:pPr marL="0" indent="0" algn="just">
              <a:buNone/>
            </a:pPr>
            <a:r>
              <a:rPr lang="pl-PL" sz="1100" b="1" dirty="0"/>
              <a:t>Art.  417</a:t>
            </a:r>
            <a:r>
              <a:rPr lang="pl-PL" sz="1100" b="1" baseline="30000" dirty="0"/>
              <a:t>1</a:t>
            </a:r>
            <a:r>
              <a:rPr lang="pl-PL" sz="1100" b="1" dirty="0"/>
              <a:t>.  [Źródła szkody]</a:t>
            </a:r>
          </a:p>
          <a:p>
            <a:pPr marL="0" indent="0" algn="just">
              <a:buNone/>
            </a:pPr>
            <a:r>
              <a:rPr lang="pl-PL" sz="1100" b="1" dirty="0"/>
              <a:t>§  1. </a:t>
            </a:r>
            <a:r>
              <a:rPr lang="pl-PL" sz="1100" dirty="0"/>
              <a:t>Jeżeli szkoda została wyrządzona przez wydanie aktu normatywnego, jej naprawienia można żądać po stwierdzeniu we właściwym postępowaniu niezgodności tego aktu z Konstytucją, ratyfikowaną umową międzynarodową lub ustawą.</a:t>
            </a:r>
          </a:p>
          <a:p>
            <a:pPr marL="0" indent="0" algn="just">
              <a:buNone/>
            </a:pPr>
            <a:r>
              <a:rPr lang="pl-PL" sz="1100" b="1" dirty="0"/>
              <a:t>§  2. </a:t>
            </a:r>
            <a:r>
              <a:rPr lang="pl-PL" sz="1100" dirty="0"/>
              <a:t>Jeżeli szkoda została wyrządzona przez wydanie prawomocnego orzeczenia lub ostatecznej decyzji, jej naprawienia można żądać </a:t>
            </a:r>
            <a:r>
              <a:rPr lang="pl-PL" sz="1100" b="1" dirty="0"/>
              <a:t>po stwierdzeniu we właściwym postępowaniu ich niezgodności z prawem</a:t>
            </a:r>
            <a:r>
              <a:rPr lang="pl-PL" sz="1100" dirty="0"/>
              <a:t>, chyba że przepisy odrębne stanowią inaczej. Odnosi się to również do wypadku, gdy prawomocne orzeczenie lub ostateczna decyzja zostały wydane na podstawie aktu normatywnego niezgodnego z Konstytucją, ratyfikowaną umową międzynarodową lub ustawą.</a:t>
            </a:r>
          </a:p>
        </p:txBody>
      </p:sp>
      <p:sp>
        <p:nvSpPr>
          <p:cNvPr id="7" name="Rectangle 6">
            <a:extLst>
              <a:ext uri="{FF2B5EF4-FFF2-40B4-BE49-F238E27FC236}">
                <a16:creationId xmlns:a16="http://schemas.microsoft.com/office/drawing/2014/main" id="{4E9EDD84-BDD1-4F4E-9AEC-C9DFA7E24DFC}"/>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8" name="Picture 7">
            <a:extLst>
              <a:ext uri="{FF2B5EF4-FFF2-40B4-BE49-F238E27FC236}">
                <a16:creationId xmlns:a16="http://schemas.microsoft.com/office/drawing/2014/main" id="{0BFCF040-59AD-489A-96DD-F2BE0EA669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753" y="542260"/>
            <a:ext cx="633669" cy="633669"/>
          </a:xfrm>
          <a:prstGeom prst="rect">
            <a:avLst/>
          </a:prstGeom>
        </p:spPr>
      </p:pic>
      <p:pic>
        <p:nvPicPr>
          <p:cNvPr id="6" name="Picture 5">
            <a:hlinkClick r:id="rId3" action="ppaction://hlinksldjump"/>
            <a:extLst>
              <a:ext uri="{FF2B5EF4-FFF2-40B4-BE49-F238E27FC236}">
                <a16:creationId xmlns:a16="http://schemas.microsoft.com/office/drawing/2014/main" id="{D4BBF39A-C77E-4C13-9A04-D3A8C3AE1B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83140" y="2152063"/>
            <a:ext cx="463548" cy="463548"/>
          </a:xfrm>
          <a:prstGeom prst="rect">
            <a:avLst/>
          </a:prstGeom>
        </p:spPr>
      </p:pic>
    </p:spTree>
    <p:extLst>
      <p:ext uri="{BB962C8B-B14F-4D97-AF65-F5344CB8AC3E}">
        <p14:creationId xmlns:p14="http://schemas.microsoft.com/office/powerpoint/2010/main" val="3819490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53E78C5-F197-46EB-A1D3-22B3C00095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98372" y="170121"/>
            <a:ext cx="1220972" cy="1220972"/>
          </a:xfrm>
          <a:prstGeom prst="rect">
            <a:avLst/>
          </a:prstGeom>
        </p:spPr>
      </p:pic>
      <p:sp>
        <p:nvSpPr>
          <p:cNvPr id="7" name="Rectangle 6">
            <a:extLst>
              <a:ext uri="{FF2B5EF4-FFF2-40B4-BE49-F238E27FC236}">
                <a16:creationId xmlns:a16="http://schemas.microsoft.com/office/drawing/2014/main" id="{62B00AA2-9DCD-4567-8B07-7896CE32FB78}"/>
              </a:ext>
            </a:extLst>
          </p:cNvPr>
          <p:cNvSpPr/>
          <p:nvPr/>
        </p:nvSpPr>
        <p:spPr>
          <a:xfrm>
            <a:off x="180753" y="3519377"/>
            <a:ext cx="11865935" cy="3168502"/>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Sporny charakter skargi o wznowienia postępowania</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542261"/>
            <a:ext cx="11865935" cy="6315738"/>
          </a:xfrm>
        </p:spPr>
        <p:txBody>
          <a:bodyPr>
            <a:noAutofit/>
          </a:bodyPr>
          <a:lstStyle/>
          <a:p>
            <a:pPr marL="0" indent="0" algn="just">
              <a:buNone/>
            </a:pPr>
            <a:r>
              <a:rPr lang="pl-PL" sz="1200" b="1" dirty="0"/>
              <a:t>Stanowisko doktryny nr 1</a:t>
            </a:r>
            <a:r>
              <a:rPr lang="pl-PL" sz="1200" dirty="0"/>
              <a:t>:</a:t>
            </a:r>
          </a:p>
          <a:p>
            <a:pPr marL="0" indent="0" algn="just">
              <a:buNone/>
            </a:pPr>
            <a:r>
              <a:rPr lang="pl-PL" sz="1200" dirty="0"/>
              <a:t>Skarga ta [...] ma charakter nadzwyczajnego środka zaskarżenia- tak: I. Kunicki [w:] W. Broniewicz (red.), Postępowanie cywilne w zarysie, wyd. 12, s. 343.</a:t>
            </a:r>
          </a:p>
          <a:p>
            <a:pPr marL="0" indent="0" algn="just">
              <a:buNone/>
            </a:pPr>
            <a:r>
              <a:rPr lang="pl-PL" sz="1200" b="1" dirty="0"/>
              <a:t>Stanowisko doktryny nr 2:</a:t>
            </a:r>
          </a:p>
          <a:p>
            <a:pPr marL="0" indent="0" algn="just">
              <a:buNone/>
            </a:pPr>
            <a:r>
              <a:rPr lang="pl-PL" sz="1200" dirty="0"/>
              <a:t>Szczególna instytucja, o mieszanym charakterze, bardziej zbliżona do pozwu niż do środków zaskarżenia (</a:t>
            </a:r>
            <a:r>
              <a:rPr lang="pl-PL" sz="1200" i="1" dirty="0"/>
              <a:t>T. Misiuk-Jodłowska</a:t>
            </a:r>
            <a:r>
              <a:rPr lang="pl-PL" sz="1200" dirty="0"/>
              <a:t>, w: </a:t>
            </a:r>
            <a:r>
              <a:rPr lang="pl-PL" sz="1200" i="1" dirty="0"/>
              <a:t>J. Jodłowski, Z. Resich, T. Misiuk-Jodłowska</a:t>
            </a:r>
            <a:r>
              <a:rPr lang="pl-PL" sz="1200" dirty="0"/>
              <a:t>, Postępowanie cywilne, s. 387)</a:t>
            </a:r>
          </a:p>
          <a:p>
            <a:pPr marL="0" indent="0" algn="just">
              <a:buNone/>
            </a:pPr>
            <a:r>
              <a:rPr lang="pl-PL" sz="1200" b="1" dirty="0"/>
              <a:t>Stanowisko doktryny nr 3:</a:t>
            </a:r>
          </a:p>
          <a:p>
            <a:pPr marL="0" indent="0" algn="just">
              <a:buNone/>
            </a:pPr>
            <a:r>
              <a:rPr lang="pl-PL" sz="1200" dirty="0"/>
              <a:t>Z teoretycznego punktu widzenia za właściwe należy uznać stanowisko, że skarga jest od strony formalnej postacią powództwa (por. art. 409 in principio), zmodyfikowaną na potrzeby realizacji celów wznowienia postępowania, jednak funkcjonalnie odgrywa rolę środka zaskarżenia o charakterze nadzwyczajnym, zmierza bowiem do zmiany albo uchylenia zaskarżonego prawomocnego rozstrzygnięcia (art. 409 in fine i art. 412 § 2)- tak K. Weitz, komentarz do art. 399, [w:] Ereciński Tadeusz (red.), Kodeks postępowania cywilnego. Komentarz. Tom III. Postępowanie rozpoznawcze, wyd. V, uwaga nr 2, dostęp SIP LEX.</a:t>
            </a:r>
          </a:p>
          <a:p>
            <a:pPr marL="0" indent="0" algn="just">
              <a:buNone/>
            </a:pPr>
            <a:endParaRPr lang="pl-PL" sz="1200" dirty="0"/>
          </a:p>
          <a:p>
            <a:pPr marL="0" indent="0" algn="just">
              <a:buNone/>
            </a:pPr>
            <a:r>
              <a:rPr lang="pl-PL" sz="1200" b="1" dirty="0"/>
              <a:t>Stanowisko SN:</a:t>
            </a:r>
          </a:p>
          <a:p>
            <a:pPr marL="0" indent="0" algn="just">
              <a:buNone/>
            </a:pPr>
            <a:r>
              <a:rPr lang="pl-PL" sz="1200" dirty="0"/>
              <a:t>Postępowanie wywołane wniesieniem skargi o wznowienie postępowania stanowi dalszy ciąg postępowania zapoczątkowanego wytoczeniem powództwa, uzasadnia charakter skargi o wznowienie postępowania stanowiącej szeroko rozumiany środek zaskarżenia.</a:t>
            </a:r>
          </a:p>
          <a:p>
            <a:pPr marL="0" indent="0" algn="just">
              <a:buNone/>
            </a:pPr>
            <a:r>
              <a:rPr lang="pl-PL" sz="1200" dirty="0"/>
              <a:t>- Wyrok SN z dnia 25 czerwca 2015 r., sygn. III CSK 375/14, Legalis.</a:t>
            </a:r>
          </a:p>
          <a:p>
            <a:pPr marL="0" indent="0" algn="just">
              <a:buNone/>
            </a:pPr>
            <a:endParaRPr lang="pl-PL" sz="1200" dirty="0"/>
          </a:p>
          <a:p>
            <a:pPr marL="0" indent="0" algn="just">
              <a:buNone/>
            </a:pPr>
            <a:r>
              <a:rPr lang="pl-PL" sz="1200" dirty="0"/>
              <a:t>Nie wdając się bliżej w omawianie spornej w doktrynie problematyki charakteru prawnego skargi o wznowienie postępowania należy stwierdzić, że postępowanie ze skargi o wznowienie postępowania nie jest nowym postępowaniem, posiadającym odrębny od uprzedniego, własny przedmiot. Postępowanie to, ze względu na ścisłe podmiotowe i przedmiotowe powiązanie z postępowaniem prawomocnie zakończonym, należy traktować jako kontynuację dotychczasowego postępowania na zasadach podstaw skargi określonych w art. 399 i następnych KPC. Zasady te doprowadzają do rozpoznania przez sąd istoty tego samego sporu po stwierdzeniu dopuszczalności wznowienia (por. art. 412 KPC).</a:t>
            </a:r>
          </a:p>
          <a:p>
            <a:pPr marL="0" indent="0" algn="just">
              <a:buNone/>
            </a:pPr>
            <a:r>
              <a:rPr lang="pl-PL" sz="1200" dirty="0"/>
              <a:t>- Postanowienie SN z dnia 26 stycznia 2000 r., sygn. III CZ 173/99, Legalis</a:t>
            </a:r>
          </a:p>
          <a:p>
            <a:pPr marL="0" indent="0" algn="just">
              <a:buNone/>
            </a:pPr>
            <a:r>
              <a:rPr lang="pl-PL" sz="1200" dirty="0"/>
              <a:t>Skarga o wznowienie postępowania jest nadzwyczajnym środkiem pozwalającym na wzruszenie prawomocnych orzeczeń sądowych. Dlatego powinna podlegać szczególnym rygorom, zarówno w zakresie formy, jak i treści (zawartości). Skarga o wznowienie postępowania nie jest narzędziem służącym zapewnianiu jednolitości orzeczeń, nawet w sprawach o roszczenia oparte na jednakowych podstawach faktycznych i prawnych. Możliwość ponownego rozpoznania prawomocnie zakończonej sprawy na skutek skargi o wznowienie postępowania otwiera się tylko wówczas, gdy zaistnieje jedna z ustawowych podstaw wymienionych w Kodeksie postępowania cywilnego.</a:t>
            </a:r>
          </a:p>
          <a:p>
            <a:pPr marL="0" indent="0" algn="just">
              <a:buNone/>
            </a:pPr>
            <a:r>
              <a:rPr lang="pl-PL" sz="1200" dirty="0"/>
              <a:t>- Postanowienie SN z dnia 6 grudnia 2017 r., sygn. II UZ 96/17, Legalis</a:t>
            </a:r>
          </a:p>
        </p:txBody>
      </p:sp>
      <p:sp>
        <p:nvSpPr>
          <p:cNvPr id="5" name="Rectangle 4">
            <a:extLst>
              <a:ext uri="{FF2B5EF4-FFF2-40B4-BE49-F238E27FC236}">
                <a16:creationId xmlns:a16="http://schemas.microsoft.com/office/drawing/2014/main" id="{CD996041-AFB8-4B17-80EE-1C03F74DDF3E}"/>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8" name="Picture 7">
            <a:hlinkClick r:id="rId3" action="ppaction://hlinksldjump" tooltip="powróć do slajdu &quot;To musisz wiedzieć&quot;!"/>
            <a:extLst>
              <a:ext uri="{FF2B5EF4-FFF2-40B4-BE49-F238E27FC236}">
                <a16:creationId xmlns:a16="http://schemas.microsoft.com/office/drawing/2014/main" id="{202E75A8-1312-45D9-A50F-1217552962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12859025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B913CED-F36B-4D0A-8F63-BB2FF7498C92}"/>
              </a:ext>
            </a:extLst>
          </p:cNvPr>
          <p:cNvSpPr/>
          <p:nvPr/>
        </p:nvSpPr>
        <p:spPr>
          <a:xfrm>
            <a:off x="180753" y="542261"/>
            <a:ext cx="11865935" cy="1786269"/>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DOPUSZCZALNOŚĆ SKARGI</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542261"/>
            <a:ext cx="11865935" cy="6092453"/>
          </a:xfrm>
        </p:spPr>
        <p:txBody>
          <a:bodyPr>
            <a:normAutofit fontScale="55000" lnSpcReduction="20000"/>
          </a:bodyPr>
          <a:lstStyle/>
          <a:p>
            <a:pPr marL="0" indent="0" algn="just">
              <a:buNone/>
            </a:pPr>
            <a:r>
              <a:rPr lang="pl-PL" dirty="0"/>
              <a:t>Art. 424</a:t>
            </a:r>
            <a:r>
              <a:rPr lang="pl-PL" baseline="30000" dirty="0"/>
              <a:t>1</a:t>
            </a:r>
            <a:r>
              <a:rPr lang="pl-PL" dirty="0"/>
              <a:t> [Dopuszczalność skargi]</a:t>
            </a:r>
          </a:p>
          <a:p>
            <a:pPr marL="0" indent="0" algn="just">
              <a:buNone/>
            </a:pPr>
            <a:r>
              <a:rPr lang="pl-PL" dirty="0"/>
              <a:t>§ 1. Można żądać stwierdzenia niezgodności z prawem prawomocnego wyroku sądu drugiej instancji kończącego postępowanie w sprawie, jeżeli przez jego wydanie stronie została wyrządzona szkoda, a zmiana lub uchylenie tego wyroku w drodze przysługujących stronie środków prawnych nie było i nie jest możliwe.</a:t>
            </a:r>
          </a:p>
          <a:p>
            <a:pPr marL="0" indent="0" algn="just">
              <a:buNone/>
            </a:pPr>
            <a:r>
              <a:rPr lang="pl-PL" dirty="0"/>
              <a:t>§ 2. W wyjątkowych wypadkach, gdy niezgodność z prawem wynika z naruszenia podstawowych zasad porządku prawnego lub konstytucyjnych wolności albo praw człowieka i obywatela, można także żądać stwierdzenia niezgodności z prawem prawomocnego wyroku sądu pierwszej lub drugiej instancji kończącego postępowanie w sprawie, jeżeli strona nie skorzystała z przysługujących jej środków prawnych, chyba że jest możliwa zmiana lub uchylenie wyroku w drodze innych przysługujących stronie środków prawnych. </a:t>
            </a:r>
          </a:p>
          <a:p>
            <a:pPr marL="0" indent="0" algn="just">
              <a:buNone/>
            </a:pPr>
            <a:endParaRPr lang="pl-PL" dirty="0"/>
          </a:p>
          <a:p>
            <a:pPr marL="0" indent="0" algn="just">
              <a:buNone/>
            </a:pPr>
            <a:r>
              <a:rPr lang="pl-PL" b="1" dirty="0"/>
              <a:t>Skarga przysługuje od</a:t>
            </a:r>
            <a:r>
              <a:rPr lang="pl-PL" dirty="0"/>
              <a:t>:</a:t>
            </a:r>
          </a:p>
          <a:p>
            <a:pPr algn="just"/>
            <a:r>
              <a:rPr lang="pl-PL" sz="2900" b="1" dirty="0"/>
              <a:t>Wyroku sądu powszechnego,</a:t>
            </a:r>
          </a:p>
          <a:p>
            <a:pPr marL="0" indent="0" algn="just">
              <a:buNone/>
            </a:pPr>
            <a:r>
              <a:rPr lang="pl-PL" dirty="0"/>
              <a:t>Art. 2 KPC</a:t>
            </a:r>
          </a:p>
          <a:p>
            <a:pPr algn="just"/>
            <a:r>
              <a:rPr lang="pl-PL" sz="2900" b="1" dirty="0"/>
              <a:t>Wyroku sądu drugiej instancji kończącego postępowanie w sprawie </a:t>
            </a:r>
            <a:r>
              <a:rPr lang="pl-PL" dirty="0"/>
              <a:t>(w nieprocesie od postanowienia),</a:t>
            </a:r>
          </a:p>
          <a:p>
            <a:pPr marL="0" indent="0" algn="just">
              <a:buNone/>
            </a:pPr>
            <a:r>
              <a:rPr lang="pl-PL" dirty="0"/>
              <a:t>Chodzi o wyeliminowanie orzeczeń które nie zostały poddane kontroli jurysdykcyjnej</a:t>
            </a:r>
          </a:p>
          <a:p>
            <a:pPr algn="just"/>
            <a:r>
              <a:rPr lang="pl-PL" sz="2900" b="1" dirty="0"/>
              <a:t>Wyroku prawomocnego,</a:t>
            </a:r>
          </a:p>
          <a:p>
            <a:pPr marL="0" indent="0" algn="just">
              <a:buNone/>
            </a:pPr>
            <a:r>
              <a:rPr lang="pl-PL" dirty="0"/>
              <a:t>Orzeczenie sądu staje się prawomocne, jeżeli nie przysługuje co do niego środek odwoławczy lub inny środek zaskarżenia (art. 363 KPC)</a:t>
            </a:r>
          </a:p>
          <a:p>
            <a:pPr algn="just"/>
            <a:r>
              <a:rPr lang="pl-PL" sz="2900" b="1" dirty="0"/>
              <a:t>Wyroku, którego zmiana lub uchylenie  w ramach przysługujących stronie środków prawnych nie było i nie jest możliwe.</a:t>
            </a:r>
          </a:p>
          <a:p>
            <a:pPr marL="0" indent="0" algn="just">
              <a:buNone/>
            </a:pPr>
            <a:r>
              <a:rPr lang="pl-PL" dirty="0"/>
              <a:t>Chodzi tu o takie środki prawne jak skarga kasacyjna, skarga nadzwyczajna* czy skarga o wznowienie postępowania</a:t>
            </a:r>
          </a:p>
          <a:p>
            <a:pPr algn="just"/>
            <a:r>
              <a:rPr lang="pl-PL" sz="2900" b="1" dirty="0"/>
              <a:t>wyroku, przez którego wydanie stronie została wyrządzona szkoda.</a:t>
            </a:r>
          </a:p>
          <a:p>
            <a:pPr marL="0" indent="0" algn="just">
              <a:buNone/>
            </a:pPr>
            <a:endParaRPr lang="pl-PL" dirty="0"/>
          </a:p>
          <a:p>
            <a:pPr marL="0" indent="0" algn="just">
              <a:buNone/>
            </a:pPr>
            <a:r>
              <a:rPr lang="pl-PL" dirty="0"/>
              <a:t>„przez wydanie wyroku”- związek przyczynowy między wydaniem wyroku a wystąpieniem szkody (normalny, adekwatny związek przyczynowy); nie chodzi o szkodę powstałą w wyniku poniesienia kosztów postępowania czy też szkodę powstałą w wyniku wadliwego wykonania orzeczenia.</a:t>
            </a:r>
          </a:p>
          <a:p>
            <a:pPr marL="0" indent="0" algn="just">
              <a:buNone/>
            </a:pPr>
            <a:r>
              <a:rPr lang="pl-PL" dirty="0"/>
              <a:t>nie wystarczy zagrożenie wystąpienia szkody albo przewidywanie czy pewność co do tego, iż zostanie wyrządzona- szkoda musi wystąpić i poprzedza wniesienie omawianej skargi.</a:t>
            </a:r>
          </a:p>
        </p:txBody>
      </p:sp>
      <p:sp>
        <p:nvSpPr>
          <p:cNvPr id="6" name="Rectangle 5">
            <a:extLst>
              <a:ext uri="{FF2B5EF4-FFF2-40B4-BE49-F238E27FC236}">
                <a16:creationId xmlns:a16="http://schemas.microsoft.com/office/drawing/2014/main" id="{48BBA4C8-D6EB-43A4-A0F9-57F58EEA613F}"/>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7" name="Picture 6">
            <a:hlinkClick r:id="rId2" action="ppaction://hlinksldjump"/>
            <a:extLst>
              <a:ext uri="{FF2B5EF4-FFF2-40B4-BE49-F238E27FC236}">
                <a16:creationId xmlns:a16="http://schemas.microsoft.com/office/drawing/2014/main" id="{77E1DD0C-1844-4E5A-85B2-E6768874DF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55796" y="6315739"/>
            <a:ext cx="463548" cy="463548"/>
          </a:xfrm>
          <a:prstGeom prst="rect">
            <a:avLst/>
          </a:prstGeom>
        </p:spPr>
      </p:pic>
    </p:spTree>
    <p:extLst>
      <p:ext uri="{BB962C8B-B14F-4D97-AF65-F5344CB8AC3E}">
        <p14:creationId xmlns:p14="http://schemas.microsoft.com/office/powerpoint/2010/main" val="18967216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EEC6B67-F616-45A7-BF67-8110A79EAAEC}"/>
              </a:ext>
            </a:extLst>
          </p:cNvPr>
          <p:cNvSpPr/>
          <p:nvPr/>
        </p:nvSpPr>
        <p:spPr>
          <a:xfrm>
            <a:off x="180753" y="5528929"/>
            <a:ext cx="11865935" cy="1158949"/>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58ABDECF-3A69-4347-BF3C-B3278155D6EE}"/>
              </a:ext>
            </a:extLst>
          </p:cNvPr>
          <p:cNvSpPr/>
          <p:nvPr/>
        </p:nvSpPr>
        <p:spPr>
          <a:xfrm>
            <a:off x="180753" y="2721936"/>
            <a:ext cx="11865935" cy="882502"/>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WYJĄTKOWY WYPADEK DOPUSZCZALNOŚCI SKARGI</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542261"/>
            <a:ext cx="11865935" cy="6230679"/>
          </a:xfrm>
        </p:spPr>
        <p:txBody>
          <a:bodyPr>
            <a:normAutofit fontScale="55000" lnSpcReduction="20000"/>
          </a:bodyPr>
          <a:lstStyle/>
          <a:p>
            <a:pPr marL="0" indent="0" algn="just">
              <a:buNone/>
            </a:pPr>
            <a:r>
              <a:rPr lang="pl-PL" dirty="0"/>
              <a:t>Niezgodność z prawem wynika z naruszenia podstawowych zasad porządku prawnego lub konstytucyjnych wolności albo praw człowieka i obywatela, można także żądać stwierdzenia niezgodności z prawem prawomocnego wyroku sądu pierwszej lub drugiej instancji kończącego postępowanie w sprawie, jeżeli strona nie skorzystała z przysługujących jej środków prawnych, chyba że jest możliwa zmiana lub uchylenie wyroku w drodze innych przysługujących stronie środków prawnych</a:t>
            </a:r>
          </a:p>
          <a:p>
            <a:pPr marL="0" indent="0" algn="just">
              <a:buNone/>
            </a:pPr>
            <a:endParaRPr lang="pl-PL" dirty="0"/>
          </a:p>
          <a:p>
            <a:pPr algn="just"/>
            <a:r>
              <a:rPr lang="pl-PL" dirty="0"/>
              <a:t>Prawomocny wyrok sądu pierwszej lub drugiej instancji kończący postępowanie w sprawie (a także nakazy zapłaty- postanowienie SN, IV CNP 58/14)</a:t>
            </a:r>
          </a:p>
          <a:p>
            <a:pPr algn="just"/>
            <a:r>
              <a:rPr lang="pl-PL" dirty="0"/>
              <a:t>Strona nie skorzystała z przysługujących jej środków prawnych- jeżeli istnieje możliwość zmiany lub uchylenia w drodze innych środkó prawnych, skarga jest niedopuszczalna</a:t>
            </a:r>
          </a:p>
          <a:p>
            <a:pPr algn="just"/>
            <a:r>
              <a:rPr lang="pl-PL" dirty="0"/>
              <a:t>Niezgodność musi wynikać z naruszenia podstawowych zasad porządku prawnego lub konstytucyjnych wolności albo praw człowieka i obywatela.</a:t>
            </a:r>
          </a:p>
          <a:p>
            <a:pPr algn="just"/>
            <a:endParaRPr lang="pl-PL" dirty="0"/>
          </a:p>
          <a:p>
            <a:pPr marL="0" indent="0" algn="just">
              <a:buNone/>
            </a:pPr>
            <a:r>
              <a:rPr lang="pl-PL" dirty="0"/>
              <a:t>(...) podstawowe zasady porządku prawnego należy rozumieć nie tylko fundamentalne zasady ustroju społeczno-politycznego, a więc zasady konstytucyjne, ale również naczelne zasady rządzące poszczególnymi dziedzinami prawa: cywilnego, rodzinnego, pracy, a także prawa procesowego.</a:t>
            </a:r>
          </a:p>
          <a:p>
            <a:pPr algn="just">
              <a:buFontTx/>
              <a:buChar char="-"/>
            </a:pPr>
            <a:r>
              <a:rPr lang="pl-PL" dirty="0"/>
              <a:t>Postanowienie SN z dnia 26 lutego 2003 r., sygn. II CK 13/03, Legalis</a:t>
            </a:r>
          </a:p>
          <a:p>
            <a:pPr marL="0" indent="0" algn="just">
              <a:buNone/>
            </a:pPr>
            <a:r>
              <a:rPr lang="pl-PL" b="1" dirty="0"/>
              <a:t>Podstawowe zasady porządku prawnego:</a:t>
            </a:r>
          </a:p>
          <a:p>
            <a:pPr marL="0" indent="0" algn="just">
              <a:buNone/>
            </a:pPr>
            <a:r>
              <a:rPr lang="pl-PL" dirty="0"/>
              <a:t>Przykładem może być tutaj brak właściwej reprezentacji, brak możności działania, naruszenie prawa do sądu itd.</a:t>
            </a:r>
          </a:p>
          <a:p>
            <a:pPr marL="0" indent="0" algn="just">
              <a:buNone/>
            </a:pPr>
            <a:r>
              <a:rPr lang="pl-PL" b="1" dirty="0"/>
              <a:t>Konstytucyjne wolności albo prawa człowieka i obywatela:</a:t>
            </a:r>
          </a:p>
          <a:p>
            <a:pPr marL="0" indent="0" algn="just">
              <a:buNone/>
            </a:pPr>
            <a:r>
              <a:rPr lang="pl-PL" dirty="0"/>
              <a:t>przepisy art. 30–56 Konstytucji RP,  przepisy Konwencji o ochronie praw człowieka i podstawowych wolności.</a:t>
            </a:r>
          </a:p>
          <a:p>
            <a:pPr marL="0" indent="0" algn="just">
              <a:buNone/>
            </a:pPr>
            <a:endParaRPr lang="pl-PL" dirty="0"/>
          </a:p>
          <a:p>
            <a:pPr algn="just"/>
            <a:r>
              <a:rPr lang="pl-PL" dirty="0"/>
              <a:t>Wyjątkowość ocenia się tutaj w sposób obiektywny:</a:t>
            </a:r>
          </a:p>
          <a:p>
            <a:pPr algn="just"/>
            <a:endParaRPr lang="pl-PL" dirty="0"/>
          </a:p>
          <a:p>
            <a:pPr marL="0" indent="0" algn="just">
              <a:buNone/>
            </a:pPr>
            <a:r>
              <a:rPr lang="pl-PL" dirty="0"/>
              <a:t>Dyspozycją art. 424</a:t>
            </a:r>
            <a:r>
              <a:rPr lang="pl-PL" baseline="30000" dirty="0"/>
              <a:t>1</a:t>
            </a:r>
            <a:r>
              <a:rPr lang="pl-PL" dirty="0"/>
              <a:t> § 2 KPC objęte są tylko takie sytuacje, w których nieskorzystanie z przysługującego stronie ustawowego środka zaskarżenia spowodowane było wyjątkowymi okolicznościami, obiektywnie, a nie tylko subiektywnie uniemożliwiającymi jego wniesienie. Takie wyjątkowe okoliczności to m.in. ciężka choroba, katastrofa, klęska żywiołowa, wyjątkowe okoliczności leżące po stronie osób trzecich. Nie chodzi zatem o przypadki, w których nieskorzystanie ze środka odwoławczego wynikało z samego naruszenia przez stronę zasad jego wnoszenia.</a:t>
            </a:r>
          </a:p>
          <a:p>
            <a:pPr marL="0" indent="0" algn="just">
              <a:buNone/>
            </a:pPr>
            <a:r>
              <a:rPr lang="pl-PL" dirty="0"/>
              <a:t>- Postanowienie SN z dnia 15 czerwca 2018 r., sygn. II CNP 9/18, Legalis</a:t>
            </a:r>
          </a:p>
        </p:txBody>
      </p:sp>
      <p:sp>
        <p:nvSpPr>
          <p:cNvPr id="7" name="Rectangle 6">
            <a:extLst>
              <a:ext uri="{FF2B5EF4-FFF2-40B4-BE49-F238E27FC236}">
                <a16:creationId xmlns:a16="http://schemas.microsoft.com/office/drawing/2014/main" id="{D10E8782-2A04-4FC9-B42B-6DFCA5936E2D}"/>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8" name="Picture 7">
            <a:hlinkClick r:id="rId2" action="ppaction://hlinksldjump"/>
            <a:extLst>
              <a:ext uri="{FF2B5EF4-FFF2-40B4-BE49-F238E27FC236}">
                <a16:creationId xmlns:a16="http://schemas.microsoft.com/office/drawing/2014/main" id="{6DE3E30B-A993-4B0A-8356-92B793842C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55796" y="6315739"/>
            <a:ext cx="463548" cy="463548"/>
          </a:xfrm>
          <a:prstGeom prst="rect">
            <a:avLst/>
          </a:prstGeom>
        </p:spPr>
      </p:pic>
    </p:spTree>
    <p:extLst>
      <p:ext uri="{BB962C8B-B14F-4D97-AF65-F5344CB8AC3E}">
        <p14:creationId xmlns:p14="http://schemas.microsoft.com/office/powerpoint/2010/main" val="39311099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9F0382-DA1C-4894-A37D-ED3C4B90EB0C}"/>
              </a:ext>
            </a:extLst>
          </p:cNvPr>
          <p:cNvSpPr/>
          <p:nvPr/>
        </p:nvSpPr>
        <p:spPr>
          <a:xfrm>
            <a:off x="180753" y="542261"/>
            <a:ext cx="11865935" cy="2041451"/>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KIEDY NIE WNIESIEMY SKARGI</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lstStyle/>
          <a:p>
            <a:pPr marL="0" indent="0" algn="just">
              <a:buNone/>
            </a:pPr>
            <a:r>
              <a:rPr lang="pl-PL" sz="2000" dirty="0"/>
              <a:t> Art. 424</a:t>
            </a:r>
            <a:r>
              <a:rPr lang="pl-PL" sz="2000" baseline="30000" dirty="0"/>
              <a:t>1a</a:t>
            </a:r>
            <a:r>
              <a:rPr lang="pl-PL" sz="2000" dirty="0"/>
              <a:t> [Niedopuszczalność skargi]</a:t>
            </a:r>
          </a:p>
          <a:p>
            <a:pPr marL="0" indent="0" algn="just">
              <a:buNone/>
            </a:pPr>
            <a:r>
              <a:rPr lang="pl-PL" sz="2000" dirty="0"/>
              <a:t>§ 1. Od wyroków sądu drugiej instancji, od których wniesiono skargę kasacyjną, oraz od orzeczeń Sądu Najwyższego skarga nie przysługuje.</a:t>
            </a:r>
          </a:p>
          <a:p>
            <a:pPr marL="0" indent="0" algn="just">
              <a:buNone/>
            </a:pPr>
            <a:r>
              <a:rPr lang="pl-PL" sz="2000" dirty="0"/>
              <a:t>§ 2. Orzeczenie Sądu Najwyższego wydane na skutek wniesienia skargi kasacyjnej traktuje się jak orzeczenie wydane w postępowaniu wywołanym wniesieniem skargi.</a:t>
            </a:r>
          </a:p>
          <a:p>
            <a:pPr marL="0" indent="0" algn="just">
              <a:buNone/>
            </a:pPr>
            <a:endParaRPr lang="pl-PL" sz="2000" dirty="0"/>
          </a:p>
          <a:p>
            <a:pPr marL="0" indent="0" algn="just">
              <a:buNone/>
            </a:pPr>
            <a:endParaRPr lang="pl-PL" sz="2000" dirty="0"/>
          </a:p>
          <a:p>
            <a:pPr marL="0" indent="0" algn="just">
              <a:buNone/>
            </a:pPr>
            <a:r>
              <a:rPr lang="pl-PL" sz="2000" dirty="0"/>
              <a:t>Dlaczego? Chodzi tu o brak podważania pozycji SN w systemie sądownictwa oraz ewentualny problem dalszego zaskarżania orzeczeń SN.</a:t>
            </a:r>
          </a:p>
          <a:p>
            <a:pPr marL="0" indent="0">
              <a:buNone/>
            </a:pPr>
            <a:endParaRPr lang="pl-PL" dirty="0"/>
          </a:p>
        </p:txBody>
      </p:sp>
      <p:sp>
        <p:nvSpPr>
          <p:cNvPr id="6" name="Rectangle 5">
            <a:extLst>
              <a:ext uri="{FF2B5EF4-FFF2-40B4-BE49-F238E27FC236}">
                <a16:creationId xmlns:a16="http://schemas.microsoft.com/office/drawing/2014/main" id="{D5B2173A-3464-4940-8D4A-A6503BCD72FF}"/>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7" name="Picture 6">
            <a:hlinkClick r:id="rId2" action="ppaction://hlinksldjump"/>
            <a:extLst>
              <a:ext uri="{FF2B5EF4-FFF2-40B4-BE49-F238E27FC236}">
                <a16:creationId xmlns:a16="http://schemas.microsoft.com/office/drawing/2014/main" id="{13E0C96B-45FC-4F2C-B10A-B2B13EFB2D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55796" y="6315739"/>
            <a:ext cx="463548" cy="463548"/>
          </a:xfrm>
          <a:prstGeom prst="rect">
            <a:avLst/>
          </a:prstGeom>
        </p:spPr>
      </p:pic>
    </p:spTree>
    <p:extLst>
      <p:ext uri="{BB962C8B-B14F-4D97-AF65-F5344CB8AC3E}">
        <p14:creationId xmlns:p14="http://schemas.microsoft.com/office/powerpoint/2010/main" val="18728857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SPRZECZNOŚĆ Z PRAWEM</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lstStyle/>
          <a:p>
            <a:pPr marL="0" indent="0">
              <a:buNone/>
            </a:pPr>
            <a:r>
              <a:rPr lang="pl-PL" dirty="0"/>
              <a:t>Według SN wyroki niezgodne z prawem to takie wyroki, które:</a:t>
            </a:r>
          </a:p>
          <a:p>
            <a:pPr marL="0" indent="0" algn="just">
              <a:buNone/>
            </a:pPr>
            <a:endParaRPr lang="pl-PL" b="1" dirty="0"/>
          </a:p>
          <a:p>
            <a:pPr marL="0" indent="0" algn="just">
              <a:buNone/>
            </a:pPr>
            <a:r>
              <a:rPr lang="pl-PL" b="1" dirty="0"/>
              <a:t>1) </a:t>
            </a:r>
            <a:r>
              <a:rPr lang="pl-PL" dirty="0"/>
              <a:t>są niewątpliwie sprzeczne z zasadniczymi i niepodlegającymi różnej wykładni przepisami lub z ogólnie przyjętymi standardami rozstrzygnięć;</a:t>
            </a:r>
          </a:p>
          <a:p>
            <a:pPr marL="0" indent="0" algn="just">
              <a:buNone/>
            </a:pPr>
            <a:r>
              <a:rPr lang="pl-PL" b="1" dirty="0"/>
              <a:t>2) </a:t>
            </a:r>
            <a:r>
              <a:rPr lang="pl-PL" dirty="0"/>
              <a:t>zostały wydane w wyniku szczególnie rażąco błędnej wykładni lub niewłaściwego zastosowania prawa;</a:t>
            </a:r>
          </a:p>
          <a:p>
            <a:pPr marL="0" indent="0" algn="just">
              <a:buNone/>
            </a:pPr>
            <a:r>
              <a:rPr lang="pl-PL" b="1" dirty="0"/>
              <a:t>3) </a:t>
            </a:r>
            <a:r>
              <a:rPr lang="pl-PL" dirty="0"/>
              <a:t>naruszają prawo w sposób oczywisty, bez potrzeby głębszej analizy prawniczej.</a:t>
            </a:r>
          </a:p>
          <a:p>
            <a:pPr marL="0" indent="0" algn="just">
              <a:buNone/>
            </a:pPr>
            <a:endParaRPr lang="pl-PL" dirty="0"/>
          </a:p>
          <a:p>
            <a:pPr marL="0" indent="0">
              <a:buNone/>
            </a:pPr>
            <a:endParaRPr lang="pl-PL" dirty="0"/>
          </a:p>
        </p:txBody>
      </p:sp>
      <p:sp>
        <p:nvSpPr>
          <p:cNvPr id="5" name="Rectangle 4">
            <a:extLst>
              <a:ext uri="{FF2B5EF4-FFF2-40B4-BE49-F238E27FC236}">
                <a16:creationId xmlns:a16="http://schemas.microsoft.com/office/drawing/2014/main" id="{725F3770-8845-4367-86C3-74EF3916A04A}"/>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6" name="Picture 5">
            <a:hlinkClick r:id="rId2" action="ppaction://hlinksldjump"/>
            <a:extLst>
              <a:ext uri="{FF2B5EF4-FFF2-40B4-BE49-F238E27FC236}">
                <a16:creationId xmlns:a16="http://schemas.microsoft.com/office/drawing/2014/main" id="{B775B145-2D7E-43AD-B05C-7A345CA7CA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55796" y="6315739"/>
            <a:ext cx="463548" cy="463548"/>
          </a:xfrm>
          <a:prstGeom prst="rect">
            <a:avLst/>
          </a:prstGeom>
        </p:spPr>
      </p:pic>
    </p:spTree>
    <p:extLst>
      <p:ext uri="{BB962C8B-B14F-4D97-AF65-F5344CB8AC3E}">
        <p14:creationId xmlns:p14="http://schemas.microsoft.com/office/powerpoint/2010/main" val="7677803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210E2F8-EE59-4B80-8621-D784E6FC7511}"/>
              </a:ext>
            </a:extLst>
          </p:cNvPr>
          <p:cNvSpPr/>
          <p:nvPr/>
        </p:nvSpPr>
        <p:spPr>
          <a:xfrm>
            <a:off x="180753" y="701747"/>
            <a:ext cx="11865935" cy="2232839"/>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BEZ PREJUDYKATU</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fontScale="92500" lnSpcReduction="10000"/>
          </a:bodyPr>
          <a:lstStyle/>
          <a:p>
            <a:pPr marL="0" indent="0" algn="just">
              <a:buNone/>
            </a:pPr>
            <a:r>
              <a:rPr lang="pl-PL" dirty="0"/>
              <a:t>Art. 424</a:t>
            </a:r>
            <a:r>
              <a:rPr lang="pl-PL" baseline="30000" dirty="0"/>
              <a:t>1b</a:t>
            </a:r>
            <a:endParaRPr lang="pl-PL" dirty="0"/>
          </a:p>
          <a:p>
            <a:pPr marL="0" indent="0" algn="just">
              <a:buNone/>
            </a:pPr>
            <a:r>
              <a:rPr lang="pl-PL" dirty="0"/>
              <a:t>W wypadku prawomocnych orzeczeń, od których skarga nie przysługuje, odszkodowania z tytułu szkody wyrządzonej przez wydanie prawomocnego orzeczenia niezgodnego z prawem można domagać się bez uprzedniego stwierdzenia niezgodności orzeczenia z prawem w postępowaniu ze skargi, chyba że strona nie skorzystała z przysługujących jej środków prawnych.</a:t>
            </a:r>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algn="just"/>
            <a:r>
              <a:rPr lang="pl-PL" sz="2200" dirty="0"/>
              <a:t>Jeżeli szkoda została wyrządzona przez wydanie orzeczeń, do których nie ma zastosowania art. 424</a:t>
            </a:r>
            <a:r>
              <a:rPr lang="pl-PL" sz="2200" baseline="30000" dirty="0"/>
              <a:t>1</a:t>
            </a:r>
            <a:r>
              <a:rPr lang="pl-PL" sz="2200" dirty="0"/>
              <a:t> KPC, strona może dochodzić wynagrodzenia powstałej szkody </a:t>
            </a:r>
            <a:r>
              <a:rPr lang="pl-PL" sz="2200" b="1" dirty="0"/>
              <a:t>bez uprzedniego stwierdzenia niezgodności orzeczenia z prawem w postępowaniu ze skargi, czyli bez prejudykatu</a:t>
            </a:r>
            <a:r>
              <a:rPr lang="pl-PL" sz="2200" dirty="0"/>
              <a:t>. Reasumując, strona może dochodzić wynagrodzenia powstałej szkody przed sądem powszechnym bezpośrednio od Skarbu Państwa, w sprawie o odszkodowanie.</a:t>
            </a:r>
          </a:p>
          <a:p>
            <a:pPr marL="0" indent="0" algn="just">
              <a:buNone/>
            </a:pPr>
            <a:endParaRPr lang="pl-PL" sz="2200" dirty="0"/>
          </a:p>
          <a:p>
            <a:pPr algn="just"/>
            <a:r>
              <a:rPr lang="pl-PL" sz="2200" dirty="0"/>
              <a:t>Sądem właściwym będzie wówczas sąd okręgowy- </a:t>
            </a:r>
            <a:r>
              <a:rPr lang="de-DE" sz="2200" dirty="0"/>
              <a:t>art. 17 pkt 4</a:t>
            </a:r>
            <a:r>
              <a:rPr lang="de-DE" sz="2200" baseline="30000" dirty="0"/>
              <a:t>4</a:t>
            </a:r>
            <a:r>
              <a:rPr lang="de-DE" sz="2200" dirty="0"/>
              <a:t> KPC</a:t>
            </a:r>
            <a:endParaRPr lang="pl-PL" sz="2200" dirty="0"/>
          </a:p>
        </p:txBody>
      </p:sp>
      <p:sp>
        <p:nvSpPr>
          <p:cNvPr id="6" name="Rectangle 5">
            <a:extLst>
              <a:ext uri="{FF2B5EF4-FFF2-40B4-BE49-F238E27FC236}">
                <a16:creationId xmlns:a16="http://schemas.microsoft.com/office/drawing/2014/main" id="{44602B45-24C6-421A-906C-1249D0728D44}"/>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7" name="Picture 6">
            <a:hlinkClick r:id="rId2" action="ppaction://hlinksldjump"/>
            <a:extLst>
              <a:ext uri="{FF2B5EF4-FFF2-40B4-BE49-F238E27FC236}">
                <a16:creationId xmlns:a16="http://schemas.microsoft.com/office/drawing/2014/main" id="{1B5A2BF9-2861-44F7-BAA4-408719DD38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55796" y="6315739"/>
            <a:ext cx="463548" cy="463548"/>
          </a:xfrm>
          <a:prstGeom prst="rect">
            <a:avLst/>
          </a:prstGeom>
        </p:spPr>
      </p:pic>
    </p:spTree>
    <p:extLst>
      <p:ext uri="{BB962C8B-B14F-4D97-AF65-F5344CB8AC3E}">
        <p14:creationId xmlns:p14="http://schemas.microsoft.com/office/powerpoint/2010/main" val="8589738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337CF1A-DDFE-4A2B-A177-86D369BC9FD4}"/>
              </a:ext>
            </a:extLst>
          </p:cNvPr>
          <p:cNvSpPr/>
          <p:nvPr/>
        </p:nvSpPr>
        <p:spPr>
          <a:xfrm>
            <a:off x="180753" y="5954233"/>
            <a:ext cx="11865935" cy="765544"/>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D32473D2-6629-419A-9C9E-9690BF167D84}"/>
              </a:ext>
            </a:extLst>
          </p:cNvPr>
          <p:cNvSpPr/>
          <p:nvPr/>
        </p:nvSpPr>
        <p:spPr>
          <a:xfrm>
            <a:off x="180753" y="542262"/>
            <a:ext cx="11865935" cy="1488558"/>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LEGITYMOWANI</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542261"/>
            <a:ext cx="11865935" cy="6315738"/>
          </a:xfrm>
        </p:spPr>
        <p:txBody>
          <a:bodyPr>
            <a:noAutofit/>
          </a:bodyPr>
          <a:lstStyle/>
          <a:p>
            <a:pPr marL="0" indent="0" algn="just">
              <a:buNone/>
            </a:pPr>
            <a:r>
              <a:rPr lang="pl-PL" sz="1200" dirty="0"/>
              <a:t>Art. 424</a:t>
            </a:r>
            <a:r>
              <a:rPr lang="pl-PL" sz="1200" baseline="30000" dirty="0"/>
              <a:t>2</a:t>
            </a:r>
            <a:endParaRPr lang="pl-PL" sz="1200" dirty="0"/>
          </a:p>
          <a:p>
            <a:pPr marL="0" indent="0" algn="just">
              <a:buNone/>
            </a:pPr>
            <a:r>
              <a:rPr lang="pl-PL" sz="1200" dirty="0"/>
              <a:t>W wypadkach określonych w art. 424</a:t>
            </a:r>
            <a:r>
              <a:rPr lang="pl-PL" sz="1200" baseline="30000" dirty="0"/>
              <a:t>1</a:t>
            </a:r>
            <a:r>
              <a:rPr lang="pl-PL" sz="1200" dirty="0"/>
              <a:t> skargę może wnieść także Prokurator Generalny, jeżeli niezgodność wyroku z prawem wynika z naruszenia podstawowych zasad porządku prawnego, Rzecznik Praw Obywatelskich – jeżeli niezgodność wyroku z prawem wynika z naruszenia konstytucyjnych wolności albo praw człowieka i obywatela, albo Rzecznik Praw Dziecka – jeżeli niezgodność wyroku z prawem wynika z naruszenia praw dziecka.</a:t>
            </a:r>
          </a:p>
          <a:p>
            <a:pPr marL="0" indent="0" algn="just">
              <a:buNone/>
            </a:pPr>
            <a:r>
              <a:rPr lang="pl-PL" sz="1200" dirty="0"/>
              <a:t>Art. 424</a:t>
            </a:r>
            <a:r>
              <a:rPr lang="pl-PL" sz="1200" baseline="30000" dirty="0"/>
              <a:t>3</a:t>
            </a:r>
            <a:endParaRPr lang="pl-PL" sz="1200" dirty="0"/>
          </a:p>
          <a:p>
            <a:pPr marL="0" indent="0" algn="just">
              <a:buNone/>
            </a:pPr>
            <a:r>
              <a:rPr lang="pl-PL" sz="1200" dirty="0"/>
              <a:t>Od tego samego wyroku strona może wnieść tylko jedną skargę.</a:t>
            </a:r>
          </a:p>
          <a:p>
            <a:pPr marL="0" indent="0" algn="just">
              <a:buNone/>
            </a:pPr>
            <a:r>
              <a:rPr lang="pl-PL" sz="1200" b="1" dirty="0"/>
              <a:t>Legitymowani:</a:t>
            </a:r>
          </a:p>
          <a:p>
            <a:pPr algn="just">
              <a:buFontTx/>
              <a:buChar char="-"/>
            </a:pPr>
            <a:r>
              <a:rPr lang="pl-PL" sz="1200" b="1" dirty="0"/>
              <a:t>Strony postępowania </a:t>
            </a:r>
            <a:r>
              <a:rPr lang="pl-PL" sz="1200" dirty="0"/>
              <a:t>(odpowiednio uczestnicy przy nieprocesie)</a:t>
            </a:r>
          </a:p>
          <a:p>
            <a:pPr algn="just">
              <a:buFontTx/>
              <a:buChar char="-"/>
            </a:pPr>
            <a:r>
              <a:rPr lang="pl-PL" sz="1200" b="1" dirty="0"/>
              <a:t>Prokurator Generalny</a:t>
            </a:r>
            <a:r>
              <a:rPr lang="pl-PL" sz="1200" dirty="0"/>
              <a:t>, gdy niezgodność wynika z naruszenia podstawowych zasad porządku prawnego</a:t>
            </a:r>
          </a:p>
          <a:p>
            <a:pPr algn="just">
              <a:buFontTx/>
              <a:buChar char="-"/>
            </a:pPr>
            <a:r>
              <a:rPr lang="pl-PL" sz="1200" b="1" dirty="0"/>
              <a:t>Rzecznik Praw Obywatelskich </a:t>
            </a:r>
            <a:r>
              <a:rPr lang="pl-PL" sz="1200" dirty="0"/>
              <a:t>– jeżeli niezgodność wyroku z prawem wynika z naruszenia konstytucyjnych wolności albo praw człowieka i obywatela</a:t>
            </a:r>
          </a:p>
          <a:p>
            <a:pPr algn="just">
              <a:buFontTx/>
              <a:buChar char="-"/>
            </a:pPr>
            <a:r>
              <a:rPr lang="pl-PL" sz="1200" b="1" dirty="0"/>
              <a:t>Rzecznik Praw Dziecka </a:t>
            </a:r>
            <a:r>
              <a:rPr lang="pl-PL" sz="1200" dirty="0"/>
              <a:t>– jeżeli niezgodność wyroku z prawem wynika z naruszenia praw dziecka.</a:t>
            </a:r>
          </a:p>
          <a:p>
            <a:pPr algn="just">
              <a:buFontTx/>
              <a:buChar char="-"/>
            </a:pPr>
            <a:endParaRPr lang="pl-PL" sz="1200" dirty="0"/>
          </a:p>
          <a:p>
            <a:pPr algn="just"/>
            <a:r>
              <a:rPr lang="pl-PL" sz="1200" dirty="0"/>
              <a:t>Legitymacja formalna przysługuje tym podmiotom (PG, RPO, RPD) niezależnie od tego czy brali wcześniej udział w sprawie.</a:t>
            </a:r>
          </a:p>
          <a:p>
            <a:pPr algn="just"/>
            <a:r>
              <a:rPr lang="pl-PL" sz="1200" dirty="0"/>
              <a:t>Wnosząc skargę, Prokurator Generalny, Rzecznik Praw Obywatelskich i Rzecznik Praw Dziecka czynią to we własnym imieniu, ale na rzecz tej strony, która poniosła szkodę</a:t>
            </a:r>
          </a:p>
          <a:p>
            <a:pPr algn="just"/>
            <a:r>
              <a:rPr lang="pl-PL" sz="1200" dirty="0"/>
              <a:t>Przyjmuje się, że uprzednie wniesienie skargi przez stronę wyłącza możliwość wniesienia tej skargi przez PG, RPO, RPD i odwrotnie, z tym zastrzeżeniem, że chodzić tutaj będzie raczej o skuteczne wniesienie skargi</a:t>
            </a:r>
          </a:p>
          <a:p>
            <a:pPr algn="just"/>
            <a:r>
              <a:rPr lang="pl-PL" sz="1200" dirty="0"/>
              <a:t>Ze względu na wyjątkowość skargi nie będą mieć tutaj znaczenia dla skuteczności ponownego wniesienia skargi później wykryte dodatkowe wady wyroku.</a:t>
            </a:r>
          </a:p>
          <a:p>
            <a:pPr algn="just"/>
            <a:r>
              <a:rPr lang="pl-PL" sz="1200" dirty="0"/>
              <a:t>Samo wniesienie skargi nie uniemożliwia jeszcze jej złożenia przez pozostałe podmioty (podmioty szczególne). Żeby uniemożliwić wniesienie, musimy mieć do czynienia ze skutecznie wniesioną skargą</a:t>
            </a:r>
          </a:p>
          <a:p>
            <a:pPr algn="just"/>
            <a:r>
              <a:rPr lang="pl-PL" sz="1200" dirty="0"/>
              <a:t>Skuteczne wniesienie skargi przez jedną stronę nie stoi na przeszkodzie wniesieniu skargi przez drugą stronę lub innego uczestnika postępowania nieprocesowego, którzy skargi skutecznie nie wnosili.</a:t>
            </a:r>
          </a:p>
          <a:p>
            <a:pPr marL="0" indent="0" algn="just">
              <a:buNone/>
            </a:pPr>
            <a:r>
              <a:rPr lang="pl-PL" sz="1200" dirty="0"/>
              <a:t>Wniesienie skargi o stwierdzenie niezgodności z prawem prawomocnego orzeczenia, która została odrzucona, nie stoi na przeszkodzie ponownemu wniesieniu skargi od tego orzeczenia przez tę samą stronę (art. 424[3] KPC).</a:t>
            </a:r>
          </a:p>
          <a:p>
            <a:pPr algn="just">
              <a:buFontTx/>
              <a:buChar char="-"/>
            </a:pPr>
            <a:r>
              <a:rPr lang="pl-PL" sz="1200" dirty="0"/>
              <a:t>Postanowienie SN dnia 18 stycznia 2006 r., sygn. III CNP 22/05, Legalis</a:t>
            </a:r>
          </a:p>
          <a:p>
            <a:pPr algn="just">
              <a:buFontTx/>
              <a:buChar char="-"/>
            </a:pPr>
            <a:endParaRPr lang="pl-PL" sz="1200" dirty="0"/>
          </a:p>
        </p:txBody>
      </p:sp>
      <p:sp>
        <p:nvSpPr>
          <p:cNvPr id="8" name="Rectangle 7">
            <a:extLst>
              <a:ext uri="{FF2B5EF4-FFF2-40B4-BE49-F238E27FC236}">
                <a16:creationId xmlns:a16="http://schemas.microsoft.com/office/drawing/2014/main" id="{44545752-67DB-4C6E-BE68-5759CC04E4AA}"/>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9" name="Picture 8">
            <a:hlinkClick r:id="rId2" action="ppaction://hlinksldjump"/>
            <a:extLst>
              <a:ext uri="{FF2B5EF4-FFF2-40B4-BE49-F238E27FC236}">
                <a16:creationId xmlns:a16="http://schemas.microsoft.com/office/drawing/2014/main" id="{677876C2-5956-48DA-A855-8BC64FACD2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55796" y="6315739"/>
            <a:ext cx="463548" cy="463548"/>
          </a:xfrm>
          <a:prstGeom prst="rect">
            <a:avLst/>
          </a:prstGeom>
        </p:spPr>
      </p:pic>
    </p:spTree>
    <p:extLst>
      <p:ext uri="{BB962C8B-B14F-4D97-AF65-F5344CB8AC3E}">
        <p14:creationId xmlns:p14="http://schemas.microsoft.com/office/powerpoint/2010/main" val="33610456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9389CF2-A1D4-470D-8A03-3822BA4B24DC}"/>
              </a:ext>
            </a:extLst>
          </p:cNvPr>
          <p:cNvSpPr/>
          <p:nvPr/>
        </p:nvSpPr>
        <p:spPr>
          <a:xfrm>
            <a:off x="6131441" y="3710763"/>
            <a:ext cx="5915247" cy="1212111"/>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Rectangle 6">
            <a:extLst>
              <a:ext uri="{FF2B5EF4-FFF2-40B4-BE49-F238E27FC236}">
                <a16:creationId xmlns:a16="http://schemas.microsoft.com/office/drawing/2014/main" id="{337172B1-CFF6-4AA1-94F3-32FEFC9A5CFC}"/>
              </a:ext>
            </a:extLst>
          </p:cNvPr>
          <p:cNvSpPr/>
          <p:nvPr/>
        </p:nvSpPr>
        <p:spPr>
          <a:xfrm>
            <a:off x="6131441" y="457200"/>
            <a:ext cx="5915247" cy="2371059"/>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Rectangle 5">
            <a:extLst>
              <a:ext uri="{FF2B5EF4-FFF2-40B4-BE49-F238E27FC236}">
                <a16:creationId xmlns:a16="http://schemas.microsoft.com/office/drawing/2014/main" id="{9698E129-1D89-4330-8638-354BFCF58277}"/>
              </a:ext>
            </a:extLst>
          </p:cNvPr>
          <p:cNvSpPr/>
          <p:nvPr/>
        </p:nvSpPr>
        <p:spPr>
          <a:xfrm>
            <a:off x="180753" y="4040373"/>
            <a:ext cx="5915247" cy="2360426"/>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95BF9E48-402E-4F42-AC75-EAF771FA49C5}"/>
              </a:ext>
            </a:extLst>
          </p:cNvPr>
          <p:cNvSpPr/>
          <p:nvPr/>
        </p:nvSpPr>
        <p:spPr>
          <a:xfrm>
            <a:off x="180753" y="457201"/>
            <a:ext cx="5915247" cy="108452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PODSTAWY SKARGI</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457201"/>
            <a:ext cx="11865935" cy="6273208"/>
          </a:xfrm>
        </p:spPr>
        <p:txBody>
          <a:bodyPr numCol="2" spcCol="180000">
            <a:normAutofit fontScale="47500" lnSpcReduction="20000"/>
          </a:bodyPr>
          <a:lstStyle/>
          <a:p>
            <a:pPr marL="0" indent="0" algn="just">
              <a:buNone/>
            </a:pPr>
            <a:r>
              <a:rPr lang="pl-PL" sz="2900" dirty="0"/>
              <a:t>Art. 424</a:t>
            </a:r>
            <a:r>
              <a:rPr lang="pl-PL" sz="2900" baseline="30000" dirty="0"/>
              <a:t>4</a:t>
            </a:r>
            <a:r>
              <a:rPr lang="pl-PL" sz="2900" dirty="0"/>
              <a:t> [Podstawy skargi] </a:t>
            </a:r>
          </a:p>
          <a:p>
            <a:pPr marL="0" indent="0" algn="just">
              <a:buNone/>
            </a:pPr>
            <a:r>
              <a:rPr lang="pl-PL" sz="2900" dirty="0"/>
              <a:t>Skargę można oprzeć na podstawie naruszeń prawa materialnego lub przepisów postępowania, które spowodowały niezgodność wyroku z prawem, gdy przez jego wydanie stronie została wyrządzona szkoda. Podstawą skargi nie mogą być jednak zarzuty dotyczące ustalenia faktów lub oceny dowodów.</a:t>
            </a:r>
          </a:p>
          <a:p>
            <a:pPr marL="0" indent="0" algn="just">
              <a:buNone/>
            </a:pPr>
            <a:endParaRPr lang="pl-PL" sz="3700" b="1" dirty="0"/>
          </a:p>
          <a:p>
            <a:pPr marL="0" indent="0" algn="just">
              <a:buNone/>
            </a:pPr>
            <a:r>
              <a:rPr lang="pl-PL" sz="3700" b="1" dirty="0"/>
              <a:t>2 niezależne podstawy:</a:t>
            </a:r>
          </a:p>
          <a:p>
            <a:pPr marL="514350" indent="-514350" algn="just">
              <a:buAutoNum type="arabicParenR"/>
            </a:pPr>
            <a:r>
              <a:rPr lang="pl-PL" sz="3700" b="1" dirty="0"/>
              <a:t>Naruszenie prawa materialnego,</a:t>
            </a:r>
          </a:p>
          <a:p>
            <a:pPr marL="514350" indent="-514350" algn="just">
              <a:buAutoNum type="arabicParenR"/>
            </a:pPr>
            <a:r>
              <a:rPr lang="pl-PL" sz="3700" b="1" dirty="0"/>
              <a:t>Naruszenie przepisów postępowania,</a:t>
            </a:r>
          </a:p>
          <a:p>
            <a:pPr marL="0" indent="0" algn="just">
              <a:buNone/>
            </a:pPr>
            <a:r>
              <a:rPr lang="pl-PL" sz="3700" b="1" dirty="0"/>
              <a:t>które spowodowały niezgodność wyroku z prawem</a:t>
            </a:r>
          </a:p>
          <a:p>
            <a:pPr marL="0" indent="0" algn="just">
              <a:buNone/>
            </a:pPr>
            <a:endParaRPr lang="pl-PL" dirty="0"/>
          </a:p>
          <a:p>
            <a:pPr algn="just"/>
            <a:r>
              <a:rPr lang="pl-PL" sz="2900" dirty="0"/>
              <a:t>Naruszenie prawa materialnego- niewłaściwe zastosowanie (zastosowanie lub niezastosowanie określonego przepisu) lub błędna wykładnia właściwie zastosowanego przepisu</a:t>
            </a:r>
          </a:p>
          <a:p>
            <a:pPr marL="0" indent="0" algn="just">
              <a:buNone/>
            </a:pPr>
            <a:endParaRPr lang="pl-PL" sz="2900" dirty="0"/>
          </a:p>
          <a:p>
            <a:pPr marL="0" indent="0" algn="just">
              <a:buNone/>
            </a:pPr>
            <a:r>
              <a:rPr lang="pl-PL" sz="2900" dirty="0"/>
              <a:t>Z kolei według art. 424[4] KPC, skargę można oprzeć na podstawie naruszeń prawa materialnego lub przepisów postępowania, które spowodowały niezgodność wyroku z prawem, gdy przez jego wydanie stronie została wyrządzona szkoda. Spełnienie wymagania przytoczenia podstaw skargi i ich uzasadnienia polega, podobnie jak w przypadku skargi kasacyjnej, na tym, że skarżący powinien wskazać, na której z przewidzianych w art. 424[4] KPC podstaw opiera skargę, następnie przytoczyć - oznaczone numerem artykułu (paragrafu, ustępu) ustawy - naruszone przepisy prawa i wyjaśnić, na czym ich naruszenie polega. Pełnomocnik skarżącego, sporządzając skargę, powinien również mieć na uwadze, że przy rozpoznaniu skargi Sąd Najwyższy jest związany granicami zaskarżenia oraz wskazanymi w niej podstawami (art. 424[10] KPC).</a:t>
            </a:r>
          </a:p>
          <a:p>
            <a:pPr algn="just">
              <a:buFontTx/>
              <a:buChar char="-"/>
            </a:pPr>
            <a:r>
              <a:rPr lang="pl-PL" sz="2900" dirty="0"/>
              <a:t>Wyrok SN z dnia 26 stycznia 2012 r., sygn. I BP 4/11, Legalis</a:t>
            </a:r>
          </a:p>
          <a:p>
            <a:pPr algn="just">
              <a:buFontTx/>
              <a:buChar char="-"/>
            </a:pPr>
            <a:endParaRPr lang="pl-PL" sz="2900" dirty="0"/>
          </a:p>
          <a:p>
            <a:pPr marL="0" indent="0" algn="just">
              <a:buNone/>
            </a:pPr>
            <a:r>
              <a:rPr lang="pl-PL" sz="2900" dirty="0"/>
              <a:t>Niezgodność z prawem prawomocnego orzeczenia nie może polegać na tym, że zostało ono wydane z naruszeniem przepisów prawa procesowego, mimo to bowiem może być ono prawidłowe i zgodne z prawem regulującym dany typ stosunku prawnego. Wydanie orzeczenia z naruszeniem prawa procesowego, powodującym nawet nieważność postępowania, nie oznacza eo ipso, że zaskarżony wyrok orzekający co do istoty sprawy jest niezgodny z prawem.</a:t>
            </a:r>
          </a:p>
          <a:p>
            <a:pPr algn="just">
              <a:buFontTx/>
              <a:buChar char="-"/>
            </a:pPr>
            <a:r>
              <a:rPr lang="pl-PL" sz="2900" dirty="0"/>
              <a:t>Postanowienie SN z dnia 15 czerwca 2018 r., sygn. III CNP 3/18, Legalis</a:t>
            </a:r>
          </a:p>
          <a:p>
            <a:pPr marL="0" indent="0" algn="just">
              <a:buNone/>
            </a:pPr>
            <a:endParaRPr lang="pl-PL" sz="2900" dirty="0"/>
          </a:p>
          <a:p>
            <a:pPr marL="0" indent="0" algn="just">
              <a:buNone/>
            </a:pPr>
            <a:r>
              <a:rPr lang="pl-PL" sz="2900" dirty="0"/>
              <a:t>Podstawą skargi o stwierdzenie niezgodności z prawem prawomocnego orzeczenia (art. 424</a:t>
            </a:r>
            <a:r>
              <a:rPr lang="pl-PL" sz="2900" baseline="30000" dirty="0"/>
              <a:t>4</a:t>
            </a:r>
            <a:r>
              <a:rPr lang="pl-PL" sz="2900" dirty="0"/>
              <a:t> k.p.c.) jest tylko takie naruszenie prawa (procesowego, materialnego), które spowodowało niezgodność orzeczenia z prawem.</a:t>
            </a:r>
          </a:p>
          <a:p>
            <a:pPr algn="just">
              <a:buFontTx/>
              <a:buChar char="-"/>
            </a:pPr>
            <a:r>
              <a:rPr lang="pl-PL" sz="2900" dirty="0"/>
              <a:t>Wyrok SN z dnia 9 października 2006 r., sygn. II BP 8/06, Legalis</a:t>
            </a:r>
          </a:p>
          <a:p>
            <a:pPr algn="just"/>
            <a:r>
              <a:rPr lang="pl-PL" sz="2900" dirty="0"/>
              <a:t>Czyli nie tylko trzeba wskazać konkretne uchybienia procesowe, ale, co ważne, należy dowieść, że uchybienia te miały wpływ na niezgodność z prawem wydanego orzeczenia</a:t>
            </a:r>
          </a:p>
          <a:p>
            <a:pPr marL="0" indent="0" algn="just">
              <a:buNone/>
            </a:pPr>
            <a:endParaRPr lang="pl-PL" sz="2900" dirty="0"/>
          </a:p>
          <a:p>
            <a:pPr marL="0" indent="0" algn="just">
              <a:buNone/>
            </a:pPr>
            <a:r>
              <a:rPr lang="pl-PL" sz="2900" dirty="0"/>
              <a:t>Przy ocenie wyroku z punktu widzenia art. 417</a:t>
            </a:r>
            <a:r>
              <a:rPr lang="pl-PL" sz="2900" baseline="30000" dirty="0"/>
              <a:t>1 </a:t>
            </a:r>
            <a:r>
              <a:rPr lang="pl-PL" sz="2900" dirty="0"/>
              <a:t>§ 2 k.c. oraz art. 424</a:t>
            </a:r>
            <a:r>
              <a:rPr lang="pl-PL" sz="2900" baseline="30000" dirty="0"/>
              <a:t>1</a:t>
            </a:r>
            <a:r>
              <a:rPr lang="pl-PL" sz="2900" dirty="0"/>
              <a:t> k.p.c. istotne znaczenie ma tylko treść rozstrzygnięcia; wyrok może być zgodny z prawem, tj. w sposób prawidłowy orzekać o przedstawionym pod osąd roszczeniu, mimo obrazy - także licznych, a nawet powodujących nieważność postępowania - przepisów prawa procesowego.</a:t>
            </a:r>
          </a:p>
          <a:p>
            <a:pPr algn="just">
              <a:buFontTx/>
              <a:buChar char="-"/>
            </a:pPr>
            <a:r>
              <a:rPr lang="pl-PL" sz="2900" dirty="0"/>
              <a:t>Postanowienie SN z dnia 30 września 2008 r., sygn. III CNP 50/08, Legalis</a:t>
            </a:r>
          </a:p>
          <a:p>
            <a:pPr marL="0" indent="0" algn="just">
              <a:buNone/>
            </a:pPr>
            <a:endParaRPr lang="pl-PL" sz="2900" dirty="0"/>
          </a:p>
          <a:p>
            <a:pPr algn="just"/>
            <a:r>
              <a:rPr lang="pl-PL" sz="2900" dirty="0"/>
              <a:t>Regulacje  wskazane jako naruszone w ramach podstaw nie muszą być , zresztą często nie są,  tożsame z przepisami, z którymi wyrok jest niezgodny</a:t>
            </a:r>
          </a:p>
          <a:p>
            <a:pPr algn="just"/>
            <a:r>
              <a:rPr lang="pl-PL" sz="2900" dirty="0"/>
              <a:t>W przypadku podmiotów szczególnych istnieje konieczność przedstawienia kwalifikowanej podstawy prawnej (patrz: slajd o RPO, RPD, PG)</a:t>
            </a:r>
          </a:p>
        </p:txBody>
      </p:sp>
      <p:sp>
        <p:nvSpPr>
          <p:cNvPr id="9" name="Rectangle 8">
            <a:extLst>
              <a:ext uri="{FF2B5EF4-FFF2-40B4-BE49-F238E27FC236}">
                <a16:creationId xmlns:a16="http://schemas.microsoft.com/office/drawing/2014/main" id="{5D2A10CC-552C-4EC5-BBB0-F29B2245FBBB}"/>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10" name="Picture 9">
            <a:hlinkClick r:id="rId2" action="ppaction://hlinksldjump"/>
            <a:extLst>
              <a:ext uri="{FF2B5EF4-FFF2-40B4-BE49-F238E27FC236}">
                <a16:creationId xmlns:a16="http://schemas.microsoft.com/office/drawing/2014/main" id="{10DDC5F7-A875-4F53-8CCA-BA22D970F8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55796" y="6315739"/>
            <a:ext cx="463548" cy="463548"/>
          </a:xfrm>
          <a:prstGeom prst="rect">
            <a:avLst/>
          </a:prstGeom>
        </p:spPr>
      </p:pic>
    </p:spTree>
    <p:extLst>
      <p:ext uri="{BB962C8B-B14F-4D97-AF65-F5344CB8AC3E}">
        <p14:creationId xmlns:p14="http://schemas.microsoft.com/office/powerpoint/2010/main" val="8140904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495B916-4F93-4D28-BA96-D72F184ACEED}"/>
              </a:ext>
            </a:extLst>
          </p:cNvPr>
          <p:cNvSpPr/>
          <p:nvPr/>
        </p:nvSpPr>
        <p:spPr>
          <a:xfrm>
            <a:off x="180753" y="542261"/>
            <a:ext cx="11865935" cy="4348716"/>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WYMOGI SKARGI</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fontScale="47500" lnSpcReduction="20000"/>
          </a:bodyPr>
          <a:lstStyle/>
          <a:p>
            <a:pPr marL="0" indent="0" algn="just">
              <a:buNone/>
            </a:pPr>
            <a:r>
              <a:rPr lang="pl-PL" dirty="0"/>
              <a:t>Art. 424</a:t>
            </a:r>
            <a:r>
              <a:rPr lang="pl-PL" baseline="30000" dirty="0"/>
              <a:t>5</a:t>
            </a:r>
            <a:r>
              <a:rPr lang="pl-PL" dirty="0"/>
              <a:t> [Treść skargi] </a:t>
            </a:r>
          </a:p>
          <a:p>
            <a:pPr marL="0" indent="0" algn="just">
              <a:buNone/>
            </a:pPr>
            <a:r>
              <a:rPr lang="pl-PL" dirty="0"/>
              <a:t>§ 1. Skarga powinna zawierać:</a:t>
            </a:r>
          </a:p>
          <a:p>
            <a:pPr marL="0" indent="0" algn="just">
              <a:buNone/>
            </a:pPr>
            <a:r>
              <a:rPr lang="pl-PL" dirty="0"/>
              <a:t>1) oznaczenie wyroku, od którego jest wniesiona, ze wskazaniem, czy jest on zaskarżony w całości lub w części; </a:t>
            </a:r>
          </a:p>
          <a:p>
            <a:pPr marL="0" indent="0" algn="just">
              <a:buNone/>
            </a:pPr>
            <a:r>
              <a:rPr lang="pl-PL" dirty="0"/>
              <a:t>2) przytoczenie jej podstaw oraz ich uzasadnienie;</a:t>
            </a:r>
          </a:p>
          <a:p>
            <a:pPr marL="0" indent="0" algn="just">
              <a:buNone/>
            </a:pPr>
            <a:r>
              <a:rPr lang="pl-PL" dirty="0"/>
              <a:t>3) wskazanie przepisu prawa, z którym zaskarżony wyrok jest niezgodny;</a:t>
            </a:r>
          </a:p>
          <a:p>
            <a:pPr marL="0" indent="0" algn="just">
              <a:buNone/>
            </a:pPr>
            <a:r>
              <a:rPr lang="pl-PL" dirty="0"/>
              <a:t>4) uprawdopodobnienie wyrządzenia szkody, spowodowanej przez wydanie wyroku, którego skarga dotyczy;</a:t>
            </a:r>
          </a:p>
          <a:p>
            <a:pPr marL="0" indent="0" algn="just">
              <a:buNone/>
            </a:pPr>
            <a:r>
              <a:rPr lang="pl-PL" dirty="0"/>
              <a:t>5) wykazanie, że wzruszenie zaskarżonego wyroku w drodze innych środków prawnych nie było i nie jest możliwe, a ponadto - gdy skargę wniesiono, stosując art. 424</a:t>
            </a:r>
            <a:r>
              <a:rPr lang="pl-PL" baseline="30000" dirty="0"/>
              <a:t>1</a:t>
            </a:r>
            <a:r>
              <a:rPr lang="pl-PL" dirty="0"/>
              <a:t>§ 2 - że występuje wyjątkowy wypadek uzasadniający wniesienie skargi;</a:t>
            </a:r>
          </a:p>
          <a:p>
            <a:pPr marL="0" indent="0" algn="just">
              <a:buNone/>
            </a:pPr>
            <a:r>
              <a:rPr lang="pl-PL" dirty="0"/>
              <a:t>6) wniosek o stwierdzenie niezgodności wyroku z prawem.</a:t>
            </a:r>
          </a:p>
          <a:p>
            <a:pPr marL="0" indent="0" algn="just">
              <a:buNone/>
            </a:pPr>
            <a:r>
              <a:rPr lang="pl-PL" dirty="0"/>
              <a:t>§ 2. Ponadto skarga powinna czynić zadość wymaganiom przewidzianym dla pisma procesowego. Do skargi - oprócz jej odpisów dla doręczenia ich uczestniczącym w sprawie osobom - dołącza się dwa odpisy przeznaczone do akt Sądu Najwyższego.</a:t>
            </a:r>
          </a:p>
          <a:p>
            <a:pPr marL="0" indent="0" algn="just">
              <a:buNone/>
            </a:pPr>
            <a:endParaRPr lang="pl-PL" dirty="0"/>
          </a:p>
          <a:p>
            <a:pPr marL="0" indent="0" algn="just">
              <a:buNone/>
            </a:pPr>
            <a:r>
              <a:rPr lang="pl-PL" dirty="0"/>
              <a:t>Art. 424</a:t>
            </a:r>
            <a:r>
              <a:rPr lang="pl-PL" baseline="30000" dirty="0"/>
              <a:t>6</a:t>
            </a:r>
            <a:r>
              <a:rPr lang="pl-PL" dirty="0"/>
              <a:t> [Wezwanie do uzupełnienia braków] </a:t>
            </a:r>
          </a:p>
          <a:p>
            <a:pPr marL="0" indent="0" algn="just">
              <a:buNone/>
            </a:pPr>
            <a:r>
              <a:rPr lang="pl-PL" dirty="0"/>
              <a:t>§ 1. Skargę wnosi się do sądu, który wydał zaskarżony wyrok, w terminie dwóch lat od dnia jego uprawomocnienia się.</a:t>
            </a:r>
          </a:p>
          <a:p>
            <a:pPr marL="0" indent="0" algn="just">
              <a:buNone/>
            </a:pPr>
            <a:r>
              <a:rPr lang="pl-PL" dirty="0"/>
              <a:t>§ 2. W razie stwierdzenia niezachowania warunków formalnych określonych w art. 424</a:t>
            </a:r>
            <a:r>
              <a:rPr lang="pl-PL" baseline="30000" dirty="0"/>
              <a:t>5</a:t>
            </a:r>
            <a:r>
              <a:rPr lang="pl-PL" dirty="0"/>
              <a:t> § 2, przewodniczący wzywa o poprawienie lub uzupełnienie skargi. </a:t>
            </a:r>
          </a:p>
          <a:p>
            <a:pPr marL="0" indent="0" algn="just">
              <a:buNone/>
            </a:pPr>
            <a:r>
              <a:rPr lang="pl-PL" dirty="0"/>
              <a:t>§ 3.Sąd odrzuca skargę wniesioną z naruszeniem art. 87</a:t>
            </a:r>
            <a:r>
              <a:rPr lang="pl-PL" baseline="30000" dirty="0"/>
              <a:t>1</a:t>
            </a:r>
            <a:r>
              <a:rPr lang="pl-PL" dirty="0"/>
              <a:t> § 1, spóźnioną, nieopłaconą lub z innych przyczyn niedopuszczalną, jak również skargę, której braków strona nie usunęła w wyznaczonym terminie. </a:t>
            </a:r>
          </a:p>
          <a:p>
            <a:pPr marL="0" indent="0" algn="just">
              <a:buNone/>
            </a:pPr>
            <a:endParaRPr lang="pl-PL" dirty="0"/>
          </a:p>
          <a:p>
            <a:pPr algn="just"/>
            <a:r>
              <a:rPr lang="pl-PL" sz="3200" dirty="0"/>
              <a:t>Mamy tutaj dwa rodzaje wymogów: </a:t>
            </a:r>
            <a:r>
              <a:rPr lang="pl-PL" sz="3200" b="1" dirty="0"/>
              <a:t>wymogi konstrukcyjne </a:t>
            </a:r>
            <a:r>
              <a:rPr lang="pl-PL" sz="3200" dirty="0"/>
              <a:t>skargi uregulowane w § 1 oraz </a:t>
            </a:r>
            <a:r>
              <a:rPr lang="pl-PL" sz="3200" b="1" dirty="0"/>
              <a:t>wymogi właściwe dla pisma procesowego </a:t>
            </a:r>
            <a:r>
              <a:rPr lang="pl-PL" sz="3200" dirty="0"/>
              <a:t>uregulowane w § 2.</a:t>
            </a:r>
          </a:p>
          <a:p>
            <a:pPr algn="just"/>
            <a:r>
              <a:rPr lang="pl-PL" sz="3200" dirty="0"/>
              <a:t>W przypadku wymogów konstrukcyjnych </a:t>
            </a:r>
            <a:r>
              <a:rPr lang="pl-PL" sz="3200" b="1" dirty="0"/>
              <a:t>istnieje konieczność kumulatywnego spełnienia wymagań</a:t>
            </a:r>
            <a:r>
              <a:rPr lang="pl-PL" sz="3200" dirty="0"/>
              <a:t>. W przypadku tych wymogów sąd nie będzie wzywał do ich uzupełnienia lub poprawy. W takiej też sytuacji, tj. w przypadku niezachowania wszystkich wymogów konstrukcyjnych, SN odrzuci nam skargę (na podstawie Art. 424</a:t>
            </a:r>
            <a:r>
              <a:rPr lang="pl-PL" sz="3200" baseline="30000" dirty="0"/>
              <a:t>8</a:t>
            </a:r>
            <a:r>
              <a:rPr lang="pl-PL" sz="3200" dirty="0"/>
              <a:t> § 1).</a:t>
            </a:r>
          </a:p>
          <a:p>
            <a:pPr algn="just"/>
            <a:r>
              <a:rPr lang="pl-PL" sz="3200" dirty="0"/>
              <a:t>W przypadku wymogów dla pisma procesowego, sąd do którego wpłynęła skarga- czyli sąd, który wydał zaskarżony wyrok- </a:t>
            </a:r>
            <a:r>
              <a:rPr lang="pl-PL" sz="3200" b="1" dirty="0"/>
              <a:t>wezwie do uzupełnienia lub poprawy</a:t>
            </a:r>
            <a:r>
              <a:rPr lang="pl-PL" sz="3200" dirty="0"/>
              <a:t>.</a:t>
            </a:r>
          </a:p>
          <a:p>
            <a:pPr marL="0" indent="0">
              <a:buNone/>
            </a:pPr>
            <a:endParaRPr lang="pl-PL" dirty="0"/>
          </a:p>
        </p:txBody>
      </p:sp>
      <p:sp>
        <p:nvSpPr>
          <p:cNvPr id="6" name="Rectangle 5">
            <a:extLst>
              <a:ext uri="{FF2B5EF4-FFF2-40B4-BE49-F238E27FC236}">
                <a16:creationId xmlns:a16="http://schemas.microsoft.com/office/drawing/2014/main" id="{3F90FA22-DD4D-4B65-A821-E8CFC3A54761}"/>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7" name="Picture 6">
            <a:hlinkClick r:id="rId2" action="ppaction://hlinksldjump"/>
            <a:extLst>
              <a:ext uri="{FF2B5EF4-FFF2-40B4-BE49-F238E27FC236}">
                <a16:creationId xmlns:a16="http://schemas.microsoft.com/office/drawing/2014/main" id="{CF39D801-BAAC-4F67-84D8-31B1774113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95814" y="6355757"/>
            <a:ext cx="423530" cy="423530"/>
          </a:xfrm>
          <a:prstGeom prst="rect">
            <a:avLst/>
          </a:prstGeom>
        </p:spPr>
      </p:pic>
    </p:spTree>
    <p:extLst>
      <p:ext uri="{BB962C8B-B14F-4D97-AF65-F5344CB8AC3E}">
        <p14:creationId xmlns:p14="http://schemas.microsoft.com/office/powerpoint/2010/main" val="34644982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WYMOGI KONSTRUKCYJNE SKARGI</a:t>
            </a:r>
          </a:p>
        </p:txBody>
      </p:sp>
      <p:graphicFrame>
        <p:nvGraphicFramePr>
          <p:cNvPr id="5" name="Content Placeholder 4">
            <a:extLst>
              <a:ext uri="{FF2B5EF4-FFF2-40B4-BE49-F238E27FC236}">
                <a16:creationId xmlns:a16="http://schemas.microsoft.com/office/drawing/2014/main" id="{1CAC1268-F8B1-45CA-BF2D-4845ECC49CD5}"/>
              </a:ext>
            </a:extLst>
          </p:cNvPr>
          <p:cNvGraphicFramePr>
            <a:graphicFrameLocks noGrp="1"/>
          </p:cNvGraphicFramePr>
          <p:nvPr>
            <p:ph idx="1"/>
            <p:extLst>
              <p:ext uri="{D42A27DB-BD31-4B8C-83A1-F6EECF244321}">
                <p14:modId xmlns:p14="http://schemas.microsoft.com/office/powerpoint/2010/main" val="3085083173"/>
              </p:ext>
            </p:extLst>
          </p:nvPr>
        </p:nvGraphicFramePr>
        <p:xfrm>
          <a:off x="180975" y="722313"/>
          <a:ext cx="11864975" cy="5911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a:extLst>
              <a:ext uri="{FF2B5EF4-FFF2-40B4-BE49-F238E27FC236}">
                <a16:creationId xmlns:a16="http://schemas.microsoft.com/office/drawing/2014/main" id="{2D6AE7CE-C37E-46E4-A104-3B02463E6055}"/>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7" name="Picture 6">
            <a:hlinkClick r:id="rId7" action="ppaction://hlinksldjump"/>
            <a:extLst>
              <a:ext uri="{FF2B5EF4-FFF2-40B4-BE49-F238E27FC236}">
                <a16:creationId xmlns:a16="http://schemas.microsoft.com/office/drawing/2014/main" id="{FF22EA45-B69D-4AF2-9E1F-1234A2F0F50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655796" y="6315739"/>
            <a:ext cx="463548" cy="463548"/>
          </a:xfrm>
          <a:prstGeom prst="rect">
            <a:avLst/>
          </a:prstGeom>
        </p:spPr>
      </p:pic>
    </p:spTree>
    <p:extLst>
      <p:ext uri="{BB962C8B-B14F-4D97-AF65-F5344CB8AC3E}">
        <p14:creationId xmlns:p14="http://schemas.microsoft.com/office/powerpoint/2010/main" val="34166547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SĄD WŁAŚCIWY DO WNIESIENIA SKARGI, TERMIN</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fontScale="62500" lnSpcReduction="20000"/>
          </a:bodyPr>
          <a:lstStyle/>
          <a:p>
            <a:pPr algn="just"/>
            <a:r>
              <a:rPr lang="pl-PL" dirty="0"/>
              <a:t>Sądem właściwym do wniesienia skargi będzie sąd, który wydał skarżone orzeczenie</a:t>
            </a:r>
          </a:p>
          <a:p>
            <a:pPr marL="0" indent="0" algn="just">
              <a:buNone/>
            </a:pPr>
            <a:endParaRPr lang="pl-PL" dirty="0"/>
          </a:p>
          <a:p>
            <a:pPr algn="just"/>
            <a:r>
              <a:rPr lang="pl-PL" dirty="0"/>
              <a:t>Termin na wniesienie skargi to 2 lata od dnia uprawomocnienia się orzeczenia</a:t>
            </a:r>
          </a:p>
          <a:p>
            <a:pPr marL="0" indent="0" algn="just">
              <a:buNone/>
            </a:pPr>
            <a:endParaRPr lang="pl-PL" dirty="0"/>
          </a:p>
          <a:p>
            <a:pPr marL="0" indent="0" algn="just">
              <a:buNone/>
            </a:pPr>
            <a:r>
              <a:rPr lang="pl-PL" b="1" dirty="0"/>
              <a:t>Badanie formalne:</a:t>
            </a:r>
          </a:p>
          <a:p>
            <a:pPr marL="0" indent="0" algn="just">
              <a:buNone/>
            </a:pPr>
            <a:endParaRPr lang="pl-PL" dirty="0"/>
          </a:p>
          <a:p>
            <a:pPr marL="0" indent="0" algn="just">
              <a:buNone/>
            </a:pPr>
            <a:r>
              <a:rPr lang="pl-PL" dirty="0"/>
              <a:t>Sąd, do którego wniesiono skargę odrzuci ją:</a:t>
            </a:r>
          </a:p>
          <a:p>
            <a:pPr algn="just">
              <a:buFontTx/>
              <a:buChar char="-"/>
            </a:pPr>
            <a:r>
              <a:rPr lang="pl-PL" dirty="0"/>
              <a:t>Jeżeli skarga </a:t>
            </a:r>
            <a:r>
              <a:rPr lang="pl-PL" b="1" dirty="0"/>
              <a:t>nie jest opłacona</a:t>
            </a:r>
            <a:r>
              <a:rPr lang="pl-PL" dirty="0"/>
              <a:t>,</a:t>
            </a:r>
          </a:p>
          <a:p>
            <a:pPr algn="just">
              <a:buFontTx/>
              <a:buChar char="-"/>
            </a:pPr>
            <a:r>
              <a:rPr lang="pl-PL" dirty="0"/>
              <a:t>Jeżeli skarga </a:t>
            </a:r>
            <a:r>
              <a:rPr lang="pl-PL" b="1" dirty="0"/>
              <a:t>jest spóźniona </a:t>
            </a:r>
            <a:r>
              <a:rPr lang="pl-PL" dirty="0"/>
              <a:t>(tzn. została wniesiona po upływie 2 lat od dnia uprawomocnienia się orzeczenia)</a:t>
            </a:r>
          </a:p>
          <a:p>
            <a:pPr algn="just">
              <a:buFontTx/>
              <a:buChar char="-"/>
            </a:pPr>
            <a:r>
              <a:rPr lang="pl-PL" dirty="0"/>
              <a:t>Jeżeli skarga </a:t>
            </a:r>
            <a:r>
              <a:rPr lang="pl-PL" b="1" dirty="0"/>
              <a:t>została wniesiona z naruszeniem przymusu adwokacko- radcowskiego</a:t>
            </a:r>
            <a:r>
              <a:rPr lang="pl-PL" dirty="0"/>
              <a:t>,</a:t>
            </a:r>
          </a:p>
          <a:p>
            <a:pPr algn="just">
              <a:buFontTx/>
              <a:buChar char="-"/>
            </a:pPr>
            <a:r>
              <a:rPr lang="pl-PL" dirty="0"/>
              <a:t>Jeżeli skarżący </a:t>
            </a:r>
            <a:r>
              <a:rPr lang="pl-PL" b="1" dirty="0"/>
              <a:t>nie usunął braków w terminie </a:t>
            </a:r>
            <a:r>
              <a:rPr lang="pl-PL" dirty="0"/>
              <a:t>(o ile został wezwany do ich uzupełnienia)</a:t>
            </a:r>
          </a:p>
          <a:p>
            <a:pPr marL="712788" algn="just">
              <a:buFontTx/>
              <a:buChar char="-"/>
            </a:pPr>
            <a:r>
              <a:rPr lang="pl-PL" dirty="0"/>
              <a:t>Jeżeli była ona z </a:t>
            </a:r>
            <a:r>
              <a:rPr lang="pl-PL" b="1" dirty="0"/>
              <a:t>innych przyczyn niedopuszczalna- </a:t>
            </a:r>
            <a:r>
              <a:rPr lang="pl-PL" dirty="0"/>
              <a:t>tutaj mamy do czynienia z pewnym wzmocnieniem. Proszę zwrócić uwage, że skargą niedopuszczalną będzie także skarga nieopłacona czy skarga spóźniona. Inne przyczyny- wątpliwości doktryny co do zakresu tego pojęcia. Na pewno nie będzie to badanie wymogów konstrukcyjnych skargi, gdyż to zostało expressis verbis wyłączone do kompetencji SN. Może tutaj chodzić o istnienie interesu prawnego we wniesieniu skargi, legitymację do jej wniesienia.</a:t>
            </a:r>
          </a:p>
          <a:p>
            <a:pPr algn="just">
              <a:buFontTx/>
              <a:buChar char="-"/>
            </a:pPr>
            <a:endParaRPr lang="pl-PL" dirty="0"/>
          </a:p>
          <a:p>
            <a:pPr algn="just"/>
            <a:r>
              <a:rPr lang="pl-PL" dirty="0"/>
              <a:t>Sąd, do którego skarga wpłynęła po pozytywnej weryfikacji zgodnie z treścią art. 424</a:t>
            </a:r>
            <a:r>
              <a:rPr lang="pl-PL" baseline="30000" dirty="0"/>
              <a:t>6</a:t>
            </a:r>
            <a:r>
              <a:rPr lang="pl-PL" dirty="0"/>
              <a:t>  i po doręczeniu skargi stronie przeciwnej (lub obydwu stronom, gdy skargę wniósł podmiot szczególny) przedstawi niezwłocznie akta sprawy SN</a:t>
            </a:r>
          </a:p>
        </p:txBody>
      </p:sp>
      <p:sp>
        <p:nvSpPr>
          <p:cNvPr id="5" name="Rectangle 4">
            <a:extLst>
              <a:ext uri="{FF2B5EF4-FFF2-40B4-BE49-F238E27FC236}">
                <a16:creationId xmlns:a16="http://schemas.microsoft.com/office/drawing/2014/main" id="{915867A8-68B2-41D0-8CEC-47EC78B14C81}"/>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6" name="Picture 5">
            <a:extLst>
              <a:ext uri="{FF2B5EF4-FFF2-40B4-BE49-F238E27FC236}">
                <a16:creationId xmlns:a16="http://schemas.microsoft.com/office/drawing/2014/main" id="{FEC7D1D4-EFD6-4A0E-890D-B30DEF3FCA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181" y="4240618"/>
            <a:ext cx="633669" cy="633669"/>
          </a:xfrm>
          <a:prstGeom prst="rect">
            <a:avLst/>
          </a:prstGeom>
        </p:spPr>
      </p:pic>
      <p:pic>
        <p:nvPicPr>
          <p:cNvPr id="7" name="Picture 6">
            <a:hlinkClick r:id="rId3" action="ppaction://hlinksldjump"/>
            <a:extLst>
              <a:ext uri="{FF2B5EF4-FFF2-40B4-BE49-F238E27FC236}">
                <a16:creationId xmlns:a16="http://schemas.microsoft.com/office/drawing/2014/main" id="{2DC31B7E-96E4-42DA-ADE3-3A7FD4E35F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655796" y="6315739"/>
            <a:ext cx="463548" cy="463548"/>
          </a:xfrm>
          <a:prstGeom prst="rect">
            <a:avLst/>
          </a:prstGeom>
        </p:spPr>
      </p:pic>
    </p:spTree>
    <p:extLst>
      <p:ext uri="{BB962C8B-B14F-4D97-AF65-F5344CB8AC3E}">
        <p14:creationId xmlns:p14="http://schemas.microsoft.com/office/powerpoint/2010/main" val="3637242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EFCEF832-9DDD-4F2E-B5F2-7A3DA6031C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11124" y="765252"/>
            <a:ext cx="835688" cy="835688"/>
          </a:xfrm>
          <a:prstGeom prst="rect">
            <a:avLst/>
          </a:prstGeom>
        </p:spPr>
      </p:pic>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Niedopuszczalność skargi</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425302"/>
            <a:ext cx="11865935" cy="6209413"/>
          </a:xfrm>
        </p:spPr>
        <p:txBody>
          <a:bodyPr numCol="2">
            <a:normAutofit/>
          </a:bodyPr>
          <a:lstStyle/>
          <a:p>
            <a:pPr algn="just"/>
            <a:r>
              <a:rPr lang="pl-PL" sz="1800" dirty="0"/>
              <a:t>Art. 399 KPC a contrario- niedopuszczalna będzie skarga o wznowienie postępowania </a:t>
            </a:r>
            <a:r>
              <a:rPr lang="pl-PL" sz="1800" b="1" dirty="0"/>
              <a:t>od wyroku nieprawomocnego</a:t>
            </a:r>
            <a:r>
              <a:rPr lang="pl-PL" sz="1800" dirty="0"/>
              <a:t>,</a:t>
            </a:r>
          </a:p>
          <a:p>
            <a:pPr algn="just"/>
            <a:r>
              <a:rPr lang="pl-PL" sz="1800" dirty="0"/>
              <a:t>Od wyroku orzekającego </a:t>
            </a:r>
            <a:r>
              <a:rPr lang="pl-PL" sz="1800" b="1" dirty="0"/>
              <a:t>unieważnienie małżeństwa</a:t>
            </a:r>
            <a:r>
              <a:rPr lang="pl-PL" sz="1800" dirty="0"/>
              <a:t>, jeżeli jedna ze stron po uprawomocnieniu się wyroku zawarła związek małżeński,</a:t>
            </a:r>
          </a:p>
          <a:p>
            <a:pPr algn="just"/>
            <a:r>
              <a:rPr lang="pl-PL" sz="1800" dirty="0"/>
              <a:t>Od wyroku </a:t>
            </a:r>
            <a:r>
              <a:rPr lang="pl-PL" sz="1800" b="1" dirty="0"/>
              <a:t>orzekającego rozwód</a:t>
            </a:r>
            <a:r>
              <a:rPr lang="pl-PL" sz="1800" dirty="0"/>
              <a:t>, jeżeli jedna ze stron po uprawomocnieniu się wyroku zawarła związek małżeński,</a:t>
            </a:r>
          </a:p>
          <a:p>
            <a:pPr algn="just"/>
            <a:r>
              <a:rPr lang="pl-PL" sz="1800" dirty="0"/>
              <a:t>Od wyroku orzekającego </a:t>
            </a:r>
            <a:r>
              <a:rPr lang="pl-PL" sz="1800" b="1" dirty="0"/>
              <a:t>ustalenie nieistnienia małżeństwa</a:t>
            </a:r>
            <a:r>
              <a:rPr lang="pl-PL" sz="1800" dirty="0"/>
              <a:t>, jeżeli jedna ze stron po uprawomocnieniu się wyroku zawarła związek małżeński.</a:t>
            </a:r>
          </a:p>
          <a:p>
            <a:pPr algn="just"/>
            <a:r>
              <a:rPr lang="pl-PL" sz="1800" dirty="0"/>
              <a:t>Niedopuszczalne jest wznowienie postępowania </a:t>
            </a:r>
            <a:r>
              <a:rPr lang="pl-PL" sz="1800" b="1" dirty="0"/>
              <a:t>zakończonego prawomocnym wyrokiem wydanym na skutek skargi o wznowienie postępowania </a:t>
            </a:r>
            <a:r>
              <a:rPr lang="pl-PL" sz="1800" dirty="0"/>
              <a:t>(chyba że skarga została oparta na podstawie wznowienia, zakładającej, że TK orzekł o niezgodności aktu normatywnego, będącego podstawą rozstrzygnięcia z Konstytucją RP, ratyfikowaną umową międzynarodową, ustawą)- art. 416 KPC</a:t>
            </a:r>
          </a:p>
          <a:p>
            <a:pPr algn="just"/>
            <a:endParaRPr lang="pl-PL" sz="1800" dirty="0"/>
          </a:p>
          <a:p>
            <a:pPr algn="just"/>
            <a:r>
              <a:rPr lang="pl-PL" sz="1800" dirty="0"/>
              <a:t>Powody wskazane w tirecie 2-4 </a:t>
            </a:r>
            <a:r>
              <a:rPr lang="pl-PL" sz="1800" b="1" dirty="0"/>
              <a:t>związane są z ochroną instytucji małżeństwa i rodziny</a:t>
            </a:r>
            <a:r>
              <a:rPr lang="pl-PL" sz="1800" dirty="0"/>
              <a:t>,</a:t>
            </a:r>
          </a:p>
          <a:p>
            <a:pPr algn="just"/>
            <a:r>
              <a:rPr lang="pl-PL" sz="1800" dirty="0"/>
              <a:t>W sytuacji rozwodu trzeba mieć na uwadze tzw. </a:t>
            </a:r>
            <a:r>
              <a:rPr lang="pl-PL" sz="1800" b="1" dirty="0"/>
              <a:t>zasadę</a:t>
            </a:r>
            <a:r>
              <a:rPr lang="pl-PL" sz="1800" dirty="0"/>
              <a:t> </a:t>
            </a:r>
            <a:r>
              <a:rPr lang="pl-PL" sz="1800" b="1" dirty="0"/>
              <a:t>integralności wyroku rozwodowego</a:t>
            </a:r>
            <a:r>
              <a:rPr lang="pl-PL" sz="1800" dirty="0"/>
              <a:t>, która nie jest rozumiana jednolicie w doktrynie i orzecznictwie. </a:t>
            </a:r>
          </a:p>
          <a:p>
            <a:pPr algn="just"/>
            <a:endParaRPr lang="pl-PL" sz="1800" dirty="0"/>
          </a:p>
          <a:p>
            <a:pPr marL="0" indent="0" algn="just">
              <a:buNone/>
            </a:pPr>
            <a:endParaRPr lang="pl-PL" sz="1800" dirty="0"/>
          </a:p>
          <a:p>
            <a:pPr algn="just"/>
            <a:r>
              <a:rPr lang="pl-PL" sz="1800" dirty="0"/>
              <a:t>Niektórzy przyjmują, że skarga o wznowienie postępowania w sprawie, w której zapadł wyrok rozwodowy jest możliwe, jeżeli dotyczy poniższych rozstrzygnięć w ramach tego wyroku: alimenty (inaczej: G. Jędrejek), podział majątku wspólnego, wspólne mieszkanie stron i eksmisja. </a:t>
            </a:r>
          </a:p>
          <a:p>
            <a:pPr marL="0" indent="0">
              <a:buNone/>
            </a:pPr>
            <a:endParaRPr lang="pl-PL" dirty="0"/>
          </a:p>
        </p:txBody>
      </p:sp>
      <p:pic>
        <p:nvPicPr>
          <p:cNvPr id="8" name="Picture 7">
            <a:extLst>
              <a:ext uri="{FF2B5EF4-FFF2-40B4-BE49-F238E27FC236}">
                <a16:creationId xmlns:a16="http://schemas.microsoft.com/office/drawing/2014/main" id="{6B181316-D15D-42AB-920E-40EE63E3FA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56920" y="3612265"/>
            <a:ext cx="3022449" cy="3022449"/>
          </a:xfrm>
          <a:prstGeom prst="rect">
            <a:avLst/>
          </a:prstGeom>
        </p:spPr>
      </p:pic>
      <p:sp>
        <p:nvSpPr>
          <p:cNvPr id="9" name="Rectangle 8">
            <a:extLst>
              <a:ext uri="{FF2B5EF4-FFF2-40B4-BE49-F238E27FC236}">
                <a16:creationId xmlns:a16="http://schemas.microsoft.com/office/drawing/2014/main" id="{6A3ADEF8-C348-4D25-8024-90613B49F04B}"/>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7" name="Picture 6">
            <a:hlinkClick r:id="rId4" action="ppaction://hlinksldjump" tooltip="powróć do slajdu &quot;To musisz wiedzieć&quot;!"/>
            <a:extLst>
              <a:ext uri="{FF2B5EF4-FFF2-40B4-BE49-F238E27FC236}">
                <a16:creationId xmlns:a16="http://schemas.microsoft.com/office/drawing/2014/main" id="{5627C255-8610-4F6A-B99B-97D36AE2C55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35794924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0E7AB34-9DAE-4590-886C-0D31BED1BFE6}"/>
              </a:ext>
            </a:extLst>
          </p:cNvPr>
          <p:cNvSpPr/>
          <p:nvPr/>
        </p:nvSpPr>
        <p:spPr>
          <a:xfrm>
            <a:off x="180753" y="4284921"/>
            <a:ext cx="11865935" cy="478465"/>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D68A2DAC-22A8-436C-BD0D-EFCE93960387}"/>
              </a:ext>
            </a:extLst>
          </p:cNvPr>
          <p:cNvSpPr/>
          <p:nvPr/>
        </p:nvSpPr>
        <p:spPr>
          <a:xfrm>
            <a:off x="180753" y="542262"/>
            <a:ext cx="11865935" cy="141413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Wstępna kontrola SN</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fontScale="55000" lnSpcReduction="20000"/>
          </a:bodyPr>
          <a:lstStyle/>
          <a:p>
            <a:pPr marL="0" indent="0" algn="just">
              <a:buNone/>
            </a:pPr>
            <a:r>
              <a:rPr lang="pl-PL" dirty="0"/>
              <a:t>Art. 424</a:t>
            </a:r>
            <a:r>
              <a:rPr lang="pl-PL" baseline="30000" dirty="0"/>
              <a:t>8</a:t>
            </a:r>
            <a:r>
              <a:rPr lang="pl-PL" dirty="0"/>
              <a:t> [Odrzucenie skargi] </a:t>
            </a:r>
          </a:p>
          <a:p>
            <a:pPr marL="0" indent="0" algn="just">
              <a:buNone/>
            </a:pPr>
            <a:r>
              <a:rPr lang="pl-PL" dirty="0"/>
              <a:t>§ 1.</a:t>
            </a:r>
            <a:r>
              <a:rPr lang="pl-PL" baseline="30000" dirty="0"/>
              <a:t> </a:t>
            </a:r>
            <a:r>
              <a:rPr lang="pl-PL" dirty="0"/>
              <a:t>Sąd Najwyższy odrzuca skargę, jeżeli ulegała ona odrzuceniu przez sąd niższej instancji, skargę niespełniającą wymagań określonych w art. 424</a:t>
            </a:r>
            <a:r>
              <a:rPr lang="pl-PL" baseline="30000" dirty="0"/>
              <a:t>5</a:t>
            </a:r>
            <a:r>
              <a:rPr lang="pl-PL" dirty="0"/>
              <a:t> § 1, jak również skargę z innych przyczyn niedopuszczalną. </a:t>
            </a:r>
          </a:p>
          <a:p>
            <a:pPr marL="0" indent="0" algn="just">
              <a:buNone/>
            </a:pPr>
            <a:r>
              <a:rPr lang="pl-PL" dirty="0"/>
              <a:t>§ 2. Skarga podlega także odrzuceniu, jeżeli zmiana zaskarżonego wyroku w drodze innych środków prawnych była lub jest możliwa albo jeżeli nie zachodzi wyjątek, o którym mowa w art. 424</a:t>
            </a:r>
            <a:r>
              <a:rPr lang="pl-PL" baseline="30000" dirty="0"/>
              <a:t>1</a:t>
            </a:r>
            <a:r>
              <a:rPr lang="pl-PL" dirty="0"/>
              <a:t> § 2. </a:t>
            </a:r>
          </a:p>
          <a:p>
            <a:pPr marL="0" indent="0" algn="just">
              <a:buNone/>
            </a:pPr>
            <a:endParaRPr lang="pl-PL" dirty="0"/>
          </a:p>
          <a:p>
            <a:pPr marL="0" indent="0" algn="just">
              <a:buNone/>
            </a:pPr>
            <a:r>
              <a:rPr lang="pl-PL" b="1" u="sng" dirty="0"/>
              <a:t>SN nie wzywa do usunięcia braków</a:t>
            </a:r>
            <a:r>
              <a:rPr lang="pl-PL" dirty="0"/>
              <a:t>. Skargę </a:t>
            </a:r>
            <a:r>
              <a:rPr lang="pl-PL" b="1" dirty="0"/>
              <a:t>odrzuca</a:t>
            </a:r>
            <a:r>
              <a:rPr lang="pl-PL" dirty="0"/>
              <a:t>, gdy:</a:t>
            </a:r>
          </a:p>
          <a:p>
            <a:pPr algn="just">
              <a:buFontTx/>
              <a:buChar char="-"/>
            </a:pPr>
            <a:r>
              <a:rPr lang="pl-PL" b="1" dirty="0"/>
              <a:t>Powinna była zostać odrzucona przez sąd, który przekazał akta</a:t>
            </a:r>
            <a:r>
              <a:rPr lang="pl-PL" dirty="0"/>
              <a:t>,</a:t>
            </a:r>
          </a:p>
          <a:p>
            <a:pPr algn="just">
              <a:buFontTx/>
              <a:buChar char="-"/>
            </a:pPr>
            <a:r>
              <a:rPr lang="pl-PL" dirty="0"/>
              <a:t>Skarga </a:t>
            </a:r>
            <a:r>
              <a:rPr lang="pl-PL" b="1" dirty="0"/>
              <a:t>nie spełnia wymogów konstrukcyjnych</a:t>
            </a:r>
            <a:r>
              <a:rPr lang="pl-PL" dirty="0"/>
              <a:t>,</a:t>
            </a:r>
          </a:p>
          <a:p>
            <a:pPr algn="just">
              <a:buFontTx/>
              <a:buChar char="-"/>
            </a:pPr>
            <a:r>
              <a:rPr lang="pl-PL" dirty="0"/>
              <a:t>Skarga jest z </a:t>
            </a:r>
            <a:r>
              <a:rPr lang="pl-PL" b="1" dirty="0"/>
              <a:t>innych przyczyn niedopuszczalna </a:t>
            </a:r>
            <a:r>
              <a:rPr lang="pl-PL" dirty="0"/>
              <a:t>(np. brak legitymacji do złożenia skargi, nieistnienie zaskarżonego wyroku, niewłaściwy przedmiot zaskarżenia, brak gravamen)</a:t>
            </a:r>
          </a:p>
          <a:p>
            <a:pPr algn="just">
              <a:buFontTx/>
              <a:buChar char="-"/>
            </a:pPr>
            <a:r>
              <a:rPr lang="pl-PL" b="1" dirty="0"/>
              <a:t>Zmiana zaskarżonego orzeczenia w drodze innych środków prawnych była lub jest możliwa</a:t>
            </a:r>
            <a:r>
              <a:rPr lang="pl-PL" dirty="0"/>
              <a:t>,</a:t>
            </a:r>
          </a:p>
          <a:p>
            <a:pPr algn="just">
              <a:buFontTx/>
              <a:buChar char="-"/>
            </a:pPr>
            <a:r>
              <a:rPr lang="pl-PL" b="1" dirty="0"/>
              <a:t>Nie zachodzi wyjątek</a:t>
            </a:r>
            <a:r>
              <a:rPr lang="pl-PL" dirty="0"/>
              <a:t>, o którym mowa w art. 424</a:t>
            </a:r>
            <a:r>
              <a:rPr lang="pl-PL" baseline="30000" dirty="0"/>
              <a:t>1</a:t>
            </a:r>
            <a:r>
              <a:rPr lang="pl-PL" dirty="0"/>
              <a:t> § 2. </a:t>
            </a:r>
          </a:p>
          <a:p>
            <a:pPr marL="0" indent="0" algn="just">
              <a:buNone/>
            </a:pPr>
            <a:endParaRPr lang="pl-PL" dirty="0"/>
          </a:p>
          <a:p>
            <a:pPr marL="0" indent="0" algn="just">
              <a:buNone/>
            </a:pPr>
            <a:r>
              <a:rPr lang="pl-PL" dirty="0"/>
              <a:t>Art. 424</a:t>
            </a:r>
            <a:r>
              <a:rPr lang="pl-PL" baseline="30000" dirty="0"/>
              <a:t>9</a:t>
            </a:r>
            <a:r>
              <a:rPr lang="pl-PL" dirty="0"/>
              <a:t> [Odmowa przyjęcia] Sąd Najwyższy odmawia przyjęcia skargi do rozpoznania, jeżeli jest oczywiście bezzasadna. </a:t>
            </a:r>
          </a:p>
          <a:p>
            <a:pPr marL="0" indent="0" algn="just">
              <a:buNone/>
            </a:pPr>
            <a:endParaRPr lang="pl-PL" dirty="0"/>
          </a:p>
          <a:p>
            <a:pPr algn="just"/>
            <a:r>
              <a:rPr lang="pl-PL" dirty="0"/>
              <a:t>Chodzi tu o tzw. </a:t>
            </a:r>
            <a:r>
              <a:rPr lang="pl-PL" b="1" dirty="0"/>
              <a:t>przedsąd</a:t>
            </a:r>
            <a:r>
              <a:rPr lang="pl-PL" dirty="0"/>
              <a:t>, przed merytorycznym rozpoznaniem skargi. </a:t>
            </a:r>
          </a:p>
          <a:p>
            <a:pPr algn="just"/>
            <a:r>
              <a:rPr lang="pl-PL" dirty="0"/>
              <a:t>Odmowa przyjęcia skargi do rozpoznania wyłącza możliwość wniesienia kolejnej skargi! Odmowa to nie to samo co odrzucenie!</a:t>
            </a:r>
          </a:p>
          <a:p>
            <a:pPr algn="just"/>
            <a:r>
              <a:rPr lang="pl-PL" dirty="0"/>
              <a:t>Tu bezzasadność stwierdzana </a:t>
            </a:r>
            <a:r>
              <a:rPr lang="pl-PL" i="1" dirty="0"/>
              <a:t>prima facie</a:t>
            </a:r>
            <a:r>
              <a:rPr lang="pl-PL" dirty="0"/>
              <a:t>, niewątpliwa, niewymagająca badaniagdy bez głębszej analizy można dojśc do przekonania, że żadna ze wskazanych podstaw jej nie usprawiedliwia</a:t>
            </a:r>
          </a:p>
          <a:p>
            <a:endParaRPr lang="pl-PL" dirty="0"/>
          </a:p>
          <a:p>
            <a:pPr marL="0" indent="0">
              <a:buNone/>
            </a:pPr>
            <a:endParaRPr lang="pl-PL" dirty="0"/>
          </a:p>
          <a:p>
            <a:pPr>
              <a:buFontTx/>
              <a:buChar char="-"/>
            </a:pPr>
            <a:endParaRPr lang="pl-PL" dirty="0"/>
          </a:p>
          <a:p>
            <a:pPr marL="0" indent="0">
              <a:buNone/>
            </a:pPr>
            <a:endParaRPr lang="pl-PL" dirty="0"/>
          </a:p>
        </p:txBody>
      </p:sp>
      <p:sp>
        <p:nvSpPr>
          <p:cNvPr id="7" name="Rectangle 6">
            <a:extLst>
              <a:ext uri="{FF2B5EF4-FFF2-40B4-BE49-F238E27FC236}">
                <a16:creationId xmlns:a16="http://schemas.microsoft.com/office/drawing/2014/main" id="{70F80DF1-B0C3-4267-942A-D04DA9AEBD9E}"/>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8" name="Picture 7">
            <a:hlinkClick r:id="rId2" action="ppaction://hlinksldjump"/>
            <a:extLst>
              <a:ext uri="{FF2B5EF4-FFF2-40B4-BE49-F238E27FC236}">
                <a16:creationId xmlns:a16="http://schemas.microsoft.com/office/drawing/2014/main" id="{A66D4CB9-9816-4025-89A2-C99141903A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55796" y="6315739"/>
            <a:ext cx="463548" cy="463548"/>
          </a:xfrm>
          <a:prstGeom prst="rect">
            <a:avLst/>
          </a:prstGeom>
        </p:spPr>
      </p:pic>
    </p:spTree>
    <p:extLst>
      <p:ext uri="{BB962C8B-B14F-4D97-AF65-F5344CB8AC3E}">
        <p14:creationId xmlns:p14="http://schemas.microsoft.com/office/powerpoint/2010/main" val="28552012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4116F12-F36C-42EF-A2E7-3A68E3C41C03}"/>
              </a:ext>
            </a:extLst>
          </p:cNvPr>
          <p:cNvSpPr/>
          <p:nvPr/>
        </p:nvSpPr>
        <p:spPr>
          <a:xfrm>
            <a:off x="180753" y="2881424"/>
            <a:ext cx="11865935" cy="2158410"/>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7CE0819C-404C-486D-AFCD-A2CE30DF0FAC}"/>
              </a:ext>
            </a:extLst>
          </p:cNvPr>
          <p:cNvSpPr/>
          <p:nvPr/>
        </p:nvSpPr>
        <p:spPr>
          <a:xfrm>
            <a:off x="180753" y="542261"/>
            <a:ext cx="11865935" cy="1137683"/>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GRANICE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fontScale="62500" lnSpcReduction="20000"/>
          </a:bodyPr>
          <a:lstStyle/>
          <a:p>
            <a:pPr marL="0" indent="0" algn="just">
              <a:buNone/>
            </a:pPr>
            <a:r>
              <a:rPr lang="pl-PL" dirty="0"/>
              <a:t>Art. 424</a:t>
            </a:r>
            <a:r>
              <a:rPr lang="pl-PL" baseline="30000" dirty="0"/>
              <a:t>10</a:t>
            </a:r>
            <a:r>
              <a:rPr lang="pl-PL" dirty="0"/>
              <a:t> [Związanie granicami zaskarżenia]</a:t>
            </a:r>
          </a:p>
          <a:p>
            <a:pPr marL="0" indent="0" algn="just">
              <a:buNone/>
            </a:pPr>
            <a:r>
              <a:rPr lang="pl-PL" dirty="0"/>
              <a:t>Sąd Najwyższy rozpoznaje skargę w granicach zaskarżenia oraz w granicach podstaw. Skarga podlega rozpoznaniu na posiedzeniu niejawnym, chyba że ważne względy przemawiają za wyznaczeniem rozprawy.</a:t>
            </a:r>
          </a:p>
          <a:p>
            <a:pPr marL="0" indent="0" algn="just">
              <a:buNone/>
            </a:pPr>
            <a:endParaRPr lang="pl-PL" dirty="0"/>
          </a:p>
          <a:p>
            <a:pPr algn="just"/>
            <a:r>
              <a:rPr lang="pl-PL" b="1" dirty="0"/>
              <a:t>Granice zaskarżenia- </a:t>
            </a:r>
            <a:r>
              <a:rPr lang="pl-PL" dirty="0"/>
              <a:t>czy skarżący zaskarżył orzeczenie w całości czy w części</a:t>
            </a:r>
          </a:p>
          <a:p>
            <a:pPr algn="just"/>
            <a:r>
              <a:rPr lang="pl-PL" b="1" dirty="0"/>
              <a:t>Związanie podstawami- </a:t>
            </a:r>
            <a:r>
              <a:rPr lang="pl-PL" dirty="0"/>
              <a:t>SN nie może uwzględnić innych naruszeń prawa materialnego lub procesowego, niż te, które zostały wskazane przez skarżącego w ramach skargi- nawet jeżeli je dostrzeże.</a:t>
            </a:r>
          </a:p>
          <a:p>
            <a:pPr marL="0" indent="0" algn="just">
              <a:buNone/>
            </a:pPr>
            <a:endParaRPr lang="pl-PL" dirty="0"/>
          </a:p>
          <a:p>
            <a:pPr marL="0" indent="0" algn="just">
              <a:buNone/>
            </a:pPr>
            <a:r>
              <a:rPr lang="pl-PL" dirty="0"/>
              <a:t>Ocena, zatem, czy orzeczenie jest niezgodne z prawem dokonuje się tylko w konfrontacji z zarzutami skargi.</a:t>
            </a:r>
          </a:p>
          <a:p>
            <a:pPr algn="just">
              <a:buFontTx/>
              <a:buChar char="-"/>
            </a:pPr>
            <a:r>
              <a:rPr lang="pl-PL" dirty="0"/>
              <a:t>Wyrok SN z dnia 23 listopada 2018 r., sygn. II CNP 56/17, Legalis</a:t>
            </a:r>
          </a:p>
          <a:p>
            <a:pPr marL="0" indent="0" algn="just">
              <a:buNone/>
            </a:pPr>
            <a:endParaRPr lang="pl-PL" dirty="0"/>
          </a:p>
          <a:p>
            <a:pPr marL="0" indent="0" algn="just">
              <a:buNone/>
            </a:pPr>
            <a:r>
              <a:rPr lang="pl-PL" dirty="0"/>
              <a:t>Sąd Najwyższy w trybie skargi o stwierdzenie niezgodności z prawem prawomocnego orzeczenia nie rozpoznaje ponownie merytorycznie sprawy, gdyż było to przedmiotem sporu pomiędzy stronami sprawy pierwotnej, lecz ocenia, czy objęte skargą orzeczenie jest niezgodne z przepisami, których naruszenie zarzuca skarżący w podstawach skargi (art. 424[10] KPC).</a:t>
            </a:r>
          </a:p>
          <a:p>
            <a:pPr algn="just">
              <a:buFontTx/>
              <a:buChar char="-"/>
            </a:pPr>
            <a:r>
              <a:rPr lang="pl-PL" dirty="0"/>
              <a:t>Wyrok SN z dnia 24 lutego 2009 r., sygn. I BU 9/08, Legalis</a:t>
            </a:r>
          </a:p>
          <a:p>
            <a:pPr algn="just">
              <a:buFontTx/>
              <a:buChar char="-"/>
            </a:pPr>
            <a:endParaRPr lang="pl-PL" dirty="0"/>
          </a:p>
          <a:p>
            <a:pPr algn="just"/>
            <a:r>
              <a:rPr lang="pl-PL" dirty="0"/>
              <a:t>Zasadą jest rozpatrzenie omawianej skargi na posiedzeniu niejawnym. SN może wyznaczyć w tym celu rozprawę, jeżeli za jej wyznaczeniem przemawiają ważne względy. Strony mogą wnioskować o przeprowadzenie rozprawy, jednakże wnioski te nie są dla SN wiążące. W przypadku wyznaczeni rozprawy stosuje się odpowiednio regulacje o skardze kasacyjnej.</a:t>
            </a:r>
          </a:p>
        </p:txBody>
      </p:sp>
      <p:sp>
        <p:nvSpPr>
          <p:cNvPr id="7" name="Rectangle 6">
            <a:extLst>
              <a:ext uri="{FF2B5EF4-FFF2-40B4-BE49-F238E27FC236}">
                <a16:creationId xmlns:a16="http://schemas.microsoft.com/office/drawing/2014/main" id="{54FF8F33-1934-4CF9-BC2D-B3898EDABEBD}"/>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8" name="Picture 7">
            <a:hlinkClick r:id="rId2" action="ppaction://hlinksldjump"/>
            <a:extLst>
              <a:ext uri="{FF2B5EF4-FFF2-40B4-BE49-F238E27FC236}">
                <a16:creationId xmlns:a16="http://schemas.microsoft.com/office/drawing/2014/main" id="{9BA64C18-A225-43F5-82C5-A59C5317F0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55796" y="6315739"/>
            <a:ext cx="463548" cy="463548"/>
          </a:xfrm>
          <a:prstGeom prst="rect">
            <a:avLst/>
          </a:prstGeom>
        </p:spPr>
      </p:pic>
    </p:spTree>
    <p:extLst>
      <p:ext uri="{BB962C8B-B14F-4D97-AF65-F5344CB8AC3E}">
        <p14:creationId xmlns:p14="http://schemas.microsoft.com/office/powerpoint/2010/main" val="23638154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4C795F9-8472-43E9-A469-4BA42DBF619E}"/>
              </a:ext>
            </a:extLst>
          </p:cNvPr>
          <p:cNvSpPr/>
          <p:nvPr/>
        </p:nvSpPr>
        <p:spPr>
          <a:xfrm>
            <a:off x="180753" y="542261"/>
            <a:ext cx="11865935" cy="1977655"/>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ROZSTRZYGNIĘCIA SN</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fontScale="62500" lnSpcReduction="20000"/>
          </a:bodyPr>
          <a:lstStyle/>
          <a:p>
            <a:pPr marL="0" indent="0" algn="just">
              <a:buNone/>
            </a:pPr>
            <a:r>
              <a:rPr lang="pl-PL" dirty="0"/>
              <a:t>Art. 424</a:t>
            </a:r>
            <a:r>
              <a:rPr lang="pl-PL" baseline="30000" dirty="0"/>
              <a:t>11</a:t>
            </a:r>
            <a:r>
              <a:rPr lang="pl-PL" dirty="0"/>
              <a:t> [Oddalenie skargi] </a:t>
            </a:r>
          </a:p>
          <a:p>
            <a:pPr marL="0" indent="0" algn="just">
              <a:buNone/>
            </a:pPr>
            <a:r>
              <a:rPr lang="pl-PL" dirty="0"/>
              <a:t>§ 1. Sąd Najwyższy oddala skargę w razie braku podstawy do stwierdzenia, że zaskarżony wyrok jest niezgodny z prawem.</a:t>
            </a:r>
          </a:p>
          <a:p>
            <a:pPr marL="0" indent="0" algn="just">
              <a:buNone/>
            </a:pPr>
            <a:r>
              <a:rPr lang="pl-PL" dirty="0"/>
              <a:t>§ 2. Uwzględniając skargę, Sąd Najwyższy stwierdza, że wyrok jest w zaskarżonym zakresie niezgodny z prawem.</a:t>
            </a:r>
          </a:p>
          <a:p>
            <a:pPr marL="0" indent="0" algn="just">
              <a:buNone/>
            </a:pPr>
            <a:r>
              <a:rPr lang="pl-PL" dirty="0"/>
              <a:t>§ 3. Jeżeli w chwili orzekania sprawa ze względu na osobę nie podlegała orzecznictwu sądów polskich albo w sprawie droga sądowa była niedopuszczalna, Sąd Najwyższy - stwierdzając niezgodność wyroku z prawem - uchyla zaskarżony wyrok oraz wyrok sądu pierwszej instancji i odrzuca pozew albo umarza postępowanie.</a:t>
            </a:r>
          </a:p>
          <a:p>
            <a:pPr marL="0" indent="0" algn="just">
              <a:buNone/>
            </a:pPr>
            <a:endParaRPr lang="pl-PL" dirty="0"/>
          </a:p>
          <a:p>
            <a:pPr marL="0" indent="0" algn="just">
              <a:buNone/>
            </a:pPr>
            <a:r>
              <a:rPr lang="pl-PL" b="1" dirty="0"/>
              <a:t>Rodzaje rozstrzygnięć podjęte przez SN po merytorycznym zbadaniu skargi:</a:t>
            </a:r>
          </a:p>
          <a:p>
            <a:pPr marL="0" indent="0" algn="just">
              <a:buNone/>
            </a:pPr>
            <a:r>
              <a:rPr lang="pl-PL" b="1" dirty="0"/>
              <a:t>- Oddalenie skargi, gdy nie ma podstaw do stwierdzenia, że wyrok jest niezgodny z prawem</a:t>
            </a:r>
            <a:r>
              <a:rPr lang="pl-PL" dirty="0"/>
              <a:t>,</a:t>
            </a:r>
          </a:p>
          <a:p>
            <a:pPr marL="0" indent="0" algn="just">
              <a:buNone/>
            </a:pPr>
            <a:r>
              <a:rPr lang="pl-PL" dirty="0"/>
              <a:t>wskazane przez skarżącego podstawy nie zachodzą albo co prawda zachodzą, </a:t>
            </a:r>
            <a:r>
              <a:rPr lang="pl-PL"/>
              <a:t>ale naruszenie </a:t>
            </a:r>
            <a:r>
              <a:rPr lang="pl-PL" dirty="0"/>
              <a:t>wskazanych w ich ramach przepisów nie doprowadziło do wydania wyroku sprzecznego z prawem; wyrok miał błędne uzasadnienie, ale jako taki odpowiada prawu</a:t>
            </a:r>
          </a:p>
          <a:p>
            <a:pPr marL="0" indent="0" algn="just">
              <a:buNone/>
            </a:pPr>
            <a:endParaRPr lang="pl-PL" dirty="0"/>
          </a:p>
          <a:p>
            <a:pPr marL="0" indent="0" algn="just">
              <a:buNone/>
            </a:pPr>
            <a:r>
              <a:rPr lang="pl-PL" b="1" dirty="0"/>
              <a:t>- Uwzględnienie skargi i stwierdzenie, że orzeczenie w zaskarżonym zakresie jest niezgodne z prawem,</a:t>
            </a:r>
          </a:p>
          <a:p>
            <a:pPr marL="0" indent="0" algn="just">
              <a:buNone/>
            </a:pPr>
            <a:r>
              <a:rPr lang="pl-PL" dirty="0"/>
              <a:t>Uwaga! Nie dochodzi do uchylenia wyroku, wyrok nadal istnieje w obrocie prawnym.</a:t>
            </a:r>
          </a:p>
          <a:p>
            <a:pPr marL="0" indent="0" algn="just">
              <a:buNone/>
            </a:pPr>
            <a:endParaRPr lang="pl-PL" dirty="0"/>
          </a:p>
          <a:p>
            <a:pPr algn="just">
              <a:buFontTx/>
              <a:buChar char="-"/>
            </a:pPr>
            <a:r>
              <a:rPr lang="pl-PL" b="1" dirty="0"/>
              <a:t>uchylenie skarżonego wyroku oraz wyroku sądu pierwszej instancji oraz odrzucenie pozwu lub umorzenie postępowania- tylko jeśli droga sądowa była niedopuszczalna lub w chwili orzekania sprawa ze względu na osobę nie podlegała orzecznictwu sądów polskich</a:t>
            </a:r>
          </a:p>
          <a:p>
            <a:pPr algn="just">
              <a:buFontTx/>
              <a:buChar char="-"/>
            </a:pPr>
            <a:endParaRPr lang="pl-PL" dirty="0"/>
          </a:p>
          <a:p>
            <a:pPr algn="just"/>
            <a:r>
              <a:rPr lang="pl-PL" dirty="0"/>
              <a:t>Wydane przez SN orzeczenia po rozpatrzeniu sprawy in merito są niezaskarżalne!</a:t>
            </a:r>
          </a:p>
          <a:p>
            <a:pPr marL="0" indent="0">
              <a:buNone/>
            </a:pPr>
            <a:endParaRPr lang="pl-PL" dirty="0"/>
          </a:p>
        </p:txBody>
      </p:sp>
      <p:sp>
        <p:nvSpPr>
          <p:cNvPr id="6" name="Rectangle 5">
            <a:extLst>
              <a:ext uri="{FF2B5EF4-FFF2-40B4-BE49-F238E27FC236}">
                <a16:creationId xmlns:a16="http://schemas.microsoft.com/office/drawing/2014/main" id="{C9A203A5-FE06-4D9E-AF4F-9DD33E0E9BF8}"/>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7" name="Picture 6">
            <a:hlinkClick r:id="rId2" action="ppaction://hlinksldjump"/>
            <a:extLst>
              <a:ext uri="{FF2B5EF4-FFF2-40B4-BE49-F238E27FC236}">
                <a16:creationId xmlns:a16="http://schemas.microsoft.com/office/drawing/2014/main" id="{C27B577D-4CC3-4628-9921-EEB13AF3BB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55796" y="6315739"/>
            <a:ext cx="463548" cy="463548"/>
          </a:xfrm>
          <a:prstGeom prst="rect">
            <a:avLst/>
          </a:prstGeom>
        </p:spPr>
      </p:pic>
    </p:spTree>
    <p:extLst>
      <p:ext uri="{BB962C8B-B14F-4D97-AF65-F5344CB8AC3E}">
        <p14:creationId xmlns:p14="http://schemas.microsoft.com/office/powerpoint/2010/main" val="2186134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TO MUSISZ WIEDZIEĆ!</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a:bodyPr>
          <a:lstStyle/>
          <a:p>
            <a:endParaRPr lang="pl-PL" dirty="0"/>
          </a:p>
          <a:p>
            <a:endParaRPr lang="pl-PL" dirty="0"/>
          </a:p>
          <a:p>
            <a:endParaRPr lang="pl-PL" dirty="0"/>
          </a:p>
          <a:p>
            <a:endParaRPr lang="pl-PL" dirty="0"/>
          </a:p>
          <a:p>
            <a:endParaRPr lang="pl-PL" dirty="0"/>
          </a:p>
          <a:p>
            <a:endParaRPr lang="pl-PL" dirty="0"/>
          </a:p>
        </p:txBody>
      </p:sp>
      <p:sp>
        <p:nvSpPr>
          <p:cNvPr id="5" name="Rectangle 4">
            <a:extLst>
              <a:ext uri="{FF2B5EF4-FFF2-40B4-BE49-F238E27FC236}">
                <a16:creationId xmlns:a16="http://schemas.microsoft.com/office/drawing/2014/main" id="{E547F9C7-A454-4B7E-870B-7C82FAF04541}"/>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aphicFrame>
        <p:nvGraphicFramePr>
          <p:cNvPr id="7" name="Table 7">
            <a:extLst>
              <a:ext uri="{FF2B5EF4-FFF2-40B4-BE49-F238E27FC236}">
                <a16:creationId xmlns:a16="http://schemas.microsoft.com/office/drawing/2014/main" id="{4AC46782-8157-4A59-9F90-278D6E41CAED}"/>
              </a:ext>
            </a:extLst>
          </p:cNvPr>
          <p:cNvGraphicFramePr>
            <a:graphicFrameLocks noGrp="1"/>
          </p:cNvGraphicFramePr>
          <p:nvPr>
            <p:extLst>
              <p:ext uri="{D42A27DB-BD31-4B8C-83A1-F6EECF244321}">
                <p14:modId xmlns:p14="http://schemas.microsoft.com/office/powerpoint/2010/main" val="1932122879"/>
              </p:ext>
            </p:extLst>
          </p:nvPr>
        </p:nvGraphicFramePr>
        <p:xfrm>
          <a:off x="180753" y="425181"/>
          <a:ext cx="11642652" cy="6283960"/>
        </p:xfrm>
        <a:graphic>
          <a:graphicData uri="http://schemas.openxmlformats.org/drawingml/2006/table">
            <a:tbl>
              <a:tblPr firstRow="1" bandRow="1">
                <a:tableStyleId>{C4B1156A-380E-4F78-BDF5-A606A8083BF9}</a:tableStyleId>
              </a:tblPr>
              <a:tblGrid>
                <a:gridCol w="9284233">
                  <a:extLst>
                    <a:ext uri="{9D8B030D-6E8A-4147-A177-3AD203B41FA5}">
                      <a16:colId xmlns:a16="http://schemas.microsoft.com/office/drawing/2014/main" val="3031709087"/>
                    </a:ext>
                  </a:extLst>
                </a:gridCol>
                <a:gridCol w="2358419">
                  <a:extLst>
                    <a:ext uri="{9D8B030D-6E8A-4147-A177-3AD203B41FA5}">
                      <a16:colId xmlns:a16="http://schemas.microsoft.com/office/drawing/2014/main" val="2449266869"/>
                    </a:ext>
                  </a:extLst>
                </a:gridCol>
              </a:tblGrid>
              <a:tr h="370840">
                <a:tc>
                  <a:txBody>
                    <a:bodyPr/>
                    <a:lstStyle/>
                    <a:p>
                      <a:r>
                        <a:rPr lang="pl-PL" dirty="0"/>
                        <a:t>Zagadnienie</a:t>
                      </a:r>
                    </a:p>
                  </a:txBody>
                  <a:tcPr/>
                </a:tc>
                <a:tc>
                  <a:txBody>
                    <a:bodyPr/>
                    <a:lstStyle/>
                    <a:p>
                      <a:r>
                        <a:rPr lang="pl-PL" dirty="0"/>
                        <a:t>Powtórz- kliknij tutaj!</a:t>
                      </a:r>
                    </a:p>
                  </a:txBody>
                  <a:tcPr/>
                </a:tc>
                <a:extLst>
                  <a:ext uri="{0D108BD9-81ED-4DB2-BD59-A6C34878D82A}">
                    <a16:rowId xmlns:a16="http://schemas.microsoft.com/office/drawing/2014/main" val="42492826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Charakter skargi o stwierdzenie niezgodności z prawem prawomocnego orzeczenia  </a:t>
                      </a:r>
                    </a:p>
                    <a:p>
                      <a:endParaRPr lang="pl-PL" dirty="0"/>
                    </a:p>
                  </a:txBody>
                  <a:tcPr/>
                </a:tc>
                <a:tc>
                  <a:txBody>
                    <a:bodyPr/>
                    <a:lstStyle/>
                    <a:p>
                      <a:pPr algn="ctr"/>
                      <a:r>
                        <a:rPr lang="pl-PL" sz="1400" dirty="0">
                          <a:hlinkClick r:id="rId2" action="ppaction://hlinksldjump"/>
                        </a:rPr>
                        <a:t>&lt;&lt;powtórz&gt;&gt;</a:t>
                      </a:r>
                      <a:endParaRPr lang="pl-PL" sz="1400" dirty="0"/>
                    </a:p>
                  </a:txBody>
                  <a:tcPr anchor="ctr"/>
                </a:tc>
                <a:extLst>
                  <a:ext uri="{0D108BD9-81ED-4DB2-BD59-A6C34878D82A}">
                    <a16:rowId xmlns:a16="http://schemas.microsoft.com/office/drawing/2014/main" val="306793127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Od jakich orzeczeń przysługuje</a:t>
                      </a:r>
                    </a:p>
                    <a:p>
                      <a:endParaRPr lang="pl-PL" dirty="0"/>
                    </a:p>
                  </a:txBody>
                  <a:tcPr/>
                </a:tc>
                <a:tc>
                  <a:txBody>
                    <a:bodyPr/>
                    <a:lstStyle/>
                    <a:p>
                      <a:pPr algn="ctr"/>
                      <a:r>
                        <a:rPr lang="pl-PL" sz="1400" dirty="0">
                          <a:hlinkClick r:id="rId3" action="ppaction://hlinksldjump"/>
                        </a:rPr>
                        <a:t>&lt;&lt;powtórz&gt;&gt;</a:t>
                      </a:r>
                      <a:endParaRPr lang="pl-PL" sz="1400" dirty="0"/>
                    </a:p>
                    <a:p>
                      <a:pPr algn="ctr"/>
                      <a:r>
                        <a:rPr lang="pl-PL" sz="1400" dirty="0">
                          <a:hlinkClick r:id="rId4" action="ppaction://hlinksldjump"/>
                        </a:rPr>
                        <a:t>&lt;&lt;powtórz&gt;&gt;</a:t>
                      </a:r>
                      <a:endParaRPr lang="pl-PL" sz="1400" dirty="0"/>
                    </a:p>
                  </a:txBody>
                  <a:tcPr anchor="ctr"/>
                </a:tc>
                <a:extLst>
                  <a:ext uri="{0D108BD9-81ED-4DB2-BD59-A6C34878D82A}">
                    <a16:rowId xmlns:a16="http://schemas.microsoft.com/office/drawing/2014/main" val="7443833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Kategorie podstaw wznowienia </a:t>
                      </a:r>
                    </a:p>
                    <a:p>
                      <a:endParaRPr lang="pl-PL" dirty="0"/>
                    </a:p>
                  </a:txBody>
                  <a:tcPr/>
                </a:tc>
                <a:tc>
                  <a:txBody>
                    <a:bodyPr/>
                    <a:lstStyle/>
                    <a:p>
                      <a:pPr algn="ctr"/>
                      <a:r>
                        <a:rPr lang="pl-PL" sz="1400" dirty="0">
                          <a:hlinkClick r:id="rId5" action="ppaction://hlinksldjump"/>
                        </a:rPr>
                        <a:t>&lt;&lt;powtórz&gt;&gt;</a:t>
                      </a:r>
                      <a:endParaRPr lang="pl-PL" sz="1400" dirty="0"/>
                    </a:p>
                  </a:txBody>
                  <a:tcPr anchor="ctr"/>
                </a:tc>
                <a:extLst>
                  <a:ext uri="{0D108BD9-81ED-4DB2-BD59-A6C34878D82A}">
                    <a16:rowId xmlns:a16="http://schemas.microsoft.com/office/drawing/2014/main" val="119432215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Proces badania skargi (badanie formalne, badanie formalne przez SN, przedsąd, badanie merytoryczne)</a:t>
                      </a:r>
                    </a:p>
                    <a:p>
                      <a:endParaRPr lang="pl-PL"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dirty="0">
                          <a:hlinkClick r:id="rId6" action="ppaction://hlinksldjump"/>
                        </a:rPr>
                        <a:t>&lt;&lt;powtórz&gt;&gt;</a:t>
                      </a:r>
                      <a:endParaRPr lang="pl-PL" sz="14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dirty="0">
                          <a:hlinkClick r:id="rId7" action="ppaction://hlinksldjump"/>
                        </a:rPr>
                        <a:t>&lt;&lt;powtórz&gt;&gt;</a:t>
                      </a:r>
                      <a:endParaRPr lang="pl-PL" sz="14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dirty="0">
                          <a:hlinkClick r:id="rId8" action="ppaction://hlinksldjump"/>
                        </a:rPr>
                        <a:t>&lt;&lt;powtórz&gt;&gt;</a:t>
                      </a:r>
                      <a:endParaRPr lang="pl-PL" sz="14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pl-PL" sz="1400" dirty="0"/>
                    </a:p>
                    <a:p>
                      <a:pPr algn="ctr"/>
                      <a:endParaRPr lang="pl-PL" sz="1400" dirty="0"/>
                    </a:p>
                  </a:txBody>
                  <a:tcPr anchor="ctr"/>
                </a:tc>
                <a:extLst>
                  <a:ext uri="{0D108BD9-81ED-4DB2-BD59-A6C34878D82A}">
                    <a16:rowId xmlns:a16="http://schemas.microsoft.com/office/drawing/2014/main" val="161888073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Termin wniesienia skargi i sposób jego liczenia </a:t>
                      </a:r>
                    </a:p>
                    <a:p>
                      <a:endParaRPr lang="pl-PL"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dirty="0">
                          <a:hlinkClick r:id="rId6" action="ppaction://hlinksldjump"/>
                        </a:rPr>
                        <a:t>&lt;&lt;powtórz&gt;&gt;</a:t>
                      </a:r>
                      <a:endParaRPr lang="pl-PL" sz="1400" dirty="0"/>
                    </a:p>
                    <a:p>
                      <a:pPr algn="ctr"/>
                      <a:endParaRPr lang="pl-PL" sz="1400" dirty="0"/>
                    </a:p>
                  </a:txBody>
                  <a:tcPr anchor="ctr"/>
                </a:tc>
                <a:extLst>
                  <a:ext uri="{0D108BD9-81ED-4DB2-BD59-A6C34878D82A}">
                    <a16:rowId xmlns:a16="http://schemas.microsoft.com/office/drawing/2014/main" val="3528101626"/>
                  </a:ext>
                </a:extLst>
              </a:tr>
              <a:tr h="370840">
                <a:tc>
                  <a:txBody>
                    <a:bodyPr/>
                    <a:lstStyle/>
                    <a:p>
                      <a:r>
                        <a:rPr lang="pl-PL" dirty="0"/>
                        <a:t>Wymogi skargi (konstrukcyjne i dla pisma procesowego)</a:t>
                      </a:r>
                    </a:p>
                    <a:p>
                      <a:endParaRPr lang="pl-PL" dirty="0"/>
                    </a:p>
                    <a:p>
                      <a:endParaRPr lang="pl-PL"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dirty="0">
                          <a:hlinkClick r:id="rId9" action="ppaction://hlinksldjump"/>
                        </a:rPr>
                        <a:t>&lt;&lt;powtórz&gt;&gt;</a:t>
                      </a:r>
                      <a:endParaRPr lang="pl-PL" sz="14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dirty="0">
                          <a:hlinkClick r:id="rId10" action="ppaction://hlinksldjump"/>
                        </a:rPr>
                        <a:t>&lt;&lt;powtórz&gt;&gt;</a:t>
                      </a:r>
                      <a:endParaRPr lang="pl-PL" sz="1400" dirty="0"/>
                    </a:p>
                    <a:p>
                      <a:pPr algn="ctr"/>
                      <a:endParaRPr lang="pl-PL" sz="1400" dirty="0"/>
                    </a:p>
                  </a:txBody>
                  <a:tcPr anchor="ctr"/>
                </a:tc>
                <a:extLst>
                  <a:ext uri="{0D108BD9-81ED-4DB2-BD59-A6C34878D82A}">
                    <a16:rowId xmlns:a16="http://schemas.microsoft.com/office/drawing/2014/main" val="18086790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Konsekwencje niespełnienia wymogów</a:t>
                      </a:r>
                    </a:p>
                    <a:p>
                      <a:endParaRPr lang="pl-PL"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dirty="0">
                          <a:hlinkClick r:id="rId9" action="ppaction://hlinksldjump"/>
                        </a:rPr>
                        <a:t>&lt;&lt;powtórz&gt;&gt;</a:t>
                      </a:r>
                      <a:endParaRPr lang="pl-PL" sz="1400" dirty="0"/>
                    </a:p>
                    <a:p>
                      <a:pPr algn="ctr"/>
                      <a:endParaRPr lang="pl-PL" sz="1400" dirty="0"/>
                    </a:p>
                  </a:txBody>
                  <a:tcPr anchor="ctr"/>
                </a:tc>
                <a:extLst>
                  <a:ext uri="{0D108BD9-81ED-4DB2-BD59-A6C34878D82A}">
                    <a16:rowId xmlns:a16="http://schemas.microsoft.com/office/drawing/2014/main" val="127378059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Możliwości rozstrzygnięcia w ramach tzw. postępowania merytorycznego</a:t>
                      </a:r>
                    </a:p>
                    <a:p>
                      <a:endParaRPr lang="pl-PL"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dirty="0">
                          <a:hlinkClick r:id="rId11" action="ppaction://hlinksldjump"/>
                        </a:rPr>
                        <a:t>&lt;&lt;powtórz&gt;&gt;</a:t>
                      </a:r>
                      <a:endParaRPr lang="pl-PL" sz="1400" dirty="0"/>
                    </a:p>
                    <a:p>
                      <a:pPr algn="ctr"/>
                      <a:endParaRPr lang="pl-PL" sz="1400" dirty="0"/>
                    </a:p>
                  </a:txBody>
                  <a:tcPr anchor="ctr"/>
                </a:tc>
                <a:extLst>
                  <a:ext uri="{0D108BD9-81ED-4DB2-BD59-A6C34878D82A}">
                    <a16:rowId xmlns:a16="http://schemas.microsoft.com/office/drawing/2014/main" val="2099350315"/>
                  </a:ext>
                </a:extLst>
              </a:tr>
            </a:tbl>
          </a:graphicData>
        </a:graphic>
      </p:graphicFrame>
      <p:sp>
        <p:nvSpPr>
          <p:cNvPr id="6" name="TextBox 5">
            <a:extLst>
              <a:ext uri="{FF2B5EF4-FFF2-40B4-BE49-F238E27FC236}">
                <a16:creationId xmlns:a16="http://schemas.microsoft.com/office/drawing/2014/main" id="{0F45AFB0-1E5B-4C02-97BC-5C17CA2C62D9}"/>
              </a:ext>
            </a:extLst>
          </p:cNvPr>
          <p:cNvSpPr txBox="1"/>
          <p:nvPr/>
        </p:nvSpPr>
        <p:spPr>
          <a:xfrm>
            <a:off x="3474187" y="101273"/>
            <a:ext cx="7562408" cy="307777"/>
          </a:xfrm>
          <a:prstGeom prst="rect">
            <a:avLst/>
          </a:prstGeom>
          <a:noFill/>
        </p:spPr>
        <p:txBody>
          <a:bodyPr wrap="square" rtlCol="0">
            <a:spAutoFit/>
          </a:bodyPr>
          <a:lstStyle/>
          <a:p>
            <a:r>
              <a:rPr lang="pl-PL" sz="1400" i="1" dirty="0"/>
              <a:t>Aby powrócić ze slajdu, do którego Cię odesłało, klkinij na ikonę                znajdującą się na tym slajdzie</a:t>
            </a:r>
          </a:p>
        </p:txBody>
      </p:sp>
      <p:pic>
        <p:nvPicPr>
          <p:cNvPr id="8" name="Picture 7">
            <a:extLst>
              <a:ext uri="{FF2B5EF4-FFF2-40B4-BE49-F238E27FC236}">
                <a16:creationId xmlns:a16="http://schemas.microsoft.com/office/drawing/2014/main" id="{FD143784-949A-4FF3-ACAD-EEA71F4FE91F}"/>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276415" y="63879"/>
            <a:ext cx="325324" cy="325324"/>
          </a:xfrm>
          <a:prstGeom prst="rect">
            <a:avLst/>
          </a:prstGeom>
        </p:spPr>
      </p:pic>
    </p:spTree>
    <p:extLst>
      <p:ext uri="{BB962C8B-B14F-4D97-AF65-F5344CB8AC3E}">
        <p14:creationId xmlns:p14="http://schemas.microsoft.com/office/powerpoint/2010/main" val="7526031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D2FF5-66F9-46BE-938B-5299ADB871C6}"/>
              </a:ext>
            </a:extLst>
          </p:cNvPr>
          <p:cNvSpPr>
            <a:spLocks noGrp="1"/>
          </p:cNvSpPr>
          <p:nvPr>
            <p:ph type="ctrTitle"/>
          </p:nvPr>
        </p:nvSpPr>
        <p:spPr>
          <a:xfrm>
            <a:off x="1523999" y="318977"/>
            <a:ext cx="9268047" cy="3190986"/>
          </a:xfrm>
        </p:spPr>
        <p:txBody>
          <a:bodyPr/>
          <a:lstStyle/>
          <a:p>
            <a:pPr algn="l"/>
            <a:r>
              <a:rPr lang="pl-PL" b="1" dirty="0">
                <a:latin typeface="Arial Narrow" panose="020B0606020202030204" pitchFamily="34" charset="0"/>
              </a:rPr>
              <a:t>SKARGA NADZWYCZAJNA</a:t>
            </a:r>
          </a:p>
        </p:txBody>
      </p:sp>
      <p:sp>
        <p:nvSpPr>
          <p:cNvPr id="13" name="Rectangle 12">
            <a:extLst>
              <a:ext uri="{FF2B5EF4-FFF2-40B4-BE49-F238E27FC236}">
                <a16:creationId xmlns:a16="http://schemas.microsoft.com/office/drawing/2014/main" id="{85EC8E9A-21F1-4E4B-807D-87411BBBCDF6}"/>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Tree>
    <p:extLst>
      <p:ext uri="{BB962C8B-B14F-4D97-AF65-F5344CB8AC3E}">
        <p14:creationId xmlns:p14="http://schemas.microsoft.com/office/powerpoint/2010/main" val="28408666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116C5-D983-4E16-AE79-D42F3D964F17}"/>
              </a:ext>
            </a:extLst>
          </p:cNvPr>
          <p:cNvSpPr>
            <a:spLocks noGrp="1"/>
          </p:cNvSpPr>
          <p:nvPr>
            <p:ph type="title"/>
          </p:nvPr>
        </p:nvSpPr>
        <p:spPr>
          <a:xfrm>
            <a:off x="83288" y="109944"/>
            <a:ext cx="10515600" cy="496112"/>
          </a:xfrm>
        </p:spPr>
        <p:txBody>
          <a:bodyPr>
            <a:normAutofit fontScale="90000"/>
          </a:bodyPr>
          <a:lstStyle/>
          <a:p>
            <a:r>
              <a:rPr lang="pl-PL" dirty="0"/>
              <a:t>USTAWA O SN</a:t>
            </a:r>
          </a:p>
        </p:txBody>
      </p:sp>
      <p:sp>
        <p:nvSpPr>
          <p:cNvPr id="3" name="Content Placeholder 2">
            <a:extLst>
              <a:ext uri="{FF2B5EF4-FFF2-40B4-BE49-F238E27FC236}">
                <a16:creationId xmlns:a16="http://schemas.microsoft.com/office/drawing/2014/main" id="{3CBD59CD-6EE1-4C9E-83C6-B8B6FB484F67}"/>
              </a:ext>
            </a:extLst>
          </p:cNvPr>
          <p:cNvSpPr>
            <a:spLocks noGrp="1"/>
          </p:cNvSpPr>
          <p:nvPr>
            <p:ph idx="1"/>
          </p:nvPr>
        </p:nvSpPr>
        <p:spPr>
          <a:xfrm>
            <a:off x="83287" y="829340"/>
            <a:ext cx="12005931" cy="5918716"/>
          </a:xfrm>
        </p:spPr>
        <p:txBody>
          <a:bodyPr numCol="2" spcCol="180000">
            <a:normAutofit fontScale="47500" lnSpcReduction="20000"/>
          </a:bodyPr>
          <a:lstStyle/>
          <a:p>
            <a:pPr marL="0" indent="0" algn="just">
              <a:buNone/>
            </a:pPr>
            <a:r>
              <a:rPr lang="pl-PL" dirty="0"/>
              <a:t>Art.  89.  [Możliwość wniesienia skargi nadzwyczajnej]</a:t>
            </a:r>
          </a:p>
          <a:p>
            <a:pPr marL="0" indent="0" algn="just">
              <a:buNone/>
            </a:pPr>
            <a:r>
              <a:rPr lang="pl-PL" dirty="0"/>
              <a:t>§  1. Jeżeli jest to konieczne dla zapewnienia zgodności z zasadą demokratycznego państwa prawnego urzeczywistniającego zasady sprawiedliwości społecznej, od prawomocnego orzeczenia sądu powszechnego lub sądu wojskowego kończącego postępowanie w sprawie może być wniesiona skarga nadzwyczajna, o ile:</a:t>
            </a:r>
          </a:p>
          <a:p>
            <a:pPr marL="0" indent="0" algn="just">
              <a:buNone/>
            </a:pPr>
            <a:r>
              <a:rPr lang="pl-PL" dirty="0"/>
              <a:t>1)orzeczenie narusza zasady lub wolności i prawa człowieka i obywatela określone w Konstytucji lub</a:t>
            </a:r>
          </a:p>
          <a:p>
            <a:pPr marL="0" indent="0" algn="just">
              <a:buNone/>
            </a:pPr>
            <a:r>
              <a:rPr lang="pl-PL" dirty="0"/>
              <a:t>2)orzeczenie w sposób rażący narusza prawo przez błędną jego wykładnię lub niewłaściwe zastosowanie, lub</a:t>
            </a:r>
          </a:p>
          <a:p>
            <a:pPr marL="0" indent="0" algn="just">
              <a:buNone/>
            </a:pPr>
            <a:r>
              <a:rPr lang="pl-PL" dirty="0"/>
              <a:t>3)zachodzi oczywista sprzeczność istotnych ustaleń sądu z treścią zebranego w sprawie materiału dowodowego</a:t>
            </a:r>
          </a:p>
          <a:p>
            <a:pPr algn="just">
              <a:buFontTx/>
              <a:buChar char="-"/>
            </a:pPr>
            <a:r>
              <a:rPr lang="pl-PL" dirty="0"/>
              <a:t>a orzeczenie nie może być uchylone lub zmienione w trybie innych nadzwyczajnych środków zaskarżenia.</a:t>
            </a:r>
          </a:p>
          <a:p>
            <a:pPr marL="0" indent="0" algn="just">
              <a:buNone/>
            </a:pPr>
            <a:r>
              <a:rPr lang="pl-PL" dirty="0">
                <a:sym typeface="Wingdings" panose="05000000000000000000" pitchFamily="2" charset="2"/>
              </a:rPr>
              <a:t> </a:t>
            </a:r>
            <a:r>
              <a:rPr lang="pl-PL" dirty="0"/>
              <a:t>Od jakich orzeczeń przysługuje skarga nadzwyczajna: </a:t>
            </a:r>
            <a:r>
              <a:rPr lang="pl-PL" b="1" dirty="0"/>
              <a:t>od prawomocnych orzeczeń sądów powszechnych i wojskowych kończących postępowania w sprawie (MERYTORYCZNYCH/ FORMALNYCH)</a:t>
            </a:r>
          </a:p>
          <a:p>
            <a:pPr marL="0" indent="0" algn="just">
              <a:buNone/>
            </a:pPr>
            <a:r>
              <a:rPr lang="pl-PL" dirty="0"/>
              <a:t>Nie przysługuje więc od orzeczeń SN ( uwaga na art. 94 § 2 ustawy o SN)</a:t>
            </a:r>
          </a:p>
          <a:p>
            <a:pPr marL="0" indent="0" algn="just">
              <a:buNone/>
            </a:pPr>
            <a:r>
              <a:rPr lang="pl-PL" dirty="0"/>
              <a:t>Przesłanka dopuszczalności skargi: orzeczenie </a:t>
            </a:r>
            <a:r>
              <a:rPr lang="pl-PL" b="1" dirty="0"/>
              <a:t>nie może być uchylone lub zmienione </a:t>
            </a:r>
            <a:r>
              <a:rPr lang="pl-PL" dirty="0"/>
              <a:t>w trybie innych nadzwyczajnych środków zaskarżenia (tj. skargi kasacyjnej, skargi o wznowienie postępowania)</a:t>
            </a:r>
          </a:p>
          <a:p>
            <a:pPr marL="0" indent="0" algn="just">
              <a:buNone/>
            </a:pPr>
            <a:r>
              <a:rPr lang="pl-PL" dirty="0"/>
              <a:t>Podstawy skargi:</a:t>
            </a:r>
          </a:p>
          <a:p>
            <a:pPr marL="0" indent="0" algn="just">
              <a:buNone/>
            </a:pPr>
            <a:r>
              <a:rPr lang="pl-PL" dirty="0"/>
              <a:t>a) Podstawy szczególne:</a:t>
            </a:r>
          </a:p>
          <a:p>
            <a:pPr marL="0" indent="0" algn="just">
              <a:buNone/>
            </a:pPr>
            <a:r>
              <a:rPr lang="pl-PL" dirty="0"/>
              <a:t>- orzeczenie narusza zasady lub wolności i prawa człowieka i obywatela określone w Konstytucji</a:t>
            </a:r>
          </a:p>
          <a:p>
            <a:pPr marL="0" indent="0" algn="just">
              <a:buNone/>
            </a:pPr>
            <a:r>
              <a:rPr lang="pl-PL" dirty="0"/>
              <a:t>Chodzi tutaj o hołdowanie wykładni prokonstytucyjnej</a:t>
            </a:r>
          </a:p>
          <a:p>
            <a:pPr algn="just">
              <a:buFontTx/>
              <a:buChar char="-"/>
            </a:pPr>
            <a:r>
              <a:rPr lang="pl-PL" dirty="0"/>
              <a:t>orzeczenie w sposób rażący narusza prawo przez błędną jego wykładnię lub niewłaściwe zastosowanie</a:t>
            </a:r>
          </a:p>
          <a:p>
            <a:pPr marL="0" indent="0" algn="just">
              <a:buNone/>
            </a:pPr>
            <a:r>
              <a:rPr lang="pl-PL" dirty="0"/>
              <a:t> Rażące naruszenie- ważne, istotne</a:t>
            </a:r>
          </a:p>
          <a:p>
            <a:pPr marL="0" indent="0" algn="just">
              <a:buNone/>
            </a:pPr>
            <a:r>
              <a:rPr lang="pl-PL" dirty="0"/>
              <a:t>- zachodzi oczywista sprzeczność istotnych ustaleń sądu z treścią zebranego w sprawie materiału dowodowego</a:t>
            </a:r>
          </a:p>
          <a:p>
            <a:pPr marL="0" indent="0" algn="just">
              <a:buNone/>
            </a:pPr>
            <a:r>
              <a:rPr lang="pl-PL" dirty="0"/>
              <a:t>SN ograniczony materiałem dowodowym. Nie możemy tutaj podnosić, że w sprawie nie przeprowadzono istotnego dowodu. Zarzut związany z błędną oceną i interpretacją materiału dowodowego w sprawie- błąd ewaluacji (błędna ocena materiału, nieprawidłowe wnioskowanie) i błąd braku (pominięcie określonych faktów)</a:t>
            </a:r>
          </a:p>
          <a:p>
            <a:pPr marL="0" indent="0" algn="just">
              <a:buNone/>
            </a:pPr>
            <a:r>
              <a:rPr lang="pl-PL" dirty="0"/>
              <a:t>Zwróć uwagę na wyrok SN z 17.12.2020 r., sygn. I NSNc 9/20</a:t>
            </a:r>
          </a:p>
          <a:p>
            <a:pPr marL="0" indent="0" algn="just">
              <a:buNone/>
            </a:pPr>
            <a:r>
              <a:rPr lang="pl-PL" dirty="0"/>
              <a:t>b) Podstawa funkcjonalna: - i jeżeli jest to konieczne dla zapewnienia zgodności z zasadą demokratycznego państwa prawnego urzeczywistniającego zasady sprawiedliwości społecznej</a:t>
            </a:r>
          </a:p>
          <a:p>
            <a:pPr marL="0" indent="0" algn="just">
              <a:buNone/>
            </a:pPr>
            <a:endParaRPr lang="pl-PL" dirty="0"/>
          </a:p>
          <a:p>
            <a:pPr marL="0" indent="0" algn="just">
              <a:buNone/>
            </a:pPr>
            <a:r>
              <a:rPr lang="pl-PL" dirty="0"/>
              <a:t>Sprawiedliwość społeczna jest definiowana jako "dążenie do zachowania równowagi w stosunkach społecznych i powstrzymywanie się od kreowania nieusprawiedliwionych, niepopartych obiektywnymi wymogami i kryteriami przywilejów dla wybranych grup obywateli"- wyrok SN z 19.1.2021 r., sygn. I NSNc 50/20</a:t>
            </a:r>
          </a:p>
          <a:p>
            <a:pPr marL="0" indent="0" algn="just">
              <a:buNone/>
            </a:pPr>
            <a:r>
              <a:rPr lang="pl-PL" dirty="0"/>
              <a:t>Skarga nadzwyczajna musi wykazać istnienie co najmniej jednej podstawy szczególnej i istnienie podstawy ogólnej</a:t>
            </a:r>
          </a:p>
          <a:p>
            <a:pPr marL="0" indent="0">
              <a:buNone/>
            </a:pPr>
            <a:endParaRPr lang="pl-PL" dirty="0"/>
          </a:p>
          <a:p>
            <a:pPr marL="0" indent="0">
              <a:buNone/>
            </a:pPr>
            <a:r>
              <a:rPr lang="pl-PL" dirty="0"/>
              <a:t>Nie mamy tutaj kryterium dopuszczalności skargi o wartości przedmiotu zaskarżenia</a:t>
            </a:r>
          </a:p>
          <a:p>
            <a:pPr marL="0" indent="0">
              <a:buNone/>
            </a:pPr>
            <a:endParaRPr lang="pl-PL" dirty="0"/>
          </a:p>
          <a:p>
            <a:pPr marL="0" indent="0">
              <a:buNone/>
            </a:pPr>
            <a:endParaRPr lang="pl-PL" dirty="0"/>
          </a:p>
          <a:p>
            <a:pPr marL="0" indent="0">
              <a:buNone/>
            </a:pPr>
            <a:endParaRPr lang="pl-PL" dirty="0"/>
          </a:p>
        </p:txBody>
      </p:sp>
    </p:spTree>
    <p:extLst>
      <p:ext uri="{BB962C8B-B14F-4D97-AF65-F5344CB8AC3E}">
        <p14:creationId xmlns:p14="http://schemas.microsoft.com/office/powerpoint/2010/main" val="11838877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116C5-D983-4E16-AE79-D42F3D964F17}"/>
              </a:ext>
            </a:extLst>
          </p:cNvPr>
          <p:cNvSpPr>
            <a:spLocks noGrp="1"/>
          </p:cNvSpPr>
          <p:nvPr>
            <p:ph type="title"/>
          </p:nvPr>
        </p:nvSpPr>
        <p:spPr>
          <a:xfrm>
            <a:off x="83288" y="109944"/>
            <a:ext cx="10515600" cy="496112"/>
          </a:xfrm>
        </p:spPr>
        <p:txBody>
          <a:bodyPr>
            <a:normAutofit fontScale="90000"/>
          </a:bodyPr>
          <a:lstStyle/>
          <a:p>
            <a:r>
              <a:rPr lang="pl-PL" dirty="0"/>
              <a:t>PODMIOTY LEGITYMOWANE, TERMIN</a:t>
            </a:r>
          </a:p>
        </p:txBody>
      </p:sp>
      <p:sp>
        <p:nvSpPr>
          <p:cNvPr id="3" name="Content Placeholder 2">
            <a:extLst>
              <a:ext uri="{FF2B5EF4-FFF2-40B4-BE49-F238E27FC236}">
                <a16:creationId xmlns:a16="http://schemas.microsoft.com/office/drawing/2014/main" id="{3CBD59CD-6EE1-4C9E-83C6-B8B6FB484F67}"/>
              </a:ext>
            </a:extLst>
          </p:cNvPr>
          <p:cNvSpPr>
            <a:spLocks noGrp="1"/>
          </p:cNvSpPr>
          <p:nvPr>
            <p:ph idx="1"/>
          </p:nvPr>
        </p:nvSpPr>
        <p:spPr>
          <a:xfrm>
            <a:off x="83287" y="829340"/>
            <a:ext cx="12005931" cy="5918716"/>
          </a:xfrm>
        </p:spPr>
        <p:txBody>
          <a:bodyPr>
            <a:normAutofit fontScale="85000" lnSpcReduction="20000"/>
          </a:bodyPr>
          <a:lstStyle/>
          <a:p>
            <a:pPr>
              <a:lnSpc>
                <a:spcPct val="115000"/>
              </a:lnSpc>
              <a:spcAft>
                <a:spcPts val="1000"/>
              </a:spcAft>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Prokurator Generalny</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RPO</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RPD</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RPP</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Prezes Prokuratorii Generalnej Rzeczypospolitej Polskiej</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Przewodniczący Komisji Nadzoru Finansowego</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Rzecznik Małych i Średnich Przedsiębiorców</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Prezes Urzędu Ochrony Konkurencji i Konsumentów</a:t>
            </a:r>
          </a:p>
          <a:p>
            <a:pPr marL="0" indent="0">
              <a:lnSpc>
                <a:spcPct val="115000"/>
              </a:lnSpc>
              <a:spcAft>
                <a:spcPts val="1000"/>
              </a:spcAft>
              <a:buNone/>
            </a:pP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Strony, których dotyczy skarżone orzeczenie nie mają legitymacji do </a:t>
            </a:r>
            <a:r>
              <a:rPr lang="pl-PL" sz="1800" dirty="0">
                <a:latin typeface="Calibri" panose="020F0502020204030204" pitchFamily="34" charset="0"/>
                <a:ea typeface="Times New Roman" panose="02020603050405020304" pitchFamily="18" charset="0"/>
                <a:cs typeface="Times New Roman" panose="02020603050405020304" pitchFamily="18" charset="0"/>
              </a:rPr>
              <a:t>wniesienia skargi!</a:t>
            </a:r>
          </a:p>
          <a:p>
            <a:pPr marL="0" indent="0">
              <a:lnSpc>
                <a:spcPct val="115000"/>
              </a:lnSpc>
              <a:spcAft>
                <a:spcPts val="1000"/>
              </a:spcAft>
              <a:buNone/>
            </a:pPr>
            <a:r>
              <a:rPr lang="pl-PL" sz="1800" dirty="0">
                <a:latin typeface="Calibri" panose="020F0502020204030204" pitchFamily="34" charset="0"/>
                <a:ea typeface="Times New Roman" panose="02020603050405020304" pitchFamily="18" charset="0"/>
                <a:cs typeface="Times New Roman" panose="02020603050405020304" pitchFamily="18" charset="0"/>
              </a:rPr>
              <a:t>Wniesienie skargi przez podmiot legitymowany- z urzędu lub na podstawie wniosku strony</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TERMIN:</a:t>
            </a:r>
          </a:p>
          <a:p>
            <a:pPr marL="0" indent="0">
              <a:buNone/>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5 lat od dnia uprawomocnienia się zaskarżonego orzeczenia</a:t>
            </a:r>
            <a:r>
              <a:rPr lang="pl-PL" sz="1800" dirty="0">
                <a:latin typeface="Open Sans" panose="020B0606030504020204" pitchFamily="34" charset="0"/>
                <a:ea typeface="Times New Roman" panose="02020603050405020304" pitchFamily="18" charset="0"/>
                <a:cs typeface="Times New Roman" panose="02020603050405020304" pitchFamily="18" charset="0"/>
              </a:rPr>
              <a:t>- ZASADA </a:t>
            </a:r>
          </a:p>
          <a:p>
            <a:pPr marL="0" indent="0">
              <a:buNone/>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jeżeli od orzeczenia została wniesiona skarga kasacyjna- wówczas 1  rok od dnia rozpoznania skargi kasacyjnej (chodzi tutaj tylko o rozpoznanie zakończone oddaleniem skargi kasacyjnej; albowiem, jeżeli SN skargę uwzględnił mamy wówczas do czynienia nie z orzeczeniem sądu powszechnego, a z orzeczeniem SN)- WYJĄTEK</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39906779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116C5-D983-4E16-AE79-D42F3D964F17}"/>
              </a:ext>
            </a:extLst>
          </p:cNvPr>
          <p:cNvSpPr>
            <a:spLocks noGrp="1"/>
          </p:cNvSpPr>
          <p:nvPr>
            <p:ph type="title"/>
          </p:nvPr>
        </p:nvSpPr>
        <p:spPr>
          <a:xfrm>
            <a:off x="83288" y="109944"/>
            <a:ext cx="10515600" cy="496112"/>
          </a:xfrm>
        </p:spPr>
        <p:txBody>
          <a:bodyPr>
            <a:normAutofit fontScale="90000"/>
          </a:bodyPr>
          <a:lstStyle/>
          <a:p>
            <a:r>
              <a:rPr lang="pl-PL" dirty="0"/>
              <a:t>WARUNKI DOPUSZCZALNOŚCI SKARGI</a:t>
            </a:r>
          </a:p>
        </p:txBody>
      </p:sp>
      <p:sp>
        <p:nvSpPr>
          <p:cNvPr id="3" name="Content Placeholder 2">
            <a:extLst>
              <a:ext uri="{FF2B5EF4-FFF2-40B4-BE49-F238E27FC236}">
                <a16:creationId xmlns:a16="http://schemas.microsoft.com/office/drawing/2014/main" id="{3CBD59CD-6EE1-4C9E-83C6-B8B6FB484F67}"/>
              </a:ext>
            </a:extLst>
          </p:cNvPr>
          <p:cNvSpPr>
            <a:spLocks noGrp="1"/>
          </p:cNvSpPr>
          <p:nvPr>
            <p:ph idx="1"/>
          </p:nvPr>
        </p:nvSpPr>
        <p:spPr>
          <a:xfrm>
            <a:off x="83287" y="829340"/>
            <a:ext cx="12005931" cy="5918716"/>
          </a:xfrm>
        </p:spPr>
        <p:txBody>
          <a:bodyPr>
            <a:normAutofit fontScale="55000" lnSpcReduction="20000"/>
          </a:bodyPr>
          <a:lstStyle/>
          <a:p>
            <a:pPr marL="0" indent="0" algn="just">
              <a:buNone/>
            </a:pPr>
            <a:r>
              <a:rPr lang="pl-PL" dirty="0"/>
              <a:t>Art.  90.  [Warunki dopuszczalności wniesienia skargi nadzwyczajnej]</a:t>
            </a:r>
          </a:p>
          <a:p>
            <a:pPr marL="0" indent="0" algn="just">
              <a:buNone/>
            </a:pPr>
            <a:r>
              <a:rPr lang="pl-PL" dirty="0"/>
              <a:t>§  1. </a:t>
            </a:r>
          </a:p>
          <a:p>
            <a:pPr marL="0" indent="0" algn="just">
              <a:buNone/>
            </a:pPr>
            <a:r>
              <a:rPr lang="pl-PL" dirty="0"/>
              <a:t>Od tego samego orzeczenia w interesie tej samej strony skarga nadzwyczajna może być wniesiona tylko raz.</a:t>
            </a:r>
          </a:p>
          <a:p>
            <a:pPr marL="0" indent="0" algn="just">
              <a:buNone/>
            </a:pPr>
            <a:r>
              <a:rPr lang="pl-PL" dirty="0"/>
              <a:t>§  2. </a:t>
            </a:r>
          </a:p>
          <a:p>
            <a:pPr marL="0" indent="0" algn="just">
              <a:buNone/>
            </a:pPr>
            <a:r>
              <a:rPr lang="pl-PL" dirty="0"/>
              <a:t>Skargi nadzwyczajnej nie można oprzeć na zarzutach, które były przedmiotem rozpoznawania skargi kasacyjnej lub kasacji przyjętej do rozpoznania przez Sąd Najwyższy.</a:t>
            </a:r>
          </a:p>
          <a:p>
            <a:pPr marL="0" indent="0" algn="just">
              <a:buNone/>
            </a:pPr>
            <a:r>
              <a:rPr lang="pl-PL" dirty="0"/>
              <a:t>§  3. </a:t>
            </a:r>
          </a:p>
          <a:p>
            <a:pPr marL="0" indent="0" algn="just">
              <a:buNone/>
            </a:pPr>
            <a:r>
              <a:rPr lang="pl-PL" dirty="0"/>
              <a:t>Skarga nadzwyczajna nie jest dopuszczalna od wyroku ustalającego nieistnienie małżeństwa, orzekającego unieważnienie małżeństwa albo rozwód, jeżeli choćby jedna ze stron po uprawomocnieniu się takiego orzeczenia zawarła związek małżeński, oraz od postanowienia o przysposobieniu.</a:t>
            </a:r>
          </a:p>
          <a:p>
            <a:pPr marL="0" indent="0" algn="just">
              <a:buNone/>
            </a:pPr>
            <a:r>
              <a:rPr lang="pl-PL" dirty="0"/>
              <a:t>§  4. </a:t>
            </a:r>
          </a:p>
          <a:p>
            <a:pPr marL="0" indent="0" algn="just">
              <a:buNone/>
            </a:pPr>
            <a:r>
              <a:rPr lang="pl-PL" dirty="0"/>
              <a:t>Skarga nadzwyczajna nie jest dopuszczalna w sprawach o wykroczenia i wykroczenia skarbowe.</a:t>
            </a:r>
          </a:p>
          <a:p>
            <a:pPr marL="0" indent="0" algn="just">
              <a:buNone/>
            </a:pPr>
            <a:endParaRPr lang="pl-PL" dirty="0"/>
          </a:p>
          <a:p>
            <a:pPr marL="0" indent="0" algn="just">
              <a:buNone/>
            </a:pPr>
            <a:r>
              <a:rPr lang="pl-PL" dirty="0">
                <a:sym typeface="Wingdings" panose="05000000000000000000" pitchFamily="2" charset="2"/>
              </a:rPr>
              <a:t> </a:t>
            </a:r>
            <a:r>
              <a:rPr lang="pl-PL" dirty="0"/>
              <a:t>Jednorazowość skargi- od tego samego orzeczenia w interesie tej samej strony</a:t>
            </a:r>
          </a:p>
          <a:p>
            <a:pPr marL="0" indent="0" algn="just">
              <a:buNone/>
            </a:pPr>
            <a:r>
              <a:rPr lang="pl-PL" dirty="0">
                <a:sym typeface="Wingdings" panose="05000000000000000000" pitchFamily="2" charset="2"/>
              </a:rPr>
              <a:t> </a:t>
            </a:r>
            <a:r>
              <a:rPr lang="pl-PL" dirty="0"/>
              <a:t>Zakaz wskazywania zarzutów, które były przedmiotem rozpoznawania skargi kasacyjnej przyjętej do rozpoznania przez Sąd Najwyższy.</a:t>
            </a:r>
          </a:p>
          <a:p>
            <a:pPr marL="0" indent="0" algn="just">
              <a:buNone/>
            </a:pPr>
            <a:endParaRPr lang="pl-PL" dirty="0"/>
          </a:p>
          <a:p>
            <a:pPr marL="0" indent="0" algn="just">
              <a:buNone/>
            </a:pPr>
            <a:r>
              <a:rPr lang="pl-PL" dirty="0"/>
              <a:t>Niedopuszczalność skargi:</a:t>
            </a:r>
          </a:p>
          <a:p>
            <a:pPr algn="just"/>
            <a:r>
              <a:rPr lang="pl-PL" dirty="0"/>
              <a:t>Od wyroku ustalającego nieistnienie małżeństwa, , jeżeli choćby jedna ze stron po uprawomocnieniu się takiego orzeczenia zawarła związek małżeński,</a:t>
            </a:r>
          </a:p>
          <a:p>
            <a:pPr algn="just"/>
            <a:r>
              <a:rPr lang="pl-PL" dirty="0"/>
              <a:t>Od wyroku orzekającego unieważnienie małżeństwa, jeżeli choćby jedna ze stron po uprawomocnieniu się takiego orzeczenia zawarła związek małżeński,</a:t>
            </a:r>
          </a:p>
          <a:p>
            <a:pPr algn="just"/>
            <a:r>
              <a:rPr lang="pl-PL" dirty="0"/>
              <a:t>Od wyroku orzekającego rozwód, jeżeli choćby jedna ze stron po uprawomocnieniu się takiego orzeczenia zawarła związek małżeński,</a:t>
            </a:r>
          </a:p>
          <a:p>
            <a:pPr algn="just"/>
            <a:r>
              <a:rPr lang="pl-PL" dirty="0"/>
              <a:t>od postanowienia o przysposobieniu.</a:t>
            </a:r>
          </a:p>
          <a:p>
            <a:pPr marL="0" indent="0">
              <a:buNone/>
            </a:pPr>
            <a:endParaRPr lang="pl-PL" dirty="0"/>
          </a:p>
        </p:txBody>
      </p:sp>
    </p:spTree>
    <p:extLst>
      <p:ext uri="{BB962C8B-B14F-4D97-AF65-F5344CB8AC3E}">
        <p14:creationId xmlns:p14="http://schemas.microsoft.com/office/powerpoint/2010/main" val="33213527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116C5-D983-4E16-AE79-D42F3D964F17}"/>
              </a:ext>
            </a:extLst>
          </p:cNvPr>
          <p:cNvSpPr>
            <a:spLocks noGrp="1"/>
          </p:cNvSpPr>
          <p:nvPr>
            <p:ph type="title"/>
          </p:nvPr>
        </p:nvSpPr>
        <p:spPr>
          <a:xfrm>
            <a:off x="83288" y="109944"/>
            <a:ext cx="10515600" cy="496112"/>
          </a:xfrm>
        </p:spPr>
        <p:txBody>
          <a:bodyPr>
            <a:normAutofit fontScale="90000"/>
          </a:bodyPr>
          <a:lstStyle/>
          <a:p>
            <a:r>
              <a:rPr lang="pl-PL" dirty="0"/>
              <a:t>WYMOGI SKARGI</a:t>
            </a:r>
          </a:p>
        </p:txBody>
      </p:sp>
      <p:sp>
        <p:nvSpPr>
          <p:cNvPr id="3" name="Content Placeholder 2">
            <a:extLst>
              <a:ext uri="{FF2B5EF4-FFF2-40B4-BE49-F238E27FC236}">
                <a16:creationId xmlns:a16="http://schemas.microsoft.com/office/drawing/2014/main" id="{3CBD59CD-6EE1-4C9E-83C6-B8B6FB484F67}"/>
              </a:ext>
            </a:extLst>
          </p:cNvPr>
          <p:cNvSpPr>
            <a:spLocks noGrp="1"/>
          </p:cNvSpPr>
          <p:nvPr>
            <p:ph idx="1"/>
          </p:nvPr>
        </p:nvSpPr>
        <p:spPr>
          <a:xfrm>
            <a:off x="83287" y="829340"/>
            <a:ext cx="12005931" cy="5918716"/>
          </a:xfrm>
        </p:spPr>
        <p:txBody>
          <a:bodyPr>
            <a:normAutofit/>
          </a:bodyPr>
          <a:lstStyle/>
          <a:p>
            <a:pPr algn="just"/>
            <a:r>
              <a:rPr lang="pl-PL" sz="1400" dirty="0"/>
              <a:t>Stosujemy regulację o skardze kasacyjnej</a:t>
            </a:r>
          </a:p>
          <a:p>
            <a:pPr marL="0" indent="0" algn="just">
              <a:buNone/>
            </a:pPr>
            <a:r>
              <a:rPr lang="pl-PL" sz="1400" dirty="0"/>
              <a:t>Art.  398</a:t>
            </a:r>
            <a:r>
              <a:rPr lang="pl-PL" sz="1400" baseline="30000" dirty="0"/>
              <a:t>4</a:t>
            </a:r>
            <a:r>
              <a:rPr lang="pl-PL" sz="1400" dirty="0"/>
              <a:t>.  [Treść skargi kasacyjnej]</a:t>
            </a:r>
          </a:p>
          <a:p>
            <a:pPr marL="0" indent="0" algn="just">
              <a:buNone/>
            </a:pPr>
            <a:r>
              <a:rPr lang="pl-PL" sz="1400" dirty="0"/>
              <a:t>§  1. Skarga </a:t>
            </a:r>
            <a:r>
              <a:rPr lang="pl-PL" sz="1400" strike="sngStrike" dirty="0"/>
              <a:t>kasacyjna</a:t>
            </a:r>
            <a:r>
              <a:rPr lang="pl-PL" sz="1400" dirty="0"/>
              <a:t> powinna zawierać:</a:t>
            </a:r>
          </a:p>
          <a:p>
            <a:pPr marL="0" indent="0" algn="just">
              <a:buNone/>
            </a:pPr>
            <a:r>
              <a:rPr lang="pl-PL" sz="1400" dirty="0"/>
              <a:t>1) oznaczenie orzeczenia, od którego jest wniesiona, ze wskazaniem, czy jest ono zaskarżone w całości czy w części;</a:t>
            </a:r>
          </a:p>
          <a:p>
            <a:pPr marL="0" indent="0" algn="just">
              <a:buNone/>
            </a:pPr>
            <a:r>
              <a:rPr lang="pl-PL" sz="1400" dirty="0"/>
              <a:t>2) przytoczenie podstaw </a:t>
            </a:r>
            <a:r>
              <a:rPr lang="pl-PL" sz="1400" strike="sngStrike" dirty="0"/>
              <a:t>kasacyjnych</a:t>
            </a:r>
            <a:r>
              <a:rPr lang="pl-PL" sz="1400" dirty="0"/>
              <a:t> i ich uzasadnienie;</a:t>
            </a:r>
          </a:p>
          <a:p>
            <a:pPr marL="0" indent="0" algn="just">
              <a:buNone/>
            </a:pPr>
            <a:r>
              <a:rPr lang="pl-PL" sz="1400" dirty="0"/>
              <a:t>3) wniosek o uchylenie lub uchylenie i zmianę orzeczenia z oznaczeniem zakresu żądanego uchylenia i zmiany.</a:t>
            </a:r>
          </a:p>
          <a:p>
            <a:pPr marL="0" indent="0" algn="just">
              <a:buNone/>
            </a:pPr>
            <a:r>
              <a:rPr lang="pl-PL" sz="1400" strike="sngStrike" dirty="0"/>
              <a:t>§  2. Oprócz wymagań przewidzianych w § 1, skarga kasacyjna powinna zawierać wniosek o przyjęcie do rozpoznania i jego uzasadnienie. </a:t>
            </a:r>
            <a:r>
              <a:rPr lang="pl-PL" sz="1400" dirty="0"/>
              <a:t>Par. 2 nie stosujemy!</a:t>
            </a:r>
          </a:p>
          <a:p>
            <a:pPr marL="0" indent="0" algn="just">
              <a:buNone/>
            </a:pPr>
            <a:r>
              <a:rPr lang="pl-PL" sz="1400" dirty="0"/>
              <a:t>§  3. Ponadto skarga </a:t>
            </a:r>
            <a:r>
              <a:rPr lang="pl-PL" sz="1400" strike="sngStrike" dirty="0"/>
              <a:t>kasacyjna</a:t>
            </a:r>
            <a:r>
              <a:rPr lang="pl-PL" sz="1400" dirty="0"/>
              <a:t> powinna czynić zadość wymaganiom przewidzianym dla pisma procesowego, a w sprawach o prawa majątkowe powinna zawierać również oznaczenie wartości przedmiotu zaskarżenia. Do skargi </a:t>
            </a:r>
            <a:r>
              <a:rPr lang="pl-PL" sz="1400" strike="sngStrike" dirty="0"/>
              <a:t>kasacyjnej</a:t>
            </a:r>
            <a:r>
              <a:rPr lang="pl-PL" sz="1400" dirty="0"/>
              <a:t> dołącza się także dwa jej odpisy przeznaczone do akt Sądu Najwyższego oraz dla Prokuratora Generalnego, chyba że sam wniósł skargę.</a:t>
            </a:r>
          </a:p>
          <a:p>
            <a:pPr marL="0" indent="0" algn="just">
              <a:buNone/>
            </a:pPr>
            <a:endParaRPr lang="pl-PL" sz="1400" dirty="0"/>
          </a:p>
          <a:p>
            <a:pPr marL="0" indent="0" algn="just">
              <a:buNone/>
            </a:pPr>
            <a:r>
              <a:rPr lang="pl-PL" sz="1400" dirty="0"/>
              <a:t>skargę nadzwyczajną wnosi się do sądu, który wydał zaskarżone orzeczenie – odpowiednie stosowanie art. 398</a:t>
            </a:r>
            <a:r>
              <a:rPr lang="pl-PL" sz="1400" baseline="30000" dirty="0"/>
              <a:t>5</a:t>
            </a:r>
            <a:r>
              <a:rPr lang="pl-PL" sz="1400" dirty="0"/>
              <a:t> § 1 k.p.c.;</a:t>
            </a:r>
          </a:p>
          <a:p>
            <a:pPr marL="0" indent="0" algn="just">
              <a:buNone/>
            </a:pPr>
            <a:endParaRPr lang="pl-PL" sz="1400" dirty="0"/>
          </a:p>
          <a:p>
            <a:pPr marL="0" indent="0" algn="just">
              <a:buNone/>
            </a:pPr>
            <a:r>
              <a:rPr lang="pl-PL" sz="1400" dirty="0"/>
              <a:t>Za SN: </a:t>
            </a:r>
            <a:r>
              <a:rPr lang="pl-PL" sz="1400" dirty="0">
                <a:effectLst/>
                <a:latin typeface="Open Sans" panose="020B0606030504020204" pitchFamily="34" charset="0"/>
                <a:ea typeface="Times New Roman" panose="02020603050405020304" pitchFamily="18" charset="0"/>
                <a:cs typeface="Times New Roman" panose="02020603050405020304" pitchFamily="18" charset="0"/>
              </a:rPr>
              <a:t>Sąd Najwyższy zgodnie z art. 398</a:t>
            </a:r>
            <a:r>
              <a:rPr lang="pl-PL" sz="1400" baseline="30000" dirty="0">
                <a:effectLst/>
                <a:latin typeface="Open Sans" panose="020B0606030504020204" pitchFamily="34" charset="0"/>
                <a:ea typeface="Times New Roman" panose="02020603050405020304" pitchFamily="18" charset="0"/>
                <a:cs typeface="Times New Roman" panose="02020603050405020304" pitchFamily="18" charset="0"/>
              </a:rPr>
              <a:t>13</a:t>
            </a:r>
            <a:r>
              <a:rPr lang="pl-PL" sz="1400" dirty="0">
                <a:effectLst/>
                <a:latin typeface="Open Sans" panose="020B0606030504020204" pitchFamily="34" charset="0"/>
                <a:ea typeface="Times New Roman" panose="02020603050405020304" pitchFamily="18" charset="0"/>
                <a:cs typeface="Times New Roman" panose="02020603050405020304" pitchFamily="18" charset="0"/>
              </a:rPr>
              <a:t> § 1 k.p.c. w zw. z art. 95 pkt 1 ustawy z 2017 r. o Sądzie Najwyższym rozpoznaje skargę nadzwyczajną w granicach zaskarżenia oraz w granicach podstaw. Jest więc związany granicami skargi, wyznaczonymi jej podstawami, co oznacza, że nie może uwzględnić naruszenia żadnych innych przepisów niż te wskazane przez skarżącego. Sąd Najwyższy nie jest bowiem uprawniony do samodzielnego dokonywania konkretyzacji zarzutów lub też stawiania hipotez co do tego, naruszenie jakiego przepisu zarzuca skarżący. Nie może także zastąpić skarżącego w wyborze podstawy skargi, jak również w przytoczeniu przepisów, które mogłyby być naruszone przy wydawaniu zaskarżonego orzeczenia. Zatem Sąd Najwyższy może skargę nadzwyczajną rozpoznawać tylko w ramach tej podstawy, na której ją oparto, odnosząc się jedynie do przepisów, których naruszenie zarzucono.</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pl-PL" sz="1400" dirty="0"/>
          </a:p>
          <a:p>
            <a:pPr marL="0" indent="0">
              <a:buNone/>
            </a:pPr>
            <a:endParaRPr lang="pl-PL" dirty="0"/>
          </a:p>
        </p:txBody>
      </p:sp>
    </p:spTree>
    <p:extLst>
      <p:ext uri="{BB962C8B-B14F-4D97-AF65-F5344CB8AC3E}">
        <p14:creationId xmlns:p14="http://schemas.microsoft.com/office/powerpoint/2010/main" val="27637826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116C5-D983-4E16-AE79-D42F3D964F17}"/>
              </a:ext>
            </a:extLst>
          </p:cNvPr>
          <p:cNvSpPr>
            <a:spLocks noGrp="1"/>
          </p:cNvSpPr>
          <p:nvPr>
            <p:ph type="title"/>
          </p:nvPr>
        </p:nvSpPr>
        <p:spPr>
          <a:xfrm>
            <a:off x="83288" y="109944"/>
            <a:ext cx="10515600" cy="496112"/>
          </a:xfrm>
        </p:spPr>
        <p:txBody>
          <a:bodyPr>
            <a:normAutofit fontScale="90000"/>
          </a:bodyPr>
          <a:lstStyle/>
          <a:p>
            <a:r>
              <a:rPr lang="pl-PL" dirty="0"/>
              <a:t>SKŁAD SN</a:t>
            </a:r>
          </a:p>
        </p:txBody>
      </p:sp>
      <p:sp>
        <p:nvSpPr>
          <p:cNvPr id="3" name="Content Placeholder 2">
            <a:extLst>
              <a:ext uri="{FF2B5EF4-FFF2-40B4-BE49-F238E27FC236}">
                <a16:creationId xmlns:a16="http://schemas.microsoft.com/office/drawing/2014/main" id="{3CBD59CD-6EE1-4C9E-83C6-B8B6FB484F67}"/>
              </a:ext>
            </a:extLst>
          </p:cNvPr>
          <p:cNvSpPr>
            <a:spLocks noGrp="1"/>
          </p:cNvSpPr>
          <p:nvPr>
            <p:ph idx="1"/>
          </p:nvPr>
        </p:nvSpPr>
        <p:spPr>
          <a:xfrm>
            <a:off x="83287" y="829340"/>
            <a:ext cx="12005931" cy="5918716"/>
          </a:xfrm>
        </p:spPr>
        <p:txBody>
          <a:bodyPr>
            <a:normAutofit fontScale="62500" lnSpcReduction="20000"/>
          </a:bodyPr>
          <a:lstStyle/>
          <a:p>
            <a:pPr marL="0" indent="0" algn="just">
              <a:lnSpc>
                <a:spcPct val="115000"/>
              </a:lnSpc>
              <a:spcAft>
                <a:spcPts val="1000"/>
              </a:spcAft>
              <a:buNone/>
            </a:pPr>
            <a:r>
              <a:rPr lang="pl-PL" sz="1800" b="1" dirty="0">
                <a:effectLst/>
                <a:latin typeface="Open Sans" panose="020B0606030504020204" pitchFamily="34" charset="0"/>
                <a:ea typeface="Times New Roman" panose="02020603050405020304" pitchFamily="18" charset="0"/>
                <a:cs typeface="Times New Roman" panose="02020603050405020304" pitchFamily="18" charset="0"/>
              </a:rPr>
              <a:t>Art.  94.  [Skład Sądu Najwyższego rozpatrujący skargę nadzwyczajną]</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pl-PL" sz="1800" b="1" dirty="0">
                <a:effectLst/>
                <a:latin typeface="Open Sans" panose="020B0606030504020204" pitchFamily="34" charset="0"/>
                <a:ea typeface="Times New Roman" panose="02020603050405020304" pitchFamily="18" charset="0"/>
                <a:cs typeface="Times New Roman" panose="02020603050405020304" pitchFamily="18" charset="0"/>
              </a:rPr>
              <a:t>§  1. </a:t>
            </a: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Skargę nadzwyczajną rozpoznaje Sąd Najwyższy w składzie 2 sędziów Sądu Najwyższego orzekających w Izbie Kontroli Nadzwyczajnej i Spraw Publicznych oraz 1 ławnika Sądu Najwyższego.</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pl-PL" sz="1800" b="1" dirty="0">
                <a:effectLst/>
                <a:latin typeface="Open Sans" panose="020B0606030504020204" pitchFamily="34" charset="0"/>
                <a:ea typeface="Times New Roman" panose="02020603050405020304" pitchFamily="18" charset="0"/>
                <a:cs typeface="Times New Roman" panose="02020603050405020304" pitchFamily="18" charset="0"/>
              </a:rPr>
              <a:t>§  2. </a:t>
            </a: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Jeżeli skarga nadzwyczajna dotyczy orzeczenia zapadłego w wyniku postępowania, w którego toku orzeczenie wydał Sąd Najwyższy, sprawę rozpoznaje Sąd Najwyższy w składzie 5 sędziów Sądu Najwyższego orzekających w Izbie Kontroli Nadzwyczajnej i Spraw Publicznych oraz 2 ławników Sądu Najwyższego.</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pl-PL" sz="1800" b="1" dirty="0">
                <a:effectLst/>
                <a:latin typeface="Open Sans" panose="020B0606030504020204" pitchFamily="34" charset="0"/>
                <a:ea typeface="Times New Roman" panose="02020603050405020304" pitchFamily="18" charset="0"/>
                <a:cs typeface="Times New Roman" panose="02020603050405020304" pitchFamily="18" charset="0"/>
              </a:rPr>
              <a:t>§  3. </a:t>
            </a: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Jeżeli skład Sądu Najwyższego wskazany w § 1 lub 2 zamierza odstąpić od zasady prawnej uchwalonej przez izbę Sądu Najwyższego, przedstawia powstałe zagadnienie prawne do rozstrzygnięcia składowi:</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ts val="1980"/>
              </a:lnSpc>
              <a:spcAft>
                <a:spcPts val="1000"/>
              </a:spcAft>
              <a:buNone/>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1)całej Izby Kontroli Nadzwyczajnej i Spraw Publicznych - jeżeli zamierza odstąpić od zasady prawnej uchwalonej przez skład Izby Kontroli Nadzwyczajnej i Spraw Publicznych; rozstrzygnięcie następuje w drodze uchwały składu całej izby;</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ts val="1980"/>
              </a:lnSpc>
              <a:spcAft>
                <a:spcPts val="1000"/>
              </a:spcAft>
              <a:buNone/>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2)Izby Kontroli Nadzwyczajnej i Spraw Publicznych oraz izby, która uchwaliła zasadę prawną - jeżeli zamierza odstąpić od zasady prawnej uchwalonej przez skład izby innej niż Izba Kontroli Nadzwyczajnej i Spraw Publicznych; rozstrzygnięcie następuje w drodze uchwały całych składów obu izb.</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pl-PL" sz="1800" b="1" dirty="0">
                <a:effectLst/>
                <a:latin typeface="Open Sans" panose="020B0606030504020204" pitchFamily="34" charset="0"/>
                <a:ea typeface="Times New Roman" panose="02020603050405020304" pitchFamily="18" charset="0"/>
                <a:cs typeface="Times New Roman" panose="02020603050405020304" pitchFamily="18" charset="0"/>
              </a:rPr>
              <a:t>§  4. </a:t>
            </a: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W przypadku wskazanym w § 3 pkt 2 przepis art. 88 § 3 zdanie drugie stosuje się odpowiednio.</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 </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SKŁADY SN:</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- 2 sędziów SN z Izby Kontroli Nadzwyczajnej i Spraw Publicznych+ ławnik SN- ZASADA</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- 5 sędziów z Izby Kontroli Nadzwyczajnej i Spraw Publicznych + 2 ławników SN- WYJĄTEK (skarga nadzwyczajna dotyczy orzeczenia zapadłego w wyniku postępowania, w którego toku orzeczenie wydał Sąd Najwyższy)</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3606602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PODSTAWY WZNOWIENIA POSTĘPOWANIA</a:t>
            </a:r>
          </a:p>
        </p:txBody>
      </p:sp>
      <p:pic>
        <p:nvPicPr>
          <p:cNvPr id="5" name="Picture 4">
            <a:extLst>
              <a:ext uri="{FF2B5EF4-FFF2-40B4-BE49-F238E27FC236}">
                <a16:creationId xmlns:a16="http://schemas.microsoft.com/office/drawing/2014/main" id="{8C75BEE8-CBA6-4FB5-A226-91AAABE954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6688" y="-744278"/>
            <a:ext cx="4029740" cy="4029740"/>
          </a:xfrm>
          <a:prstGeom prst="rect">
            <a:avLst/>
          </a:prstGeom>
        </p:spPr>
      </p:pic>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723013"/>
            <a:ext cx="11865935" cy="5911701"/>
          </a:xfrm>
        </p:spPr>
        <p:txBody>
          <a:bodyPr>
            <a:normAutofit fontScale="70000" lnSpcReduction="20000"/>
          </a:bodyPr>
          <a:lstStyle/>
          <a:p>
            <a:pPr marL="0" indent="0" algn="just">
              <a:buNone/>
            </a:pPr>
            <a:r>
              <a:rPr lang="pl-PL" dirty="0"/>
              <a:t>Ustawodawca przewiduje 3 kategorie podstaw wznowienia:</a:t>
            </a:r>
          </a:p>
          <a:p>
            <a:pPr marL="0" indent="0" algn="just">
              <a:buNone/>
            </a:pPr>
            <a:endParaRPr lang="pl-PL" dirty="0"/>
          </a:p>
          <a:p>
            <a:pPr marL="514350" indent="-514350" algn="just">
              <a:buAutoNum type="arabicParenR"/>
            </a:pPr>
            <a:r>
              <a:rPr lang="pl-PL" dirty="0"/>
              <a:t>Przyczyny nieważności postępowania (art. 401 KPC)</a:t>
            </a:r>
          </a:p>
          <a:p>
            <a:pPr marL="514350" indent="-514350" algn="just">
              <a:buAutoNum type="arabicParenR"/>
            </a:pPr>
            <a:r>
              <a:rPr lang="pl-PL" dirty="0"/>
              <a:t>Przyczyny niezgodności aktu normatywnego z Konstytucją (art. 401</a:t>
            </a:r>
            <a:r>
              <a:rPr lang="pl-PL" baseline="30000" dirty="0"/>
              <a:t>1</a:t>
            </a:r>
            <a:r>
              <a:rPr lang="pl-PL" dirty="0"/>
              <a:t> KPC)</a:t>
            </a:r>
          </a:p>
          <a:p>
            <a:pPr marL="514350" indent="-514350" algn="just">
              <a:buAutoNum type="arabicParenR"/>
            </a:pPr>
            <a:r>
              <a:rPr lang="pl-PL" dirty="0"/>
              <a:t>Właściwe przyczyny restytucyjne (art. 403 KPC).</a:t>
            </a:r>
          </a:p>
          <a:p>
            <a:pPr marL="514350" indent="-514350" algn="just">
              <a:buAutoNum type="arabicParenR"/>
            </a:pPr>
            <a:endParaRPr lang="pl-PL" dirty="0"/>
          </a:p>
          <a:p>
            <a:pPr marL="0" indent="0" algn="just">
              <a:buNone/>
            </a:pPr>
            <a:r>
              <a:rPr lang="pl-PL" dirty="0"/>
              <a:t>Ażeby móc wnieść skargę o wznowienie postępowania, musi wystąpić </a:t>
            </a:r>
            <a:r>
              <a:rPr lang="pl-PL" b="1" dirty="0"/>
              <a:t>co najmniej jedna </a:t>
            </a:r>
            <a:r>
              <a:rPr lang="pl-PL" dirty="0"/>
              <a:t>z ustawowych przyczyn wskazanych w powyższych katalogach.</a:t>
            </a:r>
          </a:p>
          <a:p>
            <a:pPr marL="0" indent="0" algn="just">
              <a:buNone/>
            </a:pPr>
            <a:r>
              <a:rPr lang="pl-PL" b="1" dirty="0"/>
              <a:t>Jeżeli chodzi o kategorię nieważności</a:t>
            </a:r>
            <a:r>
              <a:rPr lang="pl-PL" dirty="0"/>
              <a:t>, w tej sytuacji można żądać wznowienia postępowania </a:t>
            </a:r>
            <a:r>
              <a:rPr lang="pl-PL" b="1" dirty="0"/>
              <a:t>niezależnie od tego czy wystąpienie wskazanych tam uchybień miało rzeczywisty wpływ na sposób rozstrzygnięcia</a:t>
            </a:r>
            <a:r>
              <a:rPr lang="pl-PL" dirty="0"/>
              <a:t>. Mówiąc inaczej, w sytuacji podstaw nieważności, nie będzie miało dla nas znaczenia czy w wyniku ponownego rozpoznania sprawy jako konsekwencji skutecznie wniesionej skargi o wznowienie postępowania zostanie wydane orzeczenie inne aniżeli pierwotne. W przypadku tej podstawy, tj. podstawy nieważności </a:t>
            </a:r>
            <a:r>
              <a:rPr lang="pl-PL" b="1" dirty="0"/>
              <a:t>liczyć się będzie sam fakt wystąpienia uchybienia będącego podstawą nieważności</a:t>
            </a:r>
            <a:r>
              <a:rPr lang="pl-PL" dirty="0"/>
              <a:t>.</a:t>
            </a:r>
          </a:p>
          <a:p>
            <a:pPr marL="0" indent="0" algn="just">
              <a:buNone/>
            </a:pPr>
            <a:endParaRPr lang="pl-PL" dirty="0"/>
          </a:p>
          <a:p>
            <a:pPr marL="0" indent="0" algn="just">
              <a:buNone/>
            </a:pPr>
            <a:r>
              <a:rPr lang="pl-PL" dirty="0"/>
              <a:t>W przypadku pozostałych dwóch kategorii podstaw, tj.  przyczyny z art. 401</a:t>
            </a:r>
            <a:r>
              <a:rPr lang="pl-PL" baseline="30000" dirty="0"/>
              <a:t>1</a:t>
            </a:r>
            <a:r>
              <a:rPr lang="pl-PL" dirty="0"/>
              <a:t> KPC oraz właściwych przyczyn restytucyjnych, podstawy te będą miały wpływ na treść orzeczenia. W powyższych pozostałych dwóch kategoriach trzeba będzie wykazać związek przyczynowo- skutkowy pomiędzy wystąpieniem przesłanki a treścią orzeczenia.</a:t>
            </a:r>
          </a:p>
          <a:p>
            <a:pPr marL="0" indent="0">
              <a:buNone/>
            </a:pPr>
            <a:endParaRPr lang="pl-PL" dirty="0"/>
          </a:p>
        </p:txBody>
      </p:sp>
      <p:sp>
        <p:nvSpPr>
          <p:cNvPr id="6" name="Rectangle 5">
            <a:extLst>
              <a:ext uri="{FF2B5EF4-FFF2-40B4-BE49-F238E27FC236}">
                <a16:creationId xmlns:a16="http://schemas.microsoft.com/office/drawing/2014/main" id="{AE735766-CC88-480A-9122-CE941882E980}"/>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7" name="Picture 6">
            <a:hlinkClick r:id="rId3" action="ppaction://hlinksldjump" tooltip="powróć do slajdu &quot;To musisz wiedzieć&quot;!"/>
            <a:extLst>
              <a:ext uri="{FF2B5EF4-FFF2-40B4-BE49-F238E27FC236}">
                <a16:creationId xmlns:a16="http://schemas.microsoft.com/office/drawing/2014/main" id="{F2C9C51D-6135-4B30-8CE6-BDDA2D12BF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2746326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116C5-D983-4E16-AE79-D42F3D964F17}"/>
              </a:ext>
            </a:extLst>
          </p:cNvPr>
          <p:cNvSpPr>
            <a:spLocks noGrp="1"/>
          </p:cNvSpPr>
          <p:nvPr>
            <p:ph type="title"/>
          </p:nvPr>
        </p:nvSpPr>
        <p:spPr>
          <a:xfrm>
            <a:off x="83288" y="109944"/>
            <a:ext cx="10515600" cy="496112"/>
          </a:xfrm>
        </p:spPr>
        <p:txBody>
          <a:bodyPr>
            <a:normAutofit fontScale="90000"/>
          </a:bodyPr>
          <a:lstStyle/>
          <a:p>
            <a:r>
              <a:rPr lang="pl-PL" dirty="0"/>
              <a:t>ROZSTRZYGNIĘCIA</a:t>
            </a:r>
          </a:p>
        </p:txBody>
      </p:sp>
      <p:sp>
        <p:nvSpPr>
          <p:cNvPr id="3" name="Content Placeholder 2">
            <a:extLst>
              <a:ext uri="{FF2B5EF4-FFF2-40B4-BE49-F238E27FC236}">
                <a16:creationId xmlns:a16="http://schemas.microsoft.com/office/drawing/2014/main" id="{3CBD59CD-6EE1-4C9E-83C6-B8B6FB484F67}"/>
              </a:ext>
            </a:extLst>
          </p:cNvPr>
          <p:cNvSpPr>
            <a:spLocks noGrp="1"/>
          </p:cNvSpPr>
          <p:nvPr>
            <p:ph idx="1"/>
          </p:nvPr>
        </p:nvSpPr>
        <p:spPr>
          <a:xfrm>
            <a:off x="83287" y="829340"/>
            <a:ext cx="12005931" cy="5918716"/>
          </a:xfrm>
        </p:spPr>
        <p:txBody>
          <a:bodyPr>
            <a:normAutofit fontScale="70000" lnSpcReduction="20000"/>
          </a:bodyPr>
          <a:lstStyle/>
          <a:p>
            <a:pPr marL="0" indent="0">
              <a:lnSpc>
                <a:spcPct val="115000"/>
              </a:lnSpc>
              <a:spcAft>
                <a:spcPts val="1000"/>
              </a:spcAft>
              <a:buNone/>
            </a:pPr>
            <a:r>
              <a:rPr lang="pl-PL" sz="1800" b="1" dirty="0">
                <a:effectLst/>
                <a:latin typeface="Open Sans" panose="020B0606030504020204" pitchFamily="34" charset="0"/>
                <a:ea typeface="Times New Roman" panose="02020603050405020304" pitchFamily="18" charset="0"/>
                <a:cs typeface="Times New Roman" panose="02020603050405020304" pitchFamily="18" charset="0"/>
              </a:rPr>
              <a:t> art.  91.  [Uwzględnienie lub oddalenie skargi nadzwyczajnej]</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pl-PL" sz="1800" b="1" dirty="0">
                <a:effectLst/>
                <a:latin typeface="Open Sans" panose="020B0606030504020204" pitchFamily="34" charset="0"/>
                <a:ea typeface="Times New Roman" panose="02020603050405020304" pitchFamily="18" charset="0"/>
                <a:cs typeface="Times New Roman" panose="02020603050405020304" pitchFamily="18" charset="0"/>
              </a:rPr>
              <a:t>§  1. </a:t>
            </a: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W przypadku uwzględnienia skargi nadzwyczajnej, Sąd Najwyższy uchyla zaskarżone orzeczenie w całości lub w części i stosownie do wyników postępowania orzeka co do istoty sprawy albo przekazuje sprawę do ponownego rozpoznania właściwemu sądowi, w razie potrzeby uchylając także orzeczenie sądu pierwszej instancji, albo umarza postępowanie. Sąd Najwyższy oddala skargę nadzwyczajną, jeżeli stwierdzi brak podstawy do uchylenia zaskarżonego orzeczenia.</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pl-PL" sz="1800" b="1" dirty="0">
                <a:effectLst/>
                <a:latin typeface="Open Sans" panose="020B0606030504020204" pitchFamily="34" charset="0"/>
                <a:ea typeface="Times New Roman" panose="02020603050405020304" pitchFamily="18" charset="0"/>
                <a:cs typeface="Times New Roman" panose="02020603050405020304" pitchFamily="18" charset="0"/>
              </a:rPr>
              <a:t>§  2. </a:t>
            </a: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Jeżeli Sąd Najwyższy przy rozpatrywaniu skargi nadzwyczajnej uzna, że przyczyną naruszenia przez orzeczenie zasad lub wolności i praw człowieka i obywatela, określonych w Konstytucji, jest niezgodność ustawy z Konstytucją, występuje z pytaniem prawnym do Trybunału Konstytucyjnego. Sąd Najwyższy może zawiesić postępowanie z urzędu jeżeli rozstrzygnięcie sprawy zależy od wyniku postępowania toczącego się przed Trybunałem Konstytucyjnym.</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 </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ROZSTRZYGNIĘCIA:</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 uwzględnienie skargi: uchylenie skarżonego orzeczenia w całości lub w części i 1) orzeczenie co do istoty sprawo albo 2) przekazanie sprawy do ponownego rozpoznania właściwemu sądowi albo 3) umorzenie postępowania</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 oddalenie skargi: gdy SN stwierdzi brak podstawy do uchylenia zaskarżonego orzeczenia</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 jeżeli SN stwierdzi, że przyczyną naruszeń jest niezgodność ustawy z Konstytucją</a:t>
            </a:r>
            <a:r>
              <a:rPr lang="pl-PL" sz="1800" dirty="0">
                <a:effectLst/>
                <a:latin typeface="Open Sans" panose="020B0606030504020204" pitchFamily="34" charset="0"/>
                <a:ea typeface="Times New Roman" panose="02020603050405020304" pitchFamily="18" charset="0"/>
                <a:cs typeface="Times New Roman" panose="02020603050405020304" pitchFamily="18" charset="0"/>
                <a:sym typeface="Wingdings" panose="05000000000000000000" pitchFamily="2" charset="2"/>
              </a:rPr>
              <a:t></a:t>
            </a: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 występuje z pytaniem prawnym do TK</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pl-PL" sz="1800" dirty="0">
                <a:effectLst/>
                <a:latin typeface="Open Sans" panose="020B0606030504020204" pitchFamily="34" charset="0"/>
                <a:ea typeface="Times New Roman" panose="02020603050405020304" pitchFamily="18" charset="0"/>
                <a:cs typeface="Times New Roman" panose="02020603050405020304" pitchFamily="18" charset="0"/>
              </a:rPr>
              <a:t>- ogranicza się do stwierdzenia, że  wydanie zaskarżonego orzeczenia nastąpiło z naruszeniem prawa oraz wskazuje okoliczności, z powodu których wydał takie rozstrzygnięcie- w sytuacji, gdy zaskarżone orzeczenie wywołało nieodwracalne skutki prawne, w szczególności jeżeli od dnia uprawomocnienia się zaskarżonego orzeczenia upłynęło 5 lat, a także jeżeli uchylenie orzeczenia naruszyłoby międzynarodowe zobowiązania Rzeczypospolitej Polskiej</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2360565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9881ED7-B8FD-4F34-ACC7-E1FEDFDB685B}"/>
              </a:ext>
            </a:extLst>
          </p:cNvPr>
          <p:cNvSpPr/>
          <p:nvPr/>
        </p:nvSpPr>
        <p:spPr>
          <a:xfrm>
            <a:off x="180753" y="542261"/>
            <a:ext cx="11865935" cy="1977655"/>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PRZYCZYNY NIEWAŻNOŚCI</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542261"/>
            <a:ext cx="11865935" cy="6198780"/>
          </a:xfrm>
        </p:spPr>
        <p:txBody>
          <a:bodyPr>
            <a:noAutofit/>
          </a:bodyPr>
          <a:lstStyle/>
          <a:p>
            <a:pPr marL="0" indent="0" algn="just">
              <a:buNone/>
            </a:pPr>
            <a:r>
              <a:rPr lang="pl-PL" sz="1550" dirty="0"/>
              <a:t>Art. 401 KPC</a:t>
            </a:r>
          </a:p>
          <a:p>
            <a:pPr marL="0" indent="0" algn="just">
              <a:buNone/>
            </a:pPr>
            <a:r>
              <a:rPr lang="pl-PL" sz="1550" dirty="0"/>
              <a:t>Można żądać wznowienia postępowania z powodu nieważności:</a:t>
            </a:r>
          </a:p>
          <a:p>
            <a:pPr marL="0" indent="0" algn="just">
              <a:buNone/>
            </a:pPr>
            <a:r>
              <a:rPr lang="pl-PL" sz="1550" dirty="0"/>
              <a:t>1) jeżeli w składzie sądu uczestniczyła osoba nieuprawniona albo jeżeli orzekał sędzia wyłączony z mocy ustawy, a strona przed uprawomocnieniem się wyroku nie mogła domagać się wyłączenia;</a:t>
            </a:r>
          </a:p>
          <a:p>
            <a:pPr marL="0" indent="0" algn="just">
              <a:buNone/>
            </a:pPr>
            <a:r>
              <a:rPr lang="pl-PL" sz="1550" dirty="0"/>
              <a:t>2) jeżeli strona nie miała zdolności sądowej lub procesowej albo nie była należycie reprezentowana bądź jeżeli wskutek naruszenia przepisów prawa była pozbawiona możności działania; nie można jednak żądać wznowienia, jeżeli przed uprawomocnieniem się wyroku niemożność działania ustała lub brak reprezentacji był podniesiony w drodze zarzutu albo strona potwierdziła dokonane czynności procesowe.</a:t>
            </a:r>
          </a:p>
          <a:p>
            <a:pPr marL="0" indent="0" algn="just">
              <a:buNone/>
            </a:pPr>
            <a:r>
              <a:rPr lang="pl-PL" sz="1550" dirty="0"/>
              <a:t>Podstawy:</a:t>
            </a:r>
          </a:p>
          <a:p>
            <a:pPr marL="514350" indent="-514350" algn="just">
              <a:buFont typeface="+mj-lt"/>
              <a:buAutoNum type="alphaLcParenR"/>
            </a:pPr>
            <a:r>
              <a:rPr lang="pl-PL" sz="1550" dirty="0"/>
              <a:t>W składzie sądu uczestniczyła osoba nieuprawniona,</a:t>
            </a:r>
          </a:p>
          <a:p>
            <a:pPr marL="514350" indent="-514350" algn="just">
              <a:buFont typeface="+mj-lt"/>
              <a:buAutoNum type="alphaLcParenR"/>
            </a:pPr>
            <a:r>
              <a:rPr lang="pl-PL" sz="1550" dirty="0"/>
              <a:t>Orzekał sędzia wyłączony z mocy ustawy, a strona przed uprawomocnieniem się wyroku nie mogła domagać się wyłączenia,</a:t>
            </a:r>
          </a:p>
          <a:p>
            <a:pPr marL="514350" indent="-514350" algn="just">
              <a:buFont typeface="+mj-lt"/>
              <a:buAutoNum type="alphaLcParenR"/>
            </a:pPr>
            <a:r>
              <a:rPr lang="pl-PL" sz="1550" dirty="0"/>
              <a:t>Strona nie miała zdolności sądowej,</a:t>
            </a:r>
          </a:p>
          <a:p>
            <a:pPr marL="514350" indent="-514350" algn="just">
              <a:buFont typeface="+mj-lt"/>
              <a:buAutoNum type="alphaLcParenR"/>
            </a:pPr>
            <a:r>
              <a:rPr lang="pl-PL" sz="1550" dirty="0"/>
              <a:t>Strona nie miała zdolności procesowej,</a:t>
            </a:r>
          </a:p>
          <a:p>
            <a:pPr marL="514350" indent="-514350" algn="just">
              <a:buFont typeface="+mj-lt"/>
              <a:buAutoNum type="alphaLcParenR"/>
            </a:pPr>
            <a:r>
              <a:rPr lang="pl-PL" sz="1550" dirty="0"/>
              <a:t>Strona nie była należycie reprezentowana, a brak reprezentacji nie był podniesiony w drodze zarzutu, a strona nie potwierdziła dokonanych czynności procesowych,</a:t>
            </a:r>
          </a:p>
          <a:p>
            <a:pPr marL="514350" indent="-514350" algn="just">
              <a:buFont typeface="+mj-lt"/>
              <a:buAutoNum type="alphaLcParenR"/>
            </a:pPr>
            <a:r>
              <a:rPr lang="pl-PL" sz="1550" dirty="0"/>
              <a:t>strona wskutek naruszenia przepisów prawa była pozbawiona możności działania, a przed uprawomocnieniem się wyroku niemożność działania nie ustała</a:t>
            </a:r>
          </a:p>
          <a:p>
            <a:pPr algn="just">
              <a:buFontTx/>
              <a:buChar char="-"/>
            </a:pPr>
            <a:endParaRPr lang="pl-PL" sz="1550" dirty="0"/>
          </a:p>
          <a:p>
            <a:pPr algn="just"/>
            <a:r>
              <a:rPr lang="pl-PL" sz="1550" dirty="0"/>
              <a:t>Należy zwrócić uwagę, że ww. podstawy nieważności nie są zakresowo tożsame z katalogiem podstaw nieważności wskazanym w art. 379 KPC.</a:t>
            </a:r>
          </a:p>
          <a:p>
            <a:pPr algn="just"/>
            <a:r>
              <a:rPr lang="pl-PL" sz="1550" dirty="0"/>
              <a:t>Tak jak zostało to już powiedziane, nie ma znaczenia czy ww. Podstawy nieważności miały wpływ na rozstrzygnięcie sądu. Wystarczy sam fakt wystąpienia jednej z ww. Podstaw, ażeby sąd uchylił wyrok i orzekł co do istoty.</a:t>
            </a:r>
          </a:p>
          <a:p>
            <a:pPr algn="just"/>
            <a:r>
              <a:rPr lang="pl-PL" sz="1550" dirty="0"/>
              <a:t>Podkreślić trzeba, że czasem relewantnym dla zaistnienia tych przesłanek jest czas przed uprawomocnieniem się wyroku (postanowienia).</a:t>
            </a:r>
          </a:p>
        </p:txBody>
      </p:sp>
      <p:sp>
        <p:nvSpPr>
          <p:cNvPr id="4" name="Rectangle 3">
            <a:extLst>
              <a:ext uri="{FF2B5EF4-FFF2-40B4-BE49-F238E27FC236}">
                <a16:creationId xmlns:a16="http://schemas.microsoft.com/office/drawing/2014/main" id="{5E38BD65-04FE-4553-814A-76A84DD60704}"/>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7" name="Picture 6">
            <a:hlinkClick r:id="rId2" action="ppaction://hlinksldjump" tooltip="powróć do slajdu &quot;To musisz wiedzieć&quot;!"/>
            <a:extLst>
              <a:ext uri="{FF2B5EF4-FFF2-40B4-BE49-F238E27FC236}">
                <a16:creationId xmlns:a16="http://schemas.microsoft.com/office/drawing/2014/main" id="{7EC44AAA-20E0-48B7-B25A-E8BE66BDFF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779704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B8455C-0DE5-46BB-88F9-C11EE7D38368}"/>
              </a:ext>
            </a:extLst>
          </p:cNvPr>
          <p:cNvSpPr/>
          <p:nvPr/>
        </p:nvSpPr>
        <p:spPr>
          <a:xfrm>
            <a:off x="180753" y="2211573"/>
            <a:ext cx="11865935" cy="2381692"/>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PRZYCZYNY NIEWAŻNOŚCI- ROZWINIĘCIE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467833"/>
            <a:ext cx="11865935" cy="6390166"/>
          </a:xfrm>
        </p:spPr>
        <p:txBody>
          <a:bodyPr>
            <a:normAutofit fontScale="55000" lnSpcReduction="20000"/>
          </a:bodyPr>
          <a:lstStyle/>
          <a:p>
            <a:pPr marL="0" indent="0" algn="just">
              <a:buNone/>
            </a:pPr>
            <a:r>
              <a:rPr lang="pl-PL" sz="3300" b="1" dirty="0"/>
              <a:t>Ad. A- W składzie sądu uczestniczyła osoba nieuprawniona</a:t>
            </a:r>
          </a:p>
          <a:p>
            <a:pPr marL="0" indent="0" algn="just">
              <a:buNone/>
            </a:pPr>
            <a:r>
              <a:rPr lang="pl-PL" dirty="0"/>
              <a:t>Osoba nieuprawniona: np. sędzia niższej instancji orzekał w sądzie wyższej instancji, nie będąc należycie delegowany do orzekania w tym sądzie, ławnik, któremu skończyła się kadencja</a:t>
            </a:r>
          </a:p>
          <a:p>
            <a:pPr marL="0" indent="0" algn="just">
              <a:buNone/>
            </a:pPr>
            <a:endParaRPr lang="pl-PL" dirty="0"/>
          </a:p>
          <a:p>
            <a:pPr marL="0" indent="0" algn="just">
              <a:buNone/>
            </a:pPr>
            <a:r>
              <a:rPr lang="pl-PL" dirty="0"/>
              <a:t>Co z sytuacją sędziów powołanych przez nową KRS? Czy można skutecznie powoływać się na przesłankę, że w składzie sądu uczestniczyła osoba nieuprawniona?</a:t>
            </a:r>
          </a:p>
          <a:p>
            <a:pPr marL="0" indent="0" algn="just">
              <a:buNone/>
            </a:pPr>
            <a:r>
              <a:rPr lang="pl-PL" dirty="0"/>
              <a:t>Zgodnie z uchwałą SN z dnia 23 stycznia 2020 r., sygn. BSA I-4110-1/20 (dostęp SIP LEX):</a:t>
            </a:r>
          </a:p>
          <a:p>
            <a:pPr marL="0" indent="0" algn="just">
              <a:buNone/>
            </a:pPr>
            <a:r>
              <a:rPr lang="pl-PL" dirty="0"/>
              <a:t>„Chociaż z przepisów wynika, że sąd musi brać pod uwagę z urzędu, czy jego skład jest zgodny z prawem (art. 379 pkt 4 k.p.c.), a sytuacja, w której w składzie sądu uczestniczyła osoba nieuprawniona, stanowi podstawę wznowienia prawomocnie zakończonego postępowania (art. 401 pkt 1 k.p.c.), to w prawie polskim nie przewidziano wprost żadnej szczególnej procedury lub środka, pozwalających stronie na kwestionowanie skuteczności powołania do pełnienia urzędu sędziego osoby zasiadającej w składzie orzekającym, jeżeli nastąpiło ono w okolicznościach powodujących następnie wątpliwości co do tego, czy osoba, która je uzyskała jest zdolna do sprawowania wymiaru sprawiedliwości w składzie sądu z zachowaniem niezawisłości i bezstronności. Badanie okoliczności, w jakich sędzia uzyskał powołanie do pełnienia urzędu, gdyby okoliczności te odbiegały od przyjętych zasad obsadzania tych urzędów, musi zatem odbywać się na płaszczyźnie oceny, czy skład sądu orzekającego w sprawie był zgodny z przepisami prawa. Konieczność objęcia oceną z urzędu tej okoliczności oznacza, że sąd weryfikujący własny status lub weryfikujący status innego składu sądu w związku z prowadzeniem kontroli poziomej lub instancyjnej wydanego w sprawie orzeczenia, nie może pominąć - znanych mu z urzędu, ze względu na stan systemu prawa, na gruncie którego wykonuje zadania z zakresu wymiaru sprawiedliwości - uregulowań ustrojowych, których zastosowanie zdecydowało o objęciu urzędu przez sędziego, który prowadzi postępowanie lub wydał orzeczenie w sprawie. Założenie, że wymiar sprawiedliwości ma sprawować tylko sąd niezależny, w składzie którego zasiadają niezawiśli i bezstronni sędziowie, wyrażone w art. 45 ust. 1 Konstytucji RP, art. 6 ust. 1 EKOPCz i art. 47 KPP, musi być zrealizowane przy wykorzystaniu tych instrumentów procesowych, które ustawodawca oddał do dyspozycji zarówno sądowi prowadzącemu postępowanie, jak i stronom, z udziałem których ono się toczy.”</a:t>
            </a:r>
          </a:p>
          <a:p>
            <a:pPr marL="0" indent="0" algn="just">
              <a:buNone/>
            </a:pPr>
            <a:r>
              <a:rPr lang="pl-PL" dirty="0"/>
              <a:t>W tej samej uchwale, w przypadku omówienia przesłanki fakt faktem karnoprocesowej ale będącej literalnym powtórzeniem przesłanki wznowienia (uczestniczyła osoba nieuprawniona), SN stwierdza, że, „przesłanka braku uprawnienia do orzekania (...) ma charakter czysto formalny i jest związana ze spełnieniem przewidzianych w ustawie warunków uzyskania statusu sędziego. Odnosi się ona do uprawnień o charakterze generalnym, uzyskanych bezpośrednio na podstawie ustawy. Te generalne uprawnienia nie przesądzają jednak jeszcze tego, że udział danej osoby w składzie sądu, w określonym kontekście sytuacyjnym, oznacza należytą obsadę tego sądu”.</a:t>
            </a:r>
          </a:p>
          <a:p>
            <a:pPr marL="0" indent="0" algn="just">
              <a:buNone/>
            </a:pPr>
            <a:endParaRPr lang="pl-PL" dirty="0"/>
          </a:p>
          <a:p>
            <a:pPr marL="0" indent="0" algn="just">
              <a:buNone/>
            </a:pPr>
            <a:r>
              <a:rPr lang="pl-PL" dirty="0"/>
              <a:t>Jak widać, SN w omawianej uchwale swoje rozważania kierował w głównej mierze w stronę składu sądu sprzecznego z przepisami prawa, co nie jest przesłanką nieważności dla skargi o wznowienie postępowania. Przyjmując jednak koncepcję zakładającą, że przesłanka dotycząca osoby nieuprawnionej może też dotyczyć sędziego powołanego przez nową KRS należałoby wykazać, że w tej konkretnej sprawie mogło dojść do naruszenia standardów niezawisłości i niezależności [dotyczy spraw po 23 stycznia 2020 r.]</a:t>
            </a:r>
          </a:p>
          <a:p>
            <a:pPr marL="0" indent="0" algn="just">
              <a:buNone/>
            </a:pPr>
            <a:endParaRPr lang="pl-PL" dirty="0"/>
          </a:p>
          <a:p>
            <a:pPr marL="0" indent="0" algn="just">
              <a:buNone/>
            </a:pPr>
            <a:endParaRPr lang="pl-PL" dirty="0"/>
          </a:p>
        </p:txBody>
      </p:sp>
      <p:sp>
        <p:nvSpPr>
          <p:cNvPr id="4" name="Rectangle 3">
            <a:extLst>
              <a:ext uri="{FF2B5EF4-FFF2-40B4-BE49-F238E27FC236}">
                <a16:creationId xmlns:a16="http://schemas.microsoft.com/office/drawing/2014/main" id="{514AAEFD-EE60-4BFA-A7A1-019662E95CB4}"/>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6" name="Picture 5">
            <a:hlinkClick r:id="rId2" action="ppaction://hlinksldjump" tooltip="powróć do slajdu &quot;To musisz wiedzieć&quot;!"/>
            <a:extLst>
              <a:ext uri="{FF2B5EF4-FFF2-40B4-BE49-F238E27FC236}">
                <a16:creationId xmlns:a16="http://schemas.microsoft.com/office/drawing/2014/main" id="{3656B577-5F74-4153-9B00-8AF85267CB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3391277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PRZYCZYNY NIEWAŻNOŚCI- ROZWINIĘCIE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850605"/>
            <a:ext cx="11865935" cy="5784109"/>
          </a:xfrm>
        </p:spPr>
        <p:txBody>
          <a:bodyPr>
            <a:normAutofit fontScale="70000" lnSpcReduction="20000"/>
          </a:bodyPr>
          <a:lstStyle/>
          <a:p>
            <a:pPr marL="0" indent="0" algn="just">
              <a:buNone/>
            </a:pPr>
            <a:r>
              <a:rPr lang="pl-PL" sz="2600" b="1" dirty="0"/>
              <a:t>Ad. B Orzekał sędzia wyłączony z mocy ustawy, a strona przed uprawomocnieniem się wyroku nie mogła domagać się wyłączenia</a:t>
            </a:r>
          </a:p>
          <a:p>
            <a:pPr marL="0" indent="0" algn="just">
              <a:buNone/>
            </a:pPr>
            <a:endParaRPr lang="pl-PL" dirty="0"/>
          </a:p>
          <a:p>
            <a:pPr algn="just"/>
            <a:r>
              <a:rPr lang="pl-PL" dirty="0"/>
              <a:t>Na samym początku należy stwierdzić, że przesłanka z art. 401 KPC nie jest tożsama z przesłanką z 379 pkt 4 KPC (Nieważność postępowania zachodzi, jeżeli w rozpoznaniu sprawy brał udział sędzia wyłączony z mocy ustawy).</a:t>
            </a:r>
          </a:p>
          <a:p>
            <a:pPr algn="just"/>
            <a:endParaRPr lang="pl-PL" dirty="0"/>
          </a:p>
          <a:p>
            <a:pPr algn="just"/>
            <a:r>
              <a:rPr lang="pl-PL" dirty="0"/>
              <a:t>W przypadku bowiem przesłanki nieważności będącej podstawą wznowienia postępowania mamy do czynienia z sędzią, który orzekał, a nie tylko brał udział w rozpoznaniu sprawy.</a:t>
            </a:r>
          </a:p>
          <a:p>
            <a:pPr algn="just"/>
            <a:endParaRPr lang="pl-PL" dirty="0"/>
          </a:p>
          <a:p>
            <a:pPr algn="just"/>
            <a:r>
              <a:rPr lang="pl-PL" dirty="0"/>
              <a:t>Należy zwrócić uwagę, że podstawa ta dotyczy tylko sytuacji z art. 48 KPC (iudex inhabilis), nie 49 KPC. Nie będą więc podstawą wznowienia przesłanki wyłączenia sędziego w drodze postanowienia sądu (iudex suspectus).</a:t>
            </a:r>
          </a:p>
          <a:p>
            <a:pPr marL="0" indent="0" algn="just">
              <a:buNone/>
            </a:pPr>
            <a:endParaRPr lang="pl-PL" dirty="0"/>
          </a:p>
          <a:p>
            <a:pPr algn="just"/>
            <a:r>
              <a:rPr lang="pl-PL" dirty="0"/>
              <a:t>Przyjmuje się, że może tutaj chodzić o jakiekolwiek orzeczenie wydane w toku sprawy, np. w przedmiocie zwolnienia od kosztów. Uwaga! Nie bierzemy tutaj pod uwagę zarządzeń (nie są one orzeczeniami).</a:t>
            </a:r>
          </a:p>
          <a:p>
            <a:pPr marL="0" indent="0" algn="just">
              <a:buNone/>
            </a:pPr>
            <a:endParaRPr lang="pl-PL" dirty="0"/>
          </a:p>
          <a:p>
            <a:pPr algn="just"/>
            <a:r>
              <a:rPr lang="pl-PL" dirty="0"/>
              <a:t>„strona przed uprawomocnieniem się wyroku nie mogła domagać się wyłączenia” - wystarczy, że strona nie wiedziała o przyczynie uzasadniającej wyłączenie. Strona musiała dowiedzieć się o przyczynie wyłączenia dopiero po uprawomocnieniu się wyroku.</a:t>
            </a:r>
          </a:p>
          <a:p>
            <a:pPr marL="0" indent="0" algn="just">
              <a:buNone/>
            </a:pPr>
            <a:endParaRPr lang="pl-PL" dirty="0"/>
          </a:p>
          <a:p>
            <a:pPr marL="0" indent="0" algn="just">
              <a:buNone/>
            </a:pPr>
            <a:endParaRPr lang="pl-PL" dirty="0"/>
          </a:p>
        </p:txBody>
      </p:sp>
      <p:sp>
        <p:nvSpPr>
          <p:cNvPr id="4" name="Rectangle 3">
            <a:extLst>
              <a:ext uri="{FF2B5EF4-FFF2-40B4-BE49-F238E27FC236}">
                <a16:creationId xmlns:a16="http://schemas.microsoft.com/office/drawing/2014/main" id="{27B3B4EC-9EB7-485B-B522-7245E52ABB13}"/>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 name="Picture 4">
            <a:hlinkClick r:id="rId2" action="ppaction://hlinksldjump" tooltip="powróć do slajdu &quot;To musisz wiedzieć&quot;!"/>
            <a:extLst>
              <a:ext uri="{FF2B5EF4-FFF2-40B4-BE49-F238E27FC236}">
                <a16:creationId xmlns:a16="http://schemas.microsoft.com/office/drawing/2014/main" id="{242B68D4-8E78-4C8D-9B8F-9D7C66B293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4146222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70D61A8-8AE9-492F-A3E7-9D83E2F005FC}"/>
              </a:ext>
            </a:extLst>
          </p:cNvPr>
          <p:cNvSpPr/>
          <p:nvPr/>
        </p:nvSpPr>
        <p:spPr>
          <a:xfrm>
            <a:off x="180753" y="4316819"/>
            <a:ext cx="11865935" cy="2424223"/>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Rectangle 4">
            <a:extLst>
              <a:ext uri="{FF2B5EF4-FFF2-40B4-BE49-F238E27FC236}">
                <a16:creationId xmlns:a16="http://schemas.microsoft.com/office/drawing/2014/main" id="{4387591B-897A-4376-AB61-A2A13660FFBF}"/>
              </a:ext>
            </a:extLst>
          </p:cNvPr>
          <p:cNvSpPr/>
          <p:nvPr/>
        </p:nvSpPr>
        <p:spPr>
          <a:xfrm>
            <a:off x="180753" y="1573619"/>
            <a:ext cx="11865935" cy="1360967"/>
          </a:xfrm>
          <a:prstGeom prst="rect">
            <a:avLst/>
          </a:prstGeom>
          <a:solidFill>
            <a:srgbClr val="FDB9B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a:extLst>
              <a:ext uri="{FF2B5EF4-FFF2-40B4-BE49-F238E27FC236}">
                <a16:creationId xmlns:a16="http://schemas.microsoft.com/office/drawing/2014/main" id="{B43C0FBB-D439-4202-BAB9-E7B430612BC0}"/>
              </a:ext>
            </a:extLst>
          </p:cNvPr>
          <p:cNvSpPr>
            <a:spLocks noGrp="1"/>
          </p:cNvSpPr>
          <p:nvPr>
            <p:ph type="title"/>
          </p:nvPr>
        </p:nvSpPr>
        <p:spPr>
          <a:xfrm>
            <a:off x="0" y="1"/>
            <a:ext cx="10515600" cy="542260"/>
          </a:xfrm>
        </p:spPr>
        <p:txBody>
          <a:bodyPr>
            <a:normAutofit/>
          </a:bodyPr>
          <a:lstStyle/>
          <a:p>
            <a:r>
              <a:rPr lang="pl-PL" sz="2800" dirty="0"/>
              <a:t>PRZYCZYNY NIEWAŻNOŚCI- ROZWINIĘCIE</a:t>
            </a:r>
          </a:p>
        </p:txBody>
      </p:sp>
      <p:sp>
        <p:nvSpPr>
          <p:cNvPr id="3" name="Content Placeholder 2">
            <a:extLst>
              <a:ext uri="{FF2B5EF4-FFF2-40B4-BE49-F238E27FC236}">
                <a16:creationId xmlns:a16="http://schemas.microsoft.com/office/drawing/2014/main" id="{7760720C-3838-4B96-BEE5-D392FB5080E5}"/>
              </a:ext>
            </a:extLst>
          </p:cNvPr>
          <p:cNvSpPr>
            <a:spLocks noGrp="1"/>
          </p:cNvSpPr>
          <p:nvPr>
            <p:ph idx="1"/>
          </p:nvPr>
        </p:nvSpPr>
        <p:spPr>
          <a:xfrm>
            <a:off x="180753" y="467833"/>
            <a:ext cx="11865935" cy="6390166"/>
          </a:xfrm>
        </p:spPr>
        <p:txBody>
          <a:bodyPr>
            <a:noAutofit/>
          </a:bodyPr>
          <a:lstStyle/>
          <a:p>
            <a:pPr marL="0" indent="0" algn="just">
              <a:buNone/>
            </a:pPr>
            <a:r>
              <a:rPr lang="pl-PL" sz="1800" b="1" dirty="0"/>
              <a:t>Ad. C, D, E Strona nie miała zdolności sądowej, Strona nie miała zdolności procesowej, Strona nie była należycie reprezentowana, a brak reprezentacji nie był podniesiony w drodze zarzutu, a strona nie potwierdziła dokonanych czynności procesowych</a:t>
            </a:r>
          </a:p>
          <a:p>
            <a:pPr algn="just"/>
            <a:r>
              <a:rPr lang="pl-PL" sz="1200" dirty="0"/>
              <a:t>Nie będzie możliwe wzruszenie postępowania na tej podstawie, jeżeli którakolwiek ze stron dalej nie posiada przymiotu zdolności sądowej czy procesowej.</a:t>
            </a:r>
          </a:p>
          <a:p>
            <a:pPr marL="0" indent="0" algn="just">
              <a:buNone/>
            </a:pPr>
            <a:r>
              <a:rPr lang="pl-PL" sz="1200" dirty="0"/>
              <a:t>Zarzut polegający na tym, że strona nie była reprezentowana przez profesjonalnego pełnomocnika, nie może być rozumiany jako nienależyte reprezentowanie w rozumieniu art. 401 pkt 2 KPC. Nienależyta reprezentacja strony powodująca nieważność postępowania uzasadniającą jego wznowienie odnosi się w pierwszej kolejności do osób prawnych oraz do jednostek organizacyjnych, o których mowa w art. 33[1] KC. W odniesieniu do osób fizycznych w grę może ewentualnie wchodzić sytuacja, kiedy strona nie ma przedstawiciela ustawowego, co powoduje niemożliwość dokonywania przez nią czynności procesowych. Brak należytej reprezentacji strony w rozumieniu art. 401 pkt 2 KPC występuje wtedy, gdy przedstawiciel ustawowy strony niemającej zdolności procesowej utracił ten przymiot, nie oznacza natomiast braku pełnomocnika procesowego.</a:t>
            </a:r>
          </a:p>
          <a:p>
            <a:pPr algn="just">
              <a:buFontTx/>
              <a:buChar char="-"/>
            </a:pPr>
            <a:r>
              <a:rPr lang="pl-PL" sz="1200" dirty="0"/>
              <a:t>Postanowienie SN z dnia 21 kwietnia 2011 r., sygn. III PO 1/11, Legalis</a:t>
            </a:r>
          </a:p>
          <a:p>
            <a:pPr algn="just">
              <a:buFontTx/>
              <a:buChar char="-"/>
            </a:pPr>
            <a:endParaRPr lang="pl-PL" sz="1200" dirty="0"/>
          </a:p>
          <a:p>
            <a:pPr marL="808038" algn="just"/>
            <a:r>
              <a:rPr lang="pl-PL" sz="1200" dirty="0"/>
              <a:t>Proszę zwrócić uwagę, że nie jest tak jak podnoszą niektórzy przedstawiciele doktryny, że SN w ww. postanowieniu wyłączył spoza zakresu terminu „nienależytej reprezentacji” sytuacje związane z wadliwością pełnomocnictwa w ogóle, a jedynie wskazał, że brak posiadania pełnomocnika profesjonalnego nie jest samo w sobie przejawem braku nienależytej reprezentacji! </a:t>
            </a:r>
          </a:p>
          <a:p>
            <a:pPr algn="just"/>
            <a:r>
              <a:rPr lang="pl-PL" sz="1200" dirty="0"/>
              <a:t>Uznać więc należy, że wady związane z wadliwością w sferze pełnomocnictwa procesowego mogą wchodzić w zakres nienależytej reprezentacji.</a:t>
            </a:r>
          </a:p>
          <a:p>
            <a:pPr marL="0" indent="0" algn="just">
              <a:buNone/>
            </a:pPr>
            <a:r>
              <a:rPr lang="pl-PL" sz="1200" dirty="0"/>
              <a:t>Zgodnie z orzecznictwem SN mamy w przypadku przesłanki dot. nienależytej reprezentacji ograniczenie podmiotowe:</a:t>
            </a:r>
          </a:p>
          <a:p>
            <a:pPr marL="0" indent="0" algn="just">
              <a:buNone/>
            </a:pPr>
            <a:r>
              <a:rPr lang="pl-PL" sz="1200" dirty="0"/>
              <a:t>1. Skarga o wznowienie postępowania z powodu nieważności wywołanej brakiem należytej reprezentacji (art. 401 pkt 2 KPC) przysługuje tylko tej stronie, która była nienależycie reprezentowana. Tylko bowiem taka strona może znaleźć się w sytuacji, o której mowa w art. 407 KPC, jako że jedynie do takiej strony może odnosić się sformułowanie tego przepisu: „dowiedziała się o wyroku”.</a:t>
            </a:r>
          </a:p>
          <a:p>
            <a:pPr marL="0" indent="0" algn="just">
              <a:buNone/>
            </a:pPr>
            <a:r>
              <a:rPr lang="pl-PL" sz="1200" dirty="0"/>
              <a:t>2. Podmiotowe ograniczenie dopuszczalności powołania się na podstawę wznowienia w postaci braku zdolności sądowej nie wynika natomiast ani z art. 401 pkt 2, ani z art. 407 KPC. Dlatego w orzecznictwie Sądu Najwyższego przyjęto, że na brak zdolności sądowej jako podstawę wznowienia powołać się może każda ze stron zakończonego postępowania.</a:t>
            </a:r>
          </a:p>
          <a:p>
            <a:pPr algn="just">
              <a:buFontTx/>
              <a:buChar char="-"/>
            </a:pPr>
            <a:r>
              <a:rPr lang="pl-PL" sz="1200" dirty="0"/>
              <a:t>Postanowienie SN z dnia 20 marca 2014 r., sygn. II CZ 111/13, Legalis.</a:t>
            </a:r>
          </a:p>
          <a:p>
            <a:pPr marL="0" indent="0" algn="just">
              <a:buNone/>
            </a:pPr>
            <a:r>
              <a:rPr lang="pl-PL" sz="1200" dirty="0"/>
              <a:t>Możność żądania wznowienia postępowania z powodu nieważności wywołanej brakiem należytej reprezentacji (art. 401 pkt 2 KPC) z oczywistych względów dotyczy tylko tej strony, która była nienależycie reprezentowana i przez to ona sama lub jej organ lub ewentualny przedstawiciel ustawowy nie wiedzieli o toczącym się postępowaniu. Tylko taka strona może się znaleźć w sytuacji, o której mowa w art. 407 KPC, bo tylko do takiej strony może odnosić się sformułowanie "dowiedziała się o wyroku". W przeciwnym razie nie byłoby w ogóle możliwe obliczanie terminu z art. 407 KPC.</a:t>
            </a:r>
          </a:p>
          <a:p>
            <a:pPr marL="0" indent="0" algn="just">
              <a:buNone/>
            </a:pPr>
            <a:r>
              <a:rPr lang="pl-PL" sz="1200" dirty="0"/>
              <a:t>- Postanowienie SN z dnia 19 listopada 2003 r., sygn. V CZ 111/03, Legalis</a:t>
            </a:r>
          </a:p>
        </p:txBody>
      </p:sp>
      <p:sp>
        <p:nvSpPr>
          <p:cNvPr id="4" name="Rectangle 3">
            <a:extLst>
              <a:ext uri="{FF2B5EF4-FFF2-40B4-BE49-F238E27FC236}">
                <a16:creationId xmlns:a16="http://schemas.microsoft.com/office/drawing/2014/main" id="{401F2461-E75C-4DAA-950D-924B19499C86}"/>
              </a:ext>
            </a:extLst>
          </p:cNvPr>
          <p:cNvSpPr/>
          <p:nvPr/>
        </p:nvSpPr>
        <p:spPr>
          <a:xfrm>
            <a:off x="0" y="0"/>
            <a:ext cx="12192000" cy="68580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8" name="Picture 7">
            <a:extLst>
              <a:ext uri="{FF2B5EF4-FFF2-40B4-BE49-F238E27FC236}">
                <a16:creationId xmlns:a16="http://schemas.microsoft.com/office/drawing/2014/main" id="{3B188C84-6B74-41F5-B629-E769268B15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118" y="3139632"/>
            <a:ext cx="525571" cy="525571"/>
          </a:xfrm>
          <a:prstGeom prst="rect">
            <a:avLst/>
          </a:prstGeom>
        </p:spPr>
      </p:pic>
      <p:pic>
        <p:nvPicPr>
          <p:cNvPr id="9" name="Picture 8">
            <a:hlinkClick r:id="rId3" action="ppaction://hlinksldjump" tooltip="powróć do slajdu &quot;To musisz wiedzieć&quot;!"/>
            <a:extLst>
              <a:ext uri="{FF2B5EF4-FFF2-40B4-BE49-F238E27FC236}">
                <a16:creationId xmlns:a16="http://schemas.microsoft.com/office/drawing/2014/main" id="{CF6D1A4F-EE24-4428-8BFF-6676084D9C6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84913" y="6315739"/>
            <a:ext cx="461775" cy="461775"/>
          </a:xfrm>
          <a:prstGeom prst="rect">
            <a:avLst/>
          </a:prstGeom>
        </p:spPr>
      </p:pic>
    </p:spTree>
    <p:extLst>
      <p:ext uri="{BB962C8B-B14F-4D97-AF65-F5344CB8AC3E}">
        <p14:creationId xmlns:p14="http://schemas.microsoft.com/office/powerpoint/2010/main" val="761995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4C45BB15EBE7584DA6CD114B7EBB8E0B" ma:contentTypeVersion="5" ma:contentTypeDescription="Utwórz nowy dokument." ma:contentTypeScope="" ma:versionID="02fa5f2e04df051299c20410bb31c7ce">
  <xsd:schema xmlns:xsd="http://www.w3.org/2001/XMLSchema" xmlns:xs="http://www.w3.org/2001/XMLSchema" xmlns:p="http://schemas.microsoft.com/office/2006/metadata/properties" xmlns:ns2="d448033f-6250-49be-9b84-7fcdb5ebcbec" targetNamespace="http://schemas.microsoft.com/office/2006/metadata/properties" ma:root="true" ma:fieldsID="c02865e8dde0906a752c605750f43462" ns2:_="">
    <xsd:import namespace="d448033f-6250-49be-9b84-7fcdb5ebcbe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48033f-6250-49be-9b84-7fcdb5ebcb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SearchProperties" ma:index="1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4E108CA-7544-4122-8C75-4AB5F9BA3165}">
  <ds:schemaRefs>
    <ds:schemaRef ds:uri="http://schemas.microsoft.com/sharepoint/v3/contenttype/forms"/>
  </ds:schemaRefs>
</ds:datastoreItem>
</file>

<file path=customXml/itemProps2.xml><?xml version="1.0" encoding="utf-8"?>
<ds:datastoreItem xmlns:ds="http://schemas.openxmlformats.org/officeDocument/2006/customXml" ds:itemID="{125AAA9C-A30F-41BF-89CE-D54B260079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48033f-6250-49be-9b84-7fcdb5ebcb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6B8E416-30F3-425A-ACBF-5B4CC556E64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2337</TotalTime>
  <Words>13175</Words>
  <Application>Microsoft Office PowerPoint</Application>
  <PresentationFormat>Panoramiczny</PresentationFormat>
  <Paragraphs>732</Paragraphs>
  <Slides>50</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50</vt:i4>
      </vt:variant>
    </vt:vector>
  </HeadingPairs>
  <TitlesOfParts>
    <vt:vector size="57" baseType="lpstr">
      <vt:lpstr>Arial</vt:lpstr>
      <vt:lpstr>Arial Narrow</vt:lpstr>
      <vt:lpstr>Calibri</vt:lpstr>
      <vt:lpstr>Calibri Light</vt:lpstr>
      <vt:lpstr>Open Sans</vt:lpstr>
      <vt:lpstr>Wingdings</vt:lpstr>
      <vt:lpstr>Office Theme</vt:lpstr>
      <vt:lpstr>SKARGA O WZNOWIENIE POSTĘPOWANIA</vt:lpstr>
      <vt:lpstr>Wiadomości wstępne</vt:lpstr>
      <vt:lpstr>Sporny charakter skargi o wznowienia postępowania</vt:lpstr>
      <vt:lpstr>Niedopuszczalność skargi</vt:lpstr>
      <vt:lpstr>PODSTAWY WZNOWIENIA POSTĘPOWANIA</vt:lpstr>
      <vt:lpstr>PRZYCZYNY NIEWAŻNOŚCI</vt:lpstr>
      <vt:lpstr>PRZYCZYNY NIEWAŻNOŚCI- ROZWINIĘCIE</vt:lpstr>
      <vt:lpstr>PRZYCZYNY NIEWAŻNOŚCI- ROZWINIĘCIE</vt:lpstr>
      <vt:lpstr>PRZYCZYNY NIEWAŻNOŚCI- ROZWINIĘCIE</vt:lpstr>
      <vt:lpstr>PRZYCZYNY NIEWAŻNOŚCI- ROZWINIĘCIE</vt:lpstr>
      <vt:lpstr>Przyczyna niezgodności aktu normatywnego z Konstytucją (art. 4011 KPC) </vt:lpstr>
      <vt:lpstr>PODSTAWY RESTYTUCYJNE</vt:lpstr>
      <vt:lpstr>PODSTAWY RESTYTUCYJNE- ROZWINIĘCIE</vt:lpstr>
      <vt:lpstr>PODSTAWY RESTYTUCYJNE- ROZWINIĘCIE</vt:lpstr>
      <vt:lpstr>PODSTAWY RESTYTUCYJNE- ROZWINIĘCIE</vt:lpstr>
      <vt:lpstr>PODSTAWY RESTYTUCYJNE- ROZWINIĘCIE</vt:lpstr>
      <vt:lpstr>PODSTAWY RESTYTUCYJNE- ROZWINIĘCIE</vt:lpstr>
      <vt:lpstr>PODSTAWY RESTYTUCYJNE- ROZWINIĘCIE</vt:lpstr>
      <vt:lpstr>WŁAŚCIWOŚĆ SĄDU PRZY WZNOWIENIU POSTĘPOWANIA</vt:lpstr>
      <vt:lpstr>TERMIN NA WNIESIENIE SKARGI</vt:lpstr>
      <vt:lpstr>WYMOGI FORMALNE SKARGI</vt:lpstr>
      <vt:lpstr>LEGITYMACJA DO WNIESIENIA SKARGI</vt:lpstr>
      <vt:lpstr>WYMOGI FORMALNE SKARGI- ROZSZERZENIE</vt:lpstr>
      <vt:lpstr>BADANIE SKARGI</vt:lpstr>
      <vt:lpstr>PONOWNE ROZPOZNANIE</vt:lpstr>
      <vt:lpstr>POZOSTAŁE INFORMACJE</vt:lpstr>
      <vt:lpstr>TO MUSISZ WIEDZIEĆ!</vt:lpstr>
      <vt:lpstr>SKARGA O STWIERDZENIE NIEZGODNOŚCI Z PRAWEM PRAWOMOCNEGO ORZECZENIAWZNOWIENIE POSTĘPOWANIA</vt:lpstr>
      <vt:lpstr>PODSTAWOWE INFORMACJE</vt:lpstr>
      <vt:lpstr>DOPUSZCZALNOŚĆ SKARGI</vt:lpstr>
      <vt:lpstr>WYJĄTKOWY WYPADEK DOPUSZCZALNOŚCI SKARGI</vt:lpstr>
      <vt:lpstr>KIEDY NIE WNIESIEMY SKARGI</vt:lpstr>
      <vt:lpstr>SPRZECZNOŚĆ Z PRAWEM</vt:lpstr>
      <vt:lpstr>BEZ PREJUDYKATU</vt:lpstr>
      <vt:lpstr>LEGITYMOWANI</vt:lpstr>
      <vt:lpstr>PODSTAWY SKARGI</vt:lpstr>
      <vt:lpstr>WYMOGI SKARGI</vt:lpstr>
      <vt:lpstr>WYMOGI KONSTRUKCYJNE SKARGI</vt:lpstr>
      <vt:lpstr>SĄD WŁAŚCIWY DO WNIESIENIA SKARGI, TERMIN</vt:lpstr>
      <vt:lpstr>Wstępna kontrola SN</vt:lpstr>
      <vt:lpstr>GRANICE</vt:lpstr>
      <vt:lpstr>ROZSTRZYGNIĘCIA SN</vt:lpstr>
      <vt:lpstr>TO MUSISZ WIEDZIEĆ!</vt:lpstr>
      <vt:lpstr>SKARGA NADZWYCZAJNA</vt:lpstr>
      <vt:lpstr>USTAWA O SN</vt:lpstr>
      <vt:lpstr>PODMIOTY LEGITYMOWANE, TERMIN</vt:lpstr>
      <vt:lpstr>WARUNKI DOPUSZCZALNOŚCI SKARGI</vt:lpstr>
      <vt:lpstr>WYMOGI SKARGI</vt:lpstr>
      <vt:lpstr>SKŁAD SN</vt:lpstr>
      <vt:lpstr>ROZSTRZYGNIĘCIA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SKARGA O WZNOWIENIE POSTĘPOWANIA</dc:title>
  <dc:creator>Martyna Nowak</dc:creator>
  <cp:lastModifiedBy>Martyna Nowak</cp:lastModifiedBy>
  <cp:revision>122</cp:revision>
  <dcterms:created xsi:type="dcterms:W3CDTF">2020-04-05T08:16:40Z</dcterms:created>
  <dcterms:modified xsi:type="dcterms:W3CDTF">2023-05-12T09:47:08Z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0x0101004C45BB15EBE7584DA6CD114B7EBB8E0B</vt:lpwstr>
  </property>
</Properties>
</file>