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259" r:id="rId4"/>
    <p:sldId id="261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79" r:id="rId27"/>
    <p:sldId id="257" r:id="rId28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CAC042-2E88-4503-8981-77CA1FB291EF}" v="5494" dt="2023-01-11T05:59:17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123" d="100"/>
          <a:sy n="123" d="100"/>
        </p:scale>
        <p:origin x="-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9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9B45A65F-8493-45A2-A4B2-759F325264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A76D2CC-F095-4DB9-9771-984617F2D4E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7A02D-5114-452A-849E-8E7A528F9F7D}" type="datetime1">
              <a:rPr lang="pl-PL" smtClean="0"/>
              <a:t>17.01.2024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1D8F1B7-77E0-49AC-B829-863DC1540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3659EA4-F0BA-492C-8231-DE39FDA0CB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5FC5C-C3B2-4374-A4E9-A1FEF81A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4823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A3927-BD6B-4DD3-B036-796979EA3537}" type="datetime1">
              <a:rPr lang="pl-PL" smtClean="0"/>
              <a:pPr/>
              <a:t>17.01.2024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CB226-7304-45F9-82E8-0A2EC700C10B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53426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12971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070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82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3621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5638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55255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0082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74146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53387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6783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651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27139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467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921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74273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01911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18020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26081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274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3441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303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194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1027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1017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967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1165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CB226-7304-45F9-82E8-0A2EC700C10B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661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Łącznik prosty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Prostokąt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Prostokąt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Trójkąt równoramienny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Prostokąt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Prostokąt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Prostokąt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Trójkąt równoramienny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Trójkąt równoramienny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rtlCol="0"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rtlCol="0"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B0CE96-D7E6-40D5-B041-69EA11B591BC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6B446E-F2A7-45DE-A752-E8F411049620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23" name="Tekst — symbol zastępczy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97DDD7-255A-4CE2-B241-9F0886593E3B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  <p:sp>
        <p:nvSpPr>
          <p:cNvPr id="20" name="Pole tekstowe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pl-PL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„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pl-PL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pl-PL" noProof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rtlCol="0" anchor="b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E550CB-DFD8-4D23-A9E2-BD888090FD05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— 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23" name="Tekst — symbol zastępczy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1B2F8C-9CE0-495D-8968-E22445D8843E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  <p:sp>
        <p:nvSpPr>
          <p:cNvPr id="24" name="Pole tekstowe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pl-PL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„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pl-PL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23" name="Tekst — symbol zastępczy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1AF084-A33B-430B-A111-E695A1B55E56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B1F0DD-6D72-4722-9191-401F3ECE0E61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333C77-0158-454C-844F-B7AB9BD7DAD4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rtlCol="0" anchor="ctr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0171B9-097B-438A-890A-712728AF462B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A22516-AFF5-4073-9B07-DF889CC79C88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BBE1AB-5B86-4F8A-AD36-A22EB526FE25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FC0FCC-C0E2-4EB1-9346-55582A35F22C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FF9F0C5-380F-41C2-899A-BAC0F0927E16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0DB5F5-8EBC-4204-A721-9AC81A84ABF8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6C3063-A706-4595-8417-D3462CD3A419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5F1B5B-1C7C-445C-9894-F11EE52248D3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rtlCol="0" anchor="b">
            <a:normAutofit/>
          </a:bodyPr>
          <a:lstStyle>
            <a:lvl1pPr>
              <a:defRPr sz="20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2AF2A4-9AA4-4872-B52D-0A146AA4F604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794F66-4C0C-4A58-9125-0D3564138734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Łącznik prosty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Prostokąt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Prostokąt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Trójkąt równoramienny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Prostokąt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Prostokąt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Prostokąt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Trójkąt równoramienny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Trójkąt równoramienny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A8E67B9-5F3D-4D02-977C-B78FF8A17043}" type="datetime1">
              <a:rPr lang="pl-PL" noProof="0" smtClean="0"/>
              <a:t>17.01.2024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/>
              <a:t>Banki. Polityka pieniężna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pl-PL" dirty="0"/>
              <a:t>dr Daniel </a:t>
            </a:r>
            <a:r>
              <a:rPr lang="pl-PL" dirty="0" err="1"/>
              <a:t>Butyter</a:t>
            </a:r>
          </a:p>
        </p:txBody>
      </p:sp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Bank centralny </a:t>
            </a:r>
            <a:endParaRPr lang="pl-PL" dirty="0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Funkcje Banku Centralnego:</a:t>
            </a:r>
          </a:p>
          <a:p>
            <a:pPr marL="342900" indent="-342900" algn="just">
              <a:buAutoNum type="arabicPeriod"/>
            </a:pPr>
            <a:r>
              <a:rPr lang="pl-PL" dirty="0"/>
              <a:t>Wyłączne prawo emisji pieniądza gotówkowego.</a:t>
            </a:r>
          </a:p>
          <a:p>
            <a:pPr marL="342900" indent="-342900" algn="just">
              <a:buAutoNum type="arabicPeriod"/>
            </a:pPr>
            <a:r>
              <a:rPr lang="pl-PL" dirty="0"/>
              <a:t>Obsługa rachunku budżetu państwa i instytucji centralnych (bank państwa)</a:t>
            </a:r>
          </a:p>
          <a:p>
            <a:pPr marL="342900" indent="-342900" algn="just">
              <a:buAutoNum type="arabicPeriod"/>
            </a:pPr>
            <a:r>
              <a:rPr lang="pl-PL" dirty="0"/>
              <a:t>Gromadzenie rezerwy obowiązkowej i dobrowolnych depozytów od banków komercyjnych (bank banków)</a:t>
            </a:r>
          </a:p>
          <a:p>
            <a:pPr marL="342900" indent="-342900" algn="just">
              <a:buAutoNum type="arabicPeriod"/>
            </a:pPr>
            <a:r>
              <a:rPr lang="pl-PL" dirty="0"/>
              <a:t>Prowadzenie polityki pieniężnej (kontrola ilości (agregatów pieniężnych), ceny pieniądza (oficjalnych stóp procentowych), kształtowanie kursu walutowego)</a:t>
            </a:r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2013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Bank centralny</a:t>
            </a:r>
            <a:endParaRPr lang="pl-PL" dirty="0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  <a:p>
            <a:pPr algn="just"/>
            <a:r>
              <a:rPr lang="pl-PL" dirty="0"/>
              <a:t>Najważniejszy cel wynika z art. 227 Konstytucji RP ("Narodowy Bank Polski odpowiada za wartość polskiego pieniądza").</a:t>
            </a:r>
            <a:endParaRPr lang="pl-PL"/>
          </a:p>
          <a:p>
            <a:pPr algn="just"/>
            <a:endParaRPr lang="pl-PL" dirty="0"/>
          </a:p>
          <a:p>
            <a:pPr algn="just"/>
            <a:r>
              <a:rPr lang="pl-PL" dirty="0"/>
              <a:t>Przeciwdziałanie inflacji oraz długofalowej deflacji. 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Troska banku centralnego o stabilność cen sprawia, że może podejmować decyzje, które wpływają na ograniczenie produkcji.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450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Instrumenty polityki pieniężnej</a:t>
            </a:r>
            <a:endParaRPr lang="pl-PL" dirty="0" err="1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  <a:p>
            <a:pPr algn="just"/>
            <a:r>
              <a:rPr lang="pl-PL" dirty="0"/>
              <a:t>podstawowy długookresowy cel to stabilność cen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Bank Centralny robi to za pomocą instrumentów polityki pieniężnej</a:t>
            </a:r>
          </a:p>
          <a:p>
            <a:pPr marL="342900" indent="-342900" algn="just">
              <a:buAutoNum type="arabicParenR"/>
            </a:pPr>
            <a:r>
              <a:rPr lang="pl-PL" dirty="0"/>
              <a:t>Instrumenty bezpośrednie (administracyjne)</a:t>
            </a:r>
          </a:p>
          <a:p>
            <a:pPr marL="342900" indent="-342900" algn="just">
              <a:buAutoNum type="arabicParenR"/>
            </a:pPr>
            <a:r>
              <a:rPr lang="pl-PL" dirty="0">
                <a:ea typeface="+mn-lt"/>
                <a:cs typeface="+mn-lt"/>
              </a:rPr>
              <a:t>Instrumenty pośrednie (rynkowe)</a:t>
            </a:r>
          </a:p>
          <a:p>
            <a:pPr marL="342900" indent="-342900" algn="just">
              <a:buAutoNum type="arabicParenR"/>
            </a:pPr>
            <a:r>
              <a:rPr lang="pl-PL" dirty="0">
                <a:ea typeface="+mn-lt"/>
                <a:cs typeface="+mn-lt"/>
              </a:rPr>
              <a:t>Instrumenty komunikacji (perswazji)</a:t>
            </a:r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7181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Instrumenty bezpośrednie</a:t>
            </a:r>
            <a:endParaRPr lang="pl-PL" dirty="0" err="1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  <a:p>
            <a:pPr algn="just"/>
            <a:r>
              <a:rPr lang="pl-PL" dirty="0"/>
              <a:t>(np. limity kredytowe, ustalenie maksymalnego pułapu marży kredytowej)</a:t>
            </a:r>
          </a:p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/>
              <a:t>Szybko wywołują zakładane skutki, jednak bardzo ograniczają działalność banków na rynku.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Stanowią ważne narzędzie polityki pieniężnej w nadzwyczajnych sytuacjach, kiedy inne narzędzia nie działają.</a:t>
            </a:r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0878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Instrumenty pośrednie</a:t>
            </a:r>
            <a:endParaRPr lang="pl-PL" dirty="0" err="1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  <a:p>
            <a:pPr algn="just"/>
            <a:r>
              <a:rPr lang="pl-PL" dirty="0"/>
              <a:t>w odróżnieniu do instrumentów bezpośrednich skłaniają banki do określonego zachowania, jednak umożliwiają podmiotom rynkową kalkulację optymalnego sposobu działania i siły reakcji</a:t>
            </a:r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r>
              <a:rPr lang="pl-PL" dirty="0"/>
              <a:t>Stopa rezerw obowiązkowych (stopa uśredniona)</a:t>
            </a:r>
          </a:p>
          <a:p>
            <a:pPr marL="342900" indent="-342900" algn="just">
              <a:buAutoNum type="arabicPeriod"/>
            </a:pPr>
            <a:r>
              <a:rPr lang="pl-PL" dirty="0"/>
              <a:t>Stopy procentowe banku centralnego</a:t>
            </a:r>
          </a:p>
          <a:p>
            <a:pPr marL="342900" indent="-342900" algn="just">
              <a:buAutoNum type="arabicPeriod"/>
            </a:pPr>
            <a:r>
              <a:rPr lang="pl-PL" dirty="0"/>
              <a:t>Operacje otwartego rynku</a:t>
            </a:r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092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Instrumenty pośrednie</a:t>
            </a:r>
            <a:endParaRPr lang="pl-PL" dirty="0" err="1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>
                <a:ea typeface="+mn-lt"/>
                <a:cs typeface="+mn-lt"/>
              </a:rPr>
              <a:t>od stycznia 2024 r. </a:t>
            </a:r>
          </a:p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stopa referencyjna 5,75% w skali rocznej; </a:t>
            </a:r>
          </a:p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stopa lombardowa 6,25% w skali rocznej (koszt pieniądza pożyczanego przez banki komercyjne od baku centralnego);</a:t>
            </a:r>
          </a:p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stopa depozytowa 5,25% w skali rocznej (oprocentowanie środków lokowanych przez banki komercyjne w banku centralnym); </a:t>
            </a:r>
          </a:p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/>
              <a:t>Decyzję podejmowane są rzez Radę Polityki Pieniężnej (10 członków - Prezes NBP + 3 osoby od Sejmu, Senatu i Prezydenta)</a:t>
            </a:r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7627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Instrumenty pośrednie</a:t>
            </a:r>
            <a:endParaRPr lang="pl-PL" dirty="0" err="1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Operacje otwartego rynku – skup bądź sprzedaż specjalnych papierów wartościowych emitowanych przez bank centralny oferowanych bankom komercyjnym.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dirty="0"/>
              <a:t>W Polsce podstawowe operacje otwartego rynku są prowadzone przy użyciu bonów o zapadłości 8 dni, oprocentowanie według stopy referencyjnej. </a:t>
            </a:r>
          </a:p>
          <a:p>
            <a:pPr marL="342900" indent="-342900" algn="just">
              <a:buAutoNum type="arabicPeriod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120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Polityka Banku Centralnego</a:t>
            </a: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AutoNum type="arabicPeriod"/>
            </a:pPr>
            <a:endParaRPr lang="pl-PL" dirty="0">
              <a:ea typeface="+mn-lt"/>
              <a:cs typeface="+mn-lt"/>
            </a:endParaRPr>
          </a:p>
          <a:p>
            <a:pPr marL="342900" indent="-342900" algn="just">
              <a:buAutoNum type="arabicPeriod"/>
            </a:pPr>
            <a:r>
              <a:rPr lang="pl-PL" dirty="0">
                <a:ea typeface="+mn-lt"/>
                <a:cs typeface="+mn-lt"/>
              </a:rPr>
              <a:t>Ekspansywna polityka pieniężna - obniżenie stóp procentowych, skupowanie papierów wartościowych lub obniżenie rezerw obowiązkowych.</a:t>
            </a:r>
          </a:p>
          <a:p>
            <a:pPr marL="342900" indent="-342900" algn="just">
              <a:buAutoNum type="arabicPeriod"/>
            </a:pPr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marL="342900" indent="-342900" algn="just">
              <a:buAutoNum type="arabicPeriod"/>
            </a:pPr>
            <a:r>
              <a:rPr lang="pl-PL" dirty="0"/>
              <a:t>Restrykcyjna polityka pieniężna - podwyższanie stóp procentowych, emisja papierów wartościowych lub podwyższenie stopy rezerw obowiązkowych. </a:t>
            </a:r>
          </a:p>
          <a:p>
            <a:pPr algn="just"/>
            <a:endParaRPr lang="pl-PL"/>
          </a:p>
          <a:p>
            <a:pPr marL="342900" indent="-342900" algn="just">
              <a:buAutoNum type="arabicPeriod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9840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Instrumenty komunikacji (</a:t>
            </a:r>
            <a:r>
              <a:rPr lang="pl-PL" sz="4000" dirty="0">
                <a:ea typeface="+mj-lt"/>
                <a:cs typeface="+mj-lt"/>
              </a:rPr>
              <a:t>perswazji</a:t>
            </a:r>
            <a:r>
              <a:rPr lang="pl-PL" sz="4000" dirty="0"/>
              <a:t>)</a:t>
            </a:r>
            <a:endParaRPr lang="pl-PL" dirty="0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>
                <a:ea typeface="+mn-lt"/>
                <a:cs typeface="+mn-lt"/>
              </a:rPr>
              <a:t>Najłagodniejsze narzędzie banku centralnego. </a:t>
            </a:r>
            <a:endParaRPr lang="pl-PL" dirty="0">
              <a:ea typeface="+mn-lt"/>
              <a:cs typeface="+mn-lt"/>
            </a:endParaRPr>
          </a:p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Polega ona na przekazywaniu w różnej formie informacji na temat krótko i średniookresowych założeń polityki pieniężnej, jej instrumentów i zamierzonych efektów. </a:t>
            </a:r>
            <a:endParaRPr lang="pl-PL">
              <a:ea typeface="+mn-lt"/>
              <a:cs typeface="+mn-lt"/>
            </a:endParaRPr>
          </a:p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>
                <a:ea typeface="+mn-lt"/>
                <a:cs typeface="+mn-lt"/>
              </a:rPr>
              <a:t>Skala posługiwania się nimi zależy od szeregu </a:t>
            </a:r>
            <a:r>
              <a:rPr lang="pl-PL" dirty="0">
                <a:ea typeface="+mn-lt"/>
                <a:cs typeface="+mn-lt"/>
              </a:rPr>
              <a:t>uwarunkowań, mających swoje źródła w sytuacji wewnętrznej danego kraju oraz w jego powiązaniach z zagranicą.</a:t>
            </a:r>
            <a:endParaRPr lang="pl-PL"/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8251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Efekty polityki pieniężnej w krótkim i długim okresie czasu</a:t>
            </a:r>
            <a:endParaRPr lang="pl-PL" dirty="0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>
                <a:ea typeface="+mn-lt"/>
                <a:cs typeface="+mn-lt"/>
              </a:rPr>
              <a:t>Podwyższenie stopy procentowej zwiększy oprocentowanie depozytów - ograniczy kredyty - zachęci do ulokowania środków na rachunkach bankowych – spadek produkcji (producenci nie mogą od razu zmniejszyć cen na swoje produkty).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dirty="0"/>
              <a:t>W długim okresie czasu jest możliwym dostosowanie wszystkich cen i wielkości realnych do poziomu równowagi (nie ma sztywności). Polityka pieniężna nie wpływa na wielkości realne (w tym produkcję i zatrudnienie) (jest to tzw. neutralność pieniądza). </a:t>
            </a:r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r>
              <a:rPr lang="pl-PL" dirty="0"/>
              <a:t>Wniosek - w krótkim okresie polityka Banku Centralnego może wpływać na zmianę wielkości realnych, a w długim nie.</a:t>
            </a:r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622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dirty="0"/>
              <a:t>System bankowy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45594" y="1575766"/>
            <a:ext cx="8328409" cy="3571966"/>
          </a:xfrm>
        </p:spPr>
        <p:txBody>
          <a:bodyPr rtlCol="0">
            <a:normAutofit/>
          </a:bodyPr>
          <a:lstStyle/>
          <a:p>
            <a:pPr algn="just"/>
            <a:r>
              <a:rPr lang="pl-PL" dirty="0"/>
              <a:t>Dwuszczeblowy system bankowy – banki komercyjne i bank centralny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Banki komercyjne – instytucje sektora finansowego, których głównym przedmiotem działalności jest gromadzenie depozytów i udzielanie kredytów (przepływ od pożyczkodawców do pożyczkobiorców).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Działalność banków komercyjnych pozwala </a:t>
            </a:r>
          </a:p>
          <a:p>
            <a:pPr algn="just"/>
            <a:r>
              <a:rPr lang="pl-PL" dirty="0"/>
              <a:t>1. Swobodniej kształtować wydatki przez poszczególne podmioty</a:t>
            </a:r>
          </a:p>
          <a:p>
            <a:pPr algn="just"/>
            <a:r>
              <a:rPr lang="pl-PL" dirty="0"/>
              <a:t>2. Wpływa na wzrost inwestycji prywatnych i publicznych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0792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Strategie polityki pieniężnej</a:t>
            </a:r>
            <a:endParaRPr lang="pl-PL" dirty="0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>
                <a:ea typeface="+mn-lt"/>
                <a:cs typeface="+mn-lt"/>
              </a:rPr>
              <a:t>3 główne strategie:</a:t>
            </a:r>
          </a:p>
          <a:p>
            <a:pPr marL="342900" indent="-342900" algn="just">
              <a:buAutoNum type="arabicPeriod"/>
            </a:pPr>
            <a:r>
              <a:rPr lang="pl-PL" dirty="0"/>
              <a:t>Strategia bezpośredniego celu inflacyjnego – Bank Centralny ogłasza poziom inflacji do którego państwo dąży i następnie w odpowiedni sposób się zachowuje (2023 – 13,1%; 2024 - 5,9%)</a:t>
            </a:r>
          </a:p>
          <a:p>
            <a:pPr marL="342900" indent="-342900" algn="just">
              <a:buAutoNum type="arabicPeriod"/>
            </a:pPr>
            <a:r>
              <a:rPr lang="pl-PL" dirty="0"/>
              <a:t>Strategia kontroli podaży - kontrola podaży pieniądza w gospodarce (zależność między wzrostem pieniądza a wzrostem cen w gospodarce). Prowadzi EBC.</a:t>
            </a:r>
          </a:p>
          <a:p>
            <a:pPr marL="342900" indent="-342900" algn="just">
              <a:buAutoNum type="arabicPeriod"/>
            </a:pPr>
            <a:r>
              <a:rPr lang="pl-PL" dirty="0"/>
              <a:t>Strategia kontroli kursu walutowego (kurs płynny w określonym przedziale wahań lub kurs sztywny).</a:t>
            </a:r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3223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Polityka pieniężna w gospodarce silnie zintegrowanej z otoczeniem</a:t>
            </a:r>
            <a:endParaRPr lang="pl-PL" dirty="0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Przykład 2 krajów - jeden podwyższa stopy procentowe - odpływ kapitału (bo zwrot z kapitału jest wyższy) - zmiana kursu walutowego (waluta kraju z wyższą stopą kredytową będzie umacniać się, waluta kraju o niższych stopach osłabiać się). Drugi kraj zmuszony będzie podwyższyć stopy procentowe.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dirty="0"/>
              <a:t>Przykład: Polska 2007-2008 r. - kredyty w frankach szwajcarskich (finansowanie kredytu w walucie zagranicznej). Obecnie nie są udzielane.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5894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>
                <a:ea typeface="+mj-lt"/>
                <a:cs typeface="+mj-lt"/>
              </a:rPr>
              <a:t>Problemy polityki pieniężnej w unii walutowej</a:t>
            </a:r>
            <a:endParaRPr lang="pl-PL" dirty="0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>
                <a:ea typeface="+mn-lt"/>
                <a:cs typeface="+mn-lt"/>
              </a:rPr>
              <a:t>Unia walutowa – system grupy państw w którym członkowie rezygnują z własnych walut na rzecz wspólnej waluty.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Dwa zasadnicze rodzaje niedopasowań:</a:t>
            </a:r>
          </a:p>
          <a:p>
            <a:pPr marL="342900" indent="-342900" algn="just">
              <a:buAutoNum type="arabicPeriod"/>
            </a:pPr>
            <a:r>
              <a:rPr lang="pl-PL" dirty="0"/>
              <a:t>Cykliczne - niepełna synchronizacja cykli koniunkturalnych państw należących do unii walutowej (jeden kraj faza ożywienia (wymagane podwyższenie realnych stóp procentowych), a drugie w fazie recesji (wymagane obniżenie realnych stóp procentowych)). </a:t>
            </a:r>
          </a:p>
          <a:p>
            <a:pPr marL="342900" indent="-342900" algn="just">
              <a:buAutoNum type="arabicPeriod"/>
            </a:pPr>
            <a:endParaRPr lang="pl-PL" dirty="0"/>
          </a:p>
          <a:p>
            <a:pPr marL="342900" indent="-342900" algn="just">
              <a:buAutoNum type="arabicPeriod"/>
            </a:pPr>
            <a:r>
              <a:rPr lang="pl-PL" dirty="0"/>
              <a:t>Strukturalne - długofalowe zbyt niskie bądź zbyt wysokie stopy procentowe (różne tempo wzrostu gospodarczego). Kraje o wyższym wzroście produkcji potencjalnej charakteryzują się wyższą stopą procentową.  </a:t>
            </a:r>
          </a:p>
          <a:p>
            <a:pPr algn="just"/>
            <a:endParaRPr lang="pl-PL" dirty="0">
              <a:ea typeface="+mn-lt"/>
              <a:cs typeface="+mn-lt"/>
            </a:endParaRPr>
          </a:p>
          <a:p>
            <a:pPr marL="342900" indent="-342900" algn="just">
              <a:buAutoNum type="arabicPeriod"/>
            </a:pPr>
            <a:endParaRPr lang="pl-PL" dirty="0">
              <a:ea typeface="+mn-lt"/>
              <a:cs typeface="+mn-lt"/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5498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Polityka pieniężna po 2008 r.</a:t>
            </a: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Wielki kryzys finansowy, który zaczął się od bankructwa banku Lehman </a:t>
            </a:r>
            <a:r>
              <a:rPr lang="pl-PL" dirty="0" err="1"/>
              <a:t>Brothers</a:t>
            </a:r>
            <a:r>
              <a:rPr lang="pl-PL" dirty="0"/>
              <a:t>.</a:t>
            </a:r>
          </a:p>
          <a:p>
            <a:pPr algn="just"/>
            <a:r>
              <a:rPr lang="pl-PL" dirty="0">
                <a:ea typeface="+mn-lt"/>
                <a:cs typeface="+mn-lt"/>
              </a:rPr>
              <a:t>Spadek cen na papiery wartościowe oraz recesja gospodarcza.</a:t>
            </a:r>
          </a:p>
          <a:p>
            <a:pPr algn="just"/>
            <a:r>
              <a:rPr lang="pl-PL" dirty="0"/>
              <a:t>Kryzys nie był spowodowany spadkiem popytu, lecz deflacją oraz spadkiem produkcji. </a:t>
            </a:r>
          </a:p>
          <a:p>
            <a:pPr algn="just"/>
            <a:r>
              <a:rPr lang="pl-PL" dirty="0"/>
              <a:t>Banki Centralne obniżyli stopy procentowe do zera, lecz nie ma możliwości dalszego pomniejszenia, a więc wyczerpane instrumenty polityki pieniężnej. </a:t>
            </a:r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3549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Niekonwencjonalna polityka pieniężna</a:t>
            </a:r>
            <a:endParaRPr lang="pl-PL" dirty="0" err="1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stosowanie szerokiej gamy "nadzwyczajnych" instrumentów banku centralnego, które silniej ingerują w rynek państwowy niż tradycyjna kontrola krótkookresowa stóp procentowych. Dodatkowo wzrasta skala operacji banku centralnego (co odpowiada określeniu "</a:t>
            </a:r>
            <a:r>
              <a:rPr lang="pl-PL" dirty="0" err="1"/>
              <a:t>niekonwencjonala</a:t>
            </a:r>
            <a:r>
              <a:rPr lang="pl-PL" dirty="0"/>
              <a:t>").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Dwa instrumenty takiej polityki - zapowiedź ścieżki stóp procentowych oraz skup aktywów finansowych.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Inne narzędzie to luzowania ilościowe (zakup na dużą skalę papierów wartościowych) - podobny efekt do operacji otwartego rynku. </a:t>
            </a:r>
          </a:p>
        </p:txBody>
      </p:sp>
    </p:spTree>
    <p:extLst>
      <p:ext uri="{BB962C8B-B14F-4D97-AF65-F5344CB8AC3E}">
        <p14:creationId xmlns:p14="http://schemas.microsoft.com/office/powerpoint/2010/main" val="12769274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Stabilność finansowa jako nowy cel polityki pieniężnej</a:t>
            </a:r>
            <a:endParaRPr lang="pl-PL" dirty="0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Stabilność banków komercyjnych</a:t>
            </a:r>
          </a:p>
          <a:p>
            <a:pPr algn="just"/>
            <a:r>
              <a:rPr lang="pl-PL" dirty="0"/>
              <a:t>Kryzys 2008 r.</a:t>
            </a:r>
          </a:p>
          <a:p>
            <a:pPr algn="just"/>
            <a:r>
              <a:rPr lang="pl-PL" dirty="0"/>
              <a:t>Sztuczny wzrost cen na nieruchomość był spowodowany warunkami, które były oferowane przez banki.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Nadmierna ekspansywna polityka pieniężna połączona z niewystarczającym nadzorem bankowym prowadzi do wzrostu cen aktywów.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Polityka </a:t>
            </a:r>
            <a:r>
              <a:rPr lang="pl-PL" dirty="0" err="1"/>
              <a:t>makroostożności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37861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>
                <a:ea typeface="+mj-lt"/>
                <a:cs typeface="+mj-lt"/>
              </a:rPr>
              <a:t>Polityka monetarna w UE</a:t>
            </a: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>
                <a:ea typeface="+mn-lt"/>
                <a:cs typeface="+mn-lt"/>
              </a:rPr>
              <a:t>Strefa euro </a:t>
            </a:r>
          </a:p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Stopa inflacji może najwyżej o 1,5 punktu procentowego przekraczać inflację 3 najstabilniejszych pod tym  państw członkowskich.</a:t>
            </a:r>
            <a:endParaRPr lang="pl-PL"/>
          </a:p>
          <a:p>
            <a:pPr algn="just"/>
            <a:r>
              <a:rPr lang="pl-PL" dirty="0">
                <a:ea typeface="+mn-lt"/>
                <a:cs typeface="+mn-lt"/>
              </a:rPr>
              <a:t>Długoterminowe stopy procentowe mogą najwyżej o 2  procentowe przekraczać stopy 3 najstabilniejszych pod względem cen państw członkowskich.</a:t>
            </a: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3264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019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>
                <a:ea typeface="+mj-lt"/>
                <a:cs typeface="+mj-lt"/>
              </a:rPr>
              <a:t>System bankowy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45594" y="1575766"/>
            <a:ext cx="8328409" cy="3571966"/>
          </a:xfrm>
        </p:spPr>
        <p:txBody>
          <a:bodyPr rtlCol="0">
            <a:normAutofit/>
          </a:bodyPr>
          <a:lstStyle/>
          <a:p>
            <a:pPr algn="just"/>
            <a:r>
              <a:rPr lang="pl-PL" dirty="0">
                <a:ea typeface="+mn-lt"/>
                <a:cs typeface="+mn-lt"/>
              </a:rPr>
              <a:t>Inne funkcje banków komercyjnych:</a:t>
            </a:r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marL="342900" indent="-342900" algn="just">
              <a:buAutoNum type="arabicPeriod"/>
            </a:pPr>
            <a:r>
              <a:rPr lang="pl-PL" dirty="0"/>
              <a:t>Prowadzenie rachunków i rozliczeń</a:t>
            </a:r>
          </a:p>
          <a:p>
            <a:pPr marL="342900" indent="-342900" algn="just">
              <a:buAutoNum type="arabicPeriod"/>
            </a:pPr>
            <a:r>
              <a:rPr lang="pl-PL" dirty="0"/>
              <a:t>Skup i sprzedaż walut obcych</a:t>
            </a:r>
          </a:p>
          <a:p>
            <a:pPr marL="342900" indent="-342900" algn="just">
              <a:buAutoNum type="arabicPeriod"/>
            </a:pPr>
            <a:r>
              <a:rPr lang="pl-PL" dirty="0"/>
              <a:t>Pośrednictwo w obrocie papierami wartościowymi</a:t>
            </a:r>
          </a:p>
          <a:p>
            <a:pPr marL="342900" indent="-342900" algn="just">
              <a:buAutoNum type="arabicPeriod"/>
            </a:pPr>
            <a:r>
              <a:rPr lang="pl-PL" dirty="0"/>
              <a:t>Udzielenie gwarancji i poręczeń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Weryfikacja podmiotów, które ubiegają się o kredyt (przykład - początek kryzysu 2007 r. w USA).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203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System bankowy</a:t>
            </a:r>
            <a:endParaRPr lang="pl-PL" sz="4000" dirty="0">
              <a:ea typeface="+mj-lt"/>
              <a:cs typeface="+mj-lt"/>
            </a:endParaRP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Banki komercyjne są przedsiębiorstwami.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Przychody - marża odsetkowa - różnica między oprocentowaniem kredytów i depozytów; opłaty (pobierane za udzielenie kredytu; prowadzenie rachunku)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Koszty – wynagrodzenie pracowników, koszty użytkowania budynków, zakup wyposażenia, energii elektrycznej i </a:t>
            </a:r>
            <a:r>
              <a:rPr lang="pl-PL" dirty="0" err="1"/>
              <a:t>td</a:t>
            </a:r>
            <a:r>
              <a:rPr lang="pl-PL" dirty="0"/>
              <a:t>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363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System bankowy</a:t>
            </a:r>
            <a:endParaRPr lang="pl-PL" sz="4000" dirty="0">
              <a:ea typeface="+mj-lt"/>
              <a:cs typeface="+mj-lt"/>
            </a:endParaRP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/>
              <a:t>Stabilność bankowa jest bardzo ważna. </a:t>
            </a:r>
          </a:p>
          <a:p>
            <a:pPr algn="just"/>
            <a:r>
              <a:rPr lang="pl-PL" dirty="0"/>
              <a:t>Upadek jednego banku może powodować utratę zaufania do wielu.</a:t>
            </a:r>
          </a:p>
          <a:p>
            <a:pPr algn="just"/>
            <a:r>
              <a:rPr lang="pl-PL" dirty="0"/>
              <a:t>"Run na bank (lub panika bankowa)" - wypłata przez depozytariuszy środków z kont (np. Wielka Depresja 30. XX; 2008 r. - USA; 2015 i 2017 r. Grecja).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Skutek "zapaść kredytowa" - ograniczenie dostępności kredytów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9152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System bankowy</a:t>
            </a:r>
            <a:endParaRPr lang="pl-PL" sz="4000" dirty="0">
              <a:ea typeface="+mj-lt"/>
              <a:cs typeface="+mj-lt"/>
            </a:endParaRP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>
              <a:ea typeface="+mn-lt"/>
              <a:cs typeface="+mn-lt"/>
            </a:endParaRPr>
          </a:p>
          <a:p>
            <a:pPr algn="just"/>
            <a:r>
              <a:rPr lang="pl-PL" dirty="0">
                <a:ea typeface="+mn-lt"/>
                <a:cs typeface="+mn-lt"/>
              </a:rPr>
              <a:t>Stabilność systemu bankowego jest bardzo ważna dlatego tworzy się tzw. system regulatorów rynku finansowego. Do jego elementów zaliczamy:</a:t>
            </a:r>
            <a:endParaRPr lang="pl-PL" dirty="0"/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r>
              <a:rPr lang="pl-PL" dirty="0"/>
              <a:t>Rynek międzybankowy</a:t>
            </a:r>
          </a:p>
          <a:p>
            <a:pPr marL="342900" indent="-342900" algn="just">
              <a:buAutoNum type="arabicPeriod"/>
            </a:pPr>
            <a:r>
              <a:rPr lang="pl-PL" dirty="0"/>
              <a:t>Instytucje publiczne (NBP, KNF, BFG)</a:t>
            </a:r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404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System bankowy</a:t>
            </a:r>
            <a:endParaRPr lang="pl-PL" sz="4000" dirty="0">
              <a:ea typeface="+mj-lt"/>
              <a:cs typeface="+mj-lt"/>
            </a:endParaRP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>
                <a:ea typeface="+mn-lt"/>
                <a:cs typeface="+mn-lt"/>
              </a:rPr>
              <a:t>Obecnie w Polsce działa około 30 banków oraz około 36 oddziałów banków zagranicznych; około 530 banków spółdzielczych.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Największe banki (PKO BP (361 mld. I 11 mln klientów); Pekao (233 mld i 6 mln. klientów); Alior (79 mld i 4 mld.)).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Dominacja kapitału zagranicznego (ING Bank Śląski; </a:t>
            </a:r>
            <a:r>
              <a:rPr lang="pl-PL" dirty="0" err="1"/>
              <a:t>Credit</a:t>
            </a:r>
            <a:r>
              <a:rPr lang="pl-PL" dirty="0"/>
              <a:t> </a:t>
            </a:r>
            <a:r>
              <a:rPr lang="pl-PL" dirty="0" err="1"/>
              <a:t>Agricole</a:t>
            </a:r>
            <a:r>
              <a:rPr lang="pl-PL" dirty="0"/>
              <a:t>; BNP </a:t>
            </a:r>
            <a:r>
              <a:rPr lang="pl-PL" dirty="0" err="1"/>
              <a:t>Paribas</a:t>
            </a:r>
            <a:r>
              <a:rPr lang="pl-PL" dirty="0"/>
              <a:t> Bank Polska; Santander Bank Polska).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Oddziały banków zagranicznych (</a:t>
            </a:r>
            <a:r>
              <a:rPr lang="pl-PL" dirty="0" err="1">
                <a:ea typeface="+mn-lt"/>
                <a:cs typeface="+mn-lt"/>
              </a:rPr>
              <a:t>Nordea</a:t>
            </a:r>
            <a:r>
              <a:rPr lang="pl-PL" dirty="0">
                <a:ea typeface="+mn-lt"/>
                <a:cs typeface="+mn-lt"/>
              </a:rPr>
              <a:t> Bank (Norwegia), HSBC (Wielka Brytania).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dirty="0">
                <a:ea typeface="+mn-lt"/>
                <a:cs typeface="+mn-lt"/>
              </a:rPr>
              <a:t>Bank Polskiej Spółdzielczości (BPS) zrzesza około 300 banków spółdzielczych; Spółdzielcza Grupa Bankowa (SGB) zrzesza około 180 banków.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dirty="0"/>
              <a:t>Banki internetowe – </a:t>
            </a:r>
            <a:r>
              <a:rPr lang="pl-PL" dirty="0" err="1"/>
              <a:t>Revolut</a:t>
            </a:r>
            <a:r>
              <a:rPr lang="pl-PL" dirty="0"/>
              <a:t>; </a:t>
            </a:r>
            <a:r>
              <a:rPr lang="pl-PL" dirty="0" err="1"/>
              <a:t>Monese</a:t>
            </a:r>
            <a:r>
              <a:rPr lang="pl-PL" dirty="0"/>
              <a:t>; </a:t>
            </a:r>
            <a:r>
              <a:rPr lang="pl-PL" dirty="0" err="1"/>
              <a:t>Wise</a:t>
            </a:r>
            <a:r>
              <a:rPr lang="pl-PL" dirty="0"/>
              <a:t>.</a:t>
            </a:r>
          </a:p>
          <a:p>
            <a:pPr marL="342900" indent="-342900" algn="just">
              <a:buAutoNum type="arabicPeriod"/>
            </a:pPr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7318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Kreacja pieniądza</a:t>
            </a:r>
            <a:endParaRPr lang="pl-PL" dirty="0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dirty="0"/>
              <a:t>Banki komercyjne pośredniczą między pożyczkodawcami i pożyczkobiorcami.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Stopa rezerw – kwota, którą banki komercyjnej zatrzymują w formie depozytu w banku centralnym. 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(przykład 100 tyś. na auto – 90 tyś. na działkę - 81 tyś. na remont – 72,9 tyś na kolejne kredyty i tak dalej.......)</a:t>
            </a:r>
          </a:p>
          <a:p>
            <a:pPr algn="just"/>
            <a:r>
              <a:rPr lang="pl-PL" dirty="0">
                <a:ea typeface="+mn-lt"/>
                <a:cs typeface="+mn-lt"/>
              </a:rPr>
              <a:t>mnożnik kreacji pieniądza</a:t>
            </a:r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650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759" y="227392"/>
            <a:ext cx="8718002" cy="1056182"/>
          </a:xfrm>
        </p:spPr>
        <p:txBody>
          <a:bodyPr rtlCol="0"/>
          <a:lstStyle/>
          <a:p>
            <a:pPr algn="l"/>
            <a:r>
              <a:rPr lang="pl-PL" sz="4000" dirty="0"/>
              <a:t>Mnożnik kreacji pieniądza</a:t>
            </a:r>
            <a:endParaRPr lang="pl-PL" dirty="0"/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826482-D635-80EE-AAA7-954F3E6E1F34}"/>
              </a:ext>
            </a:extLst>
          </p:cNvPr>
          <p:cNvSpPr txBox="1">
            <a:spLocks/>
          </p:cNvSpPr>
          <p:nvPr/>
        </p:nvSpPr>
        <p:spPr>
          <a:xfrm>
            <a:off x="945594" y="1575766"/>
            <a:ext cx="8328409" cy="357196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dirty="0"/>
          </a:p>
          <a:p>
            <a:pPr algn="just"/>
            <a:r>
              <a:rPr lang="pl-PL" dirty="0"/>
              <a:t>M=1/</a:t>
            </a:r>
            <a:r>
              <a:rPr lang="pl-PL" dirty="0" err="1"/>
              <a:t>sr</a:t>
            </a:r>
          </a:p>
          <a:p>
            <a:pPr algn="just"/>
            <a:r>
              <a:rPr lang="pl-PL" dirty="0" err="1"/>
              <a:t>sr</a:t>
            </a:r>
            <a:r>
              <a:rPr lang="pl-PL" dirty="0"/>
              <a:t> – stopa rezerw utrzymywanych przez banki komercyjne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Mnożnik kreacji pieniądza informuje ile pieniądza wykreuje system bankowy z początkowego depozytu w wysokości 1 zł przy założonej stopie rezerw.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Działanie tego mechanizmu powoduje, że ilość pieniądza w sektorze bankowym znacznie przewyższa ilość pieniądza gotówkowego.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Realny stosunek będzie mniejszy ze względu na (1) odpływ gotówki z systemu bankowego, (2) ograniczoną szybkość krążenia pieniądza i (3) utrzymywanie dobrowolnych rezerw obowiązkowych.</a:t>
            </a:r>
          </a:p>
          <a:p>
            <a:pPr algn="just"/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0993615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1545</Words>
  <Application>Microsoft Macintosh PowerPoint</Application>
  <PresentationFormat>Panoramiczny</PresentationFormat>
  <Paragraphs>273</Paragraphs>
  <Slides>27</Slides>
  <Notes>27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Arial</vt:lpstr>
      <vt:lpstr>Calibri</vt:lpstr>
      <vt:lpstr>Trebuchet MS</vt:lpstr>
      <vt:lpstr>Wingdings 3</vt:lpstr>
      <vt:lpstr>Faseta</vt:lpstr>
      <vt:lpstr>Banki. Polityka pieniężna</vt:lpstr>
      <vt:lpstr>System bankowy</vt:lpstr>
      <vt:lpstr>System bankowy</vt:lpstr>
      <vt:lpstr>System bankowy</vt:lpstr>
      <vt:lpstr>System bankowy</vt:lpstr>
      <vt:lpstr>System bankowy</vt:lpstr>
      <vt:lpstr>System bankowy</vt:lpstr>
      <vt:lpstr>Kreacja pieniądza</vt:lpstr>
      <vt:lpstr>Mnożnik kreacji pieniądza</vt:lpstr>
      <vt:lpstr>Bank centralny </vt:lpstr>
      <vt:lpstr>Bank centralny</vt:lpstr>
      <vt:lpstr>Instrumenty polityki pieniężnej</vt:lpstr>
      <vt:lpstr>Instrumenty bezpośrednie</vt:lpstr>
      <vt:lpstr>Instrumenty pośrednie</vt:lpstr>
      <vt:lpstr>Instrumenty pośrednie</vt:lpstr>
      <vt:lpstr>Instrumenty pośrednie</vt:lpstr>
      <vt:lpstr>Polityka Banku Centralnego</vt:lpstr>
      <vt:lpstr>Instrumenty komunikacji (perswazji)</vt:lpstr>
      <vt:lpstr>Efekty polityki pieniężnej w krótkim i długim okresie czasu</vt:lpstr>
      <vt:lpstr>Strategie polityki pieniężnej</vt:lpstr>
      <vt:lpstr>Polityka pieniężna w gospodarce silnie zintegrowanej z otoczeniem</vt:lpstr>
      <vt:lpstr>Problemy polityki pieniężnej w unii walutowej</vt:lpstr>
      <vt:lpstr>Polityka pieniężna po 2008 r.</vt:lpstr>
      <vt:lpstr>Niekonwencjonalna polityka pieniężna</vt:lpstr>
      <vt:lpstr>Stabilność finansowa jako nowy cel polityki pieniężnej</vt:lpstr>
      <vt:lpstr>Polityka monetarna w UE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>Daniel Butyter</cp:lastModifiedBy>
  <cp:revision>707</cp:revision>
  <dcterms:created xsi:type="dcterms:W3CDTF">2023-01-10T19:33:43Z</dcterms:created>
  <dcterms:modified xsi:type="dcterms:W3CDTF">2024-01-17T06:25:39Z</dcterms:modified>
</cp:coreProperties>
</file>