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65" r:id="rId11"/>
    <p:sldId id="270" r:id="rId12"/>
    <p:sldId id="271" r:id="rId13"/>
    <p:sldId id="272" r:id="rId14"/>
    <p:sldId id="266" r:id="rId15"/>
    <p:sldId id="274" r:id="rId16"/>
    <p:sldId id="267" r:id="rId17"/>
    <p:sldId id="268" r:id="rId18"/>
    <p:sldId id="273" r:id="rId19"/>
    <p:sldId id="275" r:id="rId20"/>
    <p:sldId id="257" r:id="rId21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98C489-F608-4F2D-AD85-C974516C9F26}" v="1671" dt="2023-01-07T13:26:27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6" autoAdjust="0"/>
    <p:restoredTop sz="94660"/>
  </p:normalViewPr>
  <p:slideViewPr>
    <p:cSldViewPr snapToGrid="0">
      <p:cViewPr>
        <p:scale>
          <a:sx n="92" d="100"/>
          <a:sy n="92" d="100"/>
        </p:scale>
        <p:origin x="122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1758E62-2E74-4D13-9BE0-B7698644B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4EC5A7B-8E71-4543-905E-7FECF29C824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DC152-57AE-48FC-AD7A-25A659D6A174}" type="datetime1">
              <a:rPr lang="pl-PL" smtClean="0"/>
              <a:t>24.01.2024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B6F8F1A-22FE-4294-8293-B0C09D98F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871D7B1-6FD5-4FB5-B15F-3CE6418A7F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293F6-8D19-4B63-ABF6-5DECA470499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51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1BD25-1A5A-442B-8D33-577184CE43BD}" type="datetime1">
              <a:rPr lang="pl-PL" smtClean="0"/>
              <a:pPr/>
              <a:t>24.01.2024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9CBFC-FC29-47F3-BD94-FF989B103499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117785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7041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1233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083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4340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48114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09508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3465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786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2924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1230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3340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7283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3919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4974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118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0158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6015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2618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9867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9CBFC-FC29-47F3-BD94-FF989B103499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901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3F0874-4122-4749-950C-DE19FCE765BF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3D7F8-5717-434A-95C8-7B4BB48E83EB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2B116C-D942-48CC-91DE-2E3756FFC54C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EF612F-1387-4E14-AA34-D1BA24B1F7D0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rtlCol="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rtlCol="0"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D8F7E1-7569-4703-A976-E0F5DB4EA315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FB4AF-73F6-4876-B381-92DABACB7C30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 rtlCol="0"/>
          <a:lstStyle>
            <a:lvl5pPr>
              <a:defRPr/>
            </a:lvl5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rtlCol="0"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DBB0E-B127-4578-973A-D71C39AC65FC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0" name="Tytuł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 dirty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48790E-DD9B-4A11-8478-D9B7DA654C4C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14FEEA5-0F86-4BEF-8C3A-D713A2E19EA3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ostokąt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 rtlCol="0"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9" name="Data — symbol zastępczy 8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213A0-5D1D-48EA-A34E-11C90369CB5C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10" name="Stopka — symbol zastępczy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1" name="Numer slajdu — symbol zastępczy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rostokąt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rtlCol="0"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rtlCol="0"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 dirty="0"/>
              <a:t>Kliknij, aby edytować style wzorca tekstu</a:t>
            </a:r>
          </a:p>
        </p:txBody>
      </p:sp>
      <p:sp>
        <p:nvSpPr>
          <p:cNvPr id="8" name="Data — symbol zastępczy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 rtl="0"/>
            <a:fld id="{1F2A3970-6345-4A15-A144-E465B7F0389F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9" name="Stopka — symbol zastępczy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 rtlCol="0"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10" name="Numer slajdu — symbol zastępczy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A7A6979-0714-4377-B894-6BE4C2D6E202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fld id="{CB9C545C-D8CE-4B41-8EDC-FCB092232D57}" type="datetime1">
              <a:rPr lang="pl-PL" noProof="0" smtClean="0"/>
              <a:t>24.01.2024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rtl="0"/>
            <a:fld id="{8A7A6979-0714-4377-B894-6BE4C2D6E202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Integracja Europejska. Strefa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Przebieg procesu integracji europejskiej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1. Utworzenie </a:t>
            </a:r>
            <a:r>
              <a:rPr lang="pl-PL" dirty="0" err="1"/>
              <a:t>EWWiS</a:t>
            </a:r>
            <a:r>
              <a:rPr lang="pl-PL" dirty="0"/>
              <a:t> (1951 r.) - Paryski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Podwaliny dla wspólnego rynku węgla i stali, a także żeliwa 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I organizacja ponadnarodowa</a:t>
            </a:r>
          </a:p>
        </p:txBody>
      </p:sp>
    </p:spTree>
    <p:extLst>
      <p:ext uri="{BB962C8B-B14F-4D97-AF65-F5344CB8AC3E}">
        <p14:creationId xmlns:p14="http://schemas.microsoft.com/office/powerpoint/2010/main" val="3533373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Przebieg procesu integracji europejskiej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pl-PL" dirty="0"/>
              <a:t>EWG i EURATOM – Rzymskie Traktaty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Stworzenie podwalin dla UC</a:t>
            </a:r>
          </a:p>
          <a:p>
            <a:pPr algn="l"/>
            <a:r>
              <a:rPr lang="pl-PL" dirty="0"/>
              <a:t>Współpraca w branży energetycznej</a:t>
            </a:r>
          </a:p>
          <a:p>
            <a:pPr algn="l"/>
            <a:r>
              <a:rPr lang="pl-PL" dirty="0"/>
              <a:t>EFS</a:t>
            </a:r>
          </a:p>
          <a:p>
            <a:pPr algn="l"/>
            <a:r>
              <a:rPr lang="pl-PL" dirty="0"/>
              <a:t>Wspólna polityka rolna; transportowa; konkurencji i handlowa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Dalszy rozwój (rozszerzenie + EFRR)</a:t>
            </a:r>
          </a:p>
        </p:txBody>
      </p:sp>
    </p:spTree>
    <p:extLst>
      <p:ext uri="{BB962C8B-B14F-4D97-AF65-F5344CB8AC3E}">
        <p14:creationId xmlns:p14="http://schemas.microsoft.com/office/powerpoint/2010/main" val="343698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Przebieg procesu integracji europejskiej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l"/>
            <a:r>
              <a:rPr lang="pl-PL" dirty="0"/>
              <a:t>Jednolity rynek 1993 r.  (Jednolity akt europejski; Traktat z </a:t>
            </a:r>
            <a:r>
              <a:rPr lang="pl-PL" dirty="0" err="1"/>
              <a:t>Maastricht</a:t>
            </a:r>
            <a:r>
              <a:rPr lang="pl-PL" dirty="0"/>
              <a:t>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Stworzenie UE (3 filary)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Harmonogram stworzenia euro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Obywatelstwo UE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Nowe kompetencje – edukacja, kształcenie zawodowe, młodzież,  ochrona środowiska, ochrona konsumentów</a:t>
            </a:r>
          </a:p>
        </p:txBody>
      </p:sp>
    </p:spTree>
    <p:extLst>
      <p:ext uri="{BB962C8B-B14F-4D97-AF65-F5344CB8AC3E}">
        <p14:creationId xmlns:p14="http://schemas.microsoft.com/office/powerpoint/2010/main" val="2010294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Przebieg procesu integracji europejskiej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pl-PL" dirty="0"/>
              <a:t>Traktat Amsterdamski 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Wzmocnienie polityki zewnętrznej i polityki bezpieczeństwa</a:t>
            </a:r>
          </a:p>
          <a:p>
            <a:pPr algn="l"/>
            <a:r>
              <a:rPr lang="pl-PL" dirty="0"/>
              <a:t>Polityka zatrudnienia</a:t>
            </a:r>
          </a:p>
          <a:p>
            <a:pPr algn="l"/>
            <a:r>
              <a:rPr lang="pl-PL" dirty="0"/>
              <a:t>Zaakceptowanie dorobku z </a:t>
            </a:r>
            <a:r>
              <a:rPr lang="pl-PL" dirty="0" err="1"/>
              <a:t>Schengen</a:t>
            </a:r>
            <a:endParaRPr lang="pl-PL" dirty="0"/>
          </a:p>
          <a:p>
            <a:pPr algn="l"/>
            <a:endParaRPr lang="pl-PL" dirty="0"/>
          </a:p>
          <a:p>
            <a:pPr algn="l"/>
            <a:r>
              <a:rPr lang="pl-PL" dirty="0"/>
              <a:t>3. Strefa euro 1999 r.</a:t>
            </a:r>
          </a:p>
        </p:txBody>
      </p:sp>
    </p:spTree>
    <p:extLst>
      <p:ext uri="{BB962C8B-B14F-4D97-AF65-F5344CB8AC3E}">
        <p14:creationId xmlns:p14="http://schemas.microsoft.com/office/powerpoint/2010/main" val="190884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StrefA</a:t>
            </a:r>
            <a:r>
              <a:rPr lang="pl-PL" dirty="0"/>
              <a:t>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pl-PL" dirty="0"/>
              <a:t>Po upadku systemu z </a:t>
            </a:r>
            <a:r>
              <a:rPr lang="pl-PL" dirty="0" err="1"/>
              <a:t>Bretton</a:t>
            </a:r>
            <a:r>
              <a:rPr lang="pl-PL" dirty="0"/>
              <a:t> </a:t>
            </a:r>
            <a:r>
              <a:rPr lang="pl-PL" dirty="0" err="1"/>
              <a:t>Woods</a:t>
            </a:r>
            <a:r>
              <a:rPr lang="pl-PL" dirty="0"/>
              <a:t> 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1 ECU (1979-1999)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Raport Wernera (3 etapy – tylko 1 częściowo)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Raport </a:t>
            </a:r>
            <a:r>
              <a:rPr lang="pl-PL" dirty="0" err="1"/>
              <a:t>Deloursa</a:t>
            </a:r>
            <a:r>
              <a:rPr lang="pl-PL" dirty="0"/>
              <a:t> (3 etapy euro)</a:t>
            </a:r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462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StrefA</a:t>
            </a:r>
            <a:r>
              <a:rPr lang="pl-PL" dirty="0"/>
              <a:t>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pPr algn="l"/>
            <a:r>
              <a:rPr lang="pl-PL" dirty="0"/>
              <a:t>Teoria optymalnego obszaru walutowego – obszar geograficzny w którym funkcjonowanie jednej waluty jest ekonomicznie korzystniejsze niż posługiwanie się większą liczbą walut.</a:t>
            </a:r>
          </a:p>
          <a:p>
            <a:pPr algn="l"/>
            <a:r>
              <a:rPr lang="pl-PL" dirty="0"/>
              <a:t>Kryteria OOW:</a:t>
            </a:r>
          </a:p>
          <a:p>
            <a:pPr algn="l"/>
            <a:r>
              <a:rPr lang="pl-PL" dirty="0"/>
              <a:t>Elastyczność cen i płac</a:t>
            </a:r>
          </a:p>
          <a:p>
            <a:pPr algn="l"/>
            <a:r>
              <a:rPr lang="pl-PL" dirty="0"/>
              <a:t>Mobilność siły roboczej</a:t>
            </a:r>
          </a:p>
          <a:p>
            <a:pPr algn="l"/>
            <a:r>
              <a:rPr lang="pl-PL" dirty="0"/>
              <a:t>Integracja rynków finansowych</a:t>
            </a:r>
          </a:p>
          <a:p>
            <a:pPr algn="l"/>
            <a:r>
              <a:rPr lang="pl-PL" dirty="0"/>
              <a:t>Automatyczna redystrybucja fiskalna</a:t>
            </a:r>
          </a:p>
          <a:p>
            <a:pPr algn="l"/>
            <a:r>
              <a:rPr lang="pl-PL" dirty="0"/>
              <a:t>Podobieństwo i dywersyfikacja struktur gospodarczych</a:t>
            </a:r>
          </a:p>
          <a:p>
            <a:pPr algn="l"/>
            <a:r>
              <a:rPr lang="pl-PL" dirty="0"/>
              <a:t>Trwale wysoki poziom synchronizacji cykli koniunkturalnych</a:t>
            </a:r>
          </a:p>
          <a:p>
            <a:pPr algn="l"/>
            <a:r>
              <a:rPr lang="pl-PL" dirty="0"/>
              <a:t>Zbliżone stopy inflacji i wzrostu PKB</a:t>
            </a:r>
          </a:p>
          <a:p>
            <a:pPr algn="l"/>
            <a:r>
              <a:rPr lang="pl-PL" dirty="0"/>
              <a:t>Wysoki stopień integracji politycznej</a:t>
            </a:r>
          </a:p>
          <a:p>
            <a:pPr algn="l"/>
            <a:r>
              <a:rPr lang="pl-PL" dirty="0"/>
              <a:t>Duża otwartość i silne powiązania handlowe z innymi państwami unii walutowej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716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 </a:t>
            </a:r>
            <a:r>
              <a:rPr lang="pl-PL" dirty="0" err="1"/>
              <a:t>StrefA</a:t>
            </a:r>
            <a:r>
              <a:rPr lang="pl-PL" dirty="0"/>
              <a:t>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Kryteria z </a:t>
            </a:r>
            <a:r>
              <a:rPr lang="pl-PL" dirty="0" err="1"/>
              <a:t>Maastricht</a:t>
            </a:r>
          </a:p>
          <a:p>
            <a:pPr algn="l"/>
            <a:r>
              <a:rPr lang="pl-PL" dirty="0"/>
              <a:t>1. Stabilność cen – inflacja (1,5 % niż średnia inflacja w 3 państwach członkowskich o najbardziej stabilnych cenach)</a:t>
            </a:r>
          </a:p>
          <a:p>
            <a:pPr algn="l"/>
            <a:r>
              <a:rPr lang="pl-PL" dirty="0"/>
              <a:t>2.Kryterium fiskalne (deficyt budżetowy - 3% PKB oraz dług publiczny – 60% PKB)</a:t>
            </a:r>
          </a:p>
          <a:p>
            <a:pPr algn="l"/>
            <a:r>
              <a:rPr lang="pl-PL" dirty="0"/>
              <a:t>3. Kryterium stóp procentowych (2 %)</a:t>
            </a:r>
          </a:p>
          <a:p>
            <a:pPr algn="l"/>
            <a:r>
              <a:rPr lang="pl-PL" dirty="0"/>
              <a:t>4. Kryterium kursu walutowego (+/- 15%)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1038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 Kryzys w strefie Euro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pl-PL" dirty="0"/>
              <a:t>1. Silne zróżnicowanie poziomu i struktur gospodarczych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2. Niedostateczne wykształcenie mechanizmów absorbcji szoków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3. Nieodpowiedzialna polityka fiskalna prowadzona w niektórych krajach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4. Brak mechanizmów zarządzania kryzysowego oraz wsparcia finansowego dla zagrożonych krajów</a:t>
            </a:r>
          </a:p>
          <a:p>
            <a:pPr algn="l"/>
            <a:endParaRPr lang="pl-PL" dirty="0"/>
          </a:p>
          <a:p>
            <a:pPr algn="l"/>
            <a:endParaRPr lang="pl-PL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1971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 4 Swobody Jednolitego rynku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l"/>
            <a:r>
              <a:rPr lang="pl-PL" dirty="0"/>
              <a:t>Swoboda przepływu towarów (orzeczenia </a:t>
            </a:r>
            <a:r>
              <a:rPr lang="pl-PL" dirty="0" err="1"/>
              <a:t>Dassonville</a:t>
            </a:r>
            <a:r>
              <a:rPr lang="pl-PL" dirty="0"/>
              <a:t> – zakaz ograniczeń ilościowych; </a:t>
            </a:r>
            <a:r>
              <a:rPr lang="pl-PL" dirty="0" err="1"/>
              <a:t>Cassis</a:t>
            </a:r>
            <a:r>
              <a:rPr lang="pl-PL" dirty="0"/>
              <a:t> de Dijon – dopuszczony w jednym kraju, musi być dopuszczony w innym kraju; orzeczenie </a:t>
            </a:r>
            <a:r>
              <a:rPr lang="pl-PL" dirty="0" err="1"/>
              <a:t>Keck</a:t>
            </a:r>
            <a:r>
              <a:rPr lang="pl-PL" dirty="0"/>
              <a:t>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Swoboda przepływu usług (</a:t>
            </a:r>
            <a:r>
              <a:rPr lang="pl-PL" dirty="0" err="1"/>
              <a:t>transgraniczność</a:t>
            </a:r>
            <a:r>
              <a:rPr lang="pl-PL" dirty="0"/>
              <a:t> i 4 rodzaje)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Swoboda przepływu osób (</a:t>
            </a:r>
            <a:r>
              <a:rPr lang="pl-PL" dirty="0" err="1"/>
              <a:t>Schengen</a:t>
            </a:r>
            <a:r>
              <a:rPr lang="pl-PL" dirty="0"/>
              <a:t> - SIS a VIS)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Swoboda przepływu kapitału (swoboda inwestowania)</a:t>
            </a:r>
          </a:p>
          <a:p>
            <a:pPr algn="l"/>
            <a:endParaRPr lang="pl-PL" dirty="0"/>
          </a:p>
          <a:p>
            <a:pPr algn="l"/>
            <a:endParaRPr lang="pl-PL" dirty="0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329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POLSKA w UE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/>
            <a:r>
              <a:rPr lang="pl-PL" dirty="0"/>
              <a:t>Od 1 maja 2004 r.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Beneficjent netto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Fundusze przedakcesyjne</a:t>
            </a:r>
          </a:p>
          <a:p>
            <a:pPr algn="l"/>
            <a:endParaRPr lang="pl-PL" dirty="0"/>
          </a:p>
          <a:p>
            <a:pPr algn="l"/>
            <a:r>
              <a:rPr lang="pl-PL"/>
              <a:t>Euro?</a:t>
            </a:r>
            <a:endParaRPr lang="pl-PL" dirty="0"/>
          </a:p>
          <a:p>
            <a:pPr algn="l"/>
            <a:endParaRPr lang="pl-PL" dirty="0"/>
          </a:p>
          <a:p>
            <a:pPr algn="l"/>
            <a:endParaRPr lang="pl-PL" dirty="0"/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045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Podstawowe Koncepcje Integracji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Koncepcja federacyjna - współpraca ponadnarodowa (przeniesienie suwerenności)</a:t>
            </a:r>
          </a:p>
          <a:p>
            <a:pPr algn="l"/>
            <a:r>
              <a:rPr lang="pl-PL" dirty="0"/>
              <a:t>Koncepcja </a:t>
            </a:r>
            <a:r>
              <a:rPr lang="pl-PL" dirty="0" err="1"/>
              <a:t>konfederalistyczna</a:t>
            </a:r>
            <a:r>
              <a:rPr lang="pl-PL" dirty="0"/>
              <a:t> - międzynarodowa współpraca (zachowanie suwerenności)</a:t>
            </a:r>
          </a:p>
          <a:p>
            <a:pPr algn="l"/>
            <a:r>
              <a:rPr lang="pl-PL" dirty="0" err="1"/>
              <a:t>Transakcjonizm</a:t>
            </a:r>
            <a:r>
              <a:rPr lang="pl-PL" dirty="0"/>
              <a:t> - komunikacja</a:t>
            </a:r>
          </a:p>
          <a:p>
            <a:pPr algn="l"/>
            <a:r>
              <a:rPr lang="pl-PL" dirty="0"/>
              <a:t>Koncepcja funkcjonalistyczna - współpraca gospodarcza rozszerzona o inne obszary (”</a:t>
            </a:r>
            <a:r>
              <a:rPr lang="pl-PL" dirty="0" err="1"/>
              <a:t>spill</a:t>
            </a:r>
            <a:r>
              <a:rPr lang="pl-PL" dirty="0"/>
              <a:t> </a:t>
            </a:r>
            <a:r>
              <a:rPr lang="pl-PL" dirty="0" err="1"/>
              <a:t>over</a:t>
            </a:r>
            <a:r>
              <a:rPr lang="pl-PL" dirty="0"/>
              <a:t>”)</a:t>
            </a:r>
          </a:p>
          <a:p>
            <a:pPr algn="l"/>
            <a:r>
              <a:rPr lang="pl-PL" dirty="0"/>
              <a:t>Europa "a la carte”; Europa zmiennych prędkości; Europa o zmiennej geometrii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61615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Dziękuję za uwagę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60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Etapy Integracji Ekonomicznej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Strefa wolnego handlu</a:t>
            </a:r>
          </a:p>
          <a:p>
            <a:pPr algn="l"/>
            <a:r>
              <a:rPr lang="pl-PL" dirty="0"/>
              <a:t>Unia celna </a:t>
            </a:r>
          </a:p>
          <a:p>
            <a:pPr algn="l"/>
            <a:r>
              <a:rPr lang="pl-PL" dirty="0"/>
              <a:t>Wspólny rynek</a:t>
            </a:r>
          </a:p>
          <a:p>
            <a:pPr algn="l"/>
            <a:r>
              <a:rPr lang="pl-PL" dirty="0"/>
              <a:t>Unia walutowa</a:t>
            </a:r>
          </a:p>
          <a:p>
            <a:pPr algn="l"/>
            <a:r>
              <a:rPr lang="pl-PL" dirty="0"/>
              <a:t>Unia gospodarcza</a:t>
            </a:r>
          </a:p>
          <a:p>
            <a:pPr algn="l"/>
            <a:endParaRPr lang="pl-PL" dirty="0"/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5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Strefa wolnego handlu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algn="l"/>
            <a:r>
              <a:rPr lang="pl-PL" dirty="0"/>
              <a:t>porozumienie handlowe w ramach którego zniesione są bariery w handlu, jednak państwom pozostawia się prawo do kształtowania własnej polityki handlowej wobec państw trzecich.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około 156 CEFTA; NAFTA; z krajami stowarzyszonymi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efekty SWH – kreacja i przesunięcie handlu a efekt ekspansji handlu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„reguły pochodzenia” </a:t>
            </a:r>
          </a:p>
        </p:txBody>
      </p:sp>
    </p:spTree>
    <p:extLst>
      <p:ext uri="{BB962C8B-B14F-4D97-AF65-F5344CB8AC3E}">
        <p14:creationId xmlns:p14="http://schemas.microsoft.com/office/powerpoint/2010/main" val="399369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Celna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 algn="l"/>
            <a:r>
              <a:rPr lang="pl-PL" dirty="0"/>
              <a:t>porozumienie handlowe w ramach którego zniesione są bariery w handlu oraz kształtuje się wspólna polityka handlowa wobec państw trzecich.</a:t>
            </a:r>
          </a:p>
          <a:p>
            <a:pPr algn="l"/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Wspólnota Andyjska (CAN)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Wspólnota Karaibska (CARICOM)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Wspólny rynek Ameryki Środkowej (CACM)</a:t>
            </a:r>
            <a:endParaRPr lang="pl-PL" dirty="0"/>
          </a:p>
          <a:p>
            <a:pPr algn="l"/>
            <a:endParaRPr lang="pl-PL" dirty="0">
              <a:ea typeface="+mn-lt"/>
              <a:cs typeface="+mn-lt"/>
            </a:endParaRPr>
          </a:p>
          <a:p>
            <a:pPr algn="l"/>
            <a:r>
              <a:rPr lang="pl-PL" dirty="0">
                <a:ea typeface="+mn-lt"/>
                <a:cs typeface="+mn-lt"/>
              </a:rPr>
              <a:t>Unia celna Unii Europejskiej (EUCU)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UE-Andora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UE-San Marino</a:t>
            </a:r>
            <a:endParaRPr lang="pl-PL" dirty="0"/>
          </a:p>
          <a:p>
            <a:pPr algn="l"/>
            <a:r>
              <a:rPr lang="pl-PL" dirty="0">
                <a:ea typeface="+mn-lt"/>
                <a:cs typeface="+mn-lt"/>
              </a:rPr>
              <a:t>Unia celna UE-</a:t>
            </a:r>
            <a:r>
              <a:rPr lang="pl-PL" dirty="0" err="1">
                <a:ea typeface="+mn-lt"/>
                <a:cs typeface="+mn-lt"/>
              </a:rPr>
              <a:t>Türkiye</a:t>
            </a:r>
            <a:endParaRPr lang="pl-PL" dirty="0" err="1"/>
          </a:p>
        </p:txBody>
      </p:sp>
    </p:spTree>
    <p:extLst>
      <p:ext uri="{BB962C8B-B14F-4D97-AF65-F5344CB8AC3E}">
        <p14:creationId xmlns:p14="http://schemas.microsoft.com/office/powerpoint/2010/main" val="52914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Wspólny Rynek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porozumienie handlowe w ramach którego zapewnia się swobodny przepływ towarów, usług, kapitałów i ludzi.</a:t>
            </a:r>
          </a:p>
          <a:p>
            <a:pPr algn="l"/>
            <a:endParaRPr lang="pl-PL" dirty="0"/>
          </a:p>
          <a:p>
            <a:pPr algn="l"/>
            <a:r>
              <a:rPr lang="pl-PL" dirty="0" err="1">
                <a:ea typeface="+mn-lt"/>
                <a:cs typeface="+mn-lt"/>
              </a:rPr>
              <a:t>Mercosur</a:t>
            </a:r>
            <a:r>
              <a:rPr lang="pl-PL" dirty="0">
                <a:ea typeface="+mn-lt"/>
                <a:cs typeface="+mn-lt"/>
              </a:rPr>
              <a:t> (Wspólny Rynek Południa) EFTA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756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Walutowa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/>
              <a:t>system</a:t>
            </a:r>
            <a:r>
              <a:rPr lang="pl-PL" dirty="0">
                <a:ea typeface="+mn-lt"/>
                <a:cs typeface="+mn-lt"/>
              </a:rPr>
              <a:t>, w którym kraje nim objęte rezygnują ze swoich walut narodowych na rzecz wspólnej waluty. Kraje objęte unią walutową nie prowadzą niezależnych polityk pieniężnych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strefa euro</a:t>
            </a:r>
          </a:p>
          <a:p>
            <a:pPr algn="l"/>
            <a:r>
              <a:rPr lang="pl-PL" dirty="0"/>
              <a:t>dolar </a:t>
            </a:r>
            <a:r>
              <a:rPr lang="pl-PL" dirty="0" err="1"/>
              <a:t>wschodniokaraibski</a:t>
            </a:r>
            <a:r>
              <a:rPr lang="pl-PL" dirty="0"/>
              <a:t> </a:t>
            </a:r>
          </a:p>
          <a:p>
            <a:pPr algn="l"/>
            <a:r>
              <a:rPr lang="pl-PL" dirty="0"/>
              <a:t>frank CFA</a:t>
            </a:r>
          </a:p>
        </p:txBody>
      </p:sp>
    </p:spTree>
    <p:extLst>
      <p:ext uri="{BB962C8B-B14F-4D97-AF65-F5344CB8AC3E}">
        <p14:creationId xmlns:p14="http://schemas.microsoft.com/office/powerpoint/2010/main" val="171613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Unia gospodarcza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l-PL" dirty="0">
                <a:ea typeface="+mn-lt"/>
                <a:cs typeface="+mn-lt"/>
              </a:rPr>
              <a:t>wyższa forma wspólnego rynku, w którym kraje członkowskie dokonały także harmonizacji wszystkich rodzajów polityki, mających wpływ na warunki konkurencji na rynkach narodowych.</a:t>
            </a:r>
          </a:p>
          <a:p>
            <a:pPr algn="l"/>
            <a:endParaRPr lang="pl-PL" dirty="0">
              <a:ea typeface="+mn-lt"/>
              <a:cs typeface="+mn-lt"/>
            </a:endParaRPr>
          </a:p>
          <a:p>
            <a:pPr algn="l"/>
            <a:r>
              <a:rPr lang="pl-PL" dirty="0">
                <a:ea typeface="+mn-lt"/>
                <a:cs typeface="+mn-lt"/>
              </a:rPr>
              <a:t>UE</a:t>
            </a:r>
          </a:p>
          <a:p>
            <a:pPr algn="l"/>
            <a:r>
              <a:rPr lang="pl-PL" dirty="0">
                <a:ea typeface="+mn-lt"/>
                <a:cs typeface="+mn-lt"/>
              </a:rPr>
              <a:t>ZSRR</a:t>
            </a:r>
          </a:p>
        </p:txBody>
      </p:sp>
    </p:spTree>
    <p:extLst>
      <p:ext uri="{BB962C8B-B14F-4D97-AF65-F5344CB8AC3E}">
        <p14:creationId xmlns:p14="http://schemas.microsoft.com/office/powerpoint/2010/main" val="384953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6600" y="481744"/>
            <a:ext cx="10934700" cy="1747520"/>
          </a:xfrm>
        </p:spPr>
        <p:txBody>
          <a:bodyPr rtlCol="0">
            <a:normAutofit/>
          </a:bodyPr>
          <a:lstStyle/>
          <a:p>
            <a:r>
              <a:rPr lang="pl-PL" dirty="0"/>
              <a:t>Handel Wewnątrz- a Między- Gałęziowy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15594" y="2663444"/>
            <a:ext cx="8681212" cy="292899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pl-PL" dirty="0"/>
              <a:t>Efekt unii celnej zwiększenie</a:t>
            </a:r>
          </a:p>
          <a:p>
            <a:pPr algn="l"/>
            <a:endParaRPr lang="pl-PL" dirty="0"/>
          </a:p>
          <a:p>
            <a:pPr algn="l"/>
            <a:r>
              <a:rPr lang="pl-PL" dirty="0"/>
              <a:t>Wskaźnik </a:t>
            </a:r>
            <a:r>
              <a:rPr lang="pl-PL" dirty="0" err="1"/>
              <a:t>Grubella</a:t>
            </a:r>
            <a:r>
              <a:rPr lang="pl-PL" dirty="0"/>
              <a:t>- </a:t>
            </a:r>
            <a:r>
              <a:rPr lang="pl-PL" dirty="0" err="1"/>
              <a:t>Lloyja</a:t>
            </a:r>
            <a:endParaRPr lang="pl-PL" dirty="0"/>
          </a:p>
          <a:p>
            <a:pPr algn="l"/>
            <a:endParaRPr lang="pl-PL" dirty="0"/>
          </a:p>
          <a:p>
            <a:pPr algn="l"/>
            <a:r>
              <a:rPr lang="pl-PL" dirty="0"/>
              <a:t>Korzyści z handlu wewnątrzgałęziowego:</a:t>
            </a:r>
          </a:p>
          <a:p>
            <a:pPr marL="457200" indent="-457200" algn="l">
              <a:buAutoNum type="arabicPeriod"/>
            </a:pPr>
            <a:r>
              <a:rPr lang="pl-PL" dirty="0"/>
              <a:t>Zróżnicowanie dóbr</a:t>
            </a:r>
          </a:p>
          <a:p>
            <a:pPr marL="457200" indent="-457200" algn="l">
              <a:buAutoNum type="arabicPeriod"/>
            </a:pPr>
            <a:r>
              <a:rPr lang="pl-PL" dirty="0"/>
              <a:t>Dynamiczne korzyści skali</a:t>
            </a:r>
          </a:p>
          <a:p>
            <a:pPr marL="457200" indent="-457200" algn="l">
              <a:buAutoNum type="arabicPeriod"/>
            </a:pPr>
            <a:r>
              <a:rPr lang="pl-PL" dirty="0"/>
              <a:t>Konkurencja niedoskonała</a:t>
            </a:r>
          </a:p>
        </p:txBody>
      </p:sp>
    </p:spTree>
    <p:extLst>
      <p:ext uri="{BB962C8B-B14F-4D97-AF65-F5344CB8AC3E}">
        <p14:creationId xmlns:p14="http://schemas.microsoft.com/office/powerpoint/2010/main" val="110669615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30</TotalTime>
  <Words>732</Words>
  <Application>Microsoft Macintosh PowerPoint</Application>
  <PresentationFormat>Panoramiczny</PresentationFormat>
  <Paragraphs>171</Paragraphs>
  <Slides>20</Slides>
  <Notes>20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Paczka</vt:lpstr>
      <vt:lpstr>Integracja Europejska. Strefa Euro</vt:lpstr>
      <vt:lpstr>Podstawowe Koncepcje Integracji</vt:lpstr>
      <vt:lpstr>Etapy Integracji Ekonomicznej</vt:lpstr>
      <vt:lpstr>Strefa wolnego handlu</vt:lpstr>
      <vt:lpstr>Unia Celna</vt:lpstr>
      <vt:lpstr>Wspólny Rynek</vt:lpstr>
      <vt:lpstr>Unia Walutowa</vt:lpstr>
      <vt:lpstr>Unia gospodarcza</vt:lpstr>
      <vt:lpstr>Handel Wewnątrz- a Między- Gałęziowy</vt:lpstr>
      <vt:lpstr>Przebieg procesu integracji europejskiej</vt:lpstr>
      <vt:lpstr>Przebieg procesu integracji europejskiej</vt:lpstr>
      <vt:lpstr>Przebieg procesu integracji europejskiej</vt:lpstr>
      <vt:lpstr>Przebieg procesu integracji europejskiej</vt:lpstr>
      <vt:lpstr> StrefA Euro</vt:lpstr>
      <vt:lpstr> StrefA Euro</vt:lpstr>
      <vt:lpstr> StrefA Euro</vt:lpstr>
      <vt:lpstr> Kryzys w strefie Euro</vt:lpstr>
      <vt:lpstr> 4 Swobody Jednolitego rynku</vt:lpstr>
      <vt:lpstr>POLSKA w UE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Daniel Butyter</cp:lastModifiedBy>
  <cp:revision>188</cp:revision>
  <dcterms:created xsi:type="dcterms:W3CDTF">2023-01-07T12:50:04Z</dcterms:created>
  <dcterms:modified xsi:type="dcterms:W3CDTF">2024-01-24T05:48:48Z</dcterms:modified>
</cp:coreProperties>
</file>