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9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6" r:id="rId3"/>
    <p:sldId id="260" r:id="rId4"/>
    <p:sldId id="261" r:id="rId5"/>
    <p:sldId id="266" r:id="rId6"/>
    <p:sldId id="267" r:id="rId7"/>
    <p:sldId id="265" r:id="rId8"/>
    <p:sldId id="276" r:id="rId9"/>
    <p:sldId id="264" r:id="rId10"/>
    <p:sldId id="268" r:id="rId11"/>
    <p:sldId id="272" r:id="rId12"/>
    <p:sldId id="262" r:id="rId13"/>
    <p:sldId id="263" r:id="rId14"/>
    <p:sldId id="259" r:id="rId15"/>
    <p:sldId id="269" r:id="rId16"/>
    <p:sldId id="270" r:id="rId17"/>
    <p:sldId id="271" r:id="rId18"/>
    <p:sldId id="273" r:id="rId19"/>
    <p:sldId id="274" r:id="rId20"/>
    <p:sldId id="275" r:id="rId21"/>
    <p:sldId id="258" r:id="rId22"/>
  </p:sldIdLst>
  <p:sldSz cx="12192000" cy="6858000"/>
  <p:notesSz cx="6858000" cy="9144000"/>
  <p:defaultTextStyle>
    <a:defPPr rtl="0"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C0F96F-3E33-0ABA-ACAB-E02533EC1B6F}" v="2485" dt="2023-01-17T20:54:45.565"/>
    <p1510:client id="{BA92F55C-537A-4540-A3E5-8DB927AAD0F8}" v="166" dt="2023-01-17T07:57:14.024"/>
    <p1510:client id="{FBE38734-7D8F-BD4F-41DD-8FF793C90CB6}" v="352" dt="2023-01-17T09:59:40.2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9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98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4EF2D24-4EC9-44EF-8626-E6D76D47E1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4C969B9-11A2-49E5-9798-BACF787608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39410-93CE-425B-A937-D5A22EAA0CB7}" type="datetime1">
              <a:rPr lang="pl-PL" smtClean="0"/>
              <a:t>17.12.2023</a:t>
            </a:fld>
            <a:endParaRPr lang="pl-PL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A12892C-74F9-4A7A-BE4B-777C8C388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3FCF5F-2348-4F14-B8A5-BED3ECBDE1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0A883-1695-403E-8C4E-778CA9860E0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1833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8DAB4-D867-4361-9C8A-86F5BADD1C51}" type="datetime1">
              <a:rPr lang="pl-PL" smtClean="0"/>
              <a:pPr/>
              <a:t>17.12.2023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noProof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99945-13A7-4A35-99CB-9DCA13EFE805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178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0736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109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1612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0520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3364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53431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5517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31889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1733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4145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1065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4185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63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13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694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42416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375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75418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786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198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99945-13A7-4A35-99CB-9DCA13EFE805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154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284A420-F50C-4C2C-B88E-E6F4EF504B6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93A6D2E-5228-4998-9E24-EFCCA024675E}"/>
              </a:ext>
            </a:extLst>
          </p:cNvPr>
          <p:cNvSpPr/>
          <p:nvPr/>
        </p:nvSpPr>
        <p:spPr>
          <a:xfrm>
            <a:off x="0" y="-2"/>
            <a:ext cx="12188952" cy="3567547"/>
          </a:xfrm>
          <a:prstGeom prst="rect">
            <a:avLst/>
          </a:prstGeom>
          <a:ln>
            <a:noFill/>
          </a:ln>
          <a:effectLst>
            <a:outerShdw blurRad="228600" dist="152400" dir="5460000" sx="95000" sy="95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D878C-9930-44AF-AE18-FCA0DAE10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802" y="852055"/>
            <a:ext cx="10380572" cy="2581463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82D608-1F8D-47BB-B595-43B7BEACA9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1802" y="3754582"/>
            <a:ext cx="10380572" cy="224443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3C1DA-DAC9-422B-9450-54A7E03B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1EE12-F28E-4B03-A404-A8FCAE0F6316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9A2B9-3E23-4C08-A5CE-6988612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2E61E-26F7-4369-8F2F-6D3CDF644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ADB48DB-8E25-4F2F-8C02-5B793937255F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2BA7E3-7313-49C8-A245-A85BDEB13EB3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74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F69F7-12D5-40F0-88F0-33D60AEB0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5BB511-E79D-41D8-AF91-14A5C803F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05DFA-4DAF-4B30-8032-503081AEA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B8189-0D9C-48A6-9FA3-862227B094CE}" type="datetime1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4FBF5-16C0-46A0-916A-4910C1B6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26EA6-7E48-454C-887A-0EF3356F9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21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A312BAB-A07B-4FEA-8EB5-A7BD8B24C6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245A432-7E52-48B5-A8BB-13EED592E35A}"/>
              </a:ext>
            </a:extLst>
          </p:cNvPr>
          <p:cNvSpPr/>
          <p:nvPr/>
        </p:nvSpPr>
        <p:spPr>
          <a:xfrm>
            <a:off x="7813964" y="0"/>
            <a:ext cx="4378036" cy="6858000"/>
          </a:xfrm>
          <a:prstGeom prst="rect">
            <a:avLst/>
          </a:prstGeom>
          <a:ln>
            <a:noFill/>
          </a:ln>
          <a:effectLst>
            <a:outerShdw blurRad="254000" dist="152400" dir="1068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6288B6-16BD-4DEE-9187-C78963ED1D8A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F9259F7B-ED77-4251-A424-93712C6F57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139544" y="872836"/>
            <a:ext cx="2521527" cy="5119256"/>
          </a:xfrm>
        </p:spPr>
        <p:txBody>
          <a:bodyPr vert="eaVert"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95692-9BD0-4EB9-B344-9A6945DB0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56746" y="872836"/>
            <a:ext cx="6634169" cy="51192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28527-7CED-4CF3-A260-649685D2E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26ADDCAE-6443-42C3-9C19-F95985500186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17F65-E517-4B50-B559-FD7D59F3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581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D40B7-46EE-49D9-BE89-7E101F80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5031BF-2EA5-4128-B6AF-2D0F5A1010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361537" y="120772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869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62CCA-8D32-44C3-809A-54D0245B8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89041-349C-49F8-B155-6F5862873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2750126"/>
            <a:ext cx="10381205" cy="32617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5E088-72B1-425B-B53B-81B134826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2799E-EB8E-4038-8063-81BB57C732D4}" type="datetime1">
              <a:rPr lang="en-US" smtClean="0"/>
              <a:t>12/17/23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80451-8BF9-48B2-8E6A-9E15C8335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68196E-3A76-4417-BFD8-4400D16E0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10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FB183B-99B9-4420-AB2D-0705685105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6DF62B9-1876-4EEB-929D-B46F98265E34}"/>
              </a:ext>
            </a:extLst>
          </p:cNvPr>
          <p:cNvSpPr/>
          <p:nvPr/>
        </p:nvSpPr>
        <p:spPr>
          <a:xfrm>
            <a:off x="0" y="-2"/>
            <a:ext cx="12192000" cy="3862064"/>
          </a:xfrm>
          <a:prstGeom prst="rect">
            <a:avLst/>
          </a:prstGeom>
          <a:ln>
            <a:noFill/>
          </a:ln>
          <a:effectLst>
            <a:outerShdw blurRad="203200" dist="127000" dir="5460000" sx="96000" sy="96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5F0E4DD-839A-4BD2-B5FA-FF319E87D037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692C2FB-E558-4132-AAF5-EFCED0144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2056"/>
            <a:ext cx="10380572" cy="257694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A20424-DA4E-467F-AC0A-D44192A54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7" y="4202832"/>
            <a:ext cx="10395116" cy="178926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39F9C-ADA9-4225-9D74-193A8894ED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217A73C3-B243-44D3-809D-EF8FDFBD85D4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57DEC-B96B-4D69-8B62-5156FDA6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BF4AC1-9934-43DC-B9AC-322612A74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BDA60A-39CD-41D4-8AE5-0FB7FD78559C}"/>
              </a:ext>
            </a:extLst>
          </p:cNvPr>
          <p:cNvCxnSpPr>
            <a:cxnSpLocks/>
          </p:cNvCxnSpPr>
          <p:nvPr/>
        </p:nvCxnSpPr>
        <p:spPr>
          <a:xfrm>
            <a:off x="11668155" y="852056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378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CAF84-4A19-4D9A-9B82-46BCBED4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373DD-26AC-4E69-A17C-538D9C7C68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1800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D30C23-A75F-45DF-BCCF-760C533AC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7092" y="2833255"/>
            <a:ext cx="5045281" cy="3165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2C3974-73EC-4F1B-9E92-0E279ABE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C9B6D3E3-28E2-4380-A113-67698215C5F8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0B3F2-3F28-42A3-9701-A6F01F1B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E7A2FC-50E7-4972-9F28-E3AC4EF93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7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65F85-77E6-4F6D-9FFA-5D76201B1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2" y="872836"/>
            <a:ext cx="10380572" cy="1427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6C0DAE-58D1-45D9-9FC4-B0864E332C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801" y="2713326"/>
            <a:ext cx="5023424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1E63D7-9812-4EA1-A0A2-14D974311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1801" y="3706091"/>
            <a:ext cx="5023424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C5055B-04A0-47D3-90ED-135025F857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211" y="2713326"/>
            <a:ext cx="5048163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u="none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936E6E-8F64-49E6-B57C-86CF92D168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211" y="3706091"/>
            <a:ext cx="5048163" cy="23344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CFFBEAD-2827-40DA-8338-2D691325F1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2481" y="6236208"/>
            <a:ext cx="3037459" cy="365125"/>
          </a:xfrm>
        </p:spPr>
        <p:txBody>
          <a:bodyPr/>
          <a:lstStyle/>
          <a:p>
            <a:fld id="{A9EFCB61-04AD-47C9-BF79-2BD8B9CEC07A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4B88D-9C6E-4A88-985C-3ED5057A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481" y="2377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B6A32-2D15-425F-B6A9-146AFB5C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9782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9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C81B7C-9BD5-4CF8-BAEB-A6CB78DA2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85F1D3-3353-4FC6-8854-51B0BFFD6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35E0C-D585-492F-8146-7493F4086301}" type="datetime1">
              <a:rPr lang="en-US" smtClean="0"/>
              <a:t>12/17/23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226CE6-6BEB-46DB-BD4B-9B8AE89A1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81BCCC-8B3F-40B3-91D5-52E53B2AA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31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2C0FBB6-4CCA-4358-9DD5-CDF2173E6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02559A-671A-4FDE-82C3-1CF8CFCF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48390-48B5-49AB-B019-A7C8FB8C31F6}" type="datetime1">
              <a:rPr lang="en-US" smtClean="0"/>
              <a:t>12/17/23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A14275-250D-437E-BAF1-5BB3CDE64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93BDE-2A52-4AA7-B222-0F25570EB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E6B771E-DDF7-430C-9462-BA1D3742C84E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83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F9A0B00-F6ED-4C3A-97DC-C2AF9D62EE8B}"/>
              </a:ext>
            </a:extLst>
          </p:cNvPr>
          <p:cNvSpPr/>
          <p:nvPr/>
        </p:nvSpPr>
        <p:spPr>
          <a:xfrm>
            <a:off x="79067" y="0"/>
            <a:ext cx="4998624" cy="6858000"/>
          </a:xfrm>
          <a:prstGeom prst="rect">
            <a:avLst/>
          </a:prstGeom>
          <a:ln>
            <a:noFill/>
          </a:ln>
          <a:effectLst>
            <a:outerShdw blurRad="228600" dist="1143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3" name="Rectangle 122">
            <a:extLst>
              <a:ext uri="{FF2B5EF4-FFF2-40B4-BE49-F238E27FC236}">
                <a16:creationId xmlns:a16="http://schemas.microsoft.com/office/drawing/2014/main" id="{3B025FD9-B9EF-4F5C-B67D-3485253B7A6A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7F545CD-A200-4C66-BF9A-9B839D0CE648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110916-EEE9-418C-B24A-EC09A6D22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537" y="872836"/>
            <a:ext cx="4560525" cy="2281050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3A0F4-FD98-409E-B41A-5F4352C6A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1781" y="872837"/>
            <a:ext cx="4520593" cy="5140036"/>
          </a:xfrm>
        </p:spPr>
        <p:txBody>
          <a:bodyPr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FABF6F-6E7C-4B3F-B205-09361DA58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0537" y="3442854"/>
            <a:ext cx="4560525" cy="257694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5198D-8500-4277-AA5D-3C3D8FDDCF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962E767E-8A14-4E70-91B9-2101CBC4D7BD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8D219F-027A-4632-9FB0-BD098D56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3792532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0C82B-C7DC-434D-8768-DE9D11767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8CCC603-9605-46C8-9034-8DAE6AC40DD9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CBBF1D9-8F8F-45A3-BDB4-952D0FB20A4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63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BEB8797-B080-41A6-B14E-8DC7F0F27E4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C6C7272-A552-46B3-992F-F5ADD5AA2443}"/>
              </a:ext>
            </a:extLst>
          </p:cNvPr>
          <p:cNvSpPr/>
          <p:nvPr/>
        </p:nvSpPr>
        <p:spPr>
          <a:xfrm>
            <a:off x="-1" y="0"/>
            <a:ext cx="6087677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28600" dist="152400" dir="21540000" sx="96000" sy="96000" algn="t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5F6AD1-1E6C-46AF-8431-6627180FF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33" y="858981"/>
            <a:ext cx="4556749" cy="2281052"/>
          </a:xfrm>
        </p:spPr>
        <p:txBody>
          <a:bodyPr anchor="b"/>
          <a:lstStyle>
            <a:lvl1pPr>
              <a:def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8A91F9-760E-4CF4-8A03-FA1482C35E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59826" y="865909"/>
            <a:ext cx="4582548" cy="512618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A9D5-BA6E-4C4A-88A0-5BB86958B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8733" y="3429000"/>
            <a:ext cx="4556749" cy="2590800"/>
          </a:xfrm>
        </p:spPr>
        <p:txBody>
          <a:bodyPr/>
          <a:lstStyle>
            <a:lvl1pPr marL="0" indent="0"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6899E-70A1-4EFB-87EC-6C4F3BC03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184" y="6236208"/>
            <a:ext cx="3037459" cy="365125"/>
          </a:xfrm>
        </p:spPr>
        <p:txBody>
          <a:bodyPr/>
          <a:lstStyle/>
          <a:p>
            <a:fld id="{01AF0C4B-5A4A-45CA-ABEC-10F107160D33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34B05-4931-4BC8-BD43-9E6B944B3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9184" y="237744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ABE5D-7EA4-4D33-B23E-52E640CBF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2840" y="237744"/>
            <a:ext cx="756746" cy="365760"/>
          </a:xfrm>
        </p:spPr>
        <p:txBody>
          <a:bodyPr/>
          <a:lstStyle/>
          <a:p>
            <a:fld id="{B4A918BC-4D43-4B42-B3C0-E7EBE25E6AF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F0DB5EA-94EC-4DB5-B8E5-B454005C1552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99FF82-B951-46E6-AEA7-0993C867FB6D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14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38E7D36-B1C9-463C-983F-AEA5810A60D0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B9A221-B33F-47C2-85FF-2C8F363D797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E0EF1-7626-4514-9337-271DD661B1E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5F0B1492-9A00-4F80-8771-0BB2C2C4353C}"/>
              </a:ext>
            </a:extLst>
          </p:cNvPr>
          <p:cNvSpPr/>
          <p:nvPr/>
        </p:nvSpPr>
        <p:spPr>
          <a:xfrm>
            <a:off x="0" y="-2"/>
            <a:ext cx="12188952" cy="2544415"/>
          </a:xfrm>
          <a:prstGeom prst="rect">
            <a:avLst/>
          </a:prstGeom>
          <a:ln>
            <a:noFill/>
          </a:ln>
          <a:effectLst>
            <a:outerShdw blurRad="190500" dist="127000" dir="5460000" sx="94000" sy="94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62805-4F8E-44FE-905C-2C3F1A2B3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858982"/>
            <a:ext cx="10380573" cy="1432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5021C-0380-49AA-ADA1-A8B473FBF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1799" y="2750126"/>
            <a:ext cx="10381205" cy="32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A2409-F298-40BF-BFAC-65A3E71D2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32481" y="624007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989806E-8E94-473C-AEE7-BE6F15F85533}" type="datetime1">
              <a:rPr lang="en-US" smtClean="0"/>
              <a:t>12/17/23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4799D8-4DBF-4BB2-8D2B-65592ADC9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2481" y="23619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99666-11C3-48A1-966C-439EBF9D9A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9782" y="235881"/>
            <a:ext cx="75674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1" kern="1200" smtClean="0">
                <a:solidFill>
                  <a:schemeClr val="tx1"/>
                </a:solidFill>
                <a:latin typeface="Bierstadt" panose="020B0504020202020204" pitchFamily="34" charset="0"/>
                <a:ea typeface="+mn-ea"/>
                <a:cs typeface="+mn-cs"/>
              </a:defRPr>
            </a:lvl1pPr>
          </a:lstStyle>
          <a:p>
            <a:fld id="{B4A918BC-4D43-4B42-B3C0-E7EBE25E6AF0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7FAC7B62-8ACC-41ED-80AB-8D1CDF38B9E4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45FF525-9A83-4625-99D9-B267BDE077E7}"/>
              </a:ext>
            </a:extLst>
          </p:cNvPr>
          <p:cNvCxnSpPr>
            <a:cxnSpLocks/>
          </p:cNvCxnSpPr>
          <p:nvPr/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78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indent="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sap.sejm.gov.pl/isap.nsf/DocDetails.xsp?id=wdu1998144093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E2BA2BD9-7B54-4190-8F06-3EF3658A00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84F9D61-9303-40B4-9F7E-66A9B4EDC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144310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88" r="1" b="1"/>
          <a:stretch/>
        </p:blipFill>
        <p:spPr>
          <a:xfrm>
            <a:off x="20" y="-1"/>
            <a:ext cx="11144289" cy="6858001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6" name="Overlay">
            <a:extLst>
              <a:ext uri="{FF2B5EF4-FFF2-40B4-BE49-F238E27FC236}">
                <a16:creationId xmlns:a16="http://schemas.microsoft.com/office/drawing/2014/main" id="{648D746A-0359-4EAE-8CF9-062E28169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89558" y="1549597"/>
            <a:ext cx="4501057" cy="2483316"/>
          </a:xfrm>
        </p:spPr>
        <p:txBody>
          <a:bodyPr rtlCol="0" anchor="b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Polityka Fiskalna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9558" y="4237630"/>
            <a:ext cx="4501056" cy="165361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dr Daniel Butyter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816C099-0516-4486-BC06-E0DCD29DD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93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Akcyza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Unia Europejska (UE) wymaga, aby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państwa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członkowskie – w zakresie struktury i stawek podatku akcyzowego dla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wyrobów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akcyzowych – stosowały minimalny poziom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wysokości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podatku dla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poszczególnych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wyrobów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</a:t>
            </a:r>
            <a:endParaRPr lang="pl-PL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benzyny silnikowej - 1.529,00 zł/1.000 l,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oleju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napędowego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- 1.160,00 zł/1.000 l,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gazów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skroplonych do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napędu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silników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spalinowych (np. LPG) - 659,00 zł/1.000 kg, gazu ziemnego do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napędu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silników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spalinowych (np. CNG) – 0 zł </a:t>
            </a:r>
            <a:endParaRPr lang="pl-PL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biokomponentów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stanowiących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samoistne paliwa - 1.160,00 zł/1.000 l, energii elektrycznej – 5,00 zł/MWh,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alkoholu etylowego - 7.248,00 zł/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hl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100% vol.,</a:t>
            </a:r>
            <a:br>
              <a:rPr lang="pl-PL" dirty="0">
                <a:solidFill>
                  <a:schemeClr val="bg1"/>
                </a:solidFill>
                <a:ea typeface="+mn-lt"/>
                <a:cs typeface="+mn-lt"/>
              </a:rPr>
            </a:b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piwa – 9,90 zł od 1 hektolitra za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każdy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stopien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́ Plato gotowego wyrobu, wina - 201,00 zł/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hl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gotowego wyrobu, </a:t>
            </a:r>
            <a:endParaRPr lang="pl-PL">
              <a:solidFill>
                <a:schemeClr val="bg1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papierosów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- 250,91 zł za 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każde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 1.000 sztuk i 32,05% maksymalnej ceny detalicznej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https://www.podatki.gov.pl/akcyza/stawki-podatkowe/</a:t>
            </a:r>
            <a:endParaRPr lang="pl-PL" dirty="0">
              <a:solidFill>
                <a:schemeClr val="bg1"/>
              </a:solidFill>
            </a:endParaRPr>
          </a:p>
          <a:p>
            <a:endParaRPr lang="pl-PL" b="1" dirty="0">
              <a:solidFill>
                <a:schemeClr val="bg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330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229754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Składka na ubezpieczenie społeczne i zdrowotne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70000" lnSpcReduction="20000"/>
          </a:bodyPr>
          <a:lstStyle/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endParaRPr lang="pl-PL" b="1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Składka zdrowotna wcześniej odliczana od podatku PIT, od 1 stycznia 2022 r. nie (NFZ)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Ubezpieczenie  społeczne (Fundusz Ubezpieczeń Społecznych działający w ramach ZUS).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Podział pracownik (ubezpieczenie emerytalne, rentowe i chorobowe); pracodawca (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ubezpieczenie emerytalne, rentowe i wypadkowe</a:t>
            </a:r>
            <a:r>
              <a:rPr lang="pl-PL" dirty="0">
                <a:solidFill>
                  <a:schemeClr val="bg1"/>
                </a:solidFill>
              </a:rPr>
              <a:t>) 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(2709,48 – 3490 - 4205 PLN).</a:t>
            </a:r>
          </a:p>
          <a:p>
            <a:endParaRPr lang="pl-PL" b="1" dirty="0">
              <a:solidFill>
                <a:schemeClr val="bg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54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Rodzaje podatków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pPr algn="just"/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Bezpośrednie </a:t>
            </a:r>
            <a:r>
              <a:rPr lang="pl-PL" dirty="0">
                <a:solidFill>
                  <a:srgbClr val="FFFFFF"/>
                </a:solidFill>
              </a:rPr>
              <a:t>nakładane na dochody majątek (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przewaga w</a:t>
            </a:r>
            <a:r>
              <a:rPr lang="pl-PL" dirty="0">
                <a:solidFill>
                  <a:srgbClr val="FFFFFF"/>
                </a:solidFill>
              </a:rPr>
              <a:t> Niemczech, Dania i Holandii).</a:t>
            </a:r>
            <a:endParaRPr lang="pl-PL"/>
          </a:p>
          <a:p>
            <a:pPr algn="just"/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Pośrednie nakładane na towary (przewaga w Grecji, Włochach i Francji).</a:t>
            </a:r>
            <a:endParaRPr lang="pl-PL" dirty="0"/>
          </a:p>
          <a:p>
            <a:pPr algn="just"/>
            <a:endParaRPr lang="pl-PL" dirty="0">
              <a:solidFill>
                <a:srgbClr val="FFFFFF"/>
              </a:solidFill>
            </a:endParaRPr>
          </a:p>
          <a:p>
            <a:pPr algn="just"/>
            <a:r>
              <a:rPr lang="pl-PL" dirty="0">
                <a:solidFill>
                  <a:srgbClr val="FFFFFF"/>
                </a:solidFill>
              </a:rPr>
              <a:t>Podatek proporcjonalny – ten sam procent swoich dochodów (na firmy).</a:t>
            </a:r>
          </a:p>
          <a:p>
            <a:pPr algn="just"/>
            <a:r>
              <a:rPr lang="pl-PL" dirty="0">
                <a:solidFill>
                  <a:srgbClr val="FFFFFF"/>
                </a:solidFill>
              </a:rPr>
              <a:t>Progresywny - wyższe dochody obciążone są wyższą stopą podatkową (na ludność).</a:t>
            </a:r>
          </a:p>
          <a:p>
            <a:pPr algn="just"/>
            <a:r>
              <a:rPr lang="pl-PL" dirty="0">
                <a:solidFill>
                  <a:srgbClr val="FFFFFF"/>
                </a:solidFill>
              </a:rPr>
              <a:t>Regresywny wraz ze wzrostem dochodu zmniejszają się stawki podatkowe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971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Cele podatkowe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Zdobycie środków na finansowanie wydatków sektora publicznego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Redystrybucja dochodów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Ograniczenie konsumpcji niektórych produktów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Narzędzie polityki antycyklicznej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77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Zasady systemu podatkowego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Podatki powinny być sprawiedliwe i nie powinny przekraczać możliwości podatnika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Wysokość podatków powinna być z góry określona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Sposób i warunki płatności powinny być wygodne dla płatnika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Koszty poboru powinny być niskie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0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Krzywa </a:t>
            </a:r>
            <a:r>
              <a:rPr lang="pl-PL" dirty="0" err="1">
                <a:solidFill>
                  <a:srgbClr val="FFFFFF"/>
                </a:solidFill>
              </a:rPr>
              <a:t>Laffera</a:t>
            </a:r>
            <a:endParaRPr lang="pl-PL" dirty="0" err="1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az 5">
            <a:extLst>
              <a:ext uri="{FF2B5EF4-FFF2-40B4-BE49-F238E27FC236}">
                <a16:creationId xmlns:a16="http://schemas.microsoft.com/office/drawing/2014/main" id="{EFF6F65C-2E42-4658-134C-EC62F8764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627" y="519745"/>
            <a:ext cx="6581954" cy="531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Elementy sektora finansów publicznych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Budżet państwa (w formie ustawy budżetowej przygotowywany przez Ministra Finansów)</a:t>
            </a:r>
            <a:endParaRPr lang="pl-PL" dirty="0"/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Fundusze celowe (Fundusz Ubezpieczeń Społecznych i Narodowy Fundusz Zdrowia)</a:t>
            </a:r>
          </a:p>
          <a:p>
            <a:pPr marL="457200" indent="-457200">
              <a:buAutoNum type="arabicPeriod"/>
            </a:pPr>
            <a:r>
              <a:rPr lang="pl-PL" dirty="0">
                <a:solidFill>
                  <a:srgbClr val="FFFFFF"/>
                </a:solidFill>
              </a:rPr>
              <a:t>Fundusze samorządowe (finanse gmin, powiatów i województw)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0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Deficyt budżetowy i dług publiczny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Dochody publiczne = wydatkom publicznym - równowaga budżetowa.</a:t>
            </a:r>
          </a:p>
          <a:p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Dochody publiczne&lt;wydatki publiczne – deficyt budżetowy</a:t>
            </a:r>
            <a:endParaRPr lang="pl-PL" dirty="0"/>
          </a:p>
          <a:p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Dochody publiczne&gt;wydatki publiczne – nadwyżka budżetowa</a:t>
            </a:r>
            <a:endParaRPr lang="pl-PL" dirty="0">
              <a:ea typeface="+mn-lt"/>
              <a:cs typeface="+mn-lt"/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3 % PKB oraz 60 % PKB (Konstytucja – 2/3 PKB)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https://www.gov.pl/web/finanse/zadluzenie-skarbu-panstwa</a:t>
            </a:r>
            <a:endParaRPr lang="pl-PL" dirty="0">
              <a:solidFill>
                <a:schemeClr val="bg1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Spiral zadłużenia - państwo w celu spłacenia odsetek od istniejącego zadłużenia zwiększa wydatki publiczne, co prowadzi do deficytu budżetowego i dalszego wzrostu długu. 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7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Wpływ polityki fiskalnej na wzrost gospodarczy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W długim okresie czasu wzrost gospodarczy zależy od postępu technologicznego, tempa wzrostu kapitału i </a:t>
            </a:r>
            <a:r>
              <a:rPr lang="pl-PL" dirty="0">
                <a:solidFill>
                  <a:srgbClr val="FFFFFF"/>
                </a:solidFill>
                <a:ea typeface="+mn-lt"/>
                <a:cs typeface="+mn-lt"/>
              </a:rPr>
              <a:t>tempa wzrostu zatrudnienia.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Polityka fiskalna może oddziaływać na postęp techniczny przez wyższe wydatki publiczne na badania i rozwój albo przez ulgi podatkowe sprzyjające tego typu działalności.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Wpływ polityki fiskalnej na wzrost gospodarczy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Przyrastanie kapitału rzeczowego jest uzależnione od regulacji podatkowych dotyczących opodatkowania oszczędności i inwestycji.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W długim okresie czasu wzrost tempo zatrudnienia uzależnione jest od przyrostu naturalnego. 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Deficyt budżetowy a wzrost gospodarczy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400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Polityka Fiskalna 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92500" lnSpcReduction="1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Polega na kształtowaniu wydatków publicznych oraz dochodów publicznych (budżetowych).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https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://</a:t>
            </a:r>
            <a:r>
              <a:rPr lang="pl-PL" dirty="0" err="1">
                <a:solidFill>
                  <a:schemeClr val="bg1"/>
                </a:solidFill>
                <a:ea typeface="+mn-lt"/>
                <a:cs typeface="+mn-lt"/>
              </a:rPr>
              <a:t>www.gov.pl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/web/finanse/szacunek-2022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Dane dotyczące Polski w 2022 r. </a:t>
            </a:r>
          </a:p>
          <a:p>
            <a:pPr fontAlgn="base"/>
            <a:r>
              <a:rPr lang="pl-PL" dirty="0">
                <a:solidFill>
                  <a:schemeClr val="bg1"/>
                </a:solidFill>
              </a:rPr>
              <a:t>dochody -     504.968,2 mln zł</a:t>
            </a:r>
          </a:p>
          <a:p>
            <a:pPr fontAlgn="base"/>
            <a:r>
              <a:rPr lang="pl-PL" dirty="0">
                <a:solidFill>
                  <a:schemeClr val="bg1"/>
                </a:solidFill>
              </a:rPr>
              <a:t>wydatki -       517.399,0 mln zł</a:t>
            </a:r>
          </a:p>
          <a:p>
            <a:pPr fontAlgn="base"/>
            <a:r>
              <a:rPr lang="pl-PL" dirty="0">
                <a:solidFill>
                  <a:schemeClr val="bg1"/>
                </a:solidFill>
              </a:rPr>
              <a:t>deficyt -           12.430,8 mln zł</a:t>
            </a:r>
          </a:p>
          <a:p>
            <a:endParaRPr lang="pl-PL" dirty="0">
              <a:solidFill>
                <a:schemeClr val="bg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14592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  <a:ea typeface="+mj-lt"/>
                <a:cs typeface="+mj-lt"/>
              </a:rPr>
              <a:t>Deficyt budżetowy a wzrost gospodarczy</a:t>
            </a:r>
            <a:endParaRPr lang="pl-PL">
              <a:ea typeface="+mj-lt"/>
              <a:cs typeface="+mj-lt"/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Rząd emituje pieniądze na pokrycie wydatków. </a:t>
            </a:r>
            <a:endParaRPr lang="pl-PL" dirty="0"/>
          </a:p>
          <a:p>
            <a:r>
              <a:rPr lang="pl-PL" dirty="0">
                <a:solidFill>
                  <a:srgbClr val="FFFFFF"/>
                </a:solidFill>
              </a:rPr>
              <a:t>Obligacje muszą mieć korzystniejsze stopy procentowe.</a:t>
            </a:r>
            <a:endParaRPr lang="pl-PL" dirty="0"/>
          </a:p>
          <a:p>
            <a:r>
              <a:rPr lang="pl-PL" dirty="0">
                <a:solidFill>
                  <a:srgbClr val="FFFFFF"/>
                </a:solidFill>
              </a:rPr>
              <a:t>Emisja obligacji prowadzi do wzrostu stóp procentowych.</a:t>
            </a:r>
          </a:p>
          <a:p>
            <a:r>
              <a:rPr lang="pl-PL" dirty="0">
                <a:solidFill>
                  <a:srgbClr val="FFFFFF"/>
                </a:solidFill>
              </a:rPr>
              <a:t>Stopy procentowe powodują droższe kredyty, a więc mniej chęci do inwestowania. 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894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17408" y="3099804"/>
            <a:ext cx="6695989" cy="2278578"/>
          </a:xfrm>
        </p:spPr>
        <p:txBody>
          <a:bodyPr rtlCol="0" anchor="t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Dziękuję za uwagę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89558" y="3545918"/>
            <a:ext cx="4755046" cy="1738058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Wydatki publiczne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85000" lnSpcReduction="20000"/>
          </a:bodyPr>
          <a:lstStyle/>
          <a:p>
            <a:endParaRPr lang="pl-PL" dirty="0">
              <a:solidFill>
                <a:srgbClr val="FFFFFF"/>
              </a:solidFill>
            </a:endParaRP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Grupy wydatków państwa:</a:t>
            </a:r>
            <a:endParaRPr lang="pl-PL" dirty="0"/>
          </a:p>
          <a:p>
            <a:endParaRPr lang="pl-PL" dirty="0">
              <a:solidFill>
                <a:srgbClr val="FFFFFF"/>
              </a:solidFill>
            </a:endParaRP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FFFFFF"/>
                </a:solidFill>
              </a:rPr>
              <a:t> finansowanie podstawowych funkcji państwa (administracja, wymiar sprawiedliwości, bezpieczeństwo i obrona narodowa)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FFFFFF"/>
                </a:solidFill>
              </a:rPr>
              <a:t>na cele społeczne "państwo dobrobytu" (oświata, ochrona zdrowia, świadczenia socjalne)</a:t>
            </a:r>
          </a:p>
          <a:p>
            <a:pPr marL="457200" indent="-457200">
              <a:buAutoNum type="arabicParenR"/>
            </a:pPr>
            <a:r>
              <a:rPr lang="pl-PL" dirty="0">
                <a:solidFill>
                  <a:srgbClr val="FFFFFF"/>
                </a:solidFill>
              </a:rPr>
              <a:t>pobudzenie wzrostu gospodarczego (inwestycje infrastrukturalne, wydatki na badania i rozwój)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705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Podatki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92500" lnSpcReduction="20000"/>
          </a:bodyPr>
          <a:lstStyle/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Dochodowe – pobierane od dochodów osobistych ludności (płace, odsetki od posiadanego kapitału) oraz zysków przedsiębiorstw (CIT i PIT).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Konsumpcyjne - nakładane na dobra i usługi będące przedmiotem obrotu (VAT, akcyza).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Majątkowe płacone od posiadanego majątku oraz przenoszenia praw do majątku (podatek od nieruchomości i podatki spadkowe).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9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848521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PIT (podatek od dochodów osób fizycznych)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pl-PL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Obecnie przy opodatkowaniu progresywnym – według skali podatkowej obowiązują stawki 12%, a po przekroczeniu podstawy w kwocie 120.000 zł - 32% podatku.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(kwota wolna od podatku 30 tyś złotych)</a:t>
            </a:r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Dochody ponad 1 mln złotych  (dodatkowo podatek solidarnościowy 4%)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2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10283949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PIT (podatek od dochodów osób fizycznych)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endParaRPr lang="pl-PL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Forma liniowa (19%)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W przypadku opodatkowania ryczałtowego stosowane są stawki 2%, 3%, 5,5%, 8,5%, 10%, 12%, 14,%, 17%, 20% (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https://isap.sejm.gov.pl/isap.nsf/DocDetails.xsp?id=wdu19981440930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)</a:t>
            </a:r>
          </a:p>
          <a:p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W przypadku opodatkowania przychodów z kapitałów pieniężnych – obowiązuje 19% stawka podatku. Przy opodatkowaniu zysków ze sprzedaży nieruchomości stawka podatku wynosi 19%. W przypadku wykorzystywanej komercyjnie nieruchomości o wartości początkowej powyżej 10 mln zł – stawka podatku wynosi 0,35% podstawy opodatkowania, a sam podatek płatny jest miesięcznie. Oprócz stawek związanych z określonymi zasadami opodatkowania, podatnik może zostać opodatkowany sanacyjną stawką podatku – 75%.</a:t>
            </a:r>
            <a:endParaRPr lang="pl-PL" dirty="0">
              <a:solidFill>
                <a:schemeClr val="bg1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57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65183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CIT </a:t>
            </a:r>
            <a:r>
              <a:rPr lang="pl-PL" dirty="0">
                <a:solidFill>
                  <a:srgbClr val="FFFFFF"/>
                </a:solidFill>
                <a:ea typeface="+mj-lt"/>
                <a:cs typeface="+mj-lt"/>
              </a:rPr>
              <a:t>(podatek od dochodów osób prawnych)</a:t>
            </a:r>
            <a:endParaRPr lang="pl-PL" dirty="0">
              <a:ea typeface="+mj-lt"/>
              <a:cs typeface="+mj-lt"/>
            </a:endParaRPr>
          </a:p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Stawki (9% i 19%)</a:t>
            </a:r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Warunek przychodów (2 mln euro – 9,188 mln złotych) </a:t>
            </a:r>
            <a:endParaRPr lang="pl-PL"/>
          </a:p>
          <a:p>
            <a:endParaRPr lang="pl-PL" dirty="0">
              <a:solidFill>
                <a:srgbClr val="FFFFFF"/>
              </a:solidFill>
            </a:endParaRPr>
          </a:p>
          <a:p>
            <a:r>
              <a:rPr lang="pl-PL" dirty="0">
                <a:solidFill>
                  <a:srgbClr val="FFFFFF"/>
                </a:solidFill>
              </a:rPr>
              <a:t>"Estoński CIT" (10 % i 20%)</a:t>
            </a:r>
          </a:p>
          <a:p>
            <a:endParaRPr lang="pl-PL" dirty="0">
              <a:solidFill>
                <a:srgbClr val="FFFFFF"/>
              </a:solidFill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54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9665183" cy="740201"/>
          </a:xfrm>
        </p:spPr>
        <p:txBody>
          <a:bodyPr rtlCol="0" anchor="t">
            <a:normAutofit fontScale="90000"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  <p:pic>
        <p:nvPicPr>
          <p:cNvPr id="6" name="Obraz 5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E7B92748-B97D-F7A5-BF56-36CEBABC0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5425" y="0"/>
            <a:ext cx="1258285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18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Slide Background">
            <a:extLst>
              <a:ext uri="{FF2B5EF4-FFF2-40B4-BE49-F238E27FC236}">
                <a16:creationId xmlns:a16="http://schemas.microsoft.com/office/drawing/2014/main" id="{922E0291-99C8-40F9-ADAB-32589A3B5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CFB91D-B501-237D-B40E-22C21AAB3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43"/>
          <a:stretch/>
        </p:blipFill>
        <p:spPr>
          <a:xfrm>
            <a:off x="20" y="2"/>
            <a:ext cx="12191979" cy="6857998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95830D2-F2AE-4DD8-B586-89B0977916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58714" y="258715"/>
            <a:ext cx="6858000" cy="6340569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70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68634" y="842559"/>
            <a:ext cx="4783800" cy="740201"/>
          </a:xfrm>
        </p:spPr>
        <p:txBody>
          <a:bodyPr rtlCol="0" anchor="t">
            <a:normAutofit fontScale="90000"/>
          </a:bodyPr>
          <a:lstStyle/>
          <a:p>
            <a:r>
              <a:rPr lang="pl-PL" dirty="0">
                <a:solidFill>
                  <a:srgbClr val="FFFFFF"/>
                </a:solidFill>
              </a:rPr>
              <a:t>VAT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18954" y="1633730"/>
            <a:ext cx="9499574" cy="3650246"/>
          </a:xfrm>
        </p:spPr>
        <p:txBody>
          <a:bodyPr vert="horz" lIns="91440" tIns="45720" rIns="91440" bIns="45720" rtlCol="0" anchor="b">
            <a:normAutofit fontScale="92500"/>
          </a:bodyPr>
          <a:lstStyle/>
          <a:p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Stawki VAT:</a:t>
            </a:r>
            <a:endParaRPr lang="pl-PL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23%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– tyle wynosi podstawowa podatku od towarów i usług</a:t>
            </a: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8%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– stawka obniżona, dotyczy m.in. budownictwa objętego społecznym programem mieszkaniowym, usług związanych z kulturą, sportem, rekreacją</a:t>
            </a:r>
            <a:endParaRPr lang="pl-PL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5%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– stawka obniżona, obejmuje m.in. podstawowe produkty żywnościowe (np. pieczywo, nabiał), artykuły dla niemowląt, książki i e-booki</a:t>
            </a:r>
            <a:endParaRPr lang="pl-PL" dirty="0">
              <a:solidFill>
                <a:schemeClr val="bg1"/>
              </a:solidFill>
            </a:endParaRPr>
          </a:p>
          <a:p>
            <a:pPr>
              <a:buFont typeface="Arial"/>
              <a:buChar char="•"/>
            </a:pPr>
            <a:r>
              <a:rPr lang="pl-PL" b="1" dirty="0">
                <a:solidFill>
                  <a:schemeClr val="bg1"/>
                </a:solidFill>
                <a:ea typeface="+mn-lt"/>
                <a:cs typeface="+mn-lt"/>
              </a:rPr>
              <a:t>0%</a:t>
            </a:r>
            <a:r>
              <a:rPr lang="pl-PL" dirty="0">
                <a:solidFill>
                  <a:schemeClr val="bg1"/>
                </a:solidFill>
                <a:ea typeface="+mn-lt"/>
                <a:cs typeface="+mn-lt"/>
              </a:rPr>
              <a:t> – stawka preferencyjna, stosowana między innymi w wewnątrzwspólnotowej dostawie towarów oraz w eksporcie towarów.</a:t>
            </a: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7A8F735B-89DD-459E-BB4B-B9E1603DE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2375" y="0"/>
            <a:ext cx="1051560" cy="6858000"/>
          </a:xfrm>
          <a:prstGeom prst="rect">
            <a:avLst/>
          </a:prstGeom>
          <a:ln>
            <a:noFill/>
          </a:ln>
          <a:effectLst>
            <a:outerShdw blurRad="190500" dist="76200" dir="5700000" sx="95000" sy="95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FF45CC-4046-4B20-8A54-5D613033F0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668155" y="5641010"/>
            <a:ext cx="0" cy="5990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2064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BevelVTI">
  <a:themeElements>
    <a:clrScheme name="AnalogousFromDarkSeedRightStep">
      <a:dk1>
        <a:srgbClr val="000000"/>
      </a:dk1>
      <a:lt1>
        <a:srgbClr val="FFFFFF"/>
      </a:lt1>
      <a:dk2>
        <a:srgbClr val="29301B"/>
      </a:dk2>
      <a:lt2>
        <a:srgbClr val="F3F1F0"/>
      </a:lt2>
      <a:accent1>
        <a:srgbClr val="4AA6C6"/>
      </a:accent1>
      <a:accent2>
        <a:srgbClr val="3861B4"/>
      </a:accent2>
      <a:accent3>
        <a:srgbClr val="584EC7"/>
      </a:accent3>
      <a:accent4>
        <a:srgbClr val="7638B4"/>
      </a:accent4>
      <a:accent5>
        <a:srgbClr val="BC4AC6"/>
      </a:accent5>
      <a:accent6>
        <a:srgbClr val="B4388A"/>
      </a:accent6>
      <a:hlink>
        <a:srgbClr val="4E9C34"/>
      </a:hlink>
      <a:folHlink>
        <a:srgbClr val="7F7F7F"/>
      </a:folHlink>
    </a:clrScheme>
    <a:fontScheme name="Custom 53">
      <a:majorFont>
        <a:latin typeface="Bierstadt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velVTI" id="{C9E5F598-602B-46C1-AA16-073CEB959654}" vid="{2AE1FD39-65AD-4D34-93E9-C7019D0ECBAC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786</TotalTime>
  <Words>1098</Words>
  <Application>Microsoft Macintosh PowerPoint</Application>
  <PresentationFormat>Panoramiczny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5" baseType="lpstr">
      <vt:lpstr>Arial</vt:lpstr>
      <vt:lpstr>Bierstadt</vt:lpstr>
      <vt:lpstr>Calibri</vt:lpstr>
      <vt:lpstr>BevelVTI</vt:lpstr>
      <vt:lpstr>Polityka Fiskalna</vt:lpstr>
      <vt:lpstr>Polityka Fiskalna </vt:lpstr>
      <vt:lpstr>Wydatki publiczne</vt:lpstr>
      <vt:lpstr>Podatki</vt:lpstr>
      <vt:lpstr>PIT (podatek od dochodów osób fizycznych)</vt:lpstr>
      <vt:lpstr>PIT (podatek od dochodów osób fizycznych)</vt:lpstr>
      <vt:lpstr>CIT (podatek od dochodów osób prawnych) </vt:lpstr>
      <vt:lpstr>Prezentacja programu PowerPoint</vt:lpstr>
      <vt:lpstr>VAT</vt:lpstr>
      <vt:lpstr>Akcyza</vt:lpstr>
      <vt:lpstr>Składka na ubezpieczenie społeczne i zdrowotne</vt:lpstr>
      <vt:lpstr>Rodzaje podatków</vt:lpstr>
      <vt:lpstr>Cele podatkowe</vt:lpstr>
      <vt:lpstr>Zasady systemu podatkowego</vt:lpstr>
      <vt:lpstr>Krzywa Laffera</vt:lpstr>
      <vt:lpstr>Elementy sektora finansów publicznych</vt:lpstr>
      <vt:lpstr>Deficyt budżetowy i dług publiczny</vt:lpstr>
      <vt:lpstr>Wpływ polityki fiskalnej na wzrost gospodarczy</vt:lpstr>
      <vt:lpstr>Wpływ polityki fiskalnej na wzrost gospodarczy</vt:lpstr>
      <vt:lpstr>Deficyt budżetowy a wzrost gospodarczy 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Daniel Butyter</cp:lastModifiedBy>
  <cp:revision>361</cp:revision>
  <dcterms:created xsi:type="dcterms:W3CDTF">2023-01-17T07:53:18Z</dcterms:created>
  <dcterms:modified xsi:type="dcterms:W3CDTF">2023-12-17T12:02:01Z</dcterms:modified>
</cp:coreProperties>
</file>