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61" r:id="rId6"/>
    <p:sldId id="266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59" r:id="rId15"/>
    <p:sldId id="260" r:id="rId1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87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CCA5677-DED9-DBD7-7F1D-8DD8D2AC8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7C77CE6-C334-AEA4-9683-4DF6C329F7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0FE0A39-0B4F-C8EC-3F4B-7C6DFB97C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1C0F8-5A76-41C0-8F0B-116B5F6EFF5F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CB56CC0-50EF-36BA-12F5-E667558A9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304CF6F-E23B-A00D-E4D8-8D6294B48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CAB9-8E80-433A-B98E-CF7CB54A7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751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0958D35-97BC-FC23-B54C-8AF7F6B51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09EB81E-2BBB-CCCE-E268-CA3A5054D9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28E5654-714B-27D5-78CC-19483A6D0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1C0F8-5A76-41C0-8F0B-116B5F6EFF5F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DA6280E-482A-F4BB-D682-6E5FF54C3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458396A-78AF-1944-8CAA-79E80EDA5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CAB9-8E80-433A-B98E-CF7CB54A7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238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BA2CE577-B004-5662-4FDE-C19A856EC8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90EE5947-BE0E-34CA-48FA-9CE4FCC816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0ED7537-EC88-E69B-6BF9-C41AFFC8E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1C0F8-5A76-41C0-8F0B-116B5F6EFF5F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40C48C3-C963-BD2A-68E2-AEDEA41FF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115203B-0233-7A9B-DDA8-2FB92FAD4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CAB9-8E80-433A-B98E-CF7CB54A7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7513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4B178CF-481B-42FE-A5AF-2EC2CF9DD827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95B5913-8831-4874-A4E5-A803214BDC91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853101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78CF-481B-42FE-A5AF-2EC2CF9DD827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B5913-8831-4874-A4E5-A803214BD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9405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4B178CF-481B-42FE-A5AF-2EC2CF9DD827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95B5913-8831-4874-A4E5-A803214BDC91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8664962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78CF-481B-42FE-A5AF-2EC2CF9DD827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B5913-8831-4874-A4E5-A803214BD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1502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78CF-481B-42FE-A5AF-2EC2CF9DD827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B5913-8831-4874-A4E5-A803214BD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8983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78CF-481B-42FE-A5AF-2EC2CF9DD827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B5913-8831-4874-A4E5-A803214BD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85985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78CF-481B-42FE-A5AF-2EC2CF9DD827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B5913-8831-4874-A4E5-A803214BD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09158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4B178CF-481B-42FE-A5AF-2EC2CF9DD827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95B5913-8831-4874-A4E5-A803214BDC91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30919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AEB7EA-8DFC-4103-D265-932947304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8EBD2DB-C695-E91A-610E-930E827A51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D8E7529-6BAA-CA2F-F1CC-34C4CFC47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1C0F8-5A76-41C0-8F0B-116B5F6EFF5F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4A6559B-2A3B-8138-8EC7-868E70AD1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49A2004-CEF5-5D2D-FD27-5CBE910C0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CAB9-8E80-433A-B98E-CF7CB54A7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60982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4B178CF-481B-42FE-A5AF-2EC2CF9DD827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95B5913-8831-4874-A4E5-A803214BDC91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729467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78CF-481B-42FE-A5AF-2EC2CF9DD827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B5913-8831-4874-A4E5-A803214BD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4387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78CF-481B-42FE-A5AF-2EC2CF9DD827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B5913-8831-4874-A4E5-A803214BD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612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97A245-D064-1448-6DB3-C82EB594C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7DB46A4-8860-756D-71A9-0599DD4679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34D3560-7E58-84F8-0E04-165E746C6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1C0F8-5A76-41C0-8F0B-116B5F6EFF5F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2F06C85-2B03-D92B-A801-4B1948F36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DDE1E49-3F6E-E211-2542-FA73CEAB0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CAB9-8E80-433A-B98E-CF7CB54A7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2346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A459EB-BDBA-7B36-B7C8-40FADA7DD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67676B-8317-EB10-DD9C-BB96E5441B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3B3F3A0-96D2-AF06-309E-73A81291FC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D5C6368-1592-088A-549D-871586C1E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1C0F8-5A76-41C0-8F0B-116B5F6EFF5F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1DEF933-E998-E336-8105-1813F6B2D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E65D81F-EE1C-A649-8D73-F3F1F93D0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CAB9-8E80-433A-B98E-CF7CB54A7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5546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2C0839-3956-EF96-9131-A31DCC4DF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E88EE4E-F3C6-19D4-4B45-83E79A5D25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FEB97F3-8B04-5950-77A6-7A8BF2C91C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9A84A0A7-3F8B-2D06-955F-AE67776919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CA47D1A6-046E-B41F-B263-C4A04EBFCD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6000E918-CCC3-BAD3-E375-19ADFE988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1C0F8-5A76-41C0-8F0B-116B5F6EFF5F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F1D69D30-294D-B7C9-861F-43610F795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2938C8BC-2DEE-F5E0-1E4C-7BB5AFEA0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CAB9-8E80-433A-B98E-CF7CB54A7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02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598B606-E555-D117-8B81-73435382F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9C78548-92DC-3C46-E85A-89BEF9363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1C0F8-5A76-41C0-8F0B-116B5F6EFF5F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0A83A572-C938-21F2-A15A-77844D5F1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47E6F9D4-5452-7178-EA8F-E83823B3D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CAB9-8E80-433A-B98E-CF7CB54A7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2578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97D197FB-E2A3-A1F7-F22C-BEF889A90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1C0F8-5A76-41C0-8F0B-116B5F6EFF5F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A57706F3-40FE-020F-F1D4-7E1229AE6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2C88C0C-41BB-71BB-C596-110982859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CAB9-8E80-433A-B98E-CF7CB54A7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8691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A8EA6D-76F9-FA28-F8C4-A07D8D8E9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1ACEB7A-1CF2-35CB-2D4E-FF8BDACA3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28FCA841-B9F3-0443-2C46-678BE17316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6F7D5AA-139A-9A2B-A57C-FC7EF1D39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1C0F8-5A76-41C0-8F0B-116B5F6EFF5F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E7FF713-963A-448C-2B41-DFFAB0126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554BCA7-05BB-A4FE-66CF-88BFD4D32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CAB9-8E80-433A-B98E-CF7CB54A7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1794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CA238F1-51B8-6CCE-78CD-B37712E3F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E539A5A1-E24D-4D3F-190E-9BE4B7CE03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758F710-ED6E-5D64-7C9B-0748BD3C7F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5BC2482-1BAB-A7C7-8866-A80B2F3E5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1C0F8-5A76-41C0-8F0B-116B5F6EFF5F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199521B-DD5B-2D38-987C-DF761A76F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888C745-558F-CA84-13DE-717F3BABF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CAB9-8E80-433A-B98E-CF7CB54A7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3103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7C67E275-F42F-62D2-ACEF-F62C8312E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9C11C3B-87D7-93A5-665C-23A23CD91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2236A89-6014-392B-6E97-653DDA7E80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1C0F8-5A76-41C0-8F0B-116B5F6EFF5F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2325374-CD87-226E-55CF-0EEE494C07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8A035B6-BC07-E836-1F6B-1C0A37E0DC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8CAB9-8E80-433A-B98E-CF7CB54A7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133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D4B178CF-481B-42FE-A5AF-2EC2CF9DD827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795B5913-8831-4874-A4E5-A803214BDC91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9454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nti.com/alrb1t28gu4n" TargetMode="External"/><Relationship Id="rId2" Type="http://schemas.openxmlformats.org/officeDocument/2006/relationships/hyperlink" Target="https://www.menti.com/al2kb8whdpgf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www.menti.com/alkh2tsnd9pa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A96698-F6D1-16F8-5E7D-07D34516B6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/>
              <a:t>Theories of Leadership</a:t>
            </a:r>
            <a:endParaRPr lang="en-GB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E63B7B5-C2CC-1B8E-6375-A85CDA0B59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742" y="5129388"/>
            <a:ext cx="9144000" cy="1655762"/>
          </a:xfrm>
        </p:spPr>
        <p:txBody>
          <a:bodyPr/>
          <a:lstStyle/>
          <a:p>
            <a:r>
              <a:rPr lang="pl-PL"/>
              <a:t>Dr Karina Pilarz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9372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42C509-DC26-5450-E950-AB0435914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Trait Versus Process Leadership</a:t>
            </a:r>
            <a:br>
              <a:rPr lang="en-US" dirty="0"/>
            </a:b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855F650-C26A-CA25-760A-3D23A89D4A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/>
              <a:t>We have all heard statements such as “He is born to be a leader” or “She is a</a:t>
            </a:r>
            <a:r>
              <a:rPr lang="pl-PL" sz="2400" dirty="0"/>
              <a:t> </a:t>
            </a:r>
            <a:r>
              <a:rPr lang="en-US" sz="2400" dirty="0"/>
              <a:t>natural leader.” These statements are commonly expressed by </a:t>
            </a:r>
            <a:r>
              <a:rPr lang="en-US" sz="2400" b="1" u="sng" dirty="0"/>
              <a:t>people who</a:t>
            </a:r>
            <a:r>
              <a:rPr lang="pl-PL" sz="2400" b="1" u="sng" dirty="0"/>
              <a:t> </a:t>
            </a:r>
            <a:r>
              <a:rPr lang="en-US" sz="2400" b="1" u="sng" dirty="0"/>
              <a:t>take a trait perspective toward leadership.</a:t>
            </a:r>
            <a:r>
              <a:rPr lang="en-US" sz="2400" dirty="0"/>
              <a:t> The trait perspective suggests that</a:t>
            </a:r>
            <a:r>
              <a:rPr lang="pl-PL" sz="2400" dirty="0"/>
              <a:t>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certain individuals have special innate or inborn characteristics or qualities</a:t>
            </a:r>
            <a:r>
              <a:rPr lang="pl-PL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that make them leaders, and that it is these qualities that differentiate them</a:t>
            </a:r>
            <a:r>
              <a:rPr lang="pl-PL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from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</a:rPr>
              <a:t>nonleaders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en-US" sz="2400" dirty="0"/>
              <a:t>Some of the personal qualities used to identify leaders</a:t>
            </a:r>
            <a:r>
              <a:rPr lang="pl-PL" sz="2400" dirty="0"/>
              <a:t> </a:t>
            </a:r>
            <a:r>
              <a:rPr lang="en-US" sz="2400" b="1" dirty="0">
                <a:solidFill>
                  <a:srgbClr val="00B050"/>
                </a:solidFill>
              </a:rPr>
              <a:t>include unique physical factors (e.g., height), personality features (e.g., extraversion),</a:t>
            </a:r>
            <a:r>
              <a:rPr lang="pl-PL" sz="2400" b="1" dirty="0">
                <a:solidFill>
                  <a:srgbClr val="00B050"/>
                </a:solidFill>
              </a:rPr>
              <a:t> </a:t>
            </a:r>
            <a:r>
              <a:rPr lang="en-US" sz="2400" b="1" dirty="0">
                <a:solidFill>
                  <a:srgbClr val="00B050"/>
                </a:solidFill>
              </a:rPr>
              <a:t>and other characteristics (e.g., intelligence and fluency</a:t>
            </a:r>
            <a:r>
              <a:rPr lang="en-US" sz="2400" dirty="0"/>
              <a:t>; Bryman,</a:t>
            </a:r>
            <a:r>
              <a:rPr lang="pl-PL" sz="2400" dirty="0"/>
              <a:t> </a:t>
            </a:r>
            <a:r>
              <a:rPr lang="en-US" sz="2400" dirty="0"/>
              <a:t>1992).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832241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CC51B4-F4E7-6B91-9DBC-C9FE8FAF1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183607B-C944-199F-D7EE-13A5433070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>
                <a:solidFill>
                  <a:srgbClr val="7030A0"/>
                </a:solidFill>
              </a:rPr>
              <a:t>The trait viewpoint </a:t>
            </a:r>
            <a:r>
              <a:rPr lang="en-US" dirty="0"/>
              <a:t>conceptualizes </a:t>
            </a:r>
            <a:r>
              <a:rPr lang="en-US" dirty="0">
                <a:solidFill>
                  <a:srgbClr val="00B050"/>
                </a:solidFill>
              </a:rPr>
              <a:t>leadership as a property</a:t>
            </a:r>
            <a:r>
              <a:rPr lang="pl-PL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00B050"/>
                </a:solidFill>
              </a:rPr>
              <a:t>or set of properties possessed in varying degrees by different people</a:t>
            </a:r>
            <a:r>
              <a:rPr lang="pl-PL" dirty="0">
                <a:solidFill>
                  <a:srgbClr val="00B050"/>
                </a:solidFill>
              </a:rPr>
              <a:t> </a:t>
            </a:r>
            <a:r>
              <a:rPr lang="en-US" dirty="0"/>
              <a:t>(</a:t>
            </a:r>
            <a:r>
              <a:rPr lang="en-US" dirty="0" err="1"/>
              <a:t>Jago</a:t>
            </a:r>
            <a:r>
              <a:rPr lang="en-US" dirty="0"/>
              <a:t>, 1982). This suggests that it resides in select people and </a:t>
            </a:r>
            <a:r>
              <a:rPr lang="en-US" dirty="0">
                <a:solidFill>
                  <a:srgbClr val="00B050"/>
                </a:solidFill>
              </a:rPr>
              <a:t>restricts leadership</a:t>
            </a:r>
            <a:r>
              <a:rPr lang="pl-PL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00B050"/>
                </a:solidFill>
              </a:rPr>
              <a:t>to those who are believed to have special, usually inborn, talents.</a:t>
            </a:r>
            <a:r>
              <a:rPr lang="pl-PL" dirty="0"/>
              <a:t> </a:t>
            </a:r>
          </a:p>
          <a:p>
            <a:pPr marL="0" indent="0" algn="just">
              <a:buNone/>
            </a:pPr>
            <a:r>
              <a:rPr lang="en-US" b="1" dirty="0">
                <a:solidFill>
                  <a:srgbClr val="7030A0"/>
                </a:solidFill>
              </a:rPr>
              <a:t>The process viewpoint </a:t>
            </a:r>
            <a:r>
              <a:rPr lang="en-US" dirty="0"/>
              <a:t>suggests that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 leadership is a phenomenon that resides</a:t>
            </a:r>
            <a:r>
              <a:rPr lang="pl-PL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in the context of the interactions between leaders and followers and makes</a:t>
            </a:r>
            <a:r>
              <a:rPr lang="pl-PL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leadership available to everyone. </a:t>
            </a:r>
            <a:r>
              <a:rPr lang="en-US" dirty="0"/>
              <a:t>As a process, leadership can be observed in</a:t>
            </a:r>
            <a:r>
              <a:rPr lang="pl-PL" dirty="0"/>
              <a:t> </a:t>
            </a:r>
            <a:r>
              <a:rPr lang="en-US" dirty="0"/>
              <a:t>leader behaviors (</a:t>
            </a:r>
            <a:r>
              <a:rPr lang="en-US" dirty="0" err="1"/>
              <a:t>Jago</a:t>
            </a:r>
            <a:r>
              <a:rPr lang="en-US" dirty="0"/>
              <a:t>, 1982), and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can be learned</a:t>
            </a:r>
            <a:r>
              <a:rPr lang="en-US" dirty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40081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CFAB2669-4C8A-3BE6-29F3-758E6DA238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9337" y="1443037"/>
            <a:ext cx="7553325" cy="3971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523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F9EAAF-0C82-560F-A0C8-DDCA9CEEA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Peter </a:t>
            </a:r>
            <a:r>
              <a:rPr lang="pl-PL" dirty="0" err="1"/>
              <a:t>Weaver</a:t>
            </a:r>
            <a:r>
              <a:rPr lang="pl-PL" dirty="0"/>
              <a:t> Case </a:t>
            </a:r>
            <a:r>
              <a:rPr lang="pl-PL" dirty="0" err="1"/>
              <a:t>Study</a:t>
            </a:r>
            <a:br>
              <a:rPr lang="pl-PL" dirty="0"/>
            </a:br>
            <a:r>
              <a:rPr lang="pl-PL" sz="1800" dirty="0"/>
              <a:t>https://trainingmag.com/leadership-case-studies/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B447DA-229E-0B99-D0D2-C2A46D1A9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What leadership traits did Weaver exhibit?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If you were in Weaver’s shoes, what would you have done?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Where does courage come from?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List your three most important values.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62067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DF7EBE2-4BDC-0C31-C439-6B67BF791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Dealing with a Crisis Case Study</a:t>
            </a:r>
            <a:br>
              <a:rPr lang="pl-PL" dirty="0"/>
            </a:br>
            <a:r>
              <a:rPr lang="pl-PL" sz="1800" dirty="0"/>
              <a:t>https://trainingmag.com/leadership-case-studies/</a:t>
            </a:r>
            <a:endParaRPr lang="en-GB" sz="1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3FA988-A428-A00A-20D4-0FDC2C7F88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+mj-lt"/>
              <a:buAutoNum type="arabicPeriod"/>
            </a:pPr>
            <a:r>
              <a:rPr lang="en-US" b="0" i="0" dirty="0">
                <a:solidFill>
                  <a:srgbClr val="222222"/>
                </a:solidFill>
                <a:effectLst/>
                <a:latin typeface="+mj-lt"/>
              </a:rPr>
              <a:t>Explain what you would communicate to the following people</a:t>
            </a:r>
            <a:r>
              <a:rPr lang="pl-PL" b="0" i="0" dirty="0">
                <a:solidFill>
                  <a:srgbClr val="222222"/>
                </a:solidFill>
                <a:effectLst/>
                <a:latin typeface="+mj-lt"/>
              </a:rPr>
              <a:t>:</a:t>
            </a:r>
            <a:endParaRPr lang="en-US" b="0" i="0" dirty="0">
              <a:solidFill>
                <a:srgbClr val="222222"/>
              </a:solidFill>
              <a:effectLst/>
              <a:latin typeface="+mj-lt"/>
            </a:endParaRPr>
          </a:p>
          <a:p>
            <a:pPr marL="893763" indent="-382588" algn="just"/>
            <a:r>
              <a:rPr lang="pl-PL" dirty="0">
                <a:solidFill>
                  <a:srgbClr val="222222"/>
                </a:solidFill>
                <a:latin typeface="+mj-lt"/>
              </a:rPr>
              <a:t>y</a:t>
            </a:r>
            <a:r>
              <a:rPr lang="en-US" b="0" i="0" dirty="0">
                <a:solidFill>
                  <a:srgbClr val="222222"/>
                </a:solidFill>
                <a:effectLst/>
                <a:latin typeface="+mj-lt"/>
              </a:rPr>
              <a:t>our boss</a:t>
            </a:r>
            <a:r>
              <a:rPr lang="pl-PL" b="0" i="0" dirty="0">
                <a:solidFill>
                  <a:srgbClr val="222222"/>
                </a:solidFill>
                <a:effectLst/>
                <a:latin typeface="+mj-lt"/>
              </a:rPr>
              <a:t>,</a:t>
            </a:r>
            <a:endParaRPr lang="en-US" b="0" i="0" dirty="0">
              <a:solidFill>
                <a:srgbClr val="222222"/>
              </a:solidFill>
              <a:effectLst/>
              <a:latin typeface="+mj-lt"/>
            </a:endParaRPr>
          </a:p>
          <a:p>
            <a:pPr marL="893763" indent="-382588" algn="just"/>
            <a:r>
              <a:rPr lang="pl-PL" dirty="0">
                <a:solidFill>
                  <a:srgbClr val="222222"/>
                </a:solidFill>
                <a:latin typeface="+mj-lt"/>
              </a:rPr>
              <a:t>y</a:t>
            </a:r>
            <a:r>
              <a:rPr lang="en-US" b="0" i="0" dirty="0">
                <a:solidFill>
                  <a:srgbClr val="222222"/>
                </a:solidFill>
                <a:effectLst/>
                <a:latin typeface="+mj-lt"/>
              </a:rPr>
              <a:t>our Human Resources Department</a:t>
            </a:r>
            <a:r>
              <a:rPr lang="pl-PL" b="0" i="0" dirty="0">
                <a:solidFill>
                  <a:srgbClr val="222222"/>
                </a:solidFill>
                <a:effectLst/>
                <a:latin typeface="+mj-lt"/>
              </a:rPr>
              <a:t>,</a:t>
            </a:r>
            <a:endParaRPr lang="en-US" b="0" i="0" dirty="0">
              <a:solidFill>
                <a:srgbClr val="222222"/>
              </a:solidFill>
              <a:effectLst/>
              <a:latin typeface="+mj-lt"/>
            </a:endParaRPr>
          </a:p>
          <a:p>
            <a:pPr marL="893763" indent="-382588" algn="just"/>
            <a:r>
              <a:rPr lang="pl-PL" dirty="0">
                <a:solidFill>
                  <a:srgbClr val="222222"/>
                </a:solidFill>
                <a:latin typeface="+mj-lt"/>
              </a:rPr>
              <a:t>t</a:t>
            </a:r>
            <a:r>
              <a:rPr lang="en-US" b="0" i="0" dirty="0">
                <a:solidFill>
                  <a:srgbClr val="222222"/>
                </a:solidFill>
                <a:effectLst/>
                <a:latin typeface="+mj-lt"/>
              </a:rPr>
              <a:t>he local police</a:t>
            </a:r>
            <a:r>
              <a:rPr lang="pl-PL" b="0" i="0" dirty="0">
                <a:solidFill>
                  <a:srgbClr val="222222"/>
                </a:solidFill>
                <a:effectLst/>
                <a:latin typeface="+mj-lt"/>
              </a:rPr>
              <a:t>,</a:t>
            </a:r>
            <a:endParaRPr lang="en-US" b="0" i="0" dirty="0">
              <a:solidFill>
                <a:srgbClr val="222222"/>
              </a:solidFill>
              <a:effectLst/>
              <a:latin typeface="+mj-lt"/>
            </a:endParaRPr>
          </a:p>
          <a:p>
            <a:pPr marL="893763" indent="-382588" algn="just"/>
            <a:r>
              <a:rPr lang="pl-PL" dirty="0">
                <a:solidFill>
                  <a:srgbClr val="222222"/>
                </a:solidFill>
                <a:latin typeface="+mj-lt"/>
              </a:rPr>
              <a:t>t</a:t>
            </a:r>
            <a:r>
              <a:rPr lang="en-US" b="0" i="0" dirty="0">
                <a:solidFill>
                  <a:srgbClr val="222222"/>
                </a:solidFill>
                <a:effectLst/>
                <a:latin typeface="+mj-lt"/>
              </a:rPr>
              <a:t>he attendees at the conference (Would you continue the conference?)</a:t>
            </a:r>
          </a:p>
          <a:p>
            <a:pPr algn="just">
              <a:buFont typeface="+mj-lt"/>
              <a:buAutoNum type="arabicPeriod" startAt="2"/>
            </a:pPr>
            <a:r>
              <a:rPr lang="en-US" b="0" i="0" dirty="0">
                <a:solidFill>
                  <a:srgbClr val="222222"/>
                </a:solidFill>
                <a:effectLst/>
                <a:latin typeface="+mj-lt"/>
              </a:rPr>
              <a:t>How will you notify Randy’s wife?</a:t>
            </a:r>
          </a:p>
          <a:p>
            <a:pPr algn="just">
              <a:buFont typeface="+mj-lt"/>
              <a:buAutoNum type="arabicPeriod" startAt="2"/>
            </a:pPr>
            <a:r>
              <a:rPr lang="en-US" b="0" i="0" dirty="0">
                <a:solidFill>
                  <a:srgbClr val="222222"/>
                </a:solidFill>
                <a:effectLst/>
                <a:latin typeface="+mj-lt"/>
              </a:rPr>
              <a:t>If Randy’s wife and a few family members want to visit the location of Randy’s death, what would you do?</a:t>
            </a:r>
          </a:p>
          <a:p>
            <a:pPr algn="just">
              <a:buFont typeface="+mj-lt"/>
              <a:buAutoNum type="arabicPeriod" startAt="2"/>
            </a:pPr>
            <a:r>
              <a:rPr lang="en-US" b="0" i="0" dirty="0">
                <a:solidFill>
                  <a:srgbClr val="222222"/>
                </a:solidFill>
                <a:effectLst/>
                <a:latin typeface="+mj-lt"/>
              </a:rPr>
              <a:t>What are some “guiding principles” that leaders need to follow in a crisis situation?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13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CFA51D-6B76-9D79-FEC6-FA479734C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Class No. 1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BE9C962-0986-EDB6-DA88-D1E2FF048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Organisation</a:t>
            </a:r>
            <a:r>
              <a:rPr lang="pl-PL" dirty="0"/>
              <a:t>al</a:t>
            </a:r>
            <a:r>
              <a:rPr lang="en-US" dirty="0"/>
              <a:t> issues</a:t>
            </a:r>
            <a:r>
              <a:rPr lang="pl-PL" dirty="0"/>
              <a:t>,</a:t>
            </a:r>
          </a:p>
          <a:p>
            <a:r>
              <a:rPr lang="en-US" dirty="0"/>
              <a:t>basic information about the subject</a:t>
            </a:r>
            <a:r>
              <a:rPr lang="pl-PL" dirty="0"/>
              <a:t>,</a:t>
            </a:r>
            <a:endParaRPr lang="en-US" dirty="0"/>
          </a:p>
          <a:p>
            <a:r>
              <a:rPr lang="en-US" dirty="0"/>
              <a:t>case studies on leadership</a:t>
            </a:r>
            <a:r>
              <a:rPr lang="pl-PL" dirty="0"/>
              <a:t>.</a:t>
            </a: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034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D158AE-CC09-D0A4-C00A-56AA69E32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D8263F6-FDB2-34BA-0D2A-246F8721BF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do you associate with the word 'leader'?</a:t>
            </a:r>
            <a:endParaRPr lang="en-GB" dirty="0"/>
          </a:p>
          <a:p>
            <a:r>
              <a:rPr lang="en-GB" dirty="0">
                <a:hlinkClick r:id="rId2"/>
              </a:rPr>
              <a:t>https://www.menti.com/al2kb8whdpgf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H</a:t>
            </a:r>
            <a:r>
              <a:rPr lang="en-US" dirty="0"/>
              <a:t>ow to be a leader</a:t>
            </a:r>
            <a:r>
              <a:rPr lang="pl-PL" dirty="0"/>
              <a:t>?</a:t>
            </a:r>
          </a:p>
          <a:p>
            <a:r>
              <a:rPr lang="pl-PL" dirty="0">
                <a:hlinkClick r:id="rId3"/>
              </a:rPr>
              <a:t>https://www.menti.com/alrb1t28gu4n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en-GB" dirty="0"/>
              <a:t>Leadership is . . .</a:t>
            </a:r>
            <a:endParaRPr lang="pl-PL" dirty="0"/>
          </a:p>
          <a:p>
            <a:r>
              <a:rPr lang="en-GB" dirty="0">
                <a:hlinkClick r:id="rId4"/>
              </a:rPr>
              <a:t>https://www.menti.com/alkh2tsnd9pa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8930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74D288-A04B-D1E4-094E-F3E4B3FE9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How to </a:t>
            </a:r>
            <a:r>
              <a:rPr lang="pl-PL" dirty="0" err="1"/>
              <a:t>define</a:t>
            </a:r>
            <a:r>
              <a:rPr lang="pl-PL" dirty="0"/>
              <a:t> „</a:t>
            </a:r>
            <a:r>
              <a:rPr lang="pl-PL" dirty="0" err="1"/>
              <a:t>leadership</a:t>
            </a:r>
            <a:r>
              <a:rPr lang="pl-PL" dirty="0"/>
              <a:t>”?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404784C-6583-8C67-84A0-3274EC216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T</a:t>
            </a:r>
            <a:r>
              <a:rPr lang="en-US" dirty="0"/>
              <a:t>here are</a:t>
            </a:r>
            <a:r>
              <a:rPr lang="pl-PL" dirty="0"/>
              <a:t> </a:t>
            </a:r>
            <a:r>
              <a:rPr lang="en-US" dirty="0"/>
              <a:t>almost as many different definitions of leadership as there are people who</a:t>
            </a:r>
            <a:r>
              <a:rPr lang="pl-PL" dirty="0"/>
              <a:t> </a:t>
            </a:r>
            <a:r>
              <a:rPr lang="en-US" dirty="0"/>
              <a:t>have tried to define it</a:t>
            </a:r>
            <a:r>
              <a:rPr lang="pl-PL" dirty="0"/>
              <a:t>;</a:t>
            </a:r>
          </a:p>
          <a:p>
            <a:pPr algn="just"/>
            <a:r>
              <a:rPr lang="en-US" dirty="0"/>
              <a:t>the following components can be identified as central to the phenomenon:</a:t>
            </a:r>
          </a:p>
          <a:p>
            <a:pPr marL="1074738" indent="-457200" algn="just">
              <a:buAutoNum type="alphaLcParenBoth"/>
            </a:pPr>
            <a:r>
              <a:rPr lang="pl-PL" dirty="0"/>
              <a:t>l</a:t>
            </a:r>
            <a:r>
              <a:rPr lang="en-US" dirty="0" err="1"/>
              <a:t>eadership</a:t>
            </a:r>
            <a:r>
              <a:rPr lang="en-US" dirty="0"/>
              <a:t> is a process, </a:t>
            </a:r>
            <a:endParaRPr lang="pl-PL" dirty="0"/>
          </a:p>
          <a:p>
            <a:pPr marL="1074738" indent="-457200" algn="just">
              <a:buAutoNum type="alphaLcParenBoth"/>
            </a:pPr>
            <a:r>
              <a:rPr lang="en-US" dirty="0"/>
              <a:t>leadership involves influence, </a:t>
            </a:r>
            <a:endParaRPr lang="pl-PL" dirty="0"/>
          </a:p>
          <a:p>
            <a:pPr marL="1074738" indent="-457200" algn="just">
              <a:buAutoNum type="alphaLcParenBoth"/>
            </a:pPr>
            <a:r>
              <a:rPr lang="en-US" dirty="0"/>
              <a:t>leadership</a:t>
            </a:r>
            <a:r>
              <a:rPr lang="pl-PL" dirty="0"/>
              <a:t> </a:t>
            </a:r>
            <a:r>
              <a:rPr lang="en-US" dirty="0"/>
              <a:t>occurs in groups, </a:t>
            </a:r>
            <a:endParaRPr lang="pl-PL" dirty="0"/>
          </a:p>
          <a:p>
            <a:pPr marL="1074738" indent="-457200" algn="just">
              <a:buAutoNum type="alphaLcParenBoth"/>
            </a:pPr>
            <a:r>
              <a:rPr lang="en-US" dirty="0"/>
              <a:t>leadership involves common goals.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3168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E063459-89E5-3F9A-1A7E-879B69D47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F8AA14-F85A-8FB9-AE3A-053F98D892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286000"/>
            <a:ext cx="10374923" cy="3581400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sz="6000" b="1" dirty="0">
                <a:solidFill>
                  <a:srgbClr val="0070C0"/>
                </a:solidFill>
              </a:rPr>
              <a:t>Leadership is a process whereby an individual influences a group of</a:t>
            </a:r>
            <a:r>
              <a:rPr lang="pl-PL" sz="6000" b="1" dirty="0">
                <a:solidFill>
                  <a:srgbClr val="0070C0"/>
                </a:solidFill>
              </a:rPr>
              <a:t> </a:t>
            </a:r>
            <a:r>
              <a:rPr lang="en-US" sz="6000" b="1" dirty="0">
                <a:solidFill>
                  <a:srgbClr val="0070C0"/>
                </a:solidFill>
              </a:rPr>
              <a:t>individuals to achieve a common goal.</a:t>
            </a:r>
            <a:endParaRPr lang="en-GB" sz="6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579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9FE42E-97A4-03BE-6695-A272C6E9F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9546F29-B597-B431-1B68-F354EB373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800" dirty="0"/>
              <a:t>Defining leadership as a process means that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it is not a trait or characteristic</a:t>
            </a:r>
            <a:r>
              <a:rPr lang="pl-PL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that resides in the leader</a:t>
            </a:r>
            <a:r>
              <a:rPr lang="en-US" sz="2800" dirty="0"/>
              <a:t>, but rather a </a:t>
            </a:r>
            <a:r>
              <a:rPr lang="en-US" sz="2800" b="1" dirty="0">
                <a:solidFill>
                  <a:srgbClr val="00B050"/>
                </a:solidFill>
              </a:rPr>
              <a:t>transactional event that occurs</a:t>
            </a:r>
            <a:r>
              <a:rPr lang="pl-PL" sz="2800" b="1" dirty="0">
                <a:solidFill>
                  <a:srgbClr val="00B050"/>
                </a:solidFill>
              </a:rPr>
              <a:t> </a:t>
            </a:r>
            <a:r>
              <a:rPr lang="en-US" sz="2800" b="1" dirty="0">
                <a:solidFill>
                  <a:srgbClr val="00B050"/>
                </a:solidFill>
              </a:rPr>
              <a:t>between the leader and the followers</a:t>
            </a:r>
            <a:r>
              <a:rPr lang="en-US" sz="2800" dirty="0"/>
              <a:t>. Process implies that a </a:t>
            </a:r>
            <a:r>
              <a:rPr lang="en-US" sz="2800" b="1" dirty="0">
                <a:solidFill>
                  <a:srgbClr val="0070C0"/>
                </a:solidFill>
              </a:rPr>
              <a:t>leader affects</a:t>
            </a:r>
            <a:r>
              <a:rPr lang="pl-PL" sz="2800" b="1" dirty="0">
                <a:solidFill>
                  <a:srgbClr val="0070C0"/>
                </a:solidFill>
              </a:rPr>
              <a:t> </a:t>
            </a:r>
            <a:r>
              <a:rPr lang="en-US" sz="2800" b="1" dirty="0">
                <a:solidFill>
                  <a:srgbClr val="0070C0"/>
                </a:solidFill>
              </a:rPr>
              <a:t>and is affected by followers</a:t>
            </a:r>
            <a:r>
              <a:rPr lang="en-US" sz="2800" dirty="0"/>
              <a:t>. It emphasizes that leadership is not a linear,</a:t>
            </a:r>
            <a:r>
              <a:rPr lang="pl-PL" sz="2800" dirty="0"/>
              <a:t> </a:t>
            </a:r>
            <a:r>
              <a:rPr lang="en-US" sz="2800" dirty="0"/>
              <a:t>one-way event, but rather an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interactive event</a:t>
            </a:r>
            <a:r>
              <a:rPr lang="en-US" sz="2800" dirty="0"/>
              <a:t>. </a:t>
            </a:r>
            <a:endParaRPr lang="pl-PL" sz="2800" dirty="0"/>
          </a:p>
          <a:p>
            <a:pPr marL="0" indent="0" algn="just">
              <a:buNone/>
            </a:pPr>
            <a:r>
              <a:rPr lang="en-US" sz="2800" dirty="0"/>
              <a:t>When leadership is defined</a:t>
            </a:r>
            <a:r>
              <a:rPr lang="pl-PL" sz="2800" dirty="0"/>
              <a:t> </a:t>
            </a:r>
            <a:r>
              <a:rPr lang="en-US" sz="2800" dirty="0"/>
              <a:t>in this manner, it becomes </a:t>
            </a:r>
            <a:r>
              <a:rPr lang="en-US" sz="2800" b="1" dirty="0">
                <a:solidFill>
                  <a:srgbClr val="7030A0"/>
                </a:solidFill>
              </a:rPr>
              <a:t>available to everyone</a:t>
            </a:r>
            <a:r>
              <a:rPr lang="en-US" sz="2800" dirty="0"/>
              <a:t>. It is </a:t>
            </a:r>
            <a:r>
              <a:rPr lang="en-US" sz="2800" b="1" dirty="0">
                <a:solidFill>
                  <a:srgbClr val="7030A0"/>
                </a:solidFill>
              </a:rPr>
              <a:t>not restricted to the</a:t>
            </a:r>
            <a:r>
              <a:rPr lang="pl-PL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>
                <a:solidFill>
                  <a:srgbClr val="7030A0"/>
                </a:solidFill>
              </a:rPr>
              <a:t>formally designated leader in a group</a:t>
            </a:r>
            <a:r>
              <a:rPr lang="en-US" sz="2800" dirty="0"/>
              <a:t>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977994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D46DD83-CB10-BE7D-03B3-4FD242040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4EB07B-54A1-F95E-D297-3A7286585F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000" b="0" i="0" u="none" strike="noStrike" baseline="0" dirty="0">
                <a:latin typeface="+mj-lt"/>
              </a:rPr>
              <a:t>Leadership involves </a:t>
            </a:r>
            <a:r>
              <a:rPr lang="en-US" sz="4000" b="1" i="1" u="none" strike="noStrike" baseline="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influence</a:t>
            </a:r>
            <a:r>
              <a:rPr lang="en-US" sz="4000" b="0" i="1" u="none" strike="noStrike" baseline="0" dirty="0">
                <a:latin typeface="+mj-lt"/>
              </a:rPr>
              <a:t>. </a:t>
            </a:r>
            <a:r>
              <a:rPr lang="en-US" sz="4000" b="0" i="0" u="none" strike="noStrike" baseline="0" dirty="0">
                <a:latin typeface="+mj-lt"/>
              </a:rPr>
              <a:t>It is concerned with how the leader affects</a:t>
            </a:r>
            <a:r>
              <a:rPr lang="pl-PL" sz="4000" b="0" i="0" u="none" strike="noStrike" baseline="0" dirty="0">
                <a:latin typeface="+mj-lt"/>
              </a:rPr>
              <a:t> </a:t>
            </a:r>
            <a:r>
              <a:rPr lang="en-US" sz="4000" b="0" i="0" u="none" strike="noStrike" baseline="0" dirty="0">
                <a:latin typeface="+mj-lt"/>
              </a:rPr>
              <a:t>followers. Influence is the sine qua non of leadership. </a:t>
            </a:r>
            <a:r>
              <a:rPr lang="en-US" sz="4000" b="1" i="0" u="sng" strike="noStrike" baseline="0" dirty="0">
                <a:latin typeface="+mj-lt"/>
              </a:rPr>
              <a:t>Without influence,</a:t>
            </a:r>
            <a:r>
              <a:rPr lang="pl-PL" sz="4000" b="1" i="0" u="sng" strike="noStrike" baseline="0" dirty="0">
                <a:latin typeface="+mj-lt"/>
              </a:rPr>
              <a:t> </a:t>
            </a:r>
            <a:r>
              <a:rPr lang="en-GB" sz="4000" b="1" i="0" u="sng" strike="noStrike" baseline="0" dirty="0">
                <a:latin typeface="+mj-lt"/>
              </a:rPr>
              <a:t>leadership does not exist</a:t>
            </a:r>
            <a:r>
              <a:rPr lang="pl-PL" sz="4000" b="1" i="0" u="sng" strike="noStrike" baseline="0" dirty="0">
                <a:latin typeface="+mj-lt"/>
              </a:rPr>
              <a:t>.</a:t>
            </a:r>
            <a:endParaRPr lang="en-GB" sz="4400" b="1" u="sng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73434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1B9A08-659F-63A2-8BB0-F7FD660A8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69CA324-D7DA-CAE0-56BD-5C27EA20E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0" i="0" u="none" strike="noStrike" baseline="0" dirty="0">
                <a:latin typeface="+mj-lt"/>
              </a:rPr>
              <a:t>Leadership occurs in </a:t>
            </a:r>
            <a:r>
              <a:rPr lang="en-US" sz="2800" b="0" i="1" u="none" strike="noStrike" baseline="0" dirty="0">
                <a:latin typeface="+mj-lt"/>
              </a:rPr>
              <a:t>groups. </a:t>
            </a:r>
            <a:r>
              <a:rPr lang="en-US" sz="2800" b="1" i="0" u="none" strike="noStrike" baseline="0" dirty="0">
                <a:latin typeface="+mj-lt"/>
              </a:rPr>
              <a:t>Groups are the context in which leadership</a:t>
            </a:r>
            <a:r>
              <a:rPr lang="pl-PL" sz="2800" b="1" i="0" u="none" strike="noStrike" baseline="0" dirty="0">
                <a:latin typeface="+mj-lt"/>
              </a:rPr>
              <a:t> </a:t>
            </a:r>
            <a:r>
              <a:rPr lang="en-US" sz="2800" b="1" i="0" u="none" strike="noStrike" baseline="0" dirty="0">
                <a:latin typeface="+mj-lt"/>
              </a:rPr>
              <a:t>takes place.</a:t>
            </a:r>
            <a:r>
              <a:rPr lang="en-US" sz="2800" b="0" i="0" u="none" strike="noStrike" baseline="0" dirty="0">
                <a:latin typeface="+mj-lt"/>
              </a:rPr>
              <a:t> </a:t>
            </a:r>
            <a:r>
              <a:rPr lang="en-US" sz="2800" b="1" i="0" u="none" strike="noStrike" baseline="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Leadership involves influencing a group of individuals who have</a:t>
            </a:r>
            <a:r>
              <a:rPr lang="pl-PL" sz="2800" b="1" i="0" u="none" strike="noStrike" baseline="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800" b="1" i="0" u="none" strike="noStrike" baseline="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a common purpose.</a:t>
            </a:r>
            <a:r>
              <a:rPr lang="en-US" sz="2800" b="0" i="0" u="none" strike="noStrike" baseline="0" dirty="0">
                <a:latin typeface="+mj-lt"/>
              </a:rPr>
              <a:t> This can be a small task group, a community group, or</a:t>
            </a:r>
            <a:r>
              <a:rPr lang="pl-PL" sz="2800" b="0" i="0" u="none" strike="noStrike" baseline="0" dirty="0">
                <a:latin typeface="+mj-lt"/>
              </a:rPr>
              <a:t> </a:t>
            </a:r>
            <a:r>
              <a:rPr lang="en-US" sz="2800" b="0" i="0" u="none" strike="noStrike" baseline="0" dirty="0">
                <a:latin typeface="+mj-lt"/>
              </a:rPr>
              <a:t>a large group encompassing an entire organization. Leadership is about one</a:t>
            </a:r>
            <a:r>
              <a:rPr lang="pl-PL" sz="2800" b="0" i="0" u="none" strike="noStrike" baseline="0" dirty="0">
                <a:latin typeface="+mj-lt"/>
              </a:rPr>
              <a:t> </a:t>
            </a:r>
            <a:r>
              <a:rPr lang="en-US" sz="2800" b="0" i="0" u="none" strike="noStrike" baseline="0" dirty="0">
                <a:latin typeface="+mj-lt"/>
              </a:rPr>
              <a:t>individual influencing a group of others to accomplish common goals. </a:t>
            </a:r>
            <a:r>
              <a:rPr lang="en-US" sz="2800" b="1" i="0" u="sng" strike="noStrike" baseline="0" dirty="0">
                <a:solidFill>
                  <a:srgbClr val="00B050"/>
                </a:solidFill>
                <a:latin typeface="+mj-lt"/>
              </a:rPr>
              <a:t>Others</a:t>
            </a:r>
            <a:r>
              <a:rPr lang="pl-PL" sz="2800" b="1" i="0" u="sng" strike="noStrike" baseline="0" dirty="0">
                <a:solidFill>
                  <a:srgbClr val="00B050"/>
                </a:solidFill>
                <a:latin typeface="+mj-lt"/>
              </a:rPr>
              <a:t> </a:t>
            </a:r>
            <a:r>
              <a:rPr lang="en-US" sz="2800" b="1" i="0" u="sng" strike="noStrike" baseline="0" dirty="0">
                <a:solidFill>
                  <a:srgbClr val="00B050"/>
                </a:solidFill>
                <a:latin typeface="+mj-lt"/>
              </a:rPr>
              <a:t>(a group) are required for leadership to occur. </a:t>
            </a:r>
            <a:endParaRPr lang="en-GB" sz="3200" b="1" u="sng" dirty="0">
              <a:solidFill>
                <a:srgbClr val="00B05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35847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E44D1F-0282-9EED-BD40-F6B2BE4FB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DEAB26-6399-0D82-5BFE-426DD0833B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800" b="0" i="0" u="none" strike="noStrike" baseline="0" dirty="0">
                <a:latin typeface="+mj-lt"/>
              </a:rPr>
              <a:t>Leadership includes attention to </a:t>
            </a:r>
            <a:r>
              <a:rPr lang="en-US" sz="2800" b="0" i="1" u="none" strike="noStrike" baseline="0" dirty="0">
                <a:latin typeface="+mj-lt"/>
              </a:rPr>
              <a:t>common goals. </a:t>
            </a:r>
            <a:r>
              <a:rPr lang="en-US" sz="2800" b="0" i="0" u="none" strike="noStrike" baseline="0" dirty="0">
                <a:latin typeface="+mj-lt"/>
              </a:rPr>
              <a:t>Leaders direct their energies</a:t>
            </a:r>
            <a:r>
              <a:rPr lang="pl-PL" sz="2800" b="0" i="0" u="none" strike="noStrike" baseline="0" dirty="0">
                <a:latin typeface="+mj-lt"/>
              </a:rPr>
              <a:t> </a:t>
            </a:r>
            <a:r>
              <a:rPr lang="en-US" sz="2800" b="0" i="0" u="none" strike="noStrike" baseline="0" dirty="0">
                <a:latin typeface="+mj-lt"/>
              </a:rPr>
              <a:t>toward individuals who are trying to achieve something together. </a:t>
            </a:r>
            <a:r>
              <a:rPr lang="en-US" sz="2800" b="1" i="0" u="none" strike="noStrike" baseline="0" dirty="0">
                <a:solidFill>
                  <a:srgbClr val="0070C0"/>
                </a:solidFill>
                <a:latin typeface="+mj-lt"/>
              </a:rPr>
              <a:t>By </a:t>
            </a:r>
            <a:r>
              <a:rPr lang="en-US" sz="2800" b="1" i="1" u="none" strike="noStrike" baseline="0" dirty="0">
                <a:solidFill>
                  <a:srgbClr val="0070C0"/>
                </a:solidFill>
                <a:latin typeface="+mj-lt"/>
              </a:rPr>
              <a:t>common,</a:t>
            </a:r>
            <a:r>
              <a:rPr lang="pl-PL" sz="2800" b="1" i="1" u="none" strike="noStrike" baseline="0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2800" b="1" i="0" u="none" strike="noStrike" baseline="0" dirty="0">
                <a:solidFill>
                  <a:srgbClr val="0070C0"/>
                </a:solidFill>
                <a:latin typeface="+mj-lt"/>
              </a:rPr>
              <a:t>we mean that the leaders and followers have a mutual purpose. </a:t>
            </a:r>
            <a:r>
              <a:rPr lang="en-US" sz="2800" b="0" i="0" u="none" strike="noStrike" baseline="0" dirty="0">
                <a:latin typeface="+mj-lt"/>
              </a:rPr>
              <a:t>Attention to</a:t>
            </a:r>
            <a:r>
              <a:rPr lang="pl-PL" sz="2800" b="0" i="0" u="none" strike="noStrike" baseline="0" dirty="0">
                <a:latin typeface="+mj-lt"/>
              </a:rPr>
              <a:t> </a:t>
            </a:r>
            <a:r>
              <a:rPr lang="en-US" sz="2800" b="0" i="0" u="none" strike="noStrike" baseline="0" dirty="0">
                <a:latin typeface="+mj-lt"/>
              </a:rPr>
              <a:t>common goals gives leadership an ethical overtone because it stresses the</a:t>
            </a:r>
            <a:r>
              <a:rPr lang="pl-PL" sz="2800" b="0" i="0" u="none" strike="noStrike" baseline="0" dirty="0">
                <a:latin typeface="+mj-lt"/>
              </a:rPr>
              <a:t> </a:t>
            </a:r>
            <a:r>
              <a:rPr lang="en-US" sz="2800" b="0" i="0" u="none" strike="noStrike" baseline="0" dirty="0">
                <a:latin typeface="+mj-lt"/>
              </a:rPr>
              <a:t>need for leaders to work with followers to achieve selected goals. </a:t>
            </a:r>
            <a:r>
              <a:rPr lang="en-US" sz="2800" b="1" i="0" u="none" strike="noStrike" baseline="0" dirty="0">
                <a:solidFill>
                  <a:srgbClr val="00B050"/>
                </a:solidFill>
                <a:latin typeface="+mj-lt"/>
              </a:rPr>
              <a:t>Stressing</a:t>
            </a:r>
            <a:r>
              <a:rPr lang="pl-PL" sz="2800" b="1" i="0" u="none" strike="noStrike" baseline="0" dirty="0">
                <a:solidFill>
                  <a:srgbClr val="00B050"/>
                </a:solidFill>
                <a:latin typeface="+mj-lt"/>
              </a:rPr>
              <a:t> </a:t>
            </a:r>
            <a:r>
              <a:rPr lang="en-US" sz="2800" b="1" i="0" u="none" strike="noStrike" baseline="0" dirty="0">
                <a:solidFill>
                  <a:srgbClr val="00B050"/>
                </a:solidFill>
                <a:latin typeface="+mj-lt"/>
              </a:rPr>
              <a:t>mutuality lessens the possibility that leaders might act toward followers in</a:t>
            </a:r>
            <a:r>
              <a:rPr lang="pl-PL" sz="2800" b="1" i="0" u="none" strike="noStrike" baseline="0" dirty="0">
                <a:solidFill>
                  <a:srgbClr val="00B050"/>
                </a:solidFill>
                <a:latin typeface="+mj-lt"/>
              </a:rPr>
              <a:t> </a:t>
            </a:r>
            <a:r>
              <a:rPr lang="en-US" sz="2800" b="1" i="0" u="none" strike="noStrike" baseline="0" dirty="0">
                <a:solidFill>
                  <a:srgbClr val="00B050"/>
                </a:solidFill>
                <a:latin typeface="+mj-lt"/>
              </a:rPr>
              <a:t>ways that are forced or unethical.</a:t>
            </a:r>
            <a:r>
              <a:rPr lang="en-US" sz="2800" b="0" i="0" u="none" strike="noStrike" baseline="0" dirty="0">
                <a:latin typeface="+mj-lt"/>
              </a:rPr>
              <a:t> It also increases the possibility that leaders</a:t>
            </a:r>
            <a:r>
              <a:rPr lang="pl-PL" sz="2800" b="0" i="0" u="none" strike="noStrike" baseline="0" dirty="0">
                <a:latin typeface="+mj-lt"/>
              </a:rPr>
              <a:t> </a:t>
            </a:r>
            <a:r>
              <a:rPr lang="en-US" sz="2800" b="0" i="0" u="none" strike="noStrike" baseline="0" dirty="0">
                <a:latin typeface="+mj-lt"/>
              </a:rPr>
              <a:t>and followers will work together toward a common good (</a:t>
            </a:r>
            <a:r>
              <a:rPr lang="en-US" sz="2800" b="0" i="0" u="none" strike="noStrike" baseline="0" dirty="0" err="1">
                <a:latin typeface="+mj-lt"/>
              </a:rPr>
              <a:t>Rost</a:t>
            </a:r>
            <a:r>
              <a:rPr lang="en-US" sz="2800" b="0" i="0" u="none" strike="noStrike" baseline="0" dirty="0">
                <a:latin typeface="+mj-lt"/>
              </a:rPr>
              <a:t>, 1991).</a:t>
            </a:r>
            <a:endParaRPr lang="en-GB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5034611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rzycinanie">
  <a:themeElements>
    <a:clrScheme name="Przycinanie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Przycinani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zycinani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813</Words>
  <Application>Microsoft Office PowerPoint</Application>
  <PresentationFormat>Panoramiczny</PresentationFormat>
  <Paragraphs>45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Franklin Gothic Book</vt:lpstr>
      <vt:lpstr>Motyw pakietu Office</vt:lpstr>
      <vt:lpstr>Przycinanie</vt:lpstr>
      <vt:lpstr>Theories of Leadership</vt:lpstr>
      <vt:lpstr>Class No. 1</vt:lpstr>
      <vt:lpstr>Prezentacja programu PowerPoint</vt:lpstr>
      <vt:lpstr>How to define „leadership”?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Trait Versus Process Leadership </vt:lpstr>
      <vt:lpstr>Prezentacja programu PowerPoint</vt:lpstr>
      <vt:lpstr>Prezentacja programu PowerPoint</vt:lpstr>
      <vt:lpstr>Peter Weaver Case Study https://trainingmag.com/leadership-case-studies/</vt:lpstr>
      <vt:lpstr>Dealing with a Crisis Case Study https://trainingmag.com/leadership-case-studies/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Theories of Leadership</dc:title>
  <dc:creator>Karina Pilarz</dc:creator>
  <cp:lastModifiedBy>Karina Pilarz</cp:lastModifiedBy>
  <cp:revision>3</cp:revision>
  <dcterms:created xsi:type="dcterms:W3CDTF">2023-02-22T16:40:58Z</dcterms:created>
  <dcterms:modified xsi:type="dcterms:W3CDTF">2024-02-19T13:14:57Z</dcterms:modified>
</cp:coreProperties>
</file>