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Ćwiczenia VIII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                               dr Katarzyna </a:t>
            </a:r>
            <a:r>
              <a:rPr lang="pl-PL" dirty="0" err="1"/>
              <a:t>Łucarz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07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Podstawa wymiaru kary ograniczenia wolności</a:t>
            </a:r>
          </a:p>
          <a:p>
            <a:pPr marL="0" indent="0">
              <a:buNone/>
            </a:pPr>
            <a:r>
              <a:rPr lang="pl-PL" dirty="0"/>
              <a:t>Karę ograniczenia wolności wymierza się:</a:t>
            </a:r>
          </a:p>
          <a:p>
            <a:pPr>
              <a:buFontTx/>
              <a:buChar char="-"/>
            </a:pPr>
            <a:r>
              <a:rPr lang="pl-PL" dirty="0"/>
              <a:t>na podstawie sankcji – jedyny przypadek przewiduje art. 110 (sprzedaż losów bez uprawnienia)</a:t>
            </a:r>
          </a:p>
          <a:p>
            <a:pPr>
              <a:buFontTx/>
              <a:buChar char="-"/>
            </a:pPr>
            <a:r>
              <a:rPr lang="pl-PL" dirty="0"/>
              <a:t>zamiast kary pozbawienia wolności: </a:t>
            </a:r>
          </a:p>
          <a:p>
            <a:pPr marL="0" indent="0">
              <a:buNone/>
            </a:pPr>
            <a:r>
              <a:rPr lang="pl-PL" dirty="0"/>
              <a:t>a) jeżeli przestępstwo skarbowe jest zagrożone karą pozbawienia wolności (z wyjątkiem przestępstwa skarbowego popełnionego w warunkach nadzwyczajnego obostrzenia kary), zwłaszcza jeżeli orzeka się równocześnie środek karny, co nie stoi przeszkodzie wymierzeniu także kary grzywny grożącej za to przestępstwo obok kary pozbawienia wolności  (art. 26 § 1 </a:t>
            </a:r>
            <a:r>
              <a:rPr lang="pl-PL" dirty="0" err="1"/>
              <a:t>k.k.s</a:t>
            </a:r>
            <a:r>
              <a:rPr lang="pl-PL" dirty="0"/>
              <a:t>.), </a:t>
            </a:r>
          </a:p>
          <a:p>
            <a:pPr marL="0" indent="0">
              <a:buNone/>
            </a:pPr>
            <a:r>
              <a:rPr lang="pl-PL" dirty="0"/>
              <a:t>b)  w razie nadzwyczajnego złagodzenia kary za przestępstwo skarbowe zagrożone karą pozbawienia wolności (art. 36 § 1 pkt 1),</a:t>
            </a:r>
          </a:p>
          <a:p>
            <a:pPr marL="0" indent="0">
              <a:buNone/>
            </a:pPr>
            <a:r>
              <a:rPr lang="pl-PL" dirty="0"/>
              <a:t>c) w razie nadzwyczajnego obostrzenia kary za przestępstwa skarbowe zagrożone tylko karą grzywny (art. 38 § 1 pkt 1 i 2).</a:t>
            </a:r>
          </a:p>
          <a:p>
            <a:pPr marL="0" indent="0">
              <a:buNone/>
            </a:pPr>
            <a:r>
              <a:rPr lang="pl-PL" dirty="0"/>
              <a:t>Biorąc jednak pod uwagę same sankcje określone w części szczególnej </a:t>
            </a:r>
            <a:r>
              <a:rPr lang="pl-PL" dirty="0" err="1"/>
              <a:t>k.k.s</a:t>
            </a:r>
            <a:r>
              <a:rPr lang="pl-PL" dirty="0"/>
              <a:t>., łatwo </a:t>
            </a:r>
            <a:r>
              <a:rPr lang="pl-PL" dirty="0" err="1"/>
              <a:t>zauwazyć</a:t>
            </a:r>
            <a:r>
              <a:rPr lang="pl-PL" dirty="0"/>
              <a:t>, że kara ograniczenia wolności grozi za jedno przestępstwo więcej niż kara pozbawienia wolności (wszystkie przestępstwa skarbowe zagrożone karą pozbawienia wolności w myśl art. 26 § 1 i dodatkowo przestępstwo z art. 110).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9643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Kara pozbawienia wolności (art. 27 </a:t>
            </a:r>
            <a:r>
              <a:rPr lang="pl-PL" dirty="0" err="1"/>
              <a:t>k.k.s</a:t>
            </a:r>
            <a:r>
              <a:rPr lang="pl-PL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Kara pozbawienia wolności nie odgrywa w dzisiejszym prawie karnym skarbowym nie odgrywa wiodącej roli, gdyż pełni ją kara grzywny. Poza tym, ze względu na recepcję poprzez art. 20 § 2 przepisu art. 58 § l k.k. z karą pozbawienia wolności wiąże się dyrektywa nakazująca traktowanie bezwzględnej kary pozbawienia wolności jako ultima ratio. W prawie karnym skarbowym kara pozbawienia wolności ma największe znaczenie w obrębie przestępczości podatkowej. Kara pozbawienia wolności w Kodeksie karnym skarbowym nigdy nie występuje samodzielnie, zawsze grozi obok kary grzywny. Poza tym, zgodnie z art. 26, za przestępstwo skarbowe zagrożone karą pozbawienia wolności możliwe jest, po uwzględnieniu dodatkowych warunków, wymierzenie kary ograniczenia wolności.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 drugiej strony, wymierzenie kary pozbawienia wolności jest możliwe na podstawie art. 38, a więc w razie nadzwyczajnego obostrzenia kary za czyn niezagrożony w ogóle tą karą (w rozmiarze do 6 miesięcy -jeżeli dotyczy czynu zagrożonego grzywną do 360 stawek dziennych, i do roku - gdy jest on zagrożony grzywną wyższą niż 360 stawek). Przy zagrożeniu czynu karą pozbawienia wolności obostrzenie to polega natomiast na jej wymierzeniu w wysokości nie niższej niż miesiąc do górnej granicy ustawowego zagrożenia zwiększonego o połowę. W razie szczególnego nadzwyczajnego obostrzenia, gdy wartość uszczuplenia spowodowana czynem sprawcy jest wielka (art. 53 § 16), sąd orzeka karę pozbawienia wolności w wysokości nie niższej niż 3 miesiące do górnej granicy ustawowego zagrożenia zwiększonego podwójnie.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 podstawie art. 27 § 1 kara ta może być orzekana na okres od 5 dni do 5 lat  (w razie nadzwyczajnego obostrzenia kary do 1O lat, a w przypadku kary łącznej do 15 lat). W tym ostatnim przypadku od 8 czerwca 2010 r. możliwe jest także wymierzenie kary łącznej 25 lat pozbawienia wolności pod warunkiem zaistnienia szczególnych warunków określonych w art. 86 § la k.k. (stosowanym w prawie karnym skarbowym na podstawie art. 20 § 2 </a:t>
            </a:r>
            <a:r>
              <a:rPr lang="pl-PL" dirty="0" err="1"/>
              <a:t>k.k.s</a:t>
            </a:r>
            <a:r>
              <a:rPr lang="pl-PL" dirty="0"/>
              <a:t>.), a także  kary łącznej dożywotniego pozbawienia wolności (art. 88 k.k. w zw. z art. 20 § 2 </a:t>
            </a:r>
            <a:r>
              <a:rPr lang="pl-PL" dirty="0" err="1"/>
              <a:t>k.k.s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8928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Kara aresztu wojskowego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Zgodnie z art. 27 § 2, który wszedł w życie 17 grudnia 2005 r. - wobec żołnierzy, którzy dopuścili się przestępstwa skarbowego, może być orzekana kara aresztu wojskowego w granicach od 5 dni do 2 lat. Do kary aresztu wojskowego stosuje się art. 322 § l i 3 k.k. (w zw. z art. 20 § 2 </a:t>
            </a:r>
            <a:r>
              <a:rPr lang="pl-PL" dirty="0" err="1"/>
              <a:t>k.k.s</a:t>
            </a:r>
            <a:r>
              <a:rPr lang="pl-PL" dirty="0"/>
              <a:t>.), a w pozostałym zakresie, odpowiednio, przepisy o karze pozbawienia wolności.</a:t>
            </a:r>
          </a:p>
          <a:p>
            <a:pPr marL="0" indent="0">
              <a:buNone/>
            </a:pPr>
            <a:r>
              <a:rPr lang="pl-PL" dirty="0"/>
              <a:t>Obie kary- pozbawienia wolności i aresztu wojskowego - orzeka się w dniach, miesiącach i latach.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435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019"/>
          </a:xfrm>
        </p:spPr>
        <p:txBody>
          <a:bodyPr>
            <a:normAutofit/>
          </a:bodyPr>
          <a:lstStyle/>
          <a:p>
            <a:r>
              <a:rPr lang="pl-PL" sz="2800" dirty="0"/>
              <a:t>Kary orzekane za wykroczenia skarbowe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7400" dirty="0"/>
              <a:t>Za wykroczenia skarbowe </a:t>
            </a:r>
            <a:r>
              <a:rPr lang="pl-PL" sz="7400" dirty="0" err="1"/>
              <a:t>k.k..s</a:t>
            </a:r>
            <a:r>
              <a:rPr lang="pl-PL" sz="7400" dirty="0"/>
              <a:t>. w art. 47 §1 wymienia jedną karę. Mianowicie karę grzywny określaną kwotowo. Kara grzywny orzekana jest w kwocie, jednoetapowo a nie jak za przestępstwa skarbowe w stawkach dziennych. </a:t>
            </a:r>
          </a:p>
          <a:p>
            <a:pPr marL="0" indent="0">
              <a:buNone/>
            </a:pPr>
            <a:r>
              <a:rPr lang="pl-PL" sz="7400" dirty="0"/>
              <a:t>Kara grzywny kwotowej za wykroczenia skarbowe może być wymierzona w granicach od 1/10 wysokości minimalnego wynagrodzenia – minimum ustawowe – do dwudziestokrotnej wysokości minimalnego wynagrodzenia – maksimum ustawowe, chyba że </a:t>
            </a:r>
            <a:r>
              <a:rPr lang="pl-PL" sz="7400" dirty="0" err="1"/>
              <a:t>k.k.s</a:t>
            </a:r>
            <a:r>
              <a:rPr lang="pl-PL" sz="7400" dirty="0"/>
              <a:t>. stanowi inaczej (art. 48 §1 </a:t>
            </a:r>
            <a:r>
              <a:rPr lang="pl-PL" sz="7400" dirty="0" err="1"/>
              <a:t>k.k.s</a:t>
            </a:r>
            <a:r>
              <a:rPr lang="pl-PL" sz="7400" dirty="0"/>
              <a:t>.).  </a:t>
            </a:r>
            <a:r>
              <a:rPr lang="pl-PL" sz="7400" b="1" dirty="0"/>
              <a:t>Sankcje za wszystkie wykroczenia skarbowe maja jednakowe brzmienie: „podlega karze grzywny za wykroczenie skarbowe”, co oznacza, że przewidziana grzywna ma granice identyczne z ustawowym minimum i maksimum.</a:t>
            </a:r>
          </a:p>
          <a:p>
            <a:pPr marL="0" indent="0">
              <a:buNone/>
            </a:pPr>
            <a:r>
              <a:rPr lang="pl-PL" sz="7400" dirty="0"/>
              <a:t>Wymierzając karę grzywny lub nakładając ją mandatem karnym, uwzględnia się także stosunki majątkowe i rodzinne sprawcy oraz jego dochody i możliwości zarobkowe (art. 48 § 4).</a:t>
            </a:r>
          </a:p>
          <a:p>
            <a:pPr marL="0" indent="0">
              <a:buNone/>
            </a:pPr>
            <a:r>
              <a:rPr lang="pl-PL" sz="7400" dirty="0"/>
              <a:t>W </a:t>
            </a:r>
            <a:r>
              <a:rPr lang="pl-PL" sz="7400" dirty="0" err="1"/>
              <a:t>k.k.s</a:t>
            </a:r>
            <a:r>
              <a:rPr lang="pl-PL" sz="7400" dirty="0"/>
              <a:t>. przewidziano też inne górne granice dla grzywien wymierzanych w postępowaniu:</a:t>
            </a:r>
          </a:p>
          <a:p>
            <a:pPr marL="514350" indent="-514350">
              <a:buAutoNum type="alphaLcParenR"/>
            </a:pPr>
            <a:r>
              <a:rPr lang="pl-PL" sz="7400" dirty="0"/>
              <a:t>mandatowym – do pięciokrotnej wysokości minimalnego wynagrodzenia (art. 48 § 2 </a:t>
            </a:r>
            <a:r>
              <a:rPr lang="pl-PL" sz="7400" dirty="0" err="1"/>
              <a:t>k.k.s</a:t>
            </a:r>
            <a:r>
              <a:rPr lang="pl-PL" sz="7400" dirty="0"/>
              <a:t>.),</a:t>
            </a:r>
          </a:p>
          <a:p>
            <a:pPr marL="514350" indent="-514350">
              <a:buAutoNum type="alphaLcParenR"/>
            </a:pPr>
            <a:r>
              <a:rPr lang="pl-PL" sz="7400" dirty="0"/>
              <a:t>nakazowym -  do dziesięciokrotnej wysokości minimalnego wynagrodzenia. </a:t>
            </a:r>
          </a:p>
          <a:p>
            <a:pPr marL="0" indent="0">
              <a:buNone/>
            </a:pPr>
            <a:r>
              <a:rPr lang="pl-PL" sz="7400" dirty="0"/>
              <a:t>W obu wypadkach dolna granica grzywny pozostaje niezmieniona i wynosi jedną dziesiątą minimalnego wynagrodzenia. W trybie mandatowym grzywnę nakłada finansowy lub niefinansowy organ postępowania przygotowawczego, w trybie nakazowym zaś karę tę wymierza sąd.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9364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Jeżeli jednocześnie orzeka się o ukaraniu za dwa lub więcej wykroczeń skarbowych, sąd wymierza karę grzywny „łącznie” za wszystkie zbiegające się wykroczenia skarbowe w wysokości do górnej granicy ustawowego zagrożenia zwiększonego o  połowę, tj. do trzydziestokrotności minimalnego wynagrodzenia (art. 50 §1 </a:t>
            </a:r>
            <a:r>
              <a:rPr lang="pl-PL" dirty="0" err="1"/>
              <a:t>k.k.s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§ 5 art. 48 uregulowano zasady zaliczania na poczet grzywny okresu zatrzymania sprawcy wykroczenia skarbowego. Jak wynika z tego przepisu, w razie zatrzymania osoby podejrzanej o popełnienie takiego czynu, zgodnie z art. 244-248 k.p.k., na poczet orzeczonej kary grzywny sąd zalicza okres rzeczywistego pozbawienia wolności, zaokrąglając do pełnego dnia, przy czym jeden dzień rzeczywistego pozbawienia wolności jest równoważny karze grzywny w wysokości od jednej pięćsetnej do jednej pięćdziesiątej górnej granicy ustawowego zagrożenia karą grzywny. Zatrzymanie w trybie art. 244 k.p.k. nie może trwać dłużej niż 48 godzin, gdyż w myśl art. 113 § 3 pkt l </a:t>
            </a:r>
            <a:r>
              <a:rPr lang="pl-PL" dirty="0" err="1"/>
              <a:t>k.k.s</a:t>
            </a:r>
            <a:r>
              <a:rPr lang="pl-PL" dirty="0"/>
              <a:t>. w postępowaniu w sprawach o wykroczenia skarbowe nie stosuje się przepisów Kodeksu postępowania karnego dotyczących środków zapobiegawczych, a więc i tymczasowego aresztowania. Jeżeli zatem okres zatrzymania przekracza 24 godziny, oznacza już 2 dni pozbawienia wolności, a kilkugodzinne zatrzymanie jest równoznaczne z jednodniowym zatrzymaniem, gdyż art. 48 § 5 </a:t>
            </a:r>
            <a:r>
              <a:rPr lang="pl-PL" dirty="0" err="1"/>
              <a:t>k.k.s</a:t>
            </a:r>
            <a:r>
              <a:rPr lang="pl-PL" dirty="0"/>
              <a:t>. nakazuje zaokrąglać okres zatrzymania do pełnego dnia.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015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Kary za przestępstwa skarbowe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Kodeks karny skarbowy w art. 22 § 1 wymienia następujące kary za przestępstwa skarbowe:</a:t>
            </a:r>
          </a:p>
          <a:p>
            <a:pPr marL="0" indent="0">
              <a:buNone/>
            </a:pPr>
            <a:r>
              <a:rPr lang="pl-PL" dirty="0"/>
              <a:t>1)	karę grzywny w stawkach dziennych,</a:t>
            </a:r>
          </a:p>
          <a:p>
            <a:pPr marL="0" indent="0">
              <a:buNone/>
            </a:pPr>
            <a:r>
              <a:rPr lang="pl-PL" dirty="0"/>
              <a:t>2)	karę ograniczenia wolności,</a:t>
            </a:r>
          </a:p>
          <a:p>
            <a:pPr marL="0" indent="0">
              <a:buNone/>
            </a:pPr>
            <a:r>
              <a:rPr lang="pl-PL" dirty="0"/>
              <a:t>3)	karę pozbawienia wolności (karę aresztu wojskowego w stosunku do żołnierzy za przestępstwo skarbowe zagrożone karą pozbawienia wolności nieprzekraczającą 5 lat, przy czym to kryterium wypełniają wszystkie sankcje, w których przewidziano karę pozbawienia wolności).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978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Kara grzywny (art. 23k.k.s.)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 Kara grzywny jest podstawową karą w Kodeksie karnym skarbowym  ze względu na jej ekonomiczny charakter. W sprawach o przestępstwa skarbowe kara ta spełnia szczególną funkcję z tego względu, że przestępstwa te godzą w interes finansowy państwa, a celem sprawcy jest z reguły osiągnięcie korzyści majątkowej. W efekcie kary grzywny sprawca zamiast odnieść korzyść majątkową z popełnienia czynu zabronionego, ponosi straty, gdyż musi ją zapłacić , a przy tym zawsze musi uiścić uszczuploną należność publicznoprawną. Dodatkowo trzeba pamiętać, że  stanowi ona dochód budżetu państwa i dlatego wszystkie przestępstwa i wykroczenia skarbowe są zagrożone właśnie tą karą. Występuje ona w Kodeksie bądź jako  kara samoistna (jedyna w sankcji) bądź jako kara orzekana obok kary pozbawienia wolności lub ograniczenia wolności (kumulatywna).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Kumulatywnie może być wymierzona:</a:t>
            </a:r>
          </a:p>
          <a:p>
            <a:pPr marL="514350" indent="-514350">
              <a:buAutoNum type="alphaLcParenR"/>
            </a:pPr>
            <a:r>
              <a:rPr lang="pl-PL" dirty="0"/>
              <a:t>obok kary pozbawienia wolności – na podstawie sankcji przewidującej wymierzenie grzywny w kumulacji z pozbawieniem wolności, np. art. 54§ 1 </a:t>
            </a:r>
            <a:r>
              <a:rPr lang="pl-PL" dirty="0" err="1"/>
              <a:t>k.k.s</a:t>
            </a:r>
            <a:r>
              <a:rPr lang="pl-PL" dirty="0"/>
              <a:t>.</a:t>
            </a:r>
          </a:p>
          <a:p>
            <a:pPr marL="514350" indent="-514350">
              <a:buAutoNum type="alphaLcParenR"/>
            </a:pPr>
            <a:r>
              <a:rPr lang="pl-PL" dirty="0"/>
              <a:t>obok kary ograniczenia wolności -  na podstawie sankcji przewidującej wymierzenie grzywny w kumulacji z ograniczeniem wolności – art. 110 </a:t>
            </a:r>
            <a:r>
              <a:rPr lang="pl-PL" dirty="0" err="1"/>
              <a:t>k.k.s</a:t>
            </a:r>
            <a:r>
              <a:rPr lang="pl-PL" dirty="0"/>
              <a:t>. i art. 26 § 1 </a:t>
            </a:r>
            <a:r>
              <a:rPr lang="pl-PL" dirty="0" err="1"/>
              <a:t>k.k.s</a:t>
            </a:r>
            <a:r>
              <a:rPr lang="pl-PL" dirty="0"/>
              <a:t>, gdy sąd orzeka karę ograniczenia wolności zamiast przewidzianej w sankcji kary pozbawienia wolności i obok tej kary orzeka grzywnę przewidzianą za dane przestępstwo,</a:t>
            </a:r>
          </a:p>
          <a:p>
            <a:pPr marL="514350" indent="-514350">
              <a:buAutoNum type="alphaLcParenR"/>
            </a:pPr>
            <a:r>
              <a:rPr lang="pl-PL" dirty="0"/>
              <a:t>obok kary pozbawienia wolności albo kary ograniczenia wolności – w przypadku nadzwyczajnego obostrzenia kary za przestępstwo skarbowe zagrożone jedynie karą grzywny (art. 38§ 1 pkt 1 i2 </a:t>
            </a:r>
            <a:r>
              <a:rPr lang="pl-PL" dirty="0" err="1"/>
              <a:t>k.k.s</a:t>
            </a:r>
            <a:r>
              <a:rPr lang="pl-PL" dirty="0"/>
              <a:t>.),</a:t>
            </a:r>
          </a:p>
          <a:p>
            <a:pPr marL="514350" indent="-514350">
              <a:buAutoNum type="alphaLcParenR"/>
            </a:pPr>
            <a:r>
              <a:rPr lang="pl-PL" dirty="0"/>
              <a:t>obok kary pozbawienia wolności – w przypadku nadzwyczajnego obostrzenia kary za przestępstwo skarbowe zagrożone pozbawieniem wolności (art. 38§ 1 pkt 3 i 4 </a:t>
            </a:r>
            <a:r>
              <a:rPr lang="pl-PL" dirty="0" err="1"/>
              <a:t>k.k.s</a:t>
            </a:r>
            <a:r>
              <a:rPr lang="pl-PL" dirty="0"/>
              <a:t>.).</a:t>
            </a:r>
          </a:p>
          <a:p>
            <a:pPr marL="514350" indent="-514350">
              <a:buAutoNum type="alphaLcParenR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162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Sposób wymiaru kary grzywny za przestępstwa skarbowe</a:t>
            </a:r>
          </a:p>
          <a:p>
            <a:pPr marL="0" indent="0">
              <a:buNone/>
            </a:pPr>
            <a:r>
              <a:rPr lang="pl-PL" dirty="0"/>
              <a:t>Karę grzywny za przestępstwa skarbowe wymierza się w stawkach dziennych dwuetapowo. Sąd określa wpierw liczbę stawek a następnie wysokość jednej stawki dziennej (wysokość grzywny otrzymujemy po przemnożeniu tych czynników).</a:t>
            </a:r>
          </a:p>
          <a:p>
            <a:pPr marL="0" indent="0">
              <a:buNone/>
            </a:pPr>
            <a:r>
              <a:rPr lang="pl-PL" b="1" dirty="0"/>
              <a:t>Liczba stawek</a:t>
            </a:r>
            <a:r>
              <a:rPr lang="pl-PL" dirty="0"/>
              <a:t>: od 10 (minimum ustawowe) do 720 (maksimum ustawowe), jeżeli </a:t>
            </a:r>
            <a:r>
              <a:rPr lang="pl-PL" dirty="0" err="1"/>
              <a:t>k.k.s</a:t>
            </a:r>
            <a:r>
              <a:rPr lang="pl-PL" dirty="0"/>
              <a:t>. inaczej nie stanowi. </a:t>
            </a:r>
          </a:p>
          <a:p>
            <a:pPr marL="0" indent="0">
              <a:buNone/>
            </a:pPr>
            <a:r>
              <a:rPr lang="pl-PL" dirty="0"/>
              <a:t>I faktycznie w kodeksie przewidziano inne granice jej wymiaru:</a:t>
            </a:r>
          </a:p>
          <a:p>
            <a:pPr marL="0" indent="0">
              <a:buNone/>
            </a:pPr>
            <a:r>
              <a:rPr lang="pl-PL" dirty="0"/>
              <a:t> 1) kara nadzwyczajnie obostrzona oraz kara łączna nie mogą przekroczyć 1080 stawek dziennych,</a:t>
            </a:r>
          </a:p>
          <a:p>
            <a:pPr marL="0" indent="0">
              <a:buNone/>
            </a:pPr>
            <a:r>
              <a:rPr lang="pl-PL" dirty="0"/>
              <a:t>2) wyrokiem nakazowym sąd może wymierzyć karę grzywny w granicach nieprzekraczających 200 stawek dziennych (oczywiście </a:t>
            </a:r>
            <a:r>
              <a:rPr lang="pl-PL" dirty="0" err="1"/>
              <a:t>k.k.s</a:t>
            </a:r>
            <a:r>
              <a:rPr lang="pl-PL" dirty="0"/>
              <a:t>. może stanowić inaczej)</a:t>
            </a:r>
          </a:p>
          <a:p>
            <a:pPr marL="0" indent="0">
              <a:buNone/>
            </a:pPr>
            <a:r>
              <a:rPr lang="pl-PL" dirty="0"/>
              <a:t>3) W rozmiarze określonym w sankcjach, które przewidują górną granicę ustawowego zagrożenia grzywną w wymiarze niższym niż maksimum ustawowe, w wysokości 120,180,240,360 czy 480 stawek dziennych.</a:t>
            </a:r>
          </a:p>
          <a:p>
            <a:pPr marL="0" indent="0">
              <a:buNone/>
            </a:pPr>
            <a:r>
              <a:rPr lang="pl-PL" dirty="0"/>
              <a:t> Sąd orzeka liczbę stawek dziennych proporcjonalnie do ciężaru gatunkowego popełnionego przestępstwa skarbowego, uwzględniając wszakże zasady i dyrektywy wymiaru kary.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810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Wysokość stawki dziennej:</a:t>
            </a:r>
            <a:r>
              <a:rPr lang="pl-PL" dirty="0"/>
              <a:t> od jednej trzydziestej części minimalnego wynagrodzenia do jej czterystukrotności. Należy zwrócić uwagę, że zaimek „jej" odnosi się do czterystukrotności jednej trzydziestej części minimalnego wynagrodzenia, a nie do czterystukrotności samego minimalnego wynagrodzenia. Toteż najwyższa stawka dzienna nie może przekroczyć czterystu trzydziestych części minimalnego wynagrodzenia.</a:t>
            </a:r>
          </a:p>
          <a:p>
            <a:pPr marL="0" indent="0">
              <a:buNone/>
            </a:pPr>
            <a:r>
              <a:rPr lang="pl-PL" b="1" dirty="0"/>
              <a:t>Dyrektywy jej wymiaru: </a:t>
            </a:r>
            <a:r>
              <a:rPr lang="pl-PL" dirty="0"/>
              <a:t>sąd orzeka o wysokości jednej stawki dziennej, biorąc pod uwagę dochody sprawcy, jego warunki osobiste, rodzinne, stosunki majątkowe i możliwości zarobkowe. Intencją przepisu jest to, aby kara grzywny stanowiła dolegliwość dla ukaranego i godziła głównie w niego, a nie w jego rodzinę. Jeśli więc ukarany ma możliwości zarobkowania, lecz świadomie z niej rezygnuje, to wymiar kary grzywny ma być dostosowany do tego, co ukarany może zarobić, a nie tylko do tego, co faktycznie zarabia.</a:t>
            </a:r>
          </a:p>
          <a:p>
            <a:pPr marL="0" indent="0">
              <a:buNone/>
            </a:pPr>
            <a:r>
              <a:rPr lang="pl-PL" dirty="0"/>
              <a:t>Uwaga: w razie nałożenia odpowiedzialności posiłkowej sąd, ustalając wysokość stawki grzywny, bierze pod uwagę także sytuację majątkową odpowiedzialnego posiłkowo (art. 24§3 </a:t>
            </a:r>
            <a:r>
              <a:rPr lang="pl-PL" dirty="0" err="1"/>
              <a:t>k.k.s</a:t>
            </a:r>
            <a:r>
              <a:rPr lang="pl-PL" dirty="0"/>
              <a:t>.).  </a:t>
            </a:r>
          </a:p>
        </p:txBody>
      </p:sp>
    </p:spTree>
    <p:extLst>
      <p:ext uri="{BB962C8B-B14F-4D97-AF65-F5344CB8AC3E}">
        <p14:creationId xmlns:p14="http://schemas.microsoft.com/office/powerpoint/2010/main" val="314185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Sąd nie może obecnie warunkowo zawiesić wykonania orzeczonej kary grzywny (samoistnej), jeżeli uzna to za wystarczające do osiągnięcia wobec sprawcy celów kary, a w szczególności zapobieżenia powrotowi do przestępstwa. </a:t>
            </a:r>
          </a:p>
        </p:txBody>
      </p:sp>
    </p:spTree>
    <p:extLst>
      <p:ext uri="{BB962C8B-B14F-4D97-AF65-F5344CB8AC3E}">
        <p14:creationId xmlns:p14="http://schemas.microsoft.com/office/powerpoint/2010/main" val="2739612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Kara ograniczenia wolności (art. 26 </a:t>
            </a:r>
            <a:r>
              <a:rPr lang="pl-PL" dirty="0" err="1"/>
              <a:t>k.k.s</a:t>
            </a:r>
            <a:r>
              <a:rPr lang="pl-PL" dirty="0"/>
              <a:t> i odpowiednio art. 34 i 35 </a:t>
            </a:r>
            <a:r>
              <a:rPr lang="pl-PL" dirty="0" err="1"/>
              <a:t>k.k.s</a:t>
            </a:r>
            <a:r>
              <a:rPr lang="pl-PL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Kara ograniczenia wolności występuje w Kodeksie karnym skarbowym, w którym możliwość orzeczenia kary ograniczenia wolności kumulatywnie z karą grzywny jest oryginalnym normatywnym rozwiązaniem w prawie karnym skarbowym. Kara ta jest bardziej ekonomiczna i humanitarna niż izolacyjna kara krótkoterminowego pozbawienia wolności, może być więc skutecznym środkiem zwalczania drobnej przestępczości ekonomicznej.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 kary ograniczenia wolności stosuje się odpowiednio art. 34-36 k.k.</a:t>
            </a:r>
          </a:p>
          <a:p>
            <a:pPr marL="0" indent="0">
              <a:buNone/>
            </a:pPr>
            <a:r>
              <a:rPr lang="pl-PL" b="1" dirty="0"/>
              <a:t>Sposób wymiaru:</a:t>
            </a:r>
          </a:p>
          <a:p>
            <a:pPr marL="514350" indent="-514350">
              <a:buAutoNum type="arabicParenR"/>
            </a:pPr>
            <a:r>
              <a:rPr lang="pl-PL" dirty="0"/>
              <a:t>Kara ograniczenia wolności jest wymierzana w miesiącach na okres od 1 do 12 miesięcy,</a:t>
            </a:r>
          </a:p>
          <a:p>
            <a:pPr marL="514350" indent="-514350">
              <a:buAutoNum type="arabicParenR"/>
            </a:pPr>
            <a:r>
              <a:rPr lang="pl-PL" dirty="0"/>
              <a:t>w razie nadzwyczajnego obostrzenia kary lub kary łącznej - kara ta nie może przekraczać 2 lat, co wynika z regulacji zawartych w art. 28 § 2 i art. 39 § 1 </a:t>
            </a:r>
            <a:r>
              <a:rPr lang="pl-PL" dirty="0" err="1"/>
              <a:t>k.k.s</a:t>
            </a:r>
            <a:r>
              <a:rPr lang="pl-PL" dirty="0"/>
              <a:t>. Tu wymierza się ją w miesiącach i latach.</a:t>
            </a:r>
          </a:p>
          <a:p>
            <a:pPr marL="0" indent="0">
              <a:buNone/>
            </a:pPr>
            <a:r>
              <a:rPr lang="pl-PL" dirty="0"/>
              <a:t>Kara ograniczenia wolności polegająca na obowiązku pozostawania w miejscu stałego pobytu lub w innym wyznaczonym miejscu, z zastosowaniem systemu dozoru elektronicznego, nie może trwać dłużej niż: 12 miesięcy, 70 godzin w stosunku tygodniowym, 12 godzin w stosunku dziennym (art. 35 § 3 </a:t>
            </a:r>
            <a:r>
              <a:rPr lang="pl-PL" dirty="0" err="1"/>
              <a:t>k.k.s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638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4087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Treść kary ograniczenia wolności</a:t>
            </a:r>
          </a:p>
          <a:p>
            <a:pPr marL="0" indent="0">
              <a:buNone/>
            </a:pPr>
            <a:r>
              <a:rPr lang="pl-PL" dirty="0"/>
              <a:t>1) obowiązek wykonywania wskazanej przez sąd pracy. Jest to praca kontrolowana, wykonywana nieodpłatnie na określone przez sąd cele społeczne (np. w odpowiednim zakładzie pracy, placówce służby zdrowia, opieki społecznej, organizacji lub instytucji niosącej pomoc charytatywną lub na rzecz społeczności lokalnej), w wymiarze od 20 do 40 godzin miesięcznie,</a:t>
            </a:r>
          </a:p>
          <a:p>
            <a:pPr marL="0" indent="0">
              <a:buNone/>
            </a:pPr>
            <a:r>
              <a:rPr lang="pl-PL" dirty="0"/>
              <a:t>2) w stosunku do osoby zatrudnionej sąd może orzec, zamiast tego obowiązku, potrącenie od 10 do 25% wynagrodzenia za pracę w stosunku miesięcznym na wskazany przez sąd cel społeczny. W okresie odbywania kary skazany ponadto nie może rozwiązać bez zgody sądu stosunku pracy. </a:t>
            </a:r>
          </a:p>
          <a:p>
            <a:pPr marL="0" indent="0">
              <a:buNone/>
            </a:pPr>
            <a:r>
              <a:rPr lang="pl-PL" dirty="0"/>
              <a:t>3) Obowiązek pozostawania w miejscu stałego pobytu lub w innym wyznaczonym miejscu, z zastosowaniem sytemu dozoru elektronicznego,</a:t>
            </a:r>
          </a:p>
          <a:p>
            <a:pPr marL="0" indent="0">
              <a:buNone/>
            </a:pPr>
            <a:r>
              <a:rPr lang="pl-PL" dirty="0"/>
              <a:t>4) sąd może orzec wobec skazanego także obowiązki wymienione w art. 72 k.k. Uwzględniając specyfikę prawa karnego skarbowego, a w szczególności brak typowej osoby pokrzywdzonego, można tu wymienić zobowiązanie skazanego m.in. –       do wykonywania obowiązku alimentacyjnego,</a:t>
            </a:r>
          </a:p>
          <a:p>
            <a:pPr marL="0" indent="0">
              <a:buNone/>
            </a:pPr>
            <a:r>
              <a:rPr lang="pl-PL" dirty="0"/>
              <a:t>-        powstrzymywania się od nadużywania alkoholu lub używania innych środków odurzających,</a:t>
            </a:r>
          </a:p>
          <a:p>
            <a:pPr>
              <a:buFontTx/>
              <a:buChar char="-"/>
            </a:pPr>
            <a:r>
              <a:rPr lang="pl-PL" dirty="0"/>
              <a:t>poddania się terapii uzależnień,</a:t>
            </a:r>
          </a:p>
          <a:p>
            <a:pPr>
              <a:buFontTx/>
              <a:buChar char="-"/>
            </a:pPr>
            <a:r>
              <a:rPr lang="pl-PL" dirty="0"/>
              <a:t>poddania się terapii, w szczególności  psychoterapii lub psychoedukacji,</a:t>
            </a:r>
          </a:p>
          <a:p>
            <a:pPr>
              <a:buFontTx/>
              <a:buChar char="-"/>
            </a:pPr>
            <a:r>
              <a:rPr lang="pl-PL" dirty="0"/>
              <a:t>uczestnictwa  w oddziaływaniach korekcyjno-edukacyjnych</a:t>
            </a:r>
          </a:p>
          <a:p>
            <a:pPr>
              <a:buFontTx/>
              <a:buChar char="-"/>
            </a:pPr>
            <a:r>
              <a:rPr lang="pl-PL" dirty="0"/>
              <a:t>powstrzymania się od przebywania w określonych środowiskach i miejscach.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Obowiązku i potrącenia orzeka się łącznie lub osobno (art. 34 §1 b k.k.).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822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Dodatkowe obowiązki:</a:t>
            </a:r>
          </a:p>
          <a:p>
            <a:pPr marL="0" indent="0">
              <a:buNone/>
            </a:pPr>
            <a:r>
              <a:rPr lang="pl-PL" dirty="0"/>
              <a:t>1) obligatoryjne:</a:t>
            </a:r>
          </a:p>
          <a:p>
            <a:pPr marL="0" indent="0">
              <a:buNone/>
            </a:pPr>
            <a:r>
              <a:rPr lang="pl-PL" dirty="0"/>
              <a:t>w czasie odbywania tej kary skazany nie może bez zgody sądu zmieniać miejsca stałego pobytu, ma obowiązek udzielania wyjaśnień dotyczących przebiegu odbywania kary, a nade wszystko jest obowiązany do wykonywania wskazanej przez sąd pracy. W przypadku przestępstwa skarbowego, w związku z którym nastąpiło uszczuplenie należności publicznoprawnej, sąd, wymierzając karę ograniczenia wolności, określa także obowiązek jej uiszczenia przez skazanego w wyznaczonym terminie. Nieuiszczenie tej należności w tym terminie jest traktowane na równi z uchylaniem się skazanego od odbywania kary ograniczenia wolności (art. 188).</a:t>
            </a:r>
          </a:p>
          <a:p>
            <a:pPr marL="0" indent="0">
              <a:buNone/>
            </a:pPr>
            <a:r>
              <a:rPr lang="pl-PL" dirty="0"/>
              <a:t>Uwaga: z dniem 6 czerwca 2010 r. został uchylony przepis o oddaniu skazanego pod dozór kuratora lub osoby godnej zaufania, stowarzyszenia, instytucji lub organizacji społecznej.</a:t>
            </a:r>
          </a:p>
          <a:p>
            <a:pPr marL="0" indent="0">
              <a:buNone/>
            </a:pPr>
            <a:r>
              <a:rPr lang="pl-PL" dirty="0"/>
              <a:t>2) fakultatywne:</a:t>
            </a:r>
          </a:p>
          <a:p>
            <a:pPr marL="0" indent="0">
              <a:buNone/>
            </a:pPr>
            <a:r>
              <a:rPr lang="pl-PL" dirty="0"/>
              <a:t>obowiązek wskazany w art. 72 § 1 pkt 3 k.k., który stosuje się odpowiednio, tj. sąd może zobowiązać skazanego do wykonywania ciążącego na nim obowiązku łożenia na utrzymanie innej osoby. </a:t>
            </a:r>
          </a:p>
        </p:txBody>
      </p:sp>
    </p:spTree>
    <p:extLst>
      <p:ext uri="{BB962C8B-B14F-4D97-AF65-F5344CB8AC3E}">
        <p14:creationId xmlns:p14="http://schemas.microsoft.com/office/powerpoint/2010/main" val="1479649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2575</Words>
  <Application>Microsoft Office PowerPoint</Application>
  <PresentationFormat>Pokaz na ekranie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Ćwiczenia VIII</vt:lpstr>
      <vt:lpstr>Kary za przestępstwa skarbowe </vt:lpstr>
      <vt:lpstr>Kara grzywny (art. 23k.k.s.)</vt:lpstr>
      <vt:lpstr>Prezentacja programu PowerPoint</vt:lpstr>
      <vt:lpstr>Prezentacja programu PowerPoint</vt:lpstr>
      <vt:lpstr>Prezentacja programu PowerPoint</vt:lpstr>
      <vt:lpstr>Kara ograniczenia wolności (art. 26 k.k.s i odpowiednio art. 34 i 35 k.k.s.)</vt:lpstr>
      <vt:lpstr>Prezentacja programu PowerPoint</vt:lpstr>
      <vt:lpstr>Prezentacja programu PowerPoint</vt:lpstr>
      <vt:lpstr>Prezentacja programu PowerPoint</vt:lpstr>
      <vt:lpstr>Kara pozbawienia wolności (art. 27 k.k.s.)</vt:lpstr>
      <vt:lpstr>Kara aresztu wojskowego</vt:lpstr>
      <vt:lpstr>Kary orzekane za wykroczenia skarbowe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Ćwiczenia VIII</dc:title>
  <dc:creator>Ewelina</dc:creator>
  <cp:lastModifiedBy>Katarzyna Łucarz</cp:lastModifiedBy>
  <cp:revision>13</cp:revision>
  <dcterms:created xsi:type="dcterms:W3CDTF">2016-05-07T09:26:20Z</dcterms:created>
  <dcterms:modified xsi:type="dcterms:W3CDTF">2024-01-22T11:15:33Z</dcterms:modified>
</cp:coreProperties>
</file>