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0" r:id="rId1"/>
  </p:sldMasterIdLst>
  <p:sldIdLst>
    <p:sldId id="256" r:id="rId2"/>
    <p:sldId id="257" r:id="rId3"/>
    <p:sldId id="259" r:id="rId4"/>
    <p:sldId id="258" r:id="rId5"/>
    <p:sldId id="260" r:id="rId6"/>
    <p:sldId id="261" r:id="rId7"/>
    <p:sldId id="262" r:id="rId8"/>
    <p:sldId id="265" r:id="rId9"/>
    <p:sldId id="266" r:id="rId10"/>
    <p:sldId id="263" r:id="rId11"/>
    <p:sldId id="267" r:id="rId12"/>
    <p:sldId id="268" r:id="rId13"/>
    <p:sldId id="269" r:id="rId14"/>
    <p:sldId id="270" r:id="rId15"/>
    <p:sldId id="275" r:id="rId16"/>
    <p:sldId id="264" r:id="rId17"/>
    <p:sldId id="271" r:id="rId18"/>
    <p:sldId id="272" r:id="rId19"/>
    <p:sldId id="276" r:id="rId20"/>
    <p:sldId id="277" r:id="rId21"/>
    <p:sldId id="278" r:id="rId22"/>
    <p:sldId id="279" r:id="rId23"/>
    <p:sldId id="273" r:id="rId24"/>
    <p:sldId id="280" r:id="rId25"/>
    <p:sldId id="274" r:id="rId26"/>
    <p:sldId id="281" r:id="rId27"/>
    <p:sldId id="282" r:id="rId28"/>
    <p:sldId id="283" r:id="rId29"/>
    <p:sldId id="284" r:id="rId3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5" d="100"/>
          <a:sy n="75" d="100"/>
        </p:scale>
        <p:origin x="874"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ED69555-EE48-4B19-812B-4E1068DBF976}"/>
              </a:ext>
            </a:extLst>
          </p:cNvPr>
          <p:cNvSpPr/>
          <p:nvPr/>
        </p:nvSpPr>
        <p:spPr>
          <a:xfrm>
            <a:off x="7573754" y="0"/>
            <a:ext cx="4618246"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Freeform 57">
            <a:extLst>
              <a:ext uri="{FF2B5EF4-FFF2-40B4-BE49-F238E27FC236}">
                <a16:creationId xmlns:a16="http://schemas.microsoft.com/office/drawing/2014/main" id="{57AEB73D-F521-4B19-820F-12DB6BCC8406}"/>
              </a:ext>
            </a:extLst>
          </p:cNvPr>
          <p:cNvSpPr/>
          <p:nvPr/>
        </p:nvSpPr>
        <p:spPr bwMode="auto">
          <a:xfrm>
            <a:off x="4456113" y="31750"/>
            <a:ext cx="0" cy="1588"/>
          </a:xfrm>
          <a:custGeom>
            <a:avLst/>
            <a:gdLst/>
            <a:ahLst/>
            <a:cxnLst/>
            <a:rect l="0" t="0" r="r" b="b"/>
            <a:pathLst>
              <a:path w="2" h="2">
                <a:moveTo>
                  <a:pt x="0" y="0"/>
                </a:moveTo>
                <a:lnTo>
                  <a:pt x="2" y="0"/>
                </a:lnTo>
                <a:lnTo>
                  <a:pt x="0" y="2"/>
                </a:lnTo>
                <a:lnTo>
                  <a:pt x="0" y="0"/>
                </a:lnTo>
                <a:close/>
              </a:path>
            </a:pathLst>
          </a:custGeom>
          <a:solidFill>
            <a:srgbClr val="30466D"/>
          </a:solidFill>
          <a:ln w="0">
            <a:solidFill>
              <a:srgbClr val="30466D"/>
            </a:solidFill>
            <a:prstDash val="solid"/>
            <a:round/>
            <a:headEnd/>
            <a:tailEnd/>
          </a:ln>
        </p:spPr>
      </p:sp>
      <p:sp>
        <p:nvSpPr>
          <p:cNvPr id="2" name="Title 1"/>
          <p:cNvSpPr>
            <a:spLocks noGrp="1"/>
          </p:cNvSpPr>
          <p:nvPr>
            <p:ph type="ctrTitle"/>
          </p:nvPr>
        </p:nvSpPr>
        <p:spPr>
          <a:xfrm>
            <a:off x="855388" y="863068"/>
            <a:ext cx="6007691" cy="4985916"/>
          </a:xfrm>
        </p:spPr>
        <p:txBody>
          <a:bodyPr anchor="ctr">
            <a:noAutofit/>
          </a:bodyPr>
          <a:lstStyle>
            <a:lvl1pPr algn="l">
              <a:lnSpc>
                <a:spcPct val="125000"/>
              </a:lnSpc>
              <a:defRPr sz="6000" b="0" cap="all" spc="150" baseline="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197352" y="863068"/>
            <a:ext cx="3351729" cy="5120069"/>
          </a:xfrm>
        </p:spPr>
        <p:txBody>
          <a:bodyPr anchor="ctr">
            <a:normAutofit/>
          </a:bodyPr>
          <a:lstStyle>
            <a:lvl1pPr marL="0" indent="0" algn="l">
              <a:lnSpc>
                <a:spcPct val="150000"/>
              </a:lnSpc>
              <a:buNone/>
              <a:defRPr sz="2400" b="0" cap="none" baseline="0">
                <a:solidFill>
                  <a:schemeClr val="tx1">
                    <a:lumMod val="85000"/>
                    <a:lumOff val="1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7" name="Rectangle 6">
            <a:extLst>
              <a:ext uri="{FF2B5EF4-FFF2-40B4-BE49-F238E27FC236}">
                <a16:creationId xmlns:a16="http://schemas.microsoft.com/office/drawing/2014/main" id="{6B72EEBA-3A5D-41CE-8465-A45A0F65674E}"/>
              </a:ext>
            </a:extLst>
          </p:cNvPr>
          <p:cNvSpPr/>
          <p:nvPr/>
        </p:nvSpPr>
        <p:spPr>
          <a:xfrm rot="5400000">
            <a:off x="410121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Date Placeholder 12">
            <a:extLst>
              <a:ext uri="{FF2B5EF4-FFF2-40B4-BE49-F238E27FC236}">
                <a16:creationId xmlns:a16="http://schemas.microsoft.com/office/drawing/2014/main" id="{79F4CF2F-CDFA-4A37-837C-819D5238EAB4}"/>
              </a:ext>
            </a:extLst>
          </p:cNvPr>
          <p:cNvSpPr>
            <a:spLocks noGrp="1"/>
          </p:cNvSpPr>
          <p:nvPr>
            <p:ph type="dt" sz="half" idx="10"/>
          </p:nvPr>
        </p:nvSpPr>
        <p:spPr>
          <a:xfrm>
            <a:off x="8197353" y="6309360"/>
            <a:ext cx="2151134" cy="457200"/>
          </a:xfrm>
        </p:spPr>
        <p:txBody>
          <a:bodyPr/>
          <a:lstStyle/>
          <a:p>
            <a:pPr algn="l"/>
            <a:fld id="{0DCFB061-4267-4D9F-8017-6F550D3068DF}" type="datetime1">
              <a:rPr lang="en-US" smtClean="0"/>
              <a:t>4/15/2024</a:t>
            </a:fld>
            <a:endParaRPr lang="en-US" dirty="0"/>
          </a:p>
        </p:txBody>
      </p:sp>
      <p:sp>
        <p:nvSpPr>
          <p:cNvPr id="15" name="Footer Placeholder 14">
            <a:extLst>
              <a:ext uri="{FF2B5EF4-FFF2-40B4-BE49-F238E27FC236}">
                <a16:creationId xmlns:a16="http://schemas.microsoft.com/office/drawing/2014/main" id="{CFECE62A-61A4-407D-8F0B-D459CD977C75}"/>
              </a:ext>
            </a:extLst>
          </p:cNvPr>
          <p:cNvSpPr>
            <a:spLocks noGrp="1"/>
          </p:cNvSpPr>
          <p:nvPr>
            <p:ph type="ftr" sz="quarter" idx="11"/>
          </p:nvPr>
        </p:nvSpPr>
        <p:spPr>
          <a:xfrm>
            <a:off x="855388" y="6309360"/>
            <a:ext cx="6007691" cy="457200"/>
          </a:xfrm>
        </p:spPr>
        <p:txBody>
          <a:bodyPr/>
          <a:lstStyle>
            <a:lvl1pPr algn="r">
              <a:defRPr/>
            </a:lvl1pPr>
          </a:lstStyle>
          <a:p>
            <a:pPr algn="l"/>
            <a:endParaRPr lang="en-US" dirty="0"/>
          </a:p>
        </p:txBody>
      </p:sp>
      <p:sp>
        <p:nvSpPr>
          <p:cNvPr id="27" name="Slide Number Placeholder 26">
            <a:extLst>
              <a:ext uri="{FF2B5EF4-FFF2-40B4-BE49-F238E27FC236}">
                <a16:creationId xmlns:a16="http://schemas.microsoft.com/office/drawing/2014/main" id="{99FE60A9-FE2A-451F-9244-60FCE7FE9AD7}"/>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199682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141BC61-5547-4A60-8DA1-6699760D9972}"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22632028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77965" y="507037"/>
            <a:ext cx="1571626" cy="533993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2933700" y="524373"/>
            <a:ext cx="5959577" cy="5322596"/>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9277965" y="6296615"/>
            <a:ext cx="2505996" cy="365125"/>
          </a:xfrm>
        </p:spPr>
        <p:txBody>
          <a:bodyPr/>
          <a:lstStyle/>
          <a:p>
            <a:fld id="{24B9D1C6-60D0-4CD1-8F31-F912522EB041}" type="datetime1">
              <a:rPr lang="en-US" smtClean="0"/>
              <a:t>4/15/2024</a:t>
            </a:fld>
            <a:endParaRPr lang="en-US" dirty="0"/>
          </a:p>
        </p:txBody>
      </p:sp>
      <p:sp>
        <p:nvSpPr>
          <p:cNvPr id="5" name="Footer Placeholder 4"/>
          <p:cNvSpPr>
            <a:spLocks noGrp="1"/>
          </p:cNvSpPr>
          <p:nvPr>
            <p:ph type="ftr" sz="quarter" idx="11"/>
          </p:nvPr>
        </p:nvSpPr>
        <p:spPr>
          <a:xfrm>
            <a:off x="2933699" y="6296615"/>
            <a:ext cx="5959577" cy="365125"/>
          </a:xfrm>
        </p:spPr>
        <p:txBody>
          <a:bodyPr/>
          <a:lstStyle/>
          <a:p>
            <a:endParaRPr lang="en-US" dirty="0"/>
          </a:p>
        </p:txBody>
      </p:sp>
      <p:sp>
        <p:nvSpPr>
          <p:cNvPr id="6" name="Slide Number Placeholder 5"/>
          <p:cNvSpPr>
            <a:spLocks noGrp="1"/>
          </p:cNvSpPr>
          <p:nvPr>
            <p:ph type="sldNum" sz="quarter" idx="12"/>
          </p:nvPr>
        </p:nvSpPr>
        <p:spPr>
          <a:xfrm rot="5400000">
            <a:off x="8734643" y="2853201"/>
            <a:ext cx="5383267" cy="604269"/>
          </a:xfrm>
        </p:spPr>
        <p:txBody>
          <a:bodyPr/>
          <a:lstStyle>
            <a:lvl1pPr algn="l">
              <a:defRPr/>
            </a:lvl1pPr>
          </a:lstStyle>
          <a:p>
            <a:fld id="{FAEF9944-A4F6-4C59-AEBD-678D6480B8EA}" type="slidenum">
              <a:rPr lang="en-US" dirty="0"/>
              <a:pPr/>
              <a:t>‹#›</a:t>
            </a:fld>
            <a:endParaRPr lang="en-US" dirty="0"/>
          </a:p>
        </p:txBody>
      </p:sp>
      <p:cxnSp>
        <p:nvCxnSpPr>
          <p:cNvPr id="7" name="Straight Connector 6" title="Rule Line">
            <a:extLst>
              <a:ext uri="{FF2B5EF4-FFF2-40B4-BE49-F238E27FC236}">
                <a16:creationId xmlns:a16="http://schemas.microsoft.com/office/drawing/2014/main" id="{A1005B08-D2D4-455C-AA62-1200E43E7AF9}"/>
              </a:ext>
            </a:extLst>
          </p:cNvPr>
          <p:cNvCxnSpPr/>
          <p:nvPr/>
        </p:nvCxnSpPr>
        <p:spPr>
          <a:xfrm>
            <a:off x="9111582" y="571502"/>
            <a:ext cx="0" cy="5275467"/>
          </a:xfrm>
          <a:prstGeom prst="line">
            <a:avLst/>
          </a:prstGeom>
          <a:ln w="38100">
            <a:solidFill>
              <a:schemeClr val="tx1">
                <a:lumMod val="65000"/>
                <a:lumOff val="3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1461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A4ED5C-5A53-433E-8A55-46F54CE81DA5}" type="datetime1">
              <a:rPr lang="en-US" smtClean="0"/>
              <a:t>4/15/2024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7068934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BFD12B6-57DE-4B63-A723-500B050FB7DD}"/>
              </a:ext>
            </a:extLst>
          </p:cNvPr>
          <p:cNvSpPr/>
          <p:nvPr/>
        </p:nvSpPr>
        <p:spPr>
          <a:xfrm>
            <a:off x="0" y="4215384"/>
            <a:ext cx="12192000" cy="2642616"/>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795316" y="1406284"/>
            <a:ext cx="10593694" cy="2597841"/>
          </a:xfrm>
        </p:spPr>
        <p:txBody>
          <a:bodyPr anchor="b">
            <a:normAutofit/>
          </a:bodyPr>
          <a:lstStyle>
            <a:lvl1pPr algn="ctr">
              <a:lnSpc>
                <a:spcPct val="125000"/>
              </a:lnSpc>
              <a:defRPr sz="4400" baseline="0">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2818312" y="4527856"/>
            <a:ext cx="6559018" cy="1570245"/>
          </a:xfrm>
        </p:spPr>
        <p:txBody>
          <a:bodyPr anchor="t">
            <a:normAutofit/>
          </a:bodyPr>
          <a:lstStyle>
            <a:lvl1pPr marL="0" indent="0" algn="ctr">
              <a:lnSpc>
                <a:spcPct val="130000"/>
              </a:lnSpc>
              <a:spcBef>
                <a:spcPts val="0"/>
              </a:spcBef>
              <a:buNone/>
              <a:defRPr sz="2400" b="0" baseline="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5F1E2E75-4758-4930-8024-39287C962987}"/>
              </a:ext>
            </a:extLst>
          </p:cNvPr>
          <p:cNvSpPr>
            <a:spLocks noGrp="1"/>
          </p:cNvSpPr>
          <p:nvPr>
            <p:ph type="dt" sz="half" idx="10"/>
          </p:nvPr>
        </p:nvSpPr>
        <p:spPr/>
        <p:txBody>
          <a:bodyPr/>
          <a:lstStyle/>
          <a:p>
            <a:fld id="{29CABC0C-B6DF-45E9-B954-11C99AA62C3E}" type="datetime1">
              <a:rPr lang="en-US" smtClean="0"/>
              <a:t>4/15/2024</a:t>
            </a:fld>
            <a:endParaRPr lang="en-US" dirty="0"/>
          </a:p>
        </p:txBody>
      </p:sp>
      <p:sp>
        <p:nvSpPr>
          <p:cNvPr id="8" name="Footer Placeholder 7">
            <a:extLst>
              <a:ext uri="{FF2B5EF4-FFF2-40B4-BE49-F238E27FC236}">
                <a16:creationId xmlns:a16="http://schemas.microsoft.com/office/drawing/2014/main" id="{488B9949-402C-42C2-9A94-16590FC0C592}"/>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39D83F6-DAF4-4876-AA41-F246EC970F7D}"/>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11" name="Rectangle 10">
            <a:extLst>
              <a:ext uri="{FF2B5EF4-FFF2-40B4-BE49-F238E27FC236}">
                <a16:creationId xmlns:a16="http://schemas.microsoft.com/office/drawing/2014/main" id="{91613A19-DDA2-44F6-9ED4-F87771C684B8}"/>
              </a:ext>
            </a:extLst>
          </p:cNvPr>
          <p:cNvSpPr/>
          <p:nvPr/>
        </p:nvSpPr>
        <p:spPr>
          <a:xfrm>
            <a:off x="0" y="4215384"/>
            <a:ext cx="1218895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6654072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hasCustomPrompt="1"/>
          </p:nvPr>
        </p:nvSpPr>
        <p:spPr>
          <a:xfrm>
            <a:off x="5376670" y="705114"/>
            <a:ext cx="6172412" cy="2403846"/>
          </a:xfrm>
        </p:spPr>
        <p:txBody>
          <a:bodyPr anchor="b"/>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5376670" y="3749040"/>
            <a:ext cx="6172411" cy="2346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4AB71B9-2624-4F21-93EE-35A78B1A0DAD}" type="datetime1">
              <a:rPr lang="en-US" smtClean="0"/>
              <a:t>4/15/2024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EF9944-A4F6-4C59-AEBD-678D6480B8EA}" type="slidenum">
              <a:rPr lang="en-US" dirty="0"/>
              <a:t>‹#›</a:t>
            </a:fld>
            <a:endParaRPr lang="en-US" dirty="0"/>
          </a:p>
        </p:txBody>
      </p:sp>
      <p:sp>
        <p:nvSpPr>
          <p:cNvPr id="10" name="Rectangle 9">
            <a:extLst>
              <a:ext uri="{FF2B5EF4-FFF2-40B4-BE49-F238E27FC236}">
                <a16:creationId xmlns:a16="http://schemas.microsoft.com/office/drawing/2014/main" id="{5CE6B9B5-A5D1-4099-B52B-78F39AB0AFCB}"/>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991946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5376667" y="658999"/>
            <a:ext cx="6166422" cy="457200"/>
          </a:xfrm>
        </p:spPr>
        <p:txBody>
          <a:bodyPr anchor="b">
            <a:normAutofit/>
          </a:bodyPr>
          <a:lstStyle>
            <a:lvl1pPr marL="0" indent="0">
              <a:lnSpc>
                <a:spcPct val="130000"/>
              </a:lnSpc>
              <a:buNone/>
              <a:defRPr sz="1800" b="1"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376668" y="1116199"/>
            <a:ext cx="6166422" cy="20621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376668" y="3623098"/>
            <a:ext cx="6166421" cy="457200"/>
          </a:xfrm>
        </p:spPr>
        <p:txBody>
          <a:bodyPr anchor="b">
            <a:normAutofit/>
          </a:bodyPr>
          <a:lstStyle>
            <a:lvl1pPr marL="0" indent="0">
              <a:lnSpc>
                <a:spcPct val="99000"/>
              </a:lnSpc>
              <a:buNone/>
              <a:defRPr lang="en-US" sz="1800" b="1" kern="1200" cap="all" spc="150"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30000"/>
              </a:lnSpc>
              <a:spcBef>
                <a:spcPts val="930"/>
              </a:spcBef>
              <a:buFont typeface="Corbel" panose="020B0503020204020204" pitchFamily="34" charset="0"/>
              <a:buNone/>
            </a:pPr>
            <a:r>
              <a:rPr lang="en-US"/>
              <a:t>Click to edit Master text styles</a:t>
            </a:r>
          </a:p>
        </p:txBody>
      </p:sp>
      <p:sp>
        <p:nvSpPr>
          <p:cNvPr id="6" name="Content Placeholder 5"/>
          <p:cNvSpPr>
            <a:spLocks noGrp="1"/>
          </p:cNvSpPr>
          <p:nvPr>
            <p:ph sz="quarter" idx="4"/>
          </p:nvPr>
        </p:nvSpPr>
        <p:spPr>
          <a:xfrm>
            <a:off x="5376670" y="4102370"/>
            <a:ext cx="6166419" cy="206654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6D37C2A-BE2E-4840-A907-3254E2916C96}" type="datetime1">
              <a:rPr lang="en-US" smtClean="0"/>
              <a:t>4/15/2024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EF9944-A4F6-4C59-AEBD-678D6480B8EA}" type="slidenum">
              <a:rPr lang="en-US" dirty="0"/>
              <a:t>‹#›</a:t>
            </a:fld>
            <a:endParaRPr lang="en-US" dirty="0"/>
          </a:p>
        </p:txBody>
      </p:sp>
      <p:sp>
        <p:nvSpPr>
          <p:cNvPr id="10" name="Title 9">
            <a:extLst>
              <a:ext uri="{FF2B5EF4-FFF2-40B4-BE49-F238E27FC236}">
                <a16:creationId xmlns:a16="http://schemas.microsoft.com/office/drawing/2014/main" id="{D26B370B-8381-431F-9492-0EA1205113EE}"/>
              </a:ext>
            </a:extLst>
          </p:cNvPr>
          <p:cNvSpPr>
            <a:spLocks noGrp="1"/>
          </p:cNvSpPr>
          <p:nvPr>
            <p:ph type="title"/>
          </p:nvPr>
        </p:nvSpPr>
        <p:spPr/>
        <p:txBody>
          <a:bodyPr/>
          <a:lstStyle/>
          <a:p>
            <a:r>
              <a:rPr lang="en-US"/>
              <a:t>Click to edit Master title style</a:t>
            </a:r>
          </a:p>
        </p:txBody>
      </p:sp>
      <p:sp>
        <p:nvSpPr>
          <p:cNvPr id="12" name="Rectangle 11">
            <a:extLst>
              <a:ext uri="{FF2B5EF4-FFF2-40B4-BE49-F238E27FC236}">
                <a16:creationId xmlns:a16="http://schemas.microsoft.com/office/drawing/2014/main" id="{DCA89085-2231-4A9C-B23C-B199A9DD26C5}"/>
              </a:ext>
            </a:extLst>
          </p:cNvPr>
          <p:cNvSpPr/>
          <p:nvPr/>
        </p:nvSpPr>
        <p:spPr>
          <a:xfrm rot="10800000">
            <a:off x="4693920" y="3396997"/>
            <a:ext cx="7498080"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797528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5CD215-1C45-48A0-8534-39FFE8A7C95A}" type="datetime1">
              <a:rPr lang="en-US" smtClean="0"/>
              <a:t>4/15/2024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EF9944-A4F6-4C59-AEBD-678D6480B8EA}" type="slidenum">
              <a:rPr lang="en-US" dirty="0"/>
              <a:t>‹#›</a:t>
            </a:fld>
            <a:endParaRPr lang="en-US" dirty="0"/>
          </a:p>
        </p:txBody>
      </p:sp>
    </p:spTree>
    <p:extLst>
      <p:ext uri="{BB962C8B-B14F-4D97-AF65-F5344CB8AC3E}">
        <p14:creationId xmlns:p14="http://schemas.microsoft.com/office/powerpoint/2010/main" val="3972727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bg>
      <p:bgPr>
        <a:solidFill>
          <a:schemeClr val="bg2"/>
        </a:solidFill>
        <a:effectLst/>
      </p:bgPr>
    </p:bg>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C7CF41D3-C6B9-4E99-9321-87C4E2168F46}"/>
              </a:ext>
            </a:extLst>
          </p:cNvPr>
          <p:cNvSpPr>
            <a:spLocks noGrp="1"/>
          </p:cNvSpPr>
          <p:nvPr>
            <p:ph type="dt" sz="half" idx="10"/>
          </p:nvPr>
        </p:nvSpPr>
        <p:spPr/>
        <p:txBody>
          <a:bodyPr/>
          <a:lstStyle/>
          <a:p>
            <a:fld id="{D3363A0F-DEF3-4134-98D0-2E1276938A8B}" type="datetime1">
              <a:rPr lang="en-US" smtClean="0"/>
              <a:t>4/15/2024</a:t>
            </a:fld>
            <a:endParaRPr lang="en-US" dirty="0"/>
          </a:p>
        </p:txBody>
      </p:sp>
      <p:sp>
        <p:nvSpPr>
          <p:cNvPr id="6" name="Footer Placeholder 5">
            <a:extLst>
              <a:ext uri="{FF2B5EF4-FFF2-40B4-BE49-F238E27FC236}">
                <a16:creationId xmlns:a16="http://schemas.microsoft.com/office/drawing/2014/main" id="{8B5BC6EB-07B1-46AF-AC33-E998BC6AA433}"/>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3E3A0C1-6562-4819-9E88-4C1378FD5DE4}"/>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600789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ACA29BA-0143-49FF-8608-DB1623D99537}"/>
              </a:ext>
            </a:extLst>
          </p:cNvPr>
          <p:cNvSpPr/>
          <p:nvPr/>
        </p:nvSpPr>
        <p:spPr>
          <a:xfrm>
            <a:off x="0" y="0"/>
            <a:ext cx="8248592"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title"/>
          </p:nvPr>
        </p:nvSpPr>
        <p:spPr>
          <a:xfrm>
            <a:off x="8753015" y="640079"/>
            <a:ext cx="2796066" cy="2551751"/>
          </a:xfrm>
        </p:spPr>
        <p:txBody>
          <a:bodyPr anchor="b">
            <a:normAutofit/>
          </a:bodyPr>
          <a:lstStyle>
            <a:lvl1pPr algn="l">
              <a:lnSpc>
                <a:spcPct val="135000"/>
              </a:lnSpc>
              <a:defRPr sz="3200"/>
            </a:lvl1pPr>
          </a:lstStyle>
          <a:p>
            <a:r>
              <a:rPr lang="en-US"/>
              <a:t>Click to edit Master title style</a:t>
            </a:r>
            <a:endParaRPr lang="en-US" dirty="0"/>
          </a:p>
        </p:txBody>
      </p:sp>
      <p:sp>
        <p:nvSpPr>
          <p:cNvPr id="3" name="Content Placeholder 2"/>
          <p:cNvSpPr>
            <a:spLocks noGrp="1"/>
          </p:cNvSpPr>
          <p:nvPr>
            <p:ph idx="1"/>
          </p:nvPr>
        </p:nvSpPr>
        <p:spPr>
          <a:xfrm>
            <a:off x="638818" y="640078"/>
            <a:ext cx="6969693" cy="5455921"/>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hasCustomPrompt="1"/>
          </p:nvPr>
        </p:nvSpPr>
        <p:spPr>
          <a:xfrm>
            <a:off x="8753015" y="3223803"/>
            <a:ext cx="2796066" cy="2872197"/>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3010CF18-370D-4E80-AE4C-396FFDFCAE5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Date Placeholder 9">
            <a:extLst>
              <a:ext uri="{FF2B5EF4-FFF2-40B4-BE49-F238E27FC236}">
                <a16:creationId xmlns:a16="http://schemas.microsoft.com/office/drawing/2014/main" id="{C5EBFE9C-5A22-4462-9C51-E00C03F55C3D}"/>
              </a:ext>
            </a:extLst>
          </p:cNvPr>
          <p:cNvSpPr>
            <a:spLocks noGrp="1"/>
          </p:cNvSpPr>
          <p:nvPr>
            <p:ph type="dt" sz="half" idx="10"/>
          </p:nvPr>
        </p:nvSpPr>
        <p:spPr>
          <a:xfrm>
            <a:off x="8753015" y="6309360"/>
            <a:ext cx="1734207" cy="457200"/>
          </a:xfrm>
        </p:spPr>
        <p:txBody>
          <a:bodyPr/>
          <a:lstStyle>
            <a:lvl1pPr algn="l">
              <a:defRPr/>
            </a:lvl1pPr>
          </a:lstStyle>
          <a:p>
            <a:fld id="{61A2E4C8-2960-4ADD-862C-4D9643CB15AC}" type="datetime1">
              <a:rPr lang="en-US" smtClean="0"/>
              <a:t>4/15/2024</a:t>
            </a:fld>
            <a:endParaRPr lang="en-US" dirty="0"/>
          </a:p>
        </p:txBody>
      </p:sp>
      <p:sp>
        <p:nvSpPr>
          <p:cNvPr id="11" name="Footer Placeholder 10">
            <a:extLst>
              <a:ext uri="{FF2B5EF4-FFF2-40B4-BE49-F238E27FC236}">
                <a16:creationId xmlns:a16="http://schemas.microsoft.com/office/drawing/2014/main" id="{2EBBFF2E-AA66-4B76-9139-CB000B5A45D5}"/>
              </a:ext>
            </a:extLst>
          </p:cNvPr>
          <p:cNvSpPr>
            <a:spLocks noGrp="1"/>
          </p:cNvSpPr>
          <p:nvPr>
            <p:ph type="ftr" sz="quarter" idx="11"/>
          </p:nvPr>
        </p:nvSpPr>
        <p:spPr>
          <a:xfrm>
            <a:off x="638818" y="6309360"/>
            <a:ext cx="6993867" cy="457200"/>
          </a:xfrm>
        </p:spPr>
        <p:txBody>
          <a:bodyPr/>
          <a:lstStyle/>
          <a:p>
            <a:endParaRPr lang="en-US" dirty="0"/>
          </a:p>
        </p:txBody>
      </p:sp>
      <p:sp>
        <p:nvSpPr>
          <p:cNvPr id="12" name="Slide Number Placeholder 11">
            <a:extLst>
              <a:ext uri="{FF2B5EF4-FFF2-40B4-BE49-F238E27FC236}">
                <a16:creationId xmlns:a16="http://schemas.microsoft.com/office/drawing/2014/main" id="{A44F64C4-BF20-4F6B-B650-57C71C828A68}"/>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17402530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34996" y="640079"/>
            <a:ext cx="2714085" cy="2695903"/>
          </a:xfrm>
        </p:spPr>
        <p:txBody>
          <a:bodyPr anchor="b">
            <a:noAutofit/>
          </a:bodyPr>
          <a:lstStyle>
            <a:lvl1pPr algn="l">
              <a:lnSpc>
                <a:spcPct val="104000"/>
              </a:lnSpc>
              <a:defRPr sz="3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248592" cy="6857999"/>
          </a:xfrm>
          <a:solidFill>
            <a:schemeClr val="bg2">
              <a:lumMod val="9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hasCustomPrompt="1"/>
          </p:nvPr>
        </p:nvSpPr>
        <p:spPr>
          <a:xfrm>
            <a:off x="8834996" y="3429000"/>
            <a:ext cx="2714085" cy="2508026"/>
          </a:xfrm>
        </p:spPr>
        <p:txBody>
          <a:bodyPr anchor="t">
            <a:normAutofit/>
          </a:bodyPr>
          <a:lstStyle>
            <a:lvl1pPr marL="0" indent="0">
              <a:spcBef>
                <a:spcPts val="1400"/>
              </a:spcBef>
              <a:buNone/>
              <a:defRPr sz="1800" b="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Edit Master text styles</a:t>
            </a:r>
          </a:p>
        </p:txBody>
      </p:sp>
      <p:sp>
        <p:nvSpPr>
          <p:cNvPr id="9" name="Rectangle 8">
            <a:extLst>
              <a:ext uri="{FF2B5EF4-FFF2-40B4-BE49-F238E27FC236}">
                <a16:creationId xmlns:a16="http://schemas.microsoft.com/office/drawing/2014/main" id="{90949BC8-9ABF-49F6-851C-5DB0B86CA70D}"/>
              </a:ext>
            </a:extLst>
          </p:cNvPr>
          <p:cNvSpPr/>
          <p:nvPr/>
        </p:nvSpPr>
        <p:spPr>
          <a:xfrm rot="5400000">
            <a:off x="4851595"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Date Placeholder 4">
            <a:extLst>
              <a:ext uri="{FF2B5EF4-FFF2-40B4-BE49-F238E27FC236}">
                <a16:creationId xmlns:a16="http://schemas.microsoft.com/office/drawing/2014/main" id="{04E1EE21-E3FA-4D43-B224-C664959637B0}"/>
              </a:ext>
            </a:extLst>
          </p:cNvPr>
          <p:cNvSpPr>
            <a:spLocks noGrp="1"/>
          </p:cNvSpPr>
          <p:nvPr>
            <p:ph type="dt" sz="half" idx="10"/>
          </p:nvPr>
        </p:nvSpPr>
        <p:spPr>
          <a:xfrm>
            <a:off x="8834997" y="6309360"/>
            <a:ext cx="1645920" cy="457200"/>
          </a:xfrm>
        </p:spPr>
        <p:txBody>
          <a:bodyPr/>
          <a:lstStyle/>
          <a:p>
            <a:fld id="{48BDEA15-09CD-4275-A8E0-385C965F48B0}" type="datetime1">
              <a:rPr lang="en-US" smtClean="0"/>
              <a:t>4/15/2024</a:t>
            </a:fld>
            <a:endParaRPr lang="en-US" dirty="0"/>
          </a:p>
        </p:txBody>
      </p:sp>
      <p:sp>
        <p:nvSpPr>
          <p:cNvPr id="7" name="Slide Number Placeholder 6">
            <a:extLst>
              <a:ext uri="{FF2B5EF4-FFF2-40B4-BE49-F238E27FC236}">
                <a16:creationId xmlns:a16="http://schemas.microsoft.com/office/drawing/2014/main" id="{A32D7F83-8993-4ED4-9F02-663CC085052F}"/>
              </a:ext>
            </a:extLst>
          </p:cNvPr>
          <p:cNvSpPr>
            <a:spLocks noGrp="1"/>
          </p:cNvSpPr>
          <p:nvPr>
            <p:ph type="sldNum" sz="quarter" idx="12"/>
          </p:nvPr>
        </p:nvSpPr>
        <p:spPr/>
        <p:txBody>
          <a:bodyPr/>
          <a:lstStyle/>
          <a:p>
            <a:fld id="{FAEF9944-A4F6-4C59-AEBD-678D6480B8EA}" type="slidenum">
              <a:rPr lang="en-US" smtClean="0"/>
              <a:pPr/>
              <a:t>‹#›</a:t>
            </a:fld>
            <a:endParaRPr lang="en-US" dirty="0"/>
          </a:p>
        </p:txBody>
      </p:sp>
      <p:sp>
        <p:nvSpPr>
          <p:cNvPr id="6" name="Footer Placeholder 5">
            <a:extLst>
              <a:ext uri="{FF2B5EF4-FFF2-40B4-BE49-F238E27FC236}">
                <a16:creationId xmlns:a16="http://schemas.microsoft.com/office/drawing/2014/main" id="{8E3678B7-E511-4CE1-BEE5-89E959B9BFD6}"/>
              </a:ext>
            </a:extLst>
          </p:cNvPr>
          <p:cNvSpPr>
            <a:spLocks noGrp="1"/>
          </p:cNvSpPr>
          <p:nvPr>
            <p:ph type="ftr" sz="quarter" idx="11"/>
          </p:nvPr>
        </p:nvSpPr>
        <p:spPr>
          <a:xfrm>
            <a:off x="640080" y="6309360"/>
            <a:ext cx="4946592" cy="457200"/>
          </a:xfrm>
        </p:spPr>
        <p:txBody>
          <a:bodyPr/>
          <a:lstStyle>
            <a:lvl1pPr>
              <a:defRPr>
                <a:solidFill>
                  <a:srgbClr val="FFFFFF"/>
                </a:solidFill>
                <a:effectLst>
                  <a:outerShdw blurRad="50800" dist="38100" dir="2700000" algn="tl" rotWithShape="0">
                    <a:prstClr val="black">
                      <a:alpha val="43000"/>
                    </a:prstClr>
                  </a:outerShdw>
                </a:effectLst>
              </a:defRPr>
            </a:lvl1pPr>
          </a:lstStyle>
          <a:p>
            <a:endParaRPr lang="en-US" dirty="0"/>
          </a:p>
        </p:txBody>
      </p:sp>
    </p:spTree>
    <p:extLst>
      <p:ext uri="{BB962C8B-B14F-4D97-AF65-F5344CB8AC3E}">
        <p14:creationId xmlns:p14="http://schemas.microsoft.com/office/powerpoint/2010/main" val="22084052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786F82F-1B47-46ED-8EAE-53EF71E59E9A}"/>
              </a:ext>
            </a:extLst>
          </p:cNvPr>
          <p:cNvSpPr/>
          <p:nvPr/>
        </p:nvSpPr>
        <p:spPr>
          <a:xfrm>
            <a:off x="4718302" y="0"/>
            <a:ext cx="7473698" cy="6858000"/>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642918" y="705113"/>
            <a:ext cx="3411973" cy="5197498"/>
          </a:xfrm>
          <a:prstGeom prst="rect">
            <a:avLst/>
          </a:prstGeom>
        </p:spPr>
        <p:txBody>
          <a:bodyPr vert="horz" lIns="109728" tIns="109728" rIns="109728" bIns="9144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76671" y="705113"/>
            <a:ext cx="6172412" cy="5197497"/>
          </a:xfrm>
          <a:prstGeom prst="rect">
            <a:avLst/>
          </a:prstGeom>
        </p:spPr>
        <p:txBody>
          <a:bodyPr vert="horz" lIns="109728" tIns="109728" rIns="109728" bIns="9144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42917" y="6309360"/>
            <a:ext cx="3411973"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fld id="{4AF8082C-0922-4249-A612-B415F5231620}" type="datetime1">
              <a:rPr lang="en-US" smtClean="0"/>
              <a:t>4/15/2024</a:t>
            </a:fld>
            <a:endParaRPr lang="en-US" dirty="0"/>
          </a:p>
        </p:txBody>
      </p:sp>
      <p:sp>
        <p:nvSpPr>
          <p:cNvPr id="5" name="Footer Placeholder 4"/>
          <p:cNvSpPr>
            <a:spLocks noGrp="1"/>
          </p:cNvSpPr>
          <p:nvPr>
            <p:ph type="ftr" sz="quarter" idx="3"/>
          </p:nvPr>
        </p:nvSpPr>
        <p:spPr>
          <a:xfrm>
            <a:off x="5376670" y="6309360"/>
            <a:ext cx="4946592" cy="457200"/>
          </a:xfrm>
          <a:prstGeom prst="rect">
            <a:avLst/>
          </a:prstGeom>
        </p:spPr>
        <p:txBody>
          <a:bodyPr vert="horz" lIns="109728" tIns="109728" rIns="109728" bIns="91440" rtlCol="0" anchor="ctr"/>
          <a:lstStyle>
            <a:lvl1pPr algn="l">
              <a:defRPr sz="1200" spc="150" baseline="0">
                <a:solidFill>
                  <a:schemeClr val="tx1">
                    <a:lumMod val="75000"/>
                    <a:lumOff val="25000"/>
                  </a:schemeClr>
                </a:solidFill>
                <a:latin typeface="+mj-lt"/>
              </a:defRPr>
            </a:lvl1pPr>
          </a:lstStyle>
          <a:p>
            <a:endParaRPr lang="en-US" dirty="0"/>
          </a:p>
        </p:txBody>
      </p:sp>
      <p:sp>
        <p:nvSpPr>
          <p:cNvPr id="6" name="Slide Number Placeholder 5"/>
          <p:cNvSpPr>
            <a:spLocks noGrp="1"/>
          </p:cNvSpPr>
          <p:nvPr>
            <p:ph type="sldNum" sz="quarter" idx="4"/>
          </p:nvPr>
        </p:nvSpPr>
        <p:spPr>
          <a:xfrm>
            <a:off x="10569202" y="6309360"/>
            <a:ext cx="979879" cy="457200"/>
          </a:xfrm>
          <a:prstGeom prst="rect">
            <a:avLst/>
          </a:prstGeom>
        </p:spPr>
        <p:txBody>
          <a:bodyPr vert="horz" lIns="109728" tIns="109728" rIns="109728" bIns="91440" rtlCol="0" anchor="b"/>
          <a:lstStyle>
            <a:lvl1pPr algn="r">
              <a:defRPr sz="1600" b="1" spc="150" baseline="0">
                <a:solidFill>
                  <a:schemeClr val="tx1">
                    <a:lumMod val="75000"/>
                    <a:lumOff val="25000"/>
                  </a:schemeClr>
                </a:solidFill>
                <a:latin typeface="+mj-lt"/>
              </a:defRPr>
            </a:lvl1pPr>
          </a:lstStyle>
          <a:p>
            <a:fld id="{FAEF9944-A4F6-4C59-AEBD-678D6480B8EA}" type="slidenum">
              <a:rPr lang="en-US" smtClean="0"/>
              <a:pPr/>
              <a:t>‹#›</a:t>
            </a:fld>
            <a:endParaRPr lang="en-US" dirty="0"/>
          </a:p>
        </p:txBody>
      </p:sp>
      <p:sp>
        <p:nvSpPr>
          <p:cNvPr id="21" name="Rectangle 20">
            <a:extLst>
              <a:ext uri="{FF2B5EF4-FFF2-40B4-BE49-F238E27FC236}">
                <a16:creationId xmlns:a16="http://schemas.microsoft.com/office/drawing/2014/main" id="{EF1BAF6F-6275-4646-9C59-331B29B9550F}"/>
              </a:ext>
            </a:extLst>
          </p:cNvPr>
          <p:cNvSpPr/>
          <p:nvPr/>
        </p:nvSpPr>
        <p:spPr>
          <a:xfrm rot="5400000">
            <a:off x="1257298"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384457273"/>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39" r:id="rId4"/>
    <p:sldLayoutId id="2147483740" r:id="rId5"/>
    <p:sldLayoutId id="2147483745" r:id="rId6"/>
    <p:sldLayoutId id="2147483741" r:id="rId7"/>
    <p:sldLayoutId id="2147483742" r:id="rId8"/>
    <p:sldLayoutId id="2147483743" r:id="rId9"/>
    <p:sldLayoutId id="2147483744" r:id="rId10"/>
    <p:sldLayoutId id="2147483746" r:id="rId11"/>
  </p:sldLayoutIdLst>
  <p:hf sldNum="0" hdr="0" ftr="0" dt="0"/>
  <p:txStyles>
    <p:titleStyle>
      <a:lvl1pPr algn="l" defTabSz="914400" rtl="0" eaLnBrk="1" latinLnBrk="0" hangingPunct="1">
        <a:lnSpc>
          <a:spcPct val="150000"/>
        </a:lnSpc>
        <a:spcBef>
          <a:spcPct val="0"/>
        </a:spcBef>
        <a:buNone/>
        <a:defRPr sz="3600" b="1" kern="1200" spc="150" baseline="0">
          <a:solidFill>
            <a:schemeClr val="tx1">
              <a:lumMod val="75000"/>
              <a:lumOff val="25000"/>
            </a:schemeClr>
          </a:solidFill>
          <a:latin typeface="+mj-lt"/>
          <a:ea typeface="+mj-ea"/>
          <a:cs typeface="+mj-cs"/>
        </a:defRPr>
      </a:lvl1pPr>
    </p:titleStyle>
    <p:bodyStyle>
      <a:lvl1pPr marL="0" indent="0" algn="l" defTabSz="914400" rtl="0" eaLnBrk="1" latinLnBrk="0" hangingPunct="1">
        <a:lnSpc>
          <a:spcPct val="140000"/>
        </a:lnSpc>
        <a:spcBef>
          <a:spcPts val="930"/>
        </a:spcBef>
        <a:buFont typeface="Corbel" panose="020B0503020204020204" pitchFamily="34" charset="0"/>
        <a:buNone/>
        <a:defRPr sz="1800" b="1" kern="1200" spc="150" baseline="0">
          <a:solidFill>
            <a:schemeClr val="tx1">
              <a:lumMod val="75000"/>
              <a:lumOff val="25000"/>
            </a:schemeClr>
          </a:solidFill>
          <a:latin typeface="+mn-lt"/>
          <a:ea typeface="+mn-ea"/>
          <a:cs typeface="+mn-cs"/>
        </a:defRPr>
      </a:lvl1pPr>
      <a:lvl2pPr marL="0" indent="0" algn="l" defTabSz="914400" rtl="0" eaLnBrk="1" latinLnBrk="0" hangingPunct="1">
        <a:lnSpc>
          <a:spcPct val="140000"/>
        </a:lnSpc>
        <a:spcBef>
          <a:spcPts val="930"/>
        </a:spcBef>
        <a:buFont typeface="Corbel" panose="020B0503020204020204" pitchFamily="34" charset="0"/>
        <a:buNone/>
        <a:defRPr sz="1600" kern="1200" spc="150" baseline="0">
          <a:solidFill>
            <a:schemeClr val="tx1">
              <a:lumMod val="75000"/>
              <a:lumOff val="25000"/>
            </a:schemeClr>
          </a:solidFill>
          <a:latin typeface="+mn-lt"/>
          <a:ea typeface="+mn-ea"/>
          <a:cs typeface="+mn-cs"/>
        </a:defRPr>
      </a:lvl2pPr>
      <a:lvl3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3pPr>
      <a:lvl4pPr marL="0" indent="-320040" algn="l" defTabSz="914400" rtl="0" eaLnBrk="1" latinLnBrk="0" hangingPunct="1">
        <a:lnSpc>
          <a:spcPct val="140000"/>
        </a:lnSpc>
        <a:spcBef>
          <a:spcPts val="930"/>
        </a:spcBef>
        <a:buFont typeface="Corbel" panose="020B0503020204020204" pitchFamily="34" charset="0"/>
        <a:buChar char="–"/>
        <a:defRPr sz="1400" kern="1200" spc="150" baseline="0">
          <a:solidFill>
            <a:schemeClr val="tx1">
              <a:lumMod val="75000"/>
              <a:lumOff val="25000"/>
            </a:schemeClr>
          </a:solidFill>
          <a:latin typeface="+mn-lt"/>
          <a:ea typeface="+mn-ea"/>
          <a:cs typeface="+mn-cs"/>
        </a:defRPr>
      </a:lvl4pPr>
      <a:lvl5pPr marL="0" indent="-320040" algn="l" defTabSz="914400" rtl="0" eaLnBrk="1" latinLnBrk="0" hangingPunct="1">
        <a:lnSpc>
          <a:spcPct val="140000"/>
        </a:lnSpc>
        <a:spcBef>
          <a:spcPts val="930"/>
        </a:spcBef>
        <a:buFont typeface="Corbel" panose="020B0503020204020204" pitchFamily="34" charset="0"/>
        <a:buChar char="–"/>
        <a:defRPr sz="1400" i="1" kern="1200" spc="150" baseline="0">
          <a:solidFill>
            <a:schemeClr val="tx1">
              <a:lumMod val="75000"/>
              <a:lumOff val="25000"/>
            </a:schemeClr>
          </a:solidFill>
          <a:latin typeface="+mn-lt"/>
          <a:ea typeface="+mn-ea"/>
          <a:cs typeface="+mn-cs"/>
        </a:defRPr>
      </a:lvl5pPr>
      <a:lvl6pPr marL="192024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6pPr>
      <a:lvl7pPr marL="224028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7pPr>
      <a:lvl8pPr marL="2560320" indent="-320040" algn="l" defTabSz="914400" rtl="0" eaLnBrk="1" latinLnBrk="0" hangingPunct="1">
        <a:lnSpc>
          <a:spcPct val="111000"/>
        </a:lnSpc>
        <a:spcBef>
          <a:spcPts val="930"/>
        </a:spcBef>
        <a:buFont typeface="Corbel" panose="020B0503020204020204" pitchFamily="34" charset="0"/>
        <a:buChar char="–"/>
        <a:defRPr sz="1400" kern="1200">
          <a:solidFill>
            <a:schemeClr val="accent1">
              <a:lumMod val="75000"/>
            </a:schemeClr>
          </a:solidFill>
          <a:latin typeface="+mn-lt"/>
          <a:ea typeface="+mn-ea"/>
          <a:cs typeface="+mn-cs"/>
        </a:defRPr>
      </a:lvl8pPr>
      <a:lvl9pPr marL="2880360" indent="-320040" algn="l" defTabSz="914400" rtl="0" eaLnBrk="1" latinLnBrk="0" hangingPunct="1">
        <a:lnSpc>
          <a:spcPct val="111000"/>
        </a:lnSpc>
        <a:spcBef>
          <a:spcPts val="930"/>
        </a:spcBef>
        <a:buFont typeface="Corbel" panose="020B0503020204020204" pitchFamily="34" charset="0"/>
        <a:buChar char="–"/>
        <a:defRPr sz="1400" i="1" kern="1200">
          <a:solidFill>
            <a:schemeClr val="accent1">
              <a:lumMod val="7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merriam-webster.com/dictionary/mandatin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archive.crin.org/en/home/ages/europe.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en.wikipedia.org/wiki/Murder_of_James_Bulger" TargetMode="External"/><Relationship Id="rId2" Type="http://schemas.openxmlformats.org/officeDocument/2006/relationships/hyperlink" Target="https://eu.usatoday.com/story/opinion/policing/spotlight/2019/05/29/juvenile-justice-infant-death-10-year-old/1225469001/" TargetMode="External"/><Relationship Id="rId1" Type="http://schemas.openxmlformats.org/officeDocument/2006/relationships/slideLayout" Target="../slideLayouts/slideLayout2.xml"/><Relationship Id="rId4" Type="http://schemas.openxmlformats.org/officeDocument/2006/relationships/hyperlink" Target="https://eu.amarillo.com/story/news/nation-world/2012/10/22/11-year-old-accused-maine-baby-death-arraigned/13110462007/"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2" name="Rectangle 8">
            <a:extLst>
              <a:ext uri="{FF2B5EF4-FFF2-40B4-BE49-F238E27FC236}">
                <a16:creationId xmlns:a16="http://schemas.microsoft.com/office/drawing/2014/main" id="{B725BC23-E0DD-4037-B2B8-7B6FA64543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199EE120-2D35-4A48-BAAE-238F986A13D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4" name="Picture 3">
            <a:extLst>
              <a:ext uri="{FF2B5EF4-FFF2-40B4-BE49-F238E27FC236}">
                <a16:creationId xmlns:a16="http://schemas.microsoft.com/office/drawing/2014/main" id="{C57071EA-59F1-0EBB-E9BE-EBFA797A17E0}"/>
              </a:ext>
            </a:extLst>
          </p:cNvPr>
          <p:cNvPicPr>
            <a:picLocks noChangeAspect="1"/>
          </p:cNvPicPr>
          <p:nvPr/>
        </p:nvPicPr>
        <p:blipFill rotWithShape="1">
          <a:blip r:embed="rId2"/>
          <a:srcRect l="13756" r="9376" b="-2"/>
          <a:stretch/>
        </p:blipFill>
        <p:spPr>
          <a:xfrm>
            <a:off x="20" y="1804072"/>
            <a:ext cx="4458058" cy="4349801"/>
          </a:xfrm>
          <a:prstGeom prst="rect">
            <a:avLst/>
          </a:prstGeom>
        </p:spPr>
      </p:pic>
      <p:sp>
        <p:nvSpPr>
          <p:cNvPr id="13" name="Rectangle 12">
            <a:extLst>
              <a:ext uri="{FF2B5EF4-FFF2-40B4-BE49-F238E27FC236}">
                <a16:creationId xmlns:a16="http://schemas.microsoft.com/office/drawing/2014/main" id="{552F9EAC-0C70-441C-AC78-65174C2857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426076" y="1740090"/>
            <a:ext cx="7765922" cy="442752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ytuł 1">
            <a:extLst>
              <a:ext uri="{FF2B5EF4-FFF2-40B4-BE49-F238E27FC236}">
                <a16:creationId xmlns:a16="http://schemas.microsoft.com/office/drawing/2014/main" id="{77DEF083-3D4A-1467-910B-E2737183612A}"/>
              </a:ext>
            </a:extLst>
          </p:cNvPr>
          <p:cNvSpPr>
            <a:spLocks noGrp="1"/>
          </p:cNvSpPr>
          <p:nvPr>
            <p:ph type="ctrTitle"/>
          </p:nvPr>
        </p:nvSpPr>
        <p:spPr>
          <a:xfrm>
            <a:off x="4882101" y="2146851"/>
            <a:ext cx="6666980" cy="2658269"/>
          </a:xfrm>
        </p:spPr>
        <p:txBody>
          <a:bodyPr anchor="b">
            <a:normAutofit fontScale="90000"/>
          </a:bodyPr>
          <a:lstStyle/>
          <a:p>
            <a:r>
              <a:rPr lang="en-US" dirty="0"/>
              <a:t>Children’s rights in</a:t>
            </a:r>
            <a:r>
              <a:rPr lang="pl-PL" dirty="0"/>
              <a:t> </a:t>
            </a:r>
            <a:r>
              <a:rPr lang="en-US" dirty="0"/>
              <a:t>criminal</a:t>
            </a:r>
            <a:r>
              <a:rPr lang="pl-PL" dirty="0"/>
              <a:t> </a:t>
            </a:r>
            <a:r>
              <a:rPr lang="en-US" dirty="0"/>
              <a:t>procedure</a:t>
            </a:r>
          </a:p>
        </p:txBody>
      </p:sp>
      <p:sp>
        <p:nvSpPr>
          <p:cNvPr id="3" name="Podtytuł 2">
            <a:extLst>
              <a:ext uri="{FF2B5EF4-FFF2-40B4-BE49-F238E27FC236}">
                <a16:creationId xmlns:a16="http://schemas.microsoft.com/office/drawing/2014/main" id="{F8037DE7-8FBB-ABBE-6047-E2404B3C25E3}"/>
              </a:ext>
            </a:extLst>
          </p:cNvPr>
          <p:cNvSpPr>
            <a:spLocks noGrp="1"/>
          </p:cNvSpPr>
          <p:nvPr>
            <p:ph type="subTitle" idx="1"/>
          </p:nvPr>
        </p:nvSpPr>
        <p:spPr>
          <a:xfrm>
            <a:off x="4882102" y="4810937"/>
            <a:ext cx="6666980" cy="1172200"/>
          </a:xfrm>
        </p:spPr>
        <p:txBody>
          <a:bodyPr anchor="t">
            <a:normAutofit/>
          </a:bodyPr>
          <a:lstStyle/>
          <a:p>
            <a:r>
              <a:rPr lang="pl-PL" dirty="0"/>
              <a:t>Directive 2016/800</a:t>
            </a:r>
          </a:p>
        </p:txBody>
      </p:sp>
      <p:sp>
        <p:nvSpPr>
          <p:cNvPr id="15" name="Rectangle 14">
            <a:extLst>
              <a:ext uri="{FF2B5EF4-FFF2-40B4-BE49-F238E27FC236}">
                <a16:creationId xmlns:a16="http://schemas.microsoft.com/office/drawing/2014/main" id="{0D48F6B8-EF56-4340-982E-F4D6F5DC2F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Rectangle 16">
            <a:extLst>
              <a:ext uri="{FF2B5EF4-FFF2-40B4-BE49-F238E27FC236}">
                <a16:creationId xmlns:a16="http://schemas.microsoft.com/office/drawing/2014/main" id="{AC596C40-FEA6-4867-853D-CF37DE3B6BF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9" y="6167615"/>
            <a:ext cx="12192001"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9DC7C5E2-274E-49A3-A8E0-46A5B8CAC3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D6CF8D2C-9E01-48EC-8DDF-8A1FF60AED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745801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09916F-7DCB-79D8-1B9B-9B1C7999550D}"/>
              </a:ext>
            </a:extLst>
          </p:cNvPr>
          <p:cNvSpPr>
            <a:spLocks noGrp="1"/>
          </p:cNvSpPr>
          <p:nvPr>
            <p:ph type="title"/>
          </p:nvPr>
        </p:nvSpPr>
        <p:spPr/>
        <p:txBody>
          <a:bodyPr/>
          <a:lstStyle/>
          <a:p>
            <a:r>
              <a:rPr lang="pl-PL" dirty="0"/>
              <a:t>Directive 2016/800 </a:t>
            </a:r>
            <a:endParaRPr lang="en-US" dirty="0"/>
          </a:p>
        </p:txBody>
      </p:sp>
      <p:sp>
        <p:nvSpPr>
          <p:cNvPr id="3" name="Symbol zastępczy zawartości 2">
            <a:extLst>
              <a:ext uri="{FF2B5EF4-FFF2-40B4-BE49-F238E27FC236}">
                <a16:creationId xmlns:a16="http://schemas.microsoft.com/office/drawing/2014/main" id="{1DC8187F-3C83-E935-1B19-5261181CD85E}"/>
              </a:ext>
            </a:extLst>
          </p:cNvPr>
          <p:cNvSpPr>
            <a:spLocks noGrp="1"/>
          </p:cNvSpPr>
          <p:nvPr>
            <p:ph idx="1"/>
          </p:nvPr>
        </p:nvSpPr>
        <p:spPr/>
        <p:txBody>
          <a:bodyPr/>
          <a:lstStyle/>
          <a:p>
            <a:pPr algn="just"/>
            <a:r>
              <a:rPr lang="en-GB" b="0" dirty="0"/>
              <a:t>The purpose of this Directive is to establish procedural safeguards to ensure that children, meaning persons under the age of 18, who are suspects or accused persons in criminal proceedings, </a:t>
            </a:r>
            <a:r>
              <a:rPr lang="en-GB" dirty="0"/>
              <a:t>are able to understand and follow those proceedings and to exercise their right to a fair trial</a:t>
            </a:r>
            <a:r>
              <a:rPr lang="en-GB" b="0" dirty="0"/>
              <a:t>, </a:t>
            </a:r>
            <a:r>
              <a:rPr lang="en-GB" dirty="0"/>
              <a:t>and to prevent children from re-offending and foster their social integration.</a:t>
            </a:r>
            <a:endParaRPr lang="pl-PL" dirty="0"/>
          </a:p>
          <a:p>
            <a:pPr algn="just"/>
            <a:endParaRPr lang="en-GB" dirty="0"/>
          </a:p>
          <a:p>
            <a:pPr algn="just"/>
            <a:endParaRPr lang="en-US" b="0" dirty="0"/>
          </a:p>
        </p:txBody>
      </p:sp>
    </p:spTree>
    <p:extLst>
      <p:ext uri="{BB962C8B-B14F-4D97-AF65-F5344CB8AC3E}">
        <p14:creationId xmlns:p14="http://schemas.microsoft.com/office/powerpoint/2010/main" val="4244139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09916F-7DCB-79D8-1B9B-9B1C7999550D}"/>
              </a:ext>
            </a:extLst>
          </p:cNvPr>
          <p:cNvSpPr>
            <a:spLocks noGrp="1"/>
          </p:cNvSpPr>
          <p:nvPr>
            <p:ph type="title"/>
          </p:nvPr>
        </p:nvSpPr>
        <p:spPr/>
        <p:txBody>
          <a:bodyPr/>
          <a:lstStyle/>
          <a:p>
            <a:r>
              <a:rPr lang="pl-PL" dirty="0"/>
              <a:t>Directive 2016/800 </a:t>
            </a:r>
            <a:endParaRPr lang="en-US" dirty="0"/>
          </a:p>
        </p:txBody>
      </p:sp>
      <p:sp>
        <p:nvSpPr>
          <p:cNvPr id="3" name="Symbol zastępczy zawartości 2">
            <a:extLst>
              <a:ext uri="{FF2B5EF4-FFF2-40B4-BE49-F238E27FC236}">
                <a16:creationId xmlns:a16="http://schemas.microsoft.com/office/drawing/2014/main" id="{1DC8187F-3C83-E935-1B19-5261181CD85E}"/>
              </a:ext>
            </a:extLst>
          </p:cNvPr>
          <p:cNvSpPr>
            <a:spLocks noGrp="1"/>
          </p:cNvSpPr>
          <p:nvPr>
            <p:ph idx="1"/>
          </p:nvPr>
        </p:nvSpPr>
        <p:spPr/>
        <p:txBody>
          <a:bodyPr/>
          <a:lstStyle/>
          <a:p>
            <a:pPr algn="just"/>
            <a:r>
              <a:rPr lang="en-GB" b="0" dirty="0"/>
              <a:t>Although the Member States are parties to the European Convention for the Protection of Human Rights and Fundamental Freedoms (ECHR), the International Covenant on Civil and Political Rights, and the UN Convention on the Rights of the Child, </a:t>
            </a:r>
            <a:r>
              <a:rPr lang="en-GB" dirty="0"/>
              <a:t>experience has shown that this in itself does not always provide a sufficient degree of trust in the criminal justice systems of other Member States.</a:t>
            </a:r>
          </a:p>
        </p:txBody>
      </p:sp>
    </p:spTree>
    <p:extLst>
      <p:ext uri="{BB962C8B-B14F-4D97-AF65-F5344CB8AC3E}">
        <p14:creationId xmlns:p14="http://schemas.microsoft.com/office/powerpoint/2010/main" val="42452471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09916F-7DCB-79D8-1B9B-9B1C7999550D}"/>
              </a:ext>
            </a:extLst>
          </p:cNvPr>
          <p:cNvSpPr>
            <a:spLocks noGrp="1"/>
          </p:cNvSpPr>
          <p:nvPr>
            <p:ph type="title"/>
          </p:nvPr>
        </p:nvSpPr>
        <p:spPr/>
        <p:txBody>
          <a:bodyPr/>
          <a:lstStyle/>
          <a:p>
            <a:r>
              <a:rPr lang="pl-PL" dirty="0"/>
              <a:t>Directive 2016/800 </a:t>
            </a:r>
            <a:endParaRPr lang="en-US" dirty="0"/>
          </a:p>
        </p:txBody>
      </p:sp>
      <p:sp>
        <p:nvSpPr>
          <p:cNvPr id="3" name="Symbol zastępczy zawartości 2">
            <a:extLst>
              <a:ext uri="{FF2B5EF4-FFF2-40B4-BE49-F238E27FC236}">
                <a16:creationId xmlns:a16="http://schemas.microsoft.com/office/drawing/2014/main" id="{1DC8187F-3C83-E935-1B19-5261181CD85E}"/>
              </a:ext>
            </a:extLst>
          </p:cNvPr>
          <p:cNvSpPr>
            <a:spLocks noGrp="1"/>
          </p:cNvSpPr>
          <p:nvPr>
            <p:ph idx="1"/>
          </p:nvPr>
        </p:nvSpPr>
        <p:spPr>
          <a:xfrm>
            <a:off x="4815840" y="223520"/>
            <a:ext cx="7244080" cy="6421119"/>
          </a:xfrm>
        </p:spPr>
        <p:txBody>
          <a:bodyPr>
            <a:normAutofit/>
          </a:bodyPr>
          <a:lstStyle/>
          <a:p>
            <a:pPr algn="just"/>
            <a:r>
              <a:rPr lang="en-GB" b="0" dirty="0"/>
              <a:t>(11)</a:t>
            </a:r>
            <a:r>
              <a:rPr lang="pl-PL" b="0" dirty="0"/>
              <a:t> </a:t>
            </a:r>
            <a:r>
              <a:rPr lang="en-GB" b="0" dirty="0"/>
              <a:t>This Directive, or certain provisions thereof, should also apply to </a:t>
            </a:r>
            <a:r>
              <a:rPr lang="en-GB" dirty="0"/>
              <a:t>suspects or accused </a:t>
            </a:r>
            <a:r>
              <a:rPr lang="en-GB" b="0" dirty="0"/>
              <a:t>persons in criminal proceedings, and to </a:t>
            </a:r>
            <a:r>
              <a:rPr lang="en-GB" dirty="0"/>
              <a:t>requested persons</a:t>
            </a:r>
            <a:r>
              <a:rPr lang="en-GB" b="0" dirty="0"/>
              <a:t>, who </a:t>
            </a:r>
            <a:r>
              <a:rPr lang="en-GB" dirty="0">
                <a:solidFill>
                  <a:srgbClr val="00B050"/>
                </a:solidFill>
              </a:rPr>
              <a:t>were children when they became subject to the proceedings, but who have subsequently reached the age of 18, </a:t>
            </a:r>
            <a:r>
              <a:rPr lang="en-GB" b="0" dirty="0"/>
              <a:t>and where the application of this Directive is appropriate in the light of all the circumstances of the case, including the maturity and vulnerability of the person concerned.</a:t>
            </a:r>
          </a:p>
        </p:txBody>
      </p:sp>
    </p:spTree>
    <p:extLst>
      <p:ext uri="{BB962C8B-B14F-4D97-AF65-F5344CB8AC3E}">
        <p14:creationId xmlns:p14="http://schemas.microsoft.com/office/powerpoint/2010/main" val="4543285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09916F-7DCB-79D8-1B9B-9B1C7999550D}"/>
              </a:ext>
            </a:extLst>
          </p:cNvPr>
          <p:cNvSpPr>
            <a:spLocks noGrp="1"/>
          </p:cNvSpPr>
          <p:nvPr>
            <p:ph type="title"/>
          </p:nvPr>
        </p:nvSpPr>
        <p:spPr/>
        <p:txBody>
          <a:bodyPr/>
          <a:lstStyle/>
          <a:p>
            <a:r>
              <a:rPr lang="pl-PL" dirty="0"/>
              <a:t>Directive 2016/800 </a:t>
            </a:r>
            <a:endParaRPr lang="en-US" dirty="0"/>
          </a:p>
        </p:txBody>
      </p:sp>
      <p:sp>
        <p:nvSpPr>
          <p:cNvPr id="3" name="Symbol zastępczy zawartości 2">
            <a:extLst>
              <a:ext uri="{FF2B5EF4-FFF2-40B4-BE49-F238E27FC236}">
                <a16:creationId xmlns:a16="http://schemas.microsoft.com/office/drawing/2014/main" id="{1DC8187F-3C83-E935-1B19-5261181CD85E}"/>
              </a:ext>
            </a:extLst>
          </p:cNvPr>
          <p:cNvSpPr>
            <a:spLocks noGrp="1"/>
          </p:cNvSpPr>
          <p:nvPr>
            <p:ph idx="1"/>
          </p:nvPr>
        </p:nvSpPr>
        <p:spPr>
          <a:xfrm>
            <a:off x="4815840" y="223520"/>
            <a:ext cx="7244080" cy="6421119"/>
          </a:xfrm>
        </p:spPr>
        <p:txBody>
          <a:bodyPr>
            <a:normAutofit/>
          </a:bodyPr>
          <a:lstStyle/>
          <a:p>
            <a:pPr algn="just"/>
            <a:r>
              <a:rPr lang="en-GB" b="0" dirty="0"/>
              <a:t>(12)When, at the time a person becomes a suspect or accused person in criminal proceedings, that person has reached the age of 18, but the criminal offence was committed when the person was a child, Member States are encouraged to apply</a:t>
            </a:r>
            <a:r>
              <a:rPr lang="en-GB" dirty="0">
                <a:solidFill>
                  <a:srgbClr val="FF0000"/>
                </a:solidFill>
              </a:rPr>
              <a:t> the procedural safeguards provided for by this Directive until that person reaches the age of 21, </a:t>
            </a:r>
            <a:r>
              <a:rPr lang="en-GB" b="0" dirty="0"/>
              <a:t>at least as regards criminal offences that are committed by the same suspect or accused person and that are jointly investigated and prosecuted as they are inextricably linked to criminal proceedings which were initiated against that person before the age of 18.</a:t>
            </a:r>
          </a:p>
        </p:txBody>
      </p:sp>
    </p:spTree>
    <p:extLst>
      <p:ext uri="{BB962C8B-B14F-4D97-AF65-F5344CB8AC3E}">
        <p14:creationId xmlns:p14="http://schemas.microsoft.com/office/powerpoint/2010/main" val="9331095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09916F-7DCB-79D8-1B9B-9B1C7999550D}"/>
              </a:ext>
            </a:extLst>
          </p:cNvPr>
          <p:cNvSpPr>
            <a:spLocks noGrp="1"/>
          </p:cNvSpPr>
          <p:nvPr>
            <p:ph type="title"/>
          </p:nvPr>
        </p:nvSpPr>
        <p:spPr/>
        <p:txBody>
          <a:bodyPr/>
          <a:lstStyle/>
          <a:p>
            <a:r>
              <a:rPr lang="pl-PL" dirty="0"/>
              <a:t>Directive 2016/800 </a:t>
            </a:r>
            <a:endParaRPr lang="en-US" dirty="0"/>
          </a:p>
        </p:txBody>
      </p:sp>
      <p:sp>
        <p:nvSpPr>
          <p:cNvPr id="3" name="Symbol zastępczy zawartości 2">
            <a:extLst>
              <a:ext uri="{FF2B5EF4-FFF2-40B4-BE49-F238E27FC236}">
                <a16:creationId xmlns:a16="http://schemas.microsoft.com/office/drawing/2014/main" id="{1DC8187F-3C83-E935-1B19-5261181CD85E}"/>
              </a:ext>
            </a:extLst>
          </p:cNvPr>
          <p:cNvSpPr>
            <a:spLocks noGrp="1"/>
          </p:cNvSpPr>
          <p:nvPr>
            <p:ph idx="1"/>
          </p:nvPr>
        </p:nvSpPr>
        <p:spPr>
          <a:xfrm>
            <a:off x="4815840" y="223520"/>
            <a:ext cx="7244080" cy="6421119"/>
          </a:xfrm>
        </p:spPr>
        <p:txBody>
          <a:bodyPr>
            <a:normAutofit/>
          </a:bodyPr>
          <a:lstStyle/>
          <a:p>
            <a:pPr algn="just"/>
            <a:r>
              <a:rPr lang="en-GB" b="0" dirty="0"/>
              <a:t>This Directive should not apply in respect of certain minor offences. However, it should apply where a child who is a suspect or accused person is deprived of liberty.</a:t>
            </a:r>
            <a:endParaRPr lang="pl-PL" b="0" dirty="0"/>
          </a:p>
          <a:p>
            <a:pPr algn="just"/>
            <a:r>
              <a:rPr lang="en-GB" b="0" dirty="0"/>
              <a:t>This Directive should apply only to criminal proceedings. </a:t>
            </a:r>
            <a:r>
              <a:rPr lang="en-GB" dirty="0">
                <a:solidFill>
                  <a:srgbClr val="00B050"/>
                </a:solidFill>
              </a:rPr>
              <a:t>It should not apply to other types of proceedings, in particular proceedings which are specially designed for children and which could lead to protective, corrective or educative measures.</a:t>
            </a:r>
          </a:p>
          <a:p>
            <a:pPr algn="just"/>
            <a:endParaRPr lang="en-GB" b="0" dirty="0"/>
          </a:p>
        </p:txBody>
      </p:sp>
    </p:spTree>
    <p:extLst>
      <p:ext uri="{BB962C8B-B14F-4D97-AF65-F5344CB8AC3E}">
        <p14:creationId xmlns:p14="http://schemas.microsoft.com/office/powerpoint/2010/main" val="20668155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ABE83BF9-26E5-D47B-D4F5-F360ED4F60C9}"/>
              </a:ext>
            </a:extLst>
          </p:cNvPr>
          <p:cNvSpPr>
            <a:spLocks noGrp="1"/>
          </p:cNvSpPr>
          <p:nvPr>
            <p:ph idx="4294967295"/>
          </p:nvPr>
        </p:nvSpPr>
        <p:spPr>
          <a:xfrm>
            <a:off x="1" y="0"/>
            <a:ext cx="12192000" cy="6858000"/>
          </a:xfrm>
        </p:spPr>
        <p:txBody>
          <a:bodyPr>
            <a:noAutofit/>
          </a:bodyPr>
          <a:lstStyle/>
          <a:p>
            <a:pPr algn="just"/>
            <a:r>
              <a:rPr lang="en-GB" sz="1600" dirty="0">
                <a:solidFill>
                  <a:srgbClr val="FF0000"/>
                </a:solidFill>
              </a:rPr>
              <a:t>Confidentiality of communication between children and their lawyer is key to ensuring the effective exercise of the rights of the defence and is an essential part of the right to a fair trial</a:t>
            </a:r>
            <a:r>
              <a:rPr lang="en-GB" sz="1600" b="0" dirty="0"/>
              <a:t>. Member States should therefore respect the confidentiality of meetings and other forms of communication between the lawyer and the child in the context of the assistance by a lawyer provided for in this Directive, without derogation. This Directive is without prejudice to procedures that address the situation where there are objective and factual circumstances giving rise to the suspicion that the lawyer is involved with the child in a criminal offence. Any criminal activity on the part of a lawyer should not be considered to be legitimate assistance to children within the framework of this Directive. The obligation to respect confidentiality not only implies that Member States refrain from interfering with, or accessing, such communication but also that, where children are deprived of liberty or otherwise find themselves in a place under the control of the State, Member States ensure that arrangements for communication uphold and protect such confidentiality. This is without prejudice to any mechanisms that are in place in detention facilities with the purpose of avoiding illicit enclosures being sent to detainees, such as screening correspondence, provided that such mechanisms do not allow the competent authorities to read the communication between children and their lawyer. This Directive is also without prejudice to procedures under national law according to which forwarding correspondence may be rejected if the sender does not agree to the correspondence first being submitted to a competent court</a:t>
            </a:r>
            <a:r>
              <a:rPr lang="pl-PL" sz="1600" b="0" dirty="0"/>
              <a:t>.</a:t>
            </a:r>
            <a:endParaRPr lang="en-GB" sz="1600" b="0" dirty="0"/>
          </a:p>
        </p:txBody>
      </p:sp>
    </p:spTree>
    <p:extLst>
      <p:ext uri="{BB962C8B-B14F-4D97-AF65-F5344CB8AC3E}">
        <p14:creationId xmlns:p14="http://schemas.microsoft.com/office/powerpoint/2010/main" val="1916849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30C14F1-002E-11C0-5973-0131A1AA135D}"/>
              </a:ext>
            </a:extLst>
          </p:cNvPr>
          <p:cNvSpPr>
            <a:spLocks noGrp="1"/>
          </p:cNvSpPr>
          <p:nvPr>
            <p:ph type="title"/>
          </p:nvPr>
        </p:nvSpPr>
        <p:spPr>
          <a:xfrm>
            <a:off x="1535371" y="1044054"/>
            <a:ext cx="10013709" cy="1030360"/>
          </a:xfrm>
        </p:spPr>
        <p:txBody>
          <a:bodyPr>
            <a:normAutofit/>
          </a:bodyPr>
          <a:lstStyle/>
          <a:p>
            <a:r>
              <a:rPr lang="pl-PL" dirty="0" err="1">
                <a:solidFill>
                  <a:schemeClr val="bg1"/>
                </a:solidFill>
              </a:rPr>
              <a:t>Definitions</a:t>
            </a:r>
            <a:r>
              <a:rPr lang="pl-PL" dirty="0">
                <a:solidFill>
                  <a:schemeClr val="bg1"/>
                </a:solidFill>
              </a:rPr>
              <a:t> </a:t>
            </a: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7D126714-509D-6E55-33B2-80991B0B8D98}"/>
              </a:ext>
            </a:extLst>
          </p:cNvPr>
          <p:cNvSpPr>
            <a:spLocks noGrp="1"/>
          </p:cNvSpPr>
          <p:nvPr>
            <p:ph idx="1"/>
          </p:nvPr>
        </p:nvSpPr>
        <p:spPr>
          <a:xfrm>
            <a:off x="1198881" y="2391770"/>
            <a:ext cx="10901680" cy="4384949"/>
          </a:xfrm>
        </p:spPr>
        <p:txBody>
          <a:bodyPr anchor="t">
            <a:normAutofit fontScale="85000" lnSpcReduction="10000"/>
          </a:bodyPr>
          <a:lstStyle/>
          <a:p>
            <a:pPr algn="ctr"/>
            <a:r>
              <a:rPr lang="en-GB" b="0" dirty="0"/>
              <a:t>Article 3</a:t>
            </a:r>
            <a:r>
              <a:rPr lang="pl-PL" b="0" dirty="0"/>
              <a:t> </a:t>
            </a:r>
            <a:r>
              <a:rPr lang="en-GB" b="0" dirty="0"/>
              <a:t>Definitions</a:t>
            </a:r>
          </a:p>
          <a:p>
            <a:pPr algn="ctr"/>
            <a:r>
              <a:rPr lang="en-GB" b="0" dirty="0"/>
              <a:t>For the purposes of this Directive the following definitions apply:</a:t>
            </a:r>
          </a:p>
          <a:p>
            <a:pPr algn="ctr"/>
            <a:r>
              <a:rPr lang="en-GB" b="0" dirty="0"/>
              <a:t>(1)</a:t>
            </a:r>
            <a:r>
              <a:rPr lang="pl-PL" b="0" dirty="0"/>
              <a:t> </a:t>
            </a:r>
            <a:r>
              <a:rPr lang="en-GB" dirty="0"/>
              <a:t>‘child’ means a person below the age of 18;</a:t>
            </a:r>
          </a:p>
          <a:p>
            <a:pPr algn="ctr"/>
            <a:r>
              <a:rPr lang="en-GB" b="0" dirty="0"/>
              <a:t>(2)</a:t>
            </a:r>
            <a:r>
              <a:rPr lang="pl-PL" b="0" dirty="0"/>
              <a:t> </a:t>
            </a:r>
            <a:r>
              <a:rPr lang="en-GB" b="0" dirty="0"/>
              <a:t>‘holder of parental responsibility’ means any person having parental responsibility over a child;</a:t>
            </a:r>
          </a:p>
          <a:p>
            <a:pPr algn="ctr"/>
            <a:r>
              <a:rPr lang="en-GB" b="0" dirty="0"/>
              <a:t>(3)</a:t>
            </a:r>
            <a:r>
              <a:rPr lang="pl-PL" b="0" dirty="0"/>
              <a:t> </a:t>
            </a:r>
            <a:r>
              <a:rPr lang="en-GB" b="0" dirty="0"/>
              <a:t>‘parental responsibility’ means all rights and duties relating to the person or the property of a child which are given to a natural or legal person by judgment, by operation of law or by an agreement having legal effects, including rights of custody and rights of access.</a:t>
            </a:r>
          </a:p>
          <a:p>
            <a:pPr algn="ctr"/>
            <a:endParaRPr lang="en-GB" b="0" dirty="0"/>
          </a:p>
          <a:p>
            <a:pPr algn="ctr"/>
            <a:r>
              <a:rPr lang="en-GB" dirty="0"/>
              <a:t>With regard to point (1) of the first paragraph, where it is uncertain whether a person has reached the age of 18, that person shall be presumed to be a child.</a:t>
            </a:r>
          </a:p>
          <a:p>
            <a:pPr algn="ctr"/>
            <a:endParaRPr lang="en-US" b="0" dirty="0"/>
          </a:p>
        </p:txBody>
      </p:sp>
    </p:spTree>
    <p:extLst>
      <p:ext uri="{BB962C8B-B14F-4D97-AF65-F5344CB8AC3E}">
        <p14:creationId xmlns:p14="http://schemas.microsoft.com/office/powerpoint/2010/main" val="35808061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30C14F1-002E-11C0-5973-0131A1AA135D}"/>
              </a:ext>
            </a:extLst>
          </p:cNvPr>
          <p:cNvSpPr>
            <a:spLocks noGrp="1"/>
          </p:cNvSpPr>
          <p:nvPr>
            <p:ph type="title"/>
          </p:nvPr>
        </p:nvSpPr>
        <p:spPr>
          <a:xfrm>
            <a:off x="1535371" y="1044054"/>
            <a:ext cx="10013709" cy="1030360"/>
          </a:xfrm>
        </p:spPr>
        <p:txBody>
          <a:bodyPr>
            <a:normAutofit/>
          </a:bodyPr>
          <a:lstStyle/>
          <a:p>
            <a:r>
              <a:rPr lang="pl-PL" dirty="0">
                <a:solidFill>
                  <a:schemeClr val="bg1"/>
                </a:solidFill>
              </a:rPr>
              <a:t>Right to </a:t>
            </a:r>
            <a:r>
              <a:rPr lang="pl-PL" dirty="0" err="1">
                <a:solidFill>
                  <a:schemeClr val="bg1"/>
                </a:solidFill>
              </a:rPr>
              <a:t>information</a:t>
            </a:r>
            <a:r>
              <a:rPr lang="pl-PL" dirty="0">
                <a:solidFill>
                  <a:schemeClr val="bg1"/>
                </a:solidFill>
              </a:rPr>
              <a:t> </a:t>
            </a: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7D126714-509D-6E55-33B2-80991B0B8D98}"/>
              </a:ext>
            </a:extLst>
          </p:cNvPr>
          <p:cNvSpPr>
            <a:spLocks noGrp="1"/>
          </p:cNvSpPr>
          <p:nvPr>
            <p:ph idx="1"/>
          </p:nvPr>
        </p:nvSpPr>
        <p:spPr>
          <a:xfrm>
            <a:off x="1198881" y="2391770"/>
            <a:ext cx="10901680" cy="4384949"/>
          </a:xfrm>
        </p:spPr>
        <p:txBody>
          <a:bodyPr anchor="t">
            <a:normAutofit/>
          </a:bodyPr>
          <a:lstStyle/>
          <a:p>
            <a:pPr algn="just"/>
            <a:r>
              <a:rPr lang="en-GB" b="0" dirty="0"/>
              <a:t>(a)</a:t>
            </a:r>
            <a:r>
              <a:rPr lang="pl-PL" b="0" dirty="0"/>
              <a:t> </a:t>
            </a:r>
            <a:r>
              <a:rPr lang="en-GB" b="0" dirty="0"/>
              <a:t>promptly when children are made aware that they are suspects or accused persons, in respect of:</a:t>
            </a:r>
          </a:p>
          <a:p>
            <a:pPr lvl="2" algn="just">
              <a:lnSpc>
                <a:spcPct val="160000"/>
              </a:lnSpc>
            </a:pPr>
            <a:r>
              <a:rPr lang="en-GB" b="0" dirty="0"/>
              <a:t>(</a:t>
            </a:r>
            <a:r>
              <a:rPr lang="en-GB" b="0" dirty="0" err="1"/>
              <a:t>i</a:t>
            </a:r>
            <a:r>
              <a:rPr lang="en-GB" b="0" dirty="0"/>
              <a:t>)</a:t>
            </a:r>
            <a:r>
              <a:rPr lang="pl-PL" b="0" dirty="0"/>
              <a:t> </a:t>
            </a:r>
            <a:r>
              <a:rPr lang="en-GB" b="0" dirty="0"/>
              <a:t>the right to have the </a:t>
            </a:r>
            <a:r>
              <a:rPr lang="en-GB" b="1" dirty="0"/>
              <a:t>holder of parental responsibility informed</a:t>
            </a:r>
            <a:r>
              <a:rPr lang="en-GB" b="0" dirty="0"/>
              <a:t>, as provided for in Article 5;</a:t>
            </a:r>
          </a:p>
          <a:p>
            <a:pPr lvl="2" algn="just">
              <a:lnSpc>
                <a:spcPct val="160000"/>
              </a:lnSpc>
            </a:pPr>
            <a:r>
              <a:rPr lang="en-GB" b="0" dirty="0"/>
              <a:t>(ii)</a:t>
            </a:r>
            <a:r>
              <a:rPr lang="pl-PL" b="0" dirty="0"/>
              <a:t> </a:t>
            </a:r>
            <a:r>
              <a:rPr lang="en-GB" b="0" dirty="0"/>
              <a:t>the right to be </a:t>
            </a:r>
            <a:r>
              <a:rPr lang="en-GB" b="1" dirty="0"/>
              <a:t>assisted by a lawyer</a:t>
            </a:r>
            <a:r>
              <a:rPr lang="en-GB" b="0" dirty="0"/>
              <a:t>, as provided for in Article 6;</a:t>
            </a:r>
          </a:p>
          <a:p>
            <a:pPr lvl="2" algn="just">
              <a:lnSpc>
                <a:spcPct val="160000"/>
              </a:lnSpc>
            </a:pPr>
            <a:r>
              <a:rPr lang="en-GB" b="0" dirty="0"/>
              <a:t>(iii)</a:t>
            </a:r>
            <a:r>
              <a:rPr lang="pl-PL" b="0" dirty="0"/>
              <a:t> </a:t>
            </a:r>
            <a:r>
              <a:rPr lang="en-GB" b="0" dirty="0"/>
              <a:t>the right to </a:t>
            </a:r>
            <a:r>
              <a:rPr lang="en-GB" b="1" dirty="0"/>
              <a:t>protection of privacy</a:t>
            </a:r>
            <a:r>
              <a:rPr lang="en-GB" b="0" dirty="0"/>
              <a:t>, as provided for in Article 14;</a:t>
            </a:r>
          </a:p>
          <a:p>
            <a:pPr lvl="2" algn="just">
              <a:lnSpc>
                <a:spcPct val="160000"/>
              </a:lnSpc>
            </a:pPr>
            <a:r>
              <a:rPr lang="en-GB" b="0" dirty="0"/>
              <a:t>(iv)</a:t>
            </a:r>
            <a:r>
              <a:rPr lang="pl-PL" b="0" dirty="0"/>
              <a:t> </a:t>
            </a:r>
            <a:r>
              <a:rPr lang="en-GB" b="1" dirty="0"/>
              <a:t>the right to be accompanied by the holder of parental responsibility </a:t>
            </a:r>
            <a:r>
              <a:rPr lang="en-GB" b="0" dirty="0"/>
              <a:t>during stages of the proceedings other than court hearings, as provided for in Article 15(4);</a:t>
            </a:r>
          </a:p>
          <a:p>
            <a:pPr lvl="2" algn="just">
              <a:lnSpc>
                <a:spcPct val="160000"/>
              </a:lnSpc>
            </a:pPr>
            <a:r>
              <a:rPr lang="en-GB" b="0" dirty="0"/>
              <a:t>(v)</a:t>
            </a:r>
            <a:r>
              <a:rPr lang="pl-PL" b="0" dirty="0"/>
              <a:t> </a:t>
            </a:r>
            <a:r>
              <a:rPr lang="en-GB" b="1" dirty="0"/>
              <a:t>the right to legal aid,</a:t>
            </a:r>
            <a:r>
              <a:rPr lang="en-GB" b="0" dirty="0"/>
              <a:t> as provided for in Article 18;</a:t>
            </a:r>
            <a:endParaRPr lang="en-US" b="0" dirty="0"/>
          </a:p>
        </p:txBody>
      </p:sp>
    </p:spTree>
    <p:extLst>
      <p:ext uri="{BB962C8B-B14F-4D97-AF65-F5344CB8AC3E}">
        <p14:creationId xmlns:p14="http://schemas.microsoft.com/office/powerpoint/2010/main" val="10463354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30C14F1-002E-11C0-5973-0131A1AA135D}"/>
              </a:ext>
            </a:extLst>
          </p:cNvPr>
          <p:cNvSpPr>
            <a:spLocks noGrp="1"/>
          </p:cNvSpPr>
          <p:nvPr>
            <p:ph type="title"/>
          </p:nvPr>
        </p:nvSpPr>
        <p:spPr>
          <a:xfrm>
            <a:off x="1535371" y="1044054"/>
            <a:ext cx="10013709" cy="1030360"/>
          </a:xfrm>
        </p:spPr>
        <p:txBody>
          <a:bodyPr>
            <a:normAutofit/>
          </a:bodyPr>
          <a:lstStyle/>
          <a:p>
            <a:r>
              <a:rPr lang="pl-PL" dirty="0">
                <a:solidFill>
                  <a:schemeClr val="bg1"/>
                </a:solidFill>
              </a:rPr>
              <a:t>Right to </a:t>
            </a:r>
            <a:r>
              <a:rPr lang="pl-PL" dirty="0" err="1">
                <a:solidFill>
                  <a:schemeClr val="bg1"/>
                </a:solidFill>
              </a:rPr>
              <a:t>information</a:t>
            </a:r>
            <a:r>
              <a:rPr lang="pl-PL" dirty="0">
                <a:solidFill>
                  <a:schemeClr val="bg1"/>
                </a:solidFill>
              </a:rPr>
              <a:t> </a:t>
            </a:r>
            <a:endParaRPr lang="en-US"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7D126714-509D-6E55-33B2-80991B0B8D98}"/>
              </a:ext>
            </a:extLst>
          </p:cNvPr>
          <p:cNvSpPr>
            <a:spLocks noGrp="1"/>
          </p:cNvSpPr>
          <p:nvPr>
            <p:ph idx="1"/>
          </p:nvPr>
        </p:nvSpPr>
        <p:spPr>
          <a:xfrm>
            <a:off x="1198881" y="2391770"/>
            <a:ext cx="10901680" cy="4384949"/>
          </a:xfrm>
        </p:spPr>
        <p:txBody>
          <a:bodyPr anchor="t">
            <a:normAutofit/>
          </a:bodyPr>
          <a:lstStyle/>
          <a:p>
            <a:pPr algn="just"/>
            <a:r>
              <a:rPr lang="en-GB" b="0" dirty="0"/>
              <a:t>(b)</a:t>
            </a:r>
            <a:r>
              <a:rPr lang="pl-PL" b="0" dirty="0"/>
              <a:t> </a:t>
            </a:r>
            <a:r>
              <a:rPr lang="en-GB" b="0" dirty="0"/>
              <a:t>at the earliest appropriate stage in the proceedings, in respect of:</a:t>
            </a:r>
          </a:p>
          <a:p>
            <a:pPr lvl="2" algn="just"/>
            <a:r>
              <a:rPr lang="en-GB" b="0" dirty="0"/>
              <a:t>(</a:t>
            </a:r>
            <a:r>
              <a:rPr lang="en-GB" b="0" dirty="0" err="1"/>
              <a:t>i</a:t>
            </a:r>
            <a:r>
              <a:rPr lang="en-GB" b="0" dirty="0"/>
              <a:t>)</a:t>
            </a:r>
            <a:r>
              <a:rPr lang="pl-PL" b="0" dirty="0"/>
              <a:t> </a:t>
            </a:r>
            <a:r>
              <a:rPr lang="en-GB" b="0" dirty="0"/>
              <a:t>the right to </a:t>
            </a:r>
            <a:r>
              <a:rPr lang="en-GB" b="1" dirty="0"/>
              <a:t>an individual assessment</a:t>
            </a:r>
            <a:r>
              <a:rPr lang="en-GB" b="0" dirty="0"/>
              <a:t>, as provided for in Article 7;</a:t>
            </a:r>
          </a:p>
          <a:p>
            <a:pPr lvl="2" algn="just"/>
            <a:r>
              <a:rPr lang="en-GB" b="0" dirty="0"/>
              <a:t>(ii)</a:t>
            </a:r>
            <a:r>
              <a:rPr lang="pl-PL" b="0" dirty="0"/>
              <a:t> </a:t>
            </a:r>
            <a:r>
              <a:rPr lang="en-GB" b="0" dirty="0"/>
              <a:t>the right to a </a:t>
            </a:r>
            <a:r>
              <a:rPr lang="en-GB" b="1" dirty="0"/>
              <a:t>medical examination</a:t>
            </a:r>
            <a:r>
              <a:rPr lang="en-GB" b="0" dirty="0"/>
              <a:t>, including the right to medical assistance, as provided for in Article 8;</a:t>
            </a:r>
          </a:p>
          <a:p>
            <a:pPr lvl="2" algn="just"/>
            <a:r>
              <a:rPr lang="en-GB" b="0" dirty="0"/>
              <a:t>(iii)</a:t>
            </a:r>
            <a:r>
              <a:rPr lang="pl-PL" b="0" dirty="0"/>
              <a:t> </a:t>
            </a:r>
            <a:r>
              <a:rPr lang="en-GB" b="1" dirty="0"/>
              <a:t>the right to limitation of deprivation of liberty and to the use of alternative measures</a:t>
            </a:r>
            <a:r>
              <a:rPr lang="en-GB" b="0" dirty="0"/>
              <a:t>, including the right to periodic review of detention, as provided for in Articles 10 and 11;</a:t>
            </a:r>
          </a:p>
          <a:p>
            <a:pPr lvl="2" algn="just"/>
            <a:r>
              <a:rPr lang="en-GB" b="0" dirty="0"/>
              <a:t>(iv)</a:t>
            </a:r>
            <a:r>
              <a:rPr lang="pl-PL" b="0" dirty="0"/>
              <a:t> </a:t>
            </a:r>
            <a:r>
              <a:rPr lang="en-GB" b="1" dirty="0"/>
              <a:t>the right to be accompanied by the holder of parental responsibility during court hearings</a:t>
            </a:r>
            <a:r>
              <a:rPr lang="en-GB" b="0" dirty="0"/>
              <a:t>, as provided for in Article 15(1);</a:t>
            </a:r>
          </a:p>
          <a:p>
            <a:pPr lvl="2" algn="just"/>
            <a:r>
              <a:rPr lang="en-GB" b="0" dirty="0"/>
              <a:t>(v)</a:t>
            </a:r>
            <a:r>
              <a:rPr lang="pl-PL" b="0" dirty="0"/>
              <a:t> </a:t>
            </a:r>
            <a:r>
              <a:rPr lang="en-GB" b="1" dirty="0"/>
              <a:t>the right to appear in person at trial</a:t>
            </a:r>
            <a:r>
              <a:rPr lang="en-GB" b="0" dirty="0"/>
              <a:t>, as provided for in Article 16;</a:t>
            </a:r>
          </a:p>
          <a:p>
            <a:pPr lvl="2" algn="just"/>
            <a:r>
              <a:rPr lang="en-GB" b="0" dirty="0"/>
              <a:t>(vi)</a:t>
            </a:r>
            <a:r>
              <a:rPr lang="pl-PL" b="0" dirty="0"/>
              <a:t> </a:t>
            </a:r>
            <a:r>
              <a:rPr lang="en-GB" b="1" dirty="0"/>
              <a:t>the right to effective remedies</a:t>
            </a:r>
            <a:r>
              <a:rPr lang="en-GB" b="0" dirty="0"/>
              <a:t>, as provided for in Article 19;</a:t>
            </a:r>
            <a:endParaRPr lang="en-US" b="0" dirty="0"/>
          </a:p>
        </p:txBody>
      </p:sp>
    </p:spTree>
    <p:extLst>
      <p:ext uri="{BB962C8B-B14F-4D97-AF65-F5344CB8AC3E}">
        <p14:creationId xmlns:p14="http://schemas.microsoft.com/office/powerpoint/2010/main" val="41401814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3">
            <a:extLst>
              <a:ext uri="{FF2B5EF4-FFF2-40B4-BE49-F238E27FC236}">
                <a16:creationId xmlns:a16="http://schemas.microsoft.com/office/drawing/2014/main" id="{7B956A66-2DEA-35D7-761B-42BD39124B93}"/>
              </a:ext>
            </a:extLst>
          </p:cNvPr>
          <p:cNvSpPr>
            <a:spLocks noGrp="1"/>
          </p:cNvSpPr>
          <p:nvPr>
            <p:ph type="title"/>
          </p:nvPr>
        </p:nvSpPr>
        <p:spPr>
          <a:xfrm>
            <a:off x="1535371" y="1044054"/>
            <a:ext cx="10013709" cy="1030360"/>
          </a:xfrm>
        </p:spPr>
        <p:txBody>
          <a:bodyPr>
            <a:normAutofit/>
          </a:bodyPr>
          <a:lstStyle/>
          <a:p>
            <a:r>
              <a:rPr lang="pl-PL" dirty="0" err="1">
                <a:solidFill>
                  <a:schemeClr val="bg1"/>
                </a:solidFill>
              </a:rPr>
              <a:t>Individual</a:t>
            </a:r>
            <a:r>
              <a:rPr lang="pl-PL" dirty="0">
                <a:solidFill>
                  <a:schemeClr val="bg1"/>
                </a:solidFill>
              </a:rPr>
              <a:t> </a:t>
            </a:r>
            <a:r>
              <a:rPr lang="pl-PL" dirty="0" err="1">
                <a:solidFill>
                  <a:schemeClr val="bg1"/>
                </a:solidFill>
              </a:rPr>
              <a:t>assessment</a:t>
            </a:r>
            <a:r>
              <a:rPr lang="pl-PL" dirty="0">
                <a:solidFill>
                  <a:schemeClr val="bg1"/>
                </a:solidFill>
              </a:rPr>
              <a:t> </a:t>
            </a:r>
            <a:endParaRPr lang="en-US" dirty="0">
              <a:solidFill>
                <a:schemeClr val="bg1"/>
              </a:solidFill>
            </a:endParaRPr>
          </a:p>
        </p:txBody>
      </p:sp>
      <p:sp>
        <p:nvSpPr>
          <p:cNvPr id="16" name="Rectangle 15">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ymbol zastępczy zawartości 4">
            <a:extLst>
              <a:ext uri="{FF2B5EF4-FFF2-40B4-BE49-F238E27FC236}">
                <a16:creationId xmlns:a16="http://schemas.microsoft.com/office/drawing/2014/main" id="{285B8EAF-5D31-7F08-10F3-F016084E1CDB}"/>
              </a:ext>
            </a:extLst>
          </p:cNvPr>
          <p:cNvSpPr>
            <a:spLocks noGrp="1"/>
          </p:cNvSpPr>
          <p:nvPr>
            <p:ph idx="1"/>
          </p:nvPr>
        </p:nvSpPr>
        <p:spPr>
          <a:xfrm>
            <a:off x="1535371" y="2391770"/>
            <a:ext cx="10483909" cy="4187985"/>
          </a:xfrm>
        </p:spPr>
        <p:txBody>
          <a:bodyPr anchor="t">
            <a:normAutofit fontScale="70000" lnSpcReduction="20000"/>
          </a:bodyPr>
          <a:lstStyle/>
          <a:p>
            <a:pPr algn="ctr"/>
            <a:r>
              <a:rPr lang="en-GB" dirty="0"/>
              <a:t>Article 7</a:t>
            </a:r>
          </a:p>
          <a:p>
            <a:pPr algn="ctr"/>
            <a:r>
              <a:rPr lang="en-GB" dirty="0"/>
              <a:t>Right to an individual assessment</a:t>
            </a:r>
          </a:p>
          <a:p>
            <a:endParaRPr lang="en-GB" dirty="0"/>
          </a:p>
          <a:p>
            <a:pPr algn="just"/>
            <a:r>
              <a:rPr lang="en-GB" b="0" dirty="0"/>
              <a:t>1</a:t>
            </a:r>
            <a:r>
              <a:rPr lang="en-GB" sz="2000" b="0" dirty="0"/>
              <a:t>.   Member States shall </a:t>
            </a:r>
            <a:r>
              <a:rPr lang="en-GB" sz="2000" dirty="0"/>
              <a:t>ensure that the specific needs of children concerning protection, education, training and social integration are taken into account.</a:t>
            </a:r>
          </a:p>
          <a:p>
            <a:pPr algn="just"/>
            <a:r>
              <a:rPr lang="en-GB" sz="2000" b="0" dirty="0"/>
              <a:t>2.   For that purpose children who are suspects or accused persons in criminal proceedings shall be individually assessed. The individual assessment shall, in particular, take into account </a:t>
            </a:r>
            <a:r>
              <a:rPr lang="en-GB" sz="2000" dirty="0"/>
              <a:t>the child's personality and maturity, the child's economic, social and family background, and any specific vulnerabilities that the child may have.</a:t>
            </a:r>
          </a:p>
          <a:p>
            <a:pPr algn="just"/>
            <a:r>
              <a:rPr lang="en-GB" sz="2000" b="0" dirty="0"/>
              <a:t>3.   The extent and detail of the individual assessment may vary depending on the circumstances of the case, the measures that can be taken if the child is found guilty of the alleged criminal offence, and whether the child has, in the recent past, been the subject of an individual assessment.</a:t>
            </a:r>
            <a:endParaRPr lang="en-US" sz="2000" b="0" dirty="0"/>
          </a:p>
        </p:txBody>
      </p:sp>
    </p:spTree>
    <p:extLst>
      <p:ext uri="{BB962C8B-B14F-4D97-AF65-F5344CB8AC3E}">
        <p14:creationId xmlns:p14="http://schemas.microsoft.com/office/powerpoint/2010/main" val="2122627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08D47E-DD5F-AC6A-7CCA-DB77B794C9B9}"/>
              </a:ext>
            </a:extLst>
          </p:cNvPr>
          <p:cNvSpPr>
            <a:spLocks noGrp="1"/>
          </p:cNvSpPr>
          <p:nvPr>
            <p:ph type="title"/>
          </p:nvPr>
        </p:nvSpPr>
        <p:spPr/>
        <p:txBody>
          <a:bodyPr/>
          <a:lstStyle/>
          <a:p>
            <a:r>
              <a:rPr lang="en-US" dirty="0"/>
              <a:t>Child as an accused in criminal procedure</a:t>
            </a:r>
          </a:p>
        </p:txBody>
      </p:sp>
      <p:sp>
        <p:nvSpPr>
          <p:cNvPr id="3" name="Symbol zastępczy zawartości 2">
            <a:extLst>
              <a:ext uri="{FF2B5EF4-FFF2-40B4-BE49-F238E27FC236}">
                <a16:creationId xmlns:a16="http://schemas.microsoft.com/office/drawing/2014/main" id="{35D77FDE-6D93-4575-0676-C2A6691E50FC}"/>
              </a:ext>
            </a:extLst>
          </p:cNvPr>
          <p:cNvSpPr>
            <a:spLocks noGrp="1"/>
          </p:cNvSpPr>
          <p:nvPr>
            <p:ph idx="1"/>
          </p:nvPr>
        </p:nvSpPr>
        <p:spPr/>
        <p:txBody>
          <a:bodyPr/>
          <a:lstStyle/>
          <a:p>
            <a:pPr algn="just"/>
            <a:r>
              <a:rPr lang="en-US" dirty="0"/>
              <a:t>Children may also be perpetrators of</a:t>
            </a:r>
            <a:r>
              <a:rPr lang="pl-PL" dirty="0"/>
              <a:t> a</a:t>
            </a:r>
            <a:r>
              <a:rPr lang="en-US" dirty="0"/>
              <a:t> crime</a:t>
            </a:r>
            <a:r>
              <a:rPr lang="pl-PL" dirty="0"/>
              <a:t> but </a:t>
            </a:r>
            <a:r>
              <a:rPr lang="en-US" dirty="0"/>
              <a:t>should</a:t>
            </a:r>
            <a:r>
              <a:rPr lang="pl-PL" dirty="0"/>
              <a:t> the be </a:t>
            </a:r>
            <a:r>
              <a:rPr lang="en-US" dirty="0"/>
              <a:t>punish at the same manner as adults?</a:t>
            </a:r>
            <a:endParaRPr lang="pl-PL" dirty="0"/>
          </a:p>
          <a:p>
            <a:pPr algn="just"/>
            <a:endParaRPr lang="en-US" dirty="0"/>
          </a:p>
        </p:txBody>
      </p:sp>
    </p:spTree>
    <p:extLst>
      <p:ext uri="{BB962C8B-B14F-4D97-AF65-F5344CB8AC3E}">
        <p14:creationId xmlns:p14="http://schemas.microsoft.com/office/powerpoint/2010/main" val="30199241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3">
            <a:extLst>
              <a:ext uri="{FF2B5EF4-FFF2-40B4-BE49-F238E27FC236}">
                <a16:creationId xmlns:a16="http://schemas.microsoft.com/office/drawing/2014/main" id="{7B956A66-2DEA-35D7-761B-42BD39124B93}"/>
              </a:ext>
            </a:extLst>
          </p:cNvPr>
          <p:cNvSpPr>
            <a:spLocks noGrp="1"/>
          </p:cNvSpPr>
          <p:nvPr>
            <p:ph type="title"/>
          </p:nvPr>
        </p:nvSpPr>
        <p:spPr>
          <a:xfrm>
            <a:off x="1535371" y="1044054"/>
            <a:ext cx="10013709" cy="1030360"/>
          </a:xfrm>
        </p:spPr>
        <p:txBody>
          <a:bodyPr>
            <a:normAutofit/>
          </a:bodyPr>
          <a:lstStyle/>
          <a:p>
            <a:r>
              <a:rPr lang="pl-PL" dirty="0" err="1">
                <a:solidFill>
                  <a:schemeClr val="bg1"/>
                </a:solidFill>
              </a:rPr>
              <a:t>Individual</a:t>
            </a:r>
            <a:r>
              <a:rPr lang="pl-PL" dirty="0">
                <a:solidFill>
                  <a:schemeClr val="bg1"/>
                </a:solidFill>
              </a:rPr>
              <a:t> </a:t>
            </a:r>
            <a:r>
              <a:rPr lang="pl-PL" dirty="0" err="1">
                <a:solidFill>
                  <a:schemeClr val="bg1"/>
                </a:solidFill>
              </a:rPr>
              <a:t>assessment</a:t>
            </a:r>
            <a:r>
              <a:rPr lang="pl-PL" dirty="0">
                <a:solidFill>
                  <a:schemeClr val="bg1"/>
                </a:solidFill>
              </a:rPr>
              <a:t> </a:t>
            </a:r>
            <a:endParaRPr lang="en-US" dirty="0">
              <a:solidFill>
                <a:schemeClr val="bg1"/>
              </a:solidFill>
            </a:endParaRPr>
          </a:p>
        </p:txBody>
      </p:sp>
      <p:sp>
        <p:nvSpPr>
          <p:cNvPr id="16" name="Rectangle 15">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ymbol zastępczy zawartości 4">
            <a:extLst>
              <a:ext uri="{FF2B5EF4-FFF2-40B4-BE49-F238E27FC236}">
                <a16:creationId xmlns:a16="http://schemas.microsoft.com/office/drawing/2014/main" id="{285B8EAF-5D31-7F08-10F3-F016084E1CDB}"/>
              </a:ext>
            </a:extLst>
          </p:cNvPr>
          <p:cNvSpPr>
            <a:spLocks noGrp="1"/>
          </p:cNvSpPr>
          <p:nvPr>
            <p:ph idx="1"/>
          </p:nvPr>
        </p:nvSpPr>
        <p:spPr>
          <a:xfrm>
            <a:off x="1535371" y="2391770"/>
            <a:ext cx="10483909" cy="4187985"/>
          </a:xfrm>
        </p:spPr>
        <p:txBody>
          <a:bodyPr anchor="t">
            <a:normAutofit fontScale="85000" lnSpcReduction="10000"/>
          </a:bodyPr>
          <a:lstStyle/>
          <a:p>
            <a:pPr algn="ctr"/>
            <a:r>
              <a:rPr lang="en-GB" dirty="0"/>
              <a:t>Article 7</a:t>
            </a:r>
          </a:p>
          <a:p>
            <a:pPr algn="ctr"/>
            <a:r>
              <a:rPr lang="en-GB" dirty="0"/>
              <a:t>Right to an individual assessment</a:t>
            </a:r>
          </a:p>
          <a:p>
            <a:pPr algn="just"/>
            <a:r>
              <a:rPr lang="en-GB" b="0" dirty="0"/>
              <a:t>4.   The individual assessment shall serve to establish and to note, in accordance with the recording procedure in the Member State concerned, such information about the individual characteristics and circumstances of the child as might be of use to the competent authorities when:</a:t>
            </a:r>
          </a:p>
          <a:p>
            <a:pPr algn="just"/>
            <a:r>
              <a:rPr lang="en-GB" b="0" dirty="0"/>
              <a:t>(a)</a:t>
            </a:r>
            <a:r>
              <a:rPr lang="pl-PL" b="0" dirty="0"/>
              <a:t> </a:t>
            </a:r>
            <a:r>
              <a:rPr lang="en-GB" b="0" dirty="0"/>
              <a:t>determining whether any specific measure to the benefit of the child is to be taken;</a:t>
            </a:r>
          </a:p>
          <a:p>
            <a:pPr algn="just"/>
            <a:r>
              <a:rPr lang="en-GB" b="0" dirty="0"/>
              <a:t>(b)</a:t>
            </a:r>
            <a:r>
              <a:rPr lang="pl-PL" b="0" dirty="0"/>
              <a:t> </a:t>
            </a:r>
            <a:r>
              <a:rPr lang="en-GB" b="0" dirty="0"/>
              <a:t>assessing the appropriateness and effectiveness of any precautionary measures in respect of the child;</a:t>
            </a:r>
          </a:p>
          <a:p>
            <a:pPr algn="just"/>
            <a:r>
              <a:rPr lang="en-GB" b="0" dirty="0"/>
              <a:t>(c)</a:t>
            </a:r>
            <a:r>
              <a:rPr lang="pl-PL" b="0" dirty="0"/>
              <a:t> </a:t>
            </a:r>
            <a:r>
              <a:rPr lang="en-GB" b="0" dirty="0"/>
              <a:t>taking any decision or course of action in the criminal proceedings, including when sentencing.</a:t>
            </a:r>
          </a:p>
        </p:txBody>
      </p:sp>
    </p:spTree>
    <p:extLst>
      <p:ext uri="{BB962C8B-B14F-4D97-AF65-F5344CB8AC3E}">
        <p14:creationId xmlns:p14="http://schemas.microsoft.com/office/powerpoint/2010/main" val="41037889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3">
            <a:extLst>
              <a:ext uri="{FF2B5EF4-FFF2-40B4-BE49-F238E27FC236}">
                <a16:creationId xmlns:a16="http://schemas.microsoft.com/office/drawing/2014/main" id="{7B956A66-2DEA-35D7-761B-42BD39124B93}"/>
              </a:ext>
            </a:extLst>
          </p:cNvPr>
          <p:cNvSpPr>
            <a:spLocks noGrp="1"/>
          </p:cNvSpPr>
          <p:nvPr>
            <p:ph type="title"/>
          </p:nvPr>
        </p:nvSpPr>
        <p:spPr>
          <a:xfrm>
            <a:off x="1535371" y="1044054"/>
            <a:ext cx="10013709" cy="1030360"/>
          </a:xfrm>
        </p:spPr>
        <p:txBody>
          <a:bodyPr>
            <a:normAutofit/>
          </a:bodyPr>
          <a:lstStyle/>
          <a:p>
            <a:r>
              <a:rPr lang="pl-PL" dirty="0" err="1">
                <a:solidFill>
                  <a:schemeClr val="bg1"/>
                </a:solidFill>
              </a:rPr>
              <a:t>Individual</a:t>
            </a:r>
            <a:r>
              <a:rPr lang="pl-PL" dirty="0">
                <a:solidFill>
                  <a:schemeClr val="bg1"/>
                </a:solidFill>
              </a:rPr>
              <a:t> </a:t>
            </a:r>
            <a:r>
              <a:rPr lang="pl-PL" dirty="0" err="1">
                <a:solidFill>
                  <a:schemeClr val="bg1"/>
                </a:solidFill>
              </a:rPr>
              <a:t>assessment</a:t>
            </a:r>
            <a:r>
              <a:rPr lang="pl-PL" dirty="0">
                <a:solidFill>
                  <a:schemeClr val="bg1"/>
                </a:solidFill>
              </a:rPr>
              <a:t> </a:t>
            </a:r>
            <a:endParaRPr lang="en-US" dirty="0">
              <a:solidFill>
                <a:schemeClr val="bg1"/>
              </a:solidFill>
            </a:endParaRPr>
          </a:p>
        </p:txBody>
      </p:sp>
      <p:sp>
        <p:nvSpPr>
          <p:cNvPr id="16" name="Rectangle 15">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ymbol zastępczy zawartości 4">
            <a:extLst>
              <a:ext uri="{FF2B5EF4-FFF2-40B4-BE49-F238E27FC236}">
                <a16:creationId xmlns:a16="http://schemas.microsoft.com/office/drawing/2014/main" id="{285B8EAF-5D31-7F08-10F3-F016084E1CDB}"/>
              </a:ext>
            </a:extLst>
          </p:cNvPr>
          <p:cNvSpPr>
            <a:spLocks noGrp="1"/>
          </p:cNvSpPr>
          <p:nvPr>
            <p:ph idx="1"/>
          </p:nvPr>
        </p:nvSpPr>
        <p:spPr>
          <a:xfrm>
            <a:off x="1535371" y="2391770"/>
            <a:ext cx="10483909" cy="4187985"/>
          </a:xfrm>
        </p:spPr>
        <p:txBody>
          <a:bodyPr anchor="t">
            <a:normAutofit fontScale="85000" lnSpcReduction="20000"/>
          </a:bodyPr>
          <a:lstStyle/>
          <a:p>
            <a:pPr algn="ctr"/>
            <a:r>
              <a:rPr lang="en-GB" dirty="0"/>
              <a:t>Article 7</a:t>
            </a:r>
          </a:p>
          <a:p>
            <a:pPr algn="ctr"/>
            <a:r>
              <a:rPr lang="en-GB" dirty="0"/>
              <a:t>Right to an individual assessment</a:t>
            </a:r>
            <a:endParaRPr lang="pl-PL" dirty="0"/>
          </a:p>
          <a:p>
            <a:pPr algn="just"/>
            <a:r>
              <a:rPr lang="en-GB" b="0" dirty="0"/>
              <a:t>5.   The individual assessment shall be carried out at the earliest appropriate stage of the proceedings and, subject to paragraph 6, before indictment.</a:t>
            </a:r>
          </a:p>
          <a:p>
            <a:pPr algn="just"/>
            <a:r>
              <a:rPr lang="en-GB" b="0" dirty="0"/>
              <a:t>6.   In the absence of an individual assessment, an indictment may nevertheless be presented provided that this is in the child's best interests and that the individual assessment is in any event available at the beginning of the trial hearings before a court.</a:t>
            </a:r>
          </a:p>
          <a:p>
            <a:pPr algn="just"/>
            <a:r>
              <a:rPr lang="en-GB" b="0" dirty="0"/>
              <a:t>7.   </a:t>
            </a:r>
            <a:r>
              <a:rPr lang="en-GB" dirty="0"/>
              <a:t>Individual assessments shall be carried out with the close involvement of the child</a:t>
            </a:r>
            <a:r>
              <a:rPr lang="en-GB" b="0" dirty="0"/>
              <a:t>. They shall be carried out by qualified personnel, following, as far as possible, a multidisciplinary approach and involving, where appropriate, the holder of parental responsibility, or another appropriate adult as referred to in Articles 5 and 15, and/or a specialised professional.</a:t>
            </a:r>
          </a:p>
        </p:txBody>
      </p:sp>
    </p:spTree>
    <p:extLst>
      <p:ext uri="{BB962C8B-B14F-4D97-AF65-F5344CB8AC3E}">
        <p14:creationId xmlns:p14="http://schemas.microsoft.com/office/powerpoint/2010/main" val="15866709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ytuł 3">
            <a:extLst>
              <a:ext uri="{FF2B5EF4-FFF2-40B4-BE49-F238E27FC236}">
                <a16:creationId xmlns:a16="http://schemas.microsoft.com/office/drawing/2014/main" id="{7B956A66-2DEA-35D7-761B-42BD39124B93}"/>
              </a:ext>
            </a:extLst>
          </p:cNvPr>
          <p:cNvSpPr>
            <a:spLocks noGrp="1"/>
          </p:cNvSpPr>
          <p:nvPr>
            <p:ph type="title"/>
          </p:nvPr>
        </p:nvSpPr>
        <p:spPr>
          <a:xfrm>
            <a:off x="1535371" y="1044054"/>
            <a:ext cx="10013709" cy="1030360"/>
          </a:xfrm>
        </p:spPr>
        <p:txBody>
          <a:bodyPr>
            <a:normAutofit/>
          </a:bodyPr>
          <a:lstStyle/>
          <a:p>
            <a:r>
              <a:rPr lang="pl-PL" dirty="0" err="1">
                <a:solidFill>
                  <a:schemeClr val="bg1"/>
                </a:solidFill>
              </a:rPr>
              <a:t>Individual</a:t>
            </a:r>
            <a:r>
              <a:rPr lang="pl-PL" dirty="0">
                <a:solidFill>
                  <a:schemeClr val="bg1"/>
                </a:solidFill>
              </a:rPr>
              <a:t> </a:t>
            </a:r>
            <a:r>
              <a:rPr lang="pl-PL" dirty="0" err="1">
                <a:solidFill>
                  <a:schemeClr val="bg1"/>
                </a:solidFill>
              </a:rPr>
              <a:t>assessment</a:t>
            </a:r>
            <a:r>
              <a:rPr lang="pl-PL" dirty="0">
                <a:solidFill>
                  <a:schemeClr val="bg1"/>
                </a:solidFill>
              </a:rPr>
              <a:t> </a:t>
            </a:r>
            <a:endParaRPr lang="en-US" dirty="0">
              <a:solidFill>
                <a:schemeClr val="bg1"/>
              </a:solidFill>
            </a:endParaRPr>
          </a:p>
        </p:txBody>
      </p:sp>
      <p:sp>
        <p:nvSpPr>
          <p:cNvPr id="16" name="Rectangle 15">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Symbol zastępczy zawartości 4">
            <a:extLst>
              <a:ext uri="{FF2B5EF4-FFF2-40B4-BE49-F238E27FC236}">
                <a16:creationId xmlns:a16="http://schemas.microsoft.com/office/drawing/2014/main" id="{285B8EAF-5D31-7F08-10F3-F016084E1CDB}"/>
              </a:ext>
            </a:extLst>
          </p:cNvPr>
          <p:cNvSpPr>
            <a:spLocks noGrp="1"/>
          </p:cNvSpPr>
          <p:nvPr>
            <p:ph idx="1"/>
          </p:nvPr>
        </p:nvSpPr>
        <p:spPr>
          <a:xfrm>
            <a:off x="1535371" y="2391770"/>
            <a:ext cx="10483909" cy="4187985"/>
          </a:xfrm>
        </p:spPr>
        <p:txBody>
          <a:bodyPr anchor="t">
            <a:normAutofit/>
          </a:bodyPr>
          <a:lstStyle/>
          <a:p>
            <a:pPr algn="ctr"/>
            <a:r>
              <a:rPr lang="en-GB" dirty="0"/>
              <a:t>Article 7</a:t>
            </a:r>
          </a:p>
          <a:p>
            <a:pPr algn="ctr"/>
            <a:r>
              <a:rPr lang="en-GB" dirty="0"/>
              <a:t>Right to an individual assessment</a:t>
            </a:r>
            <a:endParaRPr lang="pl-PL" dirty="0"/>
          </a:p>
          <a:p>
            <a:pPr algn="just"/>
            <a:r>
              <a:rPr lang="en-GB" b="0" dirty="0"/>
              <a:t>8.   If the elements that form the basis of the individual assessment change significantly, Member States shall ensure that the individual assessment is updated throughout the criminal proceedings.</a:t>
            </a:r>
          </a:p>
          <a:p>
            <a:pPr algn="just"/>
            <a:r>
              <a:rPr lang="en-GB" b="0" dirty="0"/>
              <a:t>9.   Member States may derogate from the obligation to carry out an individual assessment where such a derogation is warranted in the circumstances of the case, provided that it is compatible with the child's best interests..</a:t>
            </a:r>
          </a:p>
        </p:txBody>
      </p:sp>
    </p:spTree>
    <p:extLst>
      <p:ext uri="{BB962C8B-B14F-4D97-AF65-F5344CB8AC3E}">
        <p14:creationId xmlns:p14="http://schemas.microsoft.com/office/powerpoint/2010/main" val="2902182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30C14F1-002E-11C0-5973-0131A1AA135D}"/>
              </a:ext>
            </a:extLst>
          </p:cNvPr>
          <p:cNvSpPr>
            <a:spLocks noGrp="1"/>
          </p:cNvSpPr>
          <p:nvPr>
            <p:ph type="title"/>
          </p:nvPr>
        </p:nvSpPr>
        <p:spPr>
          <a:xfrm>
            <a:off x="1535371" y="1044054"/>
            <a:ext cx="10013709" cy="1030360"/>
          </a:xfrm>
        </p:spPr>
        <p:txBody>
          <a:bodyPr>
            <a:noAutofit/>
          </a:bodyPr>
          <a:lstStyle/>
          <a:p>
            <a:pPr algn="ctr"/>
            <a:r>
              <a:rPr lang="en-GB" sz="2800" dirty="0">
                <a:solidFill>
                  <a:schemeClr val="bg1"/>
                </a:solidFill>
              </a:rPr>
              <a:t>Article 9</a:t>
            </a:r>
            <a:br>
              <a:rPr lang="en-GB" sz="2800" dirty="0">
                <a:solidFill>
                  <a:schemeClr val="bg1"/>
                </a:solidFill>
              </a:rPr>
            </a:br>
            <a:r>
              <a:rPr lang="en-GB" sz="2800" dirty="0">
                <a:solidFill>
                  <a:schemeClr val="bg1"/>
                </a:solidFill>
              </a:rPr>
              <a:t>Audiovisual recording of questioning</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7D126714-509D-6E55-33B2-80991B0B8D98}"/>
              </a:ext>
            </a:extLst>
          </p:cNvPr>
          <p:cNvSpPr>
            <a:spLocks noGrp="1"/>
          </p:cNvSpPr>
          <p:nvPr>
            <p:ph idx="1"/>
          </p:nvPr>
        </p:nvSpPr>
        <p:spPr>
          <a:xfrm>
            <a:off x="1198881" y="2391770"/>
            <a:ext cx="10901680" cy="4384949"/>
          </a:xfrm>
        </p:spPr>
        <p:txBody>
          <a:bodyPr anchor="t">
            <a:normAutofit/>
          </a:bodyPr>
          <a:lstStyle/>
          <a:p>
            <a:pPr algn="just"/>
            <a:r>
              <a:rPr lang="en-GB" b="0" dirty="0"/>
              <a:t>1.   Member States shall ensure that questioning of children by police or other law enforcement authorities during the criminal proceedings is audio-visually recorded where this is proportionate in the circumstances of the case, taking into account, inter alia, whether a lawyer is present or not and whether the child is deprived of liberty or not, </a:t>
            </a:r>
            <a:r>
              <a:rPr lang="en-GB" dirty="0">
                <a:solidFill>
                  <a:srgbClr val="FF0000"/>
                </a:solidFill>
              </a:rPr>
              <a:t>provided that the child's best interests are always a primary consideration.</a:t>
            </a:r>
          </a:p>
          <a:p>
            <a:pPr algn="just"/>
            <a:r>
              <a:rPr lang="en-GB" b="0" dirty="0"/>
              <a:t>2.   In the absence of audiovisual recording, questioning shall be recorded in another appropriate manner, such as by written minutes which are duly verified.</a:t>
            </a:r>
          </a:p>
          <a:p>
            <a:pPr algn="just"/>
            <a:r>
              <a:rPr lang="en-GB" b="0" dirty="0"/>
              <a:t>3.   This Article shall be without prejudice to the possibility to ask questions for the sole purpose of the identification of the child without audiovisual recording.</a:t>
            </a:r>
          </a:p>
        </p:txBody>
      </p:sp>
    </p:spTree>
    <p:extLst>
      <p:ext uri="{BB962C8B-B14F-4D97-AF65-F5344CB8AC3E}">
        <p14:creationId xmlns:p14="http://schemas.microsoft.com/office/powerpoint/2010/main" val="2435164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6499784C-0DF9-6492-8EB1-758F26F2722B}"/>
              </a:ext>
            </a:extLst>
          </p:cNvPr>
          <p:cNvSpPr>
            <a:spLocks noGrp="1"/>
          </p:cNvSpPr>
          <p:nvPr>
            <p:ph type="title"/>
          </p:nvPr>
        </p:nvSpPr>
        <p:spPr>
          <a:xfrm>
            <a:off x="1535371" y="1044054"/>
            <a:ext cx="10013709" cy="1030360"/>
          </a:xfrm>
        </p:spPr>
        <p:txBody>
          <a:bodyPr>
            <a:normAutofit fontScale="90000"/>
          </a:bodyPr>
          <a:lstStyle/>
          <a:p>
            <a:r>
              <a:rPr lang="pl-PL" dirty="0" err="1">
                <a:solidFill>
                  <a:schemeClr val="bg1"/>
                </a:solidFill>
              </a:rPr>
              <a:t>Article</a:t>
            </a:r>
            <a:r>
              <a:rPr lang="pl-PL" dirty="0">
                <a:solidFill>
                  <a:schemeClr val="bg1"/>
                </a:solidFill>
              </a:rPr>
              <a:t> 10 – Limitation of </a:t>
            </a:r>
            <a:r>
              <a:rPr lang="pl-PL" dirty="0" err="1">
                <a:solidFill>
                  <a:schemeClr val="bg1"/>
                </a:solidFill>
              </a:rPr>
              <a:t>deprivation</a:t>
            </a:r>
            <a:r>
              <a:rPr lang="pl-PL" dirty="0">
                <a:solidFill>
                  <a:schemeClr val="bg1"/>
                </a:solidFill>
              </a:rPr>
              <a:t> of </a:t>
            </a:r>
            <a:r>
              <a:rPr lang="pl-PL" dirty="0" err="1">
                <a:solidFill>
                  <a:schemeClr val="bg1"/>
                </a:solidFill>
              </a:rPr>
              <a:t>liberty</a:t>
            </a:r>
            <a:endParaRPr lang="en-GB" dirty="0">
              <a:solidFill>
                <a:schemeClr val="bg1"/>
              </a:solidFill>
            </a:endParaRP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E9A1423B-BA8F-FC37-0324-D5C7E01E6FF4}"/>
              </a:ext>
            </a:extLst>
          </p:cNvPr>
          <p:cNvSpPr>
            <a:spLocks noGrp="1"/>
          </p:cNvSpPr>
          <p:nvPr>
            <p:ph idx="1"/>
          </p:nvPr>
        </p:nvSpPr>
        <p:spPr>
          <a:xfrm>
            <a:off x="1535371" y="2391770"/>
            <a:ext cx="10534709" cy="4283349"/>
          </a:xfrm>
        </p:spPr>
        <p:txBody>
          <a:bodyPr anchor="t">
            <a:normAutofit fontScale="85000" lnSpcReduction="10000"/>
          </a:bodyPr>
          <a:lstStyle/>
          <a:p>
            <a:pPr algn="just"/>
            <a:r>
              <a:rPr lang="en-GB" b="0" dirty="0"/>
              <a:t>1.   Member States shall ensure that deprivation of liberty of a child at any stage of the proceedings is </a:t>
            </a:r>
            <a:r>
              <a:rPr lang="en-GB" dirty="0"/>
              <a:t>limited to the shortest appropriate period of time</a:t>
            </a:r>
            <a:r>
              <a:rPr lang="en-GB" b="0" dirty="0"/>
              <a:t>. Due account shall be taken of the age and individual situation of the child, and of the particular circumstances of the case.</a:t>
            </a:r>
          </a:p>
          <a:p>
            <a:pPr algn="just"/>
            <a:r>
              <a:rPr lang="en-GB" b="0" dirty="0"/>
              <a:t>2.   </a:t>
            </a:r>
            <a:r>
              <a:rPr lang="en-GB" dirty="0"/>
              <a:t>Member States shall ensure that deprivation of liberty, in particular detention, shall be imposed on children only as a measure of last resort</a:t>
            </a:r>
            <a:r>
              <a:rPr lang="en-GB" b="0" dirty="0"/>
              <a:t>. Member States shall ensure that any detention is based on a reasoned decision, subject to judicial review by a court. Such a decision shall also be subject to periodic review, at reasonable intervals of time, by a court, either ex officio or at the request of the child, of the child's lawyer, or of a judicial authority which is not a court. Without prejudice to judicial independence, Member States shall ensure that decisions to be taken pursuant to this paragraph are taken without undue delay.</a:t>
            </a:r>
          </a:p>
        </p:txBody>
      </p:sp>
    </p:spTree>
    <p:extLst>
      <p:ext uri="{BB962C8B-B14F-4D97-AF65-F5344CB8AC3E}">
        <p14:creationId xmlns:p14="http://schemas.microsoft.com/office/powerpoint/2010/main" val="26034635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72526924-84D3-45FB-A5FE-62D8FCBF53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C2A6256-1DD0-4E4B-A8B3-9A711B4DBE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38768" y="2130218"/>
            <a:ext cx="11153231" cy="4727782"/>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1760540-185E-4652-BFD2-9B362EF3B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896641"/>
            <a:ext cx="12192000" cy="1347716"/>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330C14F1-002E-11C0-5973-0131A1AA135D}"/>
              </a:ext>
            </a:extLst>
          </p:cNvPr>
          <p:cNvSpPr>
            <a:spLocks noGrp="1"/>
          </p:cNvSpPr>
          <p:nvPr>
            <p:ph type="title"/>
          </p:nvPr>
        </p:nvSpPr>
        <p:spPr>
          <a:xfrm>
            <a:off x="1535371" y="1044054"/>
            <a:ext cx="10013709" cy="1030360"/>
          </a:xfrm>
        </p:spPr>
        <p:txBody>
          <a:bodyPr>
            <a:noAutofit/>
          </a:bodyPr>
          <a:lstStyle/>
          <a:p>
            <a:pPr algn="ctr"/>
            <a:r>
              <a:rPr lang="en-GB" sz="2000" dirty="0">
                <a:solidFill>
                  <a:schemeClr val="bg1"/>
                </a:solidFill>
              </a:rPr>
              <a:t>Article 14</a:t>
            </a:r>
            <a:br>
              <a:rPr lang="en-GB" sz="2000" dirty="0">
                <a:solidFill>
                  <a:schemeClr val="bg1"/>
                </a:solidFill>
              </a:rPr>
            </a:br>
            <a:r>
              <a:rPr lang="en-GB" sz="2000" dirty="0">
                <a:solidFill>
                  <a:schemeClr val="bg1"/>
                </a:solidFill>
              </a:rPr>
              <a:t>Right to protection of privacy</a:t>
            </a:r>
          </a:p>
        </p:txBody>
      </p:sp>
      <p:sp>
        <p:nvSpPr>
          <p:cNvPr id="14" name="Rectangle 13">
            <a:extLst>
              <a:ext uri="{FF2B5EF4-FFF2-40B4-BE49-F238E27FC236}">
                <a16:creationId xmlns:a16="http://schemas.microsoft.com/office/drawing/2014/main" id="{729789F4-85C1-41A0-83EB-992E22210C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962423"/>
            <a:ext cx="1006766" cy="12161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9D9D367D-6DD2-4A7C-8918-0DCAC29755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390232" y="3396997"/>
            <a:ext cx="6858002"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7D126714-509D-6E55-33B2-80991B0B8D98}"/>
              </a:ext>
            </a:extLst>
          </p:cNvPr>
          <p:cNvSpPr>
            <a:spLocks noGrp="1"/>
          </p:cNvSpPr>
          <p:nvPr>
            <p:ph idx="1"/>
          </p:nvPr>
        </p:nvSpPr>
        <p:spPr>
          <a:xfrm>
            <a:off x="1198881" y="2391770"/>
            <a:ext cx="10901680" cy="4384949"/>
          </a:xfrm>
        </p:spPr>
        <p:txBody>
          <a:bodyPr anchor="t">
            <a:normAutofit fontScale="92500"/>
          </a:bodyPr>
          <a:lstStyle/>
          <a:p>
            <a:pPr algn="just"/>
            <a:r>
              <a:rPr lang="en-GB" b="0" dirty="0"/>
              <a:t>1.   Member States shall ensure that the privacy of children during criminal proceedings is protected.</a:t>
            </a:r>
          </a:p>
          <a:p>
            <a:pPr algn="just"/>
            <a:r>
              <a:rPr lang="en-GB" b="0" dirty="0"/>
              <a:t>2.   To that end, Member States shall either provide that court hearings involving children are </a:t>
            </a:r>
            <a:r>
              <a:rPr lang="en-GB" dirty="0">
                <a:solidFill>
                  <a:srgbClr val="FF0000"/>
                </a:solidFill>
              </a:rPr>
              <a:t>usually held in the absence of the public, or allow courts or judges to decide to hold such hearings in the absence of the public.</a:t>
            </a:r>
          </a:p>
          <a:p>
            <a:pPr algn="just"/>
            <a:r>
              <a:rPr lang="en-GB" b="0" dirty="0"/>
              <a:t>3.   Member States shall take appropriate measures to ensure that the records referred to in Article 9 are not publicly disseminated.</a:t>
            </a:r>
          </a:p>
          <a:p>
            <a:pPr algn="just"/>
            <a:r>
              <a:rPr lang="en-GB" b="0" dirty="0"/>
              <a:t>4.   Member States shall, while respecting freedom of expression and information, and freedom and pluralism of the media, encourage the media to take self-regulatory measures in order to achieve the objectives set out in this Article.</a:t>
            </a:r>
          </a:p>
        </p:txBody>
      </p:sp>
    </p:spTree>
    <p:extLst>
      <p:ext uri="{BB962C8B-B14F-4D97-AF65-F5344CB8AC3E}">
        <p14:creationId xmlns:p14="http://schemas.microsoft.com/office/powerpoint/2010/main" val="243585987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8" y="1767385"/>
            <a:ext cx="12188950" cy="436728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B6F2E46-E046-0692-1445-A7E8ECD167A4}"/>
              </a:ext>
            </a:extLst>
          </p:cNvPr>
          <p:cNvSpPr>
            <a:spLocks noGrp="1"/>
          </p:cNvSpPr>
          <p:nvPr>
            <p:ph type="title"/>
          </p:nvPr>
        </p:nvSpPr>
        <p:spPr>
          <a:xfrm>
            <a:off x="642918" y="2138901"/>
            <a:ext cx="3411973" cy="3635693"/>
          </a:xfrm>
        </p:spPr>
        <p:txBody>
          <a:bodyPr>
            <a:normAutofit/>
          </a:bodyPr>
          <a:lstStyle/>
          <a:p>
            <a:r>
              <a:rPr lang="pl-PL" dirty="0"/>
              <a:t>Case </a:t>
            </a:r>
            <a:r>
              <a:rPr lang="pl-PL" dirty="0" err="1"/>
              <a:t>study</a:t>
            </a:r>
            <a:r>
              <a:rPr lang="pl-PL" dirty="0"/>
              <a:t> </a:t>
            </a:r>
            <a:endParaRPr lang="en-GB" dirty="0"/>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94069" y="6167615"/>
            <a:ext cx="77948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F20013FA-92E0-679E-FB9A-CC409B60F57F}"/>
              </a:ext>
            </a:extLst>
          </p:cNvPr>
          <p:cNvSpPr>
            <a:spLocks noGrp="1"/>
          </p:cNvSpPr>
          <p:nvPr>
            <p:ph idx="1"/>
          </p:nvPr>
        </p:nvSpPr>
        <p:spPr>
          <a:xfrm>
            <a:off x="4694761" y="2138901"/>
            <a:ext cx="7179231" cy="3635693"/>
          </a:xfrm>
        </p:spPr>
        <p:txBody>
          <a:bodyPr>
            <a:normAutofit lnSpcReduction="10000"/>
          </a:bodyPr>
          <a:lstStyle/>
          <a:p>
            <a:pPr algn="just"/>
            <a:r>
              <a:rPr lang="pl-PL" b="0" dirty="0"/>
              <a:t>Gale </a:t>
            </a:r>
            <a:r>
              <a:rPr lang="pl-PL" b="0" dirty="0" err="1"/>
              <a:t>Hawthorne</a:t>
            </a:r>
            <a:r>
              <a:rPr lang="pl-PL" b="0" dirty="0"/>
              <a:t> was </a:t>
            </a:r>
            <a:r>
              <a:rPr lang="pl-PL" b="0" dirty="0" err="1"/>
              <a:t>arrested</a:t>
            </a:r>
            <a:r>
              <a:rPr lang="pl-PL" b="0" dirty="0"/>
              <a:t> for </a:t>
            </a:r>
            <a:r>
              <a:rPr lang="pl-PL" b="0" dirty="0" err="1"/>
              <a:t>stealing</a:t>
            </a:r>
            <a:r>
              <a:rPr lang="pl-PL" b="0" dirty="0"/>
              <a:t> </a:t>
            </a:r>
            <a:r>
              <a:rPr lang="pl-PL" b="0" dirty="0" err="1"/>
              <a:t>bread</a:t>
            </a:r>
            <a:r>
              <a:rPr lang="pl-PL" b="0" dirty="0"/>
              <a:t>, </a:t>
            </a:r>
            <a:r>
              <a:rPr lang="pl-PL" b="0" dirty="0" err="1"/>
              <a:t>oil</a:t>
            </a:r>
            <a:r>
              <a:rPr lang="pl-PL" b="0" dirty="0"/>
              <a:t>, </a:t>
            </a:r>
            <a:r>
              <a:rPr lang="pl-PL" b="0" dirty="0" err="1"/>
              <a:t>tea</a:t>
            </a:r>
            <a:r>
              <a:rPr lang="pl-PL" b="0" dirty="0"/>
              <a:t>, </a:t>
            </a:r>
            <a:r>
              <a:rPr lang="pl-PL" b="0" dirty="0" err="1"/>
              <a:t>coffee</a:t>
            </a:r>
            <a:r>
              <a:rPr lang="pl-PL" b="0" dirty="0"/>
              <a:t>, </a:t>
            </a:r>
            <a:r>
              <a:rPr lang="pl-PL" b="0" dirty="0" err="1"/>
              <a:t>sugar</a:t>
            </a:r>
            <a:r>
              <a:rPr lang="pl-PL" b="0" dirty="0"/>
              <a:t> and </a:t>
            </a:r>
            <a:r>
              <a:rPr lang="pl-PL" b="0" dirty="0" err="1"/>
              <a:t>other</a:t>
            </a:r>
            <a:r>
              <a:rPr lang="pl-PL" b="0" dirty="0"/>
              <a:t> </a:t>
            </a:r>
            <a:r>
              <a:rPr lang="pl-PL" b="0" dirty="0" err="1"/>
              <a:t>supply</a:t>
            </a:r>
            <a:r>
              <a:rPr lang="pl-PL" b="0" dirty="0"/>
              <a:t> from the </a:t>
            </a:r>
            <a:r>
              <a:rPr lang="pl-PL" b="0" dirty="0" err="1"/>
              <a:t>store</a:t>
            </a:r>
            <a:r>
              <a:rPr lang="pl-PL" b="0" dirty="0"/>
              <a:t>. </a:t>
            </a:r>
          </a:p>
          <a:p>
            <a:pPr algn="just"/>
            <a:r>
              <a:rPr lang="en-GB" b="0" dirty="0"/>
              <a:t>When the shop owner noticed the theft, he became angry. Shortly after, the Guardian of the Peace arrived at the store. Although he tried to help Gale, it did not change the situation.</a:t>
            </a:r>
            <a:endParaRPr lang="pl-PL" b="0" dirty="0"/>
          </a:p>
          <a:p>
            <a:pPr algn="just"/>
            <a:r>
              <a:rPr lang="en-GB" b="0" dirty="0"/>
              <a:t>Gale was transferred to the police station. Since he didn't have any documents, it was difficult to establish his age</a:t>
            </a:r>
            <a:r>
              <a:rPr lang="pl-PL" b="0" dirty="0"/>
              <a:t>.</a:t>
            </a:r>
            <a:endParaRPr lang="en-GB" b="0" dirty="0"/>
          </a:p>
        </p:txBody>
      </p:sp>
    </p:spTree>
    <p:extLst>
      <p:ext uri="{BB962C8B-B14F-4D97-AF65-F5344CB8AC3E}">
        <p14:creationId xmlns:p14="http://schemas.microsoft.com/office/powerpoint/2010/main" val="30192312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8" y="1767385"/>
            <a:ext cx="12188950" cy="436728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B6F2E46-E046-0692-1445-A7E8ECD167A4}"/>
              </a:ext>
            </a:extLst>
          </p:cNvPr>
          <p:cNvSpPr>
            <a:spLocks noGrp="1"/>
          </p:cNvSpPr>
          <p:nvPr>
            <p:ph type="title"/>
          </p:nvPr>
        </p:nvSpPr>
        <p:spPr>
          <a:xfrm>
            <a:off x="642918" y="2138901"/>
            <a:ext cx="3411973" cy="3635693"/>
          </a:xfrm>
        </p:spPr>
        <p:txBody>
          <a:bodyPr>
            <a:normAutofit/>
          </a:bodyPr>
          <a:lstStyle/>
          <a:p>
            <a:r>
              <a:rPr lang="pl-PL" dirty="0"/>
              <a:t>Case </a:t>
            </a:r>
            <a:r>
              <a:rPr lang="pl-PL" dirty="0" err="1"/>
              <a:t>study</a:t>
            </a:r>
            <a:r>
              <a:rPr lang="pl-PL" dirty="0"/>
              <a:t> </a:t>
            </a:r>
            <a:endParaRPr lang="en-GB" dirty="0"/>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94069" y="6167615"/>
            <a:ext cx="77948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F20013FA-92E0-679E-FB9A-CC409B60F57F}"/>
              </a:ext>
            </a:extLst>
          </p:cNvPr>
          <p:cNvSpPr>
            <a:spLocks noGrp="1"/>
          </p:cNvSpPr>
          <p:nvPr>
            <p:ph idx="1"/>
          </p:nvPr>
        </p:nvSpPr>
        <p:spPr>
          <a:xfrm>
            <a:off x="4694761" y="2138901"/>
            <a:ext cx="7179231" cy="3635693"/>
          </a:xfrm>
        </p:spPr>
        <p:txBody>
          <a:bodyPr>
            <a:normAutofit/>
          </a:bodyPr>
          <a:lstStyle/>
          <a:p>
            <a:pPr marL="342900" indent="-342900" algn="just">
              <a:buAutoNum type="arabicPeriod"/>
            </a:pPr>
            <a:r>
              <a:rPr lang="en-GB" b="0" dirty="0"/>
              <a:t>If there are no documents available and it is impossible to determine someone's age, what presumption should the police authority </a:t>
            </a:r>
            <a:r>
              <a:rPr lang="pl-PL" b="0" dirty="0" err="1"/>
              <a:t>make</a:t>
            </a:r>
            <a:r>
              <a:rPr lang="en-GB" b="0" dirty="0"/>
              <a:t>?</a:t>
            </a:r>
            <a:endParaRPr lang="pl-PL" b="0" dirty="0"/>
          </a:p>
          <a:p>
            <a:pPr marL="342900" indent="-342900" algn="just">
              <a:buAutoNum type="arabicPeriod"/>
            </a:pPr>
            <a:r>
              <a:rPr lang="pl-PL" b="0" dirty="0" err="1"/>
              <a:t>What</a:t>
            </a:r>
            <a:r>
              <a:rPr lang="pl-PL" b="0" dirty="0"/>
              <a:t> </a:t>
            </a:r>
            <a:r>
              <a:rPr lang="pl-PL" b="0" dirty="0" err="1"/>
              <a:t>are</a:t>
            </a:r>
            <a:r>
              <a:rPr lang="pl-PL" b="0" dirty="0"/>
              <a:t> the </a:t>
            </a:r>
            <a:r>
              <a:rPr lang="pl-PL" b="0" dirty="0" err="1"/>
              <a:t>rights</a:t>
            </a:r>
            <a:r>
              <a:rPr lang="pl-PL" b="0" dirty="0"/>
              <a:t> of </a:t>
            </a:r>
            <a:r>
              <a:rPr lang="pl-PL" b="0" dirty="0" err="1"/>
              <a:t>arrested</a:t>
            </a:r>
            <a:r>
              <a:rPr lang="pl-PL" b="0" dirty="0"/>
              <a:t> </a:t>
            </a:r>
            <a:r>
              <a:rPr lang="pl-PL" b="0" dirty="0" err="1"/>
              <a:t>child</a:t>
            </a:r>
            <a:r>
              <a:rPr lang="pl-PL" b="0" dirty="0"/>
              <a:t>? </a:t>
            </a:r>
            <a:endParaRPr lang="en-GB" b="0" dirty="0"/>
          </a:p>
        </p:txBody>
      </p:sp>
    </p:spTree>
    <p:extLst>
      <p:ext uri="{BB962C8B-B14F-4D97-AF65-F5344CB8AC3E}">
        <p14:creationId xmlns:p14="http://schemas.microsoft.com/office/powerpoint/2010/main" val="1598316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8" y="1767385"/>
            <a:ext cx="12188950" cy="436728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B6F2E46-E046-0692-1445-A7E8ECD167A4}"/>
              </a:ext>
            </a:extLst>
          </p:cNvPr>
          <p:cNvSpPr>
            <a:spLocks noGrp="1"/>
          </p:cNvSpPr>
          <p:nvPr>
            <p:ph type="title"/>
          </p:nvPr>
        </p:nvSpPr>
        <p:spPr>
          <a:xfrm>
            <a:off x="642918" y="2138901"/>
            <a:ext cx="3411973" cy="3635693"/>
          </a:xfrm>
        </p:spPr>
        <p:txBody>
          <a:bodyPr>
            <a:normAutofit/>
          </a:bodyPr>
          <a:lstStyle/>
          <a:p>
            <a:r>
              <a:rPr lang="pl-PL" dirty="0"/>
              <a:t>Case </a:t>
            </a:r>
            <a:r>
              <a:rPr lang="pl-PL" dirty="0" err="1"/>
              <a:t>study</a:t>
            </a:r>
            <a:r>
              <a:rPr lang="pl-PL" dirty="0"/>
              <a:t> </a:t>
            </a:r>
            <a:endParaRPr lang="en-GB" dirty="0"/>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94069" y="6167615"/>
            <a:ext cx="77948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F20013FA-92E0-679E-FB9A-CC409B60F57F}"/>
              </a:ext>
            </a:extLst>
          </p:cNvPr>
          <p:cNvSpPr>
            <a:spLocks noGrp="1"/>
          </p:cNvSpPr>
          <p:nvPr>
            <p:ph idx="1"/>
          </p:nvPr>
        </p:nvSpPr>
        <p:spPr>
          <a:xfrm>
            <a:off x="4694761" y="2138901"/>
            <a:ext cx="7179231" cy="3635693"/>
          </a:xfrm>
        </p:spPr>
        <p:txBody>
          <a:bodyPr>
            <a:normAutofit fontScale="92500" lnSpcReduction="10000"/>
          </a:bodyPr>
          <a:lstStyle/>
          <a:p>
            <a:pPr algn="just"/>
            <a:r>
              <a:rPr lang="en-GB" b="0" dirty="0"/>
              <a:t>The lawyer was not provided to Gale because the public prosecutor decided that the circumstances of the case were clear, and there was no need to involve another person in the process. The prosecutor interrogated Gale, who decided to remain silent but asked to inform his mother of the arrest. After the statement about exercising the right to remain silent, the public prosecutor decided that there was no need to create a protocol or record the interrogation.</a:t>
            </a:r>
            <a:r>
              <a:rPr lang="pl-PL" b="0" dirty="0"/>
              <a:t> </a:t>
            </a:r>
            <a:r>
              <a:rPr lang="en-GB" b="0" dirty="0"/>
              <a:t>Shortly after, the act of indictment was issued to the court.</a:t>
            </a:r>
          </a:p>
        </p:txBody>
      </p:sp>
    </p:spTree>
    <p:extLst>
      <p:ext uri="{BB962C8B-B14F-4D97-AF65-F5344CB8AC3E}">
        <p14:creationId xmlns:p14="http://schemas.microsoft.com/office/powerpoint/2010/main" val="9139292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9405E2-1A96-4DBA-A9DC-4C2A1B421C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a:extLst>
              <a:ext uri="{FF2B5EF4-FFF2-40B4-BE49-F238E27FC236}">
                <a16:creationId xmlns:a16="http://schemas.microsoft.com/office/drawing/2014/main" id="{79855050-A75B-4DD0-9B56-8B1C7722D8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048" y="1767385"/>
            <a:ext cx="12188950" cy="4367284"/>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ytuł 1">
            <a:extLst>
              <a:ext uri="{FF2B5EF4-FFF2-40B4-BE49-F238E27FC236}">
                <a16:creationId xmlns:a16="http://schemas.microsoft.com/office/drawing/2014/main" id="{CB6F2E46-E046-0692-1445-A7E8ECD167A4}"/>
              </a:ext>
            </a:extLst>
          </p:cNvPr>
          <p:cNvSpPr>
            <a:spLocks noGrp="1"/>
          </p:cNvSpPr>
          <p:nvPr>
            <p:ph type="title"/>
          </p:nvPr>
        </p:nvSpPr>
        <p:spPr>
          <a:xfrm>
            <a:off x="642918" y="2138901"/>
            <a:ext cx="3411973" cy="3635693"/>
          </a:xfrm>
        </p:spPr>
        <p:txBody>
          <a:bodyPr>
            <a:normAutofit/>
          </a:bodyPr>
          <a:lstStyle/>
          <a:p>
            <a:r>
              <a:rPr lang="pl-PL" dirty="0"/>
              <a:t>Case </a:t>
            </a:r>
            <a:r>
              <a:rPr lang="pl-PL" dirty="0" err="1"/>
              <a:t>study</a:t>
            </a:r>
            <a:r>
              <a:rPr lang="pl-PL" dirty="0"/>
              <a:t> </a:t>
            </a:r>
            <a:endParaRPr lang="en-GB" dirty="0"/>
          </a:p>
        </p:txBody>
      </p:sp>
      <p:sp>
        <p:nvSpPr>
          <p:cNvPr id="12" name="Rectangle 11">
            <a:extLst>
              <a:ext uri="{FF2B5EF4-FFF2-40B4-BE49-F238E27FC236}">
                <a16:creationId xmlns:a16="http://schemas.microsoft.com/office/drawing/2014/main" id="{BCF4857D-F003-4CA1-82AB-00900B100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4426072" cy="1804072"/>
          </a:xfrm>
          <a:prstGeom prst="rect">
            <a:avLst/>
          </a:prstGeom>
          <a:solidFill>
            <a:schemeClr val="bg2">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5E6738EB-6FF0-4AF9-8462-57F4494B88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1753806"/>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B791336-FCAA-4174-9303-B3F3748611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394069" y="6167615"/>
            <a:ext cx="7794882" cy="690385"/>
          </a:xfrm>
          <a:prstGeom prst="rect">
            <a:avLst/>
          </a:pr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CA212158-300D-44D0-9CCE-472C3F669E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25" y="6109423"/>
            <a:ext cx="12188951" cy="6400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988521F4-D44A-42C5-9BDB-5CA25554098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94070" y="0"/>
            <a:ext cx="6400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ymbol zastępczy zawartości 2">
            <a:extLst>
              <a:ext uri="{FF2B5EF4-FFF2-40B4-BE49-F238E27FC236}">
                <a16:creationId xmlns:a16="http://schemas.microsoft.com/office/drawing/2014/main" id="{F20013FA-92E0-679E-FB9A-CC409B60F57F}"/>
              </a:ext>
            </a:extLst>
          </p:cNvPr>
          <p:cNvSpPr>
            <a:spLocks noGrp="1"/>
          </p:cNvSpPr>
          <p:nvPr>
            <p:ph idx="1"/>
          </p:nvPr>
        </p:nvSpPr>
        <p:spPr>
          <a:xfrm>
            <a:off x="4694761" y="2138901"/>
            <a:ext cx="7179231" cy="3635693"/>
          </a:xfrm>
        </p:spPr>
        <p:txBody>
          <a:bodyPr>
            <a:normAutofit/>
          </a:bodyPr>
          <a:lstStyle/>
          <a:p>
            <a:pPr marL="342900" indent="-342900" algn="just">
              <a:buAutoNum type="arabicPeriod"/>
            </a:pPr>
            <a:r>
              <a:rPr lang="pl-PL" b="0" dirty="0"/>
              <a:t>How do </a:t>
            </a:r>
            <a:r>
              <a:rPr lang="pl-PL" b="0" dirty="0" err="1"/>
              <a:t>you</a:t>
            </a:r>
            <a:r>
              <a:rPr lang="pl-PL" b="0" dirty="0"/>
              <a:t> </a:t>
            </a:r>
            <a:r>
              <a:rPr lang="pl-PL" b="0" dirty="0" err="1"/>
              <a:t>assess</a:t>
            </a:r>
            <a:r>
              <a:rPr lang="pl-PL" b="0" dirty="0"/>
              <a:t> the </a:t>
            </a:r>
            <a:r>
              <a:rPr lang="pl-PL" b="0" dirty="0" err="1"/>
              <a:t>activity</a:t>
            </a:r>
            <a:r>
              <a:rPr lang="pl-PL" b="0" dirty="0"/>
              <a:t> of the public </a:t>
            </a:r>
            <a:r>
              <a:rPr lang="pl-PL" b="0" dirty="0" err="1"/>
              <a:t>prosecutor</a:t>
            </a:r>
            <a:r>
              <a:rPr lang="pl-PL" b="0" dirty="0"/>
              <a:t>? </a:t>
            </a:r>
          </a:p>
          <a:p>
            <a:pPr marL="342900" indent="-342900" algn="just">
              <a:buAutoNum type="arabicPeriod"/>
            </a:pPr>
            <a:r>
              <a:rPr lang="pl-PL" b="0" dirty="0"/>
              <a:t>Was </a:t>
            </a:r>
            <a:r>
              <a:rPr lang="pl-PL" b="0" dirty="0" err="1"/>
              <a:t>his</a:t>
            </a:r>
            <a:r>
              <a:rPr lang="pl-PL" b="0" dirty="0"/>
              <a:t> </a:t>
            </a:r>
            <a:r>
              <a:rPr lang="pl-PL" b="0" dirty="0" err="1"/>
              <a:t>action</a:t>
            </a:r>
            <a:r>
              <a:rPr lang="pl-PL" b="0" dirty="0"/>
              <a:t> in </a:t>
            </a:r>
            <a:r>
              <a:rPr lang="pl-PL" b="0" dirty="0" err="1"/>
              <a:t>accordance</a:t>
            </a:r>
            <a:r>
              <a:rPr lang="pl-PL" b="0" dirty="0"/>
              <a:t> with the </a:t>
            </a:r>
            <a:r>
              <a:rPr lang="pl-PL" b="0" dirty="0" err="1"/>
              <a:t>directive</a:t>
            </a:r>
            <a:r>
              <a:rPr lang="pl-PL" b="0" dirty="0"/>
              <a:t>?</a:t>
            </a:r>
            <a:endParaRPr lang="en-GB" b="0" dirty="0"/>
          </a:p>
        </p:txBody>
      </p:sp>
    </p:spTree>
    <p:extLst>
      <p:ext uri="{BB962C8B-B14F-4D97-AF65-F5344CB8AC3E}">
        <p14:creationId xmlns:p14="http://schemas.microsoft.com/office/powerpoint/2010/main" val="39157329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008D47E-DD5F-AC6A-7CCA-DB77B794C9B9}"/>
              </a:ext>
            </a:extLst>
          </p:cNvPr>
          <p:cNvSpPr>
            <a:spLocks noGrp="1"/>
          </p:cNvSpPr>
          <p:nvPr>
            <p:ph type="title"/>
          </p:nvPr>
        </p:nvSpPr>
        <p:spPr/>
        <p:txBody>
          <a:bodyPr/>
          <a:lstStyle/>
          <a:p>
            <a:r>
              <a:rPr lang="en-US" dirty="0"/>
              <a:t>Child as an accused in criminal procedure</a:t>
            </a:r>
          </a:p>
        </p:txBody>
      </p:sp>
      <p:sp>
        <p:nvSpPr>
          <p:cNvPr id="3" name="Symbol zastępczy zawartości 2">
            <a:extLst>
              <a:ext uri="{FF2B5EF4-FFF2-40B4-BE49-F238E27FC236}">
                <a16:creationId xmlns:a16="http://schemas.microsoft.com/office/drawing/2014/main" id="{35D77FDE-6D93-4575-0676-C2A6691E50FC}"/>
              </a:ext>
            </a:extLst>
          </p:cNvPr>
          <p:cNvSpPr>
            <a:spLocks noGrp="1"/>
          </p:cNvSpPr>
          <p:nvPr>
            <p:ph idx="1"/>
          </p:nvPr>
        </p:nvSpPr>
        <p:spPr>
          <a:xfrm>
            <a:off x="5376671" y="705113"/>
            <a:ext cx="6172412" cy="5776967"/>
          </a:xfrm>
        </p:spPr>
        <p:txBody>
          <a:bodyPr>
            <a:normAutofit fontScale="92500" lnSpcReduction="10000"/>
          </a:bodyPr>
          <a:lstStyle/>
          <a:p>
            <a:pPr algn="just"/>
            <a:r>
              <a:rPr lang="en-GB" b="1" i="0" dirty="0">
                <a:solidFill>
                  <a:schemeClr val="tx1"/>
                </a:solidFill>
                <a:effectLst/>
                <a:latin typeface="+mj-lt"/>
              </a:rPr>
              <a:t>Juvenile justice</a:t>
            </a:r>
            <a:r>
              <a:rPr lang="en-GB" b="0" i="0" dirty="0">
                <a:solidFill>
                  <a:schemeClr val="tx1"/>
                </a:solidFill>
                <a:effectLst/>
                <a:latin typeface="+mj-lt"/>
              </a:rPr>
              <a:t>, system of laws, policies, and procedures intended to regulate the processing and treatment of nonadult offenders for violations of </a:t>
            </a:r>
            <a:r>
              <a:rPr lang="en-GB" b="0" dirty="0">
                <a:solidFill>
                  <a:schemeClr val="tx1"/>
                </a:solidFill>
                <a:latin typeface="+mj-lt"/>
              </a:rPr>
              <a:t>law</a:t>
            </a:r>
            <a:r>
              <a:rPr lang="en-GB" b="0" i="0" dirty="0">
                <a:solidFill>
                  <a:schemeClr val="tx1"/>
                </a:solidFill>
                <a:effectLst/>
                <a:latin typeface="+mj-lt"/>
              </a:rPr>
              <a:t> and to provide legal remedies that protect their interests in situations of conflict or neglect. </a:t>
            </a:r>
            <a:r>
              <a:rPr lang="en-GB" i="0" dirty="0">
                <a:solidFill>
                  <a:schemeClr val="tx1"/>
                </a:solidFill>
                <a:effectLst/>
                <a:latin typeface="+mj-lt"/>
              </a:rPr>
              <a:t>Punishable offenses that are classified as criminal offenses </a:t>
            </a:r>
            <a:r>
              <a:rPr lang="en-GB" b="0" i="0" dirty="0">
                <a:solidFill>
                  <a:schemeClr val="tx1"/>
                </a:solidFill>
                <a:effectLst/>
                <a:latin typeface="+mj-lt"/>
              </a:rPr>
              <a:t>for adults are referred to as </a:t>
            </a:r>
            <a:r>
              <a:rPr lang="en-GB" dirty="0">
                <a:solidFill>
                  <a:schemeClr val="tx1"/>
                </a:solidFill>
                <a:latin typeface="+mj-lt"/>
              </a:rPr>
              <a:t>delinquency</a:t>
            </a:r>
            <a:r>
              <a:rPr lang="en-GB" b="0" i="0" dirty="0">
                <a:solidFill>
                  <a:schemeClr val="tx1"/>
                </a:solidFill>
                <a:effectLst/>
                <a:latin typeface="+mj-lt"/>
              </a:rPr>
              <a:t> when committed by juveniles, whereas juvenile offenses </a:t>
            </a:r>
            <a:r>
              <a:rPr lang="en-GB" b="0" i="0" strike="noStrike" dirty="0">
                <a:solidFill>
                  <a:schemeClr val="tx1"/>
                </a:solidFill>
                <a:effectLst/>
                <a:latin typeface="+mj-lt"/>
              </a:rPr>
              <a:t>mandati</a:t>
            </a:r>
            <a:r>
              <a:rPr lang="en-GB" b="0" i="0" strike="noStrike" dirty="0">
                <a:solidFill>
                  <a:schemeClr val="tx1"/>
                </a:solidFill>
                <a:effectLst/>
                <a:latin typeface="+mj-lt"/>
                <a:hlinkClick r:id="rId2">
                  <a:extLst>
                    <a:ext uri="{A12FA001-AC4F-418D-AE19-62706E023703}">
                      <ahyp:hlinkClr xmlns:ahyp="http://schemas.microsoft.com/office/drawing/2018/hyperlinkcolor" val="tx"/>
                    </a:ext>
                  </a:extLst>
                </a:hlinkClick>
              </a:rPr>
              <a:t>n</a:t>
            </a:r>
            <a:r>
              <a:rPr lang="en-GB" b="0" dirty="0">
                <a:solidFill>
                  <a:schemeClr val="tx1"/>
                </a:solidFill>
                <a:latin typeface="+mj-lt"/>
                <a:hlinkClick r:id="rId2">
                  <a:extLst>
                    <a:ext uri="{A12FA001-AC4F-418D-AE19-62706E023703}">
                      <ahyp:hlinkClr xmlns:ahyp="http://schemas.microsoft.com/office/drawing/2018/hyperlinkcolor" val="tx"/>
                    </a:ext>
                  </a:extLst>
                </a:hlinkClick>
              </a:rPr>
              <a:t>g</a:t>
            </a:r>
            <a:r>
              <a:rPr lang="en-GB" b="0" i="0" dirty="0">
                <a:solidFill>
                  <a:schemeClr val="tx1"/>
                </a:solidFill>
                <a:effectLst/>
                <a:latin typeface="+mj-lt"/>
              </a:rPr>
              <a:t> legal intervention only are referred to as status offenses. </a:t>
            </a:r>
            <a:endParaRPr lang="pl-PL" b="0" i="0" dirty="0">
              <a:solidFill>
                <a:schemeClr val="tx1"/>
              </a:solidFill>
              <a:effectLst/>
              <a:latin typeface="+mj-lt"/>
            </a:endParaRPr>
          </a:p>
          <a:p>
            <a:pPr algn="just"/>
            <a:r>
              <a:rPr lang="en-GB" b="0" i="0" dirty="0">
                <a:solidFill>
                  <a:schemeClr val="tx1"/>
                </a:solidFill>
                <a:effectLst/>
                <a:latin typeface="+mj-lt"/>
              </a:rPr>
              <a:t>Children are also subject to specialized laws, procedures, and policies </a:t>
            </a:r>
            <a:r>
              <a:rPr lang="en-GB" i="0" dirty="0">
                <a:solidFill>
                  <a:schemeClr val="tx1"/>
                </a:solidFill>
                <a:effectLst/>
                <a:latin typeface="+mj-lt"/>
              </a:rPr>
              <a:t>designed to protect their interests when parents or other legal guardians are unavailable, negligent, or involved in custodial disputes.</a:t>
            </a:r>
            <a:endParaRPr lang="en-US" dirty="0">
              <a:solidFill>
                <a:schemeClr val="tx1"/>
              </a:solidFill>
              <a:latin typeface="+mj-lt"/>
            </a:endParaRPr>
          </a:p>
        </p:txBody>
      </p:sp>
    </p:spTree>
    <p:extLst>
      <p:ext uri="{BB962C8B-B14F-4D97-AF65-F5344CB8AC3E}">
        <p14:creationId xmlns:p14="http://schemas.microsoft.com/office/powerpoint/2010/main" val="16911016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0E444C-3D86-E9D2-AD72-C1EB46E2D357}"/>
              </a:ext>
            </a:extLst>
          </p:cNvPr>
          <p:cNvSpPr>
            <a:spLocks noGrp="1"/>
          </p:cNvSpPr>
          <p:nvPr>
            <p:ph type="title"/>
          </p:nvPr>
        </p:nvSpPr>
        <p:spPr/>
        <p:txBody>
          <a:bodyPr/>
          <a:lstStyle/>
          <a:p>
            <a:r>
              <a:rPr lang="en-US" dirty="0"/>
              <a:t>Age of criminal responsibility </a:t>
            </a:r>
          </a:p>
        </p:txBody>
      </p:sp>
      <p:sp>
        <p:nvSpPr>
          <p:cNvPr id="3" name="Symbol zastępczy zawartości 2">
            <a:extLst>
              <a:ext uri="{FF2B5EF4-FFF2-40B4-BE49-F238E27FC236}">
                <a16:creationId xmlns:a16="http://schemas.microsoft.com/office/drawing/2014/main" id="{DF9020FD-86FA-223F-6CCB-C5052FA59D14}"/>
              </a:ext>
            </a:extLst>
          </p:cNvPr>
          <p:cNvSpPr>
            <a:spLocks noGrp="1"/>
          </p:cNvSpPr>
          <p:nvPr>
            <p:ph idx="1"/>
          </p:nvPr>
        </p:nvSpPr>
        <p:spPr/>
        <p:txBody>
          <a:bodyPr>
            <a:normAutofit fontScale="92500" lnSpcReduction="10000"/>
          </a:bodyPr>
          <a:lstStyle/>
          <a:p>
            <a:pPr algn="just"/>
            <a:r>
              <a:rPr lang="en-US" b="0" dirty="0">
                <a:hlinkClick r:id="rId2"/>
              </a:rPr>
              <a:t>https://archive.crin.org/en/home/ages/europe.html</a:t>
            </a:r>
            <a:r>
              <a:rPr lang="pl-PL" b="0" dirty="0"/>
              <a:t> </a:t>
            </a:r>
          </a:p>
          <a:p>
            <a:pPr algn="just"/>
            <a:r>
              <a:rPr lang="en-GB" b="0" dirty="0"/>
              <a:t>There are no common standards in Europe or the EU on the age of criminal responsibility. The age varies from 10 years old in Northern Ireland and the UK to 16/17 years old in Scandinavian countries and e.g. Poland.</a:t>
            </a:r>
            <a:endParaRPr lang="pl-PL" b="0" dirty="0"/>
          </a:p>
          <a:p>
            <a:pPr algn="just"/>
            <a:r>
              <a:rPr lang="en-GB" b="0" dirty="0"/>
              <a:t>Italy - Children under the age of 14 cannot be held criminally liable for any offence and persons aged 14 to 17 (inclusive) can only be held criminally liable where they have been judged capable of forming the necessary criminal intent in relation to the specific offence</a:t>
            </a:r>
            <a:endParaRPr lang="en-US" b="0" dirty="0"/>
          </a:p>
        </p:txBody>
      </p:sp>
    </p:spTree>
    <p:extLst>
      <p:ext uri="{BB962C8B-B14F-4D97-AF65-F5344CB8AC3E}">
        <p14:creationId xmlns:p14="http://schemas.microsoft.com/office/powerpoint/2010/main" val="20609836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00E444C-3D86-E9D2-AD72-C1EB46E2D357}"/>
              </a:ext>
            </a:extLst>
          </p:cNvPr>
          <p:cNvSpPr>
            <a:spLocks noGrp="1"/>
          </p:cNvSpPr>
          <p:nvPr>
            <p:ph type="title"/>
          </p:nvPr>
        </p:nvSpPr>
        <p:spPr/>
        <p:txBody>
          <a:bodyPr/>
          <a:lstStyle/>
          <a:p>
            <a:r>
              <a:rPr lang="en-US" dirty="0"/>
              <a:t>Age of criminal responsibility </a:t>
            </a:r>
          </a:p>
        </p:txBody>
      </p:sp>
      <p:sp>
        <p:nvSpPr>
          <p:cNvPr id="3" name="Symbol zastępczy zawartości 2">
            <a:extLst>
              <a:ext uri="{FF2B5EF4-FFF2-40B4-BE49-F238E27FC236}">
                <a16:creationId xmlns:a16="http://schemas.microsoft.com/office/drawing/2014/main" id="{DF9020FD-86FA-223F-6CCB-C5052FA59D14}"/>
              </a:ext>
            </a:extLst>
          </p:cNvPr>
          <p:cNvSpPr>
            <a:spLocks noGrp="1"/>
          </p:cNvSpPr>
          <p:nvPr>
            <p:ph idx="1"/>
          </p:nvPr>
        </p:nvSpPr>
        <p:spPr/>
        <p:txBody>
          <a:bodyPr>
            <a:normAutofit/>
          </a:bodyPr>
          <a:lstStyle/>
          <a:p>
            <a:pPr algn="just"/>
            <a:r>
              <a:rPr lang="pl-PL" b="0" i="0" dirty="0">
                <a:solidFill>
                  <a:srgbClr val="58595B"/>
                </a:solidFill>
                <a:effectLst/>
                <a:latin typeface="times new roman" panose="02020603050405020304" pitchFamily="18" charset="0"/>
              </a:rPr>
              <a:t>Portugal - </a:t>
            </a:r>
            <a:r>
              <a:rPr lang="en-GB" b="0" i="0" dirty="0">
                <a:solidFill>
                  <a:srgbClr val="58595B"/>
                </a:solidFill>
                <a:effectLst/>
                <a:latin typeface="times new roman" panose="02020603050405020304" pitchFamily="18" charset="0"/>
              </a:rPr>
              <a:t>Persons under the age of 16 cannot be held criminally liable. Persons aged between 12 and 16 can be subject to penalties under the Guardianship and Education Law, which allows for the detention of children in closed educational centres. [Criminal Code, Article 19; Lei Tutelar </a:t>
            </a:r>
            <a:r>
              <a:rPr lang="en-GB" b="0" i="0" dirty="0" err="1">
                <a:solidFill>
                  <a:srgbClr val="58595B"/>
                </a:solidFill>
                <a:effectLst/>
                <a:latin typeface="times new roman" panose="02020603050405020304" pitchFamily="18" charset="0"/>
              </a:rPr>
              <a:t>Educativa</a:t>
            </a:r>
            <a:r>
              <a:rPr lang="en-GB" b="0" i="0" dirty="0">
                <a:solidFill>
                  <a:srgbClr val="58595B"/>
                </a:solidFill>
                <a:effectLst/>
                <a:latin typeface="times new roman" panose="02020603050405020304" pitchFamily="18" charset="0"/>
              </a:rPr>
              <a:t> 1999 (Guardianship and Education Law), Articles 1 and 4]</a:t>
            </a:r>
          </a:p>
          <a:p>
            <a:pPr algn="just"/>
            <a:br>
              <a:rPr lang="en-GB" dirty="0"/>
            </a:br>
            <a:endParaRPr lang="en-US" b="0" dirty="0"/>
          </a:p>
        </p:txBody>
      </p:sp>
    </p:spTree>
    <p:extLst>
      <p:ext uri="{BB962C8B-B14F-4D97-AF65-F5344CB8AC3E}">
        <p14:creationId xmlns:p14="http://schemas.microsoft.com/office/powerpoint/2010/main" val="2388379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76F566B-FA61-A5CA-8413-884E93EE228C}"/>
              </a:ext>
            </a:extLst>
          </p:cNvPr>
          <p:cNvSpPr>
            <a:spLocks noGrp="1"/>
          </p:cNvSpPr>
          <p:nvPr>
            <p:ph type="title"/>
          </p:nvPr>
        </p:nvSpPr>
        <p:spPr/>
        <p:txBody>
          <a:bodyPr/>
          <a:lstStyle/>
          <a:p>
            <a:r>
              <a:rPr lang="en-US" dirty="0"/>
              <a:t>Children as a perpetrators</a:t>
            </a:r>
          </a:p>
        </p:txBody>
      </p:sp>
      <p:sp>
        <p:nvSpPr>
          <p:cNvPr id="3" name="Symbol zastępczy zawartości 2">
            <a:extLst>
              <a:ext uri="{FF2B5EF4-FFF2-40B4-BE49-F238E27FC236}">
                <a16:creationId xmlns:a16="http://schemas.microsoft.com/office/drawing/2014/main" id="{87AD8F4E-DC4E-0FC6-1572-8AA90DE3D4E3}"/>
              </a:ext>
            </a:extLst>
          </p:cNvPr>
          <p:cNvSpPr>
            <a:spLocks noGrp="1"/>
          </p:cNvSpPr>
          <p:nvPr>
            <p:ph idx="1"/>
          </p:nvPr>
        </p:nvSpPr>
        <p:spPr/>
        <p:txBody>
          <a:bodyPr/>
          <a:lstStyle/>
          <a:p>
            <a:r>
              <a:rPr lang="en-US" b="0" dirty="0">
                <a:hlinkClick r:id="rId2"/>
              </a:rPr>
              <a:t>https://eu.usatoday.com/story/opinion/policing/spotlight/2019/05/29/juvenile-justice-infant-death-10-year-old/1225469001/</a:t>
            </a:r>
            <a:endParaRPr lang="pl-PL" b="0" dirty="0"/>
          </a:p>
          <a:p>
            <a:r>
              <a:rPr lang="en-US" b="0" dirty="0">
                <a:hlinkClick r:id="rId3"/>
              </a:rPr>
              <a:t>https://en.wikipedia.org/wiki/Murder_of_James_Bulger</a:t>
            </a:r>
            <a:endParaRPr lang="pl-PL" b="0" dirty="0"/>
          </a:p>
          <a:p>
            <a:r>
              <a:rPr lang="en-US" b="0" dirty="0">
                <a:hlinkClick r:id="rId4"/>
              </a:rPr>
              <a:t>https://eu.amarillo.com/story/news/nation-world/2012/10/22/11-year-old-accused-maine-baby-death-arraigned/13110462007/</a:t>
            </a:r>
            <a:r>
              <a:rPr lang="pl-PL" b="0" dirty="0"/>
              <a:t> </a:t>
            </a:r>
            <a:endParaRPr lang="en-US" b="0" dirty="0"/>
          </a:p>
        </p:txBody>
      </p:sp>
    </p:spTree>
    <p:extLst>
      <p:ext uri="{BB962C8B-B14F-4D97-AF65-F5344CB8AC3E}">
        <p14:creationId xmlns:p14="http://schemas.microsoft.com/office/powerpoint/2010/main" val="24442042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82981D8-65E1-10FF-4973-B8AAA54AC50B}"/>
              </a:ext>
            </a:extLst>
          </p:cNvPr>
          <p:cNvSpPr>
            <a:spLocks noGrp="1"/>
          </p:cNvSpPr>
          <p:nvPr>
            <p:ph type="title"/>
          </p:nvPr>
        </p:nvSpPr>
        <p:spPr/>
        <p:txBody>
          <a:bodyPr/>
          <a:lstStyle/>
          <a:p>
            <a:r>
              <a:rPr lang="en-US" dirty="0"/>
              <a:t>Systems/models of criminal proceedings </a:t>
            </a:r>
            <a:r>
              <a:rPr lang="en-US" dirty="0" err="1"/>
              <a:t>fof</a:t>
            </a:r>
            <a:r>
              <a:rPr lang="en-US" dirty="0"/>
              <a:t> juvenile </a:t>
            </a:r>
          </a:p>
        </p:txBody>
      </p:sp>
      <p:sp>
        <p:nvSpPr>
          <p:cNvPr id="3" name="Symbol zastępczy zawartości 2">
            <a:extLst>
              <a:ext uri="{FF2B5EF4-FFF2-40B4-BE49-F238E27FC236}">
                <a16:creationId xmlns:a16="http://schemas.microsoft.com/office/drawing/2014/main" id="{80E3A9DC-53CE-428E-58BD-4D8C3964505C}"/>
              </a:ext>
            </a:extLst>
          </p:cNvPr>
          <p:cNvSpPr>
            <a:spLocks noGrp="1"/>
          </p:cNvSpPr>
          <p:nvPr>
            <p:ph idx="1"/>
          </p:nvPr>
        </p:nvSpPr>
        <p:spPr/>
        <p:txBody>
          <a:bodyPr/>
          <a:lstStyle/>
          <a:p>
            <a:pPr algn="just"/>
            <a:r>
              <a:rPr lang="en-GB" b="0" dirty="0"/>
              <a:t>Different/separate proceedings were created especially for young perpetrators if they </a:t>
            </a:r>
            <a:r>
              <a:rPr lang="en-GB" b="0" dirty="0" err="1"/>
              <a:t>commited</a:t>
            </a:r>
            <a:r>
              <a:rPr lang="en-GB" b="0" dirty="0"/>
              <a:t> a crime before achieving the age of criminal responsibility</a:t>
            </a:r>
            <a:r>
              <a:rPr lang="pl-PL" b="0" dirty="0"/>
              <a:t> </a:t>
            </a:r>
            <a:r>
              <a:rPr lang="pl-PL" b="0" dirty="0">
                <a:sym typeface="Wingdings" panose="05000000000000000000" pitchFamily="2" charset="2"/>
              </a:rPr>
              <a:t> </a:t>
            </a:r>
            <a:r>
              <a:rPr lang="pl-PL" b="0" dirty="0" err="1">
                <a:sym typeface="Wingdings" panose="05000000000000000000" pitchFamily="2" charset="2"/>
              </a:rPr>
              <a:t>welfare</a:t>
            </a:r>
            <a:r>
              <a:rPr lang="pl-PL" b="0" dirty="0">
                <a:sym typeface="Wingdings" panose="05000000000000000000" pitchFamily="2" charset="2"/>
              </a:rPr>
              <a:t> model</a:t>
            </a:r>
            <a:endParaRPr lang="pl-PL" b="0" dirty="0"/>
          </a:p>
          <a:p>
            <a:pPr algn="just"/>
            <a:r>
              <a:rPr lang="en-GB" b="0" dirty="0"/>
              <a:t>After achieving the age of criminal responsibility - additional/special guarantees in criminal proceedings </a:t>
            </a:r>
            <a:endParaRPr lang="pl-PL" b="0" dirty="0"/>
          </a:p>
          <a:p>
            <a:pPr algn="just"/>
            <a:r>
              <a:rPr lang="en-GB" b="0" dirty="0"/>
              <a:t>There is also a trend allowing more lenient punishment for young adults (people up to 21 years old)</a:t>
            </a:r>
            <a:endParaRPr lang="en-US" b="0" dirty="0"/>
          </a:p>
        </p:txBody>
      </p:sp>
    </p:spTree>
    <p:extLst>
      <p:ext uri="{BB962C8B-B14F-4D97-AF65-F5344CB8AC3E}">
        <p14:creationId xmlns:p14="http://schemas.microsoft.com/office/powerpoint/2010/main" val="32296472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C321D2-8693-64EA-DE42-6FD9D73C4E70}"/>
              </a:ext>
            </a:extLst>
          </p:cNvPr>
          <p:cNvSpPr>
            <a:spLocks noGrp="1"/>
          </p:cNvSpPr>
          <p:nvPr>
            <p:ph type="title"/>
          </p:nvPr>
        </p:nvSpPr>
        <p:spPr/>
        <p:txBody>
          <a:bodyPr>
            <a:noAutofit/>
          </a:bodyPr>
          <a:lstStyle/>
          <a:p>
            <a:r>
              <a:rPr lang="en-GB" sz="2000" b="1" dirty="0">
                <a:solidFill>
                  <a:schemeClr val="tx1"/>
                </a:solidFill>
                <a:effectLst/>
                <a:latin typeface="open sans" panose="020B0606030504020204" pitchFamily="34" charset="0"/>
              </a:rPr>
              <a:t>Recommendation </a:t>
            </a:r>
            <a:r>
              <a:rPr lang="en-GB" sz="2000" dirty="0">
                <a:solidFill>
                  <a:schemeClr val="tx1"/>
                </a:solidFill>
                <a:latin typeface="open sans" panose="020B0606030504020204" pitchFamily="34" charset="0"/>
              </a:rPr>
              <a:t>Rec(2003)20</a:t>
            </a:r>
            <a:br>
              <a:rPr lang="en-GB" sz="2000" b="0" dirty="0">
                <a:solidFill>
                  <a:schemeClr val="tx1"/>
                </a:solidFill>
                <a:effectLst/>
                <a:latin typeface="open sans" panose="020B0606030504020204" pitchFamily="34" charset="0"/>
              </a:rPr>
            </a:br>
            <a:r>
              <a:rPr lang="en-GB" sz="2000" b="1" dirty="0">
                <a:solidFill>
                  <a:schemeClr val="tx1"/>
                </a:solidFill>
                <a:effectLst/>
                <a:latin typeface="open sans" panose="020B0606030504020204" pitchFamily="34" charset="0"/>
              </a:rPr>
              <a:t>of the Committee of Ministers to member states</a:t>
            </a:r>
            <a:br>
              <a:rPr lang="en-GB" sz="2000" b="0" dirty="0">
                <a:solidFill>
                  <a:schemeClr val="tx1"/>
                </a:solidFill>
                <a:effectLst/>
                <a:latin typeface="open sans" panose="020B0606030504020204" pitchFamily="34" charset="0"/>
              </a:rPr>
            </a:br>
            <a:r>
              <a:rPr lang="en-GB" sz="2000" b="1" dirty="0">
                <a:solidFill>
                  <a:schemeClr val="tx1"/>
                </a:solidFill>
                <a:effectLst/>
                <a:latin typeface="open sans" panose="020B0606030504020204" pitchFamily="34" charset="0"/>
              </a:rPr>
              <a:t>concerning new ways of dealing with juvenile delinquency and the role of juvenile justice</a:t>
            </a:r>
            <a:br>
              <a:rPr lang="en-GB" sz="2000" b="0" dirty="0">
                <a:solidFill>
                  <a:schemeClr val="tx1"/>
                </a:solidFill>
                <a:effectLst/>
                <a:latin typeface="open sans" panose="020B0606030504020204" pitchFamily="34" charset="0"/>
              </a:rPr>
            </a:br>
            <a:endParaRPr lang="en-US" sz="2000" dirty="0">
              <a:solidFill>
                <a:schemeClr val="tx1"/>
              </a:solidFill>
            </a:endParaRPr>
          </a:p>
        </p:txBody>
      </p:sp>
      <p:sp>
        <p:nvSpPr>
          <p:cNvPr id="3" name="Symbol zastępczy zawartości 2">
            <a:extLst>
              <a:ext uri="{FF2B5EF4-FFF2-40B4-BE49-F238E27FC236}">
                <a16:creationId xmlns:a16="http://schemas.microsoft.com/office/drawing/2014/main" id="{1D1BE7DB-7BAB-736D-ED15-5FDCE7ED562E}"/>
              </a:ext>
            </a:extLst>
          </p:cNvPr>
          <p:cNvSpPr>
            <a:spLocks noGrp="1"/>
          </p:cNvSpPr>
          <p:nvPr>
            <p:ph idx="1"/>
          </p:nvPr>
        </p:nvSpPr>
        <p:spPr/>
        <p:txBody>
          <a:bodyPr>
            <a:normAutofit fontScale="77500" lnSpcReduction="20000"/>
          </a:bodyPr>
          <a:lstStyle/>
          <a:p>
            <a:pPr algn="just"/>
            <a:r>
              <a:rPr lang="en-GB" b="0" i="0" dirty="0">
                <a:solidFill>
                  <a:srgbClr val="333333"/>
                </a:solidFill>
                <a:effectLst/>
                <a:latin typeface="open sans" panose="020B0606030504020204" pitchFamily="34" charset="0"/>
              </a:rPr>
              <a:t>For the purposes of this recommendation:</a:t>
            </a:r>
          </a:p>
          <a:p>
            <a:pPr algn="just"/>
            <a:r>
              <a:rPr lang="en-GB" b="0" i="0" dirty="0">
                <a:solidFill>
                  <a:srgbClr val="333333"/>
                </a:solidFill>
                <a:effectLst/>
                <a:latin typeface="open sans" panose="020B0606030504020204" pitchFamily="34" charset="0"/>
              </a:rPr>
              <a:t>- “</a:t>
            </a:r>
            <a:r>
              <a:rPr lang="en-GB" i="0" dirty="0">
                <a:solidFill>
                  <a:srgbClr val="333333"/>
                </a:solidFill>
                <a:effectLst/>
                <a:latin typeface="open sans" panose="020B0606030504020204" pitchFamily="34" charset="0"/>
              </a:rPr>
              <a:t>juveniles</a:t>
            </a:r>
            <a:r>
              <a:rPr lang="en-GB" b="0" i="0" dirty="0">
                <a:solidFill>
                  <a:srgbClr val="333333"/>
                </a:solidFill>
                <a:effectLst/>
                <a:latin typeface="open sans" panose="020B0606030504020204" pitchFamily="34" charset="0"/>
              </a:rPr>
              <a:t>” means persons who </a:t>
            </a:r>
            <a:r>
              <a:rPr lang="en-GB" i="0" dirty="0">
                <a:solidFill>
                  <a:srgbClr val="333333"/>
                </a:solidFill>
                <a:effectLst/>
                <a:latin typeface="open sans" panose="020B0606030504020204" pitchFamily="34" charset="0"/>
              </a:rPr>
              <a:t>have reached the age of criminal responsibility but not the age of majority</a:t>
            </a:r>
            <a:r>
              <a:rPr lang="en-GB" b="0" i="0" dirty="0">
                <a:solidFill>
                  <a:srgbClr val="333333"/>
                </a:solidFill>
                <a:effectLst/>
                <a:latin typeface="open sans" panose="020B0606030504020204" pitchFamily="34" charset="0"/>
              </a:rPr>
              <a:t>; however, this recommendation may also extend to those immediately below and above these ages; </a:t>
            </a:r>
          </a:p>
          <a:p>
            <a:pPr algn="just"/>
            <a:r>
              <a:rPr lang="en-GB" b="0" i="0" dirty="0">
                <a:solidFill>
                  <a:srgbClr val="333333"/>
                </a:solidFill>
                <a:effectLst/>
                <a:latin typeface="open sans" panose="020B0606030504020204" pitchFamily="34" charset="0"/>
              </a:rPr>
              <a:t>- “</a:t>
            </a:r>
            <a:r>
              <a:rPr lang="en-GB" b="0" i="0" dirty="0" err="1">
                <a:solidFill>
                  <a:srgbClr val="333333"/>
                </a:solidFill>
                <a:effectLst/>
                <a:latin typeface="open sans" panose="020B0606030504020204" pitchFamily="34" charset="0"/>
              </a:rPr>
              <a:t>delinquency”means</a:t>
            </a:r>
            <a:r>
              <a:rPr lang="en-GB" b="0" i="0" dirty="0">
                <a:solidFill>
                  <a:srgbClr val="333333"/>
                </a:solidFill>
                <a:effectLst/>
                <a:latin typeface="open sans" panose="020B0606030504020204" pitchFamily="34" charset="0"/>
              </a:rPr>
              <a:t> actions which are dealt with under criminal law. In some countries it also extends to antisocial and/or deviant behaviour which may be dealt with under administrative or civil law;</a:t>
            </a:r>
          </a:p>
          <a:p>
            <a:pPr algn="just"/>
            <a:r>
              <a:rPr lang="en-GB" b="0" i="0" dirty="0">
                <a:solidFill>
                  <a:srgbClr val="333333"/>
                </a:solidFill>
                <a:effectLst/>
                <a:latin typeface="open sans" panose="020B0606030504020204" pitchFamily="34" charset="0"/>
              </a:rPr>
              <a:t>- “</a:t>
            </a:r>
            <a:r>
              <a:rPr lang="en-GB" i="0" dirty="0">
                <a:solidFill>
                  <a:srgbClr val="333333"/>
                </a:solidFill>
                <a:effectLst/>
                <a:latin typeface="open sans" panose="020B0606030504020204" pitchFamily="34" charset="0"/>
              </a:rPr>
              <a:t>juvenile justice system” </a:t>
            </a:r>
            <a:r>
              <a:rPr lang="en-GB" b="0" i="0" dirty="0">
                <a:solidFill>
                  <a:srgbClr val="333333"/>
                </a:solidFill>
                <a:effectLst/>
                <a:latin typeface="open sans" panose="020B0606030504020204" pitchFamily="34" charset="0"/>
              </a:rPr>
              <a:t>is defined as the formal component of a wider approach for tackling youth crime. In addition to the youth court, it encompasses official bodies or agencies such as the police, the prosecution service, the legal profession, the probation service and penal institutions. It works closely with related agencies such as health, education, social and welfare services and non-governmental bodies, such as victim and witness support.</a:t>
            </a:r>
          </a:p>
          <a:p>
            <a:pPr algn="just"/>
            <a:endParaRPr lang="en-US" dirty="0"/>
          </a:p>
        </p:txBody>
      </p:sp>
    </p:spTree>
    <p:extLst>
      <p:ext uri="{BB962C8B-B14F-4D97-AF65-F5344CB8AC3E}">
        <p14:creationId xmlns:p14="http://schemas.microsoft.com/office/powerpoint/2010/main" val="1186219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C321D2-8693-64EA-DE42-6FD9D73C4E70}"/>
              </a:ext>
            </a:extLst>
          </p:cNvPr>
          <p:cNvSpPr>
            <a:spLocks noGrp="1"/>
          </p:cNvSpPr>
          <p:nvPr>
            <p:ph type="title"/>
          </p:nvPr>
        </p:nvSpPr>
        <p:spPr/>
        <p:txBody>
          <a:bodyPr>
            <a:noAutofit/>
          </a:bodyPr>
          <a:lstStyle/>
          <a:p>
            <a:r>
              <a:rPr lang="en-GB" sz="2000" b="1" dirty="0">
                <a:solidFill>
                  <a:schemeClr val="tx1"/>
                </a:solidFill>
                <a:effectLst/>
                <a:latin typeface="open sans" panose="020B0606030504020204" pitchFamily="34" charset="0"/>
              </a:rPr>
              <a:t>Recommendation </a:t>
            </a:r>
            <a:r>
              <a:rPr lang="en-GB" sz="2000" dirty="0">
                <a:solidFill>
                  <a:schemeClr val="tx1"/>
                </a:solidFill>
                <a:latin typeface="open sans" panose="020B0606030504020204" pitchFamily="34" charset="0"/>
              </a:rPr>
              <a:t>Rec(2003)20</a:t>
            </a:r>
            <a:br>
              <a:rPr lang="en-GB" sz="2000" b="0" dirty="0">
                <a:solidFill>
                  <a:schemeClr val="tx1"/>
                </a:solidFill>
                <a:effectLst/>
                <a:latin typeface="open sans" panose="020B0606030504020204" pitchFamily="34" charset="0"/>
              </a:rPr>
            </a:br>
            <a:r>
              <a:rPr lang="en-GB" sz="2000" b="1" dirty="0">
                <a:solidFill>
                  <a:schemeClr val="tx1"/>
                </a:solidFill>
                <a:effectLst/>
                <a:latin typeface="open sans" panose="020B0606030504020204" pitchFamily="34" charset="0"/>
              </a:rPr>
              <a:t>of the Committee of Ministers to member states</a:t>
            </a:r>
            <a:br>
              <a:rPr lang="en-GB" sz="2000" b="0" dirty="0">
                <a:solidFill>
                  <a:schemeClr val="tx1"/>
                </a:solidFill>
                <a:effectLst/>
                <a:latin typeface="open sans" panose="020B0606030504020204" pitchFamily="34" charset="0"/>
              </a:rPr>
            </a:br>
            <a:r>
              <a:rPr lang="en-GB" sz="2000" b="1" dirty="0">
                <a:solidFill>
                  <a:schemeClr val="tx1"/>
                </a:solidFill>
                <a:effectLst/>
                <a:latin typeface="open sans" panose="020B0606030504020204" pitchFamily="34" charset="0"/>
              </a:rPr>
              <a:t>concerning new ways of dealing with juvenile delinquency and the role of juvenile justice</a:t>
            </a:r>
            <a:br>
              <a:rPr lang="en-GB" sz="2000" b="0" dirty="0">
                <a:solidFill>
                  <a:schemeClr val="tx1"/>
                </a:solidFill>
                <a:effectLst/>
                <a:latin typeface="open sans" panose="020B0606030504020204" pitchFamily="34" charset="0"/>
              </a:rPr>
            </a:br>
            <a:endParaRPr lang="en-US" sz="2000" dirty="0">
              <a:solidFill>
                <a:schemeClr val="tx1"/>
              </a:solidFill>
            </a:endParaRPr>
          </a:p>
        </p:txBody>
      </p:sp>
      <p:sp>
        <p:nvSpPr>
          <p:cNvPr id="3" name="Symbol zastępczy zawartości 2">
            <a:extLst>
              <a:ext uri="{FF2B5EF4-FFF2-40B4-BE49-F238E27FC236}">
                <a16:creationId xmlns:a16="http://schemas.microsoft.com/office/drawing/2014/main" id="{1D1BE7DB-7BAB-736D-ED15-5FDCE7ED562E}"/>
              </a:ext>
            </a:extLst>
          </p:cNvPr>
          <p:cNvSpPr>
            <a:spLocks noGrp="1"/>
          </p:cNvSpPr>
          <p:nvPr>
            <p:ph idx="1"/>
          </p:nvPr>
        </p:nvSpPr>
        <p:spPr/>
        <p:txBody>
          <a:bodyPr>
            <a:normAutofit/>
          </a:bodyPr>
          <a:lstStyle/>
          <a:p>
            <a:pPr algn="just"/>
            <a:r>
              <a:rPr lang="en-GB" b="0" i="0" dirty="0">
                <a:solidFill>
                  <a:srgbClr val="333333"/>
                </a:solidFill>
                <a:effectLst/>
                <a:latin typeface="open sans" panose="020B0606030504020204" pitchFamily="34" charset="0"/>
              </a:rPr>
              <a:t>1.         The principal aims of juvenile justice and associated measures for tackling juvenile delinquency should be:</a:t>
            </a:r>
          </a:p>
          <a:p>
            <a:pPr algn="just"/>
            <a:r>
              <a:rPr lang="en-GB" b="0" i="0" dirty="0" err="1">
                <a:solidFill>
                  <a:srgbClr val="FF0000"/>
                </a:solidFill>
                <a:effectLst/>
                <a:latin typeface="open sans" panose="020B0606030504020204" pitchFamily="34" charset="0"/>
              </a:rPr>
              <a:t>i</a:t>
            </a:r>
            <a:r>
              <a:rPr lang="en-GB" b="0" i="0" dirty="0">
                <a:solidFill>
                  <a:srgbClr val="FF0000"/>
                </a:solidFill>
                <a:effectLst/>
                <a:latin typeface="open sans" panose="020B0606030504020204" pitchFamily="34" charset="0"/>
              </a:rPr>
              <a:t>. to prevent offending and re-offending;</a:t>
            </a:r>
          </a:p>
          <a:p>
            <a:pPr algn="just"/>
            <a:r>
              <a:rPr lang="en-GB" b="0" i="0" dirty="0">
                <a:solidFill>
                  <a:srgbClr val="FF0000"/>
                </a:solidFill>
                <a:effectLst/>
                <a:latin typeface="open sans" panose="020B0606030504020204" pitchFamily="34" charset="0"/>
              </a:rPr>
              <a:t>ii. to (re)socialise and (re)integrate offenders; and</a:t>
            </a:r>
          </a:p>
          <a:p>
            <a:pPr algn="just"/>
            <a:r>
              <a:rPr lang="en-GB" b="0" i="0" dirty="0">
                <a:solidFill>
                  <a:srgbClr val="FF0000"/>
                </a:solidFill>
                <a:effectLst/>
                <a:latin typeface="open sans" panose="020B0606030504020204" pitchFamily="34" charset="0"/>
              </a:rPr>
              <a:t>iii. to address the needs and interests of victims.</a:t>
            </a:r>
          </a:p>
        </p:txBody>
      </p:sp>
    </p:spTree>
    <p:extLst>
      <p:ext uri="{BB962C8B-B14F-4D97-AF65-F5344CB8AC3E}">
        <p14:creationId xmlns:p14="http://schemas.microsoft.com/office/powerpoint/2010/main" val="3938513648"/>
      </p:ext>
    </p:extLst>
  </p:cSld>
  <p:clrMapOvr>
    <a:masterClrMapping/>
  </p:clrMapOvr>
</p:sld>
</file>

<file path=ppt/theme/theme1.xml><?xml version="1.0" encoding="utf-8"?>
<a:theme xmlns:a="http://schemas.openxmlformats.org/drawingml/2006/main" name="ShojiVTI">
  <a:themeElements>
    <a:clrScheme name="AnalogousFromLightSeedRightStep">
      <a:dk1>
        <a:srgbClr val="000000"/>
      </a:dk1>
      <a:lt1>
        <a:srgbClr val="FFFFFF"/>
      </a:lt1>
      <a:dk2>
        <a:srgbClr val="243141"/>
      </a:dk2>
      <a:lt2>
        <a:srgbClr val="E2E3E8"/>
      </a:lt2>
      <a:accent1>
        <a:srgbClr val="AAA180"/>
      </a:accent1>
      <a:accent2>
        <a:srgbClr val="9CA671"/>
      </a:accent2>
      <a:accent3>
        <a:srgbClr val="8FA880"/>
      </a:accent3>
      <a:accent4>
        <a:srgbClr val="76AD78"/>
      </a:accent4>
      <a:accent5>
        <a:srgbClr val="81AB94"/>
      </a:accent5>
      <a:accent6>
        <a:srgbClr val="74AAA2"/>
      </a:accent6>
      <a:hlink>
        <a:srgbClr val="6978AE"/>
      </a:hlink>
      <a:folHlink>
        <a:srgbClr val="7F7F7F"/>
      </a:folHlink>
    </a:clrScheme>
    <a:fontScheme name="Custom 7">
      <a:majorFont>
        <a:latin typeface="Meiryo"/>
        <a:ea typeface=""/>
        <a:cs typeface=""/>
      </a:majorFont>
      <a:minorFont>
        <a:latin typeface="Meiryo"/>
        <a:ea typeface=""/>
        <a:cs typeface=""/>
      </a:minorFont>
    </a:fontScheme>
    <a:fmtScheme name="Feathered">
      <a:fillStyleLst>
        <a:solidFill>
          <a:schemeClr val="phClr"/>
        </a:solidFill>
        <a:solidFill>
          <a:schemeClr val="phClr">
            <a:tint val="67000"/>
            <a:satMod val="105000"/>
          </a:schemeClr>
        </a:solidFill>
        <a:gradFill rotWithShape="1">
          <a:gsLst>
            <a:gs pos="0">
              <a:schemeClr val="phClr">
                <a:tint val="94000"/>
                <a:satMod val="103000"/>
                <a:lumMod val="102000"/>
              </a:schemeClr>
            </a:gs>
            <a:gs pos="50000">
              <a:schemeClr val="phClr">
                <a:shade val="100000"/>
                <a:satMod val="110000"/>
                <a:lumMod val="100000"/>
              </a:schemeClr>
            </a:gs>
            <a:gs pos="100000">
              <a:schemeClr val="phClr">
                <a:shade val="70000"/>
                <a:satMod val="120000"/>
                <a:lumMod val="99000"/>
              </a:schemeClr>
            </a:gs>
          </a:gsLst>
          <a:path path="circle">
            <a:fillToRect l="100000" t="100000" r="100000" b="100000"/>
          </a:path>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tint val="50000"/>
              <a:shade val="83000"/>
            </a:schemeClr>
          </a:solidFill>
          <a:prstDash val="solid"/>
        </a:ln>
      </a:lnStyleLst>
      <a:effectStyleLst>
        <a:effectStyle>
          <a:effectLst/>
        </a:effectStyle>
        <a:effectStyle>
          <a:effectLst/>
        </a:effectStyle>
        <a:effectStyle>
          <a:effectLst>
            <a:outerShdw blurRad="57150" dist="25400" dir="5400000" algn="ctr" rotWithShape="0">
              <a:srgbClr val="000000">
                <a:alpha val="20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hojiVTI" id="{00D0DDEB-E771-48E5-9E96-0647434F08B1}" vid="{9D22D596-7FD0-4F89-958C-AD79A0949111}"/>
    </a:ext>
  </a:extLst>
</a:theme>
</file>

<file path=docProps/app.xml><?xml version="1.0" encoding="utf-8"?>
<Properties xmlns="http://schemas.openxmlformats.org/officeDocument/2006/extended-properties" xmlns:vt="http://schemas.openxmlformats.org/officeDocument/2006/docPropsVTypes">
  <Template>Facet</Template>
  <TotalTime>187</TotalTime>
  <Words>3020</Words>
  <Application>Microsoft Office PowerPoint</Application>
  <PresentationFormat>Panoramiczny</PresentationFormat>
  <Paragraphs>116</Paragraphs>
  <Slides>29</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29</vt:i4>
      </vt:variant>
    </vt:vector>
  </HeadingPairs>
  <TitlesOfParts>
    <vt:vector size="36" baseType="lpstr">
      <vt:lpstr>Meiryo</vt:lpstr>
      <vt:lpstr>Arial</vt:lpstr>
      <vt:lpstr>Corbel</vt:lpstr>
      <vt:lpstr>Open Sans</vt:lpstr>
      <vt:lpstr>Times New Roman</vt:lpstr>
      <vt:lpstr>Wingdings</vt:lpstr>
      <vt:lpstr>ShojiVTI</vt:lpstr>
      <vt:lpstr>Children’s rights in criminal procedure</vt:lpstr>
      <vt:lpstr>Child as an accused in criminal procedure</vt:lpstr>
      <vt:lpstr>Child as an accused in criminal procedure</vt:lpstr>
      <vt:lpstr>Age of criminal responsibility </vt:lpstr>
      <vt:lpstr>Age of criminal responsibility </vt:lpstr>
      <vt:lpstr>Children as a perpetrators</vt:lpstr>
      <vt:lpstr>Systems/models of criminal proceedings fof juvenile </vt:lpstr>
      <vt:lpstr>Recommendation Rec(2003)20 of the Committee of Ministers to member states concerning new ways of dealing with juvenile delinquency and the role of juvenile justice </vt:lpstr>
      <vt:lpstr>Recommendation Rec(2003)20 of the Committee of Ministers to member states concerning new ways of dealing with juvenile delinquency and the role of juvenile justice </vt:lpstr>
      <vt:lpstr>Directive 2016/800 </vt:lpstr>
      <vt:lpstr>Directive 2016/800 </vt:lpstr>
      <vt:lpstr>Directive 2016/800 </vt:lpstr>
      <vt:lpstr>Directive 2016/800 </vt:lpstr>
      <vt:lpstr>Directive 2016/800 </vt:lpstr>
      <vt:lpstr>Prezentacja programu PowerPoint</vt:lpstr>
      <vt:lpstr>Definitions </vt:lpstr>
      <vt:lpstr>Right to information </vt:lpstr>
      <vt:lpstr>Right to information </vt:lpstr>
      <vt:lpstr>Individual assessment </vt:lpstr>
      <vt:lpstr>Individual assessment </vt:lpstr>
      <vt:lpstr>Individual assessment </vt:lpstr>
      <vt:lpstr>Individual assessment </vt:lpstr>
      <vt:lpstr>Article 9 Audiovisual recording of questioning</vt:lpstr>
      <vt:lpstr>Article 10 – Limitation of deprivation of liberty</vt:lpstr>
      <vt:lpstr>Article 14 Right to protection of privacy</vt:lpstr>
      <vt:lpstr>Case study </vt:lpstr>
      <vt:lpstr>Case study </vt:lpstr>
      <vt:lpstr>Case study </vt:lpstr>
      <vt:lpstr>Case study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Dominika Czerniak</dc:creator>
  <cp:lastModifiedBy>Dominika Czerniak</cp:lastModifiedBy>
  <cp:revision>4</cp:revision>
  <dcterms:created xsi:type="dcterms:W3CDTF">2024-03-24T16:30:20Z</dcterms:created>
  <dcterms:modified xsi:type="dcterms:W3CDTF">2024-04-15T05:37:15Z</dcterms:modified>
</cp:coreProperties>
</file>