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 id="259" r:id="rId8"/>
    <p:sldId id="261" r:id="rId9"/>
    <p:sldId id="266" r:id="rId10"/>
    <p:sldId id="267" r:id="rId11"/>
    <p:sldId id="264" r:id="rId12"/>
    <p:sldId id="265"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4D5A1983-39A9-494A-AEFD-9C4CAE2194AA}" type="datetimeFigureOut">
              <a:rPr lang="pl-PL" smtClean="0"/>
              <a:t>26.02.2024</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80DDD56C-9923-4E67-8007-1220B7ED2DBB}"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9461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07426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110801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44284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83605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66336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422546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6703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11306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6919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66915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8307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595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72198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A1983-39A9-494A-AEFD-9C4CAE2194AA}" type="datetimeFigureOut">
              <a:rPr lang="pl-PL" smtClean="0"/>
              <a:t>26.02.2024</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DD56C-9923-4E67-8007-1220B7ED2DBB}"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421210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D0887A-044E-9E89-2870-B9BC8E12FB8D}"/>
              </a:ext>
            </a:extLst>
          </p:cNvPr>
          <p:cNvSpPr>
            <a:spLocks noGrp="1"/>
          </p:cNvSpPr>
          <p:nvPr>
            <p:ph type="ctrTitle"/>
          </p:nvPr>
        </p:nvSpPr>
        <p:spPr/>
        <p:txBody>
          <a:bodyPr/>
          <a:lstStyle/>
          <a:p>
            <a:r>
              <a:rPr lang="pl-PL" dirty="0"/>
              <a:t>EU </a:t>
            </a:r>
            <a:r>
              <a:rPr lang="pl-PL" dirty="0" err="1"/>
              <a:t>Criminal</a:t>
            </a:r>
            <a:r>
              <a:rPr lang="pl-PL" dirty="0"/>
              <a:t> Law</a:t>
            </a:r>
          </a:p>
        </p:txBody>
      </p:sp>
      <p:sp>
        <p:nvSpPr>
          <p:cNvPr id="3" name="Podtytuł 2">
            <a:extLst>
              <a:ext uri="{FF2B5EF4-FFF2-40B4-BE49-F238E27FC236}">
                <a16:creationId xmlns:a16="http://schemas.microsoft.com/office/drawing/2014/main" id="{73036C47-A891-45DE-C79F-8BE85AC1CCD7}"/>
              </a:ext>
            </a:extLst>
          </p:cNvPr>
          <p:cNvSpPr>
            <a:spLocks noGrp="1"/>
          </p:cNvSpPr>
          <p:nvPr>
            <p:ph type="subTitle" idx="1"/>
          </p:nvPr>
        </p:nvSpPr>
        <p:spPr/>
        <p:txBody>
          <a:bodyPr/>
          <a:lstStyle/>
          <a:p>
            <a:r>
              <a:rPr lang="pl-PL" dirty="0" err="1"/>
              <a:t>Substantive</a:t>
            </a:r>
            <a:r>
              <a:rPr lang="pl-PL" dirty="0"/>
              <a:t> and </a:t>
            </a:r>
            <a:r>
              <a:rPr lang="pl-PL" dirty="0" err="1"/>
              <a:t>procedural</a:t>
            </a:r>
            <a:r>
              <a:rPr lang="pl-PL" dirty="0"/>
              <a:t> </a:t>
            </a:r>
            <a:r>
              <a:rPr lang="pl-PL" dirty="0" err="1"/>
              <a:t>aspects</a:t>
            </a:r>
            <a:r>
              <a:rPr lang="pl-PL" dirty="0"/>
              <a:t> of EU </a:t>
            </a:r>
            <a:r>
              <a:rPr lang="pl-PL" dirty="0" err="1"/>
              <a:t>Criminal</a:t>
            </a:r>
            <a:r>
              <a:rPr lang="pl-PL" dirty="0"/>
              <a:t> Law, </a:t>
            </a:r>
            <a:r>
              <a:rPr lang="pl-PL" dirty="0" err="1"/>
              <a:t>basic</a:t>
            </a:r>
            <a:r>
              <a:rPr lang="pl-PL" dirty="0"/>
              <a:t> </a:t>
            </a:r>
            <a:r>
              <a:rPr lang="pl-PL" dirty="0" err="1"/>
              <a:t>information</a:t>
            </a:r>
            <a:r>
              <a:rPr lang="pl-PL" dirty="0"/>
              <a:t> </a:t>
            </a:r>
            <a:r>
              <a:rPr lang="pl-PL" dirty="0" err="1"/>
              <a:t>about</a:t>
            </a:r>
            <a:r>
              <a:rPr lang="pl-PL" dirty="0"/>
              <a:t> </a:t>
            </a:r>
            <a:r>
              <a:rPr lang="pl-PL" dirty="0" err="1"/>
              <a:t>classes</a:t>
            </a:r>
            <a:r>
              <a:rPr lang="pl-PL" dirty="0"/>
              <a:t>, </a:t>
            </a:r>
            <a:r>
              <a:rPr lang="pl-PL" dirty="0" err="1"/>
              <a:t>terms</a:t>
            </a:r>
            <a:r>
              <a:rPr lang="pl-PL" dirty="0"/>
              <a:t> of </a:t>
            </a:r>
            <a:r>
              <a:rPr lang="pl-PL" dirty="0" err="1"/>
              <a:t>participation</a:t>
            </a:r>
            <a:r>
              <a:rPr lang="pl-PL" dirty="0"/>
              <a:t> </a:t>
            </a:r>
            <a:r>
              <a:rPr lang="pl-PL" dirty="0" err="1"/>
              <a:t>at</a:t>
            </a:r>
            <a:r>
              <a:rPr lang="pl-PL" dirty="0"/>
              <a:t> the </a:t>
            </a:r>
            <a:r>
              <a:rPr lang="pl-PL" dirty="0" err="1"/>
              <a:t>classes</a:t>
            </a:r>
            <a:r>
              <a:rPr lang="pl-PL" dirty="0"/>
              <a:t>, </a:t>
            </a:r>
            <a:r>
              <a:rPr lang="pl-PL" dirty="0" err="1"/>
              <a:t>exam</a:t>
            </a:r>
            <a:r>
              <a:rPr lang="pl-PL" dirty="0"/>
              <a:t> </a:t>
            </a:r>
            <a:r>
              <a:rPr lang="pl-PL" dirty="0" err="1"/>
              <a:t>information</a:t>
            </a:r>
            <a:endParaRPr lang="pl-PL" dirty="0"/>
          </a:p>
        </p:txBody>
      </p:sp>
    </p:spTree>
    <p:extLst>
      <p:ext uri="{BB962C8B-B14F-4D97-AF65-F5344CB8AC3E}">
        <p14:creationId xmlns:p14="http://schemas.microsoft.com/office/powerpoint/2010/main" val="421384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DEE0-A933-BADF-70EA-521EA847FFF1}"/>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DB71571-F7F9-F7A8-B656-E125AA976FC0}"/>
              </a:ext>
            </a:extLst>
          </p:cNvPr>
          <p:cNvSpPr>
            <a:spLocks noGrp="1"/>
          </p:cNvSpPr>
          <p:nvPr>
            <p:ph type="body" sz="quarter" idx="10"/>
          </p:nvPr>
        </p:nvSpPr>
        <p:spPr/>
        <p:txBody>
          <a:bodyPr>
            <a:normAutofit fontScale="77500" lnSpcReduction="20000"/>
          </a:bodyPr>
          <a:lstStyle/>
          <a:p>
            <a:r>
              <a:rPr lang="pl-PL" dirty="0"/>
              <a:t>Case </a:t>
            </a:r>
            <a:r>
              <a:rPr lang="pl-PL" dirty="0" err="1"/>
              <a:t>study</a:t>
            </a:r>
            <a:r>
              <a:rPr lang="pl-PL" dirty="0"/>
              <a:t> </a:t>
            </a:r>
            <a:r>
              <a:rPr lang="pl-PL" dirty="0" err="1"/>
              <a:t>practise</a:t>
            </a:r>
            <a:r>
              <a:rPr lang="pl-PL" dirty="0"/>
              <a:t> </a:t>
            </a:r>
          </a:p>
        </p:txBody>
      </p:sp>
      <p:sp>
        <p:nvSpPr>
          <p:cNvPr id="3" name="Symbol zastępczy tekstu 2">
            <a:extLst>
              <a:ext uri="{FF2B5EF4-FFF2-40B4-BE49-F238E27FC236}">
                <a16:creationId xmlns:a16="http://schemas.microsoft.com/office/drawing/2014/main" id="{512E988A-DA1B-2A5C-ED63-A16C4A3B9634}"/>
              </a:ext>
            </a:extLst>
          </p:cNvPr>
          <p:cNvSpPr>
            <a:spLocks noGrp="1"/>
          </p:cNvSpPr>
          <p:nvPr>
            <p:ph type="body" sz="quarter" idx="11"/>
          </p:nvPr>
        </p:nvSpPr>
        <p:spPr>
          <a:xfrm>
            <a:off x="234950" y="977900"/>
            <a:ext cx="11388090" cy="5584825"/>
          </a:xfrm>
        </p:spPr>
        <p:txBody>
          <a:bodyPr>
            <a:normAutofit/>
          </a:bodyPr>
          <a:lstStyle/>
          <a:p>
            <a:pPr marL="0" indent="0" algn="just">
              <a:buNone/>
            </a:pPr>
            <a:r>
              <a:rPr lang="pl-PL" dirty="0" err="1"/>
              <a:t>Next</a:t>
            </a:r>
            <a:r>
              <a:rPr lang="pl-PL" dirty="0"/>
              <a:t> </a:t>
            </a:r>
            <a:r>
              <a:rPr lang="pl-PL" dirty="0" err="1"/>
              <a:t>case</a:t>
            </a:r>
            <a:r>
              <a:rPr lang="pl-PL" dirty="0"/>
              <a:t> </a:t>
            </a:r>
            <a:r>
              <a:rPr lang="pl-PL" dirty="0" err="1"/>
              <a:t>studies</a:t>
            </a:r>
            <a:r>
              <a:rPr lang="pl-PL" dirty="0"/>
              <a:t> </a:t>
            </a:r>
            <a:r>
              <a:rPr lang="pl-PL" dirty="0" err="1"/>
              <a:t>questions</a:t>
            </a:r>
            <a:r>
              <a:rPr lang="pl-PL" dirty="0"/>
              <a:t>:</a:t>
            </a:r>
          </a:p>
          <a:p>
            <a:pPr marL="514350" indent="-514350" algn="just">
              <a:buAutoNum type="arabicPeriod"/>
            </a:pPr>
            <a:r>
              <a:rPr lang="pl-PL" dirty="0" err="1"/>
              <a:t>Did</a:t>
            </a:r>
            <a:r>
              <a:rPr lang="pl-PL" dirty="0"/>
              <a:t> </a:t>
            </a:r>
            <a:r>
              <a:rPr lang="pl-PL" dirty="0" err="1"/>
              <a:t>she</a:t>
            </a:r>
            <a:r>
              <a:rPr lang="pl-PL" dirty="0"/>
              <a:t>/he </a:t>
            </a:r>
            <a:r>
              <a:rPr lang="pl-PL" dirty="0" err="1"/>
              <a:t>commit</a:t>
            </a:r>
            <a:r>
              <a:rPr lang="pl-PL" dirty="0"/>
              <a:t> </a:t>
            </a:r>
            <a:r>
              <a:rPr lang="pl-PL" dirty="0" err="1"/>
              <a:t>any</a:t>
            </a:r>
            <a:r>
              <a:rPr lang="pl-PL" dirty="0"/>
              <a:t> </a:t>
            </a:r>
            <a:r>
              <a:rPr lang="pl-PL" dirty="0" err="1"/>
              <a:t>crime</a:t>
            </a:r>
            <a:r>
              <a:rPr lang="pl-PL" dirty="0"/>
              <a:t>? </a:t>
            </a:r>
          </a:p>
          <a:p>
            <a:pPr marL="514350" indent="-514350" algn="just">
              <a:buAutoNum type="arabicPeriod"/>
            </a:pPr>
            <a:r>
              <a:rPr lang="pl-PL" dirty="0" err="1"/>
              <a:t>What</a:t>
            </a:r>
            <a:r>
              <a:rPr lang="pl-PL" dirty="0"/>
              <a:t> </a:t>
            </a:r>
            <a:r>
              <a:rPr lang="pl-PL" dirty="0" err="1"/>
              <a:t>kind</a:t>
            </a:r>
            <a:r>
              <a:rPr lang="pl-PL" dirty="0"/>
              <a:t> of </a:t>
            </a:r>
            <a:r>
              <a:rPr lang="pl-PL" dirty="0" err="1"/>
              <a:t>crime</a:t>
            </a:r>
            <a:r>
              <a:rPr lang="pl-PL" dirty="0"/>
              <a:t>? </a:t>
            </a:r>
          </a:p>
          <a:p>
            <a:pPr marL="514350" indent="-514350" algn="just">
              <a:buAutoNum type="arabicPeriod"/>
            </a:pPr>
            <a:r>
              <a:rPr lang="pl-PL" dirty="0" err="1"/>
              <a:t>What</a:t>
            </a:r>
            <a:r>
              <a:rPr lang="pl-PL" dirty="0"/>
              <a:t> </a:t>
            </a:r>
            <a:r>
              <a:rPr lang="pl-PL" dirty="0" err="1"/>
              <a:t>is</a:t>
            </a:r>
            <a:r>
              <a:rPr lang="pl-PL" dirty="0"/>
              <a:t> the </a:t>
            </a:r>
            <a:r>
              <a:rPr lang="pl-PL" dirty="0" err="1"/>
              <a:t>sanction</a:t>
            </a:r>
            <a:r>
              <a:rPr lang="pl-PL" dirty="0"/>
              <a:t> – </a:t>
            </a:r>
            <a:r>
              <a:rPr lang="pl-PL" dirty="0" err="1"/>
              <a:t>based</a:t>
            </a:r>
            <a:r>
              <a:rPr lang="pl-PL" dirty="0"/>
              <a:t> on the EU </a:t>
            </a:r>
            <a:r>
              <a:rPr lang="pl-PL" dirty="0" err="1"/>
              <a:t>Criminal</a:t>
            </a:r>
            <a:r>
              <a:rPr lang="pl-PL" dirty="0"/>
              <a:t> Law? </a:t>
            </a:r>
          </a:p>
          <a:p>
            <a:pPr marL="514350" indent="-514350" algn="just">
              <a:buAutoNum type="arabicPeriod"/>
            </a:pPr>
            <a:r>
              <a:rPr lang="pl-PL" dirty="0"/>
              <a:t>Do </a:t>
            </a:r>
            <a:r>
              <a:rPr lang="pl-PL" dirty="0" err="1"/>
              <a:t>you</a:t>
            </a:r>
            <a:r>
              <a:rPr lang="pl-PL" dirty="0"/>
              <a:t> </a:t>
            </a:r>
            <a:r>
              <a:rPr lang="pl-PL" dirty="0" err="1"/>
              <a:t>know</a:t>
            </a:r>
            <a:r>
              <a:rPr lang="pl-PL" dirty="0"/>
              <a:t>, </a:t>
            </a:r>
            <a:r>
              <a:rPr lang="pl-PL" dirty="0" err="1"/>
              <a:t>how</a:t>
            </a:r>
            <a:r>
              <a:rPr lang="pl-PL" dirty="0"/>
              <a:t> </a:t>
            </a:r>
            <a:r>
              <a:rPr lang="pl-PL" dirty="0" err="1"/>
              <a:t>specific</a:t>
            </a:r>
            <a:r>
              <a:rPr lang="pl-PL" dirty="0"/>
              <a:t> </a:t>
            </a:r>
            <a:r>
              <a:rPr lang="pl-PL" dirty="0" err="1"/>
              <a:t>provision</a:t>
            </a:r>
            <a:r>
              <a:rPr lang="pl-PL" dirty="0"/>
              <a:t> was </a:t>
            </a:r>
            <a:r>
              <a:rPr lang="pl-PL" dirty="0" err="1"/>
              <a:t>implemented</a:t>
            </a:r>
            <a:r>
              <a:rPr lang="pl-PL" dirty="0"/>
              <a:t> in </a:t>
            </a:r>
            <a:r>
              <a:rPr lang="pl-PL" dirty="0" err="1"/>
              <a:t>your</a:t>
            </a:r>
            <a:r>
              <a:rPr lang="pl-PL" dirty="0"/>
              <a:t> country? </a:t>
            </a:r>
          </a:p>
          <a:p>
            <a:pPr marL="514350" indent="-514350" algn="just">
              <a:buAutoNum type="arabicPeriod"/>
            </a:pPr>
            <a:r>
              <a:rPr lang="pl-PL" dirty="0" err="1"/>
              <a:t>Who</a:t>
            </a:r>
            <a:r>
              <a:rPr lang="pl-PL" dirty="0"/>
              <a:t> </a:t>
            </a:r>
            <a:r>
              <a:rPr lang="pl-PL" dirty="0" err="1"/>
              <a:t>is</a:t>
            </a:r>
            <a:r>
              <a:rPr lang="pl-PL" dirty="0"/>
              <a:t> a </a:t>
            </a:r>
            <a:r>
              <a:rPr lang="pl-PL" dirty="0" err="1"/>
              <a:t>suspect</a:t>
            </a:r>
            <a:r>
              <a:rPr lang="pl-PL" dirty="0"/>
              <a:t>/</a:t>
            </a:r>
            <a:r>
              <a:rPr lang="pl-PL" dirty="0" err="1"/>
              <a:t>accused</a:t>
            </a:r>
            <a:r>
              <a:rPr lang="pl-PL" dirty="0"/>
              <a:t>? </a:t>
            </a:r>
            <a:r>
              <a:rPr lang="pl-PL" dirty="0" err="1"/>
              <a:t>When</a:t>
            </a:r>
            <a:r>
              <a:rPr lang="pl-PL" dirty="0"/>
              <a:t> he/</a:t>
            </a:r>
            <a:r>
              <a:rPr lang="pl-PL" dirty="0" err="1"/>
              <a:t>she</a:t>
            </a:r>
            <a:r>
              <a:rPr lang="pl-PL" dirty="0"/>
              <a:t> </a:t>
            </a:r>
            <a:r>
              <a:rPr lang="pl-PL" dirty="0" err="1"/>
              <a:t>will</a:t>
            </a:r>
            <a:r>
              <a:rPr lang="pl-PL" dirty="0"/>
              <a:t> </a:t>
            </a:r>
            <a:r>
              <a:rPr lang="pl-PL" dirty="0" err="1"/>
              <a:t>become</a:t>
            </a:r>
            <a:r>
              <a:rPr lang="pl-PL" dirty="0"/>
              <a:t> a </a:t>
            </a:r>
            <a:r>
              <a:rPr lang="pl-PL" dirty="0" err="1"/>
              <a:t>suspect</a:t>
            </a:r>
            <a:r>
              <a:rPr lang="pl-PL" dirty="0"/>
              <a:t>/</a:t>
            </a:r>
            <a:r>
              <a:rPr lang="pl-PL" dirty="0" err="1"/>
              <a:t>accused</a:t>
            </a:r>
            <a:r>
              <a:rPr lang="pl-PL" dirty="0"/>
              <a:t>? </a:t>
            </a:r>
          </a:p>
          <a:p>
            <a:pPr marL="514350" indent="-514350" algn="just">
              <a:buAutoNum type="arabicPeriod"/>
            </a:pPr>
            <a:r>
              <a:rPr lang="pl-PL" dirty="0" err="1"/>
              <a:t>Who</a:t>
            </a:r>
            <a:r>
              <a:rPr lang="pl-PL" dirty="0"/>
              <a:t> </a:t>
            </a:r>
            <a:r>
              <a:rPr lang="pl-PL" dirty="0" err="1"/>
              <a:t>is</a:t>
            </a:r>
            <a:r>
              <a:rPr lang="pl-PL" dirty="0"/>
              <a:t> the </a:t>
            </a:r>
            <a:r>
              <a:rPr lang="pl-PL" dirty="0" err="1"/>
              <a:t>victim</a:t>
            </a:r>
            <a:r>
              <a:rPr lang="pl-PL" dirty="0"/>
              <a:t>? </a:t>
            </a:r>
          </a:p>
          <a:p>
            <a:pPr marL="514350" indent="-514350" algn="just">
              <a:buAutoNum type="arabicPeriod"/>
            </a:pPr>
            <a:r>
              <a:rPr lang="pl-PL" dirty="0" err="1"/>
              <a:t>What</a:t>
            </a:r>
            <a:r>
              <a:rPr lang="pl-PL" dirty="0"/>
              <a:t> </a:t>
            </a:r>
            <a:r>
              <a:rPr lang="pl-PL" dirty="0" err="1"/>
              <a:t>kind</a:t>
            </a:r>
            <a:r>
              <a:rPr lang="pl-PL" dirty="0"/>
              <a:t> of </a:t>
            </a:r>
            <a:r>
              <a:rPr lang="pl-PL" dirty="0" err="1"/>
              <a:t>investigative</a:t>
            </a:r>
            <a:r>
              <a:rPr lang="pl-PL" dirty="0"/>
              <a:t> </a:t>
            </a:r>
            <a:r>
              <a:rPr lang="pl-PL" dirty="0" err="1"/>
              <a:t>measures</a:t>
            </a:r>
            <a:r>
              <a:rPr lang="pl-PL" dirty="0"/>
              <a:t> the </a:t>
            </a:r>
            <a:r>
              <a:rPr lang="pl-PL" dirty="0" err="1"/>
              <a:t>criminal</a:t>
            </a:r>
            <a:r>
              <a:rPr lang="pl-PL" dirty="0"/>
              <a:t> </a:t>
            </a:r>
            <a:r>
              <a:rPr lang="pl-PL" dirty="0" err="1"/>
              <a:t>proceedings</a:t>
            </a:r>
            <a:r>
              <a:rPr lang="pl-PL" dirty="0"/>
              <a:t> authority </a:t>
            </a:r>
            <a:r>
              <a:rPr lang="pl-PL" dirty="0" err="1"/>
              <a:t>may</a:t>
            </a:r>
            <a:r>
              <a:rPr lang="pl-PL" dirty="0"/>
              <a:t> </a:t>
            </a:r>
            <a:r>
              <a:rPr lang="pl-PL" dirty="0" err="1"/>
              <a:t>apply</a:t>
            </a:r>
            <a:r>
              <a:rPr lang="pl-PL" dirty="0"/>
              <a:t>? </a:t>
            </a:r>
          </a:p>
        </p:txBody>
      </p:sp>
    </p:spTree>
    <p:extLst>
      <p:ext uri="{BB962C8B-B14F-4D97-AF65-F5344CB8AC3E}">
        <p14:creationId xmlns:p14="http://schemas.microsoft.com/office/powerpoint/2010/main" val="130689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183D0B-3E22-8081-995B-BA84DF8493DC}"/>
              </a:ext>
            </a:extLst>
          </p:cNvPr>
          <p:cNvSpPr>
            <a:spLocks noGrp="1"/>
          </p:cNvSpPr>
          <p:nvPr>
            <p:ph type="body" sz="quarter" idx="10"/>
          </p:nvPr>
        </p:nvSpPr>
        <p:spPr/>
        <p:txBody>
          <a:bodyPr>
            <a:normAutofit fontScale="77500" lnSpcReduction="20000"/>
          </a:bodyPr>
          <a:lstStyle/>
          <a:p>
            <a:r>
              <a:rPr lang="pl-PL" dirty="0"/>
              <a:t>Case </a:t>
            </a:r>
            <a:r>
              <a:rPr lang="pl-PL" dirty="0" err="1"/>
              <a:t>study</a:t>
            </a:r>
            <a:r>
              <a:rPr lang="pl-PL" dirty="0"/>
              <a:t> – </a:t>
            </a:r>
            <a:r>
              <a:rPr lang="pl-PL" dirty="0" err="1"/>
              <a:t>hate</a:t>
            </a:r>
            <a:r>
              <a:rPr lang="pl-PL" dirty="0"/>
              <a:t> speech </a:t>
            </a:r>
          </a:p>
        </p:txBody>
      </p:sp>
      <p:sp>
        <p:nvSpPr>
          <p:cNvPr id="3" name="Symbol zastępczy tekstu 2">
            <a:extLst>
              <a:ext uri="{FF2B5EF4-FFF2-40B4-BE49-F238E27FC236}">
                <a16:creationId xmlns:a16="http://schemas.microsoft.com/office/drawing/2014/main" id="{BEF2E596-A588-3BC3-3096-1314626911E8}"/>
              </a:ext>
            </a:extLst>
          </p:cNvPr>
          <p:cNvSpPr>
            <a:spLocks noGrp="1"/>
          </p:cNvSpPr>
          <p:nvPr>
            <p:ph type="body" sz="quarter" idx="11"/>
          </p:nvPr>
        </p:nvSpPr>
        <p:spPr>
          <a:xfrm>
            <a:off x="234950" y="977900"/>
            <a:ext cx="11570970" cy="5584825"/>
          </a:xfrm>
        </p:spPr>
        <p:txBody>
          <a:bodyPr/>
          <a:lstStyle/>
          <a:p>
            <a:pPr algn="just"/>
            <a:r>
              <a:rPr lang="en-US" dirty="0"/>
              <a:t>A student at the University of Wroclaw set up an anonymous account on the X portal. He did not provide his real personal information; the account was linked to an email address invented for this purpose. He used the account to insult people on the Internet. Over time, however, his profile began to show up - initially in the form of "pass it on" - posts denying the Holocaust and praising the activities of the NSDAP. After the outbreak of war in Israel, he additionally began posting pro-Palestinian posts. He demanded the "annihilation" of the Jewish people. At the same time, alongside such posts, he posted false information about the social assistance Ukrainian refugees receive in Poland. He also insulted women, claiming that 4 women have the same brain capacity as one man, that their role is to sit at home and wash the dishes. </a:t>
            </a:r>
            <a:endParaRPr lang="pl-PL" dirty="0"/>
          </a:p>
        </p:txBody>
      </p:sp>
    </p:spTree>
    <p:extLst>
      <p:ext uri="{BB962C8B-B14F-4D97-AF65-F5344CB8AC3E}">
        <p14:creationId xmlns:p14="http://schemas.microsoft.com/office/powerpoint/2010/main" val="110250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6E3B66-2445-63D7-C926-308A058593B6}"/>
              </a:ext>
            </a:extLst>
          </p:cNvPr>
          <p:cNvSpPr>
            <a:spLocks noGrp="1"/>
          </p:cNvSpPr>
          <p:nvPr>
            <p:ph type="body" sz="quarter" idx="10"/>
          </p:nvPr>
        </p:nvSpPr>
        <p:spPr/>
        <p:txBody>
          <a:bodyPr>
            <a:normAutofit fontScale="77500" lnSpcReduction="20000"/>
          </a:bodyPr>
          <a:lstStyle/>
          <a:p>
            <a:r>
              <a:rPr lang="pl-PL" dirty="0"/>
              <a:t>Case </a:t>
            </a:r>
            <a:r>
              <a:rPr lang="pl-PL" dirty="0" err="1"/>
              <a:t>study</a:t>
            </a:r>
            <a:r>
              <a:rPr lang="pl-PL" dirty="0"/>
              <a:t> – </a:t>
            </a:r>
            <a:r>
              <a:rPr lang="pl-PL" dirty="0" err="1"/>
              <a:t>money</a:t>
            </a:r>
            <a:r>
              <a:rPr lang="pl-PL" dirty="0"/>
              <a:t> </a:t>
            </a:r>
            <a:r>
              <a:rPr lang="pl-PL" dirty="0" err="1"/>
              <a:t>loundering</a:t>
            </a:r>
            <a:r>
              <a:rPr lang="pl-PL" dirty="0"/>
              <a:t> </a:t>
            </a:r>
          </a:p>
        </p:txBody>
      </p:sp>
      <p:sp>
        <p:nvSpPr>
          <p:cNvPr id="3" name="Symbol zastępczy tekstu 2">
            <a:extLst>
              <a:ext uri="{FF2B5EF4-FFF2-40B4-BE49-F238E27FC236}">
                <a16:creationId xmlns:a16="http://schemas.microsoft.com/office/drawing/2014/main" id="{BF6A32D9-696B-0DBF-A2C3-0D905AB59515}"/>
              </a:ext>
            </a:extLst>
          </p:cNvPr>
          <p:cNvSpPr>
            <a:spLocks noGrp="1"/>
          </p:cNvSpPr>
          <p:nvPr>
            <p:ph type="body" sz="quarter" idx="11"/>
          </p:nvPr>
        </p:nvSpPr>
        <p:spPr>
          <a:xfrm>
            <a:off x="234950" y="977900"/>
            <a:ext cx="11459210" cy="5584825"/>
          </a:xfrm>
        </p:spPr>
        <p:txBody>
          <a:bodyPr>
            <a:normAutofit lnSpcReduction="10000"/>
          </a:bodyPr>
          <a:lstStyle/>
          <a:p>
            <a:pPr algn="just"/>
            <a:r>
              <a:rPr lang="en-US" dirty="0"/>
              <a:t>Suddenly, the Adopt a Dog Foundation began to receive high cash contributions from various account numbers. The president of the Foundation was initially happy because she was finally no longer having financial problems and could provide proper living conditions for the dogs. Over time, however, she became suspicious of the transfers and took steps to determine who the generous donors was. However, she did not notify the police or other services. Over time, after the transfers were received, letters came to the foundation obliging it to place orders at certain pet stores. It turned out that the transfers came from a man known in criminal circles, professionally involved in extortion and racketeering, and trafficked in drugs. The foundation's president met with the "donor", who said that in that case they could talk openly - the transfers would continue to flow, she would order items from selected places, and sometimes order other - unrelated to the foundation's activities - materials. The donor stated that everyone would be happy</a:t>
            </a:r>
            <a:r>
              <a:rPr lang="pl-PL" dirty="0"/>
              <a:t>,</a:t>
            </a:r>
            <a:r>
              <a:rPr lang="en-US" dirty="0"/>
              <a:t> and the dogs would live better. </a:t>
            </a:r>
            <a:endParaRPr lang="pl-PL" dirty="0"/>
          </a:p>
        </p:txBody>
      </p:sp>
    </p:spTree>
    <p:extLst>
      <p:ext uri="{BB962C8B-B14F-4D97-AF65-F5344CB8AC3E}">
        <p14:creationId xmlns:p14="http://schemas.microsoft.com/office/powerpoint/2010/main" val="336964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26256-2653-E1EE-F7E2-8B75A3E35255}"/>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1EB0A48-CBBB-2B2B-20DC-99A8B44399EF}"/>
              </a:ext>
            </a:extLst>
          </p:cNvPr>
          <p:cNvSpPr>
            <a:spLocks noGrp="1"/>
          </p:cNvSpPr>
          <p:nvPr>
            <p:ph type="body" sz="quarter" idx="10"/>
          </p:nvPr>
        </p:nvSpPr>
        <p:spPr/>
        <p:txBody>
          <a:bodyPr>
            <a:normAutofit fontScale="77500" lnSpcReduction="20000"/>
          </a:bodyPr>
          <a:lstStyle/>
          <a:p>
            <a:r>
              <a:rPr lang="pl-PL" dirty="0"/>
              <a:t>Case </a:t>
            </a:r>
            <a:r>
              <a:rPr lang="pl-PL" dirty="0" err="1"/>
              <a:t>study</a:t>
            </a:r>
            <a:r>
              <a:rPr lang="pl-PL" dirty="0"/>
              <a:t> – </a:t>
            </a:r>
            <a:r>
              <a:rPr lang="pl-PL" dirty="0" err="1"/>
              <a:t>sexual</a:t>
            </a:r>
            <a:r>
              <a:rPr lang="pl-PL" dirty="0"/>
              <a:t> </a:t>
            </a:r>
            <a:r>
              <a:rPr lang="pl-PL" dirty="0" err="1"/>
              <a:t>explotating</a:t>
            </a:r>
            <a:r>
              <a:rPr lang="pl-PL" dirty="0"/>
              <a:t> of </a:t>
            </a:r>
            <a:r>
              <a:rPr lang="pl-PL" dirty="0" err="1"/>
              <a:t>children</a:t>
            </a:r>
            <a:r>
              <a:rPr lang="pl-PL" dirty="0"/>
              <a:t> </a:t>
            </a:r>
          </a:p>
        </p:txBody>
      </p:sp>
      <p:sp>
        <p:nvSpPr>
          <p:cNvPr id="3" name="Symbol zastępczy tekstu 2">
            <a:extLst>
              <a:ext uri="{FF2B5EF4-FFF2-40B4-BE49-F238E27FC236}">
                <a16:creationId xmlns:a16="http://schemas.microsoft.com/office/drawing/2014/main" id="{94FC090C-87B1-4D94-007A-E73E39C79B17}"/>
              </a:ext>
            </a:extLst>
          </p:cNvPr>
          <p:cNvSpPr>
            <a:spLocks noGrp="1"/>
          </p:cNvSpPr>
          <p:nvPr>
            <p:ph type="body" sz="quarter" idx="11"/>
          </p:nvPr>
        </p:nvSpPr>
        <p:spPr>
          <a:xfrm>
            <a:off x="234950" y="977900"/>
            <a:ext cx="11459210" cy="5584825"/>
          </a:xfrm>
        </p:spPr>
        <p:txBody>
          <a:bodyPr>
            <a:normAutofit/>
          </a:bodyPr>
          <a:lstStyle/>
          <a:p>
            <a:pPr algn="just"/>
            <a:r>
              <a:rPr lang="en-US" dirty="0" err="1"/>
              <a:t>Mr</a:t>
            </a:r>
            <a:r>
              <a:rPr lang="en-US" dirty="0"/>
              <a:t> X, 32 years old, was involved in a sexual relationship with a 16-year-old girl. He recorded her during sexual activity - she was not aware of that - and posted all movies and photos on pornographic websites. After a while, he noticed that his movies became quite popular, so decided to "monetize" his "production". Unfortunately, his girlfriend found a movie with her and ended the relationship. She also informed her parents and tried to remove movies from the internet. Then, </a:t>
            </a:r>
            <a:r>
              <a:rPr lang="en-US" dirty="0" err="1"/>
              <a:t>Mr</a:t>
            </a:r>
            <a:r>
              <a:rPr lang="en-US" dirty="0"/>
              <a:t> X tried to clear his computer from movies with his ex-girlfriend, but at the same time, he started producing, using AI, pornographic material with the face and body of his ex. </a:t>
            </a:r>
            <a:endParaRPr lang="pl-PL" dirty="0"/>
          </a:p>
        </p:txBody>
      </p:sp>
    </p:spTree>
    <p:extLst>
      <p:ext uri="{BB962C8B-B14F-4D97-AF65-F5344CB8AC3E}">
        <p14:creationId xmlns:p14="http://schemas.microsoft.com/office/powerpoint/2010/main" val="331080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EAEA510-5D3C-F971-4E7D-B96A43514A56}"/>
              </a:ext>
            </a:extLst>
          </p:cNvPr>
          <p:cNvSpPr>
            <a:spLocks noGrp="1"/>
          </p:cNvSpPr>
          <p:nvPr>
            <p:ph type="body" sz="quarter" idx="10"/>
          </p:nvPr>
        </p:nvSpPr>
        <p:spPr/>
        <p:txBody>
          <a:bodyPr>
            <a:normAutofit fontScale="77500" lnSpcReduction="20000"/>
          </a:bodyPr>
          <a:lstStyle/>
          <a:p>
            <a:r>
              <a:rPr lang="pl-PL" dirty="0"/>
              <a:t>How to pass the </a:t>
            </a:r>
            <a:r>
              <a:rPr lang="pl-PL" dirty="0" err="1"/>
              <a:t>classes</a:t>
            </a:r>
            <a:r>
              <a:rPr lang="pl-PL" dirty="0"/>
              <a:t>?</a:t>
            </a:r>
          </a:p>
        </p:txBody>
      </p:sp>
      <p:sp>
        <p:nvSpPr>
          <p:cNvPr id="6" name="Symbol zastępczy tekstu 5">
            <a:extLst>
              <a:ext uri="{FF2B5EF4-FFF2-40B4-BE49-F238E27FC236}">
                <a16:creationId xmlns:a16="http://schemas.microsoft.com/office/drawing/2014/main" id="{A6AB3B05-6D7E-A8F7-0480-A075F88B1D80}"/>
              </a:ext>
            </a:extLst>
          </p:cNvPr>
          <p:cNvSpPr>
            <a:spLocks noGrp="1"/>
          </p:cNvSpPr>
          <p:nvPr>
            <p:ph type="body" sz="quarter" idx="11"/>
          </p:nvPr>
        </p:nvSpPr>
        <p:spPr/>
        <p:txBody>
          <a:bodyPr/>
          <a:lstStyle/>
          <a:p>
            <a:pPr algn="just"/>
            <a:r>
              <a:rPr lang="en-US" dirty="0"/>
              <a:t>Participation in the classes </a:t>
            </a:r>
            <a:endParaRPr lang="pl-PL" dirty="0"/>
          </a:p>
          <a:p>
            <a:pPr algn="just"/>
            <a:r>
              <a:rPr lang="en-US" dirty="0"/>
              <a:t>Active participation – being involved in the discussion, preparing materials/doing homework</a:t>
            </a:r>
            <a:endParaRPr lang="pl-PL" dirty="0"/>
          </a:p>
          <a:p>
            <a:pPr algn="just"/>
            <a:r>
              <a:rPr lang="en-US" dirty="0"/>
              <a:t>Preparing a short presentation about one judgment of the CJEU (with references to the ECtHR jurisprudence)</a:t>
            </a:r>
            <a:endParaRPr lang="pl-PL" dirty="0"/>
          </a:p>
          <a:p>
            <a:pPr algn="just"/>
            <a:r>
              <a:rPr lang="en-US" dirty="0"/>
              <a:t>Take/pass an exam at the end of the classes (or class before the last of this semester).</a:t>
            </a:r>
            <a:endParaRPr lang="pl-PL" dirty="0"/>
          </a:p>
          <a:p>
            <a:pPr algn="just"/>
            <a:r>
              <a:rPr lang="en-US" dirty="0"/>
              <a:t>Exam/test – 15 questions, 2 short case study</a:t>
            </a:r>
            <a:r>
              <a:rPr lang="pl-PL" dirty="0"/>
              <a:t>, one open </a:t>
            </a:r>
            <a:r>
              <a:rPr lang="pl-PL"/>
              <a:t>question</a:t>
            </a:r>
            <a:endParaRPr lang="pl-PL" dirty="0"/>
          </a:p>
        </p:txBody>
      </p:sp>
    </p:spTree>
    <p:extLst>
      <p:ext uri="{BB962C8B-B14F-4D97-AF65-F5344CB8AC3E}">
        <p14:creationId xmlns:p14="http://schemas.microsoft.com/office/powerpoint/2010/main" val="3294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7BD05A4-A96C-0492-E72A-43E814E2CF3D}"/>
              </a:ext>
            </a:extLst>
          </p:cNvPr>
          <p:cNvSpPr>
            <a:spLocks noGrp="1"/>
          </p:cNvSpPr>
          <p:nvPr>
            <p:ph type="body" sz="quarter" idx="10"/>
          </p:nvPr>
        </p:nvSpPr>
        <p:spPr/>
        <p:txBody>
          <a:bodyPr>
            <a:normAutofit fontScale="77500" lnSpcReduction="20000"/>
          </a:bodyPr>
          <a:lstStyle/>
          <a:p>
            <a:r>
              <a:rPr lang="pl-PL" dirty="0" err="1"/>
              <a:t>Classes</a:t>
            </a:r>
            <a:r>
              <a:rPr lang="pl-PL" dirty="0"/>
              <a:t> </a:t>
            </a:r>
            <a:r>
              <a:rPr lang="pl-PL" dirty="0" err="1"/>
              <a:t>schedule</a:t>
            </a:r>
            <a:endParaRPr lang="pl-PL" dirty="0"/>
          </a:p>
        </p:txBody>
      </p:sp>
      <p:sp>
        <p:nvSpPr>
          <p:cNvPr id="3" name="Symbol zastępczy tekstu 2">
            <a:extLst>
              <a:ext uri="{FF2B5EF4-FFF2-40B4-BE49-F238E27FC236}">
                <a16:creationId xmlns:a16="http://schemas.microsoft.com/office/drawing/2014/main" id="{4A9B5E61-526D-F93A-6B3B-50E1F34C9CDB}"/>
              </a:ext>
            </a:extLst>
          </p:cNvPr>
          <p:cNvSpPr>
            <a:spLocks noGrp="1"/>
          </p:cNvSpPr>
          <p:nvPr>
            <p:ph type="body" sz="quarter" idx="11"/>
          </p:nvPr>
        </p:nvSpPr>
        <p:spPr>
          <a:xfrm>
            <a:off x="234950" y="977900"/>
            <a:ext cx="11164570" cy="5584825"/>
          </a:xfrm>
        </p:spPr>
        <p:txBody>
          <a:bodyPr>
            <a:normAutofit/>
          </a:bodyPr>
          <a:lstStyle/>
          <a:p>
            <a:pPr marL="514350" indent="-514350" algn="just">
              <a:spcBef>
                <a:spcPts val="0"/>
              </a:spcBef>
              <a:spcAft>
                <a:spcPts val="0"/>
              </a:spcAft>
              <a:buFont typeface="+mj-lt"/>
              <a:buAutoNum type="arabicPeriod"/>
            </a:pPr>
            <a:r>
              <a:rPr lang="en-US" dirty="0">
                <a:solidFill>
                  <a:srgbClr val="0E101A"/>
                </a:solidFill>
                <a:effectLst/>
              </a:rPr>
              <a:t>Basic information about the classes. Short reminder about substantive criminal law in the EU</a:t>
            </a:r>
          </a:p>
          <a:p>
            <a:pPr marL="514350" indent="-514350" algn="just">
              <a:spcBef>
                <a:spcPts val="0"/>
              </a:spcBef>
              <a:spcAft>
                <a:spcPts val="0"/>
              </a:spcAft>
              <a:buFont typeface="+mj-lt"/>
              <a:buAutoNum type="arabicPeriod"/>
            </a:pPr>
            <a:r>
              <a:rPr lang="en-US" dirty="0">
                <a:solidFill>
                  <a:srgbClr val="0E101A"/>
                </a:solidFill>
                <a:effectLst/>
              </a:rPr>
              <a:t>Victim</a:t>
            </a:r>
            <a:r>
              <a:rPr lang="pl-PL" dirty="0">
                <a:solidFill>
                  <a:srgbClr val="0E101A"/>
                </a:solidFill>
                <a:effectLst/>
              </a:rPr>
              <a:t>’</a:t>
            </a:r>
            <a:r>
              <a:rPr lang="en-US" dirty="0">
                <a:solidFill>
                  <a:srgbClr val="0E101A"/>
                </a:solidFill>
                <a:effectLst/>
              </a:rPr>
              <a:t>s rights in the EU. Case studies - directive 2012/29</a:t>
            </a:r>
          </a:p>
          <a:p>
            <a:pPr marL="514350" indent="-514350" algn="just">
              <a:spcBef>
                <a:spcPts val="0"/>
              </a:spcBef>
              <a:spcAft>
                <a:spcPts val="0"/>
              </a:spcAft>
              <a:buFont typeface="+mj-lt"/>
              <a:buAutoNum type="arabicPeriod"/>
            </a:pPr>
            <a:r>
              <a:rPr lang="en-US" dirty="0">
                <a:solidFill>
                  <a:srgbClr val="0E101A"/>
                </a:solidFill>
                <a:effectLst/>
              </a:rPr>
              <a:t>Accused's rights in criminal proceedings - right to translation and interpretation (Directive 2010/64)</a:t>
            </a:r>
          </a:p>
          <a:p>
            <a:pPr marL="514350" indent="-514350" algn="just">
              <a:spcBef>
                <a:spcPts val="0"/>
              </a:spcBef>
              <a:spcAft>
                <a:spcPts val="0"/>
              </a:spcAft>
              <a:buFont typeface="+mj-lt"/>
              <a:buAutoNum type="arabicPeriod"/>
            </a:pPr>
            <a:r>
              <a:rPr lang="en-US" dirty="0">
                <a:solidFill>
                  <a:srgbClr val="0E101A"/>
                </a:solidFill>
                <a:effectLst/>
              </a:rPr>
              <a:t>Accused rights in criminal proceedings - right to information in criminal proceedings (Directive 2012/13)</a:t>
            </a:r>
          </a:p>
          <a:p>
            <a:pPr marL="514350" indent="-514350" algn="just">
              <a:spcBef>
                <a:spcPts val="0"/>
              </a:spcBef>
              <a:spcAft>
                <a:spcPts val="0"/>
              </a:spcAft>
              <a:buFont typeface="+mj-lt"/>
              <a:buAutoNum type="arabicPeriod"/>
            </a:pPr>
            <a:r>
              <a:rPr lang="en-US" dirty="0">
                <a:solidFill>
                  <a:srgbClr val="0E101A"/>
                </a:solidFill>
                <a:effectLst/>
              </a:rPr>
              <a:t>Accused rights in criminal proceedings - children's rights (Directive 2016/800)</a:t>
            </a:r>
          </a:p>
          <a:p>
            <a:pPr marL="514350" indent="-514350" algn="just">
              <a:spcBef>
                <a:spcPts val="0"/>
              </a:spcBef>
              <a:spcAft>
                <a:spcPts val="0"/>
              </a:spcAft>
              <a:buFont typeface="+mj-lt"/>
              <a:buAutoNum type="arabicPeriod"/>
            </a:pPr>
            <a:r>
              <a:rPr lang="en-US" dirty="0">
                <a:solidFill>
                  <a:srgbClr val="0E101A"/>
                </a:solidFill>
                <a:effectLst/>
              </a:rPr>
              <a:t>Data protection in the EU (and </a:t>
            </a:r>
            <a:r>
              <a:rPr lang="en-US" dirty="0" err="1">
                <a:solidFill>
                  <a:srgbClr val="0E101A"/>
                </a:solidFill>
                <a:effectLst/>
              </a:rPr>
              <a:t>european</a:t>
            </a:r>
            <a:r>
              <a:rPr lang="en-US" dirty="0">
                <a:solidFill>
                  <a:srgbClr val="0E101A"/>
                </a:solidFill>
                <a:effectLst/>
              </a:rPr>
              <a:t> </a:t>
            </a:r>
            <a:r>
              <a:rPr lang="en-US" dirty="0" err="1">
                <a:solidFill>
                  <a:srgbClr val="0E101A"/>
                </a:solidFill>
                <a:effectLst/>
              </a:rPr>
              <a:t>leagal</a:t>
            </a:r>
            <a:r>
              <a:rPr lang="en-US" dirty="0">
                <a:solidFill>
                  <a:srgbClr val="0E101A"/>
                </a:solidFill>
                <a:effectLst/>
              </a:rPr>
              <a:t> system)</a:t>
            </a:r>
          </a:p>
          <a:p>
            <a:pPr marL="514350" indent="-514350" algn="just">
              <a:spcBef>
                <a:spcPts val="0"/>
              </a:spcBef>
              <a:spcAft>
                <a:spcPts val="0"/>
              </a:spcAft>
              <a:buFont typeface="+mj-lt"/>
              <a:buAutoNum type="arabicPeriod"/>
            </a:pPr>
            <a:r>
              <a:rPr lang="en-US" dirty="0">
                <a:solidFill>
                  <a:srgbClr val="0E101A"/>
                </a:solidFill>
                <a:effectLst/>
              </a:rPr>
              <a:t>EPPO - European Public Prosecutor Office </a:t>
            </a:r>
          </a:p>
          <a:p>
            <a:pPr marL="514350" indent="-514350" algn="just">
              <a:spcBef>
                <a:spcPts val="0"/>
              </a:spcBef>
              <a:spcAft>
                <a:spcPts val="0"/>
              </a:spcAft>
              <a:buFont typeface="+mj-lt"/>
              <a:buAutoNum type="arabicPeriod"/>
            </a:pPr>
            <a:r>
              <a:rPr lang="en-US" dirty="0">
                <a:solidFill>
                  <a:srgbClr val="0E101A"/>
                </a:solidFill>
                <a:effectLst/>
              </a:rPr>
              <a:t>Test </a:t>
            </a:r>
          </a:p>
          <a:p>
            <a:pPr marL="514350" indent="-514350" algn="just">
              <a:buFont typeface="+mj-lt"/>
              <a:buAutoNum type="arabicPeriod"/>
            </a:pPr>
            <a:endParaRPr lang="pl-PL" dirty="0"/>
          </a:p>
        </p:txBody>
      </p:sp>
    </p:spTree>
    <p:extLst>
      <p:ext uri="{BB962C8B-B14F-4D97-AF65-F5344CB8AC3E}">
        <p14:creationId xmlns:p14="http://schemas.microsoft.com/office/powerpoint/2010/main" val="341364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86FC74-2673-8147-BDC2-7FEE39DB3F8B}"/>
              </a:ext>
            </a:extLst>
          </p:cNvPr>
          <p:cNvSpPr>
            <a:spLocks noGrp="1"/>
          </p:cNvSpPr>
          <p:nvPr>
            <p:ph type="body" sz="quarter" idx="10"/>
          </p:nvPr>
        </p:nvSpPr>
        <p:spPr/>
        <p:txBody>
          <a:bodyPr>
            <a:normAutofit fontScale="77500" lnSpcReduction="20000"/>
          </a:bodyPr>
          <a:lstStyle/>
          <a:p>
            <a:r>
              <a:rPr lang="pl-PL" dirty="0"/>
              <a:t>The CJEU </a:t>
            </a:r>
            <a:r>
              <a:rPr lang="pl-PL" dirty="0" err="1"/>
              <a:t>cases</a:t>
            </a:r>
            <a:endParaRPr lang="pl-PL" dirty="0"/>
          </a:p>
        </p:txBody>
      </p:sp>
      <p:sp>
        <p:nvSpPr>
          <p:cNvPr id="3" name="Symbol zastępczy tekstu 2">
            <a:extLst>
              <a:ext uri="{FF2B5EF4-FFF2-40B4-BE49-F238E27FC236}">
                <a16:creationId xmlns:a16="http://schemas.microsoft.com/office/drawing/2014/main" id="{05778B05-F38C-1877-1CAF-517BE9CC5D46}"/>
              </a:ext>
            </a:extLst>
          </p:cNvPr>
          <p:cNvSpPr>
            <a:spLocks noGrp="1"/>
          </p:cNvSpPr>
          <p:nvPr>
            <p:ph type="body" sz="quarter" idx="11"/>
          </p:nvPr>
        </p:nvSpPr>
        <p:spPr/>
        <p:txBody>
          <a:bodyPr/>
          <a:lstStyle/>
          <a:p>
            <a:pPr marL="514350" indent="-514350">
              <a:buAutoNum type="arabicPeriod"/>
            </a:pPr>
            <a:r>
              <a:rPr lang="pl-PL" dirty="0"/>
              <a:t>C‑38/18, </a:t>
            </a:r>
            <a:r>
              <a:rPr lang="pl-PL" dirty="0" err="1"/>
              <a:t>Gambino</a:t>
            </a:r>
            <a:r>
              <a:rPr lang="pl-PL" dirty="0"/>
              <a:t> and </a:t>
            </a:r>
            <a:r>
              <a:rPr lang="pl-PL" dirty="0" err="1"/>
              <a:t>Hyka</a:t>
            </a:r>
            <a:endParaRPr lang="pl-PL" dirty="0"/>
          </a:p>
          <a:p>
            <a:pPr marL="514350" indent="-514350">
              <a:buAutoNum type="arabicPeriod"/>
            </a:pPr>
            <a:r>
              <a:rPr lang="pl-PL" dirty="0"/>
              <a:t>C‑338/20, D.P.</a:t>
            </a:r>
          </a:p>
          <a:p>
            <a:pPr marL="514350" indent="-514350">
              <a:buAutoNum type="arabicPeriod"/>
            </a:pPr>
            <a:r>
              <a:rPr lang="pl-PL" dirty="0"/>
              <a:t>C-612/15, </a:t>
            </a:r>
            <a:r>
              <a:rPr lang="pl-PL" dirty="0" err="1"/>
              <a:t>Kolev</a:t>
            </a:r>
            <a:r>
              <a:rPr lang="pl-PL" dirty="0"/>
              <a:t> </a:t>
            </a:r>
          </a:p>
          <a:p>
            <a:pPr marL="514350" indent="-514350">
              <a:buAutoNum type="arabicPeriod"/>
            </a:pPr>
            <a:r>
              <a:rPr lang="pl-PL" dirty="0"/>
              <a:t>C-209/22, </a:t>
            </a:r>
            <a:r>
              <a:rPr lang="pl-PL" i="1" dirty="0"/>
              <a:t>AB</a:t>
            </a:r>
          </a:p>
          <a:p>
            <a:pPr marL="514350" indent="-514350">
              <a:buAutoNum type="arabicPeriod"/>
            </a:pPr>
            <a:r>
              <a:rPr lang="pl-PL" dirty="0"/>
              <a:t>C-688/18, TX i UW</a:t>
            </a:r>
          </a:p>
          <a:p>
            <a:pPr marL="514350" indent="-514350">
              <a:buAutoNum type="arabicPeriod"/>
            </a:pPr>
            <a:r>
              <a:rPr lang="pl-PL" dirty="0"/>
              <a:t>C-348/21, </a:t>
            </a:r>
            <a:r>
              <a:rPr lang="pl-PL" i="1" dirty="0"/>
              <a:t>HYA and </a:t>
            </a:r>
            <a:r>
              <a:rPr lang="pl-PL" i="1" dirty="0" err="1"/>
              <a:t>others</a:t>
            </a:r>
            <a:endParaRPr lang="pl-PL" dirty="0"/>
          </a:p>
          <a:p>
            <a:pPr marL="0" indent="0">
              <a:buNone/>
            </a:pPr>
            <a:endParaRPr lang="pl-PL" dirty="0"/>
          </a:p>
          <a:p>
            <a:pPr marL="514350" indent="-514350">
              <a:buAutoNum type="arabicPeriod"/>
            </a:pPr>
            <a:endParaRPr lang="pl-PL" dirty="0"/>
          </a:p>
        </p:txBody>
      </p:sp>
    </p:spTree>
    <p:extLst>
      <p:ext uri="{BB962C8B-B14F-4D97-AF65-F5344CB8AC3E}">
        <p14:creationId xmlns:p14="http://schemas.microsoft.com/office/powerpoint/2010/main" val="379287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921138C-9672-20AA-0383-F94F166989E4}"/>
              </a:ext>
            </a:extLst>
          </p:cNvPr>
          <p:cNvSpPr>
            <a:spLocks noGrp="1"/>
          </p:cNvSpPr>
          <p:nvPr>
            <p:ph type="body" sz="quarter" idx="10"/>
          </p:nvPr>
        </p:nvSpPr>
        <p:spPr/>
        <p:txBody>
          <a:bodyPr>
            <a:normAutofit fontScale="77500" lnSpcReduction="20000"/>
          </a:bodyPr>
          <a:lstStyle/>
          <a:p>
            <a:pPr algn="just"/>
            <a:r>
              <a:rPr lang="pl-PL" dirty="0" err="1"/>
              <a:t>Substantive</a:t>
            </a:r>
            <a:r>
              <a:rPr lang="pl-PL" dirty="0"/>
              <a:t> </a:t>
            </a:r>
            <a:r>
              <a:rPr lang="pl-PL" dirty="0" err="1"/>
              <a:t>criminal</a:t>
            </a:r>
            <a:r>
              <a:rPr lang="pl-PL" dirty="0"/>
              <a:t> law </a:t>
            </a:r>
            <a:r>
              <a:rPr lang="pl-PL" dirty="0" err="1"/>
              <a:t>directves</a:t>
            </a:r>
            <a:r>
              <a:rPr lang="pl-PL" dirty="0"/>
              <a:t> (and one </a:t>
            </a:r>
            <a:r>
              <a:rPr lang="pl-PL" dirty="0" err="1"/>
              <a:t>framework</a:t>
            </a:r>
            <a:r>
              <a:rPr lang="pl-PL" dirty="0"/>
              <a:t> </a:t>
            </a:r>
            <a:r>
              <a:rPr lang="pl-PL" dirty="0" err="1"/>
              <a:t>decision</a:t>
            </a:r>
            <a:r>
              <a:rPr lang="pl-PL" dirty="0"/>
              <a:t>)</a:t>
            </a:r>
          </a:p>
          <a:p>
            <a:pPr algn="just"/>
            <a:endParaRPr lang="pl-PL" dirty="0"/>
          </a:p>
        </p:txBody>
      </p:sp>
      <p:sp>
        <p:nvSpPr>
          <p:cNvPr id="3" name="Symbol zastępczy tekstu 2">
            <a:extLst>
              <a:ext uri="{FF2B5EF4-FFF2-40B4-BE49-F238E27FC236}">
                <a16:creationId xmlns:a16="http://schemas.microsoft.com/office/drawing/2014/main" id="{3FAAE4D6-9FE0-267D-9A16-3A0F53936EAC}"/>
              </a:ext>
            </a:extLst>
          </p:cNvPr>
          <p:cNvSpPr>
            <a:spLocks noGrp="1"/>
          </p:cNvSpPr>
          <p:nvPr>
            <p:ph type="body" sz="quarter" idx="11"/>
          </p:nvPr>
        </p:nvSpPr>
        <p:spPr>
          <a:xfrm>
            <a:off x="234950" y="977900"/>
            <a:ext cx="11682730" cy="5584825"/>
          </a:xfrm>
        </p:spPr>
        <p:txBody>
          <a:bodyPr>
            <a:normAutofit fontScale="92500"/>
          </a:bodyPr>
          <a:lstStyle/>
          <a:p>
            <a:pPr algn="just"/>
            <a:r>
              <a:rPr lang="en-US" b="1" dirty="0"/>
              <a:t>Directive 2011/36/EU </a:t>
            </a:r>
            <a:r>
              <a:rPr lang="en-US" dirty="0"/>
              <a:t>of the European Parliament and of the Council of 5 April 2011 </a:t>
            </a:r>
            <a:r>
              <a:rPr lang="en-US" b="1" dirty="0">
                <a:solidFill>
                  <a:srgbClr val="00B050"/>
                </a:solidFill>
              </a:rPr>
              <a:t>on preventing and combating trafficking in human beings and protecting its victims</a:t>
            </a:r>
            <a:r>
              <a:rPr lang="en-US" dirty="0"/>
              <a:t>, and replacing Council Framework Decision 2002/629/JHA</a:t>
            </a:r>
            <a:endParaRPr lang="pl-PL" dirty="0"/>
          </a:p>
          <a:p>
            <a:pPr algn="just"/>
            <a:r>
              <a:rPr lang="en-US" b="1" dirty="0"/>
              <a:t>Directive 2011/93/EU </a:t>
            </a:r>
            <a:r>
              <a:rPr lang="en-US" dirty="0"/>
              <a:t>of the European Parliament and of the Council of 13 December 2011 on </a:t>
            </a:r>
            <a:r>
              <a:rPr lang="en-US" b="1" dirty="0">
                <a:solidFill>
                  <a:srgbClr val="00B050"/>
                </a:solidFill>
              </a:rPr>
              <a:t>combating the sexual abuse and sexual exploitation of children and child pornography</a:t>
            </a:r>
            <a:r>
              <a:rPr lang="en-US" dirty="0"/>
              <a:t>, and replacing Council Framework Decision 2004/68/JHA</a:t>
            </a:r>
            <a:endParaRPr lang="pl-PL" dirty="0"/>
          </a:p>
          <a:p>
            <a:pPr algn="just"/>
            <a:r>
              <a:rPr lang="en-US" b="1" dirty="0"/>
              <a:t>Directive 2013/40/EU </a:t>
            </a:r>
            <a:r>
              <a:rPr lang="en-US" dirty="0"/>
              <a:t>of the European Parliament and of the Council of 12 August 2013 </a:t>
            </a:r>
            <a:r>
              <a:rPr lang="en-US" b="1" dirty="0">
                <a:solidFill>
                  <a:srgbClr val="00B050"/>
                </a:solidFill>
              </a:rPr>
              <a:t>on attacks against information systems</a:t>
            </a:r>
            <a:r>
              <a:rPr lang="en-US" dirty="0"/>
              <a:t> and replacing Council Framework Decision 2005/222/JHA</a:t>
            </a:r>
            <a:endParaRPr lang="pl-PL" dirty="0"/>
          </a:p>
          <a:p>
            <a:pPr algn="just"/>
            <a:r>
              <a:rPr lang="en-US" b="1" dirty="0"/>
              <a:t>Directive 2014/62/EU </a:t>
            </a:r>
            <a:r>
              <a:rPr lang="en-US" dirty="0"/>
              <a:t>of the European Parliament and of the Council of 15 May 2014 </a:t>
            </a:r>
            <a:r>
              <a:rPr lang="en-US" b="1" dirty="0">
                <a:solidFill>
                  <a:srgbClr val="00B050"/>
                </a:solidFill>
              </a:rPr>
              <a:t>on the protection of the euro and other currencies against counterfeiting by criminal law</a:t>
            </a:r>
            <a:r>
              <a:rPr lang="en-US" dirty="0"/>
              <a:t>, and replacing Council Framework Decision 2000/383/JHA</a:t>
            </a:r>
          </a:p>
          <a:p>
            <a:pPr algn="just"/>
            <a:endParaRPr lang="en-US" dirty="0"/>
          </a:p>
          <a:p>
            <a:pPr algn="just"/>
            <a:endParaRPr lang="pl-PL" dirty="0"/>
          </a:p>
        </p:txBody>
      </p:sp>
    </p:spTree>
    <p:extLst>
      <p:ext uri="{BB962C8B-B14F-4D97-AF65-F5344CB8AC3E}">
        <p14:creationId xmlns:p14="http://schemas.microsoft.com/office/powerpoint/2010/main" val="31298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E8AD-CCDE-33B3-6370-6D48F1D15655}"/>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F4E4833-6B03-026B-E196-2726BA2B3100}"/>
              </a:ext>
            </a:extLst>
          </p:cNvPr>
          <p:cNvSpPr>
            <a:spLocks noGrp="1"/>
          </p:cNvSpPr>
          <p:nvPr>
            <p:ph type="body" sz="quarter" idx="10"/>
          </p:nvPr>
        </p:nvSpPr>
        <p:spPr/>
        <p:txBody>
          <a:bodyPr>
            <a:normAutofit fontScale="77500" lnSpcReduction="20000"/>
          </a:bodyPr>
          <a:lstStyle/>
          <a:p>
            <a:pPr algn="just"/>
            <a:r>
              <a:rPr lang="pl-PL" dirty="0" err="1"/>
              <a:t>Substantive</a:t>
            </a:r>
            <a:r>
              <a:rPr lang="pl-PL" dirty="0"/>
              <a:t> </a:t>
            </a:r>
            <a:r>
              <a:rPr lang="pl-PL" dirty="0" err="1"/>
              <a:t>criminal</a:t>
            </a:r>
            <a:r>
              <a:rPr lang="pl-PL" dirty="0"/>
              <a:t> law </a:t>
            </a:r>
            <a:r>
              <a:rPr lang="pl-PL" dirty="0" err="1"/>
              <a:t>directves</a:t>
            </a:r>
            <a:r>
              <a:rPr lang="pl-PL" dirty="0"/>
              <a:t> (and one </a:t>
            </a:r>
            <a:r>
              <a:rPr lang="pl-PL" dirty="0" err="1"/>
              <a:t>framework</a:t>
            </a:r>
            <a:r>
              <a:rPr lang="pl-PL" dirty="0"/>
              <a:t> </a:t>
            </a:r>
            <a:r>
              <a:rPr lang="pl-PL" dirty="0" err="1"/>
              <a:t>decision</a:t>
            </a:r>
            <a:r>
              <a:rPr lang="pl-PL" dirty="0"/>
              <a:t>)</a:t>
            </a:r>
          </a:p>
          <a:p>
            <a:pPr algn="just"/>
            <a:endParaRPr lang="pl-PL" dirty="0"/>
          </a:p>
        </p:txBody>
      </p:sp>
      <p:sp>
        <p:nvSpPr>
          <p:cNvPr id="3" name="Symbol zastępczy tekstu 2">
            <a:extLst>
              <a:ext uri="{FF2B5EF4-FFF2-40B4-BE49-F238E27FC236}">
                <a16:creationId xmlns:a16="http://schemas.microsoft.com/office/drawing/2014/main" id="{47330B79-F961-81D9-E62B-34131E5F35B5}"/>
              </a:ext>
            </a:extLst>
          </p:cNvPr>
          <p:cNvSpPr>
            <a:spLocks noGrp="1"/>
          </p:cNvSpPr>
          <p:nvPr>
            <p:ph type="body" sz="quarter" idx="11"/>
          </p:nvPr>
        </p:nvSpPr>
        <p:spPr>
          <a:xfrm>
            <a:off x="234950" y="977900"/>
            <a:ext cx="11682730" cy="5584825"/>
          </a:xfrm>
        </p:spPr>
        <p:txBody>
          <a:bodyPr>
            <a:normAutofit lnSpcReduction="10000"/>
          </a:bodyPr>
          <a:lstStyle/>
          <a:p>
            <a:pPr algn="just"/>
            <a:r>
              <a:rPr lang="en-US" b="1" dirty="0"/>
              <a:t>Directive (EU) 2017/541 </a:t>
            </a:r>
            <a:r>
              <a:rPr lang="en-US" dirty="0"/>
              <a:t>of the European Parliament and of the Council of 15 March 2017 on </a:t>
            </a:r>
            <a:r>
              <a:rPr lang="en-US" b="1" dirty="0">
                <a:solidFill>
                  <a:srgbClr val="00B050"/>
                </a:solidFill>
              </a:rPr>
              <a:t>combating terrorism and replacing Council Framework </a:t>
            </a:r>
            <a:r>
              <a:rPr lang="en-US" dirty="0"/>
              <a:t>Decision 2002/475/JHA and amending Council Decision 2005/671/JHA</a:t>
            </a:r>
            <a:endParaRPr lang="pl-PL" dirty="0"/>
          </a:p>
          <a:p>
            <a:pPr algn="just"/>
            <a:r>
              <a:rPr lang="en-US" b="1" dirty="0"/>
              <a:t>Directive (EU) 2017/1371 </a:t>
            </a:r>
            <a:r>
              <a:rPr lang="en-US" dirty="0"/>
              <a:t>of the European Parliament and of the Council of 5 July 2017 </a:t>
            </a:r>
            <a:r>
              <a:rPr lang="en-US" b="1" dirty="0">
                <a:solidFill>
                  <a:srgbClr val="00B050"/>
                </a:solidFill>
              </a:rPr>
              <a:t>on the fight against fraud to the Union's financial interests by means of criminal law</a:t>
            </a:r>
          </a:p>
          <a:p>
            <a:pPr algn="just"/>
            <a:r>
              <a:rPr lang="en-US" b="1" dirty="0"/>
              <a:t>Directive (EU) 2017/1371 </a:t>
            </a:r>
            <a:r>
              <a:rPr lang="en-US" dirty="0"/>
              <a:t>of the European Parliament and of the Council of 5 July 2017 </a:t>
            </a:r>
            <a:r>
              <a:rPr lang="en-US" b="1" dirty="0">
                <a:solidFill>
                  <a:srgbClr val="00B050"/>
                </a:solidFill>
              </a:rPr>
              <a:t>on the fight against fraud to the Union's financial interests by means of criminal law</a:t>
            </a:r>
            <a:endParaRPr lang="pl-PL" b="1" dirty="0">
              <a:solidFill>
                <a:srgbClr val="00B050"/>
              </a:solidFill>
            </a:endParaRPr>
          </a:p>
          <a:p>
            <a:pPr algn="just"/>
            <a:r>
              <a:rPr lang="en-US" b="1" dirty="0"/>
              <a:t>Directive (EU) 2018/1673 </a:t>
            </a:r>
            <a:r>
              <a:rPr lang="en-US" dirty="0"/>
              <a:t>of the European Parliament and of the Council of 23 October 2018 </a:t>
            </a:r>
            <a:r>
              <a:rPr lang="en-US" b="1" dirty="0">
                <a:solidFill>
                  <a:srgbClr val="00B050"/>
                </a:solidFill>
              </a:rPr>
              <a:t>on combating money laundering by criminal law</a:t>
            </a:r>
            <a:endParaRPr lang="pl-PL" b="1" dirty="0">
              <a:solidFill>
                <a:srgbClr val="00B050"/>
              </a:solidFill>
            </a:endParaRPr>
          </a:p>
          <a:p>
            <a:pPr algn="just"/>
            <a:r>
              <a:rPr lang="en-US" b="1" dirty="0"/>
              <a:t>Directive (EU) 2019/713 </a:t>
            </a:r>
            <a:r>
              <a:rPr lang="en-US" dirty="0"/>
              <a:t>of the European Parliament and of the Council of 17 April 2019 on </a:t>
            </a:r>
            <a:r>
              <a:rPr lang="en-US" b="1" dirty="0">
                <a:solidFill>
                  <a:srgbClr val="00B050"/>
                </a:solidFill>
              </a:rPr>
              <a:t>combating fraud and counterfeiting of non-cash means of payment and replacing Council Framework Decision </a:t>
            </a:r>
            <a:r>
              <a:rPr lang="en-US" dirty="0"/>
              <a:t>2001/413/JHA</a:t>
            </a:r>
          </a:p>
          <a:p>
            <a:pPr algn="just"/>
            <a:endParaRPr lang="en-US" b="1" dirty="0">
              <a:solidFill>
                <a:srgbClr val="00B050"/>
              </a:solidFill>
            </a:endParaRPr>
          </a:p>
          <a:p>
            <a:pPr algn="just"/>
            <a:endParaRPr lang="pl-PL" dirty="0"/>
          </a:p>
        </p:txBody>
      </p:sp>
    </p:spTree>
    <p:extLst>
      <p:ext uri="{BB962C8B-B14F-4D97-AF65-F5344CB8AC3E}">
        <p14:creationId xmlns:p14="http://schemas.microsoft.com/office/powerpoint/2010/main" val="367980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543339F-5298-8C73-48C4-D4A165AF72B8}"/>
              </a:ext>
            </a:extLst>
          </p:cNvPr>
          <p:cNvSpPr>
            <a:spLocks noGrp="1"/>
          </p:cNvSpPr>
          <p:nvPr>
            <p:ph type="body" sz="quarter" idx="10"/>
          </p:nvPr>
        </p:nvSpPr>
        <p:spPr/>
        <p:txBody>
          <a:bodyPr>
            <a:normAutofit fontScale="77500" lnSpcReduction="20000"/>
          </a:bodyPr>
          <a:lstStyle/>
          <a:p>
            <a:r>
              <a:rPr lang="pl-PL" dirty="0" err="1"/>
              <a:t>Structure</a:t>
            </a:r>
            <a:r>
              <a:rPr lang="pl-PL" dirty="0"/>
              <a:t> of the (most) </a:t>
            </a:r>
            <a:r>
              <a:rPr lang="pl-PL" dirty="0" err="1"/>
              <a:t>substantive</a:t>
            </a:r>
            <a:r>
              <a:rPr lang="pl-PL" dirty="0"/>
              <a:t> </a:t>
            </a:r>
            <a:r>
              <a:rPr lang="pl-PL" dirty="0" err="1"/>
              <a:t>criminal</a:t>
            </a:r>
            <a:r>
              <a:rPr lang="pl-PL" dirty="0"/>
              <a:t> law </a:t>
            </a:r>
            <a:r>
              <a:rPr lang="pl-PL" dirty="0" err="1"/>
              <a:t>directives</a:t>
            </a:r>
            <a:r>
              <a:rPr lang="pl-PL" dirty="0"/>
              <a:t>:</a:t>
            </a:r>
          </a:p>
        </p:txBody>
      </p:sp>
      <p:sp>
        <p:nvSpPr>
          <p:cNvPr id="3" name="Symbol zastępczy tekstu 2">
            <a:extLst>
              <a:ext uri="{FF2B5EF4-FFF2-40B4-BE49-F238E27FC236}">
                <a16:creationId xmlns:a16="http://schemas.microsoft.com/office/drawing/2014/main" id="{2A65203F-FDC5-DAF3-7C41-6B0667CD6D2B}"/>
              </a:ext>
            </a:extLst>
          </p:cNvPr>
          <p:cNvSpPr>
            <a:spLocks noGrp="1"/>
          </p:cNvSpPr>
          <p:nvPr>
            <p:ph type="body" sz="quarter" idx="11"/>
          </p:nvPr>
        </p:nvSpPr>
        <p:spPr>
          <a:xfrm>
            <a:off x="234950" y="977900"/>
            <a:ext cx="11581130" cy="5584825"/>
          </a:xfrm>
        </p:spPr>
        <p:txBody>
          <a:bodyPr>
            <a:normAutofit/>
          </a:bodyPr>
          <a:lstStyle/>
          <a:p>
            <a:pPr marL="514350" indent="-514350">
              <a:buAutoNum type="arabicPeriod"/>
            </a:pPr>
            <a:r>
              <a:rPr lang="pl-PL" sz="2400" dirty="0" err="1"/>
              <a:t>Definitions</a:t>
            </a:r>
            <a:r>
              <a:rPr lang="pl-PL" sz="2400" dirty="0"/>
              <a:t> </a:t>
            </a:r>
          </a:p>
          <a:p>
            <a:pPr marL="514350" indent="-514350">
              <a:buAutoNum type="arabicPeriod"/>
            </a:pPr>
            <a:r>
              <a:rPr lang="pl-PL" sz="2400" dirty="0" err="1"/>
              <a:t>Lists</a:t>
            </a:r>
            <a:r>
              <a:rPr lang="pl-PL" sz="2400" dirty="0"/>
              <a:t> of </a:t>
            </a:r>
            <a:r>
              <a:rPr lang="pl-PL" sz="2400" dirty="0" err="1"/>
              <a:t>ofences</a:t>
            </a:r>
            <a:r>
              <a:rPr lang="pl-PL" sz="2400" dirty="0"/>
              <a:t> </a:t>
            </a:r>
            <a:r>
              <a:rPr lang="pl-PL" sz="2400" dirty="0" err="1"/>
              <a:t>which</a:t>
            </a:r>
            <a:r>
              <a:rPr lang="pl-PL" sz="2400" dirty="0"/>
              <a:t> </a:t>
            </a:r>
            <a:r>
              <a:rPr lang="pl-PL" sz="2400" dirty="0" err="1"/>
              <a:t>should</a:t>
            </a:r>
            <a:r>
              <a:rPr lang="pl-PL" sz="2400" dirty="0"/>
              <a:t> be </a:t>
            </a:r>
            <a:r>
              <a:rPr lang="pl-PL" sz="2400" dirty="0" err="1"/>
              <a:t>penalised</a:t>
            </a:r>
            <a:r>
              <a:rPr lang="pl-PL" sz="2400" dirty="0"/>
              <a:t> in the </a:t>
            </a:r>
            <a:r>
              <a:rPr lang="pl-PL" sz="2400" dirty="0" err="1"/>
              <a:t>Member</a:t>
            </a:r>
            <a:r>
              <a:rPr lang="pl-PL" sz="2400" dirty="0"/>
              <a:t> </a:t>
            </a:r>
            <a:r>
              <a:rPr lang="pl-PL" sz="2400" dirty="0" err="1"/>
              <a:t>States</a:t>
            </a:r>
            <a:endParaRPr lang="pl-PL" sz="2400" dirty="0"/>
          </a:p>
          <a:p>
            <a:pPr marL="514350" indent="-514350">
              <a:buAutoNum type="arabicPeriod"/>
            </a:pPr>
            <a:r>
              <a:rPr lang="pl-PL" sz="2400" dirty="0" err="1"/>
              <a:t>Liablity</a:t>
            </a:r>
            <a:r>
              <a:rPr lang="pl-PL" sz="2400" dirty="0"/>
              <a:t> of </a:t>
            </a:r>
            <a:r>
              <a:rPr lang="pl-PL" sz="2400" dirty="0" err="1"/>
              <a:t>legal</a:t>
            </a:r>
            <a:r>
              <a:rPr lang="pl-PL" sz="2400" dirty="0"/>
              <a:t> </a:t>
            </a:r>
            <a:r>
              <a:rPr lang="pl-PL" sz="2400" dirty="0" err="1"/>
              <a:t>persons</a:t>
            </a:r>
            <a:endParaRPr lang="pl-PL" sz="2400" dirty="0"/>
          </a:p>
          <a:p>
            <a:pPr marL="514350" indent="-514350">
              <a:buAutoNum type="arabicPeriod"/>
            </a:pPr>
            <a:r>
              <a:rPr lang="pl-PL" sz="2400" dirty="0" err="1"/>
              <a:t>Obligation</a:t>
            </a:r>
            <a:r>
              <a:rPr lang="pl-PL" sz="2400" dirty="0"/>
              <a:t> to </a:t>
            </a:r>
            <a:r>
              <a:rPr lang="pl-PL" sz="2400" dirty="0" err="1"/>
              <a:t>introduce</a:t>
            </a:r>
            <a:r>
              <a:rPr lang="pl-PL" sz="2400" dirty="0"/>
              <a:t> </a:t>
            </a:r>
            <a:r>
              <a:rPr lang="pl-PL" sz="2400" dirty="0" err="1"/>
              <a:t>effective</a:t>
            </a:r>
            <a:r>
              <a:rPr lang="pl-PL" sz="2400" dirty="0"/>
              <a:t> </a:t>
            </a:r>
            <a:r>
              <a:rPr lang="pl-PL" sz="2400" dirty="0" err="1"/>
              <a:t>investigation</a:t>
            </a:r>
            <a:r>
              <a:rPr lang="pl-PL" sz="2400" dirty="0"/>
              <a:t> </a:t>
            </a:r>
            <a:r>
              <a:rPr lang="pl-PL" sz="2400" dirty="0" err="1"/>
              <a:t>measures</a:t>
            </a:r>
            <a:r>
              <a:rPr lang="pl-PL" sz="2400" dirty="0"/>
              <a:t> </a:t>
            </a:r>
          </a:p>
          <a:p>
            <a:pPr marL="514350" indent="-514350">
              <a:buAutoNum type="arabicPeriod"/>
            </a:pPr>
            <a:r>
              <a:rPr lang="pl-PL" sz="2400" dirty="0" err="1"/>
              <a:t>Protection</a:t>
            </a:r>
            <a:r>
              <a:rPr lang="pl-PL" sz="2400" dirty="0"/>
              <a:t> of </a:t>
            </a:r>
            <a:r>
              <a:rPr lang="pl-PL" sz="2400" dirty="0" err="1"/>
              <a:t>victims</a:t>
            </a:r>
            <a:endParaRPr lang="pl-PL" sz="2400" dirty="0"/>
          </a:p>
          <a:p>
            <a:pPr marL="514350" indent="-514350">
              <a:buAutoNum type="arabicPeriod"/>
            </a:pPr>
            <a:r>
              <a:rPr lang="pl-PL" sz="2400" dirty="0" err="1"/>
              <a:t>Cooperation</a:t>
            </a:r>
            <a:r>
              <a:rPr lang="pl-PL" sz="2400" dirty="0"/>
              <a:t> </a:t>
            </a:r>
            <a:r>
              <a:rPr lang="pl-PL" sz="2400" dirty="0" err="1"/>
              <a:t>between</a:t>
            </a:r>
            <a:r>
              <a:rPr lang="pl-PL" sz="2400" dirty="0"/>
              <a:t> </a:t>
            </a:r>
            <a:r>
              <a:rPr lang="pl-PL" sz="2400" dirty="0" err="1"/>
              <a:t>Member</a:t>
            </a:r>
            <a:r>
              <a:rPr lang="pl-PL" sz="2400" dirty="0"/>
              <a:t> </a:t>
            </a:r>
            <a:r>
              <a:rPr lang="pl-PL" sz="2400" dirty="0" err="1"/>
              <a:t>States</a:t>
            </a:r>
            <a:r>
              <a:rPr lang="pl-PL" sz="2400" dirty="0"/>
              <a:t> </a:t>
            </a:r>
          </a:p>
          <a:p>
            <a:pPr marL="514350" indent="-514350">
              <a:buAutoNum type="arabicPeriod"/>
            </a:pPr>
            <a:endParaRPr lang="pl-PL" sz="2400" dirty="0"/>
          </a:p>
          <a:p>
            <a:pPr marL="0" indent="0">
              <a:buNone/>
            </a:pPr>
            <a:r>
              <a:rPr lang="pl-PL" sz="2400" dirty="0" err="1"/>
              <a:t>Recitals</a:t>
            </a:r>
            <a:r>
              <a:rPr lang="pl-PL" sz="2400" dirty="0"/>
              <a:t> (</a:t>
            </a:r>
            <a:r>
              <a:rPr lang="pl-PL" sz="2400" dirty="0" err="1"/>
              <a:t>motives</a:t>
            </a:r>
            <a:r>
              <a:rPr lang="pl-PL" sz="2400" dirty="0"/>
              <a:t> to the </a:t>
            </a:r>
            <a:r>
              <a:rPr lang="pl-PL" sz="2400" dirty="0" err="1"/>
              <a:t>directive</a:t>
            </a:r>
            <a:r>
              <a:rPr lang="pl-PL" sz="2400" dirty="0"/>
              <a:t>) </a:t>
            </a:r>
            <a:r>
              <a:rPr lang="pl-PL" sz="2400" dirty="0" err="1"/>
              <a:t>also</a:t>
            </a:r>
            <a:r>
              <a:rPr lang="pl-PL" sz="2400" dirty="0"/>
              <a:t> </a:t>
            </a:r>
            <a:r>
              <a:rPr lang="pl-PL" sz="2400" dirty="0" err="1"/>
              <a:t>important</a:t>
            </a:r>
            <a:r>
              <a:rPr lang="pl-PL" sz="2400" dirty="0"/>
              <a:t> to </a:t>
            </a:r>
            <a:r>
              <a:rPr lang="pl-PL" sz="2400" dirty="0" err="1"/>
              <a:t>proper</a:t>
            </a:r>
            <a:r>
              <a:rPr lang="pl-PL" sz="2400" dirty="0"/>
              <a:t> </a:t>
            </a:r>
            <a:r>
              <a:rPr lang="pl-PL" sz="2400" dirty="0" err="1"/>
              <a:t>analyse</a:t>
            </a:r>
            <a:r>
              <a:rPr lang="pl-PL" sz="2400" dirty="0"/>
              <a:t> of the </a:t>
            </a:r>
            <a:r>
              <a:rPr lang="pl-PL" sz="2400" dirty="0" err="1"/>
              <a:t>directive</a:t>
            </a:r>
            <a:r>
              <a:rPr lang="pl-PL" sz="2400" dirty="0"/>
              <a:t>. In the </a:t>
            </a:r>
            <a:r>
              <a:rPr lang="pl-PL" sz="2400" dirty="0" err="1"/>
              <a:t>recitals</a:t>
            </a:r>
            <a:r>
              <a:rPr lang="pl-PL" sz="2400" dirty="0"/>
              <a:t> the EU </a:t>
            </a:r>
            <a:r>
              <a:rPr lang="pl-PL" sz="2400" dirty="0" err="1"/>
              <a:t>lawmakers</a:t>
            </a:r>
            <a:r>
              <a:rPr lang="pl-PL" sz="2400" dirty="0"/>
              <a:t> </a:t>
            </a:r>
            <a:r>
              <a:rPr lang="pl-PL" sz="2400" dirty="0" err="1"/>
              <a:t>explain</a:t>
            </a:r>
            <a:r>
              <a:rPr lang="pl-PL" sz="2400" dirty="0"/>
              <a:t> the </a:t>
            </a:r>
            <a:r>
              <a:rPr lang="pl-PL" sz="2400" dirty="0" err="1"/>
              <a:t>subsiriarity</a:t>
            </a:r>
            <a:r>
              <a:rPr lang="pl-PL" sz="2400" dirty="0"/>
              <a:t> and </a:t>
            </a:r>
            <a:r>
              <a:rPr lang="pl-PL" sz="2400" dirty="0" err="1"/>
              <a:t>proprtionality</a:t>
            </a:r>
            <a:r>
              <a:rPr lang="pl-PL" sz="2400" dirty="0"/>
              <a:t> </a:t>
            </a:r>
            <a:r>
              <a:rPr lang="pl-PL" sz="2400" dirty="0" err="1"/>
              <a:t>principles</a:t>
            </a:r>
            <a:r>
              <a:rPr lang="pl-PL" sz="2400" dirty="0"/>
              <a:t> </a:t>
            </a:r>
            <a:endParaRPr lang="en-GB" sz="2400" dirty="0"/>
          </a:p>
          <a:p>
            <a:pPr marL="0" indent="0" algn="just">
              <a:buNone/>
            </a:pPr>
            <a:endParaRPr lang="pl-PL" sz="2400" dirty="0"/>
          </a:p>
          <a:p>
            <a:pPr marL="0" indent="0" algn="just">
              <a:buNone/>
            </a:pPr>
            <a:r>
              <a:rPr lang="pl-PL" sz="2400" dirty="0" err="1"/>
              <a:t>Could</a:t>
            </a:r>
            <a:r>
              <a:rPr lang="pl-PL" sz="2400" dirty="0"/>
              <a:t> </a:t>
            </a:r>
            <a:r>
              <a:rPr lang="pl-PL" sz="2400" dirty="0" err="1"/>
              <a:t>you</a:t>
            </a:r>
            <a:r>
              <a:rPr lang="pl-PL" sz="2400" dirty="0"/>
              <a:t> </a:t>
            </a:r>
            <a:r>
              <a:rPr lang="pl-PL" sz="2400" dirty="0" err="1"/>
              <a:t>find</a:t>
            </a:r>
            <a:r>
              <a:rPr lang="pl-PL" sz="2400" dirty="0"/>
              <a:t> the </a:t>
            </a:r>
            <a:r>
              <a:rPr lang="pl-PL" sz="2400" dirty="0" err="1"/>
              <a:t>prinicples</a:t>
            </a:r>
            <a:r>
              <a:rPr lang="pl-PL" sz="2400" dirty="0"/>
              <a:t> of </a:t>
            </a:r>
            <a:r>
              <a:rPr lang="pl-PL" sz="2400" dirty="0" err="1"/>
              <a:t>proportionality</a:t>
            </a:r>
            <a:r>
              <a:rPr lang="pl-PL" sz="2400" dirty="0"/>
              <a:t> and </a:t>
            </a:r>
            <a:r>
              <a:rPr lang="pl-PL" sz="2400" dirty="0" err="1"/>
              <a:t>subsidiarity</a:t>
            </a:r>
            <a:r>
              <a:rPr lang="pl-PL" sz="2400" dirty="0"/>
              <a:t> in the </a:t>
            </a:r>
            <a:r>
              <a:rPr lang="pl-PL" sz="2400" dirty="0" err="1"/>
              <a:t>directives</a:t>
            </a:r>
            <a:r>
              <a:rPr lang="pl-PL" sz="2400" dirty="0"/>
              <a:t>?</a:t>
            </a:r>
          </a:p>
        </p:txBody>
      </p:sp>
    </p:spTree>
    <p:extLst>
      <p:ext uri="{BB962C8B-B14F-4D97-AF65-F5344CB8AC3E}">
        <p14:creationId xmlns:p14="http://schemas.microsoft.com/office/powerpoint/2010/main" val="209984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0F1E-7C6D-3DE4-BC08-8775F895EC6A}"/>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28743D-BCDC-D02D-586E-F2AFE2C67274}"/>
              </a:ext>
            </a:extLst>
          </p:cNvPr>
          <p:cNvSpPr>
            <a:spLocks noGrp="1"/>
          </p:cNvSpPr>
          <p:nvPr>
            <p:ph type="body" sz="quarter" idx="10"/>
          </p:nvPr>
        </p:nvSpPr>
        <p:spPr/>
        <p:txBody>
          <a:bodyPr>
            <a:normAutofit fontScale="77500" lnSpcReduction="20000"/>
          </a:bodyPr>
          <a:lstStyle/>
          <a:p>
            <a:r>
              <a:rPr lang="pl-PL" dirty="0"/>
              <a:t>Money </a:t>
            </a:r>
            <a:r>
              <a:rPr lang="pl-PL" dirty="0" err="1"/>
              <a:t>loundering</a:t>
            </a:r>
            <a:r>
              <a:rPr lang="pl-PL" dirty="0"/>
              <a:t> </a:t>
            </a:r>
            <a:r>
              <a:rPr lang="pl-PL" dirty="0" err="1"/>
              <a:t>directive</a:t>
            </a:r>
            <a:r>
              <a:rPr lang="pl-PL" dirty="0"/>
              <a:t>:</a:t>
            </a:r>
          </a:p>
        </p:txBody>
      </p:sp>
      <p:sp>
        <p:nvSpPr>
          <p:cNvPr id="3" name="Symbol zastępczy tekstu 2">
            <a:extLst>
              <a:ext uri="{FF2B5EF4-FFF2-40B4-BE49-F238E27FC236}">
                <a16:creationId xmlns:a16="http://schemas.microsoft.com/office/drawing/2014/main" id="{89961CB1-A4CA-84A3-8A5E-70A37B3DA63F}"/>
              </a:ext>
            </a:extLst>
          </p:cNvPr>
          <p:cNvSpPr>
            <a:spLocks noGrp="1"/>
          </p:cNvSpPr>
          <p:nvPr>
            <p:ph type="body" sz="quarter" idx="11"/>
          </p:nvPr>
        </p:nvSpPr>
        <p:spPr>
          <a:xfrm>
            <a:off x="234950" y="977900"/>
            <a:ext cx="11581130" cy="5584825"/>
          </a:xfrm>
        </p:spPr>
        <p:txBody>
          <a:bodyPr>
            <a:normAutofit fontScale="92500" lnSpcReduction="10000"/>
          </a:bodyPr>
          <a:lstStyle/>
          <a:p>
            <a:pPr marL="0" indent="0" algn="just">
              <a:buNone/>
            </a:pPr>
            <a:r>
              <a:rPr lang="en-US" sz="2400" dirty="0"/>
              <a:t>(21)</a:t>
            </a:r>
            <a:r>
              <a:rPr lang="pl-PL" sz="2400" dirty="0"/>
              <a:t> </a:t>
            </a:r>
            <a:r>
              <a:rPr lang="en-US" sz="2400" dirty="0"/>
              <a:t>This Directive respects the principles </a:t>
            </a:r>
            <a:r>
              <a:rPr lang="en-US" sz="2400" dirty="0" err="1"/>
              <a:t>recognised</a:t>
            </a:r>
            <a:r>
              <a:rPr lang="en-US" sz="2400" dirty="0"/>
              <a:t> by Article 2 of the Treaty on European Union (TEU), respects fundamental rights and freedoms and observes the principles </a:t>
            </a:r>
            <a:r>
              <a:rPr lang="en-US" sz="2400" dirty="0" err="1"/>
              <a:t>recognised</a:t>
            </a:r>
            <a:r>
              <a:rPr lang="en-US" sz="2400" dirty="0"/>
              <a:t>, in particular, by the Charter of Fundamental Rights of the European Union, including those set out in Titles II, III, V and VI thereof which encompass, inter alia, the right to respect for private and family life and the right to protection of personal data, the principles of legality and proportionality of criminal offences and penalties, covering also the requirement of precision, clarity and foreseeability in criminal law, the presumption of innocence, as well as the rights of suspects and accused persons to have access to a lawyer, the right not to incriminate oneself and the right to a fair trial. This Directive has to be implemented in accordance with those rights and principles, taking also into account the European Convention for the Protection of Human Rights and Fundamental Freedoms, the International Covenant on Civil and Political Rights, and other human rights obligations under international law.</a:t>
            </a:r>
          </a:p>
          <a:p>
            <a:pPr marL="514350" indent="-514350" algn="just">
              <a:buFont typeface="+mj-lt"/>
              <a:buAutoNum type="arabicPeriod"/>
            </a:pPr>
            <a:endParaRPr lang="en-US" sz="2400" dirty="0"/>
          </a:p>
          <a:p>
            <a:pPr marL="0" indent="0" algn="just">
              <a:buNone/>
            </a:pPr>
            <a:r>
              <a:rPr lang="en-US" sz="2400" dirty="0"/>
              <a:t>(22)</a:t>
            </a:r>
            <a:r>
              <a:rPr lang="pl-PL" sz="2400" dirty="0"/>
              <a:t> </a:t>
            </a:r>
            <a:r>
              <a:rPr lang="en-US" sz="2400" b="1" dirty="0"/>
              <a:t>Since the objective of this Directive</a:t>
            </a:r>
            <a:r>
              <a:rPr lang="en-US" sz="2400" dirty="0"/>
              <a:t>, namely to subject money laundering in all Member States to effective, proportionate and dissuasive criminal penalties, c</a:t>
            </a:r>
            <a:r>
              <a:rPr lang="en-US" sz="2400" b="1" dirty="0">
                <a:solidFill>
                  <a:srgbClr val="00B050"/>
                </a:solidFill>
              </a:rPr>
              <a:t>annot be sufficiently achieved by Member States but can rather, by reason of the scale and effects of this Directive, be better achieved at Union level, the Union may adopt measures, in accordance with the principle of subsidiarity as set out in Article 5 of the TEU. </a:t>
            </a:r>
            <a:r>
              <a:rPr lang="en-US" sz="2400" dirty="0"/>
              <a:t>In accordance with the principle of proportionality, as set out in that Article, this Directive does not go beyond what is necessary to achieve that objective.</a:t>
            </a:r>
            <a:endParaRPr lang="pl-PL" sz="2400" dirty="0"/>
          </a:p>
        </p:txBody>
      </p:sp>
    </p:spTree>
    <p:extLst>
      <p:ext uri="{BB962C8B-B14F-4D97-AF65-F5344CB8AC3E}">
        <p14:creationId xmlns:p14="http://schemas.microsoft.com/office/powerpoint/2010/main" val="154534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801C58-6E8C-007E-5E2D-CB472344E18C}"/>
              </a:ext>
            </a:extLst>
          </p:cNvPr>
          <p:cNvSpPr>
            <a:spLocks noGrp="1"/>
          </p:cNvSpPr>
          <p:nvPr>
            <p:ph type="body" sz="quarter" idx="10"/>
          </p:nvPr>
        </p:nvSpPr>
        <p:spPr/>
        <p:txBody>
          <a:bodyPr>
            <a:normAutofit fontScale="77500" lnSpcReduction="20000"/>
          </a:bodyPr>
          <a:lstStyle/>
          <a:p>
            <a:r>
              <a:rPr lang="pl-PL" dirty="0"/>
              <a:t>Case </a:t>
            </a:r>
            <a:r>
              <a:rPr lang="pl-PL" dirty="0" err="1"/>
              <a:t>study</a:t>
            </a:r>
            <a:r>
              <a:rPr lang="pl-PL" dirty="0"/>
              <a:t> </a:t>
            </a:r>
            <a:r>
              <a:rPr lang="pl-PL" dirty="0" err="1"/>
              <a:t>practise</a:t>
            </a:r>
            <a:r>
              <a:rPr lang="pl-PL" dirty="0"/>
              <a:t> </a:t>
            </a:r>
          </a:p>
        </p:txBody>
      </p:sp>
      <p:sp>
        <p:nvSpPr>
          <p:cNvPr id="3" name="Symbol zastępczy tekstu 2">
            <a:extLst>
              <a:ext uri="{FF2B5EF4-FFF2-40B4-BE49-F238E27FC236}">
                <a16:creationId xmlns:a16="http://schemas.microsoft.com/office/drawing/2014/main" id="{64DF47E8-7B58-0073-6B6A-A6D309ED97B0}"/>
              </a:ext>
            </a:extLst>
          </p:cNvPr>
          <p:cNvSpPr>
            <a:spLocks noGrp="1"/>
          </p:cNvSpPr>
          <p:nvPr>
            <p:ph type="body" sz="quarter" idx="11"/>
          </p:nvPr>
        </p:nvSpPr>
        <p:spPr>
          <a:xfrm>
            <a:off x="234950" y="977900"/>
            <a:ext cx="11388090" cy="5584825"/>
          </a:xfrm>
        </p:spPr>
        <p:txBody>
          <a:bodyPr>
            <a:normAutofit/>
          </a:bodyPr>
          <a:lstStyle/>
          <a:p>
            <a:pPr marL="514350" indent="-514350" algn="just">
              <a:buAutoNum type="arabicPeriod"/>
            </a:pPr>
            <a:r>
              <a:rPr lang="en-US" dirty="0"/>
              <a:t>Identify the directive/other legal acts. </a:t>
            </a:r>
            <a:endParaRPr lang="pl-PL" dirty="0"/>
          </a:p>
          <a:p>
            <a:pPr marL="514350" indent="-514350" algn="just">
              <a:buAutoNum type="arabicPeriod"/>
            </a:pPr>
            <a:r>
              <a:rPr lang="en-US" dirty="0"/>
              <a:t>Find important provisions (like definitions, list of offences, rights of suspect/accused person, rights of the victim) </a:t>
            </a:r>
            <a:endParaRPr lang="pl-PL" dirty="0"/>
          </a:p>
          <a:p>
            <a:pPr marL="514350" indent="-514350" algn="just">
              <a:buAutoNum type="arabicPeriod"/>
            </a:pPr>
            <a:r>
              <a:rPr lang="en-US" dirty="0" err="1"/>
              <a:t>Analyse</a:t>
            </a:r>
            <a:r>
              <a:rPr lang="en-US" dirty="0"/>
              <a:t> the questions from the case study and find mistakes/topics to discuss </a:t>
            </a:r>
            <a:endParaRPr lang="pl-PL" dirty="0"/>
          </a:p>
          <a:p>
            <a:pPr marL="514350" indent="-514350" algn="just">
              <a:buAutoNum type="arabicPeriod"/>
            </a:pPr>
            <a:r>
              <a:rPr lang="en-US" dirty="0"/>
              <a:t>Answer the questions :) </a:t>
            </a:r>
            <a:endParaRPr lang="pl-PL" dirty="0"/>
          </a:p>
          <a:p>
            <a:pPr marL="514350" indent="-514350" algn="just">
              <a:buAutoNum type="arabicPeriod"/>
            </a:pPr>
            <a:endParaRPr lang="pl-PL" dirty="0"/>
          </a:p>
        </p:txBody>
      </p:sp>
    </p:spTree>
    <p:extLst>
      <p:ext uri="{BB962C8B-B14F-4D97-AF65-F5344CB8AC3E}">
        <p14:creationId xmlns:p14="http://schemas.microsoft.com/office/powerpoint/2010/main" val="2361202308"/>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95</TotalTime>
  <Words>1580</Words>
  <Application>Microsoft Office PowerPoint</Application>
  <PresentationFormat>Panoramiczny</PresentationFormat>
  <Paragraphs>70</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Arial Black</vt:lpstr>
      <vt:lpstr>Calibri</vt:lpstr>
      <vt:lpstr>Calibri Light</vt:lpstr>
      <vt:lpstr>Motyw1</vt:lpstr>
      <vt:lpstr>EU Criminal Law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Criminal Law</dc:title>
  <dc:creator>Dominika Czerniak</dc:creator>
  <cp:lastModifiedBy>Dominika Czerniak</cp:lastModifiedBy>
  <cp:revision>1</cp:revision>
  <dcterms:created xsi:type="dcterms:W3CDTF">2024-02-26T06:28:46Z</dcterms:created>
  <dcterms:modified xsi:type="dcterms:W3CDTF">2024-02-26T08:04:06Z</dcterms:modified>
</cp:coreProperties>
</file>